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5"/>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400" r:id="rId22"/>
    <p:sldId id="265" r:id="rId23"/>
    <p:sldId id="311" r:id="rId24"/>
    <p:sldId id="281" r:id="rId25"/>
    <p:sldId id="279" r:id="rId26"/>
    <p:sldId id="354" r:id="rId27"/>
    <p:sldId id="280" r:id="rId28"/>
    <p:sldId id="292" r:id="rId29"/>
    <p:sldId id="283" r:id="rId30"/>
    <p:sldId id="264" r:id="rId31"/>
    <p:sldId id="389" r:id="rId32"/>
    <p:sldId id="359" r:id="rId33"/>
    <p:sldId id="285" r:id="rId34"/>
    <p:sldId id="362" r:id="rId35"/>
    <p:sldId id="363" r:id="rId36"/>
    <p:sldId id="390" r:id="rId37"/>
    <p:sldId id="360" r:id="rId38"/>
    <p:sldId id="388" r:id="rId39"/>
    <p:sldId id="326" r:id="rId40"/>
    <p:sldId id="327" r:id="rId41"/>
    <p:sldId id="328" r:id="rId42"/>
    <p:sldId id="329" r:id="rId43"/>
    <p:sldId id="330" r:id="rId44"/>
    <p:sldId id="331" r:id="rId45"/>
    <p:sldId id="284" r:id="rId46"/>
    <p:sldId id="291" r:id="rId47"/>
    <p:sldId id="287" r:id="rId48"/>
    <p:sldId id="387" r:id="rId49"/>
    <p:sldId id="333" r:id="rId50"/>
    <p:sldId id="340" r:id="rId51"/>
    <p:sldId id="289" r:id="rId52"/>
    <p:sldId id="391" r:id="rId53"/>
    <p:sldId id="288" r:id="rId54"/>
    <p:sldId id="290" r:id="rId55"/>
    <p:sldId id="307" r:id="rId56"/>
    <p:sldId id="293" r:id="rId57"/>
    <p:sldId id="372" r:id="rId58"/>
    <p:sldId id="393" r:id="rId59"/>
    <p:sldId id="394" r:id="rId60"/>
    <p:sldId id="342" r:id="rId61"/>
    <p:sldId id="341" r:id="rId62"/>
    <p:sldId id="294" r:id="rId63"/>
    <p:sldId id="298" r:id="rId64"/>
    <p:sldId id="373" r:id="rId65"/>
    <p:sldId id="365" r:id="rId66"/>
    <p:sldId id="332" r:id="rId67"/>
    <p:sldId id="324" r:id="rId68"/>
    <p:sldId id="325" r:id="rId69"/>
    <p:sldId id="370" r:id="rId70"/>
    <p:sldId id="355" r:id="rId71"/>
    <p:sldId id="366" r:id="rId72"/>
    <p:sldId id="367" r:id="rId73"/>
    <p:sldId id="386" r:id="rId74"/>
    <p:sldId id="313" r:id="rId75"/>
    <p:sldId id="309" r:id="rId76"/>
    <p:sldId id="297" r:id="rId77"/>
    <p:sldId id="300" r:id="rId78"/>
    <p:sldId id="374" r:id="rId79"/>
    <p:sldId id="385" r:id="rId80"/>
    <p:sldId id="382" r:id="rId81"/>
    <p:sldId id="343" r:id="rId82"/>
    <p:sldId id="344" r:id="rId83"/>
    <p:sldId id="345" r:id="rId84"/>
    <p:sldId id="381" r:id="rId85"/>
    <p:sldId id="299" r:id="rId86"/>
    <p:sldId id="302" r:id="rId87"/>
    <p:sldId id="375" r:id="rId88"/>
    <p:sldId id="384" r:id="rId89"/>
    <p:sldId id="348" r:id="rId90"/>
    <p:sldId id="368" r:id="rId91"/>
    <p:sldId id="304" r:id="rId92"/>
    <p:sldId id="376" r:id="rId93"/>
    <p:sldId id="395" r:id="rId94"/>
    <p:sldId id="396" r:id="rId95"/>
    <p:sldId id="397" r:id="rId96"/>
    <p:sldId id="303" r:id="rId97"/>
    <p:sldId id="306" r:id="rId98"/>
    <p:sldId id="378" r:id="rId99"/>
    <p:sldId id="383" r:id="rId100"/>
    <p:sldId id="350" r:id="rId101"/>
    <p:sldId id="305" r:id="rId102"/>
    <p:sldId id="369" r:id="rId103"/>
    <p:sldId id="398" r:id="rId10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3178F9A1-EFA8-4C4D-BB8A-A30A1B9E0B8A}" v="168" dt="2020-07-28T19:17:45.056"/>
    <p1510:client id="{70A8E117-50DA-47A8-AEC1-E93904120080}" v="795" dt="2020-08-19T20:05:20.611"/>
    <p1510:client id="{43DD23A0-7480-4EAC-AF77-94275ACAC052}" v="10" dt="2020-08-10T18:49:28.503"/>
    <p1510:client id="{3E2663B0-A35B-4459-A017-40CFF2F35260}" v="1017" dt="2020-08-20T19:54:14.003"/>
    <p1510:client id="{5D5CC065-74D4-42D2-9CCC-3D9A44FD9D62}" v="1666" dt="2020-08-28T18:59:58.958"/>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F6828B9F-513B-41D7-892B-5FEECA0E1027}" v="367" dt="2020-08-10T18:29:37.799"/>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varScale="1">
        <p:scale>
          <a:sx n="109" d="100"/>
          <a:sy n="109" d="100"/>
        </p:scale>
        <p:origin x="163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presProps" Target="pres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8/30/2021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30</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37</a:t>
            </a:fld>
            <a:endParaRPr lang="en-US"/>
          </a:p>
        </p:txBody>
      </p:sp>
    </p:spTree>
    <p:extLst>
      <p:ext uri="{BB962C8B-B14F-4D97-AF65-F5344CB8AC3E}">
        <p14:creationId xmlns:p14="http://schemas.microsoft.com/office/powerpoint/2010/main" val="406842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39</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47</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55</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72</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78</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87</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98</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8/30/2021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8/30/2021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8/30/2021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8/30/2021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8/30/2021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8/30/2021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8/30/2021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8/30/2021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8/30/2021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8/30/2021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8/30/2021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edn/projects/capstone-support-dev/repository/112/raw/playbook/Capstone%20Playbook.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112/raw/training/The%20Engineering%20Design%20Process%20Refresher.pptx"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designlab.eng.rpi.edu/edn/projects/capstone-support-dev/repository/112/raw/playbook/Capstone%20Playbook.pptx"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slide" Target="slide29.xml"/><Relationship Id="rId7" Type="http://schemas.openxmlformats.org/officeDocument/2006/relationships/slide" Target="slide76.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5.xml"/><Relationship Id="rId10" Type="http://schemas.openxmlformats.org/officeDocument/2006/relationships/slide" Target="slide96.xml"/><Relationship Id="rId4" Type="http://schemas.openxmlformats.org/officeDocument/2006/relationships/slide" Target="slide46.xml"/><Relationship Id="rId9" Type="http://schemas.openxmlformats.org/officeDocument/2006/relationships/slide" Target="slide9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s://designlab.eng.rpi.edu/edn/projects/capstone-support-dev/repository/112/raw/playbook/Capstone%20Playbook.pptx"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112/raw/playbook/Capstone%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8.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template%20documents/Design%20Report.docx"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7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8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112/raw/Rubrics/Benchmarking%20Memo%20Rubric.docx" TargetMode="External"/><Relationship Id="rId5" Type="http://schemas.openxmlformats.org/officeDocument/2006/relationships/hyperlink" Target="https://designlab.eng.rpi.edu/edn/projects/capstone-support-dev/repository/112/raw/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9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9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a:cs typeface="Calibri"/>
              </a:rPr>
              <a:t>Scaffolded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101</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Fall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https://designlab.eng.rpi.edu/edn/projects/capstone-support-dev/repository/112/revisions/295/raw/Course%20Documents/Common%20Course%20Syllabus.pdf</a:t>
            </a:r>
            <a:endParaRPr lang="en-US" sz="1400" dirty="0">
              <a:cs typeface="Calibri"/>
            </a:endParaRPr>
          </a:p>
          <a:p>
            <a:pPr lvl="1"/>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 GroupMe, Discord, Slack, etc. is </a:t>
            </a:r>
            <a:r>
              <a:rPr lang="en-US" dirty="0">
                <a:solidFill>
                  <a:srgbClr val="FF0000"/>
                </a:solidFill>
                <a:cs typeface="Calibri"/>
              </a:rPr>
              <a:t>FORBIDDEN</a:t>
            </a:r>
            <a:r>
              <a:rPr lang="en-US" dirty="0">
                <a:cs typeface="Calibri"/>
              </a:rPr>
              <a:t> </a:t>
            </a:r>
          </a:p>
          <a:p>
            <a:r>
              <a:rPr lang="en-US" dirty="0">
                <a:cs typeface="Calibri"/>
              </a:rPr>
              <a:t>Scheduling services such as </a:t>
            </a:r>
            <a:r>
              <a:rPr lang="en-US" dirty="0" err="1">
                <a:cs typeface="Calibri"/>
              </a:rPr>
              <a:t>WhenIsGood</a:t>
            </a:r>
            <a:r>
              <a:rPr lang="en-US" dirty="0">
                <a:cs typeface="Calibri"/>
              </a:rPr>
              <a:t> are acceptable for setting up meetings but must not contain any </a:t>
            </a:r>
            <a:r>
              <a:rPr lang="en-US">
                <a:cs typeface="Calibri"/>
              </a:rPr>
              <a:t>technical information</a:t>
            </a:r>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28</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112830" y="5343328"/>
            <a:ext cx="8918339"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u="sng" dirty="0"/>
          </a:p>
          <a:p>
            <a:pPr algn="ctr"/>
            <a:endParaRPr lang="en-US" sz="12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28631"/>
            <a:ext cx="9144000" cy="3200737"/>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82086278"/>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a:t>
                      </a:r>
                      <a:r>
                        <a:rPr lang="en-US" sz="1200" baseline="0">
                          <a:effectLst/>
                          <a:latin typeface="+mj-lt"/>
                          <a:ea typeface="MS Mincho"/>
                        </a:rPr>
                        <a:t>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8/25/21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Updated</a:t>
                      </a:r>
                      <a:r>
                        <a:rPr lang="en-US" sz="1200" kern="1200" baseline="0" dirty="0">
                          <a:solidFill>
                            <a:schemeClr val="dk1"/>
                          </a:solidFill>
                          <a:effectLst/>
                          <a:latin typeface="+mn-lt"/>
                          <a:ea typeface="MS Mincho"/>
                          <a:cs typeface="+mn-cs"/>
                        </a:rPr>
                        <a:t> links to Out of Class tasks on day 4 – p66</a:t>
                      </a: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8/27/21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Removed Part 2 on Intro and Expectations – now out-of-class video</a:t>
                      </a: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Fixed links due to new EDN repo link format</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to Day 1 regarding written communication on </a:t>
                      </a:r>
                      <a:r>
                        <a:rPr lang="en-US" sz="1200">
                          <a:effectLst/>
                          <a:latin typeface="+mj-lt"/>
                          <a:ea typeface="MS Mincho"/>
                        </a:rPr>
                        <a:t>cloud-based systems</a:t>
                      </a: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31</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36</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10 min - Engineering Documentation Q&amp;A</a:t>
            </a:r>
          </a:p>
        </p:txBody>
      </p:sp>
      <p:sp>
        <p:nvSpPr>
          <p:cNvPr id="3" name="Content Placeholder 2"/>
          <p:cNvSpPr>
            <a:spLocks noGrp="1"/>
          </p:cNvSpPr>
          <p:nvPr>
            <p:ph idx="1"/>
          </p:nvPr>
        </p:nvSpPr>
        <p:spPr/>
        <p:txBody>
          <a:bodyPr/>
          <a:lstStyle/>
          <a:p>
            <a:r>
              <a:rPr lang="en-US" dirty="0"/>
              <a:t>Out of Class Task was to watch </a:t>
            </a:r>
            <a:r>
              <a:rPr lang="en-US" dirty="0">
                <a:solidFill>
                  <a:srgbClr val="FF0000"/>
                </a:solidFill>
              </a:rPr>
              <a:t>1 videos</a:t>
            </a:r>
            <a:r>
              <a:rPr lang="en-US" dirty="0"/>
              <a:t>…</a:t>
            </a:r>
          </a:p>
          <a:p>
            <a:r>
              <a:rPr lang="en-US" dirty="0"/>
              <a:t>QUESTIONS about content?</a:t>
            </a:r>
          </a:p>
          <a:p>
            <a:endParaRPr lang="en-US" dirty="0"/>
          </a:p>
          <a:p>
            <a:r>
              <a:rPr lang="en-US" dirty="0"/>
              <a:t>What is Documentation?</a:t>
            </a:r>
          </a:p>
          <a:p>
            <a:r>
              <a:rPr lang="en-US" dirty="0"/>
              <a:t>Why should you Document work?</a:t>
            </a:r>
          </a:p>
          <a:p>
            <a:r>
              <a:rPr lang="en-US" dirty="0"/>
              <a:t>What system will Capstone use?</a:t>
            </a:r>
          </a:p>
          <a:p>
            <a:r>
              <a:rPr lang="en-US" dirty="0"/>
              <a:t>Specifically what should students/team document?</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78188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38</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42</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https://designlab.eng.rpi.edu/edn/projects/capstone-support-dev/repository/112/raw/training/EDN%20Guidance%20for%20Out%20of%20Class%20Tasks%20-%20Initial%20Postings.mp4</a:t>
            </a:r>
            <a:endParaRPr lang="en-US" sz="1100"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https://designlab.eng.rpi.edu/edn/projects/capstone-support-dev/repository/112/raw/training/The%20Engineering%20Design%20Process%20Refresher.pptx</a:t>
            </a:r>
            <a:endParaRPr lang="en-US" sz="1100" dirty="0">
              <a:ea typeface="+mn-lt"/>
              <a:cs typeface="+mn-lt"/>
            </a:endParaRPr>
          </a:p>
          <a:p>
            <a:pPr lvl="1"/>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46</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12830" y="5499831"/>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49</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(in Box folder)</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https://designlab.eng.rpi.edu/edn/projects/capstone-support-dev/repository/112/raw/training/Intro%20to%20the%20EDN.mp4</a:t>
            </a:r>
            <a:endParaRPr lang="en-US" sz="1200" dirty="0"/>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55</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58</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EDN Design forum</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https://designlab.eng.rpi.edu/edn/projects/capstone-support-dev/repository/112/raw/training/Statement%20of%20Work.mp4</a:t>
            </a:r>
            <a:endParaRPr lang="en-US" sz="1000" dirty="0">
              <a:cs typeface="Calibri"/>
            </a:endParaRP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64</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a:t>
            </a:r>
            <a:r>
              <a:rPr lang="en-US" sz="2400" b="1"/>
              <a:t>Role Fall </a:t>
            </a:r>
            <a:r>
              <a:rPr lang="en-US" sz="2400" b="1" dirty="0"/>
              <a:t>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65</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67</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https://designlab.eng.rpi.edu/edn/projects/capstone-support-dev/repository/112/raw/playbook/Capstone%20Playbook.pptx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28"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71</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S</a:t>
            </a:r>
            <a:r>
              <a:rPr lang="en-US" sz="2300" dirty="0"/>
              <a:t>oW is phase 1 of this document</a:t>
            </a:r>
          </a:p>
          <a:p>
            <a:pPr marL="0" indent="0">
              <a:buNone/>
            </a:pPr>
            <a:r>
              <a:rPr lang="en-US" dirty="0">
                <a:hlinkClick r:id="rId2"/>
              </a:rPr>
              <a:t>https://designlab.eng.rpi.edu/edn/projects/capstone-support-dev/repository/112/raw/template%20documents/Design%20Report.docx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https://designlab.eng.rpi.edu/edn/projects/capstone-support-dev/repository/112/raw/training/Getting%20Started%20with%20Subversion-For%20Windows%20Users.mp4</a:t>
            </a:r>
            <a:endParaRPr lang="en-US" sz="800" dirty="0">
              <a:ea typeface="+mn-lt"/>
              <a:cs typeface="+mn-lt"/>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8" name="TextBox 7"/>
          <p:cNvSpPr txBox="1"/>
          <p:nvPr/>
        </p:nvSpPr>
        <p:spPr>
          <a:xfrm>
            <a:off x="112829"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83</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938263"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https://designlab.eng.rpi.edu/edn/projects/capstone-support-dev/wiki/Benchmarking_Memo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Benchmarking Memo topic list</a:t>
            </a:r>
          </a:p>
          <a:p>
            <a:pPr lvl="1"/>
            <a:r>
              <a:rPr lang="en-US" sz="1100" dirty="0">
                <a:ea typeface="+mn-lt"/>
                <a:cs typeface="+mn-lt"/>
                <a:hlinkClick r:id="rId2"/>
              </a:rPr>
              <a:t>https://designlab.eng.rpi.edu/edn/projects/capstone-support-dev/wiki/Benchmarking_Memo</a:t>
            </a:r>
            <a:r>
              <a:rPr lang="en-US" sz="1100" dirty="0">
                <a:ea typeface="+mn-lt"/>
                <a:cs typeface="+mn-lt"/>
              </a:rPr>
              <a:t> </a:t>
            </a: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tasks identified on sticky notes into EDN as Issues</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https://designlab.eng.rpi.edu/edn/projects/capstone-support-dev/repository/112/raw/training/Creating%20Versions%20from%20your%20Statement%20of%20Work.mp4</a:t>
            </a:r>
            <a:endParaRPr lang="en-US" sz="1300" dirty="0">
              <a:ea typeface="+mn-lt"/>
              <a:cs typeface="+mn-lt"/>
            </a:endParaRP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https://designlab.eng.rpi.edu/edn/projects/capstone-support-dev/repository/112/raw/template%20documents/BM_Memo-Topic-RCSid.docx</a:t>
            </a:r>
            <a:endParaRPr lang="en-US" sz="1100" dirty="0">
              <a:solidFill>
                <a:srgbClr val="000000"/>
              </a:solidFill>
              <a:ea typeface="+mn-lt"/>
              <a:cs typeface="+mn-lt"/>
            </a:endParaRP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https://designlab.eng.rpi.edu/edn/projects/capstone-support-dev/repository/112/raw/Rubrics/Benchmarking%20Memo%20Rubric.docx</a:t>
            </a:r>
            <a:endParaRPr lang="en-US" sz="11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pPr lvl="2" indent="-285750"/>
            <a:endParaRPr lang="en-US" dirty="0">
              <a:solidFill>
                <a:srgbClr val="000000"/>
              </a:solidFill>
              <a:ea typeface="+mn-lt"/>
              <a:cs typeface="+mn-lt"/>
            </a:endParaRP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p>
          <a:p>
            <a:pPr lvl="1"/>
            <a:r>
              <a:rPr lang="en-US" dirty="0"/>
              <a:t>If you record, save to the cloud so your team can access </a:t>
            </a:r>
            <a:r>
              <a:rPr lang="en-US"/>
              <a:t>the recording.</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8" name="TextBox 7"/>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91</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
        <p:nvSpPr>
          <p:cNvPr id="7" name="TextBox 6"/>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9111</Words>
  <Application>Microsoft Office PowerPoint</Application>
  <PresentationFormat>On-screen Show (4:3)</PresentationFormat>
  <Paragraphs>1387</Paragraphs>
  <Slides>102</Slides>
  <Notes>22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102</vt:i4>
      </vt:variant>
    </vt:vector>
  </HeadingPairs>
  <TitlesOfParts>
    <vt:vector size="112" baseType="lpstr">
      <vt:lpstr>MS Mincho</vt:lpstr>
      <vt:lpstr>ＭＳ Ｐゴシック</vt:lpstr>
      <vt:lpstr>Algerian</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Communications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10 min - Engineering Documentation Q&amp;A</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Phases of the Design Report</vt:lpstr>
      <vt:lpstr>Design Report.docx - Table of Contents</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Benchmarking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2021-08-30T19:59:55Z</dcterms:modified>
</cp:coreProperties>
</file>