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105"/>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399" r:id="rId17"/>
    <p:sldId id="274" r:id="rId18"/>
    <p:sldId id="270" r:id="rId19"/>
    <p:sldId id="262" r:id="rId20"/>
    <p:sldId id="258" r:id="rId21"/>
    <p:sldId id="400" r:id="rId22"/>
    <p:sldId id="265" r:id="rId23"/>
    <p:sldId id="311" r:id="rId24"/>
    <p:sldId id="281" r:id="rId25"/>
    <p:sldId id="279" r:id="rId26"/>
    <p:sldId id="354" r:id="rId27"/>
    <p:sldId id="280" r:id="rId28"/>
    <p:sldId id="292" r:id="rId29"/>
    <p:sldId id="283" r:id="rId30"/>
    <p:sldId id="264" r:id="rId31"/>
    <p:sldId id="389" r:id="rId32"/>
    <p:sldId id="359" r:id="rId33"/>
    <p:sldId id="285" r:id="rId34"/>
    <p:sldId id="362" r:id="rId35"/>
    <p:sldId id="363" r:id="rId36"/>
    <p:sldId id="390" r:id="rId37"/>
    <p:sldId id="360" r:id="rId38"/>
    <p:sldId id="388" r:id="rId39"/>
    <p:sldId id="326" r:id="rId40"/>
    <p:sldId id="327" r:id="rId41"/>
    <p:sldId id="328" r:id="rId42"/>
    <p:sldId id="329" r:id="rId43"/>
    <p:sldId id="330" r:id="rId44"/>
    <p:sldId id="331" r:id="rId45"/>
    <p:sldId id="284" r:id="rId46"/>
    <p:sldId id="291" r:id="rId47"/>
    <p:sldId id="287" r:id="rId48"/>
    <p:sldId id="387" r:id="rId49"/>
    <p:sldId id="333" r:id="rId50"/>
    <p:sldId id="340" r:id="rId51"/>
    <p:sldId id="289" r:id="rId52"/>
    <p:sldId id="391" r:id="rId53"/>
    <p:sldId id="288" r:id="rId54"/>
    <p:sldId id="290" r:id="rId55"/>
    <p:sldId id="307" r:id="rId56"/>
    <p:sldId id="293" r:id="rId57"/>
    <p:sldId id="372" r:id="rId58"/>
    <p:sldId id="393" r:id="rId59"/>
    <p:sldId id="394" r:id="rId60"/>
    <p:sldId id="342" r:id="rId61"/>
    <p:sldId id="341" r:id="rId62"/>
    <p:sldId id="294" r:id="rId63"/>
    <p:sldId id="298" r:id="rId64"/>
    <p:sldId id="373" r:id="rId65"/>
    <p:sldId id="365" r:id="rId66"/>
    <p:sldId id="332" r:id="rId67"/>
    <p:sldId id="324" r:id="rId68"/>
    <p:sldId id="325" r:id="rId69"/>
    <p:sldId id="370" r:id="rId70"/>
    <p:sldId id="355" r:id="rId71"/>
    <p:sldId id="366" r:id="rId72"/>
    <p:sldId id="367" r:id="rId73"/>
    <p:sldId id="386" r:id="rId74"/>
    <p:sldId id="313" r:id="rId75"/>
    <p:sldId id="309" r:id="rId76"/>
    <p:sldId id="297" r:id="rId77"/>
    <p:sldId id="300" r:id="rId78"/>
    <p:sldId id="374" r:id="rId79"/>
    <p:sldId id="385" r:id="rId80"/>
    <p:sldId id="382" r:id="rId81"/>
    <p:sldId id="343" r:id="rId82"/>
    <p:sldId id="344" r:id="rId83"/>
    <p:sldId id="345" r:id="rId84"/>
    <p:sldId id="381" r:id="rId85"/>
    <p:sldId id="299" r:id="rId86"/>
    <p:sldId id="302" r:id="rId87"/>
    <p:sldId id="375" r:id="rId88"/>
    <p:sldId id="384" r:id="rId89"/>
    <p:sldId id="348" r:id="rId90"/>
    <p:sldId id="368" r:id="rId91"/>
    <p:sldId id="304" r:id="rId92"/>
    <p:sldId id="376" r:id="rId93"/>
    <p:sldId id="395" r:id="rId94"/>
    <p:sldId id="396" r:id="rId95"/>
    <p:sldId id="397" r:id="rId96"/>
    <p:sldId id="303" r:id="rId97"/>
    <p:sldId id="306" r:id="rId98"/>
    <p:sldId id="378" r:id="rId99"/>
    <p:sldId id="383" r:id="rId100"/>
    <p:sldId id="350" r:id="rId101"/>
    <p:sldId id="305" r:id="rId102"/>
    <p:sldId id="369" r:id="rId103"/>
    <p:sldId id="398" r:id="rId104"/>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5090" autoAdjust="0"/>
  </p:normalViewPr>
  <p:slideViewPr>
    <p:cSldViewPr>
      <p:cViewPr varScale="1">
        <p:scale>
          <a:sx n="62" d="100"/>
          <a:sy n="62" d="100"/>
        </p:scale>
        <p:origin x="1372"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presProps" Target="pres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89" tIns="46145" rIns="92289" bIns="46145" rtlCol="0"/>
          <a:lstStyle>
            <a:lvl1pPr algn="l">
              <a:defRPr sz="1200"/>
            </a:lvl1pPr>
          </a:lstStyle>
          <a:p>
            <a:endParaRPr lang="en-US" dirty="0"/>
          </a:p>
        </p:txBody>
      </p:sp>
      <p:sp>
        <p:nvSpPr>
          <p:cNvPr id="3" name="Date Placeholder 2"/>
          <p:cNvSpPr>
            <a:spLocks noGrp="1"/>
          </p:cNvSpPr>
          <p:nvPr>
            <p:ph type="dt" idx="1"/>
          </p:nvPr>
        </p:nvSpPr>
        <p:spPr>
          <a:xfrm>
            <a:off x="3927776" y="0"/>
            <a:ext cx="3004820" cy="461010"/>
          </a:xfrm>
          <a:prstGeom prst="rect">
            <a:avLst/>
          </a:prstGeom>
        </p:spPr>
        <p:txBody>
          <a:bodyPr vert="horz" lIns="92289" tIns="46145" rIns="92289" bIns="46145" rtlCol="0"/>
          <a:lstStyle>
            <a:lvl1pPr algn="r">
              <a:defRPr sz="1200"/>
            </a:lvl1pPr>
          </a:lstStyle>
          <a:p>
            <a:fld id="{D0FE861C-486B-4E18-A0E9-A790238A915C}" type="datetimeFigureOut">
              <a:rPr lang="en-US" smtClean="0"/>
              <a:t>8/31/2021</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289" tIns="46145" rIns="92289" bIns="46145"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89" tIns="46145" rIns="92289" bIns="461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289" tIns="46145" rIns="92289" bIns="461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289" tIns="46145" rIns="92289" bIns="46145"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30</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37</a:t>
            </a:fld>
            <a:endParaRPr lang="en-US"/>
          </a:p>
        </p:txBody>
      </p:sp>
    </p:spTree>
    <p:extLst>
      <p:ext uri="{BB962C8B-B14F-4D97-AF65-F5344CB8AC3E}">
        <p14:creationId xmlns:p14="http://schemas.microsoft.com/office/powerpoint/2010/main" val="406842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39</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47</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55</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69816" indent="-169816">
              <a:buFontTx/>
              <a:buChar char="-"/>
            </a:pPr>
            <a:r>
              <a:rPr lang="en-US" dirty="0"/>
              <a:t>On your desk</a:t>
            </a:r>
          </a:p>
          <a:p>
            <a:pPr marL="169816" indent="-169816">
              <a:buFontTx/>
              <a:buChar char="-"/>
            </a:pPr>
            <a:r>
              <a:rPr lang="en-US" dirty="0"/>
              <a:t>-on your PC</a:t>
            </a:r>
          </a:p>
          <a:p>
            <a:pPr marL="169816" indent="-169816">
              <a:buFontTx/>
              <a:buChar char="-"/>
            </a:pPr>
            <a:r>
              <a:rPr lang="en-US" dirty="0"/>
              <a:t>In text messages</a:t>
            </a:r>
          </a:p>
          <a:p>
            <a:pPr marL="169816" indent="-169816">
              <a:buFontTx/>
              <a:buChar char="-"/>
            </a:pPr>
            <a:r>
              <a:rPr lang="en-US" dirty="0"/>
              <a:t>In emails</a:t>
            </a:r>
          </a:p>
          <a:p>
            <a:pPr marL="169816" indent="-169816">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72</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78</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CE will jump in to talk for 15 </a:t>
            </a:r>
            <a:r>
              <a:rPr lang="en-US" dirty="0" err="1"/>
              <a:t>mins</a:t>
            </a:r>
            <a:r>
              <a:rPr lang="en-US" dirty="0"/>
              <a:t> of this time block</a:t>
            </a:r>
          </a:p>
        </p:txBody>
      </p:sp>
      <p:sp>
        <p:nvSpPr>
          <p:cNvPr id="4" name="Slide Number Placeholder 3"/>
          <p:cNvSpPr>
            <a:spLocks noGrp="1"/>
          </p:cNvSpPr>
          <p:nvPr>
            <p:ph type="sldNum" sz="quarter" idx="10"/>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87</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98</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889250" y="3816350"/>
            <a:ext cx="13733463" cy="10301288"/>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8/31/2021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8/31/2021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8/31/2021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8/31/2021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8/31/2021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8/31/2021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8/31/2021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8/31/2021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8/31/2021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8/31/2021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8/31/2021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8/31/2021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8/31/2021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8/31/2021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8/31/2021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8/31/2021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0.jp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29.jpg"/><Relationship Id="rId28" Type="http://schemas.openxmlformats.org/officeDocument/2006/relationships/image" Target="../media/image33.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8.wmf"/><Relationship Id="rId27"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repository/112/raw/training/Capstone%20Introduction%20and%20Expectations%20Part%202.mp4" TargetMode="External"/><Relationship Id="rId4" Type="http://schemas.openxmlformats.org/officeDocument/2006/relationships/hyperlink" Target="https://designlab.eng.rpi.edu/ed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designlab.eng.rpi.edu/edn/projects/capstone-support-dev/repository/112/raw/playbook/Capstone%20Playbook.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112/raw/training/The%20Engineering%20Design%20Process%20Refresher.pptx"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designlab.eng.rpi.edu/edn/projects/capstone-support-dev/repository/112/raw/playbook/Capstone%20Playbook.pptx"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5.xml"/><Relationship Id="rId3" Type="http://schemas.openxmlformats.org/officeDocument/2006/relationships/slide" Target="slide29.xml"/><Relationship Id="rId7" Type="http://schemas.openxmlformats.org/officeDocument/2006/relationships/slide" Target="slide76.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55.xml"/><Relationship Id="rId10" Type="http://schemas.openxmlformats.org/officeDocument/2006/relationships/slide" Target="slide96.xml"/><Relationship Id="rId4" Type="http://schemas.openxmlformats.org/officeDocument/2006/relationships/slide" Target="slide46.xml"/><Relationship Id="rId9" Type="http://schemas.openxmlformats.org/officeDocument/2006/relationships/slide" Target="slide9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QcsmZ5qAhS9L9Sdr5"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hyperlink" Target="https://designlab.eng.rpi.edu/edn/projects/capstone-support-dev/repository/112/raw/playbook/Capstone%20Playbook.pptx"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Statement%20of%20Work.mp4"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wiki/Project_Documentation"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112/raw/playbook/Capstone%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template%20documents/Design%20Report.docx"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7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8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112/raw/Rubrics/Benchmarking%20Memo%20Rubric.docx" TargetMode="External"/><Relationship Id="rId5" Type="http://schemas.openxmlformats.org/officeDocument/2006/relationships/hyperlink" Target="https://designlab.eng.rpi.edu/edn/projects/capstone-support-dev/repository/112/raw/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9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9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Playbook for Class 1 to 9</a:t>
            </a:r>
          </a:p>
          <a:p>
            <a:r>
              <a:rPr lang="en-US" dirty="0">
                <a:cs typeface="Calibri"/>
              </a:rPr>
              <a:t>Scaffolded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https://forms.gle/pPHLdBH1PmDVAoTw9</a:t>
            </a:r>
            <a:r>
              <a:rPr lang="en-US" sz="1000"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Discussion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101</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err="1">
                <a:cs typeface="Calibri"/>
              </a:rPr>
              <a:t>Scaffolded</a:t>
            </a:r>
            <a:r>
              <a:rPr lang="en-US" dirty="0">
                <a:cs typeface="Calibri"/>
              </a:rPr>
              <a:t>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https://designlab.eng.rpi.edu/edn/projects/capstone-support-dev/wiki/Class_10_and_beyond</a:t>
            </a:r>
            <a:r>
              <a:rPr lang="en-US" dirty="0">
                <a:cs typeface="Calibri"/>
              </a:rPr>
              <a:t> </a:t>
            </a:r>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IF NEEDED - 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strike="sngStrike"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2365865"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29576" y="2810858"/>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0" y="4916450"/>
            <a:ext cx="514886" cy="369332"/>
          </a:xfrm>
          <a:prstGeom prst="rect">
            <a:avLst/>
          </a:prstGeom>
          <a:solidFill>
            <a:schemeClr val="bg1"/>
          </a:solidFill>
        </p:spPr>
        <p:txBody>
          <a:bodyPr wrap="square" rtlCol="0">
            <a:spAutoFit/>
          </a:bodyPr>
          <a:lstStyle/>
          <a:p>
            <a:r>
              <a:rPr lang="en-US" b="1" dirty="0"/>
              <a:t>ISE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572096"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grpSp>
        <p:nvGrpSpPr>
          <p:cNvPr id="10" name="Group 9">
            <a:extLst>
              <a:ext uri="{FF2B5EF4-FFF2-40B4-BE49-F238E27FC236}">
                <a16:creationId xmlns:a16="http://schemas.microsoft.com/office/drawing/2014/main" id="{4350009E-8C08-4869-AF66-5BD44CE35218}"/>
              </a:ext>
            </a:extLst>
          </p:cNvPr>
          <p:cNvGrpSpPr/>
          <p:nvPr/>
        </p:nvGrpSpPr>
        <p:grpSpPr>
          <a:xfrm>
            <a:off x="3301725" y="4396198"/>
            <a:ext cx="5689875" cy="1622205"/>
            <a:chOff x="3301725" y="4396198"/>
            <a:chExt cx="5689875" cy="1622205"/>
          </a:xfrm>
        </p:grpSpPr>
        <p:sp>
          <p:nvSpPr>
            <p:cNvPr id="66" name="TextBox 65"/>
            <p:cNvSpPr txBox="1"/>
            <p:nvPr/>
          </p:nvSpPr>
          <p:spPr>
            <a:xfrm>
              <a:off x="3301725" y="4888468"/>
              <a:ext cx="613219" cy="369332"/>
            </a:xfrm>
            <a:prstGeom prst="rect">
              <a:avLst/>
            </a:prstGeom>
            <a:solidFill>
              <a:schemeClr val="bg1"/>
            </a:solidFill>
          </p:spPr>
          <p:txBody>
            <a:bodyPr wrap="square" rtlCol="0">
              <a:spAutoFit/>
            </a:bodyPr>
            <a:lstStyle/>
            <a:p>
              <a:r>
                <a:rPr lang="en-US" b="1" dirty="0"/>
                <a:t>MSE</a:t>
              </a:r>
            </a:p>
          </p:txBody>
        </p:sp>
        <p:grpSp>
          <p:nvGrpSpPr>
            <p:cNvPr id="9" name="Group 8"/>
            <p:cNvGrpSpPr/>
            <p:nvPr/>
          </p:nvGrpSpPr>
          <p:grpSpPr>
            <a:xfrm>
              <a:off x="8037122" y="4411650"/>
              <a:ext cx="954478" cy="1482451"/>
              <a:chOff x="7081182" y="6974405"/>
              <a:chExt cx="1542231" cy="2808153"/>
            </a:xfrm>
          </p:grpSpPr>
          <p:pic>
            <p:nvPicPr>
              <p:cNvPr id="62" name="Picture 6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3947462" y="5662280"/>
              <a:ext cx="938845" cy="356123"/>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7001649" y="4411650"/>
              <a:ext cx="923151" cy="1481398"/>
              <a:chOff x="8985250" y="5876074"/>
              <a:chExt cx="1229586" cy="1973140"/>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4977235" y="4401562"/>
              <a:ext cx="956333" cy="1614733"/>
              <a:chOff x="7742757" y="5862637"/>
              <a:chExt cx="1273782" cy="2150735"/>
            </a:xfrm>
          </p:grpSpPr>
          <p:pic>
            <p:nvPicPr>
              <p:cNvPr id="2050" name="Picture 2" descr="David J. Duquet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pic>
          <p:nvPicPr>
            <p:cNvPr id="90" name="Picture 89"/>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3963409" y="4396198"/>
              <a:ext cx="926461" cy="1256823"/>
            </a:xfrm>
            <a:prstGeom prst="rect">
              <a:avLst/>
            </a:prstGeom>
          </p:spPr>
        </p:pic>
        <p:grpSp>
          <p:nvGrpSpPr>
            <p:cNvPr id="8" name="Group 7">
              <a:extLst>
                <a:ext uri="{FF2B5EF4-FFF2-40B4-BE49-F238E27FC236}">
                  <a16:creationId xmlns:a16="http://schemas.microsoft.com/office/drawing/2014/main" id="{E0B4B578-0E0A-4E42-B3C5-64CD71515884}"/>
                </a:ext>
              </a:extLst>
            </p:cNvPr>
            <p:cNvGrpSpPr/>
            <p:nvPr/>
          </p:nvGrpSpPr>
          <p:grpSpPr>
            <a:xfrm>
              <a:off x="5993812" y="4401040"/>
              <a:ext cx="923544" cy="1509101"/>
              <a:chOff x="5993812" y="4401040"/>
              <a:chExt cx="923544" cy="1509101"/>
            </a:xfrm>
          </p:grpSpPr>
          <p:pic>
            <p:nvPicPr>
              <p:cNvPr id="4" name="Picture 2" descr="Edwin Fohtung">
                <a:extLst>
                  <a:ext uri="{FF2B5EF4-FFF2-40B4-BE49-F238E27FC236}">
                    <a16:creationId xmlns:a16="http://schemas.microsoft.com/office/drawing/2014/main" id="{E073F8E8-4891-4522-B7A0-4651A9838B8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8677"/>
              <a:stretch/>
            </p:blipFill>
            <p:spPr bwMode="auto">
              <a:xfrm>
                <a:off x="5993812" y="4401040"/>
                <a:ext cx="923544" cy="126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F0A05-AFC8-48FA-81D9-F82537F0FED2}"/>
                  </a:ext>
                </a:extLst>
              </p:cNvPr>
              <p:cNvSpPr txBox="1"/>
              <p:nvPr/>
            </p:nvSpPr>
            <p:spPr>
              <a:xfrm>
                <a:off x="6031274" y="5685464"/>
                <a:ext cx="854722" cy="224677"/>
              </a:xfrm>
              <a:prstGeom prst="rect">
                <a:avLst/>
              </a:prstGeom>
              <a:noFill/>
            </p:spPr>
            <p:txBody>
              <a:bodyPr wrap="none" rtlCol="0">
                <a:spAutoFit/>
              </a:bodyPr>
              <a:lstStyle/>
              <a:p>
                <a:pPr algn="ctr"/>
                <a:r>
                  <a:rPr lang="en-US" sz="860" dirty="0"/>
                  <a:t>Edwin Fohtung</a:t>
                </a:r>
              </a:p>
            </p:txBody>
          </p:sp>
        </p:grpSp>
      </p:gr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15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1447800" y="274638"/>
            <a:ext cx="62484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Fall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41330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https://designlab.eng.rpi.edu/edn/projects/capstone-support-dev/repository/112/revisions/295/raw/Course%20Documents/Common%20Course%20Syllabus.pdf</a:t>
            </a:r>
            <a:endParaRPr lang="en-US" sz="1400" dirty="0">
              <a:cs typeface="Calibri"/>
            </a:endParaRPr>
          </a:p>
          <a:p>
            <a:pPr lvl="1"/>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 GroupMe, Discord, Slack, etc. is </a:t>
            </a:r>
            <a:r>
              <a:rPr lang="en-US" dirty="0">
                <a:solidFill>
                  <a:srgbClr val="FF0000"/>
                </a:solidFill>
                <a:cs typeface="Calibri"/>
              </a:rPr>
              <a:t>FORBIDDEN</a:t>
            </a:r>
            <a:r>
              <a:rPr lang="en-US" dirty="0">
                <a:cs typeface="Calibri"/>
              </a:rPr>
              <a:t> </a:t>
            </a:r>
          </a:p>
          <a:p>
            <a:r>
              <a:rPr lang="en-US" dirty="0">
                <a:cs typeface="Calibri"/>
              </a:rPr>
              <a:t>Scheduling services such as </a:t>
            </a:r>
            <a:r>
              <a:rPr lang="en-US" dirty="0" err="1">
                <a:cs typeface="Calibri"/>
              </a:rPr>
              <a:t>WhenIsGood</a:t>
            </a:r>
            <a:r>
              <a:rPr lang="en-US" dirty="0">
                <a:cs typeface="Calibri"/>
              </a:rPr>
              <a:t> are acceptable for setting up meetings but must not contain any </a:t>
            </a:r>
            <a:r>
              <a:rPr lang="en-US">
                <a:cs typeface="Calibri"/>
              </a:rPr>
              <a:t>technical information</a:t>
            </a:r>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sz="1200" dirty="0"/>
          </a:p>
        </p:txBody>
      </p:sp>
      <p:cxnSp>
        <p:nvCxnSpPr>
          <p:cNvPr id="8" name="Straight Connector 7">
            <a:extLst>
              <a:ext uri="{FF2B5EF4-FFF2-40B4-BE49-F238E27FC236}">
                <a16:creationId xmlns:a16="http://schemas.microsoft.com/office/drawing/2014/main" id="{96A1C4E2-30E1-4D48-8CDD-B8297B8352B4}"/>
              </a:ext>
            </a:extLst>
          </p:cNvPr>
          <p:cNvCxnSpPr/>
          <p:nvPr/>
        </p:nvCxnSpPr>
        <p:spPr>
          <a:xfrm flipH="1">
            <a:off x="4724400" y="19050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4A4A11-CF48-47AB-9FDF-39ED4BFCD6D2}"/>
              </a:ext>
            </a:extLst>
          </p:cNvPr>
          <p:cNvCxnSpPr/>
          <p:nvPr/>
        </p:nvCxnSpPr>
        <p:spPr>
          <a:xfrm flipH="1">
            <a:off x="381000" y="304800"/>
            <a:ext cx="8305800" cy="64166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226E8E-E951-41B2-BF87-7D5E57809298}"/>
              </a:ext>
            </a:extLst>
          </p:cNvPr>
          <p:cNvCxnSpPr>
            <a:cxnSpLocks/>
          </p:cNvCxnSpPr>
          <p:nvPr/>
        </p:nvCxnSpPr>
        <p:spPr>
          <a:xfrm flipH="1" flipV="1">
            <a:off x="457200" y="304800"/>
            <a:ext cx="8229600" cy="62341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56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r>
              <a:rPr lang="en-US" sz="2000" dirty="0"/>
              <a:t>Personality conflicts</a:t>
            </a:r>
          </a:p>
          <a:p>
            <a:pPr marL="685800" lvl="1" indent="-342900"/>
            <a:r>
              <a:rPr lang="en-US" sz="2000" dirty="0"/>
              <a:t>Time management (ran out of time)</a:t>
            </a:r>
          </a:p>
          <a:p>
            <a:pPr marL="685800" lvl="1" indent="-342900"/>
            <a:r>
              <a:rPr lang="en-US" sz="2000" dirty="0"/>
              <a:t>Unequal division of labor</a:t>
            </a:r>
          </a:p>
          <a:p>
            <a:pPr marL="685800" lvl="1" indent="-342900"/>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27</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https://forms.gle/kT3iYxnPDvwJjSVu7</a:t>
            </a:r>
            <a:r>
              <a:rPr lang="en-US" sz="1800"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Class 1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marL="346075" indent="-346075"/>
            <a:r>
              <a:rPr lang="en-US" dirty="0"/>
              <a:t>Watch Capstone Introduction &amp; Expectations – Part 2 video (7 Min)</a:t>
            </a:r>
          </a:p>
          <a:p>
            <a:pPr marL="800100" lvl="1" indent="-342900">
              <a:buFont typeface="Arial" pitchFamily="34" charset="0"/>
              <a:buChar char="•"/>
            </a:pPr>
            <a:r>
              <a:rPr lang="en-US" sz="1900" u="sng" dirty="0">
                <a:hlinkClick r:id="rId5"/>
              </a:rPr>
              <a:t>https://designlab.eng.rpi.edu/edn/projects/capstone-support-dev/repository/112/raw/training/Capstone%20Introduction%20and%20Expectations%20Part%202.mp4</a:t>
            </a:r>
            <a:endParaRPr lang="en-US" sz="1900" u="sng" dirty="0"/>
          </a:p>
          <a:p>
            <a:pPr marL="457200" lvl="1" indent="0">
              <a:buNone/>
            </a:pPr>
            <a:endParaRPr lang="en-US" sz="1900" u="sng" dirty="0"/>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28</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112830" y="5343328"/>
            <a:ext cx="8918339"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u="sng" dirty="0"/>
          </a:p>
          <a:p>
            <a:pPr algn="ctr"/>
            <a:endParaRPr lang="en-US" sz="12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28631"/>
            <a:ext cx="9144000" cy="3200737"/>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82086278"/>
              </p:ext>
            </p:extLst>
          </p:nvPr>
        </p:nvGraphicFramePr>
        <p:xfrm>
          <a:off x="381000" y="846138"/>
          <a:ext cx="8382000" cy="50838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7/29/21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 &amp;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EDN posting video class 2 tasks – p46</a:t>
                      </a:r>
                    </a:p>
                    <a:p>
                      <a:pPr marL="0" marR="0" algn="l">
                        <a:spcBef>
                          <a:spcPts val="0"/>
                        </a:spcBef>
                        <a:spcAft>
                          <a:spcPts val="0"/>
                        </a:spcAft>
                      </a:pPr>
                      <a:r>
                        <a:rPr lang="en-US" sz="1200" dirty="0">
                          <a:effectLst/>
                          <a:latin typeface="+mj-lt"/>
                          <a:ea typeface="MS Mincho"/>
                        </a:rPr>
                        <a:t>Standardized formatting on RCSID</a:t>
                      </a:r>
                      <a:r>
                        <a:rPr lang="en-US" sz="1200" baseline="0" dirty="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8/2/21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agenda slides to reflect scaffolding changes</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8/10/21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“Meet with PE/CE” branding</a:t>
                      </a:r>
                    </a:p>
                    <a:p>
                      <a:pPr marL="0" marR="0" algn="l">
                        <a:spcBef>
                          <a:spcPts val="0"/>
                        </a:spcBef>
                        <a:spcAft>
                          <a:spcPts val="0"/>
                        </a:spcAft>
                      </a:pPr>
                      <a:r>
                        <a:rPr lang="en-US" sz="1200" dirty="0">
                          <a:effectLst/>
                          <a:latin typeface="+mj-lt"/>
                          <a:ea typeface="MS Mincho"/>
                        </a:rPr>
                        <a:t>Swapped content for Q&amp;A slides</a:t>
                      </a:r>
                      <a:r>
                        <a:rPr lang="en-US" sz="1200" baseline="0" dirty="0">
                          <a:effectLst/>
                          <a:latin typeface="+mj-lt"/>
                          <a:ea typeface="MS Mincho"/>
                        </a:rPr>
                        <a:t> – Engineering Design Process, Statement of Work, Concept Generation, Project Planning, PDR</a:t>
                      </a:r>
                    </a:p>
                    <a:p>
                      <a:pPr marL="0" marR="0" algn="l">
                        <a:spcBef>
                          <a:spcPts val="0"/>
                        </a:spcBef>
                        <a:spcAft>
                          <a:spcPts val="0"/>
                        </a:spcAft>
                      </a:pPr>
                      <a:r>
                        <a:rPr lang="en-US" sz="1200" baseline="0" dirty="0">
                          <a:effectLst/>
                          <a:latin typeface="+mj-lt"/>
                          <a:ea typeface="MS Mincho"/>
                        </a:rPr>
                        <a:t>Activity description slides duplicated for classes 3&amp;4</a:t>
                      </a:r>
                    </a:p>
                    <a:p>
                      <a:pPr marL="0" marR="0" algn="l">
                        <a:spcBef>
                          <a:spcPts val="0"/>
                        </a:spcBef>
                        <a:spcAft>
                          <a:spcPts val="0"/>
                        </a:spcAft>
                      </a:pPr>
                      <a:r>
                        <a:rPr lang="en-US" sz="1200" baseline="0" dirty="0">
                          <a:effectLst/>
                          <a:latin typeface="+mj-lt"/>
                          <a:ea typeface="MS Mincho"/>
                        </a:rPr>
                        <a:t>Updated activity times and order to match Flipped </a:t>
                      </a:r>
                      <a:r>
                        <a:rPr lang="en-US" sz="1200" baseline="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8/16/21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Out</a:t>
                      </a:r>
                      <a:r>
                        <a:rPr lang="en-US" sz="1200" baseline="0" dirty="0">
                          <a:effectLst/>
                          <a:latin typeface="+mj-lt"/>
                          <a:ea typeface="MS Mincho"/>
                        </a:rPr>
                        <a:t> of Class Task slides</a:t>
                      </a:r>
                    </a:p>
                    <a:p>
                      <a:pPr marL="0" marR="0" algn="l">
                        <a:spcBef>
                          <a:spcPts val="0"/>
                        </a:spcBef>
                        <a:spcAft>
                          <a:spcPts val="0"/>
                        </a:spcAft>
                      </a:pPr>
                      <a:r>
                        <a:rPr lang="en-US" sz="1200" baseline="0" dirty="0">
                          <a:effectLst/>
                          <a:latin typeface="+mj-lt"/>
                          <a:ea typeface="MS Mincho"/>
                        </a:rPr>
                        <a:t>Removed ‘All Teams in a Different Place’ slide</a:t>
                      </a:r>
                    </a:p>
                    <a:p>
                      <a:pPr marL="0" marR="0" algn="l">
                        <a:spcBef>
                          <a:spcPts val="0"/>
                        </a:spcBef>
                        <a:spcAft>
                          <a:spcPts val="0"/>
                        </a:spcAft>
                      </a:pPr>
                      <a:r>
                        <a:rPr lang="en-US" sz="1200" baseline="0" dirty="0">
                          <a:effectLst/>
                          <a:latin typeface="+mj-lt"/>
                          <a:ea typeface="MS Mincho"/>
                        </a:rPr>
                        <a:t>Class 10 agenda added - p106</a:t>
                      </a:r>
                    </a:p>
                    <a:p>
                      <a:pPr marL="0" marR="0" algn="l">
                        <a:spcBef>
                          <a:spcPts val="0"/>
                        </a:spcBef>
                        <a:spcAft>
                          <a:spcPts val="0"/>
                        </a:spcAft>
                      </a:pPr>
                      <a:r>
                        <a:rPr lang="en-US" sz="1200" baseline="0" dirty="0">
                          <a:effectLst/>
                          <a:latin typeface="+mj-lt"/>
                          <a:ea typeface="MS Mincho"/>
                        </a:rPr>
                        <a:t>Adjusted PDR times to match return to 10:00 &amp;12:00 class </a:t>
                      </a:r>
                      <a:r>
                        <a:rPr lang="en-US" sz="1200" baseline="0">
                          <a:effectLst/>
                          <a:latin typeface="+mj-lt"/>
                          <a:ea typeface="MS Mincho"/>
                        </a:rPr>
                        <a:t>start - p105</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2.5</a:t>
                      </a:r>
                    </a:p>
                  </a:txBody>
                  <a:tcPr marL="68580" marR="68580" marT="0" marB="0"/>
                </a:tc>
                <a:tc>
                  <a:txBody>
                    <a:bodyPr/>
                    <a:lstStyle/>
                    <a:p>
                      <a:pPr marL="0" marR="0" algn="l">
                        <a:spcBef>
                          <a:spcPts val="0"/>
                        </a:spcBef>
                        <a:spcAft>
                          <a:spcPts val="0"/>
                        </a:spcAft>
                      </a:pPr>
                      <a:r>
                        <a:rPr lang="en-US" sz="1200" dirty="0">
                          <a:effectLst/>
                          <a:latin typeface="+mj-lt"/>
                          <a:ea typeface="MS Mincho"/>
                        </a:rPr>
                        <a:t>8/25/21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Updated</a:t>
                      </a:r>
                      <a:r>
                        <a:rPr lang="en-US" sz="1200" kern="1200" baseline="0" dirty="0">
                          <a:solidFill>
                            <a:schemeClr val="dk1"/>
                          </a:solidFill>
                          <a:effectLst/>
                          <a:latin typeface="+mn-lt"/>
                          <a:ea typeface="MS Mincho"/>
                          <a:cs typeface="+mn-cs"/>
                        </a:rPr>
                        <a:t> links to Out of Class tasks on day 4 – p66</a:t>
                      </a: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2.6</a:t>
                      </a:r>
                    </a:p>
                  </a:txBody>
                  <a:tcPr marL="68580" marR="68580" marT="0" marB="0"/>
                </a:tc>
                <a:tc>
                  <a:txBody>
                    <a:bodyPr/>
                    <a:lstStyle/>
                    <a:p>
                      <a:pPr marL="0" marR="0" algn="l">
                        <a:spcBef>
                          <a:spcPts val="0"/>
                        </a:spcBef>
                        <a:spcAft>
                          <a:spcPts val="0"/>
                        </a:spcAft>
                      </a:pPr>
                      <a:r>
                        <a:rPr lang="en-US" sz="1200" dirty="0">
                          <a:effectLst/>
                          <a:latin typeface="+mj-lt"/>
                          <a:ea typeface="MS Mincho"/>
                        </a:rPr>
                        <a:t>8/27/21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Removed Part 2 on Intro and Expectations – now out-of-class video</a:t>
                      </a: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Fixed links due to new EDN repo link format</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to Day 1 regarding written communication on </a:t>
                      </a:r>
                      <a:r>
                        <a:rPr lang="en-US" sz="1200">
                          <a:effectLst/>
                          <a:latin typeface="+mj-lt"/>
                          <a:ea typeface="MS Mincho"/>
                        </a:rPr>
                        <a:t>cloud-based systems</a:t>
                      </a: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31</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15/20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r>
              <a:rPr lang="en-US" sz="2550" dirty="0">
                <a:ea typeface="+mn-lt"/>
                <a:cs typeface="+mn-lt"/>
              </a:rPr>
              <a:t>Review project question &amp; categories</a:t>
            </a:r>
          </a:p>
          <a:p>
            <a:pPr lvl="3"/>
            <a:r>
              <a:rPr lang="en-US" sz="2400" dirty="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a:ea typeface="+mn-lt"/>
                <a:cs typeface="+mn-lt"/>
              </a:rPr>
              <a:t>CE’s 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36</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10 min - Engineering Documentation Q&amp;A</a:t>
            </a:r>
          </a:p>
        </p:txBody>
      </p:sp>
      <p:sp>
        <p:nvSpPr>
          <p:cNvPr id="3" name="Content Placeholder 2"/>
          <p:cNvSpPr>
            <a:spLocks noGrp="1"/>
          </p:cNvSpPr>
          <p:nvPr>
            <p:ph idx="1"/>
          </p:nvPr>
        </p:nvSpPr>
        <p:spPr/>
        <p:txBody>
          <a:bodyPr/>
          <a:lstStyle/>
          <a:p>
            <a:r>
              <a:rPr lang="en-US" dirty="0"/>
              <a:t>Out of Class Task was to watch </a:t>
            </a:r>
            <a:r>
              <a:rPr lang="en-US" dirty="0">
                <a:solidFill>
                  <a:srgbClr val="FF0000"/>
                </a:solidFill>
              </a:rPr>
              <a:t>1 videos</a:t>
            </a:r>
            <a:r>
              <a:rPr lang="en-US" dirty="0"/>
              <a:t>…</a:t>
            </a:r>
          </a:p>
          <a:p>
            <a:r>
              <a:rPr lang="en-US" dirty="0"/>
              <a:t>QUESTIONS about content?</a:t>
            </a:r>
          </a:p>
          <a:p>
            <a:endParaRPr lang="en-US" dirty="0"/>
          </a:p>
          <a:p>
            <a:r>
              <a:rPr lang="en-US" dirty="0"/>
              <a:t>What is Documentation?</a:t>
            </a:r>
          </a:p>
          <a:p>
            <a:r>
              <a:rPr lang="en-US" dirty="0"/>
              <a:t>Why should you Document work?</a:t>
            </a:r>
          </a:p>
          <a:p>
            <a:r>
              <a:rPr lang="en-US" dirty="0"/>
              <a:t>What system will Capstone use?</a:t>
            </a:r>
          </a:p>
          <a:p>
            <a:r>
              <a:rPr lang="en-US" dirty="0"/>
              <a:t>Specifically what should students/team document?</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78188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38</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39</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42</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https://forms.gle/3pGX1JgYy5nYnnep8</a:t>
            </a:r>
            <a:r>
              <a:rPr lang="en-US" sz="1100" dirty="0"/>
              <a:t> </a:t>
            </a:r>
          </a:p>
          <a:p>
            <a:r>
              <a:rPr lang="en-US" dirty="0"/>
              <a:t>Watch EDN Guidance for Out of Class Tasks - Initial Postings Video (7.5 min)</a:t>
            </a:r>
          </a:p>
          <a:p>
            <a:pPr lvl="1"/>
            <a:r>
              <a:rPr lang="en-US" sz="1100" dirty="0">
                <a:hlinkClick r:id="rId3"/>
              </a:rPr>
              <a:t>https://designlab.eng.rpi.edu/edn/projects/capstone-support-dev/repository/112/raw/training/EDN%20Guidance%20for%20Out%20of%20Class%20Tasks%20-%20Initial%20Postings.mp4</a:t>
            </a:r>
            <a:endParaRPr lang="en-US" sz="1100" dirty="0"/>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a:ea typeface="+mn-lt"/>
                <a:cs typeface="+mn-lt"/>
              </a:rPr>
              <a:t>The Engineering Design Process Refresher.pptx </a:t>
            </a:r>
            <a:r>
              <a:rPr lang="en-US" dirty="0">
                <a:ea typeface="+mn-lt"/>
                <a:cs typeface="+mn-lt"/>
              </a:rPr>
              <a:t>in preparation for class 3 discussion</a:t>
            </a:r>
          </a:p>
          <a:p>
            <a:pPr lvl="1"/>
            <a:r>
              <a:rPr lang="en-US" sz="1100" dirty="0">
                <a:ea typeface="+mn-lt"/>
                <a:cs typeface="+mn-lt"/>
                <a:hlinkClick r:id="rId4"/>
              </a:rPr>
              <a:t>https://designlab.eng.rpi.edu/edn/projects/capstone-support-dev/repository/112/raw/training/The%20Engineering%20Design%20Process%20Refresher.pptx</a:t>
            </a:r>
            <a:endParaRPr lang="en-US" sz="1100" dirty="0">
              <a:ea typeface="+mn-lt"/>
              <a:cs typeface="+mn-lt"/>
            </a:endParaRPr>
          </a:p>
          <a:p>
            <a:pPr lvl="1"/>
            <a:r>
              <a:rPr lang="en-US" dirty="0">
                <a:ea typeface="+mn-lt"/>
                <a:cs typeface="+mn-lt"/>
              </a:rPr>
              <a:t>Watch 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 or 4</a:t>
            </a:r>
          </a:p>
          <a:p>
            <a:pPr lvl="1"/>
            <a:r>
              <a:rPr lang="en-US" dirty="0"/>
              <a:t>PPT should be in last semester's Final Deliverables Forum on EDN</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46</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12830" y="5499831"/>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49</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https://forms.gle/QcsmZ5qAhS9L9Sdr5</a:t>
            </a:r>
            <a:r>
              <a:rPr lang="en-US" sz="1200" dirty="0"/>
              <a:t> </a:t>
            </a:r>
          </a:p>
          <a:p>
            <a:r>
              <a:rPr lang="en-US" dirty="0">
                <a:ea typeface="+mn-lt"/>
                <a:cs typeface="+mn-lt"/>
              </a:rPr>
              <a:t>Update Needs/Reqs Workbook based on feedback (in Box folder)</a:t>
            </a: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review</a:t>
            </a:r>
            <a:endParaRPr lang="en-US" dirty="0">
              <a:solidFill>
                <a:srgbClr val="FF0000"/>
              </a:solidFill>
              <a:ea typeface="+mn-lt"/>
              <a:cs typeface="+mn-lt"/>
            </a:endParaRPr>
          </a:p>
          <a:p>
            <a:pPr lvl="1"/>
            <a:r>
              <a:rPr lang="en-US" sz="1200" dirty="0">
                <a:hlinkClick r:id="rId3"/>
              </a:rPr>
              <a:t>https://designlab.eng.rpi.edu/edn/projects/capstone-support-dev/repository/112/raw/training/Intro%20to%20the%20EDN.mp4</a:t>
            </a:r>
            <a:endParaRPr lang="en-US" sz="1200" dirty="0"/>
          </a:p>
          <a:p>
            <a:r>
              <a:rPr lang="en-US" dirty="0"/>
              <a:t>Read Project Documentation Wiki page 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a:t>Post notes taken during PPT review to Project Management Forum</a:t>
            </a:r>
            <a:endParaRPr lang="en-US" sz="1600" dirty="0">
              <a:ea typeface="+mn-lt"/>
              <a:cs typeface="+mn-lt"/>
            </a:endParaRPr>
          </a:p>
          <a:p>
            <a:r>
              <a:rPr lang="en-US" dirty="0">
                <a:ea typeface="+mn-lt"/>
                <a:cs typeface="+mn-lt"/>
              </a:rPr>
              <a:t>Follow Subversion instructions to download and install client, then checkout a copy of your project’s repository. Visit your PE’s office hours for assistance.</a:t>
            </a:r>
          </a:p>
          <a:p>
            <a:pPr lvl="1"/>
            <a:r>
              <a:rPr lang="en-US" sz="1200" dirty="0">
                <a:hlinkClick r:id="rId6"/>
              </a:rPr>
              <a:t>https://designlab.eng.rpi.edu/edn/projects/capstone-support-dev/wiki/Subversion_Clients#section-2</a:t>
            </a:r>
            <a:r>
              <a:rPr lang="en-US" sz="1200" dirty="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55</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Team 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58</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lnSpcReduction="10000"/>
          </a:bodyPr>
          <a:lstStyle/>
          <a:p>
            <a:r>
              <a:rPr lang="en-US" dirty="0">
                <a:ea typeface="+mn-lt"/>
                <a:cs typeface="+mn-lt"/>
              </a:rPr>
              <a:t>Complete Class 4 Ticket Out</a:t>
            </a:r>
          </a:p>
          <a:p>
            <a:pPr lvl="1"/>
            <a:r>
              <a:rPr lang="en-US" sz="1000" u="sng" dirty="0">
                <a:hlinkClick r:id="rId2"/>
              </a:rPr>
              <a:t>https://forms.gle/9oFPZF4a2r3uZv1v7</a:t>
            </a:r>
            <a:r>
              <a:rPr lang="en-US" sz="1000" dirty="0"/>
              <a:t> </a:t>
            </a:r>
          </a:p>
          <a:p>
            <a:r>
              <a:rPr lang="en-US" dirty="0">
                <a:cs typeface="Calibri"/>
              </a:rPr>
              <a:t>Update Needs/Reqs Workbook - post to EDN Design forum</a:t>
            </a:r>
          </a:p>
          <a:p>
            <a:r>
              <a:rPr lang="en-US" dirty="0">
                <a:cs typeface="Calibri"/>
              </a:rPr>
              <a:t>Watch Statement of Work video (10 min) in preparation for creating draft in class</a:t>
            </a:r>
          </a:p>
          <a:p>
            <a:pPr lvl="1"/>
            <a:r>
              <a:rPr lang="en-US" sz="1000" dirty="0">
                <a:cs typeface="Calibri"/>
                <a:hlinkClick r:id="rId3"/>
              </a:rPr>
              <a:t>https://designlab.eng.rpi.edu/edn/projects/capstone-support-dev/repository/112/raw/training/Statement%20of%20Work.mp4</a:t>
            </a:r>
            <a:endParaRPr lang="en-US" sz="1000" dirty="0">
              <a:cs typeface="Calibri"/>
            </a:endParaRPr>
          </a:p>
          <a:p>
            <a:r>
              <a:rPr lang="en-US" dirty="0">
                <a:cs typeface="Calibri"/>
              </a:rPr>
              <a:t>Read Project Documentation Wiki page in preparation for class review</a:t>
            </a:r>
          </a:p>
          <a:p>
            <a:pPr lvl="1"/>
            <a:r>
              <a:rPr lang="en-US" sz="1000" dirty="0">
                <a:cs typeface="Calibri"/>
                <a:hlinkClick r:id="rId4"/>
              </a:rPr>
              <a:t>https://designlab.eng.rpi.edu/edn/projects/capstone-support-dev/wiki/Project_Documentation</a:t>
            </a:r>
            <a:r>
              <a:rPr lang="en-US" sz="1000" dirty="0">
                <a:cs typeface="Calibri"/>
              </a:rPr>
              <a:t> </a:t>
            </a: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63</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64</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a:t>
            </a:r>
            <a:r>
              <a:rPr lang="en-US" sz="2400" b="1"/>
              <a:t>Role Fall </a:t>
            </a:r>
            <a:r>
              <a:rPr lang="en-US" sz="2400" b="1" dirty="0"/>
              <a:t>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65</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67</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https://designlab.eng.rpi.edu/edn/projects/capstone-support-dev/repository/112/raw/playbook/Capstone%20Playbook.pptx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name="Worksheet" r:id="rId2" imgW="5821538" imgH="4663299" progId="Excel.Sheet.12">
                  <p:embed/>
                </p:oleObj>
              </mc:Choice>
              <mc:Fallback>
                <p:oleObj name="Worksheet" r:id="rId2" imgW="5821538" imgH="4663299" progId="Excel.Sheet.12">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71</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a:t>
            </a:r>
            <a:r>
              <a:rPr lang="en-US" dirty="0" err="1"/>
              <a:t>SoW</a:t>
            </a:r>
            <a:r>
              <a:rPr lang="en-US" dirty="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Template </a:t>
            </a:r>
            <a:r>
              <a:rPr lang="en-US" dirty="0"/>
              <a:t>– S</a:t>
            </a:r>
            <a:r>
              <a:rPr lang="en-US" sz="2300" dirty="0"/>
              <a:t>oW is phase 1 of this document</a:t>
            </a:r>
          </a:p>
          <a:p>
            <a:pPr marL="0" indent="0">
              <a:buNone/>
            </a:pPr>
            <a:r>
              <a:rPr lang="en-US" dirty="0">
                <a:hlinkClick r:id="rId2"/>
              </a:rPr>
              <a:t>https://designlab.eng.rpi.edu/edn/projects/capstone-support-dev/repository/112/raw/template%20documents/Design%20Report.docx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Complete Class 5 Ticket Out</a:t>
            </a:r>
          </a:p>
          <a:p>
            <a:pPr lvl="1"/>
            <a:r>
              <a:rPr lang="en-US" sz="1000" u="sng" dirty="0">
                <a:hlinkClick r:id="rId2"/>
              </a:rPr>
              <a:t>https://forms.gle/Af4Bfe47Q9u5SBsh7</a:t>
            </a:r>
            <a:r>
              <a:rPr lang="en-US" sz="1000"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6 </a:t>
            </a:r>
          </a:p>
          <a:p>
            <a:pPr lvl="1"/>
            <a:r>
              <a:rPr lang="en-US" dirty="0">
                <a:ea typeface="+mn-lt"/>
                <a:cs typeface="+mn-lt"/>
              </a:rPr>
              <a:t>Location - working/Reports/Design Report + 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exercise</a:t>
            </a:r>
          </a:p>
          <a:p>
            <a:pPr lvl="1"/>
            <a:r>
              <a:rPr lang="en-US" sz="800" dirty="0">
                <a:ea typeface="+mn-lt"/>
                <a:cs typeface="+mn-lt"/>
                <a:hlinkClick r:id="rId3"/>
              </a:rPr>
              <a:t>https://mediasite.mms.rpi.edu/Mediasite5/Channel/anderm8winrpiedu-engr-2050/watch/d78db44fd9f7424b9d8f4c72857f84371d</a:t>
            </a:r>
            <a:r>
              <a:rPr lang="en-US" sz="800" dirty="0">
                <a:ea typeface="+mn-lt"/>
                <a:cs typeface="+mn-lt"/>
              </a:rPr>
              <a:t> </a:t>
            </a:r>
          </a:p>
          <a:p>
            <a:r>
              <a:rPr lang="en-US" dirty="0">
                <a:ea typeface="+mn-lt"/>
                <a:cs typeface="+mn-lt"/>
              </a:rPr>
              <a:t>Attend SVN Training or watch video</a:t>
            </a:r>
          </a:p>
          <a:p>
            <a:pPr lvl="1"/>
            <a:r>
              <a:rPr lang="en-US" sz="800" dirty="0">
                <a:ea typeface="+mn-lt"/>
                <a:cs typeface="+mn-lt"/>
                <a:hlinkClick r:id="rId4"/>
              </a:rPr>
              <a:t>https://designlab.eng.rpi.edu/edn/projects/capstone-support-dev/repository/112/raw/training/Getting%20Started%20with%20Subversion-For%20Windows%20Users.mp4</a:t>
            </a:r>
            <a:endParaRPr lang="en-US" sz="800" dirty="0">
              <a:ea typeface="+mn-lt"/>
              <a:cs typeface="+mn-lt"/>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8" name="TextBox 7"/>
          <p:cNvSpPr txBox="1"/>
          <p:nvPr/>
        </p:nvSpPr>
        <p:spPr>
          <a:xfrm>
            <a:off x="112829"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Benchmarking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83</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938263"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https://designlab.eng.rpi.edu/edn/projects/capstone-support-dev/wiki/Benchmarking_Memo</a:t>
            </a:r>
            <a:r>
              <a:rPr lang="en-US" sz="1400" dirty="0">
                <a:solidFill>
                  <a:schemeClr val="tx1"/>
                </a:solidFill>
              </a:rPr>
              <a:t> </a:t>
            </a:r>
          </a:p>
        </p:txBody>
      </p:sp>
    </p:spTree>
    <p:extLst>
      <p:ext uri="{BB962C8B-B14F-4D97-AF65-F5344CB8AC3E}">
        <p14:creationId xmlns:p14="http://schemas.microsoft.com/office/powerpoint/2010/main" val="6083852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ea typeface="+mn-lt"/>
                <a:cs typeface="+mn-lt"/>
              </a:rPr>
              <a:t>Team brainstorms Benchmarking Memo topic list</a:t>
            </a:r>
          </a:p>
          <a:p>
            <a:pPr lvl="1"/>
            <a:r>
              <a:rPr lang="en-US" sz="1100" dirty="0">
                <a:ea typeface="+mn-lt"/>
                <a:cs typeface="+mn-lt"/>
                <a:hlinkClick r:id="rId2"/>
              </a:rPr>
              <a:t>https://designlab.eng.rpi.edu/edn/projects/capstone-support-dev/wiki/Benchmarking_Memo</a:t>
            </a:r>
            <a:r>
              <a:rPr lang="en-US" sz="1100" dirty="0">
                <a:ea typeface="+mn-lt"/>
                <a:cs typeface="+mn-lt"/>
              </a:rPr>
              <a:t> </a:t>
            </a:r>
          </a:p>
          <a:p>
            <a:pPr lvl="1"/>
            <a:r>
              <a:rPr lang="en-US" dirty="0">
                <a:ea typeface="+mn-lt"/>
                <a:cs typeface="+mn-lt"/>
              </a:rPr>
              <a:t>Post to </a:t>
            </a:r>
            <a:r>
              <a:rPr lang="en-US" dirty="0"/>
              <a:t>Background Info forum</a:t>
            </a:r>
          </a:p>
          <a:p>
            <a:r>
              <a:rPr lang="en-US" dirty="0">
                <a:ea typeface="+mn-lt"/>
                <a:cs typeface="+mn-lt"/>
              </a:rPr>
              <a:t>Watch videos in preparation for Project Planning activity</a:t>
            </a:r>
          </a:p>
          <a:p>
            <a:pPr lvl="1"/>
            <a:r>
              <a:rPr lang="en-US" dirty="0">
                <a:ea typeface="+mn-lt"/>
                <a:cs typeface="+mn-lt"/>
              </a:rPr>
              <a:t>Intro to Project </a:t>
            </a:r>
            <a:r>
              <a:rPr lang="en-US" dirty="0" err="1">
                <a:ea typeface="+mn-lt"/>
                <a:cs typeface="+mn-lt"/>
              </a:rPr>
              <a:t>Mgmt</a:t>
            </a:r>
            <a:r>
              <a:rPr lang="en-US" dirty="0">
                <a:ea typeface="+mn-lt"/>
                <a:cs typeface="+mn-lt"/>
              </a:rPr>
              <a:t> (7 min)</a:t>
            </a:r>
          </a:p>
          <a:p>
            <a:pPr lvl="2"/>
            <a:r>
              <a:rPr lang="en-US" sz="1100" dirty="0">
                <a:ea typeface="+mn-lt"/>
                <a:cs typeface="+mn-lt"/>
                <a:hlinkClick r:id="rId3"/>
              </a:rPr>
              <a:t>https://www.youtube.com/watch?v=QwuwzBBThPY</a:t>
            </a:r>
            <a:r>
              <a:rPr lang="en-US" sz="1100" dirty="0">
                <a:ea typeface="+mn-lt"/>
                <a:cs typeface="+mn-lt"/>
              </a:rPr>
              <a:t> </a:t>
            </a:r>
          </a:p>
          <a:p>
            <a:pPr lvl="1"/>
            <a:r>
              <a:rPr lang="en-US" dirty="0">
                <a:ea typeface="+mn-lt"/>
                <a:cs typeface="+mn-lt"/>
              </a:rPr>
              <a:t>Deliverables &amp; Activities (3 min)</a:t>
            </a:r>
          </a:p>
          <a:p>
            <a:pPr lvl="2"/>
            <a:r>
              <a:rPr lang="en-US" sz="1100" dirty="0">
                <a:ea typeface="+mn-lt"/>
                <a:cs typeface="+mn-lt"/>
                <a:hlinkClick r:id="rId4"/>
              </a:rPr>
              <a:t>https://www.youtube.com/watch?v=L6WYJh1Ygoc</a:t>
            </a:r>
            <a:r>
              <a:rPr lang="en-US" sz="1100" dirty="0">
                <a:ea typeface="+mn-lt"/>
                <a:cs typeface="+mn-lt"/>
              </a:rPr>
              <a:t> </a:t>
            </a:r>
          </a:p>
          <a:p>
            <a:pPr lvl="2"/>
            <a:endParaRPr lang="en-US" sz="1100"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86</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Add tasks identified on sticky notes into EDN as Issues</a:t>
            </a:r>
          </a:p>
          <a:p>
            <a:r>
              <a:rPr lang="en-US" dirty="0">
                <a:ea typeface="+mn-lt"/>
                <a:cs typeface="+mn-lt"/>
              </a:rPr>
              <a:t>Add deliverables from Statement of Work to EDN Gantt Chart as Versions</a:t>
            </a:r>
          </a:p>
          <a:p>
            <a:pPr lvl="1"/>
            <a:r>
              <a:rPr lang="en-US" dirty="0">
                <a:ea typeface="+mn-lt"/>
                <a:cs typeface="+mn-lt"/>
              </a:rPr>
              <a:t>watch video with instructions (4 min) - </a:t>
            </a:r>
            <a:r>
              <a:rPr lang="en-US" sz="1300" dirty="0">
                <a:ea typeface="+mn-lt"/>
                <a:cs typeface="+mn-lt"/>
                <a:hlinkClick r:id="rId3"/>
              </a:rPr>
              <a:t>https://designlab.eng.rpi.edu/edn/projects/capstone-support-dev/repository/112/raw/training/Creating%20Versions%20from%20your%20Statement%20of%20Work.mp4</a:t>
            </a:r>
            <a:endParaRPr lang="en-US" sz="1300" dirty="0">
              <a:ea typeface="+mn-lt"/>
              <a:cs typeface="+mn-lt"/>
            </a:endParaRPr>
          </a:p>
          <a:p>
            <a:r>
              <a:rPr lang="en-US" dirty="0">
                <a:ea typeface="+mn-lt"/>
                <a:cs typeface="+mn-lt"/>
              </a:rPr>
              <a:t>Read Risks Associated with Project Plans Wiki page and revise team plan in EDN Gantt chart as necessary</a:t>
            </a:r>
          </a:p>
          <a:p>
            <a:pPr lvl="1"/>
            <a:r>
              <a:rPr lang="en-US" sz="1100" dirty="0">
                <a:ea typeface="+mn-lt"/>
                <a:cs typeface="+mn-lt"/>
                <a:hlinkClick r:id="rId4"/>
              </a:rPr>
              <a:t>https://designlab.eng.rpi.edu/edn/projects/capstone-support-dev/wiki/Risks_Associated_with_Project_Plans</a:t>
            </a:r>
            <a:r>
              <a:rPr lang="en-US" sz="1100" dirty="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https://designlab.eng.rpi.edu/edn/projects/capstone-support-dev/repository/112/raw/template%20documents/BM_Memo-Topic-RCSid.docx</a:t>
            </a:r>
            <a:endParaRPr lang="en-US" sz="1100" dirty="0">
              <a:solidFill>
                <a:srgbClr val="000000"/>
              </a:solidFill>
              <a:ea typeface="+mn-lt"/>
              <a:cs typeface="+mn-lt"/>
            </a:endParaRP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https://designlab.eng.rpi.edu/edn/projects/capstone-support-dev/repository/112/raw/Rubrics/Benchmarking%20Memo%20Rubric.docx</a:t>
            </a:r>
            <a:endParaRPr lang="en-US" sz="11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p>
          <a:p>
            <a:pPr lvl="2" indent="-285750"/>
            <a:endParaRPr lang="en-US" dirty="0">
              <a:solidFill>
                <a:srgbClr val="000000"/>
              </a:solidFill>
              <a:ea typeface="+mn-lt"/>
              <a:cs typeface="+mn-lt"/>
            </a:endParaRP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p>
          <a:p>
            <a:pPr lvl="1"/>
            <a:r>
              <a:rPr lang="en-US" dirty="0"/>
              <a:t>If you record, save to the cloud so your team can access </a:t>
            </a:r>
            <a:r>
              <a:rPr lang="en-US"/>
              <a:t>the recording.</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
        <p:nvSpPr>
          <p:cNvPr id="8" name="TextBox 7"/>
          <p:cNvSpPr txBox="1"/>
          <p:nvPr/>
        </p:nvSpPr>
        <p:spPr>
          <a:xfrm>
            <a:off x="112830"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91</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Agenda</a:t>
            </a:r>
          </a:p>
        </p:txBody>
      </p:sp>
      <p:sp>
        <p:nvSpPr>
          <p:cNvPr id="3" name="Content Placeholder 2"/>
          <p:cNvSpPr>
            <a:spLocks noGrp="1"/>
          </p:cNvSpPr>
          <p:nvPr>
            <p:ph idx="1"/>
          </p:nvPr>
        </p:nvSpPr>
        <p:spPr/>
        <p:txBody>
          <a:bodyPr/>
          <a:lstStyle/>
          <a:p>
            <a:r>
              <a:rPr lang="en-US" dirty="0"/>
              <a:t>Designate team member to take and post minutes</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a:t>
            </a:r>
            <a:r>
              <a:rPr lang="en-US" dirty="0" err="1"/>
              <a:t>mfg</a:t>
            </a:r>
            <a:r>
              <a:rPr lang="en-US" dirty="0"/>
              <a:t> is complete</a:t>
            </a:r>
          </a:p>
          <a:p>
            <a:pPr lvl="1"/>
            <a:r>
              <a:rPr lang="en-US" dirty="0"/>
              <a:t>Create dummy data NOW to test software performance or analysis approach</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received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9</a:t>
            </a:r>
          </a:p>
          <a:p>
            <a:pPr lvl="1"/>
            <a:r>
              <a:rPr lang="en-US" sz="1100" dirty="0">
                <a:hlinkClick r:id="rId2"/>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
        <p:nvSpPr>
          <p:cNvPr id="7" name="TextBox 6"/>
          <p:cNvSpPr txBox="1"/>
          <p:nvPr/>
        </p:nvSpPr>
        <p:spPr>
          <a:xfrm>
            <a:off x="112830"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97</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9090</Words>
  <Application>Microsoft Office PowerPoint</Application>
  <PresentationFormat>On-screen Show (4:3)</PresentationFormat>
  <Paragraphs>1387</Paragraphs>
  <Slides>102</Slides>
  <Notes>22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102</vt:i4>
      </vt:variant>
    </vt:vector>
  </HeadingPairs>
  <TitlesOfParts>
    <vt:vector size="110" baseType="lpstr">
      <vt:lpstr>Algerian</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     TA Introduction – Jim Olson</vt:lpstr>
      <vt:lpstr>Participation Expectations</vt:lpstr>
      <vt:lpstr>Capstone is TEAM work not GROUP work</vt:lpstr>
      <vt:lpstr>Grading</vt:lpstr>
      <vt:lpstr>Behavior Expectations</vt:lpstr>
      <vt:lpstr>Communications Expectations</vt:lpstr>
      <vt:lpstr>Accountability Step #1</vt:lpstr>
      <vt:lpstr>Collaboration Logistics</vt:lpstr>
      <vt:lpstr>30 min - Team Ideation Exercise</vt:lpstr>
      <vt:lpstr>20 min - Team Ideation Summary</vt:lpstr>
      <vt:lpstr>5 min -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10 min - Engineering Documentation Q&amp;A</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Phases of the Design Report</vt:lpstr>
      <vt:lpstr>Design Report.docx - Table of Contents</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Benchmarking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2021-08-31T16:59:35Z</dcterms:modified>
</cp:coreProperties>
</file>