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 id="2147483660" r:id="rId2"/>
  </p:sldMasterIdLst>
  <p:notesMasterIdLst>
    <p:notesMasterId r:id="rId101"/>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399" r:id="rId17"/>
    <p:sldId id="274" r:id="rId18"/>
    <p:sldId id="270" r:id="rId19"/>
    <p:sldId id="262" r:id="rId20"/>
    <p:sldId id="258" r:id="rId21"/>
    <p:sldId id="400" r:id="rId22"/>
    <p:sldId id="265" r:id="rId23"/>
    <p:sldId id="311" r:id="rId24"/>
    <p:sldId id="281" r:id="rId25"/>
    <p:sldId id="279" r:id="rId26"/>
    <p:sldId id="354" r:id="rId27"/>
    <p:sldId id="280" r:id="rId28"/>
    <p:sldId id="292" r:id="rId29"/>
    <p:sldId id="283" r:id="rId30"/>
    <p:sldId id="264" r:id="rId31"/>
    <p:sldId id="389" r:id="rId32"/>
    <p:sldId id="359" r:id="rId33"/>
    <p:sldId id="285" r:id="rId34"/>
    <p:sldId id="362" r:id="rId35"/>
    <p:sldId id="363" r:id="rId36"/>
    <p:sldId id="390" r:id="rId37"/>
    <p:sldId id="360" r:id="rId38"/>
    <p:sldId id="326" r:id="rId39"/>
    <p:sldId id="327" r:id="rId40"/>
    <p:sldId id="328" r:id="rId41"/>
    <p:sldId id="329" r:id="rId42"/>
    <p:sldId id="330" r:id="rId43"/>
    <p:sldId id="331" r:id="rId44"/>
    <p:sldId id="284" r:id="rId45"/>
    <p:sldId id="291" r:id="rId46"/>
    <p:sldId id="287" r:id="rId47"/>
    <p:sldId id="387" r:id="rId48"/>
    <p:sldId id="333" r:id="rId49"/>
    <p:sldId id="340" r:id="rId50"/>
    <p:sldId id="289" r:id="rId51"/>
    <p:sldId id="391" r:id="rId52"/>
    <p:sldId id="288" r:id="rId53"/>
    <p:sldId id="290" r:id="rId54"/>
    <p:sldId id="307" r:id="rId55"/>
    <p:sldId id="293" r:id="rId56"/>
    <p:sldId id="372" r:id="rId57"/>
    <p:sldId id="393" r:id="rId58"/>
    <p:sldId id="394" r:id="rId59"/>
    <p:sldId id="342" r:id="rId60"/>
    <p:sldId id="341" r:id="rId61"/>
    <p:sldId id="294" r:id="rId62"/>
    <p:sldId id="298" r:id="rId63"/>
    <p:sldId id="373" r:id="rId64"/>
    <p:sldId id="365" r:id="rId65"/>
    <p:sldId id="386" r:id="rId66"/>
    <p:sldId id="355" r:id="rId67"/>
    <p:sldId id="366" r:id="rId68"/>
    <p:sldId id="367" r:id="rId69"/>
    <p:sldId id="401" r:id="rId70"/>
    <p:sldId id="313" r:id="rId71"/>
    <p:sldId id="309" r:id="rId72"/>
    <p:sldId id="297" r:id="rId73"/>
    <p:sldId id="300" r:id="rId74"/>
    <p:sldId id="374" r:id="rId75"/>
    <p:sldId id="385" r:id="rId76"/>
    <p:sldId id="382" r:id="rId77"/>
    <p:sldId id="343" r:id="rId78"/>
    <p:sldId id="344" r:id="rId79"/>
    <p:sldId id="345" r:id="rId80"/>
    <p:sldId id="381" r:id="rId81"/>
    <p:sldId id="299" r:id="rId82"/>
    <p:sldId id="302" r:id="rId83"/>
    <p:sldId id="375" r:id="rId84"/>
    <p:sldId id="384" r:id="rId85"/>
    <p:sldId id="348" r:id="rId86"/>
    <p:sldId id="368" r:id="rId87"/>
    <p:sldId id="304" r:id="rId88"/>
    <p:sldId id="376" r:id="rId89"/>
    <p:sldId id="395" r:id="rId90"/>
    <p:sldId id="396" r:id="rId91"/>
    <p:sldId id="397" r:id="rId92"/>
    <p:sldId id="303" r:id="rId93"/>
    <p:sldId id="306" r:id="rId94"/>
    <p:sldId id="378" r:id="rId95"/>
    <p:sldId id="383" r:id="rId96"/>
    <p:sldId id="350" r:id="rId97"/>
    <p:sldId id="305" r:id="rId98"/>
    <p:sldId id="369" r:id="rId99"/>
    <p:sldId id="398" r:id="rId100"/>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5090" autoAdjust="0"/>
  </p:normalViewPr>
  <p:slideViewPr>
    <p:cSldViewPr>
      <p:cViewPr varScale="1">
        <p:scale>
          <a:sx n="62" d="100"/>
          <a:sy n="62" d="100"/>
        </p:scale>
        <p:origin x="1372"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microsoft.com/office/2015/10/relationships/revisionInfo" Target="revisionInfo.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commentAuthors" Target="commentAuthor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3.jpeg"/><Relationship Id="rId6" Type="http://schemas.openxmlformats.org/officeDocument/2006/relationships/hyperlink" Target="https://en.wiktionary.org/wiki/monarch" TargetMode="External"/><Relationship Id="rId5" Type="http://schemas.openxmlformats.org/officeDocument/2006/relationships/image" Target="../media/image45.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3.jpeg"/><Relationship Id="rId6" Type="http://schemas.openxmlformats.org/officeDocument/2006/relationships/hyperlink" Target="https://en.wiktionary.org/wiki/monarch" TargetMode="External"/><Relationship Id="rId5" Type="http://schemas.openxmlformats.org/officeDocument/2006/relationships/image" Target="../media/image45.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89" tIns="46145" rIns="92289" bIns="46145" rtlCol="0"/>
          <a:lstStyle>
            <a:lvl1pPr algn="l">
              <a:defRPr sz="1200"/>
            </a:lvl1pPr>
          </a:lstStyle>
          <a:p>
            <a:endParaRPr lang="en-US" dirty="0"/>
          </a:p>
        </p:txBody>
      </p:sp>
      <p:sp>
        <p:nvSpPr>
          <p:cNvPr id="3" name="Date Placeholder 2"/>
          <p:cNvSpPr>
            <a:spLocks noGrp="1"/>
          </p:cNvSpPr>
          <p:nvPr>
            <p:ph type="dt" idx="1"/>
          </p:nvPr>
        </p:nvSpPr>
        <p:spPr>
          <a:xfrm>
            <a:off x="3927776" y="0"/>
            <a:ext cx="3004820" cy="461010"/>
          </a:xfrm>
          <a:prstGeom prst="rect">
            <a:avLst/>
          </a:prstGeom>
        </p:spPr>
        <p:txBody>
          <a:bodyPr vert="horz" lIns="92289" tIns="46145" rIns="92289" bIns="46145" rtlCol="0"/>
          <a:lstStyle>
            <a:lvl1pPr algn="r">
              <a:defRPr sz="1200"/>
            </a:lvl1pPr>
          </a:lstStyle>
          <a:p>
            <a:fld id="{D0FE861C-486B-4E18-A0E9-A790238A915C}" type="datetimeFigureOut">
              <a:rPr lang="en-US" smtClean="0"/>
              <a:t>9/17/2021</a:t>
            </a:fld>
            <a:endParaRPr lang="en-US" dirty="0"/>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2289" tIns="46145" rIns="92289" bIns="46145"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89" tIns="46145" rIns="92289" bIns="461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289" tIns="46145" rIns="92289" bIns="461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289" tIns="46145" rIns="92289" bIns="46145"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30</a:t>
            </a:fld>
            <a:endParaRPr lang="en-US"/>
          </a:p>
        </p:txBody>
      </p:sp>
    </p:spTree>
    <p:extLst>
      <p:ext uri="{BB962C8B-B14F-4D97-AF65-F5344CB8AC3E}">
        <p14:creationId xmlns:p14="http://schemas.microsoft.com/office/powerpoint/2010/main" val="38481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38</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46</a:t>
            </a:fld>
            <a:endParaRPr lang="en-US"/>
          </a:p>
        </p:txBody>
      </p:sp>
    </p:spTree>
    <p:extLst>
      <p:ext uri="{BB962C8B-B14F-4D97-AF65-F5344CB8AC3E}">
        <p14:creationId xmlns:p14="http://schemas.microsoft.com/office/powerpoint/2010/main" val="300437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54</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64</a:t>
            </a:fld>
            <a:endParaRPr lang="en-US"/>
          </a:p>
        </p:txBody>
      </p:sp>
    </p:spTree>
    <p:extLst>
      <p:ext uri="{BB962C8B-B14F-4D97-AF65-F5344CB8AC3E}">
        <p14:creationId xmlns:p14="http://schemas.microsoft.com/office/powerpoint/2010/main" val="2988575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a:p>
        </p:txBody>
      </p:sp>
    </p:spTree>
    <p:extLst>
      <p:ext uri="{BB962C8B-B14F-4D97-AF65-F5344CB8AC3E}">
        <p14:creationId xmlns:p14="http://schemas.microsoft.com/office/powerpoint/2010/main" val="2418574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74</a:t>
            </a:fld>
            <a:endParaRPr lang="en-US"/>
          </a:p>
        </p:txBody>
      </p:sp>
    </p:spTree>
    <p:extLst>
      <p:ext uri="{BB962C8B-B14F-4D97-AF65-F5344CB8AC3E}">
        <p14:creationId xmlns:p14="http://schemas.microsoft.com/office/powerpoint/2010/main" val="1884706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CE will jump in to talk for 15 </a:t>
            </a:r>
            <a:r>
              <a:rPr lang="en-US" dirty="0" err="1"/>
              <a:t>mins</a:t>
            </a:r>
            <a:r>
              <a:rPr lang="en-US" dirty="0"/>
              <a:t> of this time block</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83</a:t>
            </a:fld>
            <a:endParaRPr lang="en-US"/>
          </a:p>
        </p:txBody>
      </p:sp>
    </p:spTree>
    <p:extLst>
      <p:ext uri="{BB962C8B-B14F-4D97-AF65-F5344CB8AC3E}">
        <p14:creationId xmlns:p14="http://schemas.microsoft.com/office/powerpoint/2010/main" val="3187639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94</a:t>
            </a:fld>
            <a:endParaRPr lang="en-US"/>
          </a:p>
        </p:txBody>
      </p:sp>
    </p:spTree>
    <p:extLst>
      <p:ext uri="{BB962C8B-B14F-4D97-AF65-F5344CB8AC3E}">
        <p14:creationId xmlns:p14="http://schemas.microsoft.com/office/powerpoint/2010/main" val="115052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889250" y="3816350"/>
            <a:ext cx="13733463" cy="10301288"/>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9/17/2021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9/17/2021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9/17/2021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9/17/2021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9/17/2021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9/17/2021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9/17/2021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9/17/2021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9/17/2021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9/17/2021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9/17/2021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9/17/2021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9/17/2021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9/17/2021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9/17/2021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9/17/2021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9/17/2021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9/17/2021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9/17/2021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9/17/2021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9/17/2021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9/17/2021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9/17/2021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9/17/2021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2.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1.jpe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0.jp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29.jpg"/><Relationship Id="rId28" Type="http://schemas.openxmlformats.org/officeDocument/2006/relationships/image" Target="../media/image33.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8.wmf"/><Relationship Id="rId27"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repository/112/raw/training/Capstone%20Introduction%20and%20Expectations%20Part%202.mp4" TargetMode="External"/><Relationship Id="rId4" Type="http://schemas.openxmlformats.org/officeDocument/2006/relationships/hyperlink" Target="https://designlab.eng.rpi.edu/ed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hyperlink" Target="https://designlab.eng.rpi.edu/projects/capstone-support-dev/wiki%20-%20Playbook.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EDN%20Guidance%20for%20Out%20of%20Class%20Tasks%20-%20Initial%20Postings.mp4"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6" Type="http://schemas.openxmlformats.org/officeDocument/2006/relationships/hyperlink" Target="https://mediasite.mms.rpi.edu/Mediasite5/Channel/anderm8winrpiedu-engr-2050/watch/96dceab44ae7447d812f5a216afa97cf1d" TargetMode="External"/><Relationship Id="rId5" Type="http://schemas.openxmlformats.org/officeDocument/2006/relationships/hyperlink" Target="https://mediasite.mms.rpi.edu/Mediasite5/Channel/anderm8winrpiedu-engr-2050/watch/87d950eccc2942038b1d06530e9217841d" TargetMode="External"/><Relationship Id="rId4" Type="http://schemas.openxmlformats.org/officeDocument/2006/relationships/hyperlink" Target="https://designlab.eng.rpi.edu/edn/projects/capstone-support-dev/repository/112/raw/training/The%20Engineering%20Design%20Process%20Refresher.pptx"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designlab.eng.rpi.edu/projects/capstone-support-dev/wiki%20-%20Playbook.pptx"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slide" Target="slide29.xml"/><Relationship Id="rId7" Type="http://schemas.openxmlformats.org/officeDocument/2006/relationships/slide" Target="slide72.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54.xml"/><Relationship Id="rId10" Type="http://schemas.openxmlformats.org/officeDocument/2006/relationships/slide" Target="slide92.xml"/><Relationship Id="rId4" Type="http://schemas.openxmlformats.org/officeDocument/2006/relationships/slide" Target="slide45.xml"/><Relationship Id="rId9" Type="http://schemas.openxmlformats.org/officeDocument/2006/relationships/slide" Target="slide86.xml"/></Relationships>
</file>

<file path=ppt/slides/_rels/slide5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www.percipio.com" TargetMode="External"/><Relationship Id="rId2" Type="http://schemas.openxmlformats.org/officeDocument/2006/relationships/hyperlink" Target="https://forms.gle/QcsmZ5qAhS9L9Sdr5"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hyperlink" Target="https://designlab.eng.rpi.edu/projects/capstone-support-dev/wiki%20-%20Playbook.pptx"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Statement%20of%20Work.mp4"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wiki/Project_Documentation"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package" Target="../embeddings/Microsoft_Excel_Worksheet.xlsx"/><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projects/capstone-support-dev/wiki%20-%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designlab.eng.rpi.edu/projects/capstone-support-dev/wiki/Templates_and_Forms" TargetMode="Externa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d78db44fd9f7424b9d8f4c72857f84371d"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projects/capstone-support-dev/wiki/Subversion#Basic-How-To-Guides"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7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hyperlink" Target="https://www.youtube.com/watch?v=QwuwzBBThPY"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www.youtube.com/watch?v=L6WYJh1Ygoc"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8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7"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repository/112/raw/Rubrics/Benchmarking%20Memo%20Rubric.docx" TargetMode="External"/><Relationship Id="rId5" Type="http://schemas.openxmlformats.org/officeDocument/2006/relationships/hyperlink" Target="https://designlab.eng.rpi.edu/edn/projects/capstone-support-dev/repository/112/raw/template%20documents/BM_Memo-Topic-RCSid.docx" TargetMode="External"/><Relationship Id="rId4" Type="http://schemas.openxmlformats.org/officeDocument/2006/relationships/hyperlink" Target="https://designlab.eng.rpi.edu/edn/projects/capstone-support-dev/wiki/Risks_Associated_with_Project_Plans"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hyperlink" Target="https://designlab.eng.rpi.edu/projects/capstone-support-dev/wiki%20-%20Playbook.pptx" TargetMode="External"/></Relationships>
</file>

<file path=ppt/slides/_rels/slide8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9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0_and_beyond"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Playbook for Class 1 to 9</a:t>
            </a:r>
          </a:p>
          <a:p>
            <a:r>
              <a:rPr lang="en-US" dirty="0">
                <a:cs typeface="Calibri"/>
              </a:rPr>
              <a:t>Scaffolded Sessions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IF NEEDED - 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strike="sngStrike"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2365865"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29576" y="2810858"/>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0" y="4916450"/>
            <a:ext cx="514886" cy="369332"/>
          </a:xfrm>
          <a:prstGeom prst="rect">
            <a:avLst/>
          </a:prstGeom>
          <a:solidFill>
            <a:schemeClr val="bg1"/>
          </a:solidFill>
        </p:spPr>
        <p:txBody>
          <a:bodyPr wrap="square" rtlCol="0">
            <a:spAutoFit/>
          </a:bodyPr>
          <a:lstStyle/>
          <a:p>
            <a:r>
              <a:rPr lang="en-US" b="1" dirty="0"/>
              <a:t>ISE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572096"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pic>
        <p:nvPicPr>
          <p:cNvPr id="75" name="Picture 7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grpSp>
        <p:nvGrpSpPr>
          <p:cNvPr id="10" name="Group 9">
            <a:extLst>
              <a:ext uri="{FF2B5EF4-FFF2-40B4-BE49-F238E27FC236}">
                <a16:creationId xmlns:a16="http://schemas.microsoft.com/office/drawing/2014/main" id="{4350009E-8C08-4869-AF66-5BD44CE35218}"/>
              </a:ext>
            </a:extLst>
          </p:cNvPr>
          <p:cNvGrpSpPr/>
          <p:nvPr/>
        </p:nvGrpSpPr>
        <p:grpSpPr>
          <a:xfrm>
            <a:off x="3301725" y="4396198"/>
            <a:ext cx="5689875" cy="1622205"/>
            <a:chOff x="3301725" y="4396198"/>
            <a:chExt cx="5689875" cy="1622205"/>
          </a:xfrm>
        </p:grpSpPr>
        <p:sp>
          <p:nvSpPr>
            <p:cNvPr id="66" name="TextBox 65"/>
            <p:cNvSpPr txBox="1"/>
            <p:nvPr/>
          </p:nvSpPr>
          <p:spPr>
            <a:xfrm>
              <a:off x="3301725" y="4888468"/>
              <a:ext cx="613219" cy="369332"/>
            </a:xfrm>
            <a:prstGeom prst="rect">
              <a:avLst/>
            </a:prstGeom>
            <a:solidFill>
              <a:schemeClr val="bg1"/>
            </a:solidFill>
          </p:spPr>
          <p:txBody>
            <a:bodyPr wrap="square" rtlCol="0">
              <a:spAutoFit/>
            </a:bodyPr>
            <a:lstStyle/>
            <a:p>
              <a:r>
                <a:rPr lang="en-US" b="1" dirty="0"/>
                <a:t>MSE</a:t>
              </a:r>
            </a:p>
          </p:txBody>
        </p:sp>
        <p:grpSp>
          <p:nvGrpSpPr>
            <p:cNvPr id="9" name="Group 8"/>
            <p:cNvGrpSpPr/>
            <p:nvPr/>
          </p:nvGrpSpPr>
          <p:grpSpPr>
            <a:xfrm>
              <a:off x="8037122" y="4411650"/>
              <a:ext cx="954478" cy="1482451"/>
              <a:chOff x="7081182" y="6974405"/>
              <a:chExt cx="1542231" cy="2808153"/>
            </a:xfrm>
          </p:grpSpPr>
          <p:pic>
            <p:nvPicPr>
              <p:cNvPr id="62" name="Picture 6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3947462" y="5662280"/>
              <a:ext cx="938845" cy="356123"/>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7001649" y="4411650"/>
              <a:ext cx="923151" cy="1481398"/>
              <a:chOff x="8985250" y="5876074"/>
              <a:chExt cx="1229586" cy="1973140"/>
            </a:xfrm>
          </p:grpSpPr>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4977235" y="4401562"/>
              <a:ext cx="956333" cy="1614733"/>
              <a:chOff x="7742757" y="5862637"/>
              <a:chExt cx="1273782" cy="2150735"/>
            </a:xfrm>
          </p:grpSpPr>
          <p:pic>
            <p:nvPicPr>
              <p:cNvPr id="2050" name="Picture 2" descr="David J. Duquett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pic>
          <p:nvPicPr>
            <p:cNvPr id="90" name="Picture 89"/>
            <p:cNvPicPr>
              <a:picLocks noChangeAspect="1"/>
            </p:cNvPicPr>
            <p:nvPr/>
          </p:nvPicPr>
          <p:blipFill rotWithShape="1">
            <a:blip r:embed="rId26" cstate="print">
              <a:extLst>
                <a:ext uri="{BEBA8EAE-BF5A-486C-A8C5-ECC9F3942E4B}">
                  <a14:imgProps xmlns:a14="http://schemas.microsoft.com/office/drawing/2010/main">
                    <a14:imgLayer r:embed="rId27">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3963409" y="4396198"/>
              <a:ext cx="926461" cy="1256823"/>
            </a:xfrm>
            <a:prstGeom prst="rect">
              <a:avLst/>
            </a:prstGeom>
          </p:spPr>
        </p:pic>
        <p:grpSp>
          <p:nvGrpSpPr>
            <p:cNvPr id="8" name="Group 7">
              <a:extLst>
                <a:ext uri="{FF2B5EF4-FFF2-40B4-BE49-F238E27FC236}">
                  <a16:creationId xmlns:a16="http://schemas.microsoft.com/office/drawing/2014/main" id="{E0B4B578-0E0A-4E42-B3C5-64CD71515884}"/>
                </a:ext>
              </a:extLst>
            </p:cNvPr>
            <p:cNvGrpSpPr/>
            <p:nvPr/>
          </p:nvGrpSpPr>
          <p:grpSpPr>
            <a:xfrm>
              <a:off x="5993812" y="4401040"/>
              <a:ext cx="923544" cy="1509101"/>
              <a:chOff x="5993812" y="4401040"/>
              <a:chExt cx="923544" cy="1509101"/>
            </a:xfrm>
          </p:grpSpPr>
          <p:pic>
            <p:nvPicPr>
              <p:cNvPr id="4" name="Picture 2" descr="Edwin Fohtung">
                <a:extLst>
                  <a:ext uri="{FF2B5EF4-FFF2-40B4-BE49-F238E27FC236}">
                    <a16:creationId xmlns:a16="http://schemas.microsoft.com/office/drawing/2014/main" id="{E073F8E8-4891-4522-B7A0-4651A9838B8F}"/>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8677"/>
              <a:stretch/>
            </p:blipFill>
            <p:spPr bwMode="auto">
              <a:xfrm>
                <a:off x="5993812" y="4401040"/>
                <a:ext cx="923544" cy="1265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EF0A05-AFC8-48FA-81D9-F82537F0FED2}"/>
                  </a:ext>
                </a:extLst>
              </p:cNvPr>
              <p:cNvSpPr txBox="1"/>
              <p:nvPr/>
            </p:nvSpPr>
            <p:spPr>
              <a:xfrm>
                <a:off x="6031274" y="5685464"/>
                <a:ext cx="854722" cy="224677"/>
              </a:xfrm>
              <a:prstGeom prst="rect">
                <a:avLst/>
              </a:prstGeom>
              <a:noFill/>
            </p:spPr>
            <p:txBody>
              <a:bodyPr wrap="none" rtlCol="0">
                <a:spAutoFit/>
              </a:bodyPr>
              <a:lstStyle/>
              <a:p>
                <a:pPr algn="ctr"/>
                <a:r>
                  <a:rPr lang="en-US" sz="860" dirty="0"/>
                  <a:t>Edwin Fohtung</a:t>
                </a:r>
              </a:p>
            </p:txBody>
          </p:sp>
        </p:grpSp>
      </p:gr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15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1447800" y="274638"/>
            <a:ext cx="62484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Fall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413305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https://designlab.eng.rpi.edu/edn/projects/capstone-support-dev/repository/112/revisions/295/raw/Course%20Documents/Common%20Course%20Syllabus.pdf</a:t>
            </a:r>
            <a:endParaRPr lang="en-US" sz="1400" dirty="0">
              <a:cs typeface="Calibri"/>
            </a:endParaRPr>
          </a:p>
          <a:p>
            <a:pPr lvl="1"/>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5996914"/>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EDN posting video - p46</a:t>
                      </a: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 GroupMe, Discord, Slack, etc. is </a:t>
            </a:r>
            <a:r>
              <a:rPr lang="en-US" dirty="0">
                <a:solidFill>
                  <a:srgbClr val="FF0000"/>
                </a:solidFill>
                <a:cs typeface="Calibri"/>
              </a:rPr>
              <a:t>FORBIDDEN</a:t>
            </a:r>
            <a:r>
              <a:rPr lang="en-US" dirty="0">
                <a:cs typeface="Calibri"/>
              </a:rPr>
              <a:t> </a:t>
            </a:r>
          </a:p>
          <a:p>
            <a:r>
              <a:rPr lang="en-US" dirty="0">
                <a:cs typeface="Calibri"/>
              </a:rPr>
              <a:t>Scheduling services such as </a:t>
            </a:r>
            <a:r>
              <a:rPr lang="en-US" dirty="0" err="1">
                <a:cs typeface="Calibri"/>
              </a:rPr>
              <a:t>WhenIsGood</a:t>
            </a:r>
            <a:r>
              <a:rPr lang="en-US" dirty="0">
                <a:cs typeface="Calibri"/>
              </a:rPr>
              <a:t> are acceptable for setting up meetings but must not contain any </a:t>
            </a:r>
            <a:r>
              <a:rPr lang="en-US">
                <a:cs typeface="Calibri"/>
              </a:rPr>
              <a:t>technical information</a:t>
            </a:r>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238250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sz="1200" dirty="0"/>
          </a:p>
        </p:txBody>
      </p:sp>
      <p:cxnSp>
        <p:nvCxnSpPr>
          <p:cNvPr id="8" name="Straight Connector 7">
            <a:extLst>
              <a:ext uri="{FF2B5EF4-FFF2-40B4-BE49-F238E27FC236}">
                <a16:creationId xmlns:a16="http://schemas.microsoft.com/office/drawing/2014/main" id="{96A1C4E2-30E1-4D48-8CDD-B8297B8352B4}"/>
              </a:ext>
            </a:extLst>
          </p:cNvPr>
          <p:cNvCxnSpPr/>
          <p:nvPr/>
        </p:nvCxnSpPr>
        <p:spPr>
          <a:xfrm flipH="1">
            <a:off x="4724400" y="19050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B4A4A11-CF48-47AB-9FDF-39ED4BFCD6D2}"/>
              </a:ext>
            </a:extLst>
          </p:cNvPr>
          <p:cNvCxnSpPr/>
          <p:nvPr/>
        </p:nvCxnSpPr>
        <p:spPr>
          <a:xfrm flipH="1">
            <a:off x="381000" y="304800"/>
            <a:ext cx="8305800" cy="64166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A226E8E-E951-41B2-BF87-7D5E57809298}"/>
              </a:ext>
            </a:extLst>
          </p:cNvPr>
          <p:cNvCxnSpPr>
            <a:cxnSpLocks/>
          </p:cNvCxnSpPr>
          <p:nvPr/>
        </p:nvCxnSpPr>
        <p:spPr>
          <a:xfrm flipH="1" flipV="1">
            <a:off x="457200" y="304800"/>
            <a:ext cx="8229600" cy="62341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563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24</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task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r>
              <a:rPr lang="en-US" sz="2000" dirty="0"/>
              <a:t>Personality conflicts</a:t>
            </a:r>
          </a:p>
          <a:p>
            <a:pPr marL="685800" lvl="1" indent="-342900"/>
            <a:r>
              <a:rPr lang="en-US" sz="2000" dirty="0"/>
              <a:t>Time management (ran out of time)</a:t>
            </a:r>
          </a:p>
          <a:p>
            <a:pPr marL="685800" lvl="1" indent="-342900"/>
            <a:r>
              <a:rPr lang="en-US" sz="2000" dirty="0"/>
              <a:t>Unequal division of labor</a:t>
            </a:r>
          </a:p>
          <a:p>
            <a:pPr marL="685800" lvl="1" indent="-342900"/>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27</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5832249"/>
          </a:xfrm>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1800" u="sng" dirty="0">
                <a:hlinkClick r:id="rId3"/>
              </a:rPr>
              <a:t>https://forms.gle/kT3iYxnPDvwJjSVu7</a:t>
            </a:r>
            <a:r>
              <a:rPr lang="en-US" sz="1800"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Class 1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marL="346075" indent="-346075"/>
            <a:r>
              <a:rPr lang="en-US" dirty="0"/>
              <a:t>Watch Capstone Introduction &amp; Expectations – Part 2 video (7 Min)</a:t>
            </a:r>
          </a:p>
          <a:p>
            <a:pPr marL="800100" lvl="1" indent="-342900">
              <a:buFont typeface="Arial" pitchFamily="34" charset="0"/>
              <a:buChar char="•"/>
            </a:pPr>
            <a:r>
              <a:rPr lang="en-US" sz="1900" u="sng" dirty="0">
                <a:hlinkClick r:id="rId5"/>
              </a:rPr>
              <a:t>https://designlab.eng.rpi.edu/edn/projects/capstone-support-dev/repository/112/raw/training/Capstone%20Introduction%20and%20Expectations%20Part%202.mp4</a:t>
            </a:r>
            <a:endParaRPr lang="en-US" sz="1900" u="sng" dirty="0"/>
          </a:p>
          <a:p>
            <a:pPr marL="457200" lvl="1" indent="0">
              <a:buNone/>
            </a:pPr>
            <a:endParaRPr lang="en-US" sz="1900" u="sng" dirty="0"/>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28</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180252" y="5343328"/>
            <a:ext cx="8783495"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4"/>
              </a:rPr>
              <a:t>https://designlab.eng.rpi.edu/projects/capstone-support-dev/wiki - Playbook.pptx</a:t>
            </a:r>
            <a:endParaRPr lang="en-US" sz="1200" u="sng" dirty="0"/>
          </a:p>
          <a:p>
            <a:pPr algn="ctr"/>
            <a:endParaRPr lang="en-US" sz="1200" dirty="0"/>
          </a:p>
        </p:txBody>
      </p:sp>
      <p:pic>
        <p:nvPicPr>
          <p:cNvPr id="9" name="Picture 8">
            <a:extLst>
              <a:ext uri="{FF2B5EF4-FFF2-40B4-BE49-F238E27FC236}">
                <a16:creationId xmlns:a16="http://schemas.microsoft.com/office/drawing/2014/main" id="{2F27A10D-4D9D-4C89-8419-8BBAEC5EAB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15"/>
            <a:ext cx="9144000" cy="2953970"/>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99665925"/>
              </p:ext>
            </p:extLst>
          </p:nvPr>
        </p:nvGraphicFramePr>
        <p:xfrm>
          <a:off x="381000" y="846138"/>
          <a:ext cx="8382000" cy="50838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7/29/21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 &amp;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EDN posting video class 2 tasks – p46</a:t>
                      </a:r>
                    </a:p>
                    <a:p>
                      <a:pPr marL="0" marR="0" algn="l">
                        <a:spcBef>
                          <a:spcPts val="0"/>
                        </a:spcBef>
                        <a:spcAft>
                          <a:spcPts val="0"/>
                        </a:spcAft>
                      </a:pPr>
                      <a:r>
                        <a:rPr lang="en-US" sz="1200" dirty="0">
                          <a:effectLst/>
                          <a:latin typeface="+mj-lt"/>
                          <a:ea typeface="MS Mincho"/>
                        </a:rPr>
                        <a:t>Standardized formatting on RCSID</a:t>
                      </a:r>
                      <a:r>
                        <a:rPr lang="en-US" sz="1200" baseline="0" dirty="0">
                          <a:effectLst/>
                          <a:latin typeface="+mj-lt"/>
                          <a:ea typeface="MS Mincho"/>
                        </a:rPr>
                        <a:t> throughout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8/2/21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agenda slides to reflect scaffolding changes</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2.3</a:t>
                      </a:r>
                    </a:p>
                  </a:txBody>
                  <a:tcPr marL="68580" marR="68580" marT="0" marB="0"/>
                </a:tc>
                <a:tc>
                  <a:txBody>
                    <a:bodyPr/>
                    <a:lstStyle/>
                    <a:p>
                      <a:pPr marL="0" marR="0" algn="l">
                        <a:spcBef>
                          <a:spcPts val="0"/>
                        </a:spcBef>
                        <a:spcAft>
                          <a:spcPts val="0"/>
                        </a:spcAft>
                      </a:pPr>
                      <a:r>
                        <a:rPr lang="en-US" sz="1200" dirty="0">
                          <a:effectLst/>
                          <a:latin typeface="+mj-lt"/>
                          <a:ea typeface="MS Mincho"/>
                        </a:rPr>
                        <a:t>8/10/21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“Meet with PE/CE” branding</a:t>
                      </a:r>
                    </a:p>
                    <a:p>
                      <a:pPr marL="0" marR="0" algn="l">
                        <a:spcBef>
                          <a:spcPts val="0"/>
                        </a:spcBef>
                        <a:spcAft>
                          <a:spcPts val="0"/>
                        </a:spcAft>
                      </a:pPr>
                      <a:r>
                        <a:rPr lang="en-US" sz="1200" dirty="0">
                          <a:effectLst/>
                          <a:latin typeface="+mj-lt"/>
                          <a:ea typeface="MS Mincho"/>
                        </a:rPr>
                        <a:t>Swapped content for Q&amp;A slides</a:t>
                      </a:r>
                      <a:r>
                        <a:rPr lang="en-US" sz="1200" baseline="0" dirty="0">
                          <a:effectLst/>
                          <a:latin typeface="+mj-lt"/>
                          <a:ea typeface="MS Mincho"/>
                        </a:rPr>
                        <a:t> – Engineering Design Process, Statement of Work, Concept Generation, Project Planning, PDR</a:t>
                      </a:r>
                    </a:p>
                    <a:p>
                      <a:pPr marL="0" marR="0" algn="l">
                        <a:spcBef>
                          <a:spcPts val="0"/>
                        </a:spcBef>
                        <a:spcAft>
                          <a:spcPts val="0"/>
                        </a:spcAft>
                      </a:pPr>
                      <a:r>
                        <a:rPr lang="en-US" sz="1200" baseline="0" dirty="0">
                          <a:effectLst/>
                          <a:latin typeface="+mj-lt"/>
                          <a:ea typeface="MS Mincho"/>
                        </a:rPr>
                        <a:t>Activity description slides duplicated for classes 3&amp;4</a:t>
                      </a:r>
                    </a:p>
                    <a:p>
                      <a:pPr marL="0" marR="0" algn="l">
                        <a:spcBef>
                          <a:spcPts val="0"/>
                        </a:spcBef>
                        <a:spcAft>
                          <a:spcPts val="0"/>
                        </a:spcAft>
                      </a:pPr>
                      <a:r>
                        <a:rPr lang="en-US" sz="1200" baseline="0" dirty="0">
                          <a:effectLst/>
                          <a:latin typeface="+mj-lt"/>
                          <a:ea typeface="MS Mincho"/>
                        </a:rPr>
                        <a:t>Updated activity times and order to match Flipped </a:t>
                      </a:r>
                      <a:r>
                        <a:rPr lang="en-US" sz="1200" baseline="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2.4</a:t>
                      </a:r>
                    </a:p>
                  </a:txBody>
                  <a:tcPr marL="68580" marR="68580" marT="0" marB="0"/>
                </a:tc>
                <a:tc>
                  <a:txBody>
                    <a:bodyPr/>
                    <a:lstStyle/>
                    <a:p>
                      <a:pPr marL="0" marR="0" algn="l">
                        <a:spcBef>
                          <a:spcPts val="0"/>
                        </a:spcBef>
                        <a:spcAft>
                          <a:spcPts val="0"/>
                        </a:spcAft>
                      </a:pPr>
                      <a:r>
                        <a:rPr lang="en-US" sz="1200" dirty="0">
                          <a:effectLst/>
                          <a:latin typeface="+mj-lt"/>
                          <a:ea typeface="MS Mincho"/>
                        </a:rPr>
                        <a:t>8/16/21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Out</a:t>
                      </a:r>
                      <a:r>
                        <a:rPr lang="en-US" sz="1200" baseline="0" dirty="0">
                          <a:effectLst/>
                          <a:latin typeface="+mj-lt"/>
                          <a:ea typeface="MS Mincho"/>
                        </a:rPr>
                        <a:t> of Class Task slides</a:t>
                      </a:r>
                    </a:p>
                    <a:p>
                      <a:pPr marL="0" marR="0" algn="l">
                        <a:spcBef>
                          <a:spcPts val="0"/>
                        </a:spcBef>
                        <a:spcAft>
                          <a:spcPts val="0"/>
                        </a:spcAft>
                      </a:pPr>
                      <a:r>
                        <a:rPr lang="en-US" sz="1200" baseline="0" dirty="0">
                          <a:effectLst/>
                          <a:latin typeface="+mj-lt"/>
                          <a:ea typeface="MS Mincho"/>
                        </a:rPr>
                        <a:t>Removed ‘All Teams in a Different Place’ slide</a:t>
                      </a:r>
                    </a:p>
                    <a:p>
                      <a:pPr marL="0" marR="0" algn="l">
                        <a:spcBef>
                          <a:spcPts val="0"/>
                        </a:spcBef>
                        <a:spcAft>
                          <a:spcPts val="0"/>
                        </a:spcAft>
                      </a:pPr>
                      <a:r>
                        <a:rPr lang="en-US" sz="1200" baseline="0" dirty="0">
                          <a:effectLst/>
                          <a:latin typeface="+mj-lt"/>
                          <a:ea typeface="MS Mincho"/>
                        </a:rPr>
                        <a:t>Class 10 agenda added - p106</a:t>
                      </a:r>
                    </a:p>
                    <a:p>
                      <a:pPr marL="0" marR="0" algn="l">
                        <a:spcBef>
                          <a:spcPts val="0"/>
                        </a:spcBef>
                        <a:spcAft>
                          <a:spcPts val="0"/>
                        </a:spcAft>
                      </a:pPr>
                      <a:r>
                        <a:rPr lang="en-US" sz="1200" baseline="0" dirty="0">
                          <a:effectLst/>
                          <a:latin typeface="+mj-lt"/>
                          <a:ea typeface="MS Mincho"/>
                        </a:rPr>
                        <a:t>Adjusted PDR times to match return to 10:00 &amp;12:00 class start - p105</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2.5</a:t>
                      </a:r>
                    </a:p>
                  </a:txBody>
                  <a:tcPr marL="68580" marR="68580" marT="0" marB="0"/>
                </a:tc>
                <a:tc>
                  <a:txBody>
                    <a:bodyPr/>
                    <a:lstStyle/>
                    <a:p>
                      <a:pPr marL="0" marR="0" algn="l">
                        <a:spcBef>
                          <a:spcPts val="0"/>
                        </a:spcBef>
                        <a:spcAft>
                          <a:spcPts val="0"/>
                        </a:spcAft>
                      </a:pPr>
                      <a:r>
                        <a:rPr lang="en-US" sz="1200" dirty="0">
                          <a:effectLst/>
                          <a:latin typeface="+mj-lt"/>
                          <a:ea typeface="MS Mincho"/>
                        </a:rPr>
                        <a:t>8/25/21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Updated</a:t>
                      </a:r>
                      <a:r>
                        <a:rPr lang="en-US" sz="1200" kern="1200" baseline="0" dirty="0">
                          <a:solidFill>
                            <a:schemeClr val="dk1"/>
                          </a:solidFill>
                          <a:effectLst/>
                          <a:latin typeface="+mn-lt"/>
                          <a:ea typeface="MS Mincho"/>
                          <a:cs typeface="+mn-cs"/>
                        </a:rPr>
                        <a:t> links to Out of Class tasks on day 4 – p66</a:t>
                      </a: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2.6</a:t>
                      </a:r>
                    </a:p>
                  </a:txBody>
                  <a:tcPr marL="68580" marR="68580" marT="0" marB="0"/>
                </a:tc>
                <a:tc>
                  <a:txBody>
                    <a:bodyPr/>
                    <a:lstStyle/>
                    <a:p>
                      <a:pPr marL="0" marR="0" algn="l">
                        <a:spcBef>
                          <a:spcPts val="0"/>
                        </a:spcBef>
                        <a:spcAft>
                          <a:spcPts val="0"/>
                        </a:spcAft>
                      </a:pPr>
                      <a:r>
                        <a:rPr lang="en-US" sz="1200" dirty="0">
                          <a:effectLst/>
                          <a:latin typeface="+mj-lt"/>
                          <a:ea typeface="MS Mincho"/>
                        </a:rPr>
                        <a:t>8/27/21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Removed Part 2 on Intro and Expectations – now out-of-class video</a:t>
                      </a: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Fixed links due to new EDN repo link format</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Slide to Day 1 regarding written communication on </a:t>
                      </a:r>
                      <a:r>
                        <a:rPr lang="en-US" sz="1200">
                          <a:effectLst/>
                          <a:latin typeface="+mj-lt"/>
                          <a:ea typeface="MS Mincho"/>
                        </a:rPr>
                        <a:t>cloud-based systems</a:t>
                      </a: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2.9</a:t>
                      </a:r>
                    </a:p>
                  </a:txBody>
                  <a:tcPr marL="68580" marR="68580" marT="0" marB="0"/>
                </a:tc>
                <a:tc>
                  <a:txBody>
                    <a:bodyPr/>
                    <a:lstStyle/>
                    <a:p>
                      <a:pPr marL="0" marR="0" algn="l">
                        <a:spcBef>
                          <a:spcPts val="0"/>
                        </a:spcBef>
                        <a:spcAft>
                          <a:spcPts val="0"/>
                        </a:spcAft>
                      </a:pPr>
                      <a:r>
                        <a:rPr lang="en-US" sz="1200" dirty="0">
                          <a:effectLst/>
                          <a:latin typeface="+mj-lt"/>
                          <a:ea typeface="MS Mincho"/>
                        </a:rPr>
                        <a:t>9/7/21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Have been patching various Box references that have </a:t>
                      </a:r>
                      <a:r>
                        <a:rPr lang="en-US" sz="1200">
                          <a:effectLst/>
                          <a:latin typeface="+mj-lt"/>
                          <a:ea typeface="MS Mincho"/>
                        </a:rPr>
                        <a:t>caused confusion.</a:t>
                      </a: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r>
                        <a:rPr lang="en-US" sz="1200" dirty="0">
                          <a:effectLst/>
                          <a:latin typeface="+mj-lt"/>
                          <a:ea typeface="MS Mincho"/>
                        </a:rPr>
                        <a:t>3.0</a:t>
                      </a:r>
                    </a:p>
                  </a:txBody>
                  <a:tcPr marL="68580" marR="68580" marT="0" marB="0"/>
                </a:tc>
                <a:tc>
                  <a:txBody>
                    <a:bodyPr/>
                    <a:lstStyle/>
                    <a:p>
                      <a:pPr marL="0" marR="0" algn="l">
                        <a:spcBef>
                          <a:spcPts val="0"/>
                        </a:spcBef>
                        <a:spcAft>
                          <a:spcPts val="0"/>
                        </a:spcAft>
                      </a:pPr>
                      <a:r>
                        <a:rPr lang="en-US" sz="1200" dirty="0">
                          <a:effectLst/>
                          <a:latin typeface="+mj-lt"/>
                          <a:ea typeface="MS Mincho"/>
                        </a:rPr>
                        <a:t>9/12/21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Minor updates to Day 5 - corrected activity times, added notes to Forum </a:t>
                      </a:r>
                      <a:r>
                        <a:rPr lang="en-US" sz="1200">
                          <a:effectLst/>
                          <a:latin typeface="+mj-lt"/>
                          <a:ea typeface="MS Mincho"/>
                        </a:rPr>
                        <a:t>post slide</a:t>
                      </a: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r>
                        <a:rPr lang="en-US" sz="1200" dirty="0">
                          <a:effectLst/>
                          <a:latin typeface="+mj-lt"/>
                          <a:ea typeface="MS Mincho"/>
                        </a:rPr>
                        <a:t>3.1</a:t>
                      </a:r>
                    </a:p>
                  </a:txBody>
                  <a:tcPr marL="68580" marR="68580" marT="0" marB="0"/>
                </a:tc>
                <a:tc>
                  <a:txBody>
                    <a:bodyPr/>
                    <a:lstStyle/>
                    <a:p>
                      <a:pPr marL="0" marR="0" algn="l">
                        <a:spcBef>
                          <a:spcPts val="0"/>
                        </a:spcBef>
                        <a:spcAft>
                          <a:spcPts val="0"/>
                        </a:spcAft>
                      </a:pPr>
                      <a:r>
                        <a:rPr lang="en-US" sz="1200" dirty="0">
                          <a:effectLst/>
                          <a:latin typeface="+mj-lt"/>
                          <a:ea typeface="MS Mincho"/>
                        </a:rPr>
                        <a:t>9/13/21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Kanai</a:t>
                      </a:r>
                    </a:p>
                  </a:txBody>
                  <a:tcPr marL="68580" marR="68580" marT="0" marB="0"/>
                </a:tc>
                <a:tc>
                  <a:txBody>
                    <a:bodyPr/>
                    <a:lstStyle/>
                    <a:p>
                      <a:pPr marL="0" marR="0" algn="l">
                        <a:spcBef>
                          <a:spcPts val="0"/>
                        </a:spcBef>
                        <a:spcAft>
                          <a:spcPts val="0"/>
                        </a:spcAft>
                      </a:pPr>
                      <a:r>
                        <a:rPr lang="en-US" sz="1200" dirty="0">
                          <a:effectLst/>
                          <a:latin typeface="+mj-lt"/>
                          <a:ea typeface="MS Mincho"/>
                        </a:rPr>
                        <a:t>Updated Slide 69 – the Table of Contents based on the latest document template.</a:t>
                      </a: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3.2</a:t>
                      </a:r>
                    </a:p>
                  </a:txBody>
                  <a:tcPr marL="68580" marR="68580" marT="0" marB="0"/>
                </a:tc>
                <a:tc>
                  <a:txBody>
                    <a:bodyPr/>
                    <a:lstStyle/>
                    <a:p>
                      <a:pPr marL="0" marR="0" algn="l">
                        <a:spcBef>
                          <a:spcPts val="0"/>
                        </a:spcBef>
                        <a:spcAft>
                          <a:spcPts val="0"/>
                        </a:spcAft>
                      </a:pPr>
                      <a:r>
                        <a:rPr lang="en-US" sz="1200" dirty="0">
                          <a:effectLst/>
                          <a:latin typeface="+mj-lt"/>
                          <a:ea typeface="MS Mincho"/>
                        </a:rPr>
                        <a:t>9/15/21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Changing more of the “raw” links to the repo to point to the wiki page instead</a:t>
                      </a: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r>
                        <a:rPr lang="en-US" sz="1200" dirty="0">
                          <a:effectLst/>
                          <a:latin typeface="+mj-lt"/>
                          <a:ea typeface="MS Mincho"/>
                        </a:rPr>
                        <a:t>3.3</a:t>
                      </a:r>
                    </a:p>
                  </a:txBody>
                  <a:tcPr marL="68580" marR="68580" marT="0" marB="0"/>
                </a:tc>
                <a:tc>
                  <a:txBody>
                    <a:bodyPr/>
                    <a:lstStyle/>
                    <a:p>
                      <a:pPr marL="0" marR="0" algn="l">
                        <a:spcBef>
                          <a:spcPts val="0"/>
                        </a:spcBef>
                        <a:spcAft>
                          <a:spcPts val="0"/>
                        </a:spcAft>
                      </a:pPr>
                      <a:r>
                        <a:rPr lang="en-US" sz="1200" dirty="0">
                          <a:effectLst/>
                          <a:latin typeface="+mj-lt"/>
                          <a:ea typeface="MS Mincho"/>
                        </a:rPr>
                        <a:t>9/17/2021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File name typo </a:t>
                      </a:r>
                      <a:r>
                        <a:rPr lang="en-US" sz="1200">
                          <a:effectLst/>
                          <a:latin typeface="+mj-lt"/>
                          <a:ea typeface="MS Mincho"/>
                        </a:rPr>
                        <a:t>for design report</a:t>
                      </a: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
        <p:nvSpPr>
          <p:cNvPr id="5" name="Down Arrow 4"/>
          <p:cNvSpPr/>
          <p:nvPr/>
        </p:nvSpPr>
        <p:spPr>
          <a:xfrm rot="18214931">
            <a:off x="3814839" y="590550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171499"/>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3077845709"/>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31</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15/20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r>
              <a:rPr lang="en-US" sz="2550" dirty="0">
                <a:ea typeface="+mn-lt"/>
                <a:cs typeface="+mn-lt"/>
              </a:rPr>
              <a:t>Review project question &amp; categories</a:t>
            </a:r>
          </a:p>
          <a:p>
            <a:pPr lvl="3"/>
            <a:r>
              <a:rPr lang="en-US" sz="2400" dirty="0">
                <a:ea typeface="+mn-lt"/>
                <a:cs typeface="+mn-lt"/>
              </a:rPr>
              <a:t>Confirm &amp; update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281746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Review project question &amp; categories</a:t>
            </a:r>
          </a:p>
          <a:p>
            <a:pPr lvl="3"/>
            <a:r>
              <a:rPr lang="en-US" sz="2400" dirty="0">
                <a:ea typeface="+mn-lt"/>
                <a:cs typeface="+mn-lt"/>
              </a:rPr>
              <a:t>Confirm &amp; update</a:t>
            </a:r>
          </a:p>
          <a:p>
            <a:pPr lvl="2"/>
            <a:r>
              <a:rPr lang="en-US" sz="2550" dirty="0">
                <a:ea typeface="+mn-lt"/>
                <a:cs typeface="+mn-lt"/>
              </a:rPr>
              <a:t>CE’s background/experience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864918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36</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37</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39</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40</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42</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29308"/>
            <a:ext cx="7886700" cy="1325563"/>
          </a:xfrm>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486400"/>
          </a:xfrm>
        </p:spPr>
        <p:txBody>
          <a:bodyPr vert="horz" lIns="91440" tIns="45720" rIns="91440" bIns="45720" rtlCol="0" anchor="t">
            <a:normAutofit fontScale="92500" lnSpcReduction="20000"/>
          </a:bodyPr>
          <a:lstStyle/>
          <a:p>
            <a:r>
              <a:rPr lang="en-US" dirty="0">
                <a:ea typeface="+mn-lt"/>
                <a:cs typeface="+mn-lt"/>
              </a:rPr>
              <a:t>Complete Class 2 Ticket Out</a:t>
            </a:r>
          </a:p>
          <a:p>
            <a:pPr lvl="1"/>
            <a:r>
              <a:rPr lang="en-US" sz="1100" u="sng" dirty="0">
                <a:hlinkClick r:id="rId2"/>
              </a:rPr>
              <a:t>https://forms.gle/3pGX1JgYy5nYnnep8</a:t>
            </a:r>
            <a:r>
              <a:rPr lang="en-US" sz="1100" dirty="0"/>
              <a:t> </a:t>
            </a:r>
          </a:p>
          <a:p>
            <a:r>
              <a:rPr lang="en-US" dirty="0"/>
              <a:t>Watch EDN Guidance for Out of Class Tasks - Initial Postings Video (7.5 min)</a:t>
            </a:r>
          </a:p>
          <a:p>
            <a:pPr lvl="1"/>
            <a:r>
              <a:rPr lang="en-US" sz="1100" dirty="0">
                <a:hlinkClick r:id="rId3"/>
              </a:rPr>
              <a:t>https://designlab.eng.rpi.edu/edn/projects/capstone-support-dev/repository/112/raw/training/EDN%20Guidance%20for%20Out%20of%20Class%20Tasks%20-%20Initial%20Postings.mp4</a:t>
            </a:r>
            <a:endParaRPr lang="en-US" sz="1100" dirty="0"/>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r>
              <a:rPr lang="en-US" dirty="0">
                <a:ea typeface="+mn-lt"/>
                <a:cs typeface="+mn-lt"/>
              </a:rPr>
              <a:t>Read </a:t>
            </a:r>
            <a:r>
              <a:rPr lang="en-US" i="1" dirty="0">
                <a:ea typeface="+mn-lt"/>
                <a:cs typeface="+mn-lt"/>
              </a:rPr>
              <a:t>The Engineering Design Process Refresher.pptx </a:t>
            </a:r>
            <a:r>
              <a:rPr lang="en-US" dirty="0">
                <a:ea typeface="+mn-lt"/>
                <a:cs typeface="+mn-lt"/>
              </a:rPr>
              <a:t>in preparation for class 3 discussion</a:t>
            </a:r>
          </a:p>
          <a:p>
            <a:pPr lvl="1"/>
            <a:r>
              <a:rPr lang="en-US" sz="1100" dirty="0">
                <a:ea typeface="+mn-lt"/>
                <a:cs typeface="+mn-lt"/>
                <a:hlinkClick r:id="rId4"/>
              </a:rPr>
              <a:t>https://designlab.eng.rpi.edu/edn/projects/capstone-support-dev/repository/112/raw/training/The%20Engineering%20Design%20Process%20Refresher.pptx</a:t>
            </a:r>
            <a:endParaRPr lang="en-US" sz="1100" dirty="0">
              <a:ea typeface="+mn-lt"/>
              <a:cs typeface="+mn-lt"/>
            </a:endParaRPr>
          </a:p>
          <a:p>
            <a:r>
              <a:rPr lang="en-US" dirty="0">
                <a:ea typeface="+mn-lt"/>
                <a:cs typeface="+mn-lt"/>
              </a:rPr>
              <a:t>Watch Customer Needs video (9 min) </a:t>
            </a:r>
          </a:p>
          <a:p>
            <a:pPr lvl="1" indent="-285750"/>
            <a:r>
              <a:rPr lang="en-US" sz="1100" dirty="0">
                <a:ea typeface="+mn-lt"/>
                <a:cs typeface="+mn-lt"/>
                <a:hlinkClick r:id="rId5"/>
              </a:rPr>
              <a:t>https://mediasite.mms.rpi.edu/Mediasite5/Channel/anderm8winrpiedu-engr-2050/watch/87d950eccc2942038b1d06530e9217841d</a:t>
            </a:r>
            <a:r>
              <a:rPr lang="en-US" sz="1100" dirty="0">
                <a:ea typeface="+mn-lt"/>
                <a:cs typeface="+mn-lt"/>
              </a:rPr>
              <a:t> </a:t>
            </a:r>
            <a:endParaRPr lang="en-US" sz="1100" dirty="0">
              <a:cs typeface="Calibri"/>
            </a:endParaRPr>
          </a:p>
          <a:p>
            <a:r>
              <a:rPr lang="en-US" dirty="0">
                <a:ea typeface="+mn-lt"/>
                <a:cs typeface="+mn-lt"/>
              </a:rPr>
              <a:t>Watch Requirements video (11 min)</a:t>
            </a:r>
          </a:p>
          <a:p>
            <a:pPr lvl="1" indent="-285750"/>
            <a:r>
              <a:rPr lang="en-US" sz="1100" dirty="0">
                <a:ea typeface="+mn-lt"/>
                <a:cs typeface="+mn-lt"/>
                <a:hlinkClick r:id="rId6"/>
              </a:rPr>
              <a:t>https://mediasite.mms.rpi.edu/Mediasite5/Channel/anderm8winrpiedu-engr-2050/watch/96dceab44ae7447d812f5a216afa97cf1d</a:t>
            </a:r>
            <a:r>
              <a:rPr lang="en-US" sz="1100"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 or 4</a:t>
            </a:r>
          </a:p>
          <a:p>
            <a:pPr lvl="1"/>
            <a:r>
              <a:rPr lang="en-US" dirty="0"/>
              <a:t>PPT should be in last semester's Final Deliverables Forum on EDN</a:t>
            </a:r>
            <a:endParaRPr lang="en-US" dirty="0">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45</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4"/>
              </a:rPr>
              <a:t>https://designlab.eng.rpi.edu/projects/capstone-support-dev/wiki - Playbook.pptx</a:t>
            </a:r>
            <a:endParaRPr lang="en-US" sz="1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 y="1241304"/>
            <a:ext cx="9144000" cy="261257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48</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977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24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76200"/>
            <a:ext cx="7886700" cy="1325563"/>
          </a:xfrm>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654676"/>
          </a:xfrm>
        </p:spPr>
        <p:txBody>
          <a:bodyPr vert="horz" lIns="91440" tIns="45720" rIns="91440" bIns="45720" rtlCol="0" anchor="t">
            <a:normAutofit fontScale="92500" lnSpcReduction="20000"/>
          </a:bodyPr>
          <a:lstStyle/>
          <a:p>
            <a:r>
              <a:rPr lang="en-US" dirty="0">
                <a:ea typeface="+mn-lt"/>
                <a:cs typeface="+mn-lt"/>
              </a:rPr>
              <a:t>Complete Class 3 Ticket Out</a:t>
            </a:r>
          </a:p>
          <a:p>
            <a:pPr lvl="1"/>
            <a:r>
              <a:rPr lang="en-US" sz="1200" dirty="0">
                <a:hlinkClick r:id="rId2"/>
              </a:rPr>
              <a:t>https://forms.gle/QcsmZ5qAhS9L9Sdr5</a:t>
            </a:r>
            <a:r>
              <a:rPr lang="en-US" sz="1200" dirty="0"/>
              <a:t> </a:t>
            </a:r>
          </a:p>
          <a:p>
            <a:r>
              <a:rPr lang="en-US" dirty="0">
                <a:ea typeface="+mn-lt"/>
                <a:cs typeface="+mn-lt"/>
              </a:rPr>
              <a:t>Update Needs/Reqs Workbook based on feedback and post to EDN Design Forum.</a:t>
            </a: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 in preparation of Class 4 review</a:t>
            </a:r>
            <a:endParaRPr lang="en-US" dirty="0">
              <a:solidFill>
                <a:srgbClr val="FF0000"/>
              </a:solidFill>
              <a:ea typeface="+mn-lt"/>
              <a:cs typeface="+mn-lt"/>
            </a:endParaRPr>
          </a:p>
          <a:p>
            <a:pPr lvl="1"/>
            <a:r>
              <a:rPr lang="en-US" sz="1200" dirty="0">
                <a:hlinkClick r:id="rId3"/>
              </a:rPr>
              <a:t>https://designlab.eng.rpi.edu/edn/projects/capstone-support-dev/repository/112/raw/training/Intro%20to%20the%20EDN.mp4</a:t>
            </a:r>
            <a:endParaRPr lang="en-US" sz="1200" dirty="0"/>
          </a:p>
          <a:p>
            <a:r>
              <a:rPr lang="en-US" dirty="0"/>
              <a:t>Read Project Documentation Wiki page in preparation of Class 4 review</a:t>
            </a:r>
            <a:endParaRPr lang="en-US" dirty="0">
              <a:ea typeface="+mn-lt"/>
              <a:cs typeface="+mn-lt"/>
            </a:endParaRPr>
          </a:p>
          <a:p>
            <a:pPr lvl="1"/>
            <a:r>
              <a:rPr lang="en-US" sz="1200" dirty="0">
                <a:hlinkClick r:id="rId4"/>
              </a:rPr>
              <a:t>https://designlab.eng.rpi.edu/edn/projects/capstone-support-dev/wiki/Project_Documentation</a:t>
            </a:r>
            <a:r>
              <a:rPr lang="en-US" sz="1200" dirty="0"/>
              <a:t> </a:t>
            </a:r>
          </a:p>
          <a:p>
            <a:r>
              <a:rPr lang="en-US" dirty="0">
                <a:ea typeface="+mn-lt"/>
                <a:cs typeface="+mn-lt"/>
              </a:rPr>
              <a:t>Read Meeting Minutes Wiki Page</a:t>
            </a:r>
          </a:p>
          <a:p>
            <a:pPr lvl="1"/>
            <a:r>
              <a:rPr lang="en-US" sz="1200" dirty="0">
                <a:hlinkClick r:id="rId5"/>
              </a:rPr>
              <a:t>https://designlab.eng.rpi.edu/edn/projects/capstone-support-dev/wiki/Meeting_Minutes</a:t>
            </a:r>
            <a:r>
              <a:rPr lang="en-US" sz="1200" dirty="0"/>
              <a:t> </a:t>
            </a:r>
          </a:p>
          <a:p>
            <a:pPr lvl="1"/>
            <a:r>
              <a:rPr lang="en-US" sz="1600" dirty="0"/>
              <a:t>Post notes taken during PPT review to Project Management Forum</a:t>
            </a:r>
            <a:endParaRPr lang="en-US" sz="1600" dirty="0">
              <a:ea typeface="+mn-lt"/>
              <a:cs typeface="+mn-lt"/>
            </a:endParaRPr>
          </a:p>
          <a:p>
            <a:r>
              <a:rPr lang="en-US" dirty="0">
                <a:ea typeface="+mn-lt"/>
                <a:cs typeface="+mn-lt"/>
              </a:rPr>
              <a:t>Follow Subversion instructions to download and install client, then checkout a copy of your project’s repository. Visit your PE’s office hours for assistance.</a:t>
            </a:r>
          </a:p>
          <a:p>
            <a:pPr lvl="1"/>
            <a:r>
              <a:rPr lang="en-US" sz="1200" dirty="0">
                <a:hlinkClick r:id="rId6"/>
              </a:rPr>
              <a:t>https://designlab.eng.rpi.edu/edn/projects/capstone-support-dev/wiki/Subversion_Clients#section-2</a:t>
            </a:r>
            <a:r>
              <a:rPr lang="en-US" sz="1200" dirty="0"/>
              <a:t> </a:t>
            </a:r>
          </a:p>
          <a:p>
            <a:pPr lvl="1"/>
            <a:endParaRPr lang="en-US" sz="1200" dirty="0"/>
          </a:p>
          <a:p>
            <a:r>
              <a:rPr lang="en-US" dirty="0">
                <a:ea typeface="+mn-lt"/>
                <a:cs typeface="+mn-lt"/>
              </a:rPr>
              <a:t>Complete the Online Safety Training in Percipio by end of 3rd week</a:t>
            </a:r>
          </a:p>
          <a:p>
            <a:pPr lvl="1" indent="-285750"/>
            <a:r>
              <a:rPr lang="en-US" sz="1200" dirty="0">
                <a:ea typeface="+mn-lt"/>
                <a:cs typeface="+mn-lt"/>
                <a:hlinkClick r:id="rId7"/>
              </a:rPr>
              <a:t>https://www.percipio.com</a:t>
            </a:r>
            <a:endParaRPr lang="en-US" sz="1200"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53</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4"/>
              </a:rPr>
              <a:t>https://designlab.eng.rpi.edu/projects/capstone-support-dev/wiki - Playbook.pptx</a:t>
            </a:r>
            <a:endParaRPr lang="en-US" sz="12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46692"/>
            <a:ext cx="9144000" cy="2764616"/>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Team Space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127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4234" y="1417638"/>
            <a:ext cx="6575532" cy="4678362"/>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4"/>
            <a:ext cx="7886700" cy="4651375"/>
          </a:xfrm>
        </p:spPr>
        <p:txBody>
          <a:bodyPr vert="horz" lIns="91440" tIns="45720" rIns="91440" bIns="45720" rtlCol="0" anchor="t">
            <a:normAutofit lnSpcReduction="10000"/>
          </a:bodyPr>
          <a:lstStyle/>
          <a:p>
            <a:r>
              <a:rPr lang="en-US" dirty="0">
                <a:ea typeface="+mn-lt"/>
                <a:cs typeface="+mn-lt"/>
              </a:rPr>
              <a:t>Complete Class 4 Ticket Out</a:t>
            </a:r>
          </a:p>
          <a:p>
            <a:pPr lvl="1"/>
            <a:r>
              <a:rPr lang="en-US" sz="1000" u="sng" dirty="0">
                <a:hlinkClick r:id="rId2"/>
              </a:rPr>
              <a:t>https://forms.gle/9oFPZF4a2r3uZv1v7</a:t>
            </a:r>
            <a:r>
              <a:rPr lang="en-US" sz="1000" dirty="0"/>
              <a:t> </a:t>
            </a:r>
          </a:p>
          <a:p>
            <a:r>
              <a:rPr lang="en-US" dirty="0">
                <a:cs typeface="Calibri"/>
              </a:rPr>
              <a:t>Update Needs/Reqs Workbook - post to Engineering Analysis folder in the repository</a:t>
            </a:r>
          </a:p>
          <a:p>
            <a:r>
              <a:rPr lang="en-US" dirty="0">
                <a:cs typeface="Calibri"/>
              </a:rPr>
              <a:t>Watch Statement of Work video (10 min) in preparation for creating draft in class</a:t>
            </a:r>
          </a:p>
          <a:p>
            <a:pPr lvl="1"/>
            <a:r>
              <a:rPr lang="en-US" sz="1000" dirty="0">
                <a:cs typeface="Calibri"/>
                <a:hlinkClick r:id="rId3"/>
              </a:rPr>
              <a:t>https://designlab.eng.rpi.edu/edn/projects/capstone-support-dev/repository/112/raw/training/Statement%20of%20Work.mp4</a:t>
            </a:r>
            <a:endParaRPr lang="en-US" sz="1000" dirty="0">
              <a:cs typeface="Calibri"/>
            </a:endParaRPr>
          </a:p>
          <a:p>
            <a:r>
              <a:rPr lang="en-US" dirty="0">
                <a:cs typeface="Calibri"/>
              </a:rPr>
              <a:t>Read Project Documentation Wiki page in preparation for class review</a:t>
            </a:r>
          </a:p>
          <a:p>
            <a:pPr lvl="1"/>
            <a:r>
              <a:rPr lang="en-US" sz="1000" dirty="0">
                <a:cs typeface="Calibri"/>
                <a:hlinkClick r:id="rId4"/>
              </a:rPr>
              <a:t>https://designlab.eng.rpi.edu/edn/projects/capstone-support-dev/wiki/Project_Documentation</a:t>
            </a:r>
            <a:r>
              <a:rPr lang="en-US" sz="1000" dirty="0">
                <a:cs typeface="Calibri"/>
              </a:rPr>
              <a:t> </a:t>
            </a:r>
          </a:p>
          <a:p>
            <a:pPr lvl="1"/>
            <a:endParaRPr lang="en-US" dirty="0">
              <a:solidFill>
                <a:srgbClr val="FF0000"/>
              </a:solidFill>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3"/>
              </a:rPr>
              <a:t>https://designlab.eng.rpi.edu/projects/capstone-support-dev/wiki - Playbook.pptx</a:t>
            </a:r>
            <a:endParaRPr lang="en-US" sz="1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94" y="1825625"/>
            <a:ext cx="6008409" cy="351079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a:t>
            </a:r>
            <a:r>
              <a:rPr lang="en-US" sz="2400" b="1"/>
              <a:t>Role Fall </a:t>
            </a:r>
            <a:r>
              <a:rPr lang="en-US" sz="2400" b="1" dirty="0"/>
              <a:t>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15 min – Documentation &amp; EDN Usage Q&amp;A</a:t>
            </a:r>
          </a:p>
        </p:txBody>
      </p:sp>
      <p:sp>
        <p:nvSpPr>
          <p:cNvPr id="3" name="Content Placeholder 2"/>
          <p:cNvSpPr>
            <a:spLocks noGrp="1"/>
          </p:cNvSpPr>
          <p:nvPr>
            <p:ph idx="1"/>
          </p:nvPr>
        </p:nvSpPr>
        <p:spPr/>
        <p:txBody>
          <a:bodyPr>
            <a:normAutofit fontScale="92500"/>
          </a:bodyPr>
          <a:lstStyle/>
          <a:p>
            <a:r>
              <a:rPr lang="en-US" sz="23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r>
              <a:rPr lang="en-US" dirty="0"/>
              <a:t>QUESTIONS about content?</a:t>
            </a:r>
          </a:p>
          <a:p>
            <a:endParaRPr lang="en-US" dirty="0"/>
          </a:p>
          <a:p>
            <a:r>
              <a:rPr lang="en-US" dirty="0"/>
              <a:t>Why do we document?</a:t>
            </a:r>
          </a:p>
          <a:p>
            <a:r>
              <a:rPr lang="en-US" dirty="0"/>
              <a:t>What do we document?</a:t>
            </a:r>
          </a:p>
          <a:p>
            <a:r>
              <a:rPr lang="en-US" dirty="0"/>
              <a:t>How will you document?</a:t>
            </a:r>
          </a:p>
          <a:p>
            <a:r>
              <a:rPr lang="en-US" dirty="0"/>
              <a:t>How often / when will you document?</a:t>
            </a:r>
          </a:p>
          <a:p>
            <a:r>
              <a:rPr lang="en-US" dirty="0"/>
              <a:t>Must we wait for things to be complete / final to document?</a:t>
            </a:r>
          </a:p>
          <a:p>
            <a:r>
              <a:rPr lang="en-US" dirty="0"/>
              <a:t>Where does it go?</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br>
              <a:rPr lang="en-US" dirty="0"/>
            </a:br>
            <a:r>
              <a:rPr lang="en-US" dirty="0"/>
              <a:t>Revision Fall 2021</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66</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
        <p:nvSpPr>
          <p:cNvPr id="3" name="Rectangle 10">
            <a:extLst>
              <a:ext uri="{FF2B5EF4-FFF2-40B4-BE49-F238E27FC236}">
                <a16:creationId xmlns:a16="http://schemas.microsoft.com/office/drawing/2014/main" id="{413EAC6B-96B3-4D70-B7FB-7EF6F6985E59}"/>
              </a:ext>
            </a:extLst>
          </p:cNvPr>
          <p:cNvSpPr>
            <a:spLocks noChangeArrowheads="1"/>
          </p:cNvSpPr>
          <p:nvPr/>
        </p:nvSpPr>
        <p:spPr bwMode="auto">
          <a:xfrm>
            <a:off x="914400" y="11168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F6D8D493-11CB-4E80-95D9-1D7646627E87}"/>
              </a:ext>
            </a:extLst>
          </p:cNvPr>
          <p:cNvGraphicFramePr>
            <a:graphicFrameLocks noChangeAspect="1"/>
          </p:cNvGraphicFramePr>
          <p:nvPr>
            <p:extLst>
              <p:ext uri="{D42A27DB-BD31-4B8C-83A1-F6EECF244321}">
                <p14:modId xmlns:p14="http://schemas.microsoft.com/office/powerpoint/2010/main" val="978160807"/>
              </p:ext>
            </p:extLst>
          </p:nvPr>
        </p:nvGraphicFramePr>
        <p:xfrm>
          <a:off x="914400" y="1574098"/>
          <a:ext cx="5953125" cy="4610100"/>
        </p:xfrm>
        <a:graphic>
          <a:graphicData uri="http://schemas.openxmlformats.org/presentationml/2006/ole">
            <mc:AlternateContent xmlns:mc="http://schemas.openxmlformats.org/markup-compatibility/2006">
              <mc:Choice xmlns:v="urn:schemas-microsoft-com:vml" Requires="v">
                <p:oleObj name="Worksheet" r:id="rId2" imgW="6067511" imgH="4614760" progId="Excel.Sheet.12">
                  <p:embed/>
                </p:oleObj>
              </mc:Choice>
              <mc:Fallback>
                <p:oleObj name="Worksheet" r:id="rId2" imgW="6067511" imgH="4614760" progId="Excel.Sheet.12">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74098"/>
                        <a:ext cx="5953125" cy="461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68140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a:t>
            </a:r>
            <a:r>
              <a:rPr lang="en-US" dirty="0" err="1"/>
              <a:t>SoW</a:t>
            </a:r>
            <a:r>
              <a:rPr lang="en-US" dirty="0"/>
              <a:t> document template located?</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10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400" dirty="0"/>
              <a:t>Playbook - </a:t>
            </a:r>
            <a:r>
              <a:rPr lang="en-US" sz="2400" dirty="0">
                <a:hlinkClick r:id="rId2"/>
              </a:rPr>
              <a:t>https://designlab.eng.rpi.edu/projects/capstone-support-dev/wiki - Playbook.pptx</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65 min - Statement of Work Exercise</a:t>
            </a:r>
          </a:p>
        </p:txBody>
      </p:sp>
      <p:sp>
        <p:nvSpPr>
          <p:cNvPr id="3" name="Content Placeholder 2"/>
          <p:cNvSpPr>
            <a:spLocks noGrp="1"/>
          </p:cNvSpPr>
          <p:nvPr>
            <p:ph idx="1"/>
          </p:nvPr>
        </p:nvSpPr>
        <p:spPr>
          <a:xfrm>
            <a:off x="628650" y="1690689"/>
            <a:ext cx="7886700" cy="4665662"/>
          </a:xfrm>
        </p:spPr>
        <p:txBody>
          <a:bodyPr>
            <a:normAutofit fontScale="85000" lnSpcReduction="20000"/>
          </a:bodyPr>
          <a:lstStyle/>
          <a:p>
            <a:pPr marL="0" indent="0">
              <a:buNone/>
            </a:pPr>
            <a:r>
              <a:rPr lang="en-US" sz="2600" dirty="0"/>
              <a:t>Design Report Template </a:t>
            </a:r>
            <a:r>
              <a:rPr lang="en-US" dirty="0"/>
              <a:t>– </a:t>
            </a:r>
            <a:r>
              <a:rPr lang="en-US" sz="2300" dirty="0"/>
              <a:t>SoW is phase 1 of this document</a:t>
            </a:r>
          </a:p>
          <a:p>
            <a:pPr marL="0" indent="0">
              <a:buNone/>
            </a:pPr>
            <a:r>
              <a:rPr lang="en-US" dirty="0">
                <a:hlinkClick r:id="rId2"/>
              </a:rPr>
              <a:t>https://designlab.eng.rpi.edu/projects/capstone-support-dev/wiki/Templates_and_Forms</a:t>
            </a:r>
            <a:r>
              <a:rPr lang="en-US" dirty="0"/>
              <a:t> - Design Report.docx</a:t>
            </a:r>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371600"/>
            <a:ext cx="7886700" cy="4805363"/>
          </a:xfrm>
        </p:spPr>
        <p:txBody>
          <a:bodyPr vert="horz" lIns="91440" tIns="45720" rIns="91440" bIns="45720" rtlCol="0" anchor="t">
            <a:normAutofit fontScale="92500" lnSpcReduction="10000"/>
          </a:bodyPr>
          <a:lstStyle/>
          <a:p>
            <a:r>
              <a:rPr lang="en-US" dirty="0">
                <a:ea typeface="+mn-lt"/>
                <a:cs typeface="+mn-lt"/>
              </a:rPr>
              <a:t>Complete Class 5 Ticket Out</a:t>
            </a:r>
          </a:p>
          <a:p>
            <a:pPr lvl="1"/>
            <a:r>
              <a:rPr lang="en-US" sz="1000" u="sng" dirty="0">
                <a:hlinkClick r:id="rId2"/>
              </a:rPr>
              <a:t>https://forms.gle/Af4Bfe47Q9u5SBsh7</a:t>
            </a:r>
            <a:r>
              <a:rPr lang="en-US" sz="1000"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a:t>
            </a:r>
            <a:r>
              <a:rPr lang="en-US" i="1" dirty="0">
                <a:ea typeface="+mn-lt"/>
                <a:cs typeface="+mn-lt"/>
              </a:rPr>
              <a:t>Design Report.docx</a:t>
            </a:r>
            <a:r>
              <a:rPr lang="en-US" dirty="0">
                <a:ea typeface="+mn-lt"/>
                <a:cs typeface="+mn-lt"/>
              </a:rPr>
              <a:t>) to EDN Repository prior to class 6 </a:t>
            </a:r>
          </a:p>
          <a:p>
            <a:pPr lvl="1"/>
            <a:r>
              <a:rPr lang="en-US" dirty="0">
                <a:ea typeface="+mn-lt"/>
                <a:cs typeface="+mn-lt"/>
              </a:rPr>
              <a:t>Location - working/Reports/Design Report + Poster</a:t>
            </a:r>
          </a:p>
          <a:p>
            <a:r>
              <a:rPr lang="en-US" dirty="0">
                <a:ea typeface="+mn-lt"/>
                <a:cs typeface="+mn-lt"/>
              </a:rPr>
              <a:t>Upload Needs &amp; Requirements spreadsheet to Repository</a:t>
            </a:r>
          </a:p>
          <a:p>
            <a:r>
              <a:rPr lang="en-US" dirty="0">
                <a:ea typeface="+mn-lt"/>
                <a:cs typeface="+mn-lt"/>
              </a:rPr>
              <a:t>Watch Concept Generation video (9 min) in preparation for Concept Generation class exercise</a:t>
            </a:r>
          </a:p>
          <a:p>
            <a:pPr lvl="1"/>
            <a:r>
              <a:rPr lang="en-US" sz="800" dirty="0">
                <a:ea typeface="+mn-lt"/>
                <a:cs typeface="+mn-lt"/>
                <a:hlinkClick r:id="rId3"/>
              </a:rPr>
              <a:t>https://mediasite.mms.rpi.edu/Mediasite5/Channel/anderm8winrpiedu-engr-2050/watch/d78db44fd9f7424b9d8f4c72857f84371d</a:t>
            </a:r>
            <a:r>
              <a:rPr lang="en-US" sz="800" dirty="0">
                <a:ea typeface="+mn-lt"/>
                <a:cs typeface="+mn-lt"/>
              </a:rPr>
              <a:t> </a:t>
            </a:r>
          </a:p>
          <a:p>
            <a:r>
              <a:rPr lang="en-US" dirty="0">
                <a:ea typeface="+mn-lt"/>
                <a:cs typeface="+mn-lt"/>
              </a:rPr>
              <a:t>Attend SVN Training or watch video</a:t>
            </a:r>
          </a:p>
          <a:p>
            <a:pPr lvl="1"/>
            <a:r>
              <a:rPr lang="en-US" sz="800" dirty="0">
                <a:ea typeface="+mn-lt"/>
                <a:cs typeface="+mn-lt"/>
                <a:hlinkClick r:id="rId4"/>
              </a:rPr>
              <a:t>https://designlab.eng.rpi.edu/projects/capstone-support-dev/wiki/Subversion#Basic-How-To-Guides</a:t>
            </a:r>
            <a:r>
              <a:rPr lang="en-US" sz="800" dirty="0">
                <a:ea typeface="+mn-lt"/>
                <a:cs typeface="+mn-lt"/>
              </a:rPr>
              <a:t> – Getting Started with Subversion</a:t>
            </a:r>
          </a:p>
          <a:p>
            <a:pPr marL="0" indent="0">
              <a:buNone/>
            </a:pPr>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
        <p:nvSpPr>
          <p:cNvPr id="8" name="TextBox 7"/>
          <p:cNvSpPr txBox="1"/>
          <p:nvPr/>
        </p:nvSpPr>
        <p:spPr>
          <a:xfrm>
            <a:off x="180253"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https://designlab.eng.rpi.edu/projects/capstone-support-dev/wiki - Playbook.pptx</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340" y="1690689"/>
            <a:ext cx="5131318" cy="3417688"/>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a:t>
            </a:r>
            <a:r>
              <a:rPr lang="en-US" dirty="0" err="1"/>
              <a:t>Mgmt</a:t>
            </a:r>
            <a:endParaRPr lang="en-US" dirty="0"/>
          </a:p>
          <a:p>
            <a:pPr lvl="1"/>
            <a:r>
              <a:rPr lang="en-US" sz="2100" dirty="0"/>
              <a:t>Others can reply to post with any corrections or additional information</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Benchmarking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79</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679243"/>
            <a:ext cx="7938263" cy="677108"/>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https://designlab.eng.rpi.edu/edn/projects/capstone-support-dev/wiki/Benchmarking_Memo</a:t>
            </a:r>
            <a:r>
              <a:rPr lang="en-US" sz="1400" dirty="0">
                <a:solidFill>
                  <a:schemeClr val="tx1"/>
                </a:solidFill>
              </a:rPr>
              <a:t> </a:t>
            </a:r>
          </a:p>
        </p:txBody>
      </p:sp>
    </p:spTree>
    <p:extLst>
      <p:ext uri="{BB962C8B-B14F-4D97-AF65-F5344CB8AC3E}">
        <p14:creationId xmlns:p14="http://schemas.microsoft.com/office/powerpoint/2010/main" val="608385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1222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82675"/>
            <a:ext cx="7886700" cy="5273676"/>
          </a:xfrm>
        </p:spPr>
        <p:txBody>
          <a:bodyPr vert="horz" lIns="91440" tIns="45720" rIns="91440" bIns="45720" rtlCol="0" anchor="t">
            <a:normAutofit fontScale="92500" lnSpcReduction="10000"/>
          </a:bodyPr>
          <a:lstStyle/>
          <a:p>
            <a:r>
              <a:rPr lang="en-US" dirty="0">
                <a:ea typeface="+mn-lt"/>
                <a:cs typeface="+mn-lt"/>
              </a:rPr>
              <a:t>Continue technical work</a:t>
            </a:r>
            <a:endParaRPr lang="en-US" dirty="0">
              <a:solidFill>
                <a:srgbClr val="C00000"/>
              </a:solidFill>
              <a:ea typeface="+mn-lt"/>
              <a:cs typeface="+mn-lt"/>
            </a:endParaRPr>
          </a:p>
          <a:p>
            <a:pPr lvl="1"/>
            <a:r>
              <a:rPr lang="en-US" dirty="0">
                <a:ea typeface="+mn-lt"/>
                <a:cs typeface="+mn-lt"/>
              </a:rPr>
              <a:t>Post progress to Design Forum threads</a:t>
            </a: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ea typeface="+mn-lt"/>
                <a:cs typeface="+mn-lt"/>
              </a:rPr>
              <a:t>Team brainstorms Benchmarking Memo topic list</a:t>
            </a:r>
          </a:p>
          <a:p>
            <a:pPr lvl="1"/>
            <a:r>
              <a:rPr lang="en-US" sz="1100" dirty="0">
                <a:ea typeface="+mn-lt"/>
                <a:cs typeface="+mn-lt"/>
                <a:hlinkClick r:id="rId2"/>
              </a:rPr>
              <a:t>https://designlab.eng.rpi.edu/edn/projects/capstone-support-dev/wiki/Benchmarking_Memo</a:t>
            </a:r>
            <a:r>
              <a:rPr lang="en-US" sz="1100" dirty="0">
                <a:ea typeface="+mn-lt"/>
                <a:cs typeface="+mn-lt"/>
              </a:rPr>
              <a:t> </a:t>
            </a:r>
          </a:p>
          <a:p>
            <a:pPr lvl="1"/>
            <a:r>
              <a:rPr lang="en-US" dirty="0">
                <a:ea typeface="+mn-lt"/>
                <a:cs typeface="+mn-lt"/>
              </a:rPr>
              <a:t>Post to </a:t>
            </a:r>
            <a:r>
              <a:rPr lang="en-US" dirty="0"/>
              <a:t>Background Info forum</a:t>
            </a:r>
          </a:p>
          <a:p>
            <a:r>
              <a:rPr lang="en-US" dirty="0">
                <a:ea typeface="+mn-lt"/>
                <a:cs typeface="+mn-lt"/>
              </a:rPr>
              <a:t>Watch videos in preparation for Project Planning activity</a:t>
            </a:r>
          </a:p>
          <a:p>
            <a:pPr lvl="1"/>
            <a:r>
              <a:rPr lang="en-US" dirty="0">
                <a:ea typeface="+mn-lt"/>
                <a:cs typeface="+mn-lt"/>
              </a:rPr>
              <a:t>Intro to Project </a:t>
            </a:r>
            <a:r>
              <a:rPr lang="en-US" dirty="0" err="1">
                <a:ea typeface="+mn-lt"/>
                <a:cs typeface="+mn-lt"/>
              </a:rPr>
              <a:t>Mgmt</a:t>
            </a:r>
            <a:r>
              <a:rPr lang="en-US" dirty="0">
                <a:ea typeface="+mn-lt"/>
                <a:cs typeface="+mn-lt"/>
              </a:rPr>
              <a:t> (7 min)</a:t>
            </a:r>
          </a:p>
          <a:p>
            <a:pPr lvl="2"/>
            <a:r>
              <a:rPr lang="en-US" sz="1100" dirty="0">
                <a:ea typeface="+mn-lt"/>
                <a:cs typeface="+mn-lt"/>
                <a:hlinkClick r:id="rId3"/>
              </a:rPr>
              <a:t>https://www.youtube.com/watch?v=QwuwzBBThPY</a:t>
            </a:r>
            <a:r>
              <a:rPr lang="en-US" sz="1100" dirty="0">
                <a:ea typeface="+mn-lt"/>
                <a:cs typeface="+mn-lt"/>
              </a:rPr>
              <a:t> </a:t>
            </a:r>
          </a:p>
          <a:p>
            <a:pPr lvl="1"/>
            <a:r>
              <a:rPr lang="en-US" dirty="0">
                <a:ea typeface="+mn-lt"/>
                <a:cs typeface="+mn-lt"/>
              </a:rPr>
              <a:t>Deliverables &amp; Activities (3 min)</a:t>
            </a:r>
          </a:p>
          <a:p>
            <a:pPr lvl="2"/>
            <a:r>
              <a:rPr lang="en-US" sz="1100" dirty="0">
                <a:ea typeface="+mn-lt"/>
                <a:cs typeface="+mn-lt"/>
                <a:hlinkClick r:id="rId4"/>
              </a:rPr>
              <a:t>https://www.youtube.com/watch?v=L6WYJh1Ygoc</a:t>
            </a:r>
            <a:r>
              <a:rPr lang="en-US" sz="1100" dirty="0">
                <a:ea typeface="+mn-lt"/>
                <a:cs typeface="+mn-lt"/>
              </a:rPr>
              <a:t> </a:t>
            </a:r>
          </a:p>
          <a:p>
            <a:pPr lvl="2"/>
            <a:endParaRPr lang="en-US" sz="1100" dirty="0">
              <a:ea typeface="+mn-lt"/>
              <a:cs typeface="+mn-lt"/>
            </a:endParaRP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5"/>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3"/>
              </a:rPr>
              <a:t>https://designlab.eng.rpi.edu/projects/capstone-support-dev/wiki - 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508" y="1965347"/>
            <a:ext cx="6004981" cy="2880438"/>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960436"/>
            <a:ext cx="7886700" cy="5578477"/>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100" dirty="0">
                <a:ea typeface="+mn-lt"/>
                <a:cs typeface="+mn-lt"/>
                <a:hlinkClick r:id="rId2"/>
              </a:rPr>
              <a:t>https://designlab.eng.rpi.edu/edn/projects/capstone-support-dev/wiki/Templates_and_Forms</a:t>
            </a:r>
            <a:r>
              <a:rPr lang="en-US" sz="1100" dirty="0">
                <a:ea typeface="+mn-lt"/>
                <a:cs typeface="+mn-lt"/>
              </a:rPr>
              <a:t> </a:t>
            </a:r>
            <a:endParaRPr lang="en-US" sz="1100" dirty="0">
              <a:solidFill>
                <a:srgbClr val="C00000"/>
              </a:solidFill>
              <a:ea typeface="+mn-lt"/>
              <a:cs typeface="+mn-lt"/>
            </a:endParaRPr>
          </a:p>
          <a:p>
            <a:r>
              <a:rPr lang="en-US" dirty="0">
                <a:ea typeface="+mn-lt"/>
                <a:cs typeface="+mn-lt"/>
              </a:rPr>
              <a:t>Create agenda for 60 mins of Class 8</a:t>
            </a:r>
          </a:p>
          <a:p>
            <a:r>
              <a:rPr lang="en-US" dirty="0">
                <a:ea typeface="+mn-lt"/>
                <a:cs typeface="+mn-lt"/>
              </a:rPr>
              <a:t>Add tasks identified on sticky notes into EDN as Issues</a:t>
            </a:r>
          </a:p>
          <a:p>
            <a:r>
              <a:rPr lang="en-US" dirty="0">
                <a:ea typeface="+mn-lt"/>
                <a:cs typeface="+mn-lt"/>
              </a:rPr>
              <a:t>Add deliverables from Statement of Work to EDN Gantt Chart as Versions</a:t>
            </a:r>
          </a:p>
          <a:p>
            <a:pPr lvl="1"/>
            <a:r>
              <a:rPr lang="en-US" dirty="0">
                <a:ea typeface="+mn-lt"/>
                <a:cs typeface="+mn-lt"/>
              </a:rPr>
              <a:t>watch video with instructions (4 min) - </a:t>
            </a:r>
            <a:r>
              <a:rPr lang="en-US" sz="1300" dirty="0">
                <a:ea typeface="+mn-lt"/>
                <a:cs typeface="+mn-lt"/>
                <a:hlinkClick r:id="rId3"/>
              </a:rPr>
              <a:t>https://designlab.eng.rpi.edu/edn/projects/capstone-support-dev/repository/112/raw/training/Creating%20Versions%20from%20your%20Statement%20of%20Work.mp4</a:t>
            </a:r>
            <a:endParaRPr lang="en-US" sz="1300" dirty="0">
              <a:ea typeface="+mn-lt"/>
              <a:cs typeface="+mn-lt"/>
            </a:endParaRPr>
          </a:p>
          <a:p>
            <a:r>
              <a:rPr lang="en-US" dirty="0">
                <a:ea typeface="+mn-lt"/>
                <a:cs typeface="+mn-lt"/>
              </a:rPr>
              <a:t>Read Risks Associated with Project Plans Wiki page and revise team plan in EDN Gantt chart as necessary</a:t>
            </a:r>
          </a:p>
          <a:p>
            <a:pPr lvl="1"/>
            <a:r>
              <a:rPr lang="en-US" sz="1100" dirty="0">
                <a:ea typeface="+mn-lt"/>
                <a:cs typeface="+mn-lt"/>
                <a:hlinkClick r:id="rId4"/>
              </a:rPr>
              <a:t>https://designlab.eng.rpi.edu/edn/projects/capstone-support-dev/wiki/Risks_Associated_with_Project_Plans</a:t>
            </a:r>
            <a:r>
              <a:rPr lang="en-US" sz="1100" dirty="0">
                <a:ea typeface="+mn-lt"/>
                <a:cs typeface="+mn-lt"/>
              </a:rPr>
              <a:t> </a:t>
            </a:r>
            <a:endParaRPr lang="en-US" sz="1100" dirty="0">
              <a:solidFill>
                <a:srgbClr val="000000"/>
              </a:solidFill>
              <a:ea typeface="+mn-lt"/>
              <a:cs typeface="+mn-lt"/>
            </a:endParaRPr>
          </a:p>
          <a:p>
            <a:pPr indent="-285750"/>
            <a:r>
              <a:rPr lang="en-US" b="1" dirty="0">
                <a:solidFill>
                  <a:srgbClr val="000000"/>
                </a:solidFill>
                <a:ea typeface="+mn-lt"/>
                <a:cs typeface="+mn-lt"/>
              </a:rPr>
              <a:t>Benchmarking Memo due on 9/23 (9/28)</a:t>
            </a:r>
          </a:p>
          <a:p>
            <a:pPr lvl="1" indent="-285750"/>
            <a:r>
              <a:rPr lang="en-US" dirty="0">
                <a:solidFill>
                  <a:srgbClr val="000000"/>
                </a:solidFill>
                <a:ea typeface="+mn-lt"/>
                <a:cs typeface="+mn-lt"/>
              </a:rPr>
              <a:t>Memo Template: </a:t>
            </a:r>
            <a:r>
              <a:rPr lang="en-US" sz="1100" dirty="0">
                <a:solidFill>
                  <a:srgbClr val="000000"/>
                </a:solidFill>
                <a:ea typeface="+mn-lt"/>
                <a:cs typeface="+mn-lt"/>
                <a:hlinkClick r:id="rId5"/>
              </a:rPr>
              <a:t>https://designlab.eng.rpi.edu/edn/projects/capstone-support-dev/repository/112/raw/template%20documents/BM_Memo-Topic-RCSid.docx</a:t>
            </a:r>
            <a:endParaRPr lang="en-US" sz="1100" dirty="0">
              <a:solidFill>
                <a:srgbClr val="000000"/>
              </a:solidFill>
              <a:ea typeface="+mn-lt"/>
              <a:cs typeface="+mn-lt"/>
            </a:endParaRPr>
          </a:p>
          <a:p>
            <a:pPr lvl="1" indent="-285750"/>
            <a:r>
              <a:rPr lang="en-US" dirty="0">
                <a:solidFill>
                  <a:srgbClr val="000000"/>
                </a:solidFill>
                <a:ea typeface="+mn-lt"/>
                <a:cs typeface="+mn-lt"/>
              </a:rPr>
              <a:t>Memo Rubric: </a:t>
            </a:r>
            <a:r>
              <a:rPr lang="en-US" sz="1100" dirty="0">
                <a:solidFill>
                  <a:srgbClr val="000000"/>
                </a:solidFill>
                <a:ea typeface="+mn-lt"/>
                <a:cs typeface="+mn-lt"/>
                <a:hlinkClick r:id="rId6"/>
              </a:rPr>
              <a:t>https://designlab.eng.rpi.edu/edn/projects/capstone-support-dev/repository/112/raw/Rubrics/Benchmarking%20Memo%20Rubric.docx</a:t>
            </a:r>
            <a:endParaRPr lang="en-US" sz="1100" i="1" dirty="0">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p>
          <a:p>
            <a:pPr lvl="2" indent="-285750"/>
            <a:endParaRPr lang="en-US" dirty="0">
              <a:solidFill>
                <a:srgbClr val="000000"/>
              </a:solidFill>
              <a:ea typeface="+mn-lt"/>
              <a:cs typeface="+mn-lt"/>
            </a:endParaRP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7"/>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600" dirty="0">
                <a:hlinkClick r:id="rId3"/>
              </a:rPr>
              <a:t>–</a:t>
            </a:r>
            <a:r>
              <a:rPr lang="en-US" sz="1600" dirty="0"/>
              <a:t> Playbook - </a:t>
            </a:r>
            <a:r>
              <a:rPr lang="en-US" sz="1600" dirty="0">
                <a:hlinkClick r:id="rId4"/>
              </a:rPr>
              <a:t>https://designlab.eng.rpi.edu/projects/capstone-support-dev/wiki - Playbook.pptx</a:t>
            </a:r>
            <a:endParaRPr lang="en-US" sz="16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025" y="1825625"/>
            <a:ext cx="8665948" cy="310240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Agenda</a:t>
            </a:r>
          </a:p>
        </p:txBody>
      </p:sp>
      <p:sp>
        <p:nvSpPr>
          <p:cNvPr id="3" name="Content Placeholder 2"/>
          <p:cNvSpPr>
            <a:spLocks noGrp="1"/>
          </p:cNvSpPr>
          <p:nvPr>
            <p:ph idx="1"/>
          </p:nvPr>
        </p:nvSpPr>
        <p:spPr/>
        <p:txBody>
          <a:bodyPr/>
          <a:lstStyle/>
          <a:p>
            <a:r>
              <a:rPr lang="en-US" dirty="0"/>
              <a:t>Designate team member to take and post minutes</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a:t>
            </a:r>
            <a:r>
              <a:rPr lang="en-US" dirty="0" err="1"/>
              <a:t>mfg</a:t>
            </a:r>
            <a:r>
              <a:rPr lang="en-US" dirty="0"/>
              <a:t> is complete</a:t>
            </a:r>
          </a:p>
          <a:p>
            <a:pPr lvl="1"/>
            <a:r>
              <a:rPr lang="en-US" dirty="0"/>
              <a:t>Create dummy data NOW to test software performance or analysis approach</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p>
          <a:p>
            <a:pPr lvl="1"/>
            <a:r>
              <a:rPr lang="en-US" dirty="0"/>
              <a:t>If you record, save to the cloud so your team can access </a:t>
            </a:r>
            <a:r>
              <a:rPr lang="en-US"/>
              <a:t>the recording.</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fontScale="92500" lnSpcReduction="10000"/>
          </a:bodyPr>
          <a:lstStyle/>
          <a:p>
            <a:r>
              <a:rPr lang="en-US" dirty="0">
                <a:ea typeface="+mn-lt"/>
                <a:cs typeface="+mn-lt"/>
              </a:rPr>
              <a:t>Address any feedback received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r>
              <a:rPr lang="en-US" dirty="0"/>
              <a:t>Read Preliminary Design Review and Poster Wiki page in preparation for creating a first draft of the poster during Class 9</a:t>
            </a:r>
          </a:p>
          <a:p>
            <a:pPr lvl="1"/>
            <a:r>
              <a:rPr lang="en-US" sz="1100" dirty="0">
                <a:hlinkClick r:id="rId2"/>
              </a:rPr>
              <a:t>https://designlab.eng.rpi.edu/edn/projects/capstone-support-dev/wiki/Preliminary_Design_Review_and_Poster</a:t>
            </a:r>
            <a:endParaRPr lang="en-US" sz="1100"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3"/>
              </a:rPr>
              <a:t>https://designlab.eng.rpi.edu/projects/capstone-support-dev/wiki - 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871752"/>
            <a:ext cx="5938623" cy="3075781"/>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93</a:t>
            </a:fld>
            <a:endParaRPr lang="en-US" dirty="0"/>
          </a:p>
        </p:txBody>
      </p:sp>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sz="1000" u="sng" dirty="0">
                <a:hlinkClick r:id="rId2"/>
              </a:rPr>
              <a:t>https://forms.gle/pPHLdBH1PmDVAoTw9</a:t>
            </a:r>
            <a:r>
              <a:rPr lang="en-US" sz="1000"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Discussion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97</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err="1">
                <a:cs typeface="Calibri"/>
              </a:rPr>
              <a:t>Scaffolded</a:t>
            </a:r>
            <a:r>
              <a:rPr lang="en-US" dirty="0">
                <a:cs typeface="Calibri"/>
              </a:rPr>
              <a:t>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https://designlab.eng.rpi.edu/edn/projects/capstone-support-dev/wiki/Class_10_and_beyond</a:t>
            </a:r>
            <a:r>
              <a:rPr lang="en-US" dirty="0">
                <a:cs typeface="Calibri"/>
              </a:rPr>
              <a:t> </a:t>
            </a:r>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8918</Words>
  <Application>Microsoft Office PowerPoint</Application>
  <PresentationFormat>On-screen Show (4:3)</PresentationFormat>
  <Paragraphs>1370</Paragraphs>
  <Slides>98</Slides>
  <Notes>21</Notes>
  <HiddenSlides>1</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98</vt:i4>
      </vt:variant>
    </vt:vector>
  </HeadingPairs>
  <TitlesOfParts>
    <vt:vector size="106" baseType="lpstr">
      <vt:lpstr>Algerian</vt: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10 min - Logistics</vt:lpstr>
      <vt:lpstr>Covid-19 related challenges</vt:lpstr>
      <vt:lpstr>Class meeting logistics</vt:lpstr>
      <vt:lpstr>Webex/Meeting Tips</vt:lpstr>
      <vt:lpstr>Class “location”</vt:lpstr>
      <vt:lpstr>RPI Design Lab </vt:lpstr>
      <vt:lpstr>Design Lab Team</vt:lpstr>
      <vt:lpstr>Faculty – Chief Engineers</vt:lpstr>
      <vt:lpstr>     TA Introduction – Jim Olson</vt:lpstr>
      <vt:lpstr>Participation Expectations</vt:lpstr>
      <vt:lpstr>Capstone is TEAM work not GROUP work</vt:lpstr>
      <vt:lpstr>Grading</vt:lpstr>
      <vt:lpstr>Behavior Expectations</vt:lpstr>
      <vt:lpstr>Communications Expectations</vt:lpstr>
      <vt:lpstr>Accountability Step #1</vt:lpstr>
      <vt:lpstr>Collaboration Logistics</vt:lpstr>
      <vt:lpstr>30 min - Team Ideation Exercise</vt:lpstr>
      <vt:lpstr>20 min - Team Ideation Summary</vt:lpstr>
      <vt:lpstr>5 min - Team Meeting</vt:lpstr>
      <vt:lpstr>10 min – Questions about IED and Capstone Readiness </vt:lpstr>
      <vt:lpstr>5 min – Ticket Out</vt:lpstr>
      <vt:lpstr>Out of Class Tasks (what you might call homework, complete BEFORE Class 2)</vt:lpstr>
      <vt:lpstr>Class 2 Agenda</vt:lpstr>
      <vt:lpstr>15 min - Capstone Expectations Q&amp;A</vt:lpstr>
      <vt:lpstr>Follow Track A/B/C as instructed by PE</vt:lpstr>
      <vt:lpstr>15 or 20 min - Generate Project Questions</vt:lpstr>
      <vt:lpstr>15 min - Classify and Assign Questions</vt:lpstr>
      <vt:lpstr>15/20 min - Meet with Project Engineer</vt:lpstr>
      <vt:lpstr>15 min - Meet with Chief Engineer</vt:lpstr>
      <vt:lpstr>Go back to PE space for  Engineering Documentation discussion</vt:lpstr>
      <vt:lpstr>20 min – Engineering Documentation</vt:lpstr>
      <vt:lpstr>What is Documentation? Engineering Documentation?</vt:lpstr>
      <vt:lpstr>Why Document?</vt:lpstr>
      <vt:lpstr>Capstone Course Policies - Tools</vt:lpstr>
      <vt:lpstr>What Tool Will You Use?</vt:lpstr>
      <vt:lpstr>What Should I Document?</vt:lpstr>
      <vt:lpstr>Documentation Wrap up</vt:lpstr>
      <vt:lpstr>Out of Class Tasks (what you might call homework, complete BEFORE Class 3)</vt:lpstr>
      <vt:lpstr>Day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complete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 / Action Items:</vt:lpstr>
      <vt:lpstr>Class 5 Agenda</vt:lpstr>
      <vt:lpstr>Engineering Design Process</vt:lpstr>
      <vt:lpstr>     TA Introduction – Jim Olson</vt:lpstr>
      <vt:lpstr>15 min – Documentation &amp; EDN Usage Q&amp;A</vt:lpstr>
      <vt:lpstr>Phases of the Design Report</vt:lpstr>
      <vt:lpstr>Design Report.docx - Table of Contents Revision Fall 2021</vt:lpstr>
      <vt:lpstr>Design Report Section Progress</vt:lpstr>
      <vt:lpstr>10 min - Statement of Work Q&amp;A</vt:lpstr>
      <vt:lpstr>10 min - Engineering Tools and Methods</vt:lpstr>
      <vt:lpstr>65 min - Statement of Work Exercise</vt:lpstr>
      <vt:lpstr>Out of Class Task / Action Items:</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Benchmarking Memo</vt:lpstr>
      <vt:lpstr>Out of Class Task / Action Items:</vt:lpstr>
      <vt:lpstr>Class 7 Agenda</vt:lpstr>
      <vt:lpstr>Engineering Design Process</vt:lpstr>
      <vt:lpstr>10 min - Project Planning Q&amp;A</vt:lpstr>
      <vt:lpstr>90 min - ‘Post It Note’ Project Planning Exercise</vt:lpstr>
      <vt:lpstr>Out of Class Task / Action Items:</vt:lpstr>
      <vt:lpstr>Class 8 Agenda</vt:lpstr>
      <vt:lpstr>Engineering Design Process</vt:lpstr>
      <vt:lpstr>60 min – Follow Team Agenda</vt:lpstr>
      <vt:lpstr>15 min – PE Review Project Plan</vt:lpstr>
      <vt:lpstr>30 min – PE Review of Status Update PPT</vt:lpstr>
      <vt:lpstr>Out of Class Task / Action Items:</vt:lpstr>
      <vt:lpstr>Class 9 Agenda</vt:lpstr>
      <vt:lpstr>Engineering Design Process</vt:lpstr>
      <vt:lpstr>5 min - PDR Q&amp;A</vt:lpstr>
      <vt:lpstr>95 min – Poster Creation</vt:lpstr>
      <vt:lpstr>Out of Class Task / Action Items:</vt:lpstr>
      <vt:lpstr>Preliminary Design Review (10/7 Th or 10/8 Fri) Presentation Schedule</vt:lpstr>
      <vt:lpstr>Class 10 and Beyond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2021-09-17T16:38:55Z</dcterms:modified>
</cp:coreProperties>
</file>