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4">
  <p:sldMasterIdLst>
    <p:sldMasterId id="2147483648" r:id="rId1"/>
    <p:sldMasterId id="2147483660" r:id="rId2"/>
  </p:sldMasterIdLst>
  <p:notesMasterIdLst>
    <p:notesMasterId r:id="rId101"/>
  </p:notesMasterIdLst>
  <p:sldIdLst>
    <p:sldId id="256" r:id="rId3"/>
    <p:sldId id="338" r:id="rId4"/>
    <p:sldId id="316" r:id="rId5"/>
    <p:sldId id="352" r:id="rId6"/>
    <p:sldId id="339" r:id="rId7"/>
    <p:sldId id="276" r:id="rId8"/>
    <p:sldId id="257" r:id="rId9"/>
    <p:sldId id="269" r:id="rId10"/>
    <p:sldId id="317" r:id="rId11"/>
    <p:sldId id="357" r:id="rId12"/>
    <p:sldId id="310" r:id="rId13"/>
    <p:sldId id="275" r:id="rId14"/>
    <p:sldId id="272" r:id="rId15"/>
    <p:sldId id="358" r:id="rId16"/>
    <p:sldId id="399" r:id="rId17"/>
    <p:sldId id="274" r:id="rId18"/>
    <p:sldId id="270" r:id="rId19"/>
    <p:sldId id="262" r:id="rId20"/>
    <p:sldId id="258" r:id="rId21"/>
    <p:sldId id="400" r:id="rId22"/>
    <p:sldId id="265" r:id="rId23"/>
    <p:sldId id="311" r:id="rId24"/>
    <p:sldId id="281" r:id="rId25"/>
    <p:sldId id="279" r:id="rId26"/>
    <p:sldId id="354" r:id="rId27"/>
    <p:sldId id="280" r:id="rId28"/>
    <p:sldId id="292" r:id="rId29"/>
    <p:sldId id="283" r:id="rId30"/>
    <p:sldId id="264" r:id="rId31"/>
    <p:sldId id="389" r:id="rId32"/>
    <p:sldId id="359" r:id="rId33"/>
    <p:sldId id="285" r:id="rId34"/>
    <p:sldId id="362" r:id="rId35"/>
    <p:sldId id="363" r:id="rId36"/>
    <p:sldId id="390" r:id="rId37"/>
    <p:sldId id="360" r:id="rId38"/>
    <p:sldId id="326" r:id="rId39"/>
    <p:sldId id="327" r:id="rId40"/>
    <p:sldId id="328" r:id="rId41"/>
    <p:sldId id="329" r:id="rId42"/>
    <p:sldId id="330" r:id="rId43"/>
    <p:sldId id="331" r:id="rId44"/>
    <p:sldId id="284" r:id="rId45"/>
    <p:sldId id="291" r:id="rId46"/>
    <p:sldId id="287" r:id="rId47"/>
    <p:sldId id="387" r:id="rId48"/>
    <p:sldId id="333" r:id="rId49"/>
    <p:sldId id="340" r:id="rId50"/>
    <p:sldId id="289" r:id="rId51"/>
    <p:sldId id="391" r:id="rId52"/>
    <p:sldId id="288" r:id="rId53"/>
    <p:sldId id="290" r:id="rId54"/>
    <p:sldId id="307" r:id="rId55"/>
    <p:sldId id="293" r:id="rId56"/>
    <p:sldId id="372" r:id="rId57"/>
    <p:sldId id="393" r:id="rId58"/>
    <p:sldId id="394" r:id="rId59"/>
    <p:sldId id="342" r:id="rId60"/>
    <p:sldId id="341" r:id="rId61"/>
    <p:sldId id="294" r:id="rId62"/>
    <p:sldId id="298" r:id="rId63"/>
    <p:sldId id="373" r:id="rId64"/>
    <p:sldId id="365" r:id="rId65"/>
    <p:sldId id="386" r:id="rId66"/>
    <p:sldId id="355" r:id="rId67"/>
    <p:sldId id="366" r:id="rId68"/>
    <p:sldId id="367" r:id="rId69"/>
    <p:sldId id="401" r:id="rId70"/>
    <p:sldId id="313" r:id="rId71"/>
    <p:sldId id="309" r:id="rId72"/>
    <p:sldId id="297" r:id="rId73"/>
    <p:sldId id="300" r:id="rId74"/>
    <p:sldId id="374" r:id="rId75"/>
    <p:sldId id="385" r:id="rId76"/>
    <p:sldId id="382" r:id="rId77"/>
    <p:sldId id="343" r:id="rId78"/>
    <p:sldId id="344" r:id="rId79"/>
    <p:sldId id="345" r:id="rId80"/>
    <p:sldId id="381" r:id="rId81"/>
    <p:sldId id="299" r:id="rId82"/>
    <p:sldId id="302" r:id="rId83"/>
    <p:sldId id="375" r:id="rId84"/>
    <p:sldId id="384" r:id="rId85"/>
    <p:sldId id="348" r:id="rId86"/>
    <p:sldId id="368" r:id="rId87"/>
    <p:sldId id="304" r:id="rId88"/>
    <p:sldId id="376" r:id="rId89"/>
    <p:sldId id="395" r:id="rId90"/>
    <p:sldId id="396" r:id="rId91"/>
    <p:sldId id="397" r:id="rId92"/>
    <p:sldId id="303" r:id="rId93"/>
    <p:sldId id="306" r:id="rId94"/>
    <p:sldId id="378" r:id="rId95"/>
    <p:sldId id="383" r:id="rId96"/>
    <p:sldId id="350" r:id="rId97"/>
    <p:sldId id="305" r:id="rId98"/>
    <p:sldId id="369" r:id="rId99"/>
    <p:sldId id="398" r:id="rId100"/>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C8778-BB3C-4D15-9A01-A090E6196126}" v="34" dt="2020-08-10T17:55:34.009"/>
    <p1510:client id="{459FB2ED-ABA0-48F6-A8F0-CB4BC97699F1}" v="593" dt="2020-08-18T16:01:24.726"/>
    <p1510:client id="{24F331D8-10B4-49F8-9C4A-A84148BBE140}" v="14" dt="2020-08-10T17:56:58.327"/>
    <p1510:client id="{70A8E117-50DA-47A8-AEC1-E93904120080}" v="795" dt="2020-08-19T20:05:20.611"/>
    <p1510:client id="{3178F9A1-EFA8-4C4D-BB8A-A30A1B9E0B8A}" v="168" dt="2020-07-28T19:17:45.056"/>
    <p1510:client id="{3E2663B0-A35B-4459-A017-40CFF2F35260}" v="1017" dt="2020-08-20T19:54:14.003"/>
    <p1510:client id="{5D5CC065-74D4-42D2-9CCC-3D9A44FD9D62}" v="1666" dt="2020-08-28T18:59:58.958"/>
    <p1510:client id="{43DD23A0-7480-4EAC-AF77-94275ACAC052}" v="10" dt="2020-08-10T18:49:28.503"/>
    <p1510:client id="{50BB1936-0D87-4A11-87EB-554C7D1B873E}" v="197" dt="2020-08-11T14:06:11.929"/>
    <p1510:client id="{800C4647-BD70-4737-BF0C-44F77A27DBBA}" v="2442" dt="2020-08-10T19:57:45.949"/>
    <p1510:client id="{BC051E09-CB16-47FB-B00F-822AA1CD5111}" v="83" dt="2020-08-28T18:52:54.273"/>
    <p1510:client id="{C333B064-4BB1-4714-8A02-D0FCB101106D}" v="60" dt="2020-08-25T23:15:47.659"/>
    <p1510:client id="{F6828B9F-513B-41D7-892B-5FEECA0E1027}" v="367" dt="2020-08-10T18:29:37.799"/>
    <p1510:client id="{D1082EDD-4600-4B4E-9CDA-5618E8F96443}" v="3323" dt="2020-08-19T15:22:55.026"/>
    <p1510:client id="{D9F74A4E-AB0C-49F7-8B88-95F65F818E85}" v="498" dt="2020-08-19T13:31:15.7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9" autoAdjust="0"/>
    <p:restoredTop sz="95090" autoAdjust="0"/>
  </p:normalViewPr>
  <p:slideViewPr>
    <p:cSldViewPr>
      <p:cViewPr varScale="1">
        <p:scale>
          <a:sx n="82" d="100"/>
          <a:sy n="82" d="100"/>
        </p:scale>
        <p:origin x="1440"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0803"/>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microsoft.com/office/2015/10/relationships/revisionInfo" Target="revisionInfo.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6-21T13:32:55.270" idx="1">
    <p:pos x="10" y="10"/>
    <p:text>New NEXT SLIDE could explain the flipped aspects of the course</p:text>
    <p:extLst>
      <p:ext uri="{C676402C-5697-4E1C-873F-D02D1690AC5C}">
        <p15:threadingInfo xmlns:p15="http://schemas.microsoft.com/office/powerpoint/2012/main" timeZoneBias="240"/>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3.jpeg"/><Relationship Id="rId6" Type="http://schemas.openxmlformats.org/officeDocument/2006/relationships/hyperlink" Target="https://en.wiktionary.org/wiki/monarch" TargetMode="External"/><Relationship Id="rId5" Type="http://schemas.openxmlformats.org/officeDocument/2006/relationships/image" Target="../media/image45.jpeg"/><Relationship Id="rId4" Type="http://schemas.openxmlformats.org/officeDocument/2006/relationships/hyperlink" Target="https://www.flickr.com/photos/sidm/6781730476/"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3.jpeg"/><Relationship Id="rId6" Type="http://schemas.openxmlformats.org/officeDocument/2006/relationships/hyperlink" Target="https://en.wiktionary.org/wiki/monarch" TargetMode="External"/><Relationship Id="rId5" Type="http://schemas.openxmlformats.org/officeDocument/2006/relationships/image" Target="../media/image45.jpeg"/><Relationship Id="rId4" Type="http://schemas.openxmlformats.org/officeDocument/2006/relationships/hyperlink" Target="https://www.flickr.com/photos/sidm/6781730476/"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6A475-8832-49A5-9610-840C77F585D9}"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D1D102AF-B7EE-4ABA-818B-966774740422}">
      <dgm:prSet phldrT="[Text]"/>
      <dgm:spPr/>
      <dgm:t>
        <a:bodyPr/>
        <a:lstStyle/>
        <a:p>
          <a:pPr algn="ctr"/>
          <a:r>
            <a:rPr lang="en-US" b="0" i="0" u="none" dirty="0"/>
            <a:t>Phase 1</a:t>
          </a:r>
          <a:endParaRPr lang="en-US" b="0" dirty="0"/>
        </a:p>
      </dgm:t>
    </dgm:pt>
    <dgm:pt modelId="{C3439954-45C3-4111-B010-54A6DC42A272}" type="parTrans" cxnId="{36EA4D8F-FF2D-4923-BDC3-FD1D9B41CA78}">
      <dgm:prSet/>
      <dgm:spPr/>
      <dgm:t>
        <a:bodyPr/>
        <a:lstStyle/>
        <a:p>
          <a:endParaRPr lang="en-US"/>
        </a:p>
      </dgm:t>
    </dgm:pt>
    <dgm:pt modelId="{2A90C21E-1BA4-4C56-B33F-FF8FD313D573}" type="sibTrans" cxnId="{36EA4D8F-FF2D-4923-BDC3-FD1D9B41CA78}">
      <dgm:prSet/>
      <dgm:spPr/>
      <dgm:t>
        <a:bodyPr/>
        <a:lstStyle/>
        <a:p>
          <a:endParaRPr lang="en-US" dirty="0"/>
        </a:p>
      </dgm:t>
    </dgm:pt>
    <dgm:pt modelId="{CA732D00-E1D9-46E0-AB25-0369BA0ED5BB}">
      <dgm:prSet/>
      <dgm:spPr/>
      <dgm:t>
        <a:bodyPr/>
        <a:lstStyle/>
        <a:p>
          <a:pPr algn="l"/>
          <a:r>
            <a:rPr lang="en-US" b="0" i="0" u="none" dirty="0"/>
            <a:t>Statement of Work</a:t>
          </a:r>
        </a:p>
      </dgm:t>
    </dgm:pt>
    <dgm:pt modelId="{57F85923-E27A-4EB2-A664-26F02ED9F225}" type="parTrans" cxnId="{720AF171-E76F-43C0-A94C-27CAD23F6685}">
      <dgm:prSet/>
      <dgm:spPr/>
      <dgm:t>
        <a:bodyPr/>
        <a:lstStyle/>
        <a:p>
          <a:endParaRPr lang="en-US"/>
        </a:p>
      </dgm:t>
    </dgm:pt>
    <dgm:pt modelId="{73C6F21F-F6D7-4EB7-B657-9BEB2FC51286}" type="sibTrans" cxnId="{720AF171-E76F-43C0-A94C-27CAD23F6685}">
      <dgm:prSet/>
      <dgm:spPr/>
      <dgm:t>
        <a:bodyPr/>
        <a:lstStyle/>
        <a:p>
          <a:endParaRPr lang="en-US"/>
        </a:p>
      </dgm:t>
    </dgm:pt>
    <dgm:pt modelId="{63E1802C-C9C0-4148-AC7C-3AE81545D912}">
      <dgm:prSet/>
      <dgm:spPr/>
      <dgm:t>
        <a:bodyPr/>
        <a:lstStyle/>
        <a:p>
          <a:pPr algn="ctr"/>
          <a:r>
            <a:rPr lang="en-US" b="0" i="0" u="none" dirty="0"/>
            <a:t>Phase 2</a:t>
          </a:r>
          <a:endParaRPr lang="en-US" b="0" dirty="0"/>
        </a:p>
      </dgm:t>
    </dgm:pt>
    <dgm:pt modelId="{D5A23646-AE0A-4D4F-A87B-3AE7CB653CBE}" type="parTrans" cxnId="{22C427F1-B0DE-4577-8259-A01A5147F97E}">
      <dgm:prSet/>
      <dgm:spPr/>
      <dgm:t>
        <a:bodyPr/>
        <a:lstStyle/>
        <a:p>
          <a:endParaRPr lang="en-US"/>
        </a:p>
      </dgm:t>
    </dgm:pt>
    <dgm:pt modelId="{8DBE0E98-9306-4FAC-864C-F5F9D7826A6E}" type="sibTrans" cxnId="{22C427F1-B0DE-4577-8259-A01A5147F97E}">
      <dgm:prSet/>
      <dgm:spPr/>
      <dgm:t>
        <a:bodyPr/>
        <a:lstStyle/>
        <a:p>
          <a:endParaRPr lang="en-US" dirty="0"/>
        </a:p>
      </dgm:t>
    </dgm:pt>
    <dgm:pt modelId="{EE1EF569-9F29-434C-9ACB-0F2D2A5E2B53}">
      <dgm:prSet/>
      <dgm:spPr/>
      <dgm:t>
        <a:bodyPr/>
        <a:lstStyle/>
        <a:p>
          <a:pPr algn="l"/>
          <a:r>
            <a:rPr lang="en-US" b="0" i="0" u="none" dirty="0"/>
            <a:t>Preliminary Design Report</a:t>
          </a:r>
        </a:p>
      </dgm:t>
    </dgm:pt>
    <dgm:pt modelId="{A4336810-3FB2-4A91-8902-4FAC120449EE}" type="parTrans" cxnId="{F742C7BB-EBBF-45C3-A141-3776C9323EB5}">
      <dgm:prSet/>
      <dgm:spPr/>
      <dgm:t>
        <a:bodyPr/>
        <a:lstStyle/>
        <a:p>
          <a:endParaRPr lang="en-US"/>
        </a:p>
      </dgm:t>
    </dgm:pt>
    <dgm:pt modelId="{85444A9F-EB7C-4ED1-A57C-596ECCF6D19F}" type="sibTrans" cxnId="{F742C7BB-EBBF-45C3-A141-3776C9323EB5}">
      <dgm:prSet/>
      <dgm:spPr/>
      <dgm:t>
        <a:bodyPr/>
        <a:lstStyle/>
        <a:p>
          <a:endParaRPr lang="en-US"/>
        </a:p>
      </dgm:t>
    </dgm:pt>
    <dgm:pt modelId="{84B730F6-E6CE-4099-8451-9D6448D55025}">
      <dgm:prSet/>
      <dgm:spPr/>
      <dgm:t>
        <a:bodyPr/>
        <a:lstStyle/>
        <a:p>
          <a:pPr algn="ctr"/>
          <a:r>
            <a:rPr lang="en-US" b="0" i="0" u="none" dirty="0"/>
            <a:t>Phase 3</a:t>
          </a:r>
          <a:endParaRPr lang="en-US" b="0" dirty="0"/>
        </a:p>
      </dgm:t>
    </dgm:pt>
    <dgm:pt modelId="{6DC99785-FA92-432C-AA88-F6A55F09339B}" type="parTrans" cxnId="{217D31D4-FD80-4748-BE4D-AE207277F590}">
      <dgm:prSet/>
      <dgm:spPr/>
      <dgm:t>
        <a:bodyPr/>
        <a:lstStyle/>
        <a:p>
          <a:endParaRPr lang="en-US"/>
        </a:p>
      </dgm:t>
    </dgm:pt>
    <dgm:pt modelId="{BAEC9C96-BA54-477A-9AEA-A06A06DDCBD9}" type="sibTrans" cxnId="{217D31D4-FD80-4748-BE4D-AE207277F590}">
      <dgm:prSet/>
      <dgm:spPr/>
      <dgm:t>
        <a:bodyPr/>
        <a:lstStyle/>
        <a:p>
          <a:endParaRPr lang="en-US"/>
        </a:p>
      </dgm:t>
    </dgm:pt>
    <dgm:pt modelId="{9618C81A-3A42-4191-95BE-9151987F60EA}">
      <dgm:prSet/>
      <dgm:spPr/>
      <dgm:t>
        <a:bodyPr/>
        <a:lstStyle/>
        <a:p>
          <a:pPr algn="l"/>
          <a:r>
            <a:rPr lang="en-US" b="0" i="0" u="none" dirty="0"/>
            <a:t>Final Report</a:t>
          </a:r>
        </a:p>
      </dgm:t>
    </dgm:pt>
    <dgm:pt modelId="{A8F404D2-7B2D-466B-AC6C-D36D46E289C3}" type="parTrans" cxnId="{B369AD8C-70F6-48F3-9B42-2AF5D98B7F02}">
      <dgm:prSet/>
      <dgm:spPr/>
      <dgm:t>
        <a:bodyPr/>
        <a:lstStyle/>
        <a:p>
          <a:endParaRPr lang="en-US"/>
        </a:p>
      </dgm:t>
    </dgm:pt>
    <dgm:pt modelId="{CBBEAC84-FBF3-47AE-AE9F-55C13504B1C8}" type="sibTrans" cxnId="{B369AD8C-70F6-48F3-9B42-2AF5D98B7F02}">
      <dgm:prSet/>
      <dgm:spPr/>
      <dgm:t>
        <a:bodyPr/>
        <a:lstStyle/>
        <a:p>
          <a:endParaRPr lang="en-US"/>
        </a:p>
      </dgm:t>
    </dgm:pt>
    <dgm:pt modelId="{F00F1D8C-B58F-449B-994E-20E961E308E6}">
      <dgm:prSet/>
      <dgm:spPr/>
      <dgm:t>
        <a:bodyPr/>
        <a:lstStyle/>
        <a:p>
          <a:pPr algn="l"/>
          <a:r>
            <a:rPr lang="en-US" b="0" i="0" u="none" dirty="0"/>
            <a:t>Week 4</a:t>
          </a:r>
        </a:p>
      </dgm:t>
    </dgm:pt>
    <dgm:pt modelId="{5D5CEC23-C140-4DCB-912C-B4D1FA5C856A}" type="parTrans" cxnId="{C5254C6F-E0AC-494C-816E-7AB73BEB2A48}">
      <dgm:prSet/>
      <dgm:spPr/>
      <dgm:t>
        <a:bodyPr/>
        <a:lstStyle/>
        <a:p>
          <a:endParaRPr lang="en-US"/>
        </a:p>
      </dgm:t>
    </dgm:pt>
    <dgm:pt modelId="{EDF8BA88-30E9-4F44-88AA-261D5891C0DB}" type="sibTrans" cxnId="{C5254C6F-E0AC-494C-816E-7AB73BEB2A48}">
      <dgm:prSet/>
      <dgm:spPr/>
      <dgm:t>
        <a:bodyPr/>
        <a:lstStyle/>
        <a:p>
          <a:endParaRPr lang="en-US"/>
        </a:p>
      </dgm:t>
    </dgm:pt>
    <dgm:pt modelId="{025E694E-134A-40E3-84F2-5229D754EE85}">
      <dgm:prSet/>
      <dgm:spPr/>
      <dgm:t>
        <a:bodyPr/>
        <a:lstStyle/>
        <a:p>
          <a:pPr algn="l"/>
          <a:r>
            <a:rPr lang="en-US" b="0" i="0" u="none" dirty="0"/>
            <a:t>Midterm</a:t>
          </a:r>
        </a:p>
      </dgm:t>
    </dgm:pt>
    <dgm:pt modelId="{58C6126D-F09D-4434-98B2-F2E17FDA91BC}" type="parTrans" cxnId="{C531BD17-709E-499A-A5D8-4DD4C76D8358}">
      <dgm:prSet/>
      <dgm:spPr/>
      <dgm:t>
        <a:bodyPr/>
        <a:lstStyle/>
        <a:p>
          <a:endParaRPr lang="en-US"/>
        </a:p>
      </dgm:t>
    </dgm:pt>
    <dgm:pt modelId="{11DA280C-A3F3-4769-A36A-680A41656C84}" type="sibTrans" cxnId="{C531BD17-709E-499A-A5D8-4DD4C76D8358}">
      <dgm:prSet/>
      <dgm:spPr/>
      <dgm:t>
        <a:bodyPr/>
        <a:lstStyle/>
        <a:p>
          <a:endParaRPr lang="en-US"/>
        </a:p>
      </dgm:t>
    </dgm:pt>
    <dgm:pt modelId="{80F49431-FABB-4465-B476-A9EE3392E46B}">
      <dgm:prSet/>
      <dgm:spPr/>
      <dgm:t>
        <a:bodyPr/>
        <a:lstStyle/>
        <a:p>
          <a:pPr algn="l"/>
          <a:r>
            <a:rPr lang="en-US" b="0" i="0" u="none" dirty="0"/>
            <a:t>End of Semester</a:t>
          </a:r>
        </a:p>
      </dgm:t>
    </dgm:pt>
    <dgm:pt modelId="{55F85078-C7F7-41C7-AF8E-C4C9A05AE2F5}" type="parTrans" cxnId="{D9997BD9-3495-4EF1-9BB1-CDB842261B3D}">
      <dgm:prSet/>
      <dgm:spPr/>
      <dgm:t>
        <a:bodyPr/>
        <a:lstStyle/>
        <a:p>
          <a:endParaRPr lang="en-US"/>
        </a:p>
      </dgm:t>
    </dgm:pt>
    <dgm:pt modelId="{C4618B19-E5C9-4C72-8C60-624683EC996C}" type="sibTrans" cxnId="{D9997BD9-3495-4EF1-9BB1-CDB842261B3D}">
      <dgm:prSet/>
      <dgm:spPr/>
      <dgm:t>
        <a:bodyPr/>
        <a:lstStyle/>
        <a:p>
          <a:endParaRPr lang="en-US"/>
        </a:p>
      </dgm:t>
    </dgm:pt>
    <dgm:pt modelId="{98F3DA5C-672D-4BDE-86CE-99214DE0EDBE}" type="pres">
      <dgm:prSet presAssocID="{81F6A475-8832-49A5-9610-840C77F585D9}" presName="Name0" presStyleCnt="0">
        <dgm:presLayoutVars>
          <dgm:dir/>
          <dgm:resizeHandles val="exact"/>
        </dgm:presLayoutVars>
      </dgm:prSet>
      <dgm:spPr/>
    </dgm:pt>
    <dgm:pt modelId="{595F62F0-9BCB-4878-B663-5DA690D7D514}" type="pres">
      <dgm:prSet presAssocID="{D1D102AF-B7EE-4ABA-818B-966774740422}" presName="composite" presStyleCnt="0"/>
      <dgm:spPr/>
    </dgm:pt>
    <dgm:pt modelId="{CAD54728-34EC-4208-90D9-E634B737EB84}" type="pres">
      <dgm:prSet presAssocID="{D1D102AF-B7EE-4ABA-818B-966774740422}" presName="imagSh" presStyleLbl="bgImgPlace1" presStyleIdx="0" presStyleCnt="3" custScaleY="99865" custLinFactNeighborX="18066" custLinFactNeighborY="-8040"/>
      <dgm:spPr>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988" t="25962" r="1988" b="25962"/>
          </a:stretch>
        </a:blipFill>
      </dgm:spPr>
    </dgm:pt>
    <dgm:pt modelId="{FFD19A52-441B-410C-B072-FF11A597BD73}" type="pres">
      <dgm:prSet presAssocID="{D1D102AF-B7EE-4ABA-818B-966774740422}" presName="txNode" presStyleLbl="node1" presStyleIdx="0" presStyleCnt="3" custScaleX="140483" custLinFactNeighborX="-20483" custLinFactNeighborY="41415">
        <dgm:presLayoutVars>
          <dgm:bulletEnabled val="1"/>
        </dgm:presLayoutVars>
      </dgm:prSet>
      <dgm:spPr/>
    </dgm:pt>
    <dgm:pt modelId="{64DA26E8-615F-43BF-80DE-A04E3A185889}" type="pres">
      <dgm:prSet presAssocID="{2A90C21E-1BA4-4C56-B33F-FF8FD313D573}" presName="sibTrans" presStyleLbl="sibTrans2D1" presStyleIdx="0" presStyleCnt="2" custLinFactNeighborX="-23831" custLinFactNeighborY="0"/>
      <dgm:spPr/>
    </dgm:pt>
    <dgm:pt modelId="{7E8B19BC-BEA4-43B7-A43D-3C86AE120D38}" type="pres">
      <dgm:prSet presAssocID="{2A90C21E-1BA4-4C56-B33F-FF8FD313D573}" presName="connTx" presStyleLbl="sibTrans2D1" presStyleIdx="0" presStyleCnt="2"/>
      <dgm:spPr/>
    </dgm:pt>
    <dgm:pt modelId="{6291C80C-98C2-46AE-9469-9358BE9235AC}" type="pres">
      <dgm:prSet presAssocID="{63E1802C-C9C0-4148-AC7C-3AE81545D912}" presName="composite" presStyleCnt="0"/>
      <dgm:spPr/>
    </dgm:pt>
    <dgm:pt modelId="{7B835F8E-4902-4EFD-8F32-DC91BE813597}" type="pres">
      <dgm:prSet presAssocID="{63E1802C-C9C0-4148-AC7C-3AE81545D912}" presName="imagSh" presStyleLbl="bgImgPlace1" presStyleIdx="1" presStyleCnt="3" custLinFactNeighborX="11629" custLinFactNeighborY="-8006"/>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3000" b="-13000"/>
          </a:stretch>
        </a:blipFill>
      </dgm:spPr>
    </dgm:pt>
    <dgm:pt modelId="{9952CBE2-7F7D-46A3-9580-2FF4860630A6}" type="pres">
      <dgm:prSet presAssocID="{63E1802C-C9C0-4148-AC7C-3AE81545D912}" presName="txNode" presStyleLbl="node1" presStyleIdx="1" presStyleCnt="3" custScaleX="190330" custLinFactNeighborX="-2952" custLinFactNeighborY="41415">
        <dgm:presLayoutVars>
          <dgm:bulletEnabled val="1"/>
        </dgm:presLayoutVars>
      </dgm:prSet>
      <dgm:spPr/>
    </dgm:pt>
    <dgm:pt modelId="{D0F4E070-3314-4AB3-AA0E-016754E3A79E}" type="pres">
      <dgm:prSet presAssocID="{8DBE0E98-9306-4FAC-864C-F5F9D7826A6E}" presName="sibTrans" presStyleLbl="sibTrans2D1" presStyleIdx="1" presStyleCnt="2"/>
      <dgm:spPr/>
    </dgm:pt>
    <dgm:pt modelId="{02551E02-946E-4976-8AE0-6DBE97996596}" type="pres">
      <dgm:prSet presAssocID="{8DBE0E98-9306-4FAC-864C-F5F9D7826A6E}" presName="connTx" presStyleLbl="sibTrans2D1" presStyleIdx="1" presStyleCnt="2"/>
      <dgm:spPr/>
    </dgm:pt>
    <dgm:pt modelId="{63AB1AA7-F64B-41FD-B9AD-03070023BB4F}" type="pres">
      <dgm:prSet presAssocID="{84B730F6-E6CE-4099-8451-9D6448D55025}" presName="composite" presStyleCnt="0"/>
      <dgm:spPr/>
    </dgm:pt>
    <dgm:pt modelId="{7BD29DBA-A5D2-4B0E-BC08-C11E006AB073}" type="pres">
      <dgm:prSet presAssocID="{84B730F6-E6CE-4099-8451-9D6448D55025}" presName="imagSh" presStyleLbl="bgImgPlace1" presStyleIdx="2" presStyleCnt="3" custLinFactNeighborX="4658" custLinFactNeighborY="-8006"/>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4000" b="-4000"/>
          </a:stretch>
        </a:blipFill>
      </dgm:spPr>
    </dgm:pt>
    <dgm:pt modelId="{78CC00FE-30CD-4BA9-B030-2F32FAD5032C}" type="pres">
      <dgm:prSet presAssocID="{84B730F6-E6CE-4099-8451-9D6448D55025}" presName="txNode" presStyleLbl="node1" presStyleIdx="2" presStyleCnt="3" custScaleX="145156" custLinFactNeighborX="11603" custLinFactNeighborY="41415">
        <dgm:presLayoutVars>
          <dgm:bulletEnabled val="1"/>
        </dgm:presLayoutVars>
      </dgm:prSet>
      <dgm:spPr/>
    </dgm:pt>
  </dgm:ptLst>
  <dgm:cxnLst>
    <dgm:cxn modelId="{C531BD17-709E-499A-A5D8-4DD4C76D8358}" srcId="{63E1802C-C9C0-4148-AC7C-3AE81545D912}" destId="{025E694E-134A-40E3-84F2-5229D754EE85}" srcOrd="1" destOrd="0" parTransId="{58C6126D-F09D-4434-98B2-F2E17FDA91BC}" sibTransId="{11DA280C-A3F3-4769-A36A-680A41656C84}"/>
    <dgm:cxn modelId="{B06B0F25-0B95-489F-A7E5-D16A410D4044}" type="presOf" srcId="{CA732D00-E1D9-46E0-AB25-0369BA0ED5BB}" destId="{FFD19A52-441B-410C-B072-FF11A597BD73}" srcOrd="0" destOrd="1" presId="urn:microsoft.com/office/officeart/2005/8/layout/hProcess10"/>
    <dgm:cxn modelId="{6B331428-D1D0-45BC-8D13-43C8256A27CB}" type="presOf" srcId="{8DBE0E98-9306-4FAC-864C-F5F9D7826A6E}" destId="{D0F4E070-3314-4AB3-AA0E-016754E3A79E}" srcOrd="0" destOrd="0" presId="urn:microsoft.com/office/officeart/2005/8/layout/hProcess10"/>
    <dgm:cxn modelId="{66452828-DED6-4289-B3F9-B3F1524701EA}" type="presOf" srcId="{2A90C21E-1BA4-4C56-B33F-FF8FD313D573}" destId="{7E8B19BC-BEA4-43B7-A43D-3C86AE120D38}" srcOrd="1" destOrd="0" presId="urn:microsoft.com/office/officeart/2005/8/layout/hProcess10"/>
    <dgm:cxn modelId="{7678042B-FFA1-4C5F-A50E-D4A170559C58}" type="presOf" srcId="{8DBE0E98-9306-4FAC-864C-F5F9D7826A6E}" destId="{02551E02-946E-4976-8AE0-6DBE97996596}" srcOrd="1" destOrd="0" presId="urn:microsoft.com/office/officeart/2005/8/layout/hProcess10"/>
    <dgm:cxn modelId="{4B553B37-A07C-4F01-AD67-63C284B28C90}" type="presOf" srcId="{025E694E-134A-40E3-84F2-5229D754EE85}" destId="{9952CBE2-7F7D-46A3-9580-2FF4860630A6}" srcOrd="0" destOrd="2" presId="urn:microsoft.com/office/officeart/2005/8/layout/hProcess10"/>
    <dgm:cxn modelId="{4D88795E-D27A-49D1-9C5B-F3B0E1F9B490}" type="presOf" srcId="{63E1802C-C9C0-4148-AC7C-3AE81545D912}" destId="{9952CBE2-7F7D-46A3-9580-2FF4860630A6}" srcOrd="0" destOrd="0" presId="urn:microsoft.com/office/officeart/2005/8/layout/hProcess10"/>
    <dgm:cxn modelId="{7318EE4B-3CDF-437D-8058-36E055ECCF42}" type="presOf" srcId="{9618C81A-3A42-4191-95BE-9151987F60EA}" destId="{78CC00FE-30CD-4BA9-B030-2F32FAD5032C}" srcOrd="0" destOrd="1" presId="urn:microsoft.com/office/officeart/2005/8/layout/hProcess10"/>
    <dgm:cxn modelId="{CF05124C-742D-485B-BB96-C62E3B700B6F}" type="presOf" srcId="{F00F1D8C-B58F-449B-994E-20E961E308E6}" destId="{FFD19A52-441B-410C-B072-FF11A597BD73}" srcOrd="0" destOrd="2" presId="urn:microsoft.com/office/officeart/2005/8/layout/hProcess10"/>
    <dgm:cxn modelId="{C5254C6F-E0AC-494C-816E-7AB73BEB2A48}" srcId="{D1D102AF-B7EE-4ABA-818B-966774740422}" destId="{F00F1D8C-B58F-449B-994E-20E961E308E6}" srcOrd="1" destOrd="0" parTransId="{5D5CEC23-C140-4DCB-912C-B4D1FA5C856A}" sibTransId="{EDF8BA88-30E9-4F44-88AA-261D5891C0DB}"/>
    <dgm:cxn modelId="{FB3B6770-6908-417E-BFA4-DB0884BB1F88}" type="presOf" srcId="{EE1EF569-9F29-434C-9ACB-0F2D2A5E2B53}" destId="{9952CBE2-7F7D-46A3-9580-2FF4860630A6}" srcOrd="0" destOrd="1" presId="urn:microsoft.com/office/officeart/2005/8/layout/hProcess10"/>
    <dgm:cxn modelId="{DC4F2071-A9F2-4B50-A07F-ED5291CFEAF0}" type="presOf" srcId="{2A90C21E-1BA4-4C56-B33F-FF8FD313D573}" destId="{64DA26E8-615F-43BF-80DE-A04E3A185889}" srcOrd="0" destOrd="0" presId="urn:microsoft.com/office/officeart/2005/8/layout/hProcess10"/>
    <dgm:cxn modelId="{720AF171-E76F-43C0-A94C-27CAD23F6685}" srcId="{D1D102AF-B7EE-4ABA-818B-966774740422}" destId="{CA732D00-E1D9-46E0-AB25-0369BA0ED5BB}" srcOrd="0" destOrd="0" parTransId="{57F85923-E27A-4EB2-A664-26F02ED9F225}" sibTransId="{73C6F21F-F6D7-4EB7-B657-9BEB2FC51286}"/>
    <dgm:cxn modelId="{B369AD8C-70F6-48F3-9B42-2AF5D98B7F02}" srcId="{84B730F6-E6CE-4099-8451-9D6448D55025}" destId="{9618C81A-3A42-4191-95BE-9151987F60EA}" srcOrd="0" destOrd="0" parTransId="{A8F404D2-7B2D-466B-AC6C-D36D46E289C3}" sibTransId="{CBBEAC84-FBF3-47AE-AE9F-55C13504B1C8}"/>
    <dgm:cxn modelId="{B4466F8D-E25C-4BF4-BE59-52FDBF7EA60D}" type="presOf" srcId="{84B730F6-E6CE-4099-8451-9D6448D55025}" destId="{78CC00FE-30CD-4BA9-B030-2F32FAD5032C}" srcOrd="0" destOrd="0" presId="urn:microsoft.com/office/officeart/2005/8/layout/hProcess10"/>
    <dgm:cxn modelId="{36EA4D8F-FF2D-4923-BDC3-FD1D9B41CA78}" srcId="{81F6A475-8832-49A5-9610-840C77F585D9}" destId="{D1D102AF-B7EE-4ABA-818B-966774740422}" srcOrd="0" destOrd="0" parTransId="{C3439954-45C3-4111-B010-54A6DC42A272}" sibTransId="{2A90C21E-1BA4-4C56-B33F-FF8FD313D573}"/>
    <dgm:cxn modelId="{A1B7EC96-438A-4E2D-BDD9-D8CAA1395AAF}" type="presOf" srcId="{81F6A475-8832-49A5-9610-840C77F585D9}" destId="{98F3DA5C-672D-4BDE-86CE-99214DE0EDBE}" srcOrd="0" destOrd="0" presId="urn:microsoft.com/office/officeart/2005/8/layout/hProcess10"/>
    <dgm:cxn modelId="{F742C7BB-EBBF-45C3-A141-3776C9323EB5}" srcId="{63E1802C-C9C0-4148-AC7C-3AE81545D912}" destId="{EE1EF569-9F29-434C-9ACB-0F2D2A5E2B53}" srcOrd="0" destOrd="0" parTransId="{A4336810-3FB2-4A91-8902-4FAC120449EE}" sibTransId="{85444A9F-EB7C-4ED1-A57C-596ECCF6D19F}"/>
    <dgm:cxn modelId="{217D31D4-FD80-4748-BE4D-AE207277F590}" srcId="{81F6A475-8832-49A5-9610-840C77F585D9}" destId="{84B730F6-E6CE-4099-8451-9D6448D55025}" srcOrd="2" destOrd="0" parTransId="{6DC99785-FA92-432C-AA88-F6A55F09339B}" sibTransId="{BAEC9C96-BA54-477A-9AEA-A06A06DDCBD9}"/>
    <dgm:cxn modelId="{D9997BD9-3495-4EF1-9BB1-CDB842261B3D}" srcId="{84B730F6-E6CE-4099-8451-9D6448D55025}" destId="{80F49431-FABB-4465-B476-A9EE3392E46B}" srcOrd="1" destOrd="0" parTransId="{55F85078-C7F7-41C7-AF8E-C4C9A05AE2F5}" sibTransId="{C4618B19-E5C9-4C72-8C60-624683EC996C}"/>
    <dgm:cxn modelId="{22C427F1-B0DE-4577-8259-A01A5147F97E}" srcId="{81F6A475-8832-49A5-9610-840C77F585D9}" destId="{63E1802C-C9C0-4148-AC7C-3AE81545D912}" srcOrd="1" destOrd="0" parTransId="{D5A23646-AE0A-4D4F-A87B-3AE7CB653CBE}" sibTransId="{8DBE0E98-9306-4FAC-864C-F5F9D7826A6E}"/>
    <dgm:cxn modelId="{8EA8A9FA-F6B7-49C6-8854-735B88312893}" type="presOf" srcId="{D1D102AF-B7EE-4ABA-818B-966774740422}" destId="{FFD19A52-441B-410C-B072-FF11A597BD73}" srcOrd="0" destOrd="0" presId="urn:microsoft.com/office/officeart/2005/8/layout/hProcess10"/>
    <dgm:cxn modelId="{7CDA58FC-0272-4948-AD0E-6B6A344981E6}" type="presOf" srcId="{80F49431-FABB-4465-B476-A9EE3392E46B}" destId="{78CC00FE-30CD-4BA9-B030-2F32FAD5032C}" srcOrd="0" destOrd="2" presId="urn:microsoft.com/office/officeart/2005/8/layout/hProcess10"/>
    <dgm:cxn modelId="{90B03CC8-81A5-4619-9FA0-15382AD22511}" type="presParOf" srcId="{98F3DA5C-672D-4BDE-86CE-99214DE0EDBE}" destId="{595F62F0-9BCB-4878-B663-5DA690D7D514}" srcOrd="0" destOrd="0" presId="urn:microsoft.com/office/officeart/2005/8/layout/hProcess10"/>
    <dgm:cxn modelId="{291F20E4-F2F3-44DF-B797-39C269C550F1}" type="presParOf" srcId="{595F62F0-9BCB-4878-B663-5DA690D7D514}" destId="{CAD54728-34EC-4208-90D9-E634B737EB84}" srcOrd="0" destOrd="0" presId="urn:microsoft.com/office/officeart/2005/8/layout/hProcess10"/>
    <dgm:cxn modelId="{6F0B76A7-109D-49DF-BAB1-F4F423332A35}" type="presParOf" srcId="{595F62F0-9BCB-4878-B663-5DA690D7D514}" destId="{FFD19A52-441B-410C-B072-FF11A597BD73}" srcOrd="1" destOrd="0" presId="urn:microsoft.com/office/officeart/2005/8/layout/hProcess10"/>
    <dgm:cxn modelId="{58FF3A63-35B7-4D5D-A33D-231389EDBBDD}" type="presParOf" srcId="{98F3DA5C-672D-4BDE-86CE-99214DE0EDBE}" destId="{64DA26E8-615F-43BF-80DE-A04E3A185889}" srcOrd="1" destOrd="0" presId="urn:microsoft.com/office/officeart/2005/8/layout/hProcess10"/>
    <dgm:cxn modelId="{CA12C102-786C-492C-94CD-BE2E965B9B39}" type="presParOf" srcId="{64DA26E8-615F-43BF-80DE-A04E3A185889}" destId="{7E8B19BC-BEA4-43B7-A43D-3C86AE120D38}" srcOrd="0" destOrd="0" presId="urn:microsoft.com/office/officeart/2005/8/layout/hProcess10"/>
    <dgm:cxn modelId="{2BA61F41-9713-4AF2-8429-F336110FBCA5}" type="presParOf" srcId="{98F3DA5C-672D-4BDE-86CE-99214DE0EDBE}" destId="{6291C80C-98C2-46AE-9469-9358BE9235AC}" srcOrd="2" destOrd="0" presId="urn:microsoft.com/office/officeart/2005/8/layout/hProcess10"/>
    <dgm:cxn modelId="{837A2989-AB56-4967-A791-BE177F21B971}" type="presParOf" srcId="{6291C80C-98C2-46AE-9469-9358BE9235AC}" destId="{7B835F8E-4902-4EFD-8F32-DC91BE813597}" srcOrd="0" destOrd="0" presId="urn:microsoft.com/office/officeart/2005/8/layout/hProcess10"/>
    <dgm:cxn modelId="{81C6E3A5-0FA9-4C50-91A3-E4AB1EE3864E}" type="presParOf" srcId="{6291C80C-98C2-46AE-9469-9358BE9235AC}" destId="{9952CBE2-7F7D-46A3-9580-2FF4860630A6}" srcOrd="1" destOrd="0" presId="urn:microsoft.com/office/officeart/2005/8/layout/hProcess10"/>
    <dgm:cxn modelId="{D53A32FA-9431-4D31-9046-AAC1F84BEA9C}" type="presParOf" srcId="{98F3DA5C-672D-4BDE-86CE-99214DE0EDBE}" destId="{D0F4E070-3314-4AB3-AA0E-016754E3A79E}" srcOrd="3" destOrd="0" presId="urn:microsoft.com/office/officeart/2005/8/layout/hProcess10"/>
    <dgm:cxn modelId="{12F80645-53AA-470F-BF78-36B569F452AD}" type="presParOf" srcId="{D0F4E070-3314-4AB3-AA0E-016754E3A79E}" destId="{02551E02-946E-4976-8AE0-6DBE97996596}" srcOrd="0" destOrd="0" presId="urn:microsoft.com/office/officeart/2005/8/layout/hProcess10"/>
    <dgm:cxn modelId="{63DCA153-C709-49D3-848E-D99EE7D6A91E}" type="presParOf" srcId="{98F3DA5C-672D-4BDE-86CE-99214DE0EDBE}" destId="{63AB1AA7-F64B-41FD-B9AD-03070023BB4F}" srcOrd="4" destOrd="0" presId="urn:microsoft.com/office/officeart/2005/8/layout/hProcess10"/>
    <dgm:cxn modelId="{BCBE0D7A-CA67-4739-9BE1-A220232895AD}" type="presParOf" srcId="{63AB1AA7-F64B-41FD-B9AD-03070023BB4F}" destId="{7BD29DBA-A5D2-4B0E-BC08-C11E006AB073}" srcOrd="0" destOrd="0" presId="urn:microsoft.com/office/officeart/2005/8/layout/hProcess10"/>
    <dgm:cxn modelId="{3F3D11FD-E816-4AB2-9361-208E62FA8C8F}" type="presParOf" srcId="{63AB1AA7-F64B-41FD-B9AD-03070023BB4F}" destId="{78CC00FE-30CD-4BA9-B030-2F32FAD5032C}"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54728-34EC-4208-90D9-E634B737EB84}">
      <dsp:nvSpPr>
        <dsp:cNvPr id="0" name=""/>
        <dsp:cNvSpPr/>
      </dsp:nvSpPr>
      <dsp:spPr>
        <a:xfrm>
          <a:off x="338970" y="1186385"/>
          <a:ext cx="1527266" cy="1525204"/>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1988" t="25962" r="1988" b="2596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D19A52-441B-410C-B072-FF11A597BD73}">
      <dsp:nvSpPr>
        <dsp:cNvPr id="0" name=""/>
        <dsp:cNvSpPr/>
      </dsp:nvSpPr>
      <dsp:spPr>
        <a:xfrm>
          <a:off x="0" y="2857024"/>
          <a:ext cx="2145550"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1</a:t>
          </a:r>
          <a:endParaRPr lang="en-US" sz="2200" b="0" kern="1200" dirty="0"/>
        </a:p>
        <a:p>
          <a:pPr marL="171450" lvl="1" indent="-171450" algn="l" defTabSz="755650">
            <a:lnSpc>
              <a:spcPct val="90000"/>
            </a:lnSpc>
            <a:spcBef>
              <a:spcPct val="0"/>
            </a:spcBef>
            <a:spcAft>
              <a:spcPct val="15000"/>
            </a:spcAft>
            <a:buChar char="•"/>
          </a:pPr>
          <a:r>
            <a:rPr lang="en-US" sz="1700" b="0" i="0" u="none" kern="1200" dirty="0"/>
            <a:t>Statement of Work</a:t>
          </a:r>
        </a:p>
        <a:p>
          <a:pPr marL="171450" lvl="1" indent="-171450" algn="l" defTabSz="755650">
            <a:lnSpc>
              <a:spcPct val="90000"/>
            </a:lnSpc>
            <a:spcBef>
              <a:spcPct val="0"/>
            </a:spcBef>
            <a:spcAft>
              <a:spcPct val="15000"/>
            </a:spcAft>
            <a:buChar char="•"/>
          </a:pPr>
          <a:r>
            <a:rPr lang="en-US" sz="1700" b="0" i="0" u="none" kern="1200" dirty="0"/>
            <a:t>Week 4</a:t>
          </a:r>
        </a:p>
      </dsp:txBody>
      <dsp:txXfrm>
        <a:off x="44732" y="2901756"/>
        <a:ext cx="2056086" cy="1437802"/>
      </dsp:txXfrm>
    </dsp:sp>
    <dsp:sp modelId="{64DA26E8-615F-43BF-80DE-A04E3A185889}">
      <dsp:nvSpPr>
        <dsp:cNvPr id="0" name=""/>
        <dsp:cNvSpPr/>
      </dsp:nvSpPr>
      <dsp:spPr>
        <a:xfrm rot="1178">
          <a:off x="2264131" y="1766027"/>
          <a:ext cx="522384"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2264131" y="1839404"/>
        <a:ext cx="412290" cy="220188"/>
      </dsp:txXfrm>
    </dsp:sp>
    <dsp:sp modelId="{7B835F8E-4902-4EFD-8F32-DC91BE813597}">
      <dsp:nvSpPr>
        <dsp:cNvPr id="0" name=""/>
        <dsp:cNvSpPr/>
      </dsp:nvSpPr>
      <dsp:spPr>
        <a:xfrm>
          <a:off x="3358763" y="1186389"/>
          <a:ext cx="1527266" cy="152726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52CBE2-7F7D-46A3-9580-2FF4860630A6}">
      <dsp:nvSpPr>
        <dsp:cNvPr id="0" name=""/>
        <dsp:cNvSpPr/>
      </dsp:nvSpPr>
      <dsp:spPr>
        <a:xfrm>
          <a:off x="2694907" y="2857539"/>
          <a:ext cx="2906846"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2</a:t>
          </a:r>
          <a:endParaRPr lang="en-US" sz="2200" b="0" kern="1200" dirty="0"/>
        </a:p>
        <a:p>
          <a:pPr marL="171450" lvl="1" indent="-171450" algn="l" defTabSz="755650">
            <a:lnSpc>
              <a:spcPct val="90000"/>
            </a:lnSpc>
            <a:spcBef>
              <a:spcPct val="0"/>
            </a:spcBef>
            <a:spcAft>
              <a:spcPct val="15000"/>
            </a:spcAft>
            <a:buChar char="•"/>
          </a:pPr>
          <a:r>
            <a:rPr lang="en-US" sz="1700" b="0" i="0" u="none" kern="1200" dirty="0"/>
            <a:t>Preliminary Design Report</a:t>
          </a:r>
        </a:p>
        <a:p>
          <a:pPr marL="171450" lvl="1" indent="-171450" algn="l" defTabSz="755650">
            <a:lnSpc>
              <a:spcPct val="90000"/>
            </a:lnSpc>
            <a:spcBef>
              <a:spcPct val="0"/>
            </a:spcBef>
            <a:spcAft>
              <a:spcPct val="15000"/>
            </a:spcAft>
            <a:buChar char="•"/>
          </a:pPr>
          <a:r>
            <a:rPr lang="en-US" sz="1700" b="0" i="0" u="none" kern="1200" dirty="0"/>
            <a:t>Midterm</a:t>
          </a:r>
        </a:p>
      </dsp:txBody>
      <dsp:txXfrm>
        <a:off x="2739639" y="2902271"/>
        <a:ext cx="2817382" cy="1437802"/>
      </dsp:txXfrm>
    </dsp:sp>
    <dsp:sp modelId="{D0F4E070-3314-4AB3-AA0E-016754E3A79E}">
      <dsp:nvSpPr>
        <dsp:cNvPr id="0" name=""/>
        <dsp:cNvSpPr/>
      </dsp:nvSpPr>
      <dsp:spPr>
        <a:xfrm>
          <a:off x="5418049" y="1766532"/>
          <a:ext cx="532019"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5418049" y="1839928"/>
        <a:ext cx="421925" cy="220188"/>
      </dsp:txXfrm>
    </dsp:sp>
    <dsp:sp modelId="{7BD29DBA-A5D2-4B0E-BC08-C11E006AB073}">
      <dsp:nvSpPr>
        <dsp:cNvPr id="0" name=""/>
        <dsp:cNvSpPr/>
      </dsp:nvSpPr>
      <dsp:spPr>
        <a:xfrm>
          <a:off x="6406085" y="1186389"/>
          <a:ext cx="1527266" cy="1527266"/>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CC00FE-30CD-4BA9-B030-2F32FAD5032C}">
      <dsp:nvSpPr>
        <dsp:cNvPr id="0" name=""/>
        <dsp:cNvSpPr/>
      </dsp:nvSpPr>
      <dsp:spPr>
        <a:xfrm>
          <a:off x="6241280" y="2857539"/>
          <a:ext cx="2216919"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ctr" defTabSz="977900">
            <a:lnSpc>
              <a:spcPct val="90000"/>
            </a:lnSpc>
            <a:spcBef>
              <a:spcPct val="0"/>
            </a:spcBef>
            <a:spcAft>
              <a:spcPct val="35000"/>
            </a:spcAft>
            <a:buNone/>
          </a:pPr>
          <a:r>
            <a:rPr lang="en-US" sz="2200" b="0" i="0" u="none" kern="1200" dirty="0"/>
            <a:t>Phase 3</a:t>
          </a:r>
          <a:endParaRPr lang="en-US" sz="2200" b="0" kern="1200" dirty="0"/>
        </a:p>
        <a:p>
          <a:pPr marL="171450" lvl="1" indent="-171450" algn="l" defTabSz="755650">
            <a:lnSpc>
              <a:spcPct val="90000"/>
            </a:lnSpc>
            <a:spcBef>
              <a:spcPct val="0"/>
            </a:spcBef>
            <a:spcAft>
              <a:spcPct val="15000"/>
            </a:spcAft>
            <a:buChar char="•"/>
          </a:pPr>
          <a:r>
            <a:rPr lang="en-US" sz="1700" b="0" i="0" u="none" kern="1200" dirty="0"/>
            <a:t>Final Report</a:t>
          </a:r>
        </a:p>
        <a:p>
          <a:pPr marL="171450" lvl="1" indent="-171450" algn="l" defTabSz="755650">
            <a:lnSpc>
              <a:spcPct val="90000"/>
            </a:lnSpc>
            <a:spcBef>
              <a:spcPct val="0"/>
            </a:spcBef>
            <a:spcAft>
              <a:spcPct val="15000"/>
            </a:spcAft>
            <a:buChar char="•"/>
          </a:pPr>
          <a:r>
            <a:rPr lang="en-US" sz="1700" b="0" i="0" u="none" kern="1200" dirty="0"/>
            <a:t>End of Semester</a:t>
          </a:r>
        </a:p>
      </dsp:txBody>
      <dsp:txXfrm>
        <a:off x="6286012" y="2902271"/>
        <a:ext cx="2127455" cy="14378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289" tIns="46145" rIns="92289" bIns="46145" rtlCol="0"/>
          <a:lstStyle>
            <a:lvl1pPr algn="l">
              <a:defRPr sz="1200"/>
            </a:lvl1pPr>
          </a:lstStyle>
          <a:p>
            <a:endParaRPr lang="en-US" dirty="0"/>
          </a:p>
        </p:txBody>
      </p:sp>
      <p:sp>
        <p:nvSpPr>
          <p:cNvPr id="3" name="Date Placeholder 2"/>
          <p:cNvSpPr>
            <a:spLocks noGrp="1"/>
          </p:cNvSpPr>
          <p:nvPr>
            <p:ph type="dt" idx="1"/>
          </p:nvPr>
        </p:nvSpPr>
        <p:spPr>
          <a:xfrm>
            <a:off x="3927776" y="0"/>
            <a:ext cx="3004820" cy="461010"/>
          </a:xfrm>
          <a:prstGeom prst="rect">
            <a:avLst/>
          </a:prstGeom>
        </p:spPr>
        <p:txBody>
          <a:bodyPr vert="horz" lIns="92289" tIns="46145" rIns="92289" bIns="46145" rtlCol="0"/>
          <a:lstStyle>
            <a:lvl1pPr algn="r">
              <a:defRPr sz="1200"/>
            </a:lvl1pPr>
          </a:lstStyle>
          <a:p>
            <a:fld id="{D0FE861C-486B-4E18-A0E9-A790238A915C}" type="datetimeFigureOut">
              <a:rPr lang="en-US" smtClean="0"/>
              <a:t>9/21/2021</a:t>
            </a:fld>
            <a:endParaRPr lang="en-US" dirty="0"/>
          </a:p>
        </p:txBody>
      </p:sp>
      <p:sp>
        <p:nvSpPr>
          <p:cNvPr id="4" name="Slide Image Placeholder 3"/>
          <p:cNvSpPr>
            <a:spLocks noGrp="1" noRot="1" noChangeAspect="1"/>
          </p:cNvSpPr>
          <p:nvPr>
            <p:ph type="sldImg" idx="2"/>
          </p:nvPr>
        </p:nvSpPr>
        <p:spPr>
          <a:xfrm>
            <a:off x="1162050" y="690563"/>
            <a:ext cx="4610100" cy="3457575"/>
          </a:xfrm>
          <a:prstGeom prst="rect">
            <a:avLst/>
          </a:prstGeom>
          <a:noFill/>
          <a:ln w="12700">
            <a:solidFill>
              <a:prstClr val="black"/>
            </a:solidFill>
          </a:ln>
        </p:spPr>
        <p:txBody>
          <a:bodyPr vert="horz" lIns="92289" tIns="46145" rIns="92289" bIns="46145" rtlCol="0" anchor="ctr"/>
          <a:lstStyle/>
          <a:p>
            <a:endParaRPr lang="en-US" dirty="0"/>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289" tIns="46145" rIns="92289" bIns="4614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7590"/>
            <a:ext cx="3004820" cy="461010"/>
          </a:xfrm>
          <a:prstGeom prst="rect">
            <a:avLst/>
          </a:prstGeom>
        </p:spPr>
        <p:txBody>
          <a:bodyPr vert="horz" lIns="92289" tIns="46145" rIns="92289" bIns="4614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27776" y="8757590"/>
            <a:ext cx="3004820" cy="461010"/>
          </a:xfrm>
          <a:prstGeom prst="rect">
            <a:avLst/>
          </a:prstGeom>
        </p:spPr>
        <p:txBody>
          <a:bodyPr vert="horz" lIns="92289" tIns="46145" rIns="92289" bIns="46145"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p:txBody>
      </p:sp>
      <p:sp>
        <p:nvSpPr>
          <p:cNvPr id="4" name="Slide Number Placeholder 3"/>
          <p:cNvSpPr>
            <a:spLocks noGrp="1"/>
          </p:cNvSpPr>
          <p:nvPr>
            <p:ph type="sldNum" sz="quarter" idx="10"/>
          </p:nvPr>
        </p:nvSpPr>
        <p:spPr/>
        <p:txBody>
          <a:bodyPr/>
          <a:lstStyle/>
          <a:p>
            <a:fld id="{5C821964-560F-4BDB-BAAF-EC529F5D9B05}" type="slidenum">
              <a:rPr lang="en-US" smtClean="0"/>
              <a:t>30</a:t>
            </a:fld>
            <a:endParaRPr lang="en-US"/>
          </a:p>
        </p:txBody>
      </p:sp>
    </p:spTree>
    <p:extLst>
      <p:ext uri="{BB962C8B-B14F-4D97-AF65-F5344CB8AC3E}">
        <p14:creationId xmlns:p14="http://schemas.microsoft.com/office/powerpoint/2010/main" val="384811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659946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38</a:t>
            </a:fld>
            <a:endParaRPr lang="en-US" dirty="0"/>
          </a:p>
        </p:txBody>
      </p:sp>
    </p:spTree>
    <p:extLst>
      <p:ext uri="{BB962C8B-B14F-4D97-AF65-F5344CB8AC3E}">
        <p14:creationId xmlns:p14="http://schemas.microsoft.com/office/powerpoint/2010/main" val="3317653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Continuing projects should</a:t>
            </a:r>
            <a:r>
              <a:rPr lang="en-US" baseline="0" dirty="0"/>
              <a:t> follow Track C or E</a:t>
            </a:r>
          </a:p>
          <a:p>
            <a:r>
              <a:rPr lang="en-US" baseline="0" dirty="0"/>
              <a:t>New projects can follow A, B, or D</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3</a:t>
            </a:r>
          </a:p>
        </p:txBody>
      </p:sp>
      <p:sp>
        <p:nvSpPr>
          <p:cNvPr id="4" name="Slide Number Placeholder 3"/>
          <p:cNvSpPr>
            <a:spLocks noGrp="1"/>
          </p:cNvSpPr>
          <p:nvPr>
            <p:ph type="sldNum" sz="quarter" idx="10"/>
          </p:nvPr>
        </p:nvSpPr>
        <p:spPr/>
        <p:txBody>
          <a:bodyPr/>
          <a:lstStyle/>
          <a:p>
            <a:fld id="{5C821964-560F-4BDB-BAAF-EC529F5D9B05}" type="slidenum">
              <a:rPr lang="en-US" smtClean="0"/>
              <a:t>46</a:t>
            </a:fld>
            <a:endParaRPr lang="en-US"/>
          </a:p>
        </p:txBody>
      </p:sp>
    </p:spTree>
    <p:extLst>
      <p:ext uri="{BB962C8B-B14F-4D97-AF65-F5344CB8AC3E}">
        <p14:creationId xmlns:p14="http://schemas.microsoft.com/office/powerpoint/2010/main" val="3004372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54</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5</a:t>
            </a:r>
          </a:p>
        </p:txBody>
      </p:sp>
      <p:sp>
        <p:nvSpPr>
          <p:cNvPr id="4" name="Slide Number Placeholder 3"/>
          <p:cNvSpPr>
            <a:spLocks noGrp="1"/>
          </p:cNvSpPr>
          <p:nvPr>
            <p:ph type="sldNum" sz="quarter" idx="10"/>
          </p:nvPr>
        </p:nvSpPr>
        <p:spPr/>
        <p:txBody>
          <a:bodyPr/>
          <a:lstStyle/>
          <a:p>
            <a:fld id="{5C821964-560F-4BDB-BAAF-EC529F5D9B05}" type="slidenum">
              <a:rPr lang="en-US" smtClean="0"/>
              <a:t>64</a:t>
            </a:fld>
            <a:endParaRPr lang="en-US"/>
          </a:p>
        </p:txBody>
      </p:sp>
    </p:spTree>
    <p:extLst>
      <p:ext uri="{BB962C8B-B14F-4D97-AF65-F5344CB8AC3E}">
        <p14:creationId xmlns:p14="http://schemas.microsoft.com/office/powerpoint/2010/main" val="2988575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5</a:t>
            </a:r>
          </a:p>
        </p:txBody>
      </p:sp>
      <p:sp>
        <p:nvSpPr>
          <p:cNvPr id="4" name="Slide Number Placeholder 3"/>
          <p:cNvSpPr>
            <a:spLocks noGrp="1"/>
          </p:cNvSpPr>
          <p:nvPr>
            <p:ph type="sldNum" sz="quarter" idx="10"/>
          </p:nvPr>
        </p:nvSpPr>
        <p:spPr/>
        <p:txBody>
          <a:bodyPr/>
          <a:lstStyle/>
          <a:p>
            <a:fld id="{5C821964-560F-4BDB-BAAF-EC529F5D9B05}" type="slidenum">
              <a:rPr lang="en-US" smtClean="0"/>
              <a:t>68</a:t>
            </a:fld>
            <a:endParaRPr lang="en-US"/>
          </a:p>
        </p:txBody>
      </p:sp>
    </p:spTree>
    <p:extLst>
      <p:ext uri="{BB962C8B-B14F-4D97-AF65-F5344CB8AC3E}">
        <p14:creationId xmlns:p14="http://schemas.microsoft.com/office/powerpoint/2010/main" val="2418574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6</a:t>
            </a:r>
          </a:p>
        </p:txBody>
      </p:sp>
      <p:sp>
        <p:nvSpPr>
          <p:cNvPr id="4" name="Slide Number Placeholder 3"/>
          <p:cNvSpPr>
            <a:spLocks noGrp="1"/>
          </p:cNvSpPr>
          <p:nvPr>
            <p:ph type="sldNum" sz="quarter" idx="10"/>
          </p:nvPr>
        </p:nvSpPr>
        <p:spPr/>
        <p:txBody>
          <a:bodyPr/>
          <a:lstStyle/>
          <a:p>
            <a:fld id="{5C821964-560F-4BDB-BAAF-EC529F5D9B05}" type="slidenum">
              <a:rPr lang="en-US" smtClean="0"/>
              <a:t>74</a:t>
            </a:fld>
            <a:endParaRPr lang="en-US"/>
          </a:p>
        </p:txBody>
      </p:sp>
    </p:spTree>
    <p:extLst>
      <p:ext uri="{BB962C8B-B14F-4D97-AF65-F5344CB8AC3E}">
        <p14:creationId xmlns:p14="http://schemas.microsoft.com/office/powerpoint/2010/main" val="1884706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p>
          <a:p>
            <a:r>
              <a:rPr lang="en-US" dirty="0"/>
              <a:t>CE will jump in to talk for 15 </a:t>
            </a:r>
            <a:r>
              <a:rPr lang="en-US" dirty="0" err="1"/>
              <a:t>mins</a:t>
            </a:r>
            <a:r>
              <a:rPr lang="en-US" dirty="0"/>
              <a:t> of this time block</a:t>
            </a:r>
          </a:p>
        </p:txBody>
      </p:sp>
      <p:sp>
        <p:nvSpPr>
          <p:cNvPr id="4" name="Slide Number Placeholder 3"/>
          <p:cNvSpPr>
            <a:spLocks noGrp="1"/>
          </p:cNvSpPr>
          <p:nvPr>
            <p:ph type="sldNum" sz="quarter" idx="10"/>
          </p:nvPr>
        </p:nvSpPr>
        <p:spPr/>
        <p:txBody>
          <a:bodyPr/>
          <a:lstStyle/>
          <a:p>
            <a:fld id="{DF811066-0135-4CAA-8AD4-89A97190AC00}" type="slidenum">
              <a:rPr lang="en-US" smtClean="0"/>
              <a:t>76</a:t>
            </a:fld>
            <a:endParaRPr lang="en-US" dirty="0"/>
          </a:p>
        </p:txBody>
      </p:sp>
    </p:spTree>
    <p:extLst>
      <p:ext uri="{BB962C8B-B14F-4D97-AF65-F5344CB8AC3E}">
        <p14:creationId xmlns:p14="http://schemas.microsoft.com/office/powerpoint/2010/main" val="2076694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6</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7</a:t>
            </a:r>
          </a:p>
        </p:txBody>
      </p:sp>
      <p:sp>
        <p:nvSpPr>
          <p:cNvPr id="4" name="Slide Number Placeholder 3"/>
          <p:cNvSpPr>
            <a:spLocks noGrp="1"/>
          </p:cNvSpPr>
          <p:nvPr>
            <p:ph type="sldNum" sz="quarter" idx="10"/>
          </p:nvPr>
        </p:nvSpPr>
        <p:spPr/>
        <p:txBody>
          <a:bodyPr/>
          <a:lstStyle/>
          <a:p>
            <a:fld id="{5C821964-560F-4BDB-BAAF-EC529F5D9B05}" type="slidenum">
              <a:rPr lang="en-US" smtClean="0"/>
              <a:t>83</a:t>
            </a:fld>
            <a:endParaRPr lang="en-US"/>
          </a:p>
        </p:txBody>
      </p:sp>
    </p:spTree>
    <p:extLst>
      <p:ext uri="{BB962C8B-B14F-4D97-AF65-F5344CB8AC3E}">
        <p14:creationId xmlns:p14="http://schemas.microsoft.com/office/powerpoint/2010/main" val="31876394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5C821964-560F-4BDB-BAAF-EC529F5D9B05}" type="slidenum">
              <a:rPr lang="en-US" smtClean="0"/>
              <a:t>94</a:t>
            </a:fld>
            <a:endParaRPr lang="en-US"/>
          </a:p>
        </p:txBody>
      </p:sp>
    </p:spTree>
    <p:extLst>
      <p:ext uri="{BB962C8B-B14F-4D97-AF65-F5344CB8AC3E}">
        <p14:creationId xmlns:p14="http://schemas.microsoft.com/office/powerpoint/2010/main" val="1150528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should remind</a:t>
            </a:r>
            <a:r>
              <a:rPr lang="en-US" baseline="0" dirty="0"/>
              <a:t> each team</a:t>
            </a:r>
            <a:r>
              <a:rPr lang="en-US" dirty="0"/>
              <a:t> which day they are remote vs in class</a:t>
            </a:r>
          </a:p>
        </p:txBody>
      </p:sp>
      <p:sp>
        <p:nvSpPr>
          <p:cNvPr id="4" name="Slide Number Placeholder 3"/>
          <p:cNvSpPr>
            <a:spLocks noGrp="1"/>
          </p:cNvSpPr>
          <p:nvPr>
            <p:ph type="sldNum" sz="quarter" idx="10"/>
          </p:nvPr>
        </p:nvSpPr>
        <p:spPr/>
        <p:txBody>
          <a:bodyPr/>
          <a:lstStyle/>
          <a:p>
            <a:fld id="{DF811066-0135-4CAA-8AD4-89A97190AC00}" type="slidenum">
              <a:rPr lang="en-US" smtClean="0"/>
              <a:t>11</a:t>
            </a:fld>
            <a:endParaRPr lang="en-US" dirty="0"/>
          </a:p>
        </p:txBody>
      </p:sp>
    </p:spTree>
    <p:extLst>
      <p:ext uri="{BB962C8B-B14F-4D97-AF65-F5344CB8AC3E}">
        <p14:creationId xmlns:p14="http://schemas.microsoft.com/office/powerpoint/2010/main" val="2486447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D0E9971-5323-49BB-B202-5B26F1DB1B82}" type="slidenum">
              <a:rPr lang="en-US"/>
              <a:pPr/>
              <a:t>13</a:t>
            </a:fld>
            <a:endParaRPr lang="en-US" dirty="0"/>
          </a:p>
        </p:txBody>
      </p:sp>
      <p:sp>
        <p:nvSpPr>
          <p:cNvPr id="30723" name="Rectangle 2"/>
          <p:cNvSpPr>
            <a:spLocks noGrp="1" noRot="1" noChangeAspect="1" noChangeArrowheads="1" noTextEdit="1"/>
          </p:cNvSpPr>
          <p:nvPr>
            <p:ph type="sldImg"/>
          </p:nvPr>
        </p:nvSpPr>
        <p:spPr>
          <a:xfrm>
            <a:off x="2889250" y="3816350"/>
            <a:ext cx="13733463" cy="10301288"/>
          </a:xfrm>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06312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EFAA379-E1CB-461F-AD49-146B2A9F5224}" type="slidenum">
              <a:rPr lang="en-US"/>
              <a:pPr/>
              <a:t>14</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95848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19</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3037476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204552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r>
              <a:rPr lang="en-US" baseline="0" dirty="0"/>
              <a:t> – Track C is for projects with lots of history or content wholly unfamiliar to students.</a:t>
            </a:r>
          </a:p>
          <a:p>
            <a:r>
              <a:rPr lang="en-US" baseline="0" dirty="0"/>
              <a:t>Track A vs B is just a coin flip for scheduling.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432880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BEFECE-025D-4F61-8AB3-C921C18C53BC}" type="datetime1">
              <a:rPr lang="en-US" smtClean="0"/>
              <a:t>9/21/2021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33AF77-2CEA-4402-BBB5-AB7A0A92B6BC}" type="datetime1">
              <a:rPr lang="en-US" smtClean="0"/>
              <a:t>9/21/2021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74E90-26EB-4A55-A105-BBFE03AD4869}" type="datetime1">
              <a:rPr lang="en-US" smtClean="0"/>
              <a:t>9/21/2021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6B17B1-7C79-45AB-AF70-0C1DA4B8BFEA}" type="datetime1">
              <a:rPr lang="en-US" smtClean="0"/>
              <a:t>9/21/2021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3FD76-6CA5-42AF-B762-EE369FE6662D}" type="datetime1">
              <a:rPr lang="en-US" smtClean="0"/>
              <a:t>9/21/2021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D97CD-4947-449E-A106-ABAFB47ECECC}" type="datetime1">
              <a:rPr lang="en-US" smtClean="0"/>
              <a:t>9/21/2021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714BF7-4C6E-4C1F-B83F-F23AC9D882A0}" type="datetime1">
              <a:rPr lang="en-US" smtClean="0"/>
              <a:t>9/21/2021</a:t>
            </a:fld>
            <a:endParaRPr lang="en-US" dirty="0"/>
          </a:p>
        </p:txBody>
      </p:sp>
      <p:sp>
        <p:nvSpPr>
          <p:cNvPr id="6" name="Footer Placeholder 5"/>
          <p:cNvSpPr>
            <a:spLocks noGrp="1"/>
          </p:cNvSpPr>
          <p:nvPr>
            <p:ph type="ftr" sz="quarter" idx="11"/>
          </p:nvPr>
        </p:nvSpPr>
        <p:spPr/>
        <p:txBody>
          <a:bodyPr/>
          <a:lstStyle>
            <a:lvl1pPr>
              <a:defRPr sz="1200"/>
            </a:lvl1p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FFF3EF-A06D-43BF-BAE9-F824D4A8A670}" type="datetime1">
              <a:rPr lang="en-US" smtClean="0"/>
              <a:t>9/21/2021</a:t>
            </a:fld>
            <a:endParaRPr lang="en-US" dirty="0"/>
          </a:p>
        </p:txBody>
      </p:sp>
      <p:sp>
        <p:nvSpPr>
          <p:cNvPr id="8" name="Footer Placeholder 7"/>
          <p:cNvSpPr>
            <a:spLocks noGrp="1"/>
          </p:cNvSpPr>
          <p:nvPr>
            <p:ph type="ftr" sz="quarter" idx="11"/>
          </p:nvPr>
        </p:nvSpPr>
        <p:spPr/>
        <p:txBody>
          <a:bodyPr/>
          <a:lstStyle>
            <a:lvl1pPr>
              <a:defRPr sz="1200"/>
            </a:lvl1pPr>
          </a:lstStyle>
          <a:p>
            <a:r>
              <a:rPr lang="en-US" dirty="0"/>
              <a:t>PE Space</a:t>
            </a:r>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A87E7-AD4E-45B0-8780-6A3CCEC83DB8}" type="datetime1">
              <a:rPr lang="en-US" smtClean="0"/>
              <a:t>9/21/2021</a:t>
            </a:fld>
            <a:endParaRPr lang="en-US" dirty="0"/>
          </a:p>
        </p:txBody>
      </p:sp>
      <p:sp>
        <p:nvSpPr>
          <p:cNvPr id="4" name="Footer Placeholder 3"/>
          <p:cNvSpPr>
            <a:spLocks noGrp="1"/>
          </p:cNvSpPr>
          <p:nvPr>
            <p:ph type="ftr" sz="quarter" idx="11"/>
          </p:nvPr>
        </p:nvSpPr>
        <p:spPr/>
        <p:txBody>
          <a:bodyPr/>
          <a:lstStyle>
            <a:lvl1pPr>
              <a:defRPr sz="1200"/>
            </a:lvl1p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F278-01CA-4830-87DF-3EE440A49B28}" type="datetime1">
              <a:rPr lang="en-US" smtClean="0"/>
              <a:t>9/21/2021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97CF39-2DF2-4EBF-96CA-214EE11D6B61}" type="datetime1">
              <a:rPr lang="en-US" smtClean="0"/>
              <a:t>9/21/2021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CD78C-9DDF-4CBE-8ED2-64CA794A14D5}" type="datetime1">
              <a:rPr lang="en-US" smtClean="0"/>
              <a:t>9/21/2021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582959B-B000-4DD3-9EF5-2021D506DC81}" type="datetime1">
              <a:rPr lang="en-US" smtClean="0"/>
              <a:t>9/21/2021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8E82F6-443A-4959-9C97-F699D081CE81}" type="datetime1">
              <a:rPr lang="en-US" smtClean="0"/>
              <a:t>9/21/2021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04878-3E1A-4633-BB4E-4D5EB3D7E11F}" type="datetime1">
              <a:rPr lang="en-US" smtClean="0"/>
              <a:t>9/21/2021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DC8D0-882E-4FAA-BDC7-45A4525D845D}" type="datetime1">
              <a:rPr lang="en-US" smtClean="0"/>
              <a:t>9/21/2021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7CB801-FEDA-4224-B3DE-56F14E3B4F5F}" type="datetime1">
              <a:rPr lang="en-US" smtClean="0"/>
              <a:t>9/21/2021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746DD5-E019-4055-B820-68C141A70EF1}" type="datetime1">
              <a:rPr lang="en-US" smtClean="0"/>
              <a:t>9/21/2021</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F6AFDE-A98C-443D-A18B-5619A24BF9B8}" type="datetime1">
              <a:rPr lang="en-US" smtClean="0"/>
              <a:t>9/21/2021</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12726-0BAA-4377-A3FC-D6749970D5FF}" type="datetime1">
              <a:rPr lang="en-US" smtClean="0"/>
              <a:t>9/21/2021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AFC88-04BF-4A27-900D-6F04B930DB13}" type="datetime1">
              <a:rPr lang="en-US" smtClean="0"/>
              <a:t>9/21/2021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63027-51E3-4C03-86D4-F471766D4121}" type="datetime1">
              <a:rPr lang="en-US" smtClean="0"/>
              <a:t>9/21/2021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E2E84-48E0-48B3-A27A-96EDB031A74D}" type="datetime1">
              <a:rPr lang="en-US" smtClean="0"/>
              <a:t>9/21/2021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9EAA91-F958-4D2A-8CC2-27CD503A2628}" type="datetime1">
              <a:rPr lang="en-US" smtClean="0"/>
              <a:t>9/21/2021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wmf"/><Relationship Id="rId4" Type="http://schemas.openxmlformats.org/officeDocument/2006/relationships/image" Target="../media/image3.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18" Type="http://schemas.openxmlformats.org/officeDocument/2006/relationships/image" Target="../media/image25.jpeg"/><Relationship Id="rId26" Type="http://schemas.openxmlformats.org/officeDocument/2006/relationships/image" Target="../media/image32.png"/><Relationship Id="rId3" Type="http://schemas.openxmlformats.org/officeDocument/2006/relationships/image" Target="../media/image11.png"/><Relationship Id="rId21" Type="http://schemas.openxmlformats.org/officeDocument/2006/relationships/image" Target="../media/image28.pn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5" Type="http://schemas.openxmlformats.org/officeDocument/2006/relationships/image" Target="../media/image31.jpeg"/><Relationship Id="rId2" Type="http://schemas.openxmlformats.org/officeDocument/2006/relationships/notesSlide" Target="../notesSlides/notesSlide5.xml"/><Relationship Id="rId16" Type="http://schemas.openxmlformats.org/officeDocument/2006/relationships/image" Target="../media/image23.jpeg"/><Relationship Id="rId20" Type="http://schemas.openxmlformats.org/officeDocument/2006/relationships/image" Target="../media/image27.jpeg"/><Relationship Id="rId1" Type="http://schemas.openxmlformats.org/officeDocument/2006/relationships/slideLayout" Target="../slideLayouts/slideLayout13.xml"/><Relationship Id="rId6" Type="http://schemas.openxmlformats.org/officeDocument/2006/relationships/image" Target="../media/image13.jpeg"/><Relationship Id="rId11" Type="http://schemas.openxmlformats.org/officeDocument/2006/relationships/image" Target="../media/image18.jpg"/><Relationship Id="rId24" Type="http://schemas.openxmlformats.org/officeDocument/2006/relationships/image" Target="../media/image30.jpg"/><Relationship Id="rId5" Type="http://schemas.microsoft.com/office/2007/relationships/hdphoto" Target="../media/hdphoto3.wdp"/><Relationship Id="rId15" Type="http://schemas.openxmlformats.org/officeDocument/2006/relationships/image" Target="../media/image22.png"/><Relationship Id="rId23" Type="http://schemas.openxmlformats.org/officeDocument/2006/relationships/image" Target="../media/image29.jpg"/><Relationship Id="rId28" Type="http://schemas.openxmlformats.org/officeDocument/2006/relationships/image" Target="../media/image33.jpeg"/><Relationship Id="rId10" Type="http://schemas.openxmlformats.org/officeDocument/2006/relationships/image" Target="../media/image17.jpeg"/><Relationship Id="rId19" Type="http://schemas.openxmlformats.org/officeDocument/2006/relationships/image" Target="../media/image26.jpeg"/><Relationship Id="rId4" Type="http://schemas.openxmlformats.org/officeDocument/2006/relationships/image" Target="../media/image12.png"/><Relationship Id="rId9" Type="http://schemas.openxmlformats.org/officeDocument/2006/relationships/image" Target="../media/image16.jpeg"/><Relationship Id="rId14" Type="http://schemas.openxmlformats.org/officeDocument/2006/relationships/image" Target="../media/image21.jpeg"/><Relationship Id="rId22" Type="http://schemas.openxmlformats.org/officeDocument/2006/relationships/image" Target="../media/image8.wmf"/><Relationship Id="rId27" Type="http://schemas.microsoft.com/office/2007/relationships/hdphoto" Target="../media/hdphoto4.wdp"/></Relationships>
</file>

<file path=ppt/slides/_rels/slide1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hyperlink" Target="mailto:olsonj5@rpi.edu"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designlab.eng.rpi.edu/edn/projects/capstone-support-dev/wiki/Tasks_and_Due_Dates" TargetMode="External"/><Relationship Id="rId2" Type="http://schemas.openxmlformats.org/officeDocument/2006/relationships/hyperlink" Target="https://designlab.eng.rpi.edu/edn/projects/capstone-support-dev/repository/112/revisions/295/raw/Course%20Documents/Common%20Course%20Syllabus.pdf" TargetMode="Externa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Syllabus_or_Grading_questions" TargetMode="External"/><Relationship Id="rId4" Type="http://schemas.openxmlformats.org/officeDocument/2006/relationships/hyperlink" Target="mailto:kanaij@rpi.edu"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s://rpi.app.box.com/" TargetMode="External"/><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whenisgood.net/"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forms.gle/kT3iYxnPDvwJjSVu7"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repository/112/raw/training/Capstone%20Introduction%20and%20Expectations%20Part%202.mp4" TargetMode="External"/><Relationship Id="rId4" Type="http://schemas.openxmlformats.org/officeDocument/2006/relationships/hyperlink" Target="https://designlab.eng.rpi.edu/edn/"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hyperlink" Target="https://designlab.eng.rpi.edu/projects/capstone-support-dev/wiki%20-%20Playbook.ppt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EDN%20Guidance%20for%20Out%20of%20Class%20Tasks%20-%20Initial%20Postings.mp4" TargetMode="External"/><Relationship Id="rId2" Type="http://schemas.openxmlformats.org/officeDocument/2006/relationships/hyperlink" Target="https://forms.gle/3pGX1JgYy5nYnnep8" TargetMode="External"/><Relationship Id="rId1" Type="http://schemas.openxmlformats.org/officeDocument/2006/relationships/slideLayout" Target="../slideLayouts/slideLayout13.xml"/><Relationship Id="rId6" Type="http://schemas.openxmlformats.org/officeDocument/2006/relationships/hyperlink" Target="https://mediasite.mms.rpi.edu/Mediasite5/Channel/anderm8winrpiedu-engr-2050/watch/96dceab44ae7447d812f5a216afa97cf1d" TargetMode="External"/><Relationship Id="rId5" Type="http://schemas.openxmlformats.org/officeDocument/2006/relationships/hyperlink" Target="https://mediasite.mms.rpi.edu/Mediasite5/Channel/anderm8winrpiedu-engr-2050/watch/87d950eccc2942038b1d06530e9217841d" TargetMode="External"/><Relationship Id="rId4" Type="http://schemas.openxmlformats.org/officeDocument/2006/relationships/hyperlink" Target="https://designlab.eng.rpi.edu/edn/projects/capstone-support-dev/repository/112/raw/training/The%20Engineering%20Design%20Process%20Refresher.pptx"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hyperlink" Target="https://designlab.eng.rpi.edu/projects/capstone-support-dev/wiki%20-%20Playbook.pptx"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81.xml"/><Relationship Id="rId3" Type="http://schemas.openxmlformats.org/officeDocument/2006/relationships/slide" Target="slide29.xml"/><Relationship Id="rId7" Type="http://schemas.openxmlformats.org/officeDocument/2006/relationships/slide" Target="slide72.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61.xml"/><Relationship Id="rId5" Type="http://schemas.openxmlformats.org/officeDocument/2006/relationships/slide" Target="slide54.xml"/><Relationship Id="rId10" Type="http://schemas.openxmlformats.org/officeDocument/2006/relationships/slide" Target="slide92.xml"/><Relationship Id="rId4" Type="http://schemas.openxmlformats.org/officeDocument/2006/relationships/slide" Target="slide45.xml"/><Relationship Id="rId9" Type="http://schemas.openxmlformats.org/officeDocument/2006/relationships/slide" Target="slide86.xml"/></Relationships>
</file>

<file path=ppt/slides/_rels/slide50.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Intro%20to%20the%20EDN.mp4" TargetMode="External"/><Relationship Id="rId7" Type="http://schemas.openxmlformats.org/officeDocument/2006/relationships/hyperlink" Target="https://www.percipio.com" TargetMode="External"/><Relationship Id="rId2" Type="http://schemas.openxmlformats.org/officeDocument/2006/relationships/hyperlink" Target="https://forms.gle/QcsmZ5qAhS9L9Sdr5" TargetMode="External"/><Relationship Id="rId1" Type="http://schemas.openxmlformats.org/officeDocument/2006/relationships/slideLayout" Target="../slideLayouts/slideLayout13.xml"/><Relationship Id="rId6" Type="http://schemas.openxmlformats.org/officeDocument/2006/relationships/hyperlink" Target="https://designlab.eng.rpi.edu/edn/projects/capstone-support-dev/wiki/Subversion_Clients#section-2" TargetMode="Externa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designlab.eng.rpi.edu/edn/projects/capstone-support-dev/wiki/Project_Documentation"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41.PNG"/><Relationship Id="rId4" Type="http://schemas.openxmlformats.org/officeDocument/2006/relationships/hyperlink" Target="https://designlab.eng.rpi.edu/projects/capstone-support-dev/wiki%20-%20Playbook.pptx" TargetMode="External"/></Relationships>
</file>

<file path=ppt/slides/_rels/slide5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Statement%20of%20Work.mp4" TargetMode="External"/><Relationship Id="rId2" Type="http://schemas.openxmlformats.org/officeDocument/2006/relationships/hyperlink" Target="https://forms.gle/9oFPZF4a2r3uZv1v7" TargetMode="External"/><Relationship Id="rId1" Type="http://schemas.openxmlformats.org/officeDocument/2006/relationships/slideLayout" Target="../slideLayouts/slideLayout13.xml"/><Relationship Id="rId5" Type="http://schemas.openxmlformats.org/officeDocument/2006/relationships/hyperlink" Target="https://www.percipio.com/" TargetMode="External"/><Relationship Id="rId4" Type="http://schemas.openxmlformats.org/officeDocument/2006/relationships/hyperlink" Target="https://designlab.eng.rpi.edu/edn/projects/capstone-support-dev/wiki/Project_Documentation"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6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hyperlink" Target="mailto:olsonj5@rpi.edu"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Intro%20to%20the%20EDN.mp4"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Project_Documentation" TargetMode="Externa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46.e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Class_Agendas" TargetMode="External"/><Relationship Id="rId2" Type="http://schemas.openxmlformats.org/officeDocument/2006/relationships/hyperlink" Target="https://designlab.eng.rpi.edu/projects/capstone-support-dev/wiki%20-%20Playbook.pptx"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designlab.eng.rpi.edu/projects/capstone-support-dev/wiki/Templates_and_Forms" TargetMode="Externa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d78db44fd9f7424b9d8f4c72857f84371d" TargetMode="External"/><Relationship Id="rId2" Type="http://schemas.openxmlformats.org/officeDocument/2006/relationships/hyperlink" Target="https://forms.gle/Af4Bfe47Q9u5SBsh7" TargetMode="External"/><Relationship Id="rId1" Type="http://schemas.openxmlformats.org/officeDocument/2006/relationships/slideLayout" Target="../slideLayouts/slideLayout13.xml"/><Relationship Id="rId5" Type="http://schemas.openxmlformats.org/officeDocument/2006/relationships/hyperlink" Target="https://www.percipio.com/" TargetMode="External"/><Relationship Id="rId4" Type="http://schemas.openxmlformats.org/officeDocument/2006/relationships/hyperlink" Target="https://designlab.eng.rpi.edu/projects/capstone-support-dev/wiki/Subversion#Basic-How-To-Guides"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7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hyperlink" Target="https://designlab.eng.rpi.edu/edn/projects/capstone-support-dev/wiki/Background_Memo"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hyperlink" Target="https://designlab.eng.rpi.edu/edn/projects/capstone-support-dev/wiki" TargetMode="Externa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hyperlink" Target="https://www.youtube.com/watch?v=QwuwzBBThPY" TargetMode="External"/><Relationship Id="rId2" Type="http://schemas.openxmlformats.org/officeDocument/2006/relationships/hyperlink" Target="https://designlab.eng.rpi.edu/edn/projects/capstone-support-dev/wiki/Background_Memo" TargetMode="External"/><Relationship Id="rId1" Type="http://schemas.openxmlformats.org/officeDocument/2006/relationships/slideLayout" Target="../slideLayouts/slideLayout13.xml"/><Relationship Id="rId5" Type="http://schemas.openxmlformats.org/officeDocument/2006/relationships/hyperlink" Target="https://www.percipio.com/" TargetMode="External"/><Relationship Id="rId4" Type="http://schemas.openxmlformats.org/officeDocument/2006/relationships/hyperlink" Target="https://www.youtube.com/watch?v=L6WYJh1Ygoc"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8.PNG"/></Relationships>
</file>

<file path=ppt/slides/_rels/slide8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Creating%20Versions%20from%20your%20Statement%20of%20Work.mp4" TargetMode="External"/><Relationship Id="rId7" Type="http://schemas.openxmlformats.org/officeDocument/2006/relationships/hyperlink" Target="https://www.percipio.com/"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13.xml"/><Relationship Id="rId6" Type="http://schemas.openxmlformats.org/officeDocument/2006/relationships/hyperlink" Target="https://designlab.eng.rpi.edu/edn/projects/capstone-support-dev/repository/112/raw/Rubrics/Background%20Memo%20Rubric.docx" TargetMode="External"/><Relationship Id="rId5" Type="http://schemas.openxmlformats.org/officeDocument/2006/relationships/hyperlink" Target="https://designlab.eng.rpi.edu/edn/projects/capstone-support-dev/repository/112/raw/template%20documents/BM_Memo-Topic-RCSid.docx" TargetMode="External"/><Relationship Id="rId4" Type="http://schemas.openxmlformats.org/officeDocument/2006/relationships/hyperlink" Target="https://designlab.eng.rpi.edu/edn/projects/capstone-support-dev/wiki/Risks_Associated_with_Project_Plans" TargetMode="External"/></Relationships>
</file>

<file path=ppt/slides/_rels/slide86.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playbook/Capstone%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hyperlink" Target="https://designlab.eng.rpi.edu/projects/capstone-support-dev/wiki%20-%20Playbook.pptx" TargetMode="External"/></Relationships>
</file>

<file path=ppt/slides/_rels/slide8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hyperlink" Target="https://designlab.eng.rpi.edu/edn/projects/capstone-support-dev/wiki/Preliminary_Design_Review_and_Poster" TargetMode="Externa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50.PNG"/></Relationships>
</file>

<file path=ppt/slides/_rels/slide9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3" Type="http://schemas.openxmlformats.org/officeDocument/2006/relationships/hyperlink" Target="mailto:olsonj5@rpi.edu" TargetMode="External"/><Relationship Id="rId2" Type="http://schemas.openxmlformats.org/officeDocument/2006/relationships/hyperlink" Target="https://forms.gle/pPHLdBH1PmDVAoTw9" TargetMode="Externa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hyperlink" Target="https://designlab.eng.rpi.edu/edn/projects/capstone-support-dev/wiki/Class_10_and_beyond"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a:rPr>
              <a:t>Welcome to Capstone Design</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dirty="0">
                <a:cs typeface="Calibri"/>
              </a:rPr>
              <a:t>Playbook for Class 1 to 9</a:t>
            </a:r>
          </a:p>
          <a:p>
            <a:r>
              <a:rPr lang="en-US" dirty="0">
                <a:cs typeface="Calibri"/>
              </a:rPr>
              <a:t>Scaffolded Sessions</a:t>
            </a:r>
            <a:endParaRPr lang="en-US" dirty="0"/>
          </a:p>
        </p:txBody>
      </p:sp>
      <p:sp>
        <p:nvSpPr>
          <p:cNvPr id="5" name="Footer Placeholder 4">
            <a:extLst>
              <a:ext uri="{FF2B5EF4-FFF2-40B4-BE49-F238E27FC236}">
                <a16:creationId xmlns:a16="http://schemas.microsoft.com/office/drawing/2014/main" id="{3AAE08B6-9078-4A0F-9E7F-F680153B8239}"/>
              </a:ext>
            </a:extLst>
          </p:cNvPr>
          <p:cNvSpPr>
            <a:spLocks noGrp="1"/>
          </p:cNvSpPr>
          <p:nvPr>
            <p:ph type="ftr" sz="quarter" idx="11"/>
          </p:nvPr>
        </p:nvSpPr>
        <p:spPr>
          <a:xfrm>
            <a:off x="3124200" y="6317930"/>
            <a:ext cx="2895600" cy="365125"/>
          </a:xfrm>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Webex/Meeting Tips</a:t>
            </a:r>
          </a:p>
        </p:txBody>
      </p:sp>
      <p:sp>
        <p:nvSpPr>
          <p:cNvPr id="3" name="Content Placeholder 2"/>
          <p:cNvSpPr>
            <a:spLocks noGrp="1"/>
          </p:cNvSpPr>
          <p:nvPr>
            <p:ph idx="1"/>
          </p:nvPr>
        </p:nvSpPr>
        <p:spPr>
          <a:xfrm>
            <a:off x="457200" y="1295400"/>
            <a:ext cx="8229600" cy="5060950"/>
          </a:xfrm>
        </p:spPr>
        <p:txBody>
          <a:bodyPr vert="horz" lIns="91440" tIns="45720" rIns="91440" bIns="45720" rtlCol="0" anchor="t">
            <a:normAutofit fontScale="92500" lnSpcReduction="10000"/>
          </a:bodyPr>
          <a:lstStyle/>
          <a:p>
            <a:pPr lvl="0"/>
            <a:r>
              <a:rPr lang="en-US" dirty="0"/>
              <a:t>Be productive for meetings. </a:t>
            </a:r>
          </a:p>
          <a:p>
            <a:pPr lvl="1"/>
            <a:r>
              <a:rPr lang="en-US" dirty="0"/>
              <a:t>Have a written agenda, posted into the EDN Project Management folder</a:t>
            </a:r>
          </a:p>
          <a:p>
            <a:pPr lvl="1"/>
            <a:r>
              <a:rPr lang="en-US" dirty="0"/>
              <a:t>Keep meeting minutes for ALL team Webex sessions and post to the Project Management forum on EDN</a:t>
            </a:r>
          </a:p>
          <a:p>
            <a:pPr lvl="0"/>
            <a:r>
              <a:rPr lang="en-US" dirty="0"/>
              <a:t>Webex chat will not be archived, so it's important to document results &amp; discussion in the Forums and the Repository as appropriate</a:t>
            </a:r>
          </a:p>
          <a:p>
            <a:pPr lvl="0"/>
            <a:r>
              <a:rPr lang="en-US" dirty="0"/>
              <a:t>Although Webex can be great for socialization, we would like to encourage productive meetings to reduce Webex burnout</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3970268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72" y="175098"/>
            <a:ext cx="8229600" cy="1143000"/>
          </a:xfrm>
        </p:spPr>
        <p:txBody>
          <a:bodyPr/>
          <a:lstStyle/>
          <a:p>
            <a:r>
              <a:rPr lang="en-US" dirty="0"/>
              <a:t>Class “location”</a:t>
            </a:r>
          </a:p>
        </p:txBody>
      </p:sp>
      <p:sp>
        <p:nvSpPr>
          <p:cNvPr id="3" name="Content Placeholder 2"/>
          <p:cNvSpPr>
            <a:spLocks noGrp="1"/>
          </p:cNvSpPr>
          <p:nvPr>
            <p:ph idx="1"/>
          </p:nvPr>
        </p:nvSpPr>
        <p:spPr>
          <a:xfrm>
            <a:off x="447472" y="1295400"/>
            <a:ext cx="8229600" cy="4648200"/>
          </a:xfrm>
        </p:spPr>
        <p:txBody>
          <a:bodyPr>
            <a:normAutofit fontScale="85000" lnSpcReduction="20000"/>
          </a:bodyPr>
          <a:lstStyle/>
          <a:p>
            <a:r>
              <a:rPr lang="en-US" dirty="0"/>
              <a:t>IF NEEDED - Hybrid schedule to reduce campus density</a:t>
            </a:r>
          </a:p>
          <a:p>
            <a:pPr lvl="1"/>
            <a:r>
              <a:rPr lang="en-US" dirty="0"/>
              <a:t>Your team will meet remote one day and in classroom one day each week</a:t>
            </a:r>
          </a:p>
          <a:p>
            <a:pPr lvl="1"/>
            <a:r>
              <a:rPr lang="en-US" dirty="0"/>
              <a:t>Approx. 30% of students chose to be all remote</a:t>
            </a:r>
          </a:p>
          <a:p>
            <a:r>
              <a:rPr lang="en-US" dirty="0"/>
              <a:t>Capstone shop (JEC 2332) will be open 9am-4pm for hands-on work</a:t>
            </a:r>
          </a:p>
          <a:p>
            <a:pPr lvl="1"/>
            <a:r>
              <a:rPr lang="en-US" strike="sngStrike" dirty="0"/>
              <a:t>Due to COVID, students must request permission to use shop from PE to ensure staffing – walk-ins are not allowed</a:t>
            </a:r>
          </a:p>
          <a:p>
            <a:pPr lvl="1"/>
            <a:r>
              <a:rPr lang="en-US" dirty="0"/>
              <a:t>Students MUST complete online safety training prior to using shop (PE will send info)</a:t>
            </a:r>
          </a:p>
          <a:p>
            <a:r>
              <a:rPr lang="en-US" dirty="0"/>
              <a:t>Bounce between Project Space and PE Space</a:t>
            </a:r>
          </a:p>
          <a:p>
            <a:pPr lvl="1"/>
            <a:r>
              <a:rPr lang="en-US" dirty="0"/>
              <a:t>Agenda and this PPT will continuously remind you of proper location in slide footer</a:t>
            </a:r>
          </a:p>
        </p:txBody>
      </p:sp>
      <p:sp>
        <p:nvSpPr>
          <p:cNvPr id="4" name="Footer Placeholder 3"/>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11</a:t>
            </a:fld>
            <a:endParaRPr lang="en-US" dirty="0"/>
          </a:p>
        </p:txBody>
      </p:sp>
      <p:sp>
        <p:nvSpPr>
          <p:cNvPr id="8" name="Down Arrow 7"/>
          <p:cNvSpPr/>
          <p:nvPr/>
        </p:nvSpPr>
        <p:spPr>
          <a:xfrm rot="18214931">
            <a:off x="3575870" y="5759805"/>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tar: 12 Points 4">
            <a:extLst>
              <a:ext uri="{FF2B5EF4-FFF2-40B4-BE49-F238E27FC236}">
                <a16:creationId xmlns:a16="http://schemas.microsoft.com/office/drawing/2014/main" id="{074F9EF1-A16C-4626-AB90-16D7889D0AC7}"/>
              </a:ext>
            </a:extLst>
          </p:cNvPr>
          <p:cNvSpPr/>
          <p:nvPr/>
        </p:nvSpPr>
        <p:spPr>
          <a:xfrm>
            <a:off x="7391400" y="228600"/>
            <a:ext cx="1752600" cy="114300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TBD</a:t>
            </a:r>
          </a:p>
        </p:txBody>
      </p:sp>
    </p:spTree>
    <p:extLst>
      <p:ext uri="{BB962C8B-B14F-4D97-AF65-F5344CB8AC3E}">
        <p14:creationId xmlns:p14="http://schemas.microsoft.com/office/powerpoint/2010/main" val="766602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RPI Design Lab </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fontScale="85000" lnSpcReduction="10000"/>
          </a:bodyPr>
          <a:lstStyle/>
          <a:p>
            <a:pPr marL="0" indent="0">
              <a:buNone/>
            </a:pPr>
            <a:r>
              <a:rPr lang="en-US" dirty="0">
                <a:ea typeface="+mn-lt"/>
                <a:cs typeface="+mn-lt"/>
              </a:rPr>
              <a:t>Our Mission is to Develop High Performing Engineers by Mentoring Students in Professional and Engineering Design Practices Through Project Based Learning.</a:t>
            </a:r>
            <a:endParaRPr lang="en-US" dirty="0">
              <a:cs typeface="Calibri"/>
            </a:endParaRPr>
          </a:p>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class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4" name="Footer Placeholder 3">
            <a:extLst>
              <a:ext uri="{FF2B5EF4-FFF2-40B4-BE49-F238E27FC236}">
                <a16:creationId xmlns:a16="http://schemas.microsoft.com/office/drawing/2014/main" id="{E7476AA9-DC85-4859-B433-F6B5C0CB652E}"/>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12</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3"/>
          <a:stretch>
            <a:fillRect/>
          </a:stretch>
        </p:blipFill>
        <p:spPr>
          <a:xfrm>
            <a:off x="1584835" y="4412792"/>
            <a:ext cx="1126309" cy="145142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4710" t="3036" r="7206" b="13233"/>
          <a:stretch/>
        </p:blipFill>
        <p:spPr>
          <a:xfrm>
            <a:off x="810999" y="1957917"/>
            <a:ext cx="1125220" cy="1449917"/>
          </a:xfrm>
          <a:prstGeom prst="rect">
            <a:avLst/>
          </a:prstGeom>
        </p:spPr>
      </p:pic>
      <p:pic>
        <p:nvPicPr>
          <p:cNvPr id="14" name="Picture 13"/>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7200"/>
                    </a14:imgEffect>
                    <a14:imgEffect>
                      <a14:saturation sat="66000"/>
                    </a14:imgEffect>
                  </a14:imgLayer>
                </a14:imgProps>
              </a:ext>
              <a:ext uri="{28A0092B-C50C-407E-A947-70E740481C1C}">
                <a14:useLocalDpi xmlns:a14="http://schemas.microsoft.com/office/drawing/2010/main" val="0"/>
              </a:ext>
            </a:extLst>
          </a:blip>
          <a:srcRect l="6974" r="13687"/>
          <a:stretch/>
        </p:blipFill>
        <p:spPr>
          <a:xfrm>
            <a:off x="5386917" y="1968859"/>
            <a:ext cx="1125220" cy="1452171"/>
          </a:xfrm>
          <a:prstGeom prst="rect">
            <a:avLst/>
          </a:prstGeom>
        </p:spPr>
      </p:pic>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l="2832" r="4186"/>
          <a:stretch/>
        </p:blipFill>
        <p:spPr>
          <a:xfrm>
            <a:off x="2275417" y="1977154"/>
            <a:ext cx="1121833" cy="1451429"/>
          </a:xfrm>
          <a:prstGeom prst="rect">
            <a:avLst/>
          </a:prstGeom>
        </p:spPr>
      </p:pic>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l="4574" r="5931"/>
          <a:stretch/>
        </p:blipFill>
        <p:spPr>
          <a:xfrm>
            <a:off x="3778250" y="1968851"/>
            <a:ext cx="1132417" cy="1447800"/>
          </a:xfrm>
          <a:prstGeom prst="rect">
            <a:avLst/>
          </a:prstGeom>
        </p:spPr>
      </p:pic>
      <p:pic>
        <p:nvPicPr>
          <p:cNvPr id="19" name="Picture 18"/>
          <p:cNvPicPr>
            <a:picLocks noChangeAspect="1"/>
          </p:cNvPicPr>
          <p:nvPr/>
        </p:nvPicPr>
        <p:blipFill rotWithShape="1">
          <a:blip r:embed="rId9" cstate="print">
            <a:extLst>
              <a:ext uri="{28A0092B-C50C-407E-A947-70E740481C1C}">
                <a14:useLocalDpi xmlns:a14="http://schemas.microsoft.com/office/drawing/2010/main" val="0"/>
              </a:ext>
            </a:extLst>
          </a:blip>
          <a:srcRect l="14056" r="12309" b="3460"/>
          <a:stretch/>
        </p:blipFill>
        <p:spPr>
          <a:xfrm>
            <a:off x="5916787" y="4417424"/>
            <a:ext cx="1125220" cy="1507332"/>
          </a:xfrm>
          <a:prstGeom prst="rect">
            <a:avLst/>
          </a:prstGeom>
        </p:spPr>
      </p:pic>
      <p:sp>
        <p:nvSpPr>
          <p:cNvPr id="26" name="TextBox 25"/>
          <p:cNvSpPr txBox="1"/>
          <p:nvPr/>
        </p:nvSpPr>
        <p:spPr>
          <a:xfrm>
            <a:off x="3342076" y="4032664"/>
            <a:ext cx="2052066" cy="667619"/>
          </a:xfrm>
          <a:prstGeom prst="rect">
            <a:avLst/>
          </a:prstGeom>
          <a:noFill/>
        </p:spPr>
        <p:txBody>
          <a:bodyPr wrap="square" rtlCol="0">
            <a:spAutoFit/>
          </a:bodyPr>
          <a:lstStyle/>
          <a:p>
            <a:r>
              <a:rPr lang="en-US" sz="1869" b="1" dirty="0"/>
              <a:t>Project Engineers</a:t>
            </a:r>
            <a:r>
              <a:rPr lang="en-US" sz="1869" dirty="0"/>
              <a:t>			 </a:t>
            </a:r>
            <a:endParaRPr lang="en-US" sz="1869" b="1" dirty="0"/>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6324" y="585296"/>
            <a:ext cx="2633069" cy="845055"/>
          </a:xfrm>
          <a:prstGeom prst="rect">
            <a:avLst/>
          </a:prstGeom>
        </p:spPr>
      </p:pic>
      <p:sp>
        <p:nvSpPr>
          <p:cNvPr id="2050" name="Rectangle 2"/>
          <p:cNvSpPr>
            <a:spLocks noGrp="1" noChangeArrowheads="1"/>
          </p:cNvSpPr>
          <p:nvPr>
            <p:ph type="ctrTitle"/>
          </p:nvPr>
        </p:nvSpPr>
        <p:spPr>
          <a:xfrm>
            <a:off x="2137767" y="674794"/>
            <a:ext cx="6007975" cy="466648"/>
          </a:xfrm>
        </p:spPr>
        <p:txBody>
          <a:bodyPr>
            <a:noAutofit/>
          </a:bodyPr>
          <a:lstStyle/>
          <a:p>
            <a:pPr eaLnBrk="1" hangingPunct="1"/>
            <a:r>
              <a:rPr lang="en-US" sz="3200" b="1" dirty="0"/>
              <a:t>Design Lab Team</a:t>
            </a:r>
            <a:endParaRPr lang="en-US" sz="3200" b="1" i="1" dirty="0"/>
          </a:p>
        </p:txBody>
      </p:sp>
      <p:pic>
        <p:nvPicPr>
          <p:cNvPr id="10" name="Picture 9"/>
          <p:cNvPicPr>
            <a:picLocks noChangeAspect="1"/>
          </p:cNvPicPr>
          <p:nvPr/>
        </p:nvPicPr>
        <p:blipFill rotWithShape="1">
          <a:blip r:embed="rId11" cstate="print">
            <a:extLst>
              <a:ext uri="{28A0092B-C50C-407E-A947-70E740481C1C}">
                <a14:useLocalDpi xmlns:a14="http://schemas.microsoft.com/office/drawing/2010/main" val="0"/>
              </a:ext>
            </a:extLst>
          </a:blip>
          <a:srcRect l="2793" t="8767" r="7338" b="7024"/>
          <a:stretch/>
        </p:blipFill>
        <p:spPr>
          <a:xfrm>
            <a:off x="3796399" y="4416421"/>
            <a:ext cx="1131336" cy="1447800"/>
          </a:xfrm>
          <a:prstGeom prst="rect">
            <a:avLst/>
          </a:prstGeom>
        </p:spPr>
      </p:pic>
      <p:sp>
        <p:nvSpPr>
          <p:cNvPr id="6" name="TextBox 5"/>
          <p:cNvSpPr txBox="1"/>
          <p:nvPr/>
        </p:nvSpPr>
        <p:spPr>
          <a:xfrm>
            <a:off x="3754591" y="5997924"/>
            <a:ext cx="1179734" cy="284693"/>
          </a:xfrm>
          <a:prstGeom prst="rect">
            <a:avLst/>
          </a:prstGeom>
          <a:noFill/>
        </p:spPr>
        <p:txBody>
          <a:bodyPr wrap="square" rtlCol="0">
            <a:spAutoFit/>
          </a:bodyPr>
          <a:lstStyle/>
          <a:p>
            <a:pPr algn="ctr"/>
            <a:r>
              <a:rPr lang="en-US" sz="1250" dirty="0"/>
              <a:t>Brad DeBoer</a:t>
            </a:r>
          </a:p>
        </p:txBody>
      </p:sp>
      <p:sp>
        <p:nvSpPr>
          <p:cNvPr id="12" name="TextBox 11"/>
          <p:cNvSpPr txBox="1"/>
          <p:nvPr/>
        </p:nvSpPr>
        <p:spPr>
          <a:xfrm>
            <a:off x="1552482" y="5997924"/>
            <a:ext cx="1299024" cy="284693"/>
          </a:xfrm>
          <a:prstGeom prst="rect">
            <a:avLst/>
          </a:prstGeom>
          <a:noFill/>
        </p:spPr>
        <p:txBody>
          <a:bodyPr wrap="square" rtlCol="0">
            <a:spAutoFit/>
          </a:bodyPr>
          <a:lstStyle/>
          <a:p>
            <a:r>
              <a:rPr lang="en-US" sz="1250" dirty="0"/>
              <a:t>Mark Anderson</a:t>
            </a:r>
          </a:p>
        </p:txBody>
      </p:sp>
      <p:sp>
        <p:nvSpPr>
          <p:cNvPr id="13" name="TextBox 12"/>
          <p:cNvSpPr txBox="1"/>
          <p:nvPr/>
        </p:nvSpPr>
        <p:spPr>
          <a:xfrm>
            <a:off x="5915746" y="5997924"/>
            <a:ext cx="1126261" cy="284693"/>
          </a:xfrm>
          <a:prstGeom prst="rect">
            <a:avLst/>
          </a:prstGeom>
          <a:noFill/>
        </p:spPr>
        <p:txBody>
          <a:bodyPr wrap="square" rtlCol="0">
            <a:spAutoFit/>
          </a:bodyPr>
          <a:lstStyle/>
          <a:p>
            <a:pPr algn="ctr"/>
            <a:r>
              <a:rPr lang="en-US" sz="1250" dirty="0"/>
              <a:t>Aren Paster</a:t>
            </a:r>
          </a:p>
        </p:txBody>
      </p:sp>
      <p:pic>
        <p:nvPicPr>
          <p:cNvPr id="11" name="Picture 10"/>
          <p:cNvPicPr>
            <a:picLocks noChangeAspect="1"/>
          </p:cNvPicPr>
          <p:nvPr/>
        </p:nvPicPr>
        <p:blipFill rotWithShape="1">
          <a:blip r:embed="rId12">
            <a:extLst>
              <a:ext uri="{BEBA8EAE-BF5A-486C-A8C5-ECC9F3942E4B}">
                <a14:imgProps xmlns:a14="http://schemas.microsoft.com/office/drawing/2010/main">
                  <a14:imgLayer r:embed="rId13">
                    <a14:imgEffect>
                      <a14:colorTemperature colorTemp="7200"/>
                    </a14:imgEffect>
                  </a14:imgLayer>
                </a14:imgProps>
              </a:ext>
            </a:extLst>
          </a:blip>
          <a:srcRect b="5260"/>
          <a:stretch/>
        </p:blipFill>
        <p:spPr>
          <a:xfrm>
            <a:off x="6941954" y="1963280"/>
            <a:ext cx="1125220" cy="1444553"/>
          </a:xfrm>
          <a:prstGeom prst="rect">
            <a:avLst/>
          </a:prstGeom>
        </p:spPr>
      </p:pic>
      <p:sp>
        <p:nvSpPr>
          <p:cNvPr id="23" name="TextBox 22"/>
          <p:cNvSpPr txBox="1"/>
          <p:nvPr/>
        </p:nvSpPr>
        <p:spPr>
          <a:xfrm>
            <a:off x="563621" y="3553027"/>
            <a:ext cx="1619976" cy="284693"/>
          </a:xfrm>
          <a:prstGeom prst="rect">
            <a:avLst/>
          </a:prstGeom>
          <a:noFill/>
        </p:spPr>
        <p:txBody>
          <a:bodyPr wrap="square" rtlCol="0">
            <a:spAutoFit/>
          </a:bodyPr>
          <a:lstStyle/>
          <a:p>
            <a:pPr algn="ctr"/>
            <a:r>
              <a:rPr lang="en-US" sz="1250" dirty="0"/>
              <a:t>Kathryn Dannemann</a:t>
            </a:r>
          </a:p>
        </p:txBody>
      </p:sp>
      <p:sp>
        <p:nvSpPr>
          <p:cNvPr id="24" name="TextBox 23"/>
          <p:cNvSpPr txBox="1"/>
          <p:nvPr/>
        </p:nvSpPr>
        <p:spPr>
          <a:xfrm>
            <a:off x="6879795" y="1309533"/>
            <a:ext cx="1287646" cy="667619"/>
          </a:xfrm>
          <a:prstGeom prst="rect">
            <a:avLst/>
          </a:prstGeom>
          <a:noFill/>
        </p:spPr>
        <p:txBody>
          <a:bodyPr wrap="square" rtlCol="0">
            <a:spAutoFit/>
          </a:bodyPr>
          <a:lstStyle/>
          <a:p>
            <a:pPr algn="ctr"/>
            <a:r>
              <a:rPr lang="en-US" sz="1869" b="1" dirty="0"/>
              <a:t>Shop Technician</a:t>
            </a:r>
          </a:p>
        </p:txBody>
      </p:sp>
      <p:sp>
        <p:nvSpPr>
          <p:cNvPr id="27" name="TextBox 26"/>
          <p:cNvSpPr txBox="1"/>
          <p:nvPr/>
        </p:nvSpPr>
        <p:spPr>
          <a:xfrm>
            <a:off x="5019259" y="1309534"/>
            <a:ext cx="2052066" cy="667619"/>
          </a:xfrm>
          <a:prstGeom prst="rect">
            <a:avLst/>
          </a:prstGeom>
          <a:noFill/>
        </p:spPr>
        <p:txBody>
          <a:bodyPr wrap="square" rtlCol="0">
            <a:spAutoFit/>
          </a:bodyPr>
          <a:lstStyle/>
          <a:p>
            <a:pPr algn="ctr"/>
            <a:r>
              <a:rPr lang="en-US" sz="1869" b="1" dirty="0"/>
              <a:t>Manufacturing Manager</a:t>
            </a:r>
          </a:p>
        </p:txBody>
      </p:sp>
      <p:sp>
        <p:nvSpPr>
          <p:cNvPr id="28" name="TextBox 27"/>
          <p:cNvSpPr txBox="1"/>
          <p:nvPr/>
        </p:nvSpPr>
        <p:spPr>
          <a:xfrm>
            <a:off x="3676785" y="1309535"/>
            <a:ext cx="1250950" cy="667619"/>
          </a:xfrm>
          <a:prstGeom prst="rect">
            <a:avLst/>
          </a:prstGeom>
          <a:noFill/>
        </p:spPr>
        <p:txBody>
          <a:bodyPr wrap="square" rtlCol="0">
            <a:spAutoFit/>
          </a:bodyPr>
          <a:lstStyle/>
          <a:p>
            <a:pPr algn="ctr"/>
            <a:r>
              <a:rPr lang="en-US" sz="1869" b="1" dirty="0"/>
              <a:t>Admin Specialist</a:t>
            </a:r>
          </a:p>
        </p:txBody>
      </p:sp>
      <p:sp>
        <p:nvSpPr>
          <p:cNvPr id="29" name="TextBox 28"/>
          <p:cNvSpPr txBox="1"/>
          <p:nvPr/>
        </p:nvSpPr>
        <p:spPr>
          <a:xfrm>
            <a:off x="2278333" y="1347743"/>
            <a:ext cx="1118917" cy="667619"/>
          </a:xfrm>
          <a:prstGeom prst="rect">
            <a:avLst/>
          </a:prstGeom>
          <a:noFill/>
        </p:spPr>
        <p:txBody>
          <a:bodyPr wrap="square" rtlCol="0">
            <a:spAutoFit/>
          </a:bodyPr>
          <a:lstStyle/>
          <a:p>
            <a:pPr algn="ctr"/>
            <a:r>
              <a:rPr lang="en-US" sz="1869" b="1" dirty="0"/>
              <a:t>Associate Director</a:t>
            </a:r>
          </a:p>
        </p:txBody>
      </p:sp>
      <p:sp>
        <p:nvSpPr>
          <p:cNvPr id="30" name="TextBox 29"/>
          <p:cNvSpPr txBox="1"/>
          <p:nvPr/>
        </p:nvSpPr>
        <p:spPr>
          <a:xfrm>
            <a:off x="873516" y="1552685"/>
            <a:ext cx="1125282" cy="379976"/>
          </a:xfrm>
          <a:prstGeom prst="rect">
            <a:avLst/>
          </a:prstGeom>
          <a:noFill/>
        </p:spPr>
        <p:txBody>
          <a:bodyPr wrap="square" rtlCol="0">
            <a:spAutoFit/>
          </a:bodyPr>
          <a:lstStyle/>
          <a:p>
            <a:r>
              <a:rPr lang="en-US" sz="1869" b="1" dirty="0"/>
              <a:t>Director</a:t>
            </a:r>
          </a:p>
        </p:txBody>
      </p:sp>
      <p:sp>
        <p:nvSpPr>
          <p:cNvPr id="31" name="TextBox 30"/>
          <p:cNvSpPr txBox="1"/>
          <p:nvPr/>
        </p:nvSpPr>
        <p:spPr>
          <a:xfrm>
            <a:off x="2217516" y="3553028"/>
            <a:ext cx="1179734" cy="284693"/>
          </a:xfrm>
          <a:prstGeom prst="rect">
            <a:avLst/>
          </a:prstGeom>
          <a:noFill/>
        </p:spPr>
        <p:txBody>
          <a:bodyPr wrap="square" rtlCol="0">
            <a:spAutoFit/>
          </a:bodyPr>
          <a:lstStyle/>
          <a:p>
            <a:pPr algn="ctr"/>
            <a:r>
              <a:rPr lang="en-US" sz="1250" dirty="0"/>
              <a:t>Junichi Kanai</a:t>
            </a:r>
          </a:p>
        </p:txBody>
      </p:sp>
      <p:sp>
        <p:nvSpPr>
          <p:cNvPr id="32" name="TextBox 31"/>
          <p:cNvSpPr txBox="1"/>
          <p:nvPr/>
        </p:nvSpPr>
        <p:spPr>
          <a:xfrm>
            <a:off x="3620938" y="3553027"/>
            <a:ext cx="1429125" cy="284693"/>
          </a:xfrm>
          <a:prstGeom prst="rect">
            <a:avLst/>
          </a:prstGeom>
          <a:noFill/>
        </p:spPr>
        <p:txBody>
          <a:bodyPr wrap="square" rtlCol="0">
            <a:spAutoFit/>
          </a:bodyPr>
          <a:lstStyle/>
          <a:p>
            <a:pPr algn="ctr"/>
            <a:r>
              <a:rPr lang="en-US" sz="1250" dirty="0"/>
              <a:t>Valerie Masterson</a:t>
            </a:r>
          </a:p>
        </p:txBody>
      </p:sp>
      <p:sp>
        <p:nvSpPr>
          <p:cNvPr id="33" name="TextBox 32"/>
          <p:cNvSpPr txBox="1"/>
          <p:nvPr/>
        </p:nvSpPr>
        <p:spPr>
          <a:xfrm>
            <a:off x="5386917" y="3555610"/>
            <a:ext cx="1222980" cy="284693"/>
          </a:xfrm>
          <a:prstGeom prst="rect">
            <a:avLst/>
          </a:prstGeom>
          <a:noFill/>
        </p:spPr>
        <p:txBody>
          <a:bodyPr wrap="square" rtlCol="0">
            <a:spAutoFit/>
          </a:bodyPr>
          <a:lstStyle/>
          <a:p>
            <a:pPr algn="ctr"/>
            <a:r>
              <a:rPr lang="en-US" sz="1250" dirty="0"/>
              <a:t>Sam Chiappone</a:t>
            </a:r>
          </a:p>
        </p:txBody>
      </p:sp>
      <p:sp>
        <p:nvSpPr>
          <p:cNvPr id="34" name="TextBox 33"/>
          <p:cNvSpPr txBox="1"/>
          <p:nvPr/>
        </p:nvSpPr>
        <p:spPr>
          <a:xfrm>
            <a:off x="6914697" y="3555610"/>
            <a:ext cx="1179734" cy="284693"/>
          </a:xfrm>
          <a:prstGeom prst="rect">
            <a:avLst/>
          </a:prstGeom>
          <a:noFill/>
        </p:spPr>
        <p:txBody>
          <a:bodyPr wrap="square" rtlCol="0">
            <a:spAutoFit/>
          </a:bodyPr>
          <a:lstStyle/>
          <a:p>
            <a:pPr algn="ctr"/>
            <a:r>
              <a:rPr lang="en-US" sz="1250" dirty="0"/>
              <a:t>Scott Yerbury</a:t>
            </a:r>
          </a:p>
        </p:txBody>
      </p:sp>
      <p:sp>
        <p:nvSpPr>
          <p:cNvPr id="2" name="Footer Placeholder 1">
            <a:extLst>
              <a:ext uri="{FF2B5EF4-FFF2-40B4-BE49-F238E27FC236}">
                <a16:creationId xmlns:a16="http://schemas.microsoft.com/office/drawing/2014/main" id="{939F47A2-F1DA-4F40-A2DB-369F3AF3502B}"/>
              </a:ext>
            </a:extLst>
          </p:cNvPr>
          <p:cNvSpPr>
            <a:spLocks noGrp="1"/>
          </p:cNvSpPr>
          <p:nvPr>
            <p:ph type="ftr" sz="quarter" idx="11"/>
          </p:nvPr>
        </p:nvSpPr>
        <p:spPr/>
        <p:txBody>
          <a:bodyPr/>
          <a:lstStyle/>
          <a:p>
            <a:r>
              <a:rPr lang="en-US" sz="1200" dirty="0"/>
              <a:t>PE Space</a:t>
            </a:r>
            <a:endParaRPr lang="en-US" sz="1200" dirty="0">
              <a:cs typeface="Calibri"/>
            </a:endParaRPr>
          </a:p>
        </p:txBody>
      </p:sp>
      <p:sp>
        <p:nvSpPr>
          <p:cNvPr id="3" name="Slide Number Placeholder 2"/>
          <p:cNvSpPr>
            <a:spLocks noGrp="1"/>
          </p:cNvSpPr>
          <p:nvPr>
            <p:ph type="sldNum" sz="quarter" idx="12"/>
          </p:nvPr>
        </p:nvSpPr>
        <p:spPr/>
        <p:txBody>
          <a:bodyPr/>
          <a:lstStyle/>
          <a:p>
            <a:fld id="{028FE254-016A-4E51-98AE-D4B4E3F12C32}" type="slidenum">
              <a:rPr lang="en-US" sz="1200" smtClean="0"/>
              <a:t>13</a:t>
            </a:fld>
            <a:endParaRPr lang="en-US" sz="1200" dirty="0"/>
          </a:p>
        </p:txBody>
      </p:sp>
    </p:spTree>
    <p:extLst>
      <p:ext uri="{BB962C8B-B14F-4D97-AF65-F5344CB8AC3E}">
        <p14:creationId xmlns:p14="http://schemas.microsoft.com/office/powerpoint/2010/main" val="42072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700" y="110844"/>
            <a:ext cx="8229600" cy="1143000"/>
          </a:xfrm>
        </p:spPr>
        <p:txBody>
          <a:bodyPr/>
          <a:lstStyle/>
          <a:p>
            <a:pPr algn="ctr"/>
            <a:r>
              <a:rPr lang="en-US" sz="2800" b="1" dirty="0"/>
              <a:t>Faculty – Chief Engineers</a:t>
            </a:r>
            <a:endParaRPr lang="en-US" sz="1400" b="1" i="1" dirty="0"/>
          </a:p>
        </p:txBody>
      </p:sp>
      <p:sp>
        <p:nvSpPr>
          <p:cNvPr id="2" name="Slide Number Placeholder 1"/>
          <p:cNvSpPr>
            <a:spLocks noGrp="1"/>
          </p:cNvSpPr>
          <p:nvPr>
            <p:ph type="sldNum" sz="quarter" idx="12"/>
          </p:nvPr>
        </p:nvSpPr>
        <p:spPr>
          <a:xfrm>
            <a:off x="6540532" y="6259721"/>
            <a:ext cx="2133600" cy="476250"/>
          </a:xfrm>
        </p:spPr>
        <p:txBody>
          <a:bodyPr/>
          <a:lstStyle/>
          <a:p>
            <a:pPr>
              <a:defRPr/>
            </a:pPr>
            <a:fld id="{BE9A177C-BA89-4C10-A83E-404B5E42A65C}" type="slidenum">
              <a:rPr lang="en-US" smtClean="0"/>
              <a:pPr>
                <a:defRPr/>
              </a:pPr>
              <a:t>14</a:t>
            </a:fld>
            <a:endParaRPr lang="en-US" dirty="0"/>
          </a:p>
        </p:txBody>
      </p:sp>
      <p:sp>
        <p:nvSpPr>
          <p:cNvPr id="13" name="TextBox 12"/>
          <p:cNvSpPr txBox="1"/>
          <p:nvPr/>
        </p:nvSpPr>
        <p:spPr>
          <a:xfrm>
            <a:off x="-4767" y="1321406"/>
            <a:ext cx="912419" cy="369332"/>
          </a:xfrm>
          <a:prstGeom prst="rect">
            <a:avLst/>
          </a:prstGeom>
          <a:noFill/>
        </p:spPr>
        <p:txBody>
          <a:bodyPr wrap="square" rtlCol="0">
            <a:spAutoFit/>
          </a:bodyPr>
          <a:lstStyle/>
          <a:p>
            <a:r>
              <a:rPr lang="en-US" b="1" dirty="0"/>
              <a:t> MANE</a:t>
            </a:r>
          </a:p>
        </p:txBody>
      </p:sp>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893414" y="1026198"/>
            <a:ext cx="923505" cy="1263219"/>
          </a:xfrm>
          <a:prstGeom prst="rect">
            <a:avLst/>
          </a:prstGeom>
          <a:solidFill>
            <a:schemeClr val="bg1"/>
          </a:solidFill>
          <a:ln>
            <a:noFill/>
          </a:ln>
          <a:effectLst/>
        </p:spPr>
      </p:pic>
      <p:sp>
        <p:nvSpPr>
          <p:cNvPr id="55" name="TextBox 54"/>
          <p:cNvSpPr txBox="1"/>
          <p:nvPr/>
        </p:nvSpPr>
        <p:spPr>
          <a:xfrm>
            <a:off x="796167" y="2272782"/>
            <a:ext cx="870942" cy="356380"/>
          </a:xfrm>
          <a:prstGeom prst="rect">
            <a:avLst/>
          </a:prstGeom>
          <a:solidFill>
            <a:schemeClr val="bg1"/>
          </a:solidFill>
        </p:spPr>
        <p:txBody>
          <a:bodyPr wrap="square" rtlCol="0">
            <a:spAutoFit/>
          </a:bodyPr>
          <a:lstStyle/>
          <a:p>
            <a:pPr algn="ctr">
              <a:tabLst>
                <a:tab pos="112009" algn="l"/>
              </a:tabLst>
            </a:pPr>
            <a:r>
              <a:rPr lang="en-US" sz="858" dirty="0"/>
              <a:t>Bharat Bagepall</a:t>
            </a:r>
          </a:p>
        </p:txBody>
      </p:sp>
      <p:grpSp>
        <p:nvGrpSpPr>
          <p:cNvPr id="15" name="Group 14"/>
          <p:cNvGrpSpPr/>
          <p:nvPr/>
        </p:nvGrpSpPr>
        <p:grpSpPr>
          <a:xfrm>
            <a:off x="5041859" y="1026198"/>
            <a:ext cx="1017590" cy="1602517"/>
            <a:chOff x="4882844" y="1231447"/>
            <a:chExt cx="1808628" cy="2577860"/>
          </a:xfrm>
          <a:solidFill>
            <a:schemeClr val="bg1"/>
          </a:solidFill>
        </p:grpSpPr>
        <p:pic>
          <p:nvPicPr>
            <p:cNvPr id="52" name="Picture 51"/>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019361" y="1231447"/>
              <a:ext cx="1642708" cy="2020252"/>
            </a:xfrm>
            <a:prstGeom prst="rect">
              <a:avLst/>
            </a:prstGeom>
            <a:grpFill/>
          </p:spPr>
        </p:pic>
        <p:sp>
          <p:nvSpPr>
            <p:cNvPr id="53" name="TextBox 52"/>
            <p:cNvSpPr txBox="1"/>
            <p:nvPr/>
          </p:nvSpPr>
          <p:spPr>
            <a:xfrm>
              <a:off x="4882844" y="3236436"/>
              <a:ext cx="1808628" cy="572871"/>
            </a:xfrm>
            <a:prstGeom prst="rect">
              <a:avLst/>
            </a:prstGeom>
            <a:grpFill/>
          </p:spPr>
          <p:txBody>
            <a:bodyPr wrap="square" rtlCol="0">
              <a:spAutoFit/>
            </a:bodyPr>
            <a:lstStyle/>
            <a:p>
              <a:pPr algn="ctr">
                <a:tabLst>
                  <a:tab pos="112009" algn="l"/>
                </a:tabLst>
              </a:pPr>
              <a:r>
                <a:rPr lang="en-US" sz="857" dirty="0"/>
                <a:t>Matt Oehlschlaeger</a:t>
              </a:r>
            </a:p>
          </p:txBody>
        </p:sp>
      </p:grpSp>
      <p:grpSp>
        <p:nvGrpSpPr>
          <p:cNvPr id="16" name="Group 15"/>
          <p:cNvGrpSpPr/>
          <p:nvPr/>
        </p:nvGrpSpPr>
        <p:grpSpPr>
          <a:xfrm>
            <a:off x="7362609" y="1026198"/>
            <a:ext cx="928015" cy="1482099"/>
            <a:chOff x="8303230" y="1200065"/>
            <a:chExt cx="1649418" cy="2784905"/>
          </a:xfrm>
          <a:solidFill>
            <a:schemeClr val="bg1"/>
          </a:solidFill>
        </p:grpSpPr>
        <p:pic>
          <p:nvPicPr>
            <p:cNvPr id="50" name="Picture 4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303230" y="1200065"/>
              <a:ext cx="1641405" cy="2374074"/>
            </a:xfrm>
            <a:prstGeom prst="rect">
              <a:avLst/>
            </a:prstGeom>
            <a:grpFill/>
          </p:spPr>
        </p:pic>
        <p:sp>
          <p:nvSpPr>
            <p:cNvPr id="51" name="TextBox 50"/>
            <p:cNvSpPr txBox="1"/>
            <p:nvPr/>
          </p:nvSpPr>
          <p:spPr>
            <a:xfrm>
              <a:off x="8315895" y="3563397"/>
              <a:ext cx="1636753" cy="421573"/>
            </a:xfrm>
            <a:prstGeom prst="rect">
              <a:avLst/>
            </a:prstGeom>
            <a:grpFill/>
          </p:spPr>
          <p:txBody>
            <a:bodyPr wrap="square" rtlCol="0">
              <a:spAutoFit/>
            </a:bodyPr>
            <a:lstStyle/>
            <a:p>
              <a:pPr algn="ctr">
                <a:tabLst>
                  <a:tab pos="112009" algn="l"/>
                </a:tabLst>
              </a:pPr>
              <a:r>
                <a:rPr lang="en-US" sz="858" dirty="0"/>
                <a:t>Dan Walczyk</a:t>
              </a:r>
            </a:p>
          </p:txBody>
        </p:sp>
      </p:grpSp>
      <p:grpSp>
        <p:nvGrpSpPr>
          <p:cNvPr id="17" name="Group 16"/>
          <p:cNvGrpSpPr/>
          <p:nvPr/>
        </p:nvGrpSpPr>
        <p:grpSpPr>
          <a:xfrm>
            <a:off x="4057113" y="1026198"/>
            <a:ext cx="968736" cy="1500151"/>
            <a:chOff x="5961179" y="2368490"/>
            <a:chExt cx="1965023" cy="2817475"/>
          </a:xfrm>
          <a:solidFill>
            <a:schemeClr val="bg1"/>
          </a:solidFill>
        </p:grpSpPr>
        <p:pic>
          <p:nvPicPr>
            <p:cNvPr id="48" name="Picture 4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961179" y="2368490"/>
              <a:ext cx="1895474" cy="2358710"/>
            </a:xfrm>
            <a:prstGeom prst="rect">
              <a:avLst/>
            </a:prstGeom>
            <a:grpFill/>
            <a:ln>
              <a:solidFill>
                <a:schemeClr val="tx1"/>
              </a:solidFill>
            </a:ln>
          </p:spPr>
        </p:pic>
        <p:sp>
          <p:nvSpPr>
            <p:cNvPr id="49" name="TextBox 48"/>
            <p:cNvSpPr txBox="1"/>
            <p:nvPr/>
          </p:nvSpPr>
          <p:spPr>
            <a:xfrm>
              <a:off x="5976660" y="4764594"/>
              <a:ext cx="1949542" cy="421371"/>
            </a:xfrm>
            <a:prstGeom prst="rect">
              <a:avLst/>
            </a:prstGeom>
            <a:grpFill/>
          </p:spPr>
          <p:txBody>
            <a:bodyPr wrap="square" rtlCol="0">
              <a:spAutoFit/>
            </a:bodyPr>
            <a:lstStyle/>
            <a:p>
              <a:pPr algn="ctr">
                <a:tabLst>
                  <a:tab pos="112009" algn="l"/>
                </a:tabLst>
              </a:pPr>
              <a:r>
                <a:rPr lang="en-US" sz="858" dirty="0"/>
                <a:t>Sandipan Mishra</a:t>
              </a:r>
            </a:p>
          </p:txBody>
        </p:sp>
      </p:grpSp>
      <p:grpSp>
        <p:nvGrpSpPr>
          <p:cNvPr id="18" name="Group 17"/>
          <p:cNvGrpSpPr/>
          <p:nvPr/>
        </p:nvGrpSpPr>
        <p:grpSpPr>
          <a:xfrm>
            <a:off x="3003601" y="1036757"/>
            <a:ext cx="927762" cy="1524868"/>
            <a:chOff x="11605879" y="3116416"/>
            <a:chExt cx="3426430" cy="5606740"/>
          </a:xfrm>
          <a:solidFill>
            <a:schemeClr val="bg1"/>
          </a:solidFill>
        </p:grpSpPr>
        <p:pic>
          <p:nvPicPr>
            <p:cNvPr id="46" name="Picture 45"/>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1605879" y="3116416"/>
              <a:ext cx="3426430" cy="4617720"/>
            </a:xfrm>
            <a:prstGeom prst="rect">
              <a:avLst/>
            </a:prstGeom>
            <a:grpFill/>
          </p:spPr>
        </p:pic>
        <p:sp>
          <p:nvSpPr>
            <p:cNvPr id="47" name="TextBox 46"/>
            <p:cNvSpPr txBox="1"/>
            <p:nvPr/>
          </p:nvSpPr>
          <p:spPr>
            <a:xfrm>
              <a:off x="11744161" y="7898225"/>
              <a:ext cx="3097083" cy="824931"/>
            </a:xfrm>
            <a:prstGeom prst="rect">
              <a:avLst/>
            </a:prstGeom>
            <a:grpFill/>
          </p:spPr>
          <p:txBody>
            <a:bodyPr wrap="square" rtlCol="0">
              <a:spAutoFit/>
            </a:bodyPr>
            <a:lstStyle/>
            <a:p>
              <a:pPr algn="ctr"/>
              <a:r>
                <a:rPr lang="en-US" sz="858" dirty="0"/>
                <a:t>Josh Hurst</a:t>
              </a:r>
            </a:p>
          </p:txBody>
        </p:sp>
      </p:grpSp>
      <p:grpSp>
        <p:nvGrpSpPr>
          <p:cNvPr id="20" name="Group 19"/>
          <p:cNvGrpSpPr/>
          <p:nvPr/>
        </p:nvGrpSpPr>
        <p:grpSpPr>
          <a:xfrm>
            <a:off x="3460927" y="2774079"/>
            <a:ext cx="1013316" cy="1492879"/>
            <a:chOff x="4047359" y="3830983"/>
            <a:chExt cx="1637300" cy="2401491"/>
          </a:xfrm>
          <a:solidFill>
            <a:schemeClr val="bg1"/>
          </a:solidFill>
        </p:grpSpPr>
        <p:pic>
          <p:nvPicPr>
            <p:cNvPr id="42" name="Picture 41"/>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047359" y="3830983"/>
              <a:ext cx="1492187" cy="2032337"/>
            </a:xfrm>
            <a:prstGeom prst="rect">
              <a:avLst/>
            </a:prstGeom>
            <a:grpFill/>
          </p:spPr>
        </p:pic>
        <p:sp>
          <p:nvSpPr>
            <p:cNvPr id="43" name="TextBox 42"/>
            <p:cNvSpPr txBox="1"/>
            <p:nvPr/>
          </p:nvSpPr>
          <p:spPr>
            <a:xfrm>
              <a:off x="4128268" y="5871567"/>
              <a:ext cx="1556391" cy="360907"/>
            </a:xfrm>
            <a:prstGeom prst="rect">
              <a:avLst/>
            </a:prstGeom>
            <a:grpFill/>
          </p:spPr>
          <p:txBody>
            <a:bodyPr wrap="square" rtlCol="0">
              <a:spAutoFit/>
            </a:bodyPr>
            <a:lstStyle/>
            <a:p>
              <a:r>
                <a:rPr lang="en-US" sz="858" dirty="0"/>
                <a:t>Junichi Kanai</a:t>
              </a:r>
            </a:p>
          </p:txBody>
        </p:sp>
      </p:grpSp>
      <p:grpSp>
        <p:nvGrpSpPr>
          <p:cNvPr id="21" name="Group 20"/>
          <p:cNvGrpSpPr/>
          <p:nvPr/>
        </p:nvGrpSpPr>
        <p:grpSpPr>
          <a:xfrm>
            <a:off x="5322800" y="2820885"/>
            <a:ext cx="1016679" cy="1479431"/>
            <a:chOff x="5790849" y="3882247"/>
            <a:chExt cx="1642734" cy="2379858"/>
          </a:xfrm>
          <a:solidFill>
            <a:schemeClr val="bg1"/>
          </a:solidFill>
        </p:grpSpPr>
        <p:pic>
          <p:nvPicPr>
            <p:cNvPr id="40" name="Picture 39"/>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847697" y="3882247"/>
              <a:ext cx="1483518" cy="2020253"/>
            </a:xfrm>
            <a:prstGeom prst="rect">
              <a:avLst/>
            </a:prstGeom>
            <a:grpFill/>
          </p:spPr>
        </p:pic>
        <p:sp>
          <p:nvSpPr>
            <p:cNvPr id="41" name="TextBox 40"/>
            <p:cNvSpPr txBox="1"/>
            <p:nvPr/>
          </p:nvSpPr>
          <p:spPr>
            <a:xfrm>
              <a:off x="5790849" y="5901197"/>
              <a:ext cx="1642734" cy="360908"/>
            </a:xfrm>
            <a:prstGeom prst="rect">
              <a:avLst/>
            </a:prstGeom>
            <a:grpFill/>
          </p:spPr>
          <p:txBody>
            <a:bodyPr wrap="square" rtlCol="0">
              <a:spAutoFit/>
            </a:bodyPr>
            <a:lstStyle/>
            <a:p>
              <a:r>
                <a:rPr lang="en-US" sz="858" dirty="0"/>
                <a:t>Shayla Sawyer</a:t>
              </a:r>
            </a:p>
          </p:txBody>
        </p:sp>
      </p:grpSp>
      <p:grpSp>
        <p:nvGrpSpPr>
          <p:cNvPr id="22" name="Group 21"/>
          <p:cNvGrpSpPr/>
          <p:nvPr/>
        </p:nvGrpSpPr>
        <p:grpSpPr>
          <a:xfrm>
            <a:off x="6294312" y="2811852"/>
            <a:ext cx="954287" cy="1488834"/>
            <a:chOff x="7660834" y="3884364"/>
            <a:chExt cx="1541922" cy="2394985"/>
          </a:xfrm>
          <a:solidFill>
            <a:schemeClr val="bg1"/>
          </a:solidFill>
        </p:grpSpPr>
        <p:pic>
          <p:nvPicPr>
            <p:cNvPr id="38" name="Picture 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60834" y="3884364"/>
              <a:ext cx="1490472" cy="2019852"/>
            </a:xfrm>
            <a:prstGeom prst="rect">
              <a:avLst/>
            </a:prstGeom>
            <a:grpFill/>
          </p:spPr>
        </p:pic>
        <p:sp>
          <p:nvSpPr>
            <p:cNvPr id="39" name="TextBox 38"/>
            <p:cNvSpPr txBox="1"/>
            <p:nvPr/>
          </p:nvSpPr>
          <p:spPr>
            <a:xfrm>
              <a:off x="7712285" y="5918441"/>
              <a:ext cx="1490471" cy="360908"/>
            </a:xfrm>
            <a:prstGeom prst="rect">
              <a:avLst/>
            </a:prstGeom>
            <a:grpFill/>
          </p:spPr>
          <p:txBody>
            <a:bodyPr wrap="square" rtlCol="0">
              <a:spAutoFit/>
            </a:bodyPr>
            <a:lstStyle/>
            <a:p>
              <a:r>
                <a:rPr lang="en-US" sz="858" dirty="0"/>
                <a:t>Manoj Shah</a:t>
              </a:r>
            </a:p>
          </p:txBody>
        </p:sp>
      </p:grpSp>
      <p:grpSp>
        <p:nvGrpSpPr>
          <p:cNvPr id="23" name="Group 22"/>
          <p:cNvGrpSpPr/>
          <p:nvPr/>
        </p:nvGrpSpPr>
        <p:grpSpPr>
          <a:xfrm>
            <a:off x="1482682" y="2779967"/>
            <a:ext cx="933124" cy="1496026"/>
            <a:chOff x="3655268" y="3112236"/>
            <a:chExt cx="957287" cy="1527970"/>
          </a:xfrm>
          <a:solidFill>
            <a:schemeClr val="bg1"/>
          </a:solidFill>
        </p:grpSpPr>
        <p:pic>
          <p:nvPicPr>
            <p:cNvPr id="36" name="Picture 35"/>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3655268" y="3112236"/>
              <a:ext cx="939245" cy="1282700"/>
            </a:xfrm>
            <a:prstGeom prst="rect">
              <a:avLst/>
            </a:prstGeom>
            <a:grpFill/>
            <a:ln>
              <a:solidFill>
                <a:schemeClr val="tx1"/>
              </a:solidFill>
            </a:ln>
          </p:spPr>
        </p:pic>
        <p:sp>
          <p:nvSpPr>
            <p:cNvPr id="37" name="TextBox 36"/>
            <p:cNvSpPr txBox="1"/>
            <p:nvPr/>
          </p:nvSpPr>
          <p:spPr>
            <a:xfrm>
              <a:off x="3666224" y="4411058"/>
              <a:ext cx="946331" cy="229148"/>
            </a:xfrm>
            <a:prstGeom prst="rect">
              <a:avLst/>
            </a:prstGeom>
            <a:grpFill/>
            <a:ln>
              <a:noFill/>
            </a:ln>
          </p:spPr>
          <p:txBody>
            <a:bodyPr wrap="square" rtlCol="0">
              <a:spAutoFit/>
            </a:bodyPr>
            <a:lstStyle/>
            <a:p>
              <a:r>
                <a:rPr lang="en-US" sz="858" dirty="0"/>
                <a:t>Partha Dutta</a:t>
              </a:r>
            </a:p>
          </p:txBody>
        </p:sp>
      </p:grpSp>
      <p:grpSp>
        <p:nvGrpSpPr>
          <p:cNvPr id="24" name="Group 23"/>
          <p:cNvGrpSpPr/>
          <p:nvPr/>
        </p:nvGrpSpPr>
        <p:grpSpPr>
          <a:xfrm>
            <a:off x="8190189" y="2821968"/>
            <a:ext cx="922445" cy="1490152"/>
            <a:chOff x="11499003" y="3761684"/>
            <a:chExt cx="1490472" cy="2397104"/>
          </a:xfrm>
        </p:grpSpPr>
        <p:sp>
          <p:nvSpPr>
            <p:cNvPr id="34" name="TextBox 33"/>
            <p:cNvSpPr txBox="1"/>
            <p:nvPr/>
          </p:nvSpPr>
          <p:spPr>
            <a:xfrm>
              <a:off x="11716809" y="5797880"/>
              <a:ext cx="1250244" cy="360908"/>
            </a:xfrm>
            <a:prstGeom prst="rect">
              <a:avLst/>
            </a:prstGeom>
            <a:noFill/>
          </p:spPr>
          <p:txBody>
            <a:bodyPr wrap="square" rtlCol="0">
              <a:spAutoFit/>
            </a:bodyPr>
            <a:lstStyle/>
            <a:p>
              <a:pPr algn="ctr">
                <a:tabLst>
                  <a:tab pos="112009" algn="l"/>
                </a:tabLst>
              </a:pPr>
              <a:r>
                <a:rPr lang="en-US" sz="858" dirty="0"/>
                <a:t>Kyle Wilt</a:t>
              </a:r>
            </a:p>
          </p:txBody>
        </p:sp>
        <p:pic>
          <p:nvPicPr>
            <p:cNvPr id="35" name="Picture 34"/>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1499003" y="3761684"/>
              <a:ext cx="1490472" cy="2018194"/>
            </a:xfrm>
            <a:prstGeom prst="rect">
              <a:avLst/>
            </a:prstGeom>
          </p:spPr>
        </p:pic>
      </p:grpSp>
      <p:sp>
        <p:nvSpPr>
          <p:cNvPr id="33" name="Rectangle 32"/>
          <p:cNvSpPr/>
          <p:nvPr/>
        </p:nvSpPr>
        <p:spPr>
          <a:xfrm>
            <a:off x="2365865" y="5667784"/>
            <a:ext cx="184731" cy="224229"/>
          </a:xfrm>
          <a:prstGeom prst="rect">
            <a:avLst/>
          </a:prstGeom>
          <a:solidFill>
            <a:schemeClr val="bg1"/>
          </a:solidFill>
        </p:spPr>
        <p:txBody>
          <a:bodyPr wrap="none">
            <a:spAutoFit/>
          </a:bodyPr>
          <a:lstStyle/>
          <a:p>
            <a:endParaRPr lang="en-US" sz="857" dirty="0"/>
          </a:p>
        </p:txBody>
      </p:sp>
      <p:grpSp>
        <p:nvGrpSpPr>
          <p:cNvPr id="26" name="Group 25"/>
          <p:cNvGrpSpPr/>
          <p:nvPr/>
        </p:nvGrpSpPr>
        <p:grpSpPr>
          <a:xfrm>
            <a:off x="1964392" y="1026197"/>
            <a:ext cx="891320" cy="1491153"/>
            <a:chOff x="6691216" y="1283597"/>
            <a:chExt cx="914401" cy="1522993"/>
          </a:xfrm>
          <a:solidFill>
            <a:schemeClr val="bg1"/>
          </a:solidFill>
        </p:grpSpPr>
        <p:pic>
          <p:nvPicPr>
            <p:cNvPr id="30" name="Picture 29"/>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6691216" y="1283597"/>
              <a:ext cx="914401" cy="1275593"/>
            </a:xfrm>
            <a:prstGeom prst="rect">
              <a:avLst/>
            </a:prstGeom>
            <a:grpFill/>
          </p:spPr>
        </p:pic>
        <p:sp>
          <p:nvSpPr>
            <p:cNvPr id="31" name="TextBox 30"/>
            <p:cNvSpPr txBox="1"/>
            <p:nvPr/>
          </p:nvSpPr>
          <p:spPr>
            <a:xfrm>
              <a:off x="6734203" y="2577442"/>
              <a:ext cx="843185" cy="229148"/>
            </a:xfrm>
            <a:prstGeom prst="rect">
              <a:avLst/>
            </a:prstGeom>
            <a:grpFill/>
          </p:spPr>
          <p:txBody>
            <a:bodyPr wrap="square" rtlCol="0">
              <a:spAutoFit/>
            </a:bodyPr>
            <a:lstStyle/>
            <a:p>
              <a:pPr algn="ctr">
                <a:tabLst>
                  <a:tab pos="112009" algn="l"/>
                </a:tabLst>
              </a:pPr>
              <a:r>
                <a:rPr lang="en-US" sz="858" dirty="0"/>
                <a:t>Sarah Felix</a:t>
              </a:r>
            </a:p>
          </p:txBody>
        </p:sp>
      </p:grpSp>
      <p:grpSp>
        <p:nvGrpSpPr>
          <p:cNvPr id="27" name="Group 26"/>
          <p:cNvGrpSpPr/>
          <p:nvPr/>
        </p:nvGrpSpPr>
        <p:grpSpPr>
          <a:xfrm>
            <a:off x="7229576" y="2810858"/>
            <a:ext cx="947794" cy="1478763"/>
            <a:chOff x="13063012" y="1285078"/>
            <a:chExt cx="972337" cy="1510339"/>
          </a:xfrm>
          <a:solidFill>
            <a:schemeClr val="bg1"/>
          </a:solidFill>
        </p:grpSpPr>
        <p:pic>
          <p:nvPicPr>
            <p:cNvPr id="28" name="Picture 27"/>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13063012" y="1285078"/>
              <a:ext cx="972337" cy="1267273"/>
            </a:xfrm>
            <a:prstGeom prst="rect">
              <a:avLst/>
            </a:prstGeom>
            <a:grpFill/>
          </p:spPr>
        </p:pic>
        <p:sp>
          <p:nvSpPr>
            <p:cNvPr id="29" name="TextBox 28"/>
            <p:cNvSpPr txBox="1"/>
            <p:nvPr/>
          </p:nvSpPr>
          <p:spPr>
            <a:xfrm>
              <a:off x="13154974" y="2566269"/>
              <a:ext cx="843185" cy="229148"/>
            </a:xfrm>
            <a:prstGeom prst="rect">
              <a:avLst/>
            </a:prstGeom>
            <a:grpFill/>
          </p:spPr>
          <p:txBody>
            <a:bodyPr wrap="square" rtlCol="0">
              <a:spAutoFit/>
            </a:bodyPr>
            <a:lstStyle/>
            <a:p>
              <a:pPr algn="ctr">
                <a:tabLst>
                  <a:tab pos="112009" algn="l"/>
                </a:tabLst>
              </a:pPr>
              <a:r>
                <a:rPr lang="en-US" sz="858" dirty="0"/>
                <a:t>Ali Tajer</a:t>
              </a:r>
            </a:p>
          </p:txBody>
        </p:sp>
      </p:grpSp>
      <p:sp>
        <p:nvSpPr>
          <p:cNvPr id="64" name="TextBox 63"/>
          <p:cNvSpPr txBox="1"/>
          <p:nvPr/>
        </p:nvSpPr>
        <p:spPr>
          <a:xfrm>
            <a:off x="-61977" y="3429001"/>
            <a:ext cx="769436" cy="369332"/>
          </a:xfrm>
          <a:prstGeom prst="rect">
            <a:avLst/>
          </a:prstGeom>
          <a:noFill/>
        </p:spPr>
        <p:txBody>
          <a:bodyPr wrap="square" rtlCol="0">
            <a:spAutoFit/>
          </a:bodyPr>
          <a:lstStyle/>
          <a:p>
            <a:r>
              <a:rPr lang="en-US" b="1" dirty="0"/>
              <a:t>ECSE</a:t>
            </a:r>
          </a:p>
        </p:txBody>
      </p:sp>
      <p:sp>
        <p:nvSpPr>
          <p:cNvPr id="65" name="TextBox 64"/>
          <p:cNvSpPr txBox="1"/>
          <p:nvPr/>
        </p:nvSpPr>
        <p:spPr>
          <a:xfrm>
            <a:off x="0" y="4916450"/>
            <a:ext cx="514886" cy="369332"/>
          </a:xfrm>
          <a:prstGeom prst="rect">
            <a:avLst/>
          </a:prstGeom>
          <a:solidFill>
            <a:schemeClr val="bg1"/>
          </a:solidFill>
        </p:spPr>
        <p:txBody>
          <a:bodyPr wrap="square" rtlCol="0">
            <a:spAutoFit/>
          </a:bodyPr>
          <a:lstStyle/>
          <a:p>
            <a:r>
              <a:rPr lang="en-US" b="1" dirty="0"/>
              <a:t>ISE</a:t>
            </a:r>
          </a:p>
        </p:txBody>
      </p:sp>
      <p:grpSp>
        <p:nvGrpSpPr>
          <p:cNvPr id="71" name="Group 70"/>
          <p:cNvGrpSpPr/>
          <p:nvPr/>
        </p:nvGrpSpPr>
        <p:grpSpPr>
          <a:xfrm>
            <a:off x="443876" y="2753927"/>
            <a:ext cx="1028934" cy="1528736"/>
            <a:chOff x="1136650" y="3668077"/>
            <a:chExt cx="1370483" cy="2036191"/>
          </a:xfrm>
          <a:solidFill>
            <a:schemeClr val="bg1"/>
          </a:solidFill>
        </p:grpSpPr>
        <p:pic>
          <p:nvPicPr>
            <p:cNvPr id="2058" name="Picture 10" descr="https://faculty.rpi.edu/sites/default/files/ishwarabhat.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a:stretch/>
          </p:blipFill>
          <p:spPr bwMode="auto">
            <a:xfrm>
              <a:off x="1211733" y="3668077"/>
              <a:ext cx="1295400" cy="1737360"/>
            </a:xfrm>
            <a:prstGeom prst="rect">
              <a:avLst/>
            </a:prstGeom>
            <a:grpFill/>
          </p:spPr>
        </p:pic>
        <p:sp>
          <p:nvSpPr>
            <p:cNvPr id="70" name="TextBox 69"/>
            <p:cNvSpPr txBox="1"/>
            <p:nvPr/>
          </p:nvSpPr>
          <p:spPr>
            <a:xfrm>
              <a:off x="1136650" y="5405437"/>
              <a:ext cx="1228646" cy="298831"/>
            </a:xfrm>
            <a:prstGeom prst="rect">
              <a:avLst/>
            </a:prstGeom>
            <a:grpFill/>
            <a:ln>
              <a:noFill/>
            </a:ln>
          </p:spPr>
          <p:txBody>
            <a:bodyPr wrap="square" rtlCol="0">
              <a:spAutoFit/>
            </a:bodyPr>
            <a:lstStyle/>
            <a:p>
              <a:r>
                <a:rPr lang="en-US" sz="858" dirty="0"/>
                <a:t>Ishwara B. Bhat</a:t>
              </a:r>
            </a:p>
          </p:txBody>
        </p:sp>
      </p:grpSp>
      <p:grpSp>
        <p:nvGrpSpPr>
          <p:cNvPr id="72" name="Group 71"/>
          <p:cNvGrpSpPr/>
          <p:nvPr/>
        </p:nvGrpSpPr>
        <p:grpSpPr>
          <a:xfrm>
            <a:off x="2416103" y="2753927"/>
            <a:ext cx="1077661" cy="1528734"/>
            <a:chOff x="3270250" y="3668077"/>
            <a:chExt cx="1435385" cy="2036189"/>
          </a:xfrm>
          <a:solidFill>
            <a:schemeClr val="bg1"/>
          </a:solidFill>
        </p:grpSpPr>
        <p:pic>
          <p:nvPicPr>
            <p:cNvPr id="2060" name="Picture 12" descr="https://faculty.rpi.edu/sites/default/files/julius_0.jp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a:stretch/>
          </p:blipFill>
          <p:spPr bwMode="auto">
            <a:xfrm>
              <a:off x="3270250" y="3668077"/>
              <a:ext cx="1371600" cy="1737358"/>
            </a:xfrm>
            <a:prstGeom prst="rect">
              <a:avLst/>
            </a:prstGeom>
            <a:grpFill/>
          </p:spPr>
        </p:pic>
        <p:sp>
          <p:nvSpPr>
            <p:cNvPr id="80" name="TextBox 79"/>
            <p:cNvSpPr txBox="1"/>
            <p:nvPr/>
          </p:nvSpPr>
          <p:spPr>
            <a:xfrm>
              <a:off x="3422650" y="5405435"/>
              <a:ext cx="1282985" cy="298831"/>
            </a:xfrm>
            <a:prstGeom prst="rect">
              <a:avLst/>
            </a:prstGeom>
            <a:grpFill/>
          </p:spPr>
          <p:txBody>
            <a:bodyPr wrap="square" rtlCol="0">
              <a:spAutoFit/>
            </a:bodyPr>
            <a:lstStyle/>
            <a:p>
              <a:r>
                <a:rPr lang="en-US" sz="858" dirty="0"/>
                <a:t>Agung Julius</a:t>
              </a:r>
            </a:p>
          </p:txBody>
        </p:sp>
      </p:grpSp>
      <p:pic>
        <p:nvPicPr>
          <p:cNvPr id="2064" name="Picture 16" descr="Profile photo of James Dylan Rees"/>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a:stretch/>
        </p:blipFill>
        <p:spPr bwMode="auto">
          <a:xfrm>
            <a:off x="4406117" y="2790661"/>
            <a:ext cx="912814" cy="1283162"/>
          </a:xfrm>
          <a:prstGeom prst="rect">
            <a:avLst/>
          </a:prstGeom>
          <a:solidFill>
            <a:schemeClr val="bg1"/>
          </a:solidFill>
        </p:spPr>
      </p:pic>
      <p:sp>
        <p:nvSpPr>
          <p:cNvPr id="83" name="TextBox 82"/>
          <p:cNvSpPr txBox="1"/>
          <p:nvPr/>
        </p:nvSpPr>
        <p:spPr>
          <a:xfrm>
            <a:off x="4450490" y="4058306"/>
            <a:ext cx="922444" cy="224357"/>
          </a:xfrm>
          <a:prstGeom prst="rect">
            <a:avLst/>
          </a:prstGeom>
          <a:solidFill>
            <a:schemeClr val="bg1"/>
          </a:solidFill>
        </p:spPr>
        <p:txBody>
          <a:bodyPr wrap="square" rtlCol="0">
            <a:spAutoFit/>
          </a:bodyPr>
          <a:lstStyle/>
          <a:p>
            <a:r>
              <a:rPr lang="en-US" sz="858" dirty="0"/>
              <a:t>Dylan Rees</a:t>
            </a:r>
          </a:p>
        </p:txBody>
      </p:sp>
      <p:pic>
        <p:nvPicPr>
          <p:cNvPr id="2066" name="Picture 18" descr="http://cemsim.rpi.edu/sites/default/files/styles/640_x_640_crop/public/people/karthi.jpg?itok=RKpcMvj0"/>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a:stretch/>
        </p:blipFill>
        <p:spPr bwMode="auto">
          <a:xfrm>
            <a:off x="6173868" y="1026197"/>
            <a:ext cx="1042715" cy="1228982"/>
          </a:xfrm>
          <a:prstGeom prst="rect">
            <a:avLst/>
          </a:prstGeom>
          <a:solidFill>
            <a:schemeClr val="bg1"/>
          </a:solidFill>
        </p:spPr>
      </p:pic>
      <p:sp>
        <p:nvSpPr>
          <p:cNvPr id="87" name="TextBox 86"/>
          <p:cNvSpPr txBox="1"/>
          <p:nvPr/>
        </p:nvSpPr>
        <p:spPr>
          <a:xfrm>
            <a:off x="6231078" y="2284808"/>
            <a:ext cx="920890" cy="356380"/>
          </a:xfrm>
          <a:prstGeom prst="rect">
            <a:avLst/>
          </a:prstGeom>
          <a:solidFill>
            <a:schemeClr val="bg1"/>
          </a:solidFill>
        </p:spPr>
        <p:txBody>
          <a:bodyPr wrap="square" rtlCol="0">
            <a:spAutoFit/>
          </a:bodyPr>
          <a:lstStyle/>
          <a:p>
            <a:pPr algn="ctr">
              <a:tabLst>
                <a:tab pos="112009" algn="l"/>
              </a:tabLst>
            </a:pPr>
            <a:r>
              <a:rPr lang="en-US" sz="858" dirty="0"/>
              <a:t>Karthik</a:t>
            </a:r>
            <a:br>
              <a:rPr lang="en-US" sz="858" dirty="0"/>
            </a:br>
            <a:r>
              <a:rPr lang="en-US" sz="858" dirty="0"/>
              <a:t>Panneerselvam</a:t>
            </a:r>
          </a:p>
        </p:txBody>
      </p:sp>
      <p:grpSp>
        <p:nvGrpSpPr>
          <p:cNvPr id="73" name="Group 72"/>
          <p:cNvGrpSpPr/>
          <p:nvPr/>
        </p:nvGrpSpPr>
        <p:grpSpPr>
          <a:xfrm>
            <a:off x="572096" y="4411650"/>
            <a:ext cx="2121079" cy="1626924"/>
            <a:chOff x="1746250" y="5876072"/>
            <a:chExt cx="2825159" cy="2166973"/>
          </a:xfrm>
          <a:solidFill>
            <a:schemeClr val="bg1"/>
          </a:solidFill>
        </p:grpSpPr>
        <p:grpSp>
          <p:nvGrpSpPr>
            <p:cNvPr id="69" name="Group 68"/>
            <p:cNvGrpSpPr/>
            <p:nvPr/>
          </p:nvGrpSpPr>
          <p:grpSpPr>
            <a:xfrm>
              <a:off x="1746250" y="5878119"/>
              <a:ext cx="2825159" cy="2164926"/>
              <a:chOff x="1746250" y="5878119"/>
              <a:chExt cx="2825159" cy="2164926"/>
            </a:xfrm>
            <a:grpFill/>
          </p:grpSpPr>
          <p:sp>
            <p:nvSpPr>
              <p:cNvPr id="59" name="TextBox 58"/>
              <p:cNvSpPr txBox="1"/>
              <p:nvPr/>
            </p:nvSpPr>
            <p:spPr>
              <a:xfrm>
                <a:off x="1746250" y="7530205"/>
                <a:ext cx="1474181" cy="474679"/>
              </a:xfrm>
              <a:prstGeom prst="rect">
                <a:avLst/>
              </a:prstGeom>
              <a:grpFill/>
            </p:spPr>
            <p:txBody>
              <a:bodyPr wrap="square" rtlCol="0">
                <a:spAutoFit/>
              </a:bodyPr>
              <a:lstStyle/>
              <a:p>
                <a:pPr algn="ctr">
                  <a:tabLst>
                    <a:tab pos="112009" algn="l"/>
                  </a:tabLst>
                </a:pPr>
                <a:r>
                  <a:rPr lang="en-US" sz="858" dirty="0"/>
                  <a:t>Mark Embrechts</a:t>
                </a:r>
                <a:br>
                  <a:rPr lang="en-US" sz="858" dirty="0"/>
                </a:br>
                <a:endParaRPr lang="en-US" sz="858" dirty="0"/>
              </a:p>
            </p:txBody>
          </p:sp>
          <p:grpSp>
            <p:nvGrpSpPr>
              <p:cNvPr id="3" name="Group 2"/>
              <p:cNvGrpSpPr/>
              <p:nvPr/>
            </p:nvGrpSpPr>
            <p:grpSpPr>
              <a:xfrm>
                <a:off x="3418861" y="5878119"/>
                <a:ext cx="1152548" cy="2164926"/>
                <a:chOff x="3418861" y="5878119"/>
                <a:chExt cx="1152548" cy="2164926"/>
              </a:xfrm>
              <a:grpFill/>
            </p:grpSpPr>
            <p:sp>
              <p:nvSpPr>
                <p:cNvPr id="57" name="TextBox 56"/>
                <p:cNvSpPr txBox="1"/>
                <p:nvPr/>
              </p:nvSpPr>
              <p:spPr>
                <a:xfrm>
                  <a:off x="3418861" y="7568366"/>
                  <a:ext cx="1152548" cy="474679"/>
                </a:xfrm>
                <a:prstGeom prst="rect">
                  <a:avLst/>
                </a:prstGeom>
                <a:grpFill/>
              </p:spPr>
              <p:txBody>
                <a:bodyPr wrap="square" rtlCol="0">
                  <a:spAutoFit/>
                </a:bodyPr>
                <a:lstStyle/>
                <a:p>
                  <a:pPr algn="ctr">
                    <a:tabLst>
                      <a:tab pos="112009" algn="l"/>
                    </a:tabLst>
                  </a:pPr>
                  <a:r>
                    <a:rPr lang="en-US" sz="858" dirty="0"/>
                    <a:t>Al Wallace</a:t>
                  </a:r>
                </a:p>
                <a:p>
                  <a:pPr algn="ctr">
                    <a:tabLst>
                      <a:tab pos="112009" algn="l"/>
                    </a:tabLst>
                  </a:pPr>
                  <a:endParaRPr lang="en-US" sz="858" dirty="0"/>
                </a:p>
              </p:txBody>
            </p:sp>
            <p:pic>
              <p:nvPicPr>
                <p:cNvPr id="2056" name="Picture 8" descr="William (Al) Wallace"/>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418861" y="5878119"/>
                  <a:ext cx="1141881" cy="1660918"/>
                </a:xfrm>
                <a:prstGeom prst="rect">
                  <a:avLst/>
                </a:prstGeom>
                <a:grpFill/>
              </p:spPr>
            </p:pic>
          </p:grpSp>
        </p:grpSp>
        <p:pic>
          <p:nvPicPr>
            <p:cNvPr id="88" name="Picture 87"/>
            <p:cNvPicPr>
              <a:picLocks/>
            </p:cNvPicPr>
            <p:nvPr/>
          </p:nvPicPr>
          <p:blipFill rotWithShape="1">
            <a:blip r:embed="rId21" cstate="print">
              <a:extLst>
                <a:ext uri="{28A0092B-C50C-407E-A947-70E740481C1C}">
                  <a14:useLocalDpi xmlns:a14="http://schemas.microsoft.com/office/drawing/2010/main" val="0"/>
                </a:ext>
              </a:extLst>
            </a:blip>
            <a:srcRect t="6946" r="52871"/>
            <a:stretch/>
          </p:blipFill>
          <p:spPr>
            <a:xfrm>
              <a:off x="1889206" y="5876072"/>
              <a:ext cx="1228644" cy="1673241"/>
            </a:xfrm>
            <a:prstGeom prst="rect">
              <a:avLst/>
            </a:prstGeom>
            <a:grpFill/>
          </p:spPr>
        </p:pic>
      </p:grpSp>
      <p:pic>
        <p:nvPicPr>
          <p:cNvPr id="75" name="Picture 74"/>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94356" y="269521"/>
            <a:ext cx="1784450" cy="572700"/>
          </a:xfrm>
          <a:prstGeom prst="rect">
            <a:avLst/>
          </a:prstGeom>
        </p:spPr>
      </p:pic>
      <p:sp>
        <p:nvSpPr>
          <p:cNvPr id="76" name="Footer Placeholder 2">
            <a:extLst>
              <a:ext uri="{FF2B5EF4-FFF2-40B4-BE49-F238E27FC236}">
                <a16:creationId xmlns:a16="http://schemas.microsoft.com/office/drawing/2014/main" id="{6927F7F3-5970-4456-A03E-DD62BE709EA8}"/>
              </a:ext>
            </a:extLst>
          </p:cNvPr>
          <p:cNvSpPr>
            <a:spLocks noGrp="1"/>
          </p:cNvSpPr>
          <p:nvPr>
            <p:ph type="ftr" sz="quarter" idx="11"/>
          </p:nvPr>
        </p:nvSpPr>
        <p:spPr>
          <a:xfrm>
            <a:off x="3028950" y="6356351"/>
            <a:ext cx="3086100" cy="365125"/>
          </a:xfrm>
        </p:spPr>
        <p:txBody>
          <a:bodyPr/>
          <a:lstStyle/>
          <a:p>
            <a:r>
              <a:rPr lang="en-US" sz="1200" dirty="0"/>
              <a:t>PE Space</a:t>
            </a:r>
            <a:endParaRPr lang="en-US" sz="1200" dirty="0">
              <a:cs typeface="Calibri"/>
            </a:endParaRPr>
          </a:p>
        </p:txBody>
      </p:sp>
      <p:grpSp>
        <p:nvGrpSpPr>
          <p:cNvPr id="10" name="Group 9">
            <a:extLst>
              <a:ext uri="{FF2B5EF4-FFF2-40B4-BE49-F238E27FC236}">
                <a16:creationId xmlns:a16="http://schemas.microsoft.com/office/drawing/2014/main" id="{4350009E-8C08-4869-AF66-5BD44CE35218}"/>
              </a:ext>
            </a:extLst>
          </p:cNvPr>
          <p:cNvGrpSpPr/>
          <p:nvPr/>
        </p:nvGrpSpPr>
        <p:grpSpPr>
          <a:xfrm>
            <a:off x="3301725" y="4396198"/>
            <a:ext cx="5689875" cy="1622205"/>
            <a:chOff x="3301725" y="4396198"/>
            <a:chExt cx="5689875" cy="1622205"/>
          </a:xfrm>
        </p:grpSpPr>
        <p:sp>
          <p:nvSpPr>
            <p:cNvPr id="66" name="TextBox 65"/>
            <p:cNvSpPr txBox="1"/>
            <p:nvPr/>
          </p:nvSpPr>
          <p:spPr>
            <a:xfrm>
              <a:off x="3301725" y="4888468"/>
              <a:ext cx="613219" cy="369332"/>
            </a:xfrm>
            <a:prstGeom prst="rect">
              <a:avLst/>
            </a:prstGeom>
            <a:solidFill>
              <a:schemeClr val="bg1"/>
            </a:solidFill>
          </p:spPr>
          <p:txBody>
            <a:bodyPr wrap="square" rtlCol="0">
              <a:spAutoFit/>
            </a:bodyPr>
            <a:lstStyle/>
            <a:p>
              <a:r>
                <a:rPr lang="en-US" b="1" dirty="0"/>
                <a:t>MSE</a:t>
              </a:r>
            </a:p>
          </p:txBody>
        </p:sp>
        <p:grpSp>
          <p:nvGrpSpPr>
            <p:cNvPr id="9" name="Group 8"/>
            <p:cNvGrpSpPr/>
            <p:nvPr/>
          </p:nvGrpSpPr>
          <p:grpSpPr>
            <a:xfrm>
              <a:off x="8037122" y="4411650"/>
              <a:ext cx="954478" cy="1482451"/>
              <a:chOff x="7081182" y="6974405"/>
              <a:chExt cx="1542231" cy="2808153"/>
            </a:xfrm>
          </p:grpSpPr>
          <p:pic>
            <p:nvPicPr>
              <p:cNvPr id="62" name="Picture 61"/>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7132941" y="6974405"/>
                <a:ext cx="1490472" cy="2379645"/>
              </a:xfrm>
              <a:prstGeom prst="rect">
                <a:avLst/>
              </a:prstGeom>
            </p:spPr>
          </p:pic>
          <p:sp>
            <p:nvSpPr>
              <p:cNvPr id="63" name="TextBox 62"/>
              <p:cNvSpPr txBox="1">
                <a:spLocks/>
              </p:cNvSpPr>
              <p:nvPr/>
            </p:nvSpPr>
            <p:spPr>
              <a:xfrm>
                <a:off x="7081182" y="9357567"/>
                <a:ext cx="1495950" cy="424991"/>
              </a:xfrm>
              <a:prstGeom prst="rect">
                <a:avLst/>
              </a:prstGeom>
              <a:noFill/>
            </p:spPr>
            <p:txBody>
              <a:bodyPr wrap="square" rtlCol="0">
                <a:spAutoFit/>
              </a:bodyPr>
              <a:lstStyle/>
              <a:p>
                <a:pPr algn="ctr">
                  <a:tabLst>
                    <a:tab pos="112009" algn="l"/>
                  </a:tabLst>
                </a:pPr>
                <a:r>
                  <a:rPr lang="en-US" sz="858" dirty="0"/>
                  <a:t>Rahmi Ozisik</a:t>
                </a:r>
              </a:p>
            </p:txBody>
          </p:sp>
        </p:grpSp>
        <p:sp>
          <p:nvSpPr>
            <p:cNvPr id="61" name="TextBox 60"/>
            <p:cNvSpPr txBox="1"/>
            <p:nvPr/>
          </p:nvSpPr>
          <p:spPr>
            <a:xfrm>
              <a:off x="3947462" y="5662280"/>
              <a:ext cx="938845" cy="356123"/>
            </a:xfrm>
            <a:prstGeom prst="rect">
              <a:avLst/>
            </a:prstGeom>
            <a:noFill/>
          </p:spPr>
          <p:txBody>
            <a:bodyPr wrap="square" rtlCol="0">
              <a:spAutoFit/>
            </a:bodyPr>
            <a:lstStyle/>
            <a:p>
              <a:pPr algn="ctr">
                <a:tabLst>
                  <a:tab pos="112009" algn="l"/>
                </a:tabLst>
              </a:pPr>
              <a:r>
                <a:rPr lang="en-US" sz="857" dirty="0"/>
                <a:t>Kathryn</a:t>
              </a:r>
              <a:br>
                <a:rPr lang="en-US" sz="857" dirty="0"/>
              </a:br>
              <a:r>
                <a:rPr lang="en-US" sz="857" dirty="0"/>
                <a:t>Dannemann</a:t>
              </a:r>
            </a:p>
          </p:txBody>
        </p:sp>
        <p:grpSp>
          <p:nvGrpSpPr>
            <p:cNvPr id="6" name="Group 5"/>
            <p:cNvGrpSpPr/>
            <p:nvPr/>
          </p:nvGrpSpPr>
          <p:grpSpPr>
            <a:xfrm>
              <a:off x="7001649" y="4411650"/>
              <a:ext cx="923151" cy="1481398"/>
              <a:chOff x="8985250" y="5876074"/>
              <a:chExt cx="1229586" cy="1973140"/>
            </a:xfrm>
          </p:grpSpPr>
          <p:pic>
            <p:nvPicPr>
              <p:cNvPr id="44" name="Picture 43"/>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8985250" y="5876074"/>
                <a:ext cx="1229586" cy="1673590"/>
              </a:xfrm>
              <a:prstGeom prst="rect">
                <a:avLst/>
              </a:prstGeom>
            </p:spPr>
          </p:pic>
          <p:sp>
            <p:nvSpPr>
              <p:cNvPr id="45" name="TextBox 44"/>
              <p:cNvSpPr txBox="1"/>
              <p:nvPr/>
            </p:nvSpPr>
            <p:spPr>
              <a:xfrm>
                <a:off x="9052011" y="7550383"/>
                <a:ext cx="1162825" cy="298831"/>
              </a:xfrm>
              <a:prstGeom prst="rect">
                <a:avLst/>
              </a:prstGeom>
              <a:noFill/>
            </p:spPr>
            <p:txBody>
              <a:bodyPr wrap="square" rtlCol="0">
                <a:spAutoFit/>
              </a:bodyPr>
              <a:lstStyle/>
              <a:p>
                <a:r>
                  <a:rPr lang="en-US" sz="858" dirty="0"/>
                  <a:t>Daniel Lewis</a:t>
                </a:r>
              </a:p>
            </p:txBody>
          </p:sp>
        </p:grpSp>
        <p:grpSp>
          <p:nvGrpSpPr>
            <p:cNvPr id="5" name="Group 4"/>
            <p:cNvGrpSpPr/>
            <p:nvPr/>
          </p:nvGrpSpPr>
          <p:grpSpPr>
            <a:xfrm>
              <a:off x="4977235" y="4401562"/>
              <a:ext cx="956333" cy="1614733"/>
              <a:chOff x="7742757" y="5862637"/>
              <a:chExt cx="1273782" cy="2150735"/>
            </a:xfrm>
          </p:grpSpPr>
          <p:pic>
            <p:nvPicPr>
              <p:cNvPr id="2050" name="Picture 2" descr="David J. Duquett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742757" y="5862637"/>
                <a:ext cx="1242493" cy="1683670"/>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7766050" y="7539036"/>
                <a:ext cx="1250489" cy="474336"/>
              </a:xfrm>
              <a:prstGeom prst="rect">
                <a:avLst/>
              </a:prstGeom>
              <a:noFill/>
            </p:spPr>
            <p:txBody>
              <a:bodyPr wrap="square" rtlCol="0">
                <a:spAutoFit/>
              </a:bodyPr>
              <a:lstStyle/>
              <a:p>
                <a:pPr algn="ctr">
                  <a:tabLst>
                    <a:tab pos="112009" algn="l"/>
                  </a:tabLst>
                </a:pPr>
                <a:r>
                  <a:rPr lang="en-US" sz="857" dirty="0"/>
                  <a:t>Dave</a:t>
                </a:r>
                <a:br>
                  <a:rPr lang="en-US" sz="857" dirty="0"/>
                </a:br>
                <a:r>
                  <a:rPr lang="en-US" sz="857" dirty="0"/>
                  <a:t>Duquette</a:t>
                </a:r>
              </a:p>
            </p:txBody>
          </p:sp>
        </p:grpSp>
        <p:pic>
          <p:nvPicPr>
            <p:cNvPr id="90" name="Picture 89"/>
            <p:cNvPicPr>
              <a:picLocks noChangeAspect="1"/>
            </p:cNvPicPr>
            <p:nvPr/>
          </p:nvPicPr>
          <p:blipFill rotWithShape="1">
            <a:blip r:embed="rId26" cstate="print">
              <a:extLst>
                <a:ext uri="{BEBA8EAE-BF5A-486C-A8C5-ECC9F3942E4B}">
                  <a14:imgProps xmlns:a14="http://schemas.microsoft.com/office/drawing/2010/main">
                    <a14:imgLayer r:embed="rId27">
                      <a14:imgEffect>
                        <a14:brightnessContrast bright="10000"/>
                      </a14:imgEffect>
                    </a14:imgLayer>
                  </a14:imgProps>
                </a:ext>
                <a:ext uri="{28A0092B-C50C-407E-A947-70E740481C1C}">
                  <a14:useLocalDpi xmlns:a14="http://schemas.microsoft.com/office/drawing/2010/main" val="0"/>
                </a:ext>
              </a:extLst>
            </a:blip>
            <a:srcRect l="4033" r="4308" b="8646"/>
            <a:stretch/>
          </p:blipFill>
          <p:spPr>
            <a:xfrm>
              <a:off x="3963409" y="4396198"/>
              <a:ext cx="926461" cy="1256823"/>
            </a:xfrm>
            <a:prstGeom prst="rect">
              <a:avLst/>
            </a:prstGeom>
          </p:spPr>
        </p:pic>
        <p:grpSp>
          <p:nvGrpSpPr>
            <p:cNvPr id="8" name="Group 7">
              <a:extLst>
                <a:ext uri="{FF2B5EF4-FFF2-40B4-BE49-F238E27FC236}">
                  <a16:creationId xmlns:a16="http://schemas.microsoft.com/office/drawing/2014/main" id="{E0B4B578-0E0A-4E42-B3C5-64CD71515884}"/>
                </a:ext>
              </a:extLst>
            </p:cNvPr>
            <p:cNvGrpSpPr/>
            <p:nvPr/>
          </p:nvGrpSpPr>
          <p:grpSpPr>
            <a:xfrm>
              <a:off x="5993812" y="4401040"/>
              <a:ext cx="923544" cy="1509101"/>
              <a:chOff x="5993812" y="4401040"/>
              <a:chExt cx="923544" cy="1509101"/>
            </a:xfrm>
          </p:grpSpPr>
          <p:pic>
            <p:nvPicPr>
              <p:cNvPr id="4" name="Picture 2" descr="Edwin Fohtung">
                <a:extLst>
                  <a:ext uri="{FF2B5EF4-FFF2-40B4-BE49-F238E27FC236}">
                    <a16:creationId xmlns:a16="http://schemas.microsoft.com/office/drawing/2014/main" id="{E073F8E8-4891-4522-B7A0-4651A9838B8F}"/>
                  </a:ext>
                </a:extLst>
              </p:cNvPr>
              <p:cNvPicPr>
                <a:picLocks noChangeAspect="1" noChangeArrowheads="1"/>
              </p:cNvPicPr>
              <p:nvPr/>
            </p:nvPicPr>
            <p:blipFill rotWithShape="1">
              <a:blip r:embed="rId28" cstate="print">
                <a:extLst>
                  <a:ext uri="{28A0092B-C50C-407E-A947-70E740481C1C}">
                    <a14:useLocalDpi xmlns:a14="http://schemas.microsoft.com/office/drawing/2010/main" val="0"/>
                  </a:ext>
                </a:extLst>
              </a:blip>
              <a:srcRect t="8677"/>
              <a:stretch/>
            </p:blipFill>
            <p:spPr bwMode="auto">
              <a:xfrm>
                <a:off x="5993812" y="4401040"/>
                <a:ext cx="923544" cy="12651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6EF0A05-AFC8-48FA-81D9-F82537F0FED2}"/>
                  </a:ext>
                </a:extLst>
              </p:cNvPr>
              <p:cNvSpPr txBox="1"/>
              <p:nvPr/>
            </p:nvSpPr>
            <p:spPr>
              <a:xfrm>
                <a:off x="6031274" y="5685464"/>
                <a:ext cx="854722" cy="224677"/>
              </a:xfrm>
              <a:prstGeom prst="rect">
                <a:avLst/>
              </a:prstGeom>
              <a:noFill/>
            </p:spPr>
            <p:txBody>
              <a:bodyPr wrap="none" rtlCol="0">
                <a:spAutoFit/>
              </a:bodyPr>
              <a:lstStyle/>
              <a:p>
                <a:pPr algn="ctr"/>
                <a:r>
                  <a:rPr lang="en-US" sz="860" dirty="0"/>
                  <a:t>Edwin Fohtung</a:t>
                </a:r>
              </a:p>
            </p:txBody>
          </p:sp>
        </p:grpSp>
      </p:grpSp>
    </p:spTree>
    <p:extLst>
      <p:ext uri="{BB962C8B-B14F-4D97-AF65-F5344CB8AC3E}">
        <p14:creationId xmlns:p14="http://schemas.microsoft.com/office/powerpoint/2010/main" val="1671373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E53C9B5-D1E4-41C4-9032-1ACE4595E517}" type="slidenum">
              <a:rPr lang="en-US" smtClean="0"/>
              <a:t>15</a:t>
            </a:fld>
            <a:endParaRPr lang="en-US" dirty="0"/>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5" name="Title 5">
            <a:extLst>
              <a:ext uri="{FF2B5EF4-FFF2-40B4-BE49-F238E27FC236}">
                <a16:creationId xmlns:a16="http://schemas.microsoft.com/office/drawing/2014/main" id="{393F353A-7E30-4DE3-9B88-EEE79C67846D}"/>
              </a:ext>
            </a:extLst>
          </p:cNvPr>
          <p:cNvSpPr>
            <a:spLocks noGrp="1"/>
          </p:cNvSpPr>
          <p:nvPr>
            <p:ph type="title"/>
          </p:nvPr>
        </p:nvSpPr>
        <p:spPr>
          <a:xfrm>
            <a:off x="1447800" y="274638"/>
            <a:ext cx="6248400" cy="1143000"/>
          </a:xfrm>
        </p:spPr>
        <p:txBody>
          <a:bodyPr/>
          <a:lstStyle/>
          <a:p>
            <a:r>
              <a:rPr lang="en-US" dirty="0"/>
              <a:t>     TA Introduction – Jim Olson</a:t>
            </a:r>
          </a:p>
        </p:txBody>
      </p:sp>
      <p:sp>
        <p:nvSpPr>
          <p:cNvPr id="16" name="Text Placeholder 6">
            <a:extLst>
              <a:ext uri="{FF2B5EF4-FFF2-40B4-BE49-F238E27FC236}">
                <a16:creationId xmlns:a16="http://schemas.microsoft.com/office/drawing/2014/main" id="{4168490B-036E-4AC1-B09C-FB99D218B9FC}"/>
              </a:ext>
            </a:extLst>
          </p:cNvPr>
          <p:cNvSpPr txBox="1">
            <a:spLocks/>
          </p:cNvSpPr>
          <p:nvPr/>
        </p:nvSpPr>
        <p:spPr>
          <a:xfrm>
            <a:off x="421105" y="1617696"/>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Capstone Role Fall 2021</a:t>
            </a:r>
          </a:p>
        </p:txBody>
      </p:sp>
      <p:sp>
        <p:nvSpPr>
          <p:cNvPr id="17" name="Content Placeholder 7">
            <a:extLst>
              <a:ext uri="{FF2B5EF4-FFF2-40B4-BE49-F238E27FC236}">
                <a16:creationId xmlns:a16="http://schemas.microsoft.com/office/drawing/2014/main" id="{25968B1E-3A13-4A1C-8231-B891F60C4C3A}"/>
              </a:ext>
            </a:extLst>
          </p:cNvPr>
          <p:cNvSpPr>
            <a:spLocks noGrp="1"/>
          </p:cNvSpPr>
          <p:nvPr>
            <p:ph sz="half" idx="4294967295"/>
          </p:nvPr>
        </p:nvSpPr>
        <p:spPr>
          <a:xfrm>
            <a:off x="457200" y="2057400"/>
            <a:ext cx="4040188" cy="3187840"/>
          </a:xfrm>
          <a:prstGeom prst="rect">
            <a:avLst/>
          </a:prstGeom>
        </p:spPr>
        <p:txBody>
          <a:bodyPr>
            <a:normAutofit/>
          </a:bodyPr>
          <a:lstStyle/>
          <a:p>
            <a:r>
              <a:rPr lang="en-US" dirty="0"/>
              <a:t>Student Support</a:t>
            </a:r>
          </a:p>
          <a:p>
            <a:pPr lvl="1"/>
            <a:r>
              <a:rPr lang="en-US" dirty="0"/>
              <a:t>Presentation Preparation</a:t>
            </a:r>
          </a:p>
          <a:p>
            <a:pPr lvl="1"/>
            <a:r>
              <a:rPr lang="en-US" dirty="0"/>
              <a:t>Ideation</a:t>
            </a:r>
          </a:p>
          <a:p>
            <a:pPr lvl="1"/>
            <a:r>
              <a:rPr lang="en-US" dirty="0"/>
              <a:t>Project Planning</a:t>
            </a:r>
          </a:p>
          <a:p>
            <a:pPr lvl="1"/>
            <a:r>
              <a:rPr lang="en-US" dirty="0"/>
              <a:t>Requisition Preparation</a:t>
            </a:r>
          </a:p>
          <a:p>
            <a:pPr lvl="1"/>
            <a:r>
              <a:rPr lang="en-US" dirty="0"/>
              <a:t>Fabrication Planning</a:t>
            </a:r>
          </a:p>
          <a:p>
            <a:r>
              <a:rPr lang="en-US" dirty="0"/>
              <a:t>Faculty / Staff Support</a:t>
            </a:r>
          </a:p>
          <a:p>
            <a:pPr lvl="1"/>
            <a:r>
              <a:rPr lang="en-US" dirty="0"/>
              <a:t>Upon request from PE / CE</a:t>
            </a:r>
          </a:p>
        </p:txBody>
      </p:sp>
      <p:sp>
        <p:nvSpPr>
          <p:cNvPr id="18" name="Text Placeholder 8">
            <a:extLst>
              <a:ext uri="{FF2B5EF4-FFF2-40B4-BE49-F238E27FC236}">
                <a16:creationId xmlns:a16="http://schemas.microsoft.com/office/drawing/2014/main" id="{AF94ACD7-6A40-41B1-980E-C0244A4FA24F}"/>
              </a:ext>
            </a:extLst>
          </p:cNvPr>
          <p:cNvSpPr txBox="1">
            <a:spLocks/>
          </p:cNvSpPr>
          <p:nvPr/>
        </p:nvSpPr>
        <p:spPr>
          <a:xfrm>
            <a:off x="4645025" y="1617696"/>
            <a:ext cx="4041775"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Experience</a:t>
            </a:r>
          </a:p>
        </p:txBody>
      </p:sp>
      <p:sp>
        <p:nvSpPr>
          <p:cNvPr id="19" name="Content Placeholder 9">
            <a:extLst>
              <a:ext uri="{FF2B5EF4-FFF2-40B4-BE49-F238E27FC236}">
                <a16:creationId xmlns:a16="http://schemas.microsoft.com/office/drawing/2014/main" id="{8F86CFE4-3AF8-4E1E-9220-15014FDF0AE4}"/>
              </a:ext>
            </a:extLst>
          </p:cNvPr>
          <p:cNvSpPr>
            <a:spLocks noGrp="1"/>
          </p:cNvSpPr>
          <p:nvPr>
            <p:ph sz="quarter" idx="4294967295"/>
          </p:nvPr>
        </p:nvSpPr>
        <p:spPr>
          <a:xfrm>
            <a:off x="4645024" y="2017691"/>
            <a:ext cx="4194175" cy="3480386"/>
          </a:xfrm>
          <a:prstGeom prst="rect">
            <a:avLst/>
          </a:prstGeom>
        </p:spPr>
        <p:txBody>
          <a:bodyPr>
            <a:normAutofit/>
          </a:bodyPr>
          <a:lstStyle/>
          <a:p>
            <a:r>
              <a:rPr lang="en-US" sz="1650" dirty="0"/>
              <a:t>Publications</a:t>
            </a:r>
          </a:p>
          <a:p>
            <a:pPr lvl="1"/>
            <a:r>
              <a:rPr lang="en-US" sz="1350" dirty="0"/>
              <a:t>An Economic Cost Assessment on HALEU Fuels for Small Modular Reactors, </a:t>
            </a:r>
            <a:r>
              <a:rPr lang="en-US" sz="1350" i="1" dirty="0"/>
              <a:t>Science and Technology of Nuclear Installations, 2020</a:t>
            </a:r>
          </a:p>
          <a:p>
            <a:r>
              <a:rPr lang="en-US" sz="1650" dirty="0"/>
              <a:t>Patents</a:t>
            </a:r>
          </a:p>
          <a:p>
            <a:pPr lvl="1"/>
            <a:r>
              <a:rPr lang="en-US" sz="1350" dirty="0"/>
              <a:t>US 8,286,430 (GE)</a:t>
            </a:r>
          </a:p>
          <a:p>
            <a:pPr lvl="1"/>
            <a:r>
              <a:rPr lang="en-US" sz="1350" dirty="0"/>
              <a:t>US 8,926,273 (GE)</a:t>
            </a:r>
          </a:p>
          <a:p>
            <a:r>
              <a:rPr lang="en-US" sz="1650" dirty="0"/>
              <a:t>Adjunct Professor</a:t>
            </a:r>
          </a:p>
          <a:p>
            <a:pPr lvl="1"/>
            <a:r>
              <a:rPr lang="en-US" sz="1350" dirty="0"/>
              <a:t>Capstone Spring 2019</a:t>
            </a:r>
          </a:p>
          <a:p>
            <a:r>
              <a:rPr lang="en-US" sz="1650" dirty="0"/>
              <a:t>RPI Visiting Research Scholar 2016-2018</a:t>
            </a:r>
          </a:p>
          <a:p>
            <a:r>
              <a:rPr lang="en-US" sz="1650" dirty="0"/>
              <a:t>Private Consultant, NYS OVS 2018-Present</a:t>
            </a:r>
          </a:p>
          <a:p>
            <a:pPr lvl="1"/>
            <a:r>
              <a:rPr lang="en-US" sz="1350" dirty="0"/>
              <a:t>Assistive Technology Development for TBI</a:t>
            </a:r>
            <a:endParaRPr lang="en-US" dirty="0"/>
          </a:p>
          <a:p>
            <a:pPr lvl="1"/>
            <a:endParaRPr lang="en-US" dirty="0"/>
          </a:p>
        </p:txBody>
      </p:sp>
      <p:sp>
        <p:nvSpPr>
          <p:cNvPr id="20" name="TextBox 19">
            <a:extLst>
              <a:ext uri="{FF2B5EF4-FFF2-40B4-BE49-F238E27FC236}">
                <a16:creationId xmlns:a16="http://schemas.microsoft.com/office/drawing/2014/main" id="{F1D8E818-5E9D-487C-BE73-F89DB15D6DE7}"/>
              </a:ext>
            </a:extLst>
          </p:cNvPr>
          <p:cNvSpPr txBox="1"/>
          <p:nvPr/>
        </p:nvSpPr>
        <p:spPr>
          <a:xfrm>
            <a:off x="1634728" y="5382239"/>
            <a:ext cx="6020593" cy="954107"/>
          </a:xfrm>
          <a:prstGeom prst="rect">
            <a:avLst/>
          </a:prstGeom>
          <a:noFill/>
          <a:ln>
            <a:solidFill>
              <a:schemeClr val="tx1"/>
            </a:solidFill>
          </a:ln>
        </p:spPr>
        <p:txBody>
          <a:bodyPr wrap="square" rtlCol="0">
            <a:spAutoFit/>
          </a:bodyPr>
          <a:lstStyle/>
          <a:p>
            <a:pPr algn="ctr"/>
            <a:r>
              <a:rPr lang="en-US" sz="2800" b="1" dirty="0"/>
              <a:t>WebEx Contact: Olson, James Edward Email: </a:t>
            </a:r>
            <a:r>
              <a:rPr lang="en-US" sz="2800" b="1" dirty="0">
                <a:hlinkClick r:id="rId2"/>
              </a:rPr>
              <a:t>olsonj5@rpi.edu</a:t>
            </a:r>
            <a:r>
              <a:rPr lang="en-US" sz="2800" b="1" dirty="0"/>
              <a:t> </a:t>
            </a:r>
          </a:p>
        </p:txBody>
      </p:sp>
      <p:pic>
        <p:nvPicPr>
          <p:cNvPr id="21" name="Picture 20">
            <a:extLst>
              <a:ext uri="{FF2B5EF4-FFF2-40B4-BE49-F238E27FC236}">
                <a16:creationId xmlns:a16="http://schemas.microsoft.com/office/drawing/2014/main" id="{8E9AC6B9-829B-464D-824C-6B9DF788D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44" y="280316"/>
            <a:ext cx="1295400" cy="1295400"/>
          </a:xfrm>
          <a:prstGeom prst="rect">
            <a:avLst/>
          </a:prstGeom>
        </p:spPr>
      </p:pic>
    </p:spTree>
    <p:extLst>
      <p:ext uri="{BB962C8B-B14F-4D97-AF65-F5344CB8AC3E}">
        <p14:creationId xmlns:p14="http://schemas.microsoft.com/office/powerpoint/2010/main" val="4133053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dirty="0">
                <a:cs typeface="Calibri"/>
              </a:rPr>
              <a:t>Arrive to Class On Time / Stay until class ends</a:t>
            </a:r>
          </a:p>
          <a:p>
            <a:pPr lvl="1">
              <a:buChar char="•"/>
            </a:pPr>
            <a:r>
              <a:rPr lang="en-US" dirty="0">
                <a:cs typeface="Calibri"/>
              </a:rPr>
              <a:t>We encourage use of cameras when on Webex</a:t>
            </a:r>
          </a:p>
          <a:p>
            <a:r>
              <a:rPr lang="en-US" dirty="0">
                <a:cs typeface="Calibri"/>
              </a:rPr>
              <a:t>Be present in Class and Team Meetings</a:t>
            </a:r>
          </a:p>
          <a:p>
            <a:pPr lvl="1">
              <a:buFont typeface="Arial" panose="05000000000000000000" pitchFamily="2" charset="2"/>
              <a:buChar char="•"/>
            </a:pPr>
            <a:r>
              <a:rPr lang="en-US" dirty="0">
                <a:cs typeface="Calibri"/>
              </a:rPr>
              <a:t>Listen, Engage, Participate</a:t>
            </a:r>
          </a:p>
          <a:p>
            <a:pPr lvl="1">
              <a:buFont typeface="Arial" panose="05000000000000000000" pitchFamily="2" charset="2"/>
              <a:buChar char="•"/>
            </a:pPr>
            <a:r>
              <a:rPr lang="en-US" dirty="0">
                <a:cs typeface="Calibri"/>
              </a:rPr>
              <a:t>Not distracted on your Phone or other tasks</a:t>
            </a:r>
          </a:p>
          <a:p>
            <a:r>
              <a:rPr lang="en-US" dirty="0">
                <a:cs typeface="Calibri"/>
              </a:rPr>
              <a:t>3 Credit Hour course mandates:</a:t>
            </a:r>
          </a:p>
          <a:p>
            <a:pPr lvl="1">
              <a:buFont typeface="Arial" panose="05000000000000000000" pitchFamily="2" charset="2"/>
              <a:buChar char="•"/>
            </a:pPr>
            <a:r>
              <a:rPr lang="en-US" dirty="0">
                <a:cs typeface="Calibri"/>
              </a:rPr>
              <a:t>4 Hours per week IN class</a:t>
            </a:r>
          </a:p>
          <a:p>
            <a:pPr lvl="1">
              <a:buFont typeface="Arial" panose="05000000000000000000" pitchFamily="2" charset="2"/>
              <a:buChar char="•"/>
            </a:pPr>
            <a:r>
              <a:rPr lang="en-US" dirty="0">
                <a:cs typeface="Calibri"/>
              </a:rPr>
              <a:t>5 Hours per week OUT of class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spTree>
    <p:extLst>
      <p:ext uri="{BB962C8B-B14F-4D97-AF65-F5344CB8AC3E}">
        <p14:creationId xmlns:p14="http://schemas.microsoft.com/office/powerpoint/2010/main" val="3495887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TEAM work not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483950" y="1155970"/>
            <a:ext cx="8229600" cy="2438400"/>
          </a:xfrm>
        </p:spPr>
        <p:txBody>
          <a:bodyPr vert="horz" lIns="91440" tIns="45720" rIns="91440" bIns="45720" numCol="2" rtlCol="0" anchor="t">
            <a:normAutofit fontScale="92500"/>
          </a:bodyPr>
          <a:lstStyle/>
          <a:p>
            <a:pPr marL="0" indent="0" algn="ctr">
              <a:spcBef>
                <a:spcPts val="0"/>
              </a:spcBef>
              <a:buNone/>
            </a:pPr>
            <a:r>
              <a:rPr lang="en-US" dirty="0">
                <a:ea typeface="+mn-lt"/>
                <a:cs typeface="+mn-lt"/>
              </a:rPr>
              <a:t>Team Work</a:t>
            </a: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peer review</a:t>
            </a:r>
          </a:p>
          <a:p>
            <a:pPr lvl="1">
              <a:spcBef>
                <a:spcPts val="0"/>
              </a:spcBef>
              <a:buFont typeface="Arial" panose="020B0604020202020204" pitchFamily="34" charset="0"/>
              <a:buChar char="•"/>
            </a:pPr>
            <a:r>
              <a:rPr lang="en-US" sz="3200" dirty="0">
                <a:ea typeface="+mn-lt"/>
                <a:cs typeface="+mn-lt"/>
              </a:rPr>
              <a:t>Student managed</a:t>
            </a:r>
          </a:p>
          <a:p>
            <a:pPr>
              <a:spcBef>
                <a:spcPts val="0"/>
              </a:spcBef>
            </a:pPr>
            <a:endParaRPr lang="en-US" dirty="0">
              <a:ea typeface="+mn-lt"/>
              <a:cs typeface="+mn-lt"/>
            </a:endParaRPr>
          </a:p>
          <a:p>
            <a:pPr marL="0" indent="0" algn="ctr">
              <a:spcBef>
                <a:spcPts val="0"/>
              </a:spcBef>
              <a:buNone/>
            </a:pPr>
            <a:r>
              <a:rPr lang="en-US" dirty="0">
                <a:ea typeface="+mn-lt"/>
                <a:cs typeface="+mn-lt"/>
              </a:rPr>
              <a:t>Group Work </a:t>
            </a: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293" y="3429000"/>
            <a:ext cx="6180913" cy="3349723"/>
          </a:xfrm>
          <a:prstGeom prst="rect">
            <a:avLst/>
          </a:prstGeom>
        </p:spPr>
      </p:pic>
      <p:sp>
        <p:nvSpPr>
          <p:cNvPr id="3" name="Footer Placeholder 2">
            <a:extLst>
              <a:ext uri="{FF2B5EF4-FFF2-40B4-BE49-F238E27FC236}">
                <a16:creationId xmlns:a16="http://schemas.microsoft.com/office/drawing/2014/main" id="{87B76C63-E3AF-4093-A90A-BFCE4A03FF14}"/>
              </a:ext>
            </a:extLst>
          </p:cNvPr>
          <p:cNvSpPr>
            <a:spLocks noGrp="1"/>
          </p:cNvSpPr>
          <p:nvPr>
            <p:ph type="ftr" sz="quarter" idx="11"/>
          </p:nvPr>
        </p:nvSpPr>
        <p:spPr>
          <a:xfrm>
            <a:off x="-712381" y="6338629"/>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3744409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AD50-8DB8-4041-942F-5AF2135C8DFD}"/>
              </a:ext>
            </a:extLst>
          </p:cNvPr>
          <p:cNvSpPr>
            <a:spLocks noGrp="1"/>
          </p:cNvSpPr>
          <p:nvPr>
            <p:ph type="title"/>
          </p:nvPr>
        </p:nvSpPr>
        <p:spPr/>
        <p:txBody>
          <a:bodyPr/>
          <a:lstStyle/>
          <a:p>
            <a:r>
              <a:rPr lang="en-US" dirty="0">
                <a:cs typeface="Calibri"/>
              </a:rPr>
              <a:t>Grading</a:t>
            </a:r>
            <a:endParaRPr lang="en-US" dirty="0"/>
          </a:p>
        </p:txBody>
      </p:sp>
      <p:sp>
        <p:nvSpPr>
          <p:cNvPr id="3" name="Content Placeholder 2">
            <a:extLst>
              <a:ext uri="{FF2B5EF4-FFF2-40B4-BE49-F238E27FC236}">
                <a16:creationId xmlns:a16="http://schemas.microsoft.com/office/drawing/2014/main" id="{937AF680-A653-4C13-B33C-4FB90717A2B1}"/>
              </a:ext>
            </a:extLst>
          </p:cNvPr>
          <p:cNvSpPr>
            <a:spLocks noGrp="1"/>
          </p:cNvSpPr>
          <p:nvPr>
            <p:ph idx="1"/>
          </p:nvPr>
        </p:nvSpPr>
        <p:spPr/>
        <p:txBody>
          <a:bodyPr vert="horz" lIns="91440" tIns="45720" rIns="91440" bIns="45720" rtlCol="0" anchor="t">
            <a:normAutofit/>
          </a:bodyPr>
          <a:lstStyle/>
          <a:p>
            <a:r>
              <a:rPr lang="en-US" dirty="0">
                <a:cs typeface="Calibri"/>
              </a:rPr>
              <a:t>Syllabus</a:t>
            </a:r>
          </a:p>
          <a:p>
            <a:pPr lvl="1"/>
            <a:r>
              <a:rPr lang="en-US" sz="1400" dirty="0">
                <a:cs typeface="Calibri"/>
                <a:hlinkClick r:id="rId2"/>
              </a:rPr>
              <a:t>https://designlab.eng.rpi.edu/edn/projects/capstone-support-dev/repository/112/revisions/295/raw/Course%20Documents/Common%20Course%20Syllabus.pdf</a:t>
            </a:r>
            <a:endParaRPr lang="en-US" sz="1400" dirty="0">
              <a:cs typeface="Calibri"/>
            </a:endParaRPr>
          </a:p>
          <a:p>
            <a:pPr lvl="1"/>
            <a:r>
              <a:rPr lang="en-US" dirty="0">
                <a:cs typeface="Calibri"/>
              </a:rPr>
              <a:t>Tasks and Due Dates </a:t>
            </a:r>
          </a:p>
          <a:p>
            <a:pPr lvl="1"/>
            <a:r>
              <a:rPr lang="en-US" sz="1200" dirty="0">
                <a:cs typeface="Calibri"/>
                <a:hlinkClick r:id="rId3"/>
              </a:rPr>
              <a:t>https://designlab.eng.rpi.edu/edn/projects/capstone-support-dev/wiki/Tasks_and_Due_Dates</a:t>
            </a:r>
            <a:r>
              <a:rPr lang="en-US" sz="1200" dirty="0">
                <a:cs typeface="Calibri"/>
              </a:rPr>
              <a:t> </a:t>
            </a:r>
          </a:p>
          <a:p>
            <a:endParaRPr lang="en-US" dirty="0">
              <a:cs typeface="Calibri"/>
            </a:endParaRPr>
          </a:p>
          <a:p>
            <a:r>
              <a:rPr lang="en-US" dirty="0">
                <a:cs typeface="Calibri"/>
              </a:rPr>
              <a:t>Pose any questions to </a:t>
            </a:r>
            <a:r>
              <a:rPr lang="en-US" dirty="0">
                <a:cs typeface="Calibri"/>
                <a:hlinkClick r:id="rId4"/>
              </a:rPr>
              <a:t>kanaij@rpi.edu</a:t>
            </a:r>
            <a:endParaRPr lang="en-US" dirty="0"/>
          </a:p>
          <a:p>
            <a:pPr lvl="1"/>
            <a:r>
              <a:rPr lang="en-US" dirty="0">
                <a:cs typeface="Calibri"/>
              </a:rPr>
              <a:t>Answers will be posted to EDN</a:t>
            </a:r>
          </a:p>
          <a:p>
            <a:pPr marL="457200" lvl="1" indent="0">
              <a:buNone/>
            </a:pPr>
            <a:r>
              <a:rPr lang="en-US" sz="1400" dirty="0">
                <a:ea typeface="+mn-lt"/>
                <a:cs typeface="+mn-lt"/>
                <a:hlinkClick r:id="rId5"/>
              </a:rPr>
              <a:t>https://designlab.eng.rpi.edu/edn/projects/capstone-support-dev/wiki/Syllabus_or_Grading_questions</a:t>
            </a:r>
            <a:r>
              <a:rPr lang="en-US" sz="1400" dirty="0">
                <a:ea typeface="+mn-lt"/>
                <a:cs typeface="+mn-lt"/>
              </a:rPr>
              <a:t> </a:t>
            </a:r>
            <a:endParaRPr lang="en-US" sz="1400" dirty="0">
              <a:solidFill>
                <a:srgbClr val="C00000"/>
              </a:solidFill>
              <a:cs typeface="Calibri"/>
            </a:endParaRPr>
          </a:p>
        </p:txBody>
      </p:sp>
      <p:sp>
        <p:nvSpPr>
          <p:cNvPr id="4" name="Footer Placeholder 3">
            <a:extLst>
              <a:ext uri="{FF2B5EF4-FFF2-40B4-BE49-F238E27FC236}">
                <a16:creationId xmlns:a16="http://schemas.microsoft.com/office/drawing/2014/main" id="{A9D06505-532E-4038-9C45-A359383635AF}"/>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Tree>
    <p:extLst>
      <p:ext uri="{BB962C8B-B14F-4D97-AF65-F5344CB8AC3E}">
        <p14:creationId xmlns:p14="http://schemas.microsoft.com/office/powerpoint/2010/main" val="2768673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Behavior</a:t>
            </a:r>
            <a:r>
              <a:rPr lang="en-US" dirty="0"/>
              <a:t> Expectations</a:t>
            </a:r>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“How will you interact with your boss and peers in 6 months?”</a:t>
            </a:r>
          </a:p>
          <a:p>
            <a:pPr marL="0" indent="0">
              <a:buNone/>
            </a:pPr>
            <a:endParaRPr lang="en-US" dirty="0"/>
          </a:p>
          <a:p>
            <a:pPr marL="0" indent="0">
              <a:buNone/>
            </a:pPr>
            <a:r>
              <a:rPr lang="en-US" dirty="0"/>
              <a:t>Let’s start doing this NOW in</a:t>
            </a:r>
            <a:r>
              <a:rPr lang="en-US" dirty="0">
                <a:cs typeface="Calibri"/>
              </a:rPr>
              <a:t> Capstone Design</a:t>
            </a:r>
            <a:endParaRPr lang="en-US" dirty="0"/>
          </a:p>
          <a:p>
            <a:pPr lvl="1">
              <a:buFont typeface="Arial" panose="020B0604020202020204" pitchFamily="34" charset="0"/>
              <a:buChar char="•"/>
            </a:pPr>
            <a:r>
              <a:rPr lang="en-US" dirty="0"/>
              <a:t>Be Accountable. </a:t>
            </a:r>
          </a:p>
          <a:p>
            <a:pPr lvl="2"/>
            <a:r>
              <a:rPr lang="en-US" dirty="0"/>
              <a:t>To your teammates, to Chief/Project Engineer, and to project sponsor.</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No need to hide from team until its perfect or completely finished.</a:t>
            </a:r>
          </a:p>
          <a:p>
            <a:pPr lvl="2"/>
            <a:r>
              <a:rPr lang="en-US" dirty="0">
                <a:cs typeface="Calibri"/>
              </a:rPr>
              <a:t>Use Electronic Design Notebook (EDN)</a:t>
            </a:r>
          </a:p>
        </p:txBody>
      </p:sp>
      <p:sp>
        <p:nvSpPr>
          <p:cNvPr id="4" name="Footer Placeholder 3">
            <a:extLst>
              <a:ext uri="{FF2B5EF4-FFF2-40B4-BE49-F238E27FC236}">
                <a16:creationId xmlns:a16="http://schemas.microsoft.com/office/drawing/2014/main" id="{A0AFCCA3-4970-4A0F-A692-08CA2884EF8E}"/>
              </a:ext>
            </a:extLst>
          </p:cNvPr>
          <p:cNvSpPr>
            <a:spLocks noGrp="1"/>
          </p:cNvSpPr>
          <p:nvPr>
            <p:ph type="ftr" sz="quarter" idx="11"/>
          </p:nvPr>
        </p:nvSpPr>
        <p:spPr>
          <a:xfrm>
            <a:off x="3124200" y="6489257"/>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75996914"/>
              </p:ext>
            </p:extLst>
          </p:nvPr>
        </p:nvGraphicFramePr>
        <p:xfrm>
          <a:off x="381000" y="846138"/>
          <a:ext cx="8382000" cy="5307542"/>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1.0</a:t>
                      </a:r>
                    </a:p>
                  </a:txBody>
                  <a:tcPr marL="68580" marR="68580" marT="0" marB="0"/>
                </a:tc>
                <a:tc>
                  <a:txBody>
                    <a:bodyPr/>
                    <a:lstStyle/>
                    <a:p>
                      <a:pPr marL="0" marR="0" algn="l">
                        <a:spcBef>
                          <a:spcPts val="0"/>
                        </a:spcBef>
                        <a:spcAft>
                          <a:spcPts val="0"/>
                        </a:spcAft>
                      </a:pPr>
                      <a:r>
                        <a:rPr lang="en-US" sz="1200" dirty="0">
                          <a:effectLst/>
                          <a:latin typeface="+mj-lt"/>
                          <a:ea typeface="MS Mincho"/>
                        </a:rPr>
                        <a:t>5/17/21</a:t>
                      </a:r>
                    </a:p>
                  </a:txBody>
                  <a:tcPr marL="68580" marR="68580" marT="0" marB="0"/>
                </a:tc>
                <a:tc>
                  <a:txBody>
                    <a:bodyPr/>
                    <a:lstStyle/>
                    <a:p>
                      <a:pPr marL="0" marR="0" algn="l">
                        <a:spcBef>
                          <a:spcPts val="0"/>
                        </a:spcBef>
                        <a:spcAft>
                          <a:spcPts val="0"/>
                        </a:spcAft>
                      </a:pPr>
                      <a:r>
                        <a:rPr lang="en-US" sz="1200" baseline="0" dirty="0">
                          <a:effectLst/>
                          <a:latin typeface="+mj-lt"/>
                          <a:ea typeface="MS Mincho"/>
                        </a:rPr>
                        <a:t>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Copy created from S21 Playbook</a:t>
                      </a:r>
                    </a:p>
                    <a:p>
                      <a:pPr marL="0" marR="0" algn="l">
                        <a:spcBef>
                          <a:spcPts val="0"/>
                        </a:spcBef>
                        <a:spcAft>
                          <a:spcPts val="0"/>
                        </a:spcAft>
                      </a:pPr>
                      <a:r>
                        <a:rPr lang="en-US" sz="1200" dirty="0">
                          <a:effectLst/>
                          <a:latin typeface="+mj-lt"/>
                          <a:ea typeface="MS Mincho"/>
                        </a:rPr>
                        <a:t>Revision history cleared</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1.1</a:t>
                      </a:r>
                    </a:p>
                  </a:txBody>
                  <a:tcPr marL="68580" marR="68580" marT="0" marB="0"/>
                </a:tc>
                <a:tc>
                  <a:txBody>
                    <a:bodyPr/>
                    <a:lstStyle/>
                    <a:p>
                      <a:pPr marL="0" marR="0" algn="l">
                        <a:spcBef>
                          <a:spcPts val="0"/>
                        </a:spcBef>
                        <a:spcAft>
                          <a:spcPts val="0"/>
                        </a:spcAft>
                      </a:pPr>
                      <a:r>
                        <a:rPr lang="en-US" sz="1200" b="0" dirty="0">
                          <a:effectLst/>
                          <a:latin typeface="+mj-lt"/>
                          <a:ea typeface="MS Mincho"/>
                        </a:rPr>
                        <a:t>5/18/21</a:t>
                      </a:r>
                    </a:p>
                  </a:txBody>
                  <a:tcPr marL="68580" marR="68580" marT="0" marB="0"/>
                </a:tc>
                <a:tc>
                  <a:txBody>
                    <a:bodyPr/>
                    <a:lstStyle/>
                    <a:p>
                      <a:pPr marL="0" marR="0" algn="l">
                        <a:spcBef>
                          <a:spcPts val="0"/>
                        </a:spcBef>
                        <a:spcAft>
                          <a:spcPts val="0"/>
                        </a:spcAft>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“disposable </a:t>
                      </a:r>
                      <a:r>
                        <a:rPr lang="en-US" sz="1200" b="0" baseline="0" dirty="0">
                          <a:effectLst/>
                          <a:latin typeface="+mj-lt"/>
                          <a:ea typeface="MS Mincho"/>
                        </a:rPr>
                        <a:t>mask” clarified p9</a:t>
                      </a:r>
                    </a:p>
                    <a:p>
                      <a:pPr marL="0" marR="0" algn="l">
                        <a:spcBef>
                          <a:spcPts val="0"/>
                        </a:spcBef>
                        <a:spcAft>
                          <a:spcPts val="0"/>
                        </a:spcAft>
                      </a:pPr>
                      <a:r>
                        <a:rPr lang="en-US" sz="1200" b="0" dirty="0">
                          <a:effectLst/>
                          <a:latin typeface="+mj-lt"/>
                          <a:ea typeface="MS Mincho"/>
                        </a:rPr>
                        <a:t>Orientation Packet p19</a:t>
                      </a: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1.2</a:t>
                      </a:r>
                    </a:p>
                  </a:txBody>
                  <a:tcPr marL="68580" marR="68580" marT="0" marB="0"/>
                </a:tc>
                <a:tc>
                  <a:txBody>
                    <a:bodyPr/>
                    <a:lstStyle/>
                    <a:p>
                      <a:pPr marL="0" marR="0" algn="l">
                        <a:spcBef>
                          <a:spcPts val="0"/>
                        </a:spcBef>
                        <a:spcAft>
                          <a:spcPts val="0"/>
                        </a:spcAft>
                      </a:pPr>
                      <a:r>
                        <a:rPr lang="en-US" sz="1200" b="0" dirty="0">
                          <a:effectLst/>
                          <a:latin typeface="+mj-lt"/>
                          <a:ea typeface="MS Mincho"/>
                        </a:rPr>
                        <a:t>6/8/21</a:t>
                      </a:r>
                    </a:p>
                  </a:txBody>
                  <a:tcPr marL="68580" marR="68580" marT="0" marB="0"/>
                </a:tc>
                <a:tc>
                  <a:txBody>
                    <a:bodyPr/>
                    <a:lstStyle/>
                    <a:p>
                      <a:pPr marL="0" marR="0" algn="l">
                        <a:spcBef>
                          <a:spcPts val="0"/>
                        </a:spcBef>
                        <a:spcAft>
                          <a:spcPts val="0"/>
                        </a:spcAft>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EDN usage p67</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1.3</a:t>
                      </a:r>
                    </a:p>
                  </a:txBody>
                  <a:tcPr marL="68580" marR="68580" marT="0" marB="0"/>
                </a:tc>
                <a:tc>
                  <a:txBody>
                    <a:bodyPr/>
                    <a:lstStyle/>
                    <a:p>
                      <a:pPr marL="0" marR="0" algn="l">
                        <a:spcBef>
                          <a:spcPts val="0"/>
                        </a:spcBef>
                        <a:spcAft>
                          <a:spcPts val="0"/>
                        </a:spcAft>
                      </a:pPr>
                      <a:r>
                        <a:rPr lang="en-US" sz="1200" b="0" dirty="0">
                          <a:effectLst/>
                          <a:latin typeface="+mj-lt"/>
                          <a:ea typeface="MS Mincho"/>
                        </a:rPr>
                        <a:t>6/21/21</a:t>
                      </a:r>
                    </a:p>
                  </a:txBody>
                  <a:tcPr marL="68580" marR="68580" marT="0" marB="0"/>
                </a:tc>
                <a:tc>
                  <a:txBody>
                    <a:bodyPr/>
                    <a:lstStyle/>
                    <a:p>
                      <a:pPr marL="0" marR="0" algn="l">
                        <a:spcBef>
                          <a:spcPts val="0"/>
                        </a:spcBef>
                        <a:spcAft>
                          <a:spcPts val="0"/>
                        </a:spcAft>
                      </a:pPr>
                      <a:r>
                        <a:rPr lang="en-US" sz="1200" b="0" dirty="0">
                          <a:effectLst/>
                          <a:latin typeface="+mj-lt"/>
                          <a:ea typeface="MS Mincho"/>
                        </a:rPr>
                        <a:t>Anderson</a:t>
                      </a:r>
                    </a:p>
                  </a:txBody>
                  <a:tcPr marL="68580" marR="68580" marT="0" marB="0"/>
                </a:tc>
                <a:tc>
                  <a:txBody>
                    <a:bodyPr/>
                    <a:lstStyle/>
                    <a:p>
                      <a:pPr marL="0" marR="0" algn="l">
                        <a:spcBef>
                          <a:spcPts val="0"/>
                        </a:spcBef>
                        <a:spcAft>
                          <a:spcPts val="0"/>
                        </a:spcAft>
                      </a:pPr>
                      <a:r>
                        <a:rPr lang="en-US" sz="1200" b="0" dirty="0">
                          <a:effectLst/>
                          <a:latin typeface="+mj-lt"/>
                          <a:ea typeface="MS Mincho"/>
                        </a:rPr>
                        <a:t>COVID page. Mentioned flipped on slide 12. Added comment about where to discussed flipped, fixed some grammar / increased font size-formatting on a couple slides</a:t>
                      </a:r>
                    </a:p>
                  </a:txBody>
                  <a:tcPr marL="68580" marR="68580" marT="0" marB="0"/>
                </a:tc>
                <a:extLst>
                  <a:ext uri="{0D108BD9-81ED-4DB2-BD59-A6C34878D82A}">
                    <a16:rowId xmlns:a16="http://schemas.microsoft.com/office/drawing/2014/main" val="1445296702"/>
                  </a:ext>
                </a:extLst>
              </a:tr>
              <a:tr h="93645">
                <a:tc>
                  <a:txBody>
                    <a:bodyPr/>
                    <a:lstStyle/>
                    <a:p>
                      <a:pPr marL="0" marR="0" algn="l">
                        <a:spcBef>
                          <a:spcPts val="0"/>
                        </a:spcBef>
                        <a:spcAft>
                          <a:spcPts val="0"/>
                        </a:spcAft>
                      </a:pPr>
                      <a:r>
                        <a:rPr lang="en-US" sz="1200" b="0" dirty="0">
                          <a:effectLst/>
                          <a:latin typeface="+mj-lt"/>
                          <a:ea typeface="MS Mincho"/>
                        </a:rPr>
                        <a:t>1.4</a:t>
                      </a:r>
                    </a:p>
                  </a:txBody>
                  <a:tcPr marL="68580" marR="68580" marT="0" marB="0"/>
                </a:tc>
                <a:tc>
                  <a:txBody>
                    <a:bodyPr/>
                    <a:lstStyle/>
                    <a:p>
                      <a:pPr marL="0" marR="0" algn="l">
                        <a:spcBef>
                          <a:spcPts val="0"/>
                        </a:spcBef>
                        <a:spcAft>
                          <a:spcPts val="0"/>
                        </a:spcAft>
                      </a:pPr>
                      <a:r>
                        <a:rPr lang="en-US" sz="1200" b="0" dirty="0">
                          <a:effectLst/>
                          <a:latin typeface="+mj-lt"/>
                          <a:ea typeface="MS Mincho"/>
                        </a:rPr>
                        <a:t>6/28/21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Added Design Process image after agenda slides</a:t>
                      </a:r>
                    </a:p>
                    <a:p>
                      <a:pPr marL="0" marR="0" algn="l">
                        <a:spcBef>
                          <a:spcPts val="0"/>
                        </a:spcBef>
                        <a:spcAft>
                          <a:spcPts val="0"/>
                        </a:spcAft>
                      </a:pPr>
                      <a:r>
                        <a:rPr lang="en-US" sz="1200" b="0" baseline="0" dirty="0">
                          <a:effectLst/>
                          <a:latin typeface="+mj-lt"/>
                          <a:ea typeface="MS Mincho"/>
                        </a:rPr>
                        <a:t>Font change p44</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1.5</a:t>
                      </a:r>
                    </a:p>
                  </a:txBody>
                  <a:tcPr marL="68580" marR="68580" marT="0" marB="0"/>
                </a:tc>
                <a:tc>
                  <a:txBody>
                    <a:bodyPr/>
                    <a:lstStyle/>
                    <a:p>
                      <a:pPr marL="0" marR="0" algn="l">
                        <a:spcBef>
                          <a:spcPts val="0"/>
                        </a:spcBef>
                        <a:spcAft>
                          <a:spcPts val="0"/>
                        </a:spcAft>
                      </a:pPr>
                      <a:r>
                        <a:rPr lang="en-US" sz="1200" b="0" dirty="0">
                          <a:effectLst/>
                          <a:latin typeface="+mj-lt"/>
                          <a:ea typeface="MS Mincho"/>
                        </a:rPr>
                        <a:t>7/2/21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Updated all web links to F21 Ticket Outs</a:t>
                      </a: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a:effectLst/>
                          <a:latin typeface="+mj-lt"/>
                          <a:ea typeface="MS Mincho"/>
                        </a:rPr>
                        <a:t>1.6</a:t>
                      </a:r>
                    </a:p>
                  </a:txBody>
                  <a:tcPr marL="68580" marR="68580" marT="0" marB="0"/>
                </a:tc>
                <a:tc>
                  <a:txBody>
                    <a:bodyPr/>
                    <a:lstStyle/>
                    <a:p>
                      <a:pPr marL="0" marR="0" algn="l">
                        <a:spcBef>
                          <a:spcPts val="0"/>
                        </a:spcBef>
                        <a:spcAft>
                          <a:spcPts val="0"/>
                        </a:spcAft>
                      </a:pPr>
                      <a:r>
                        <a:rPr lang="en-US" sz="1200" b="0" dirty="0">
                          <a:effectLst/>
                          <a:latin typeface="+mj-lt"/>
                          <a:ea typeface="MS Mincho"/>
                        </a:rPr>
                        <a:t>7/8/21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Added External &amp; Internal concept search slides from IED textbook</a:t>
                      </a:r>
                      <a:r>
                        <a:rPr lang="en-US" sz="1200" b="0" baseline="0" dirty="0">
                          <a:effectLst/>
                          <a:latin typeface="+mj-lt"/>
                          <a:ea typeface="MS Mincho"/>
                        </a:rPr>
                        <a:t> p 79+80</a:t>
                      </a:r>
                    </a:p>
                    <a:p>
                      <a:pPr marL="0" marR="0" algn="l">
                        <a:spcBef>
                          <a:spcPts val="0"/>
                        </a:spcBef>
                        <a:spcAft>
                          <a:spcPts val="0"/>
                        </a:spcAft>
                      </a:pPr>
                      <a:r>
                        <a:rPr lang="en-US" sz="1200" b="0" baseline="0" dirty="0">
                          <a:effectLst/>
                          <a:latin typeface="+mj-lt"/>
                          <a:ea typeface="MS Mincho"/>
                        </a:rPr>
                        <a:t>Improved task description on daily Design Process poster callback</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1.7</a:t>
                      </a:r>
                    </a:p>
                  </a:txBody>
                  <a:tcPr marL="68580" marR="68580" marT="0" marB="0"/>
                </a:tc>
                <a:tc>
                  <a:txBody>
                    <a:bodyPr/>
                    <a:lstStyle/>
                    <a:p>
                      <a:pPr marL="0" marR="0" algn="l">
                        <a:spcBef>
                          <a:spcPts val="0"/>
                        </a:spcBef>
                        <a:spcAft>
                          <a:spcPts val="0"/>
                        </a:spcAft>
                      </a:pPr>
                      <a:r>
                        <a:rPr lang="en-US" sz="1200" dirty="0">
                          <a:effectLst/>
                          <a:latin typeface="+mj-lt"/>
                          <a:ea typeface="MS Mincho"/>
                        </a:rPr>
                        <a:t>7/13/21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Removed mention of Risk</a:t>
                      </a:r>
                      <a:r>
                        <a:rPr lang="en-US" sz="1200" kern="1200" baseline="0" dirty="0">
                          <a:solidFill>
                            <a:schemeClr val="dk1"/>
                          </a:solidFill>
                          <a:effectLst/>
                          <a:latin typeface="+mn-lt"/>
                          <a:ea typeface="MS Mincho"/>
                          <a:cs typeface="+mn-cs"/>
                        </a:rPr>
                        <a:t> Analysis Memo</a:t>
                      </a:r>
                      <a:endParaRPr lang="en-US" sz="1200" kern="1200" dirty="0">
                        <a:solidFill>
                          <a:schemeClr val="dk1"/>
                        </a:solidFill>
                        <a:effectLst/>
                        <a:latin typeface="+mn-lt"/>
                        <a:ea typeface="MS Mincho"/>
                        <a:cs typeface="+mn-cs"/>
                      </a:endParaRPr>
                    </a:p>
                    <a:p>
                      <a:pPr marL="0" marR="0" algn="l">
                        <a:spcBef>
                          <a:spcPts val="0"/>
                        </a:spcBef>
                        <a:spcAft>
                          <a:spcPts val="0"/>
                        </a:spcAft>
                      </a:pPr>
                      <a:r>
                        <a:rPr lang="en-US" sz="1200" dirty="0">
                          <a:effectLst/>
                          <a:latin typeface="+mj-lt"/>
                          <a:ea typeface="MS Mincho"/>
                        </a:rPr>
                        <a:t>Added content and reference to Benchmarking Memo</a:t>
                      </a:r>
                    </a:p>
                    <a:p>
                      <a:pPr marL="0" marR="0" algn="l">
                        <a:spcBef>
                          <a:spcPts val="0"/>
                        </a:spcBef>
                        <a:spcAft>
                          <a:spcPts val="0"/>
                        </a:spcAft>
                      </a:pPr>
                      <a:r>
                        <a:rPr lang="en-US" sz="1200" dirty="0">
                          <a:effectLst/>
                          <a:latin typeface="+mj-lt"/>
                          <a:ea typeface="MS Mincho"/>
                        </a:rPr>
                        <a:t>Updated dates for PDR and Memo submission</a:t>
                      </a:r>
                    </a:p>
                    <a:p>
                      <a:pPr marL="0" marR="0" algn="l">
                        <a:spcBef>
                          <a:spcPts val="0"/>
                        </a:spcBef>
                        <a:spcAft>
                          <a:spcPts val="0"/>
                        </a:spcAft>
                      </a:pPr>
                      <a:r>
                        <a:rPr lang="en-US" sz="1200" dirty="0">
                          <a:effectLst/>
                          <a:latin typeface="+mj-lt"/>
                          <a:ea typeface="MS Mincho"/>
                        </a:rPr>
                        <a:t>s/’Midterm forum’/‘PDR forum’</a:t>
                      </a:r>
                    </a:p>
                    <a:p>
                      <a:pPr marL="0" marR="0" algn="l">
                        <a:spcBef>
                          <a:spcPts val="0"/>
                        </a:spcBef>
                        <a:spcAft>
                          <a:spcPts val="0"/>
                        </a:spcAft>
                      </a:pPr>
                      <a:r>
                        <a:rPr lang="en-US" sz="1200" dirty="0">
                          <a:effectLst/>
                          <a:latin typeface="+mj-lt"/>
                          <a:ea typeface="MS Mincho"/>
                        </a:rPr>
                        <a:t>Updated most Agenda slides to add CE time and fix formatting</a:t>
                      </a:r>
                    </a:p>
                    <a:p>
                      <a:pPr marL="0" marR="0" algn="l">
                        <a:spcBef>
                          <a:spcPts val="0"/>
                        </a:spcBef>
                        <a:spcAft>
                          <a:spcPts val="0"/>
                        </a:spcAft>
                      </a:pPr>
                      <a:r>
                        <a:rPr lang="en-US" sz="1200" dirty="0">
                          <a:effectLst/>
                          <a:latin typeface="+mj-lt"/>
                          <a:ea typeface="MS Mincho"/>
                        </a:rPr>
                        <a:t>Added Class 3 Ticket Out</a:t>
                      </a:r>
                    </a:p>
                  </a:txBody>
                  <a:tcPr marL="68580" marR="68580" marT="0" marB="0"/>
                </a:tc>
                <a:extLst>
                  <a:ext uri="{0D108BD9-81ED-4DB2-BD59-A6C34878D82A}">
                    <a16:rowId xmlns:a16="http://schemas.microsoft.com/office/drawing/2014/main" val="3050399495"/>
                  </a:ext>
                </a:extLst>
              </a:tr>
              <a:tr h="326268">
                <a:tc>
                  <a:txBody>
                    <a:bodyPr/>
                    <a:lstStyle/>
                    <a:p>
                      <a:pPr marL="0" marR="0" algn="l">
                        <a:spcBef>
                          <a:spcPts val="0"/>
                        </a:spcBef>
                        <a:spcAft>
                          <a:spcPts val="0"/>
                        </a:spcAft>
                      </a:pPr>
                      <a:r>
                        <a:rPr lang="en-US" sz="1200" dirty="0">
                          <a:effectLst/>
                          <a:latin typeface="+mj-lt"/>
                          <a:ea typeface="MS Mincho"/>
                        </a:rPr>
                        <a:t>1.8</a:t>
                      </a:r>
                    </a:p>
                  </a:txBody>
                  <a:tcPr marL="68580" marR="68580" marT="0" marB="0"/>
                </a:tc>
                <a:tc>
                  <a:txBody>
                    <a:bodyPr/>
                    <a:lstStyle/>
                    <a:p>
                      <a:pPr marL="0" marR="0" algn="l">
                        <a:spcBef>
                          <a:spcPts val="0"/>
                        </a:spcBef>
                        <a:spcAft>
                          <a:spcPts val="0"/>
                        </a:spcAft>
                      </a:pPr>
                      <a:r>
                        <a:rPr lang="en-US" sz="1200" dirty="0">
                          <a:effectLst/>
                          <a:latin typeface="+mj-lt"/>
                          <a:ea typeface="MS Mincho"/>
                        </a:rPr>
                        <a:t>7/15/21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Benchmarking Memo introduced – p84</a:t>
                      </a:r>
                    </a:p>
                    <a:p>
                      <a:pPr marL="0" marR="0" algn="l">
                        <a:spcBef>
                          <a:spcPts val="0"/>
                        </a:spcBef>
                        <a:spcAft>
                          <a:spcPts val="0"/>
                        </a:spcAft>
                      </a:pPr>
                      <a:r>
                        <a:rPr lang="en-US" sz="1200" dirty="0">
                          <a:effectLst/>
                          <a:latin typeface="+mj-lt"/>
                          <a:ea typeface="MS Mincho"/>
                        </a:rPr>
                        <a:t>Related</a:t>
                      </a:r>
                      <a:r>
                        <a:rPr lang="en-US" sz="1200" baseline="0" dirty="0">
                          <a:effectLst/>
                          <a:latin typeface="+mj-lt"/>
                          <a:ea typeface="MS Mincho"/>
                        </a:rPr>
                        <a:t> Out Of Class tasks  &amp; link to rubric added</a:t>
                      </a: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r>
                        <a:rPr lang="en-US" sz="1200" dirty="0">
                          <a:effectLst/>
                          <a:latin typeface="+mj-lt"/>
                          <a:ea typeface="MS Mincho"/>
                        </a:rPr>
                        <a:t>1.9</a:t>
                      </a:r>
                    </a:p>
                  </a:txBody>
                  <a:tcPr marL="68580" marR="68580" marT="0" marB="0"/>
                </a:tc>
                <a:tc>
                  <a:txBody>
                    <a:bodyPr/>
                    <a:lstStyle/>
                    <a:p>
                      <a:pPr marL="0" marR="0" algn="l">
                        <a:spcBef>
                          <a:spcPts val="0"/>
                        </a:spcBef>
                        <a:spcAft>
                          <a:spcPts val="0"/>
                        </a:spcAft>
                      </a:pPr>
                      <a:r>
                        <a:rPr lang="en-US" sz="1200" dirty="0">
                          <a:effectLst/>
                          <a:latin typeface="+mj-lt"/>
                          <a:ea typeface="MS Mincho"/>
                        </a:rPr>
                        <a:t>7/23/21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Added CE Time </a:t>
                      </a:r>
                      <a:r>
                        <a:rPr lang="en-US" sz="1200" baseline="0" dirty="0">
                          <a:effectLst/>
                          <a:latin typeface="+mj-lt"/>
                          <a:ea typeface="MS Mincho"/>
                        </a:rPr>
                        <a:t>to Day 6 – p81</a:t>
                      </a:r>
                    </a:p>
                    <a:p>
                      <a:pPr marL="0" marR="0" algn="l">
                        <a:spcBef>
                          <a:spcPts val="0"/>
                        </a:spcBef>
                        <a:spcAft>
                          <a:spcPts val="0"/>
                        </a:spcAft>
                      </a:pPr>
                      <a:r>
                        <a:rPr lang="en-US" sz="1200" baseline="0" dirty="0">
                          <a:effectLst/>
                          <a:latin typeface="+mj-lt"/>
                          <a:ea typeface="MS Mincho"/>
                        </a:rPr>
                        <a:t>Added </a:t>
                      </a:r>
                      <a:r>
                        <a:rPr lang="en-US" sz="1200" baseline="0" dirty="0" err="1">
                          <a:effectLst/>
                          <a:latin typeface="+mj-lt"/>
                          <a:ea typeface="MS Mincho"/>
                        </a:rPr>
                        <a:t>‘Re</a:t>
                      </a:r>
                      <a:r>
                        <a:rPr lang="en-US" sz="1200" baseline="0" dirty="0">
                          <a:effectLst/>
                          <a:latin typeface="+mj-lt"/>
                          <a:ea typeface="MS Mincho"/>
                        </a:rPr>
                        <a:t>-read project description’ as task after Day 1</a:t>
                      </a: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595434">
                <a:tc>
                  <a:txBody>
                    <a:bodyPr/>
                    <a:lstStyle/>
                    <a:p>
                      <a:pPr marL="0" marR="0" algn="l">
                        <a:spcBef>
                          <a:spcPts val="0"/>
                        </a:spcBef>
                        <a:spcAft>
                          <a:spcPts val="0"/>
                        </a:spcAft>
                      </a:pPr>
                      <a:r>
                        <a:rPr lang="en-US" sz="1200" dirty="0">
                          <a:effectLst/>
                          <a:latin typeface="+mj-lt"/>
                          <a:ea typeface="MS Mincho"/>
                        </a:rPr>
                        <a:t>2.0</a:t>
                      </a:r>
                    </a:p>
                  </a:txBody>
                  <a:tcPr marL="68580" marR="68580" marT="0" marB="0"/>
                </a:tc>
                <a:tc>
                  <a:txBody>
                    <a:bodyPr/>
                    <a:lstStyle/>
                    <a:p>
                      <a:pPr marL="0" marR="0" algn="l">
                        <a:spcBef>
                          <a:spcPts val="0"/>
                        </a:spcBef>
                        <a:spcAft>
                          <a:spcPts val="0"/>
                        </a:spcAft>
                      </a:pPr>
                      <a:r>
                        <a:rPr lang="en-US" sz="1200" dirty="0">
                          <a:effectLst/>
                          <a:latin typeface="+mj-lt"/>
                          <a:ea typeface="MS Mincho"/>
                        </a:rPr>
                        <a:t>7/26/21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Semester</a:t>
                      </a:r>
                      <a:r>
                        <a:rPr lang="en-US" sz="1200" baseline="0" dirty="0">
                          <a:effectLst/>
                          <a:latin typeface="+mj-lt"/>
                          <a:ea typeface="MS Mincho"/>
                        </a:rPr>
                        <a:t> removed from filename to make document ‘evergreen’</a:t>
                      </a:r>
                    </a:p>
                    <a:p>
                      <a:pPr marL="0" marR="0" algn="l">
                        <a:spcBef>
                          <a:spcPts val="0"/>
                        </a:spcBef>
                        <a:spcAft>
                          <a:spcPts val="0"/>
                        </a:spcAft>
                      </a:pPr>
                      <a:r>
                        <a:rPr lang="en-US" sz="1200" baseline="0" dirty="0">
                          <a:effectLst/>
                          <a:latin typeface="+mj-lt"/>
                          <a:ea typeface="MS Mincho"/>
                        </a:rPr>
                        <a:t>Updated link to Capstone Playbook on agenda slides</a:t>
                      </a:r>
                    </a:p>
                    <a:p>
                      <a:pPr marL="0" marR="0" algn="l">
                        <a:spcBef>
                          <a:spcPts val="0"/>
                        </a:spcBef>
                        <a:spcAft>
                          <a:spcPts val="0"/>
                        </a:spcAft>
                      </a:pPr>
                      <a:r>
                        <a:rPr lang="en-US" sz="1200" baseline="0" dirty="0">
                          <a:effectLst/>
                          <a:latin typeface="+mj-lt"/>
                          <a:ea typeface="MS Mincho"/>
                        </a:rPr>
                        <a:t>Added TBD link to EDN posting video - p46</a:t>
                      </a:r>
                    </a:p>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62658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Communications Expectations</a:t>
            </a:r>
          </a:p>
        </p:txBody>
      </p:sp>
      <p:sp>
        <p:nvSpPr>
          <p:cNvPr id="3" name="Content Placeholder 2"/>
          <p:cNvSpPr>
            <a:spLocks noGrp="1"/>
          </p:cNvSpPr>
          <p:nvPr>
            <p:ph idx="1"/>
          </p:nvPr>
        </p:nvSpPr>
        <p:spPr/>
        <p:txBody>
          <a:bodyPr vert="horz" lIns="91440" tIns="45720" rIns="91440" bIns="45720" rtlCol="0" anchor="t">
            <a:normAutofit fontScale="92500" lnSpcReduction="20000"/>
          </a:bodyPr>
          <a:lstStyle/>
          <a:p>
            <a:r>
              <a:rPr lang="en-US" dirty="0">
                <a:cs typeface="Calibri"/>
              </a:rPr>
              <a:t>Written capstone communications are permitted </a:t>
            </a:r>
            <a:r>
              <a:rPr lang="en-US" dirty="0">
                <a:solidFill>
                  <a:srgbClr val="FF0000"/>
                </a:solidFill>
                <a:cs typeface="Calibri"/>
              </a:rPr>
              <a:t>ONLY</a:t>
            </a:r>
            <a:r>
              <a:rPr lang="en-US" dirty="0">
                <a:cs typeface="Calibri"/>
              </a:rPr>
              <a:t> on:</a:t>
            </a:r>
          </a:p>
          <a:p>
            <a:pPr lvl="1"/>
            <a:r>
              <a:rPr lang="en-US" dirty="0">
                <a:cs typeface="Calibri"/>
              </a:rPr>
              <a:t>The EDN</a:t>
            </a:r>
          </a:p>
          <a:p>
            <a:pPr lvl="2"/>
            <a:r>
              <a:rPr lang="en-US" dirty="0">
                <a:cs typeface="Calibri"/>
              </a:rPr>
              <a:t>Native EDN posts, MS Office files, CAD, etc.</a:t>
            </a:r>
          </a:p>
          <a:p>
            <a:pPr lvl="1"/>
            <a:r>
              <a:rPr lang="en-US" dirty="0">
                <a:cs typeface="Calibri"/>
              </a:rPr>
              <a:t>Webex</a:t>
            </a:r>
          </a:p>
          <a:p>
            <a:r>
              <a:rPr lang="en-US" dirty="0">
                <a:cs typeface="Calibri"/>
              </a:rPr>
              <a:t>Use of any other cloud-based service, such as Google Drive, GroupMe, Discord, Slack, etc. is </a:t>
            </a:r>
            <a:r>
              <a:rPr lang="en-US" dirty="0">
                <a:solidFill>
                  <a:srgbClr val="FF0000"/>
                </a:solidFill>
                <a:cs typeface="Calibri"/>
              </a:rPr>
              <a:t>FORBIDDEN</a:t>
            </a:r>
            <a:r>
              <a:rPr lang="en-US" dirty="0">
                <a:cs typeface="Calibri"/>
              </a:rPr>
              <a:t> </a:t>
            </a:r>
          </a:p>
          <a:p>
            <a:r>
              <a:rPr lang="en-US" dirty="0">
                <a:cs typeface="Calibri"/>
              </a:rPr>
              <a:t>Scheduling services such as </a:t>
            </a:r>
            <a:r>
              <a:rPr lang="en-US" dirty="0" err="1">
                <a:cs typeface="Calibri"/>
              </a:rPr>
              <a:t>WhenIsGood</a:t>
            </a:r>
            <a:r>
              <a:rPr lang="en-US" dirty="0">
                <a:cs typeface="Calibri"/>
              </a:rPr>
              <a:t> are acceptable for setting up meetings but must not contain any </a:t>
            </a:r>
            <a:r>
              <a:rPr lang="en-US">
                <a:cs typeface="Calibri"/>
              </a:rPr>
              <a:t>technical information</a:t>
            </a:r>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spTree>
    <p:extLst>
      <p:ext uri="{BB962C8B-B14F-4D97-AF65-F5344CB8AC3E}">
        <p14:creationId xmlns:p14="http://schemas.microsoft.com/office/powerpoint/2010/main" val="2382509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5867400"/>
            <a:ext cx="7886700" cy="803936"/>
          </a:xfrm>
        </p:spPr>
        <p:txBody>
          <a:bodyPr vert="horz" lIns="91440" tIns="45720" rIns="91440" bIns="45720" rtlCol="0" anchor="t">
            <a:normAutofit/>
          </a:bodyPr>
          <a:lstStyle/>
          <a:p>
            <a:pPr marL="0" indent="0">
              <a:buNone/>
            </a:pPr>
            <a:r>
              <a:rPr lang="en-US" dirty="0">
                <a:cs typeface="Calibri"/>
              </a:rPr>
              <a:t>More information</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sp>
        <p:nvSpPr>
          <p:cNvPr id="5" name="Footer Placeholder 4">
            <a:extLst>
              <a:ext uri="{FF2B5EF4-FFF2-40B4-BE49-F238E27FC236}">
                <a16:creationId xmlns:a16="http://schemas.microsoft.com/office/drawing/2014/main" id="{9454204C-E1D9-4E9B-BBC4-CC1E9730D7D1}"/>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21</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via email the Capstone Orientation Packet:</a:t>
            </a:r>
            <a:endParaRPr lang="en-US" sz="2400" dirty="0"/>
          </a:p>
          <a:p>
            <a:pPr marL="285750" indent="-285750" fontAlgn="t">
              <a:buFont typeface="Arial" panose="020B0604020202020204" pitchFamily="34" charset="0"/>
              <a:buChar char="•"/>
            </a:pPr>
            <a:endParaRPr lang="en-US" sz="2400" dirty="0"/>
          </a:p>
          <a:p>
            <a:pPr marL="285750" indent="-285750" fontAlgn="t">
              <a:buFont typeface="Arial" panose="020B0604020202020204" pitchFamily="34" charset="0"/>
              <a:buChar char="•"/>
            </a:pPr>
            <a:r>
              <a:rPr lang="en-US" sz="2400" dirty="0"/>
              <a:t>Director’s Introduction letter</a:t>
            </a:r>
          </a:p>
          <a:p>
            <a:pPr marL="285750" indent="-285750" fontAlgn="ctr">
              <a:buFont typeface="Arial" panose="020B0604020202020204" pitchFamily="34" charset="0"/>
              <a:buChar char="•"/>
            </a:pPr>
            <a:r>
              <a:rPr lang="en-US" sz="2400" dirty="0"/>
              <a:t>Project Description			- Will guide work today</a:t>
            </a:r>
          </a:p>
          <a:p>
            <a:pPr marL="285750" indent="-285750" fontAlgn="ctr">
              <a:buFont typeface="Arial" panose="020B0604020202020204" pitchFamily="34" charset="0"/>
              <a:buChar char="•"/>
            </a:pPr>
            <a:r>
              <a:rPr lang="en-US" sz="2400" dirty="0"/>
              <a:t>Instructions for electronic signatures in Adobe</a:t>
            </a:r>
          </a:p>
          <a:p>
            <a:pPr marL="285750" indent="-285750" fontAlgn="ctr">
              <a:buFont typeface="Arial" panose="020B0604020202020204" pitchFamily="34" charset="0"/>
              <a:buChar char="•"/>
            </a:pPr>
            <a:r>
              <a:rPr lang="en-US" sz="2400" dirty="0"/>
              <a:t>Recognition Waiver and Release	- SIGN &amp; return by end of day</a:t>
            </a:r>
          </a:p>
          <a:p>
            <a:pPr marL="285750" indent="-285750" fontAlgn="t">
              <a:buFont typeface="Arial" panose="020B0604020202020204" pitchFamily="34" charset="0"/>
              <a:buChar char="•"/>
            </a:pPr>
            <a:r>
              <a:rPr lang="en-US" sz="2400" dirty="0"/>
              <a:t>Sponsorship Agreement		- SIGN &amp; return by end of day</a:t>
            </a:r>
          </a:p>
          <a:p>
            <a:pPr fontAlgn="t"/>
            <a:endParaRPr lang="en-US" sz="2400" dirty="0"/>
          </a:p>
          <a:p>
            <a:pPr fontAlgn="t"/>
            <a:r>
              <a:rPr lang="en-US" sz="2400" dirty="0"/>
              <a:t>Now we’re done talking about it.</a:t>
            </a:r>
          </a:p>
        </p:txBody>
      </p:sp>
    </p:spTree>
    <p:extLst>
      <p:ext uri="{BB962C8B-B14F-4D97-AF65-F5344CB8AC3E}">
        <p14:creationId xmlns:p14="http://schemas.microsoft.com/office/powerpoint/2010/main" val="4277901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41808"/>
          <a:stretch/>
        </p:blipFill>
        <p:spPr>
          <a:xfrm>
            <a:off x="533400" y="3338513"/>
            <a:ext cx="8382000" cy="3200400"/>
          </a:xfrm>
          <a:prstGeom prst="rect">
            <a:avLst/>
          </a:prstGeom>
        </p:spPr>
      </p:pic>
      <p:sp>
        <p:nvSpPr>
          <p:cNvPr id="2" name="Title 1"/>
          <p:cNvSpPr>
            <a:spLocks noGrp="1"/>
          </p:cNvSpPr>
          <p:nvPr>
            <p:ph type="title"/>
          </p:nvPr>
        </p:nvSpPr>
        <p:spPr>
          <a:xfrm>
            <a:off x="628650" y="19050"/>
            <a:ext cx="7886700" cy="1325563"/>
          </a:xfrm>
        </p:spPr>
        <p:txBody>
          <a:bodyPr/>
          <a:lstStyle/>
          <a:p>
            <a:r>
              <a:rPr lang="en-US" dirty="0"/>
              <a:t>Collaboration Logistics</a:t>
            </a:r>
          </a:p>
        </p:txBody>
      </p:sp>
      <p:sp>
        <p:nvSpPr>
          <p:cNvPr id="3" name="Content Placeholder 2"/>
          <p:cNvSpPr>
            <a:spLocks noGrp="1"/>
          </p:cNvSpPr>
          <p:nvPr>
            <p:ph idx="1"/>
          </p:nvPr>
        </p:nvSpPr>
        <p:spPr>
          <a:xfrm>
            <a:off x="381000" y="990600"/>
            <a:ext cx="8534400" cy="4351338"/>
          </a:xfrm>
        </p:spPr>
        <p:txBody>
          <a:bodyPr vert="horz" lIns="91440" tIns="45720" rIns="91440" bIns="45720" rtlCol="0" anchor="t">
            <a:normAutofit/>
          </a:bodyPr>
          <a:lstStyle/>
          <a:p>
            <a:r>
              <a:rPr lang="en-US" dirty="0"/>
              <a:t>Each team has a Box folder pre-loaded with files</a:t>
            </a:r>
          </a:p>
          <a:p>
            <a:pPr lvl="1"/>
            <a:r>
              <a:rPr lang="en-US" dirty="0">
                <a:hlinkClick r:id="rId3"/>
              </a:rPr>
              <a:t>https://rpi.app.box.com/</a:t>
            </a:r>
            <a:r>
              <a:rPr lang="en-US" dirty="0"/>
              <a:t> </a:t>
            </a:r>
            <a:endParaRPr lang="en-US" dirty="0">
              <a:cs typeface="Calibri"/>
            </a:endParaRPr>
          </a:p>
          <a:p>
            <a:pPr lvl="1"/>
            <a:r>
              <a:rPr lang="en-US" dirty="0"/>
              <a:t>Login using RPI credentials</a:t>
            </a:r>
          </a:p>
          <a:p>
            <a:r>
              <a:rPr lang="en-US" dirty="0"/>
              <a:t>EVERYONE open “</a:t>
            </a:r>
            <a:r>
              <a:rPr lang="en-US" sz="2000" dirty="0">
                <a:solidFill>
                  <a:srgbClr val="00B050"/>
                </a:solidFill>
                <a:cs typeface="Calibri"/>
              </a:rPr>
              <a:t>20 min Poster - Webex enabled.pptx</a:t>
            </a:r>
            <a:r>
              <a:rPr lang="en-US" dirty="0"/>
              <a:t>” file in        </a:t>
            </a:r>
            <a:r>
              <a:rPr lang="en-US" b="1" dirty="0"/>
              <a:t>PowerPoint Online</a:t>
            </a:r>
          </a:p>
          <a:p>
            <a:pPr lvl="1"/>
            <a:r>
              <a:rPr lang="en-US" dirty="0"/>
              <a:t>This will allow simultaneous group editing</a:t>
            </a:r>
          </a:p>
          <a:p>
            <a:pPr lvl="1"/>
            <a:r>
              <a:rPr lang="en-US" dirty="0"/>
              <a:t>(warning/notice) Online Office version lacks MANY features of standalone program</a:t>
            </a:r>
          </a:p>
        </p:txBody>
      </p:sp>
      <p:sp>
        <p:nvSpPr>
          <p:cNvPr id="4" name="Footer Placeholder 3"/>
          <p:cNvSpPr>
            <a:spLocks noGrp="1"/>
          </p:cNvSpPr>
          <p:nvPr>
            <p:ph type="ftr" sz="quarter" idx="11"/>
          </p:nvPr>
        </p:nvSpPr>
        <p:spPr/>
        <p:txBody>
          <a:bodyPr/>
          <a:lstStyle/>
          <a:p>
            <a:r>
              <a:rPr lang="en-US" dirty="0"/>
              <a:t>PE </a:t>
            </a:r>
            <a:r>
              <a:rPr lang="en-US" sz="1200" dirty="0"/>
              <a:t>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22</a:t>
            </a:fld>
            <a:endParaRPr lang="en-US" sz="1200" dirty="0"/>
          </a:p>
        </p:txBody>
      </p:sp>
      <p:cxnSp>
        <p:nvCxnSpPr>
          <p:cNvPr id="8" name="Straight Connector 7">
            <a:extLst>
              <a:ext uri="{FF2B5EF4-FFF2-40B4-BE49-F238E27FC236}">
                <a16:creationId xmlns:a16="http://schemas.microsoft.com/office/drawing/2014/main" id="{96A1C4E2-30E1-4D48-8CDD-B8297B8352B4}"/>
              </a:ext>
            </a:extLst>
          </p:cNvPr>
          <p:cNvCxnSpPr/>
          <p:nvPr/>
        </p:nvCxnSpPr>
        <p:spPr>
          <a:xfrm flipH="1">
            <a:off x="4724400" y="1905000"/>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B4A4A11-CF48-47AB-9FDF-39ED4BFCD6D2}"/>
              </a:ext>
            </a:extLst>
          </p:cNvPr>
          <p:cNvCxnSpPr/>
          <p:nvPr/>
        </p:nvCxnSpPr>
        <p:spPr>
          <a:xfrm flipH="1">
            <a:off x="381000" y="304800"/>
            <a:ext cx="8305800" cy="641667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A226E8E-E951-41B2-BF87-7D5E57809298}"/>
              </a:ext>
            </a:extLst>
          </p:cNvPr>
          <p:cNvCxnSpPr>
            <a:cxnSpLocks/>
          </p:cNvCxnSpPr>
          <p:nvPr/>
        </p:nvCxnSpPr>
        <p:spPr>
          <a:xfrm flipH="1" flipV="1">
            <a:off x="457200" y="304800"/>
            <a:ext cx="8229600" cy="623411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8563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lstStyle/>
          <a:p>
            <a:pPr algn="ctr"/>
            <a:r>
              <a:rPr lang="en-US" dirty="0">
                <a:cs typeface="Calibri Light"/>
              </a:rPr>
              <a:t>30 min - Team Ideation Exercise</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665521" y="1127637"/>
            <a:ext cx="7411679" cy="4652963"/>
          </a:xfrm>
        </p:spPr>
        <p:txBody>
          <a:bodyPr vert="horz" lIns="91440" tIns="45720" rIns="91440" bIns="45720" rtlCol="0" anchor="t">
            <a:normAutofit fontScale="92500" lnSpcReduction="10000"/>
          </a:bodyPr>
          <a:lstStyle/>
          <a:p>
            <a:pPr marL="0" indent="0">
              <a:buNone/>
            </a:pPr>
            <a:r>
              <a:rPr lang="en-US" sz="2000" dirty="0">
                <a:cs typeface="Calibri"/>
              </a:rPr>
              <a:t>Time boxed exercise. It will feel rushed, things won't feel complete. </a:t>
            </a:r>
            <a:r>
              <a:rPr lang="en-US" sz="2000" b="1" dirty="0">
                <a:cs typeface="Calibri"/>
              </a:rPr>
              <a:t>THAT'S OK.</a:t>
            </a:r>
            <a:endParaRPr lang="en-US" b="1" dirty="0"/>
          </a:p>
          <a:p>
            <a:pPr marL="0" indent="0">
              <a:buNone/>
            </a:pPr>
            <a:r>
              <a:rPr lang="en-US" sz="2000" dirty="0">
                <a:cs typeface="Calibri"/>
              </a:rPr>
              <a:t>You'll want more time. You can't have it. Team </a:t>
            </a:r>
            <a:r>
              <a:rPr lang="en-US" sz="2000" b="1" dirty="0">
                <a:cs typeface="Calibri"/>
              </a:rPr>
              <a:t>must </a:t>
            </a:r>
            <a:r>
              <a:rPr lang="en-US" sz="2000" dirty="0">
                <a:cs typeface="Calibri"/>
              </a:rPr>
              <a:t>move on. </a:t>
            </a:r>
          </a:p>
          <a:p>
            <a:pPr marL="0" indent="0">
              <a:buNone/>
            </a:pPr>
            <a:endParaRPr lang="en-US" sz="2000" dirty="0">
              <a:cs typeface="Calibri"/>
            </a:endParaRPr>
          </a:p>
          <a:p>
            <a:pPr marL="0" indent="0">
              <a:buNone/>
            </a:pPr>
            <a:r>
              <a:rPr lang="en-US" sz="2000" dirty="0">
                <a:cs typeface="Calibri"/>
              </a:rPr>
              <a:t>For EACH section of presentation slides:</a:t>
            </a:r>
            <a:endParaRPr lang="en-US" dirty="0"/>
          </a:p>
          <a:p>
            <a:r>
              <a:rPr lang="en-US" sz="2000" dirty="0">
                <a:cs typeface="Calibri"/>
              </a:rPr>
              <a:t>2 min</a:t>
            </a:r>
            <a:endParaRPr lang="en-US" sz="2000" dirty="0"/>
          </a:p>
          <a:p>
            <a:pPr lvl="1"/>
            <a:r>
              <a:rPr lang="en-US" sz="2000" dirty="0">
                <a:cs typeface="Calibri"/>
              </a:rPr>
              <a:t>Individual silent thought on content</a:t>
            </a:r>
          </a:p>
          <a:p>
            <a:pPr lvl="1"/>
            <a:r>
              <a:rPr lang="en-US" sz="2000" dirty="0">
                <a:cs typeface="Calibri"/>
              </a:rPr>
              <a:t>Type thoughts into text editor (Word, Notepad, etc...)</a:t>
            </a:r>
          </a:p>
          <a:p>
            <a:r>
              <a:rPr lang="en-US" sz="2000" dirty="0">
                <a:cs typeface="Calibri"/>
              </a:rPr>
              <a:t>2 min</a:t>
            </a:r>
          </a:p>
          <a:p>
            <a:pPr lvl="1"/>
            <a:r>
              <a:rPr lang="en-US" sz="2000" dirty="0">
                <a:cs typeface="Calibri"/>
              </a:rPr>
              <a:t>Copy answers into shared Team PPT on Box</a:t>
            </a:r>
          </a:p>
          <a:p>
            <a:pPr lvl="1"/>
            <a:r>
              <a:rPr lang="en-US" sz="2000" dirty="0">
                <a:cs typeface="Calibri"/>
              </a:rPr>
              <a:t>Quick discussion of similar, unique, or new answers</a:t>
            </a:r>
          </a:p>
          <a:p>
            <a:r>
              <a:rPr lang="en-US" sz="2000" dirty="0">
                <a:cs typeface="Calibri"/>
              </a:rPr>
              <a:t>Move on to next section of Ideation PPT as a team</a:t>
            </a:r>
          </a:p>
          <a:p>
            <a:endParaRPr lang="en-US" sz="2000" dirty="0">
              <a:cs typeface="Calibri"/>
            </a:endParaRPr>
          </a:p>
          <a:p>
            <a:r>
              <a:rPr lang="en-US" sz="2000" dirty="0">
                <a:cs typeface="Calibri"/>
              </a:rPr>
              <a:t>PE will send chat messages to PE Space to help remind team to move on to each section of presentation</a:t>
            </a:r>
          </a:p>
          <a:p>
            <a:endParaRPr lang="en-US" sz="2000" dirty="0">
              <a:cs typeface="Calibri"/>
            </a:endParaRPr>
          </a:p>
          <a:p>
            <a:endParaRPr lang="en-US" sz="2000" dirty="0">
              <a:cs typeface="Calibri"/>
            </a:endParaRPr>
          </a:p>
        </p:txBody>
      </p:sp>
      <p:sp>
        <p:nvSpPr>
          <p:cNvPr id="4" name="Footer Placeholder 3">
            <a:extLst>
              <a:ext uri="{FF2B5EF4-FFF2-40B4-BE49-F238E27FC236}">
                <a16:creationId xmlns:a16="http://schemas.microsoft.com/office/drawing/2014/main" id="{BDAD45D7-F4BE-48EE-8AF6-0A7FFA5A474A}"/>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23</a:t>
            </a:fld>
            <a:endParaRPr lang="en-US" dirty="0"/>
          </a:p>
        </p:txBody>
      </p:sp>
    </p:spTree>
    <p:extLst>
      <p:ext uri="{BB962C8B-B14F-4D97-AF65-F5344CB8AC3E}">
        <p14:creationId xmlns:p14="http://schemas.microsoft.com/office/powerpoint/2010/main" val="925081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20 min - Team Ideation Summary</a:t>
            </a:r>
            <a:endParaRPr lang="en-US" sz="3000" dirty="0">
              <a:cs typeface="Calibri"/>
            </a:endParaRPr>
          </a:p>
        </p:txBody>
      </p:sp>
      <p:sp>
        <p:nvSpPr>
          <p:cNvPr id="3" name="Content Placeholder 2"/>
          <p:cNvSpPr>
            <a:spLocks noGrp="1"/>
          </p:cNvSpPr>
          <p:nvPr>
            <p:ph idx="1"/>
          </p:nvPr>
        </p:nvSpPr>
        <p:spPr/>
        <p:txBody>
          <a:bodyPr>
            <a:normAutofit/>
          </a:bodyPr>
          <a:lstStyle/>
          <a:p>
            <a:r>
              <a:rPr lang="en-US" sz="2000" dirty="0"/>
              <a:t>What unique skills does each person bring to the team?</a:t>
            </a:r>
          </a:p>
          <a:p>
            <a:r>
              <a:rPr lang="en-US" sz="2000" dirty="0"/>
              <a:t>What skills do members share in common?</a:t>
            </a:r>
          </a:p>
          <a:p>
            <a:r>
              <a:rPr lang="en-US" sz="2000" dirty="0"/>
              <a:t>What specific team or organizational strength will each person contribute?</a:t>
            </a:r>
          </a:p>
          <a:p>
            <a:r>
              <a:rPr lang="en-US" sz="2000" dirty="0"/>
              <a:t>What team or organizational weakness or areas for growth does each person have?</a:t>
            </a:r>
          </a:p>
          <a:p>
            <a:r>
              <a:rPr lang="en-US" sz="2000" dirty="0"/>
              <a:t>How can team make best use of each individual’s skills and talents?</a:t>
            </a:r>
          </a:p>
          <a:p>
            <a:endParaRPr lang="en-US" sz="2000" dirty="0"/>
          </a:p>
          <a:p>
            <a:r>
              <a:rPr lang="en-US" sz="2000" b="1" dirty="0">
                <a:solidFill>
                  <a:srgbClr val="FF0000"/>
                </a:solidFill>
              </a:rPr>
              <a:t>Does every team member have a TECHNICAL action item to complete by next class?</a:t>
            </a:r>
          </a:p>
          <a:p>
            <a:pPr lvl="1"/>
            <a:r>
              <a:rPr lang="en-US" sz="2000" b="1" dirty="0">
                <a:solidFill>
                  <a:srgbClr val="FF0000"/>
                </a:solidFill>
              </a:rPr>
              <a:t>Note: This is something that should happen by end of EVERY class. </a:t>
            </a:r>
          </a:p>
          <a:p>
            <a:endParaRPr lang="en-US" sz="2000" dirty="0"/>
          </a:p>
        </p:txBody>
      </p:sp>
      <p:sp>
        <p:nvSpPr>
          <p:cNvPr id="4" name="Footer Placeholder 3">
            <a:extLst>
              <a:ext uri="{FF2B5EF4-FFF2-40B4-BE49-F238E27FC236}">
                <a16:creationId xmlns:a16="http://schemas.microsoft.com/office/drawing/2014/main" id="{31BE8FA8-2A5F-4638-9F96-7B004230BF9E}"/>
              </a:ext>
            </a:extLst>
          </p:cNvPr>
          <p:cNvSpPr>
            <a:spLocks noGrp="1"/>
          </p:cNvSpPr>
          <p:nvPr>
            <p:ph type="ftr" sz="quarter" idx="11"/>
          </p:nvPr>
        </p:nvSpPr>
        <p:spPr/>
        <p:txBody>
          <a:bodyPr/>
          <a:lstStyle/>
          <a:p>
            <a:r>
              <a:rPr lang="en-US" dirty="0">
                <a:ea typeface="+mn-lt"/>
                <a:cs typeface="+mn-lt"/>
              </a:rPr>
              <a:t>Team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24</a:t>
            </a:fld>
            <a:endParaRPr lang="en-US" dirty="0"/>
          </a:p>
        </p:txBody>
      </p:sp>
      <p:sp>
        <p:nvSpPr>
          <p:cNvPr id="6" name="Down Arrow 5"/>
          <p:cNvSpPr/>
          <p:nvPr/>
        </p:nvSpPr>
        <p:spPr>
          <a:xfrm rot="18214931">
            <a:off x="3738640" y="5969798"/>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2771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Team Meeting</a:t>
            </a:r>
          </a:p>
        </p:txBody>
      </p:sp>
      <p:sp>
        <p:nvSpPr>
          <p:cNvPr id="3" name="Content Placeholder 2"/>
          <p:cNvSpPr>
            <a:spLocks noGrp="1"/>
          </p:cNvSpPr>
          <p:nvPr>
            <p:ph idx="1"/>
          </p:nvPr>
        </p:nvSpPr>
        <p:spPr/>
        <p:txBody>
          <a:bodyPr>
            <a:normAutofit fontScale="92500" lnSpcReduction="10000"/>
          </a:bodyPr>
          <a:lstStyle/>
          <a:p>
            <a:pPr marL="346075" indent="-346075"/>
            <a:r>
              <a:rPr lang="en-US" dirty="0">
                <a:cs typeface="Calibri"/>
              </a:rPr>
              <a:t>Choose a 30-60 min time for team to meet before next class</a:t>
            </a:r>
          </a:p>
          <a:p>
            <a:pPr marL="857250" lvl="1" indent="-457200">
              <a:buFont typeface="Arial" panose="020B0604020202020204" pitchFamily="34" charset="0"/>
              <a:buChar char="•"/>
            </a:pPr>
            <a:r>
              <a:rPr lang="en-US" dirty="0">
                <a:cs typeface="Calibri"/>
                <a:hlinkClick r:id="rId2"/>
              </a:rPr>
              <a:t>www.WhenIsGood.net</a:t>
            </a:r>
            <a:r>
              <a:rPr lang="en-US" dirty="0">
                <a:cs typeface="Calibri"/>
              </a:rPr>
              <a:t> works well</a:t>
            </a:r>
          </a:p>
          <a:p>
            <a:pPr marL="857250" lvl="1" indent="-457200">
              <a:buFont typeface="Arial" panose="020B0604020202020204" pitchFamily="34" charset="0"/>
              <a:buChar char="•"/>
            </a:pPr>
            <a:r>
              <a:rPr lang="en-US" b="1" dirty="0">
                <a:cs typeface="Calibri"/>
              </a:rPr>
              <a:t>NOT RECOMMENDED </a:t>
            </a:r>
            <a:r>
              <a:rPr lang="en-US" dirty="0">
                <a:cs typeface="Calibri"/>
              </a:rPr>
              <a:t>to use this time every week for the full team. That’s what class time is for. Instead use this time for occasional needed planning meetings, or for smaller sub groups to meet about project.</a:t>
            </a:r>
            <a:endParaRPr lang="en-US" dirty="0"/>
          </a:p>
          <a:p>
            <a:r>
              <a:rPr lang="en-US" dirty="0"/>
              <a:t>MUST REACH DECISION TODAY! You have a group task to complete before next class.</a:t>
            </a:r>
          </a:p>
        </p:txBody>
      </p:sp>
      <p:sp>
        <p:nvSpPr>
          <p:cNvPr id="4" name="Footer Placeholder 3"/>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25</a:t>
            </a:fld>
            <a:endParaRPr lang="en-US" dirty="0"/>
          </a:p>
        </p:txBody>
      </p:sp>
    </p:spTree>
    <p:extLst>
      <p:ext uri="{BB962C8B-B14F-4D97-AF65-F5344CB8AC3E}">
        <p14:creationId xmlns:p14="http://schemas.microsoft.com/office/powerpoint/2010/main" val="3052578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38582"/>
            <a:ext cx="7886700" cy="555974"/>
          </a:xfrm>
        </p:spPr>
        <p:txBody>
          <a:bodyPr>
            <a:normAutofit fontScale="90000"/>
          </a:bodyPr>
          <a:lstStyle/>
          <a:p>
            <a:pPr algn="ctr"/>
            <a:r>
              <a:rPr lang="en-US" dirty="0"/>
              <a:t>10 min – Questions about IED and Capstone Readiness</a:t>
            </a:r>
            <a:br>
              <a:rPr lang="en-US" dirty="0"/>
            </a:br>
            <a:endParaRPr lang="en-US" dirty="0"/>
          </a:p>
        </p:txBody>
      </p:sp>
      <p:sp>
        <p:nvSpPr>
          <p:cNvPr id="3" name="Content Placeholder 2"/>
          <p:cNvSpPr>
            <a:spLocks noGrp="1"/>
          </p:cNvSpPr>
          <p:nvPr>
            <p:ph idx="1"/>
          </p:nvPr>
        </p:nvSpPr>
        <p:spPr>
          <a:xfrm>
            <a:off x="428624" y="1366440"/>
            <a:ext cx="8562975" cy="4829505"/>
          </a:xfrm>
        </p:spPr>
        <p:txBody>
          <a:bodyPr vert="horz" lIns="91440" tIns="45720" rIns="91440" bIns="45720" rtlCol="0" anchor="t">
            <a:noAutofit/>
          </a:bodyPr>
          <a:lstStyle/>
          <a:p>
            <a:pPr marL="385445" indent="-385445">
              <a:buFont typeface="+mj-lt"/>
              <a:buAutoNum type="arabicPeriod"/>
            </a:pPr>
            <a:r>
              <a:rPr lang="en-US" sz="2000" dirty="0"/>
              <a:t>What part of your IED experience do you NOT want to repeat? - 4 min</a:t>
            </a:r>
            <a:endParaRPr lang="en-US" dirty="0">
              <a:cs typeface="Calibri"/>
            </a:endParaRPr>
          </a:p>
          <a:p>
            <a:pPr marL="685800" lvl="1" indent="-342900"/>
            <a:r>
              <a:rPr lang="en-US" sz="2000" dirty="0"/>
              <a:t>Personality conflicts</a:t>
            </a:r>
          </a:p>
          <a:p>
            <a:pPr marL="685800" lvl="1" indent="-342900"/>
            <a:r>
              <a:rPr lang="en-US" sz="2000" dirty="0"/>
              <a:t>Time management (ran out of time)</a:t>
            </a:r>
          </a:p>
          <a:p>
            <a:pPr marL="685800" lvl="1" indent="-342900"/>
            <a:r>
              <a:rPr lang="en-US" sz="2000" dirty="0"/>
              <a:t>Unequal division of labor</a:t>
            </a:r>
          </a:p>
          <a:p>
            <a:pPr marL="685800" lvl="1" indent="-342900"/>
            <a:r>
              <a:rPr lang="en-US" sz="2000" dirty="0"/>
              <a:t>Communication breakdown</a:t>
            </a:r>
          </a:p>
          <a:p>
            <a:pPr marL="685800" lvl="1" indent="-342900">
              <a:buFont typeface="+mj-lt"/>
              <a:buAutoNum type="alphaUcPeriod"/>
            </a:pPr>
            <a:endParaRPr lang="en-US" sz="2000" dirty="0"/>
          </a:p>
          <a:p>
            <a:pPr marL="385763" indent="-385763">
              <a:buFont typeface="+mj-lt"/>
              <a:buAutoNum type="arabicPeriod"/>
            </a:pPr>
            <a:r>
              <a:rPr lang="en-US" sz="2000" dirty="0"/>
              <a:t>How ready is your team to move forward on project? </a:t>
            </a:r>
          </a:p>
          <a:p>
            <a:pPr marL="0" indent="0">
              <a:buNone/>
            </a:pPr>
            <a:r>
              <a:rPr lang="en-US" sz="2000" dirty="0"/>
              <a:t>	1 (low) - 10 (high) scale</a:t>
            </a:r>
          </a:p>
          <a:p>
            <a:pPr marL="0" indent="0">
              <a:buNone/>
            </a:pPr>
            <a:r>
              <a:rPr lang="en-US" sz="2000" dirty="0"/>
              <a:t>	1 min - Pick individual answer</a:t>
            </a:r>
            <a:endParaRPr lang="en-US" sz="2400" dirty="0">
              <a:cs typeface="Calibri"/>
            </a:endParaRPr>
          </a:p>
          <a:p>
            <a:pPr marL="403225" indent="-403225">
              <a:buFont typeface="+mj-lt"/>
              <a:buAutoNum type="arabicPeriod" startAt="3"/>
            </a:pPr>
            <a:r>
              <a:rPr lang="en-US" sz="2000" dirty="0"/>
              <a:t>Move to PROJECT SPACE, discuss as a team, and come to consensus - 5 min</a:t>
            </a:r>
          </a:p>
          <a:p>
            <a:pPr marL="385763" indent="-385763">
              <a:buFont typeface="+mj-lt"/>
              <a:buAutoNum type="arabicPeriod" startAt="3"/>
            </a:pPr>
            <a:r>
              <a:rPr lang="en-US" sz="2000" dirty="0"/>
              <a:t>Return to PE SPACE for full class debrief - 5 min</a:t>
            </a:r>
          </a:p>
        </p:txBody>
      </p:sp>
      <p:sp>
        <p:nvSpPr>
          <p:cNvPr id="6" name="Footer Placeholder 5">
            <a:extLst>
              <a:ext uri="{FF2B5EF4-FFF2-40B4-BE49-F238E27FC236}">
                <a16:creationId xmlns:a16="http://schemas.microsoft.com/office/drawing/2014/main" id="{DA9EF293-0BB7-43F1-BC34-D1AB6E10E758}"/>
              </a:ext>
            </a:extLst>
          </p:cNvPr>
          <p:cNvSpPr>
            <a:spLocks noGrp="1"/>
          </p:cNvSpPr>
          <p:nvPr>
            <p:ph type="ftr" sz="quarter" idx="11"/>
          </p:nvPr>
        </p:nvSpPr>
        <p:spPr/>
        <p:txBody>
          <a:bodyPr/>
          <a:lstStyle/>
          <a:p>
            <a:r>
              <a:rPr lang="en-US" dirty="0"/>
              <a:t>PE &amp; Team Space</a:t>
            </a:r>
          </a:p>
        </p:txBody>
      </p:sp>
      <p:sp>
        <p:nvSpPr>
          <p:cNvPr id="5" name="Down Arrow 4"/>
          <p:cNvSpPr/>
          <p:nvPr/>
        </p:nvSpPr>
        <p:spPr>
          <a:xfrm rot="18214931">
            <a:off x="3474023" y="6010987"/>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26</a:t>
            </a:fld>
            <a:endParaRPr lang="en-US" dirty="0"/>
          </a:p>
        </p:txBody>
      </p:sp>
    </p:spTree>
    <p:extLst>
      <p:ext uri="{BB962C8B-B14F-4D97-AF65-F5344CB8AC3E}">
        <p14:creationId xmlns:p14="http://schemas.microsoft.com/office/powerpoint/2010/main" val="40663563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lstStyle/>
          <a:p>
            <a:r>
              <a:rPr lang="en-US" dirty="0">
                <a:cs typeface="Calibri"/>
              </a:rPr>
              <a:t>5 min – Ticket Out</a:t>
            </a:r>
            <a:endParaRPr lang="en-US"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85000" lnSpcReduction="20000"/>
          </a:bodyPr>
          <a:lstStyle/>
          <a:p>
            <a:r>
              <a:rPr lang="en-US" dirty="0">
                <a:cs typeface="Calibri"/>
              </a:rPr>
              <a:t>Design Lab wants your 'immediate' feedback on the course and your experience.</a:t>
            </a:r>
          </a:p>
          <a:p>
            <a:r>
              <a:rPr lang="en-US" dirty="0">
                <a:cs typeface="Calibri"/>
              </a:rPr>
              <a:t>These 'surveys' after many classes will help us help you.</a:t>
            </a:r>
          </a:p>
          <a:p>
            <a:r>
              <a:rPr lang="en-US" dirty="0">
                <a:cs typeface="Calibri"/>
              </a:rPr>
              <a:t>Collected anonymously using Google Forms.</a:t>
            </a:r>
          </a:p>
          <a:p>
            <a:pPr lvl="1"/>
            <a:r>
              <a:rPr lang="en-US" dirty="0">
                <a:cs typeface="Calibri"/>
              </a:rPr>
              <a:t>If you ever want an individual response from PE/CE/Director, be sure to INCLUDE your name.</a:t>
            </a:r>
          </a:p>
          <a:p>
            <a:r>
              <a:rPr lang="en-US" dirty="0">
                <a:cs typeface="Calibri"/>
              </a:rPr>
              <a:t>Please Complete Ticket Out Today or Tomorrow</a:t>
            </a:r>
          </a:p>
          <a:p>
            <a:endParaRPr lang="en-US" dirty="0">
              <a:cs typeface="Calibri"/>
            </a:endParaRPr>
          </a:p>
          <a:p>
            <a:r>
              <a:rPr lang="en-US" dirty="0">
                <a:cs typeface="Calibri"/>
              </a:rPr>
              <a:t>You can also always use email or Webex to reach out to PE/CE with any questions.</a:t>
            </a:r>
          </a:p>
        </p:txBody>
      </p:sp>
      <p:sp>
        <p:nvSpPr>
          <p:cNvPr id="4" name="Footer Placeholder 3">
            <a:extLst>
              <a:ext uri="{FF2B5EF4-FFF2-40B4-BE49-F238E27FC236}">
                <a16:creationId xmlns:a16="http://schemas.microsoft.com/office/drawing/2014/main" id="{84A07474-08A9-449F-BBD0-2F05C8948793}"/>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27</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96"/>
            <a:ext cx="8229600" cy="1143000"/>
          </a:xfrm>
        </p:spPr>
        <p:txBody>
          <a:bodyPr/>
          <a:lstStyle/>
          <a:p>
            <a:r>
              <a:rPr lang="en-US" dirty="0"/>
              <a:t>Out of Class Tasks </a:t>
            </a:r>
            <a:r>
              <a:rPr lang="en-US" sz="900" dirty="0"/>
              <a:t>(what you might call homework, complete </a:t>
            </a:r>
            <a:r>
              <a:rPr lang="en-US" sz="900" b="1" dirty="0"/>
              <a:t>BEFORE</a:t>
            </a:r>
            <a:r>
              <a:rPr lang="en-US" sz="900" dirty="0"/>
              <a:t> Class 2)</a:t>
            </a:r>
          </a:p>
        </p:txBody>
      </p:sp>
      <p:sp>
        <p:nvSpPr>
          <p:cNvPr id="3" name="Content Placeholder 2"/>
          <p:cNvSpPr>
            <a:spLocks noGrp="1"/>
          </p:cNvSpPr>
          <p:nvPr>
            <p:ph idx="1"/>
          </p:nvPr>
        </p:nvSpPr>
        <p:spPr>
          <a:xfrm>
            <a:off x="457200" y="889226"/>
            <a:ext cx="8229600" cy="5832249"/>
          </a:xfrm>
        </p:spPr>
        <p:txBody>
          <a:bodyPr vert="horz" lIns="91440" tIns="45720" rIns="91440" bIns="45720" rtlCol="0" anchor="t">
            <a:normAutofit fontScale="47500" lnSpcReduction="20000"/>
          </a:bodyPr>
          <a:lstStyle/>
          <a:p>
            <a:r>
              <a:rPr lang="en-US" dirty="0">
                <a:ea typeface="+mn-lt"/>
                <a:cs typeface="+mn-lt"/>
              </a:rPr>
              <a:t>Complete </a:t>
            </a:r>
            <a:r>
              <a:rPr lang="en-US" dirty="0"/>
              <a:t>Class 1 Ticket Out</a:t>
            </a:r>
            <a:endParaRPr lang="en-US" sz="2300" dirty="0">
              <a:solidFill>
                <a:srgbClr val="C00000"/>
              </a:solidFill>
              <a:cs typeface="Calibri"/>
            </a:endParaRPr>
          </a:p>
          <a:p>
            <a:pPr marL="800100" lvl="1" indent="-342900">
              <a:buChar char="•"/>
            </a:pPr>
            <a:r>
              <a:rPr lang="en-US" sz="1800" u="sng" dirty="0">
                <a:hlinkClick r:id="rId3"/>
              </a:rPr>
              <a:t>https://forms.gle/kT3iYxnPDvwJjSVu7</a:t>
            </a:r>
            <a:r>
              <a:rPr lang="en-US" sz="1800" dirty="0"/>
              <a:t> </a:t>
            </a:r>
          </a:p>
          <a:p>
            <a:pPr marL="800100" lvl="1" indent="-342900">
              <a:buChar char="•"/>
            </a:pPr>
            <a:endParaRPr lang="en-US" sz="1900" dirty="0">
              <a:solidFill>
                <a:srgbClr val="C00000"/>
              </a:solidFill>
              <a:cs typeface="Calibri"/>
            </a:endParaRPr>
          </a:p>
          <a:p>
            <a:r>
              <a:rPr lang="en-US" dirty="0">
                <a:ea typeface="+mn-lt"/>
                <a:cs typeface="+mn-lt"/>
              </a:rPr>
              <a:t>Register for EDN – </a:t>
            </a:r>
            <a:r>
              <a:rPr lang="en-US" sz="2300" dirty="0">
                <a:hlinkClick r:id="rId4"/>
              </a:rPr>
              <a:t>https://designlab.eng.rpi.edu/edn/</a:t>
            </a:r>
            <a:r>
              <a:rPr lang="en-US" sz="2300" dirty="0"/>
              <a:t> </a:t>
            </a:r>
            <a:endParaRPr lang="en-US" sz="2300" dirty="0">
              <a:ea typeface="+mn-lt"/>
              <a:cs typeface="+mn-lt"/>
            </a:endParaRPr>
          </a:p>
          <a:p>
            <a:pPr marL="857250" lvl="1" indent="-457200">
              <a:buChar char="•"/>
            </a:pPr>
            <a:r>
              <a:rPr lang="en-US" sz="2700" dirty="0"/>
              <a:t>Registration button in upper right hand corner</a:t>
            </a:r>
            <a:endParaRPr lang="en-US" sz="2700" dirty="0">
              <a:cs typeface="Calibri"/>
            </a:endParaRPr>
          </a:p>
          <a:p>
            <a:pPr marL="857250" lvl="1" indent="-457200">
              <a:buChar char="•"/>
            </a:pPr>
            <a:r>
              <a:rPr lang="en-US" dirty="0"/>
              <a:t>Login must be your RCSID (RPI email </a:t>
            </a:r>
            <a:r>
              <a:rPr lang="en-US" b="1" dirty="0"/>
              <a:t>before </a:t>
            </a:r>
            <a:r>
              <a:rPr lang="en-US" dirty="0"/>
              <a:t>the @ symbol)</a:t>
            </a:r>
            <a:endParaRPr lang="en-US" dirty="0">
              <a:cs typeface="Calibri"/>
            </a:endParaRPr>
          </a:p>
          <a:p>
            <a:pPr marL="857250" lvl="1" indent="-457200">
              <a:buChar char="•"/>
            </a:pPr>
            <a:r>
              <a:rPr lang="en-US" dirty="0">
                <a:cs typeface="Calibri"/>
              </a:rPr>
              <a:t>Email must be your RPI email</a:t>
            </a:r>
          </a:p>
          <a:p>
            <a:pPr marL="857250" lvl="1" indent="-457200">
              <a:buChar char="•"/>
            </a:pPr>
            <a:r>
              <a:rPr lang="en-US" dirty="0">
                <a:cs typeface="Calibri"/>
              </a:rPr>
              <a:t>Bookmark this site. You will use it A LOT for this course.</a:t>
            </a:r>
          </a:p>
          <a:p>
            <a:pPr marL="857250" lvl="1" indent="-457200">
              <a:buChar char="•"/>
            </a:pPr>
            <a:endParaRPr lang="en-US" sz="1800" dirty="0">
              <a:cs typeface="Calibri"/>
            </a:endParaRPr>
          </a:p>
          <a:p>
            <a:pPr marL="346075" indent="-346075"/>
            <a:r>
              <a:rPr lang="en-US" dirty="0">
                <a:cs typeface="Calibri"/>
              </a:rPr>
              <a:t>Use out of class team meeting to start </a:t>
            </a:r>
            <a:r>
              <a:rPr lang="en-US" b="1" dirty="0">
                <a:cs typeface="Calibri"/>
              </a:rPr>
              <a:t>team building</a:t>
            </a:r>
          </a:p>
          <a:p>
            <a:pPr marL="0" indent="0">
              <a:buNone/>
              <a:tabLst>
                <a:tab pos="746125" algn="l"/>
              </a:tabLst>
            </a:pPr>
            <a:r>
              <a:rPr lang="en-US" b="1" dirty="0">
                <a:cs typeface="Calibri"/>
              </a:rPr>
              <a:t>	</a:t>
            </a:r>
            <a:r>
              <a:rPr lang="en-US" dirty="0">
                <a:cs typeface="Calibri"/>
              </a:rPr>
              <a:t>Student Team Introductions</a:t>
            </a:r>
          </a:p>
          <a:p>
            <a:pPr marL="1146175" lvl="2" indent="-346075"/>
            <a:r>
              <a:rPr lang="en-US" dirty="0">
                <a:cs typeface="Calibri"/>
              </a:rPr>
              <a:t>Major, hometown</a:t>
            </a:r>
          </a:p>
          <a:p>
            <a:pPr marL="1146175" lvl="2" indent="-346075"/>
            <a:r>
              <a:rPr lang="en-US" dirty="0">
                <a:cs typeface="Calibri"/>
              </a:rPr>
              <a:t>Interests, clubs/sports, experience related to project topic</a:t>
            </a:r>
          </a:p>
          <a:p>
            <a:pPr marL="1146175" lvl="2" indent="-346075"/>
            <a:r>
              <a:rPr lang="en-US" dirty="0">
                <a:cs typeface="Calibri"/>
              </a:rPr>
              <a:t>Co-op, internship, summer job</a:t>
            </a:r>
          </a:p>
          <a:p>
            <a:pPr marL="1146175" lvl="2" indent="-346075"/>
            <a:r>
              <a:rPr lang="en-US" dirty="0">
                <a:cs typeface="Calibri"/>
              </a:rPr>
              <a:t>Pet, favorite ice cream flavor</a:t>
            </a:r>
          </a:p>
          <a:p>
            <a:pPr marL="1146175" lvl="2" indent="-346075"/>
            <a:endParaRPr lang="en-US" sz="1800" dirty="0">
              <a:cs typeface="Calibri"/>
            </a:endParaRPr>
          </a:p>
          <a:p>
            <a:pPr marL="346075" indent="-346075"/>
            <a:r>
              <a:rPr lang="en-US" dirty="0"/>
              <a:t>Re-read the Project Description with Class 1 Ideation Exercise in mind</a:t>
            </a:r>
          </a:p>
          <a:p>
            <a:pPr marL="346075" indent="-346075"/>
            <a:endParaRPr lang="en-US" sz="1800" dirty="0"/>
          </a:p>
          <a:p>
            <a:r>
              <a:rPr lang="en-US" dirty="0"/>
              <a:t>Post evidence of progress on your project task assignment to team's Box folder as Word file. Filename should be RCSID-topic. Ex: pastea-FreeBodyDiagram.docx</a:t>
            </a:r>
            <a:endParaRPr lang="en-US" dirty="0">
              <a:cs typeface="Calibri"/>
            </a:endParaRPr>
          </a:p>
          <a:p>
            <a:pPr marL="914400" lvl="1" indent="-457200">
              <a:buChar char="•"/>
            </a:pPr>
            <a:r>
              <a:rPr lang="en-US" dirty="0">
                <a:cs typeface="Calibri"/>
              </a:rPr>
              <a:t>Web link of research AND summary of why it's important or useful</a:t>
            </a:r>
          </a:p>
          <a:p>
            <a:pPr marL="914400" lvl="1" indent="-457200">
              <a:buChar char="•"/>
            </a:pPr>
            <a:r>
              <a:rPr lang="en-US" dirty="0">
                <a:cs typeface="Calibri"/>
              </a:rPr>
              <a:t>Calculations</a:t>
            </a:r>
          </a:p>
          <a:p>
            <a:pPr marL="914400" lvl="1" indent="-457200">
              <a:buChar char="•"/>
            </a:pPr>
            <a:r>
              <a:rPr lang="en-US" dirty="0">
                <a:cs typeface="Calibri"/>
              </a:rPr>
              <a:t>Sketch of concept idea</a:t>
            </a:r>
          </a:p>
          <a:p>
            <a:pPr marL="346075" indent="-346075"/>
            <a:r>
              <a:rPr lang="en-US" dirty="0"/>
              <a:t>Watch Capstone Introduction &amp; Expectations – Part 2 video (7 Min)</a:t>
            </a:r>
          </a:p>
          <a:p>
            <a:pPr marL="800100" lvl="1" indent="-342900">
              <a:buFont typeface="Arial" pitchFamily="34" charset="0"/>
              <a:buChar char="•"/>
            </a:pPr>
            <a:r>
              <a:rPr lang="en-US" sz="1900" u="sng" dirty="0">
                <a:hlinkClick r:id="rId5"/>
              </a:rPr>
              <a:t>https://designlab.eng.rpi.edu/edn/projects/capstone-support-dev/repository/112/raw/training/Capstone%20Introduction%20and%20Expectations%20Part%202.mp4</a:t>
            </a:r>
            <a:endParaRPr lang="en-US" sz="1900" u="sng" dirty="0"/>
          </a:p>
          <a:p>
            <a:pPr marL="457200" lvl="1" indent="0">
              <a:buNone/>
            </a:pPr>
            <a:endParaRPr lang="en-US" sz="1900" u="sng" dirty="0"/>
          </a:p>
          <a:p>
            <a:pPr marL="0" indent="0" algn="ctr">
              <a:buNone/>
            </a:pPr>
            <a:r>
              <a:rPr lang="en-US" b="1" dirty="0">
                <a:solidFill>
                  <a:srgbClr val="FF0000"/>
                </a:solidFill>
              </a:rPr>
              <a:t>NOTE – These tasks are posted on EDN along with all class agendas</a:t>
            </a:r>
            <a:endParaRPr lang="en-US" b="1" dirty="0">
              <a:solidFill>
                <a:srgbClr val="FF0000"/>
              </a:solidFill>
              <a:cs typeface="Calibri"/>
            </a:endParaRPr>
          </a:p>
          <a:p>
            <a:pPr marL="0" indent="0" algn="ctr">
              <a:buNone/>
            </a:pPr>
            <a:r>
              <a:rPr lang="en-US" sz="1800" u="sng" dirty="0">
                <a:solidFill>
                  <a:srgbClr val="0070C0"/>
                </a:solidFill>
              </a:rPr>
              <a:t>https://designlab.eng.rpi.edu/edn/projets/capstone-support-dev/wik/Capstone_Class_Agendas</a:t>
            </a:r>
          </a:p>
        </p:txBody>
      </p:sp>
      <p:sp>
        <p:nvSpPr>
          <p:cNvPr id="6" name="Slide Number Placeholder 5"/>
          <p:cNvSpPr>
            <a:spLocks noGrp="1"/>
          </p:cNvSpPr>
          <p:nvPr>
            <p:ph type="sldNum" sz="quarter" idx="12"/>
          </p:nvPr>
        </p:nvSpPr>
        <p:spPr/>
        <p:txBody>
          <a:bodyPr/>
          <a:lstStyle/>
          <a:p>
            <a:fld id="{B044824F-EBE0-443F-8A8F-F64816AF04DC}" type="slidenum">
              <a:rPr lang="en-US" smtClean="0"/>
              <a:t>28</a:t>
            </a:fld>
            <a:endParaRPr lang="en-US" dirty="0"/>
          </a:p>
        </p:txBody>
      </p:sp>
    </p:spTree>
    <p:extLst>
      <p:ext uri="{BB962C8B-B14F-4D97-AF65-F5344CB8AC3E}">
        <p14:creationId xmlns:p14="http://schemas.microsoft.com/office/powerpoint/2010/main" val="2085623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29</a:t>
            </a:fld>
            <a:endParaRPr lang="en-US" sz="1200" dirty="0"/>
          </a:p>
        </p:txBody>
      </p:sp>
      <p:sp>
        <p:nvSpPr>
          <p:cNvPr id="6" name="TextBox 5"/>
          <p:cNvSpPr txBox="1"/>
          <p:nvPr/>
        </p:nvSpPr>
        <p:spPr>
          <a:xfrm>
            <a:off x="180252" y="5343328"/>
            <a:ext cx="8783495" cy="1046440"/>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 </a:t>
            </a:r>
            <a:r>
              <a:rPr lang="en-US" sz="1200" dirty="0"/>
              <a:t>Playbook - </a:t>
            </a:r>
            <a:r>
              <a:rPr lang="en-US" sz="1200" dirty="0">
                <a:hlinkClick r:id="rId4"/>
              </a:rPr>
              <a:t>https://designlab.eng.rpi.edu/projects/capstone-support-dev/wiki - Playbook.pptx</a:t>
            </a:r>
            <a:endParaRPr lang="en-US" sz="1200" u="sng" dirty="0"/>
          </a:p>
          <a:p>
            <a:pPr algn="ctr"/>
            <a:endParaRPr lang="en-US" sz="1200" dirty="0"/>
          </a:p>
        </p:txBody>
      </p:sp>
      <p:pic>
        <p:nvPicPr>
          <p:cNvPr id="9" name="Picture 8">
            <a:extLst>
              <a:ext uri="{FF2B5EF4-FFF2-40B4-BE49-F238E27FC236}">
                <a16:creationId xmlns:a16="http://schemas.microsoft.com/office/drawing/2014/main" id="{2F27A10D-4D9D-4C89-8419-8BBAEC5EAB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952015"/>
            <a:ext cx="9144000" cy="2953970"/>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67236271"/>
              </p:ext>
            </p:extLst>
          </p:nvPr>
        </p:nvGraphicFramePr>
        <p:xfrm>
          <a:off x="381000" y="846138"/>
          <a:ext cx="8382000" cy="5083823"/>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2.1</a:t>
                      </a:r>
                    </a:p>
                  </a:txBody>
                  <a:tcPr marL="68580" marR="68580" marT="0" marB="0"/>
                </a:tc>
                <a:tc>
                  <a:txBody>
                    <a:bodyPr/>
                    <a:lstStyle/>
                    <a:p>
                      <a:pPr marL="0" marR="0" algn="l">
                        <a:spcBef>
                          <a:spcPts val="0"/>
                        </a:spcBef>
                        <a:spcAft>
                          <a:spcPts val="0"/>
                        </a:spcAft>
                      </a:pPr>
                      <a:r>
                        <a:rPr lang="en-US" sz="1200" dirty="0">
                          <a:effectLst/>
                          <a:latin typeface="+mj-lt"/>
                          <a:ea typeface="MS Mincho"/>
                        </a:rPr>
                        <a:t>7/29/21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Anderson &amp; 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EDN posting video class 2 tasks – p46</a:t>
                      </a:r>
                    </a:p>
                    <a:p>
                      <a:pPr marL="0" marR="0" algn="l">
                        <a:spcBef>
                          <a:spcPts val="0"/>
                        </a:spcBef>
                        <a:spcAft>
                          <a:spcPts val="0"/>
                        </a:spcAft>
                      </a:pPr>
                      <a:r>
                        <a:rPr lang="en-US" sz="1200" dirty="0">
                          <a:effectLst/>
                          <a:latin typeface="+mj-lt"/>
                          <a:ea typeface="MS Mincho"/>
                        </a:rPr>
                        <a:t>Standardized formatting on RCSID</a:t>
                      </a:r>
                      <a:r>
                        <a:rPr lang="en-US" sz="1200" baseline="0" dirty="0">
                          <a:effectLst/>
                          <a:latin typeface="+mj-lt"/>
                          <a:ea typeface="MS Mincho"/>
                        </a:rPr>
                        <a:t> throughout document</a:t>
                      </a: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a:spcBef>
                          <a:spcPts val="0"/>
                        </a:spcBef>
                        <a:spcAft>
                          <a:spcPts val="0"/>
                        </a:spcAft>
                      </a:pPr>
                      <a:r>
                        <a:rPr lang="en-US" sz="1200" dirty="0">
                          <a:effectLst/>
                          <a:latin typeface="+mj-lt"/>
                          <a:ea typeface="MS Mincho"/>
                        </a:rPr>
                        <a:t>2.2</a:t>
                      </a:r>
                    </a:p>
                  </a:txBody>
                  <a:tcPr marL="68580" marR="68580" marT="0" marB="0"/>
                </a:tc>
                <a:tc>
                  <a:txBody>
                    <a:bodyPr/>
                    <a:lstStyle/>
                    <a:p>
                      <a:pPr marL="0" marR="0" algn="l">
                        <a:spcBef>
                          <a:spcPts val="0"/>
                        </a:spcBef>
                        <a:spcAft>
                          <a:spcPts val="0"/>
                        </a:spcAft>
                      </a:pPr>
                      <a:r>
                        <a:rPr lang="en-US" sz="1200" dirty="0">
                          <a:effectLst/>
                          <a:latin typeface="+mj-lt"/>
                          <a:ea typeface="MS Mincho"/>
                        </a:rPr>
                        <a:t>8/2/21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ALL agenda slides to reflect scaffolding changes</a:t>
                      </a: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r>
                        <a:rPr lang="en-US" sz="1200" dirty="0">
                          <a:effectLst/>
                          <a:latin typeface="+mj-lt"/>
                          <a:ea typeface="MS Mincho"/>
                        </a:rPr>
                        <a:t>2.3</a:t>
                      </a:r>
                    </a:p>
                  </a:txBody>
                  <a:tcPr marL="68580" marR="68580" marT="0" marB="0"/>
                </a:tc>
                <a:tc>
                  <a:txBody>
                    <a:bodyPr/>
                    <a:lstStyle/>
                    <a:p>
                      <a:pPr marL="0" marR="0" algn="l">
                        <a:spcBef>
                          <a:spcPts val="0"/>
                        </a:spcBef>
                        <a:spcAft>
                          <a:spcPts val="0"/>
                        </a:spcAft>
                      </a:pPr>
                      <a:r>
                        <a:rPr lang="en-US" sz="1200" dirty="0">
                          <a:effectLst/>
                          <a:latin typeface="+mj-lt"/>
                          <a:ea typeface="MS Mincho"/>
                        </a:rPr>
                        <a:t>8/10/21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“Meet with PE/CE” branding</a:t>
                      </a:r>
                    </a:p>
                    <a:p>
                      <a:pPr marL="0" marR="0" algn="l">
                        <a:spcBef>
                          <a:spcPts val="0"/>
                        </a:spcBef>
                        <a:spcAft>
                          <a:spcPts val="0"/>
                        </a:spcAft>
                      </a:pPr>
                      <a:r>
                        <a:rPr lang="en-US" sz="1200" dirty="0">
                          <a:effectLst/>
                          <a:latin typeface="+mj-lt"/>
                          <a:ea typeface="MS Mincho"/>
                        </a:rPr>
                        <a:t>Swapped content for Q&amp;A slides</a:t>
                      </a:r>
                      <a:r>
                        <a:rPr lang="en-US" sz="1200" baseline="0" dirty="0">
                          <a:effectLst/>
                          <a:latin typeface="+mj-lt"/>
                          <a:ea typeface="MS Mincho"/>
                        </a:rPr>
                        <a:t> – Engineering Design Process, Statement of Work, Concept Generation, Project Planning, PDR</a:t>
                      </a:r>
                    </a:p>
                    <a:p>
                      <a:pPr marL="0" marR="0" algn="l">
                        <a:spcBef>
                          <a:spcPts val="0"/>
                        </a:spcBef>
                        <a:spcAft>
                          <a:spcPts val="0"/>
                        </a:spcAft>
                      </a:pPr>
                      <a:r>
                        <a:rPr lang="en-US" sz="1200" baseline="0" dirty="0">
                          <a:effectLst/>
                          <a:latin typeface="+mj-lt"/>
                          <a:ea typeface="MS Mincho"/>
                        </a:rPr>
                        <a:t>Activity description slides duplicated for classes 3&amp;4</a:t>
                      </a:r>
                    </a:p>
                    <a:p>
                      <a:pPr marL="0" marR="0" algn="l">
                        <a:spcBef>
                          <a:spcPts val="0"/>
                        </a:spcBef>
                        <a:spcAft>
                          <a:spcPts val="0"/>
                        </a:spcAft>
                      </a:pPr>
                      <a:r>
                        <a:rPr lang="en-US" sz="1200" baseline="0" dirty="0">
                          <a:effectLst/>
                          <a:latin typeface="+mj-lt"/>
                          <a:ea typeface="MS Mincho"/>
                        </a:rPr>
                        <a:t>Updated activity times and order to match Flipped </a:t>
                      </a:r>
                      <a:r>
                        <a:rPr lang="en-US" sz="1200" baseline="0">
                          <a:effectLst/>
                          <a:latin typeface="+mj-lt"/>
                          <a:ea typeface="MS Mincho"/>
                        </a:rPr>
                        <a:t>content changes</a:t>
                      </a: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r>
                        <a:rPr lang="en-US" sz="1200" dirty="0">
                          <a:effectLst/>
                          <a:latin typeface="+mj-lt"/>
                          <a:ea typeface="MS Mincho"/>
                        </a:rPr>
                        <a:t>2.4</a:t>
                      </a:r>
                    </a:p>
                  </a:txBody>
                  <a:tcPr marL="68580" marR="68580" marT="0" marB="0"/>
                </a:tc>
                <a:tc>
                  <a:txBody>
                    <a:bodyPr/>
                    <a:lstStyle/>
                    <a:p>
                      <a:pPr marL="0" marR="0" algn="l">
                        <a:spcBef>
                          <a:spcPts val="0"/>
                        </a:spcBef>
                        <a:spcAft>
                          <a:spcPts val="0"/>
                        </a:spcAft>
                      </a:pPr>
                      <a:r>
                        <a:rPr lang="en-US" sz="1200" dirty="0">
                          <a:effectLst/>
                          <a:latin typeface="+mj-lt"/>
                          <a:ea typeface="MS Mincho"/>
                        </a:rPr>
                        <a:t>8/16/21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all Out</a:t>
                      </a:r>
                      <a:r>
                        <a:rPr lang="en-US" sz="1200" baseline="0" dirty="0">
                          <a:effectLst/>
                          <a:latin typeface="+mj-lt"/>
                          <a:ea typeface="MS Mincho"/>
                        </a:rPr>
                        <a:t> of Class Task slides</a:t>
                      </a:r>
                    </a:p>
                    <a:p>
                      <a:pPr marL="0" marR="0" algn="l">
                        <a:spcBef>
                          <a:spcPts val="0"/>
                        </a:spcBef>
                        <a:spcAft>
                          <a:spcPts val="0"/>
                        </a:spcAft>
                      </a:pPr>
                      <a:r>
                        <a:rPr lang="en-US" sz="1200" baseline="0" dirty="0">
                          <a:effectLst/>
                          <a:latin typeface="+mj-lt"/>
                          <a:ea typeface="MS Mincho"/>
                        </a:rPr>
                        <a:t>Removed ‘All Teams in a Different Place’ slide</a:t>
                      </a:r>
                    </a:p>
                    <a:p>
                      <a:pPr marL="0" marR="0" algn="l">
                        <a:spcBef>
                          <a:spcPts val="0"/>
                        </a:spcBef>
                        <a:spcAft>
                          <a:spcPts val="0"/>
                        </a:spcAft>
                      </a:pPr>
                      <a:r>
                        <a:rPr lang="en-US" sz="1200" baseline="0" dirty="0">
                          <a:effectLst/>
                          <a:latin typeface="+mj-lt"/>
                          <a:ea typeface="MS Mincho"/>
                        </a:rPr>
                        <a:t>Class 10 agenda added - p106</a:t>
                      </a:r>
                    </a:p>
                    <a:p>
                      <a:pPr marL="0" marR="0" algn="l">
                        <a:spcBef>
                          <a:spcPts val="0"/>
                        </a:spcBef>
                        <a:spcAft>
                          <a:spcPts val="0"/>
                        </a:spcAft>
                      </a:pPr>
                      <a:r>
                        <a:rPr lang="en-US" sz="1200" baseline="0" dirty="0">
                          <a:effectLst/>
                          <a:latin typeface="+mj-lt"/>
                          <a:ea typeface="MS Mincho"/>
                        </a:rPr>
                        <a:t>Adjusted PDR times to match return to 10:00 &amp;12:00 class start - p105</a:t>
                      </a: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r>
                        <a:rPr lang="en-US" sz="1200" dirty="0">
                          <a:effectLst/>
                          <a:latin typeface="+mj-lt"/>
                          <a:ea typeface="MS Mincho"/>
                        </a:rPr>
                        <a:t>2.5</a:t>
                      </a:r>
                    </a:p>
                  </a:txBody>
                  <a:tcPr marL="68580" marR="68580" marT="0" marB="0"/>
                </a:tc>
                <a:tc>
                  <a:txBody>
                    <a:bodyPr/>
                    <a:lstStyle/>
                    <a:p>
                      <a:pPr marL="0" marR="0" algn="l">
                        <a:spcBef>
                          <a:spcPts val="0"/>
                        </a:spcBef>
                        <a:spcAft>
                          <a:spcPts val="0"/>
                        </a:spcAft>
                      </a:pPr>
                      <a:r>
                        <a:rPr lang="en-US" sz="1200" dirty="0">
                          <a:effectLst/>
                          <a:latin typeface="+mj-lt"/>
                          <a:ea typeface="MS Mincho"/>
                        </a:rPr>
                        <a:t>8/25/21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Updated</a:t>
                      </a:r>
                      <a:r>
                        <a:rPr lang="en-US" sz="1200" kern="1200" baseline="0" dirty="0">
                          <a:solidFill>
                            <a:schemeClr val="dk1"/>
                          </a:solidFill>
                          <a:effectLst/>
                          <a:latin typeface="+mn-lt"/>
                          <a:ea typeface="MS Mincho"/>
                          <a:cs typeface="+mn-cs"/>
                        </a:rPr>
                        <a:t> links to Out of Class tasks on day 4 – p66</a:t>
                      </a:r>
                      <a:endParaRPr lang="en-US" sz="1200" kern="1200" dirty="0">
                        <a:solidFill>
                          <a:schemeClr val="dk1"/>
                        </a:solidFill>
                        <a:effectLst/>
                        <a:latin typeface="+mn-lt"/>
                        <a:ea typeface="MS Mincho"/>
                        <a:cs typeface="+mn-cs"/>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r>
                        <a:rPr lang="en-US" sz="1200" dirty="0">
                          <a:effectLst/>
                          <a:latin typeface="+mj-lt"/>
                          <a:ea typeface="MS Mincho"/>
                        </a:rPr>
                        <a:t>2.6</a:t>
                      </a:r>
                    </a:p>
                  </a:txBody>
                  <a:tcPr marL="68580" marR="68580" marT="0" marB="0"/>
                </a:tc>
                <a:tc>
                  <a:txBody>
                    <a:bodyPr/>
                    <a:lstStyle/>
                    <a:p>
                      <a:pPr marL="0" marR="0" algn="l">
                        <a:spcBef>
                          <a:spcPts val="0"/>
                        </a:spcBef>
                        <a:spcAft>
                          <a:spcPts val="0"/>
                        </a:spcAft>
                      </a:pPr>
                      <a:r>
                        <a:rPr lang="en-US" sz="1200" dirty="0">
                          <a:effectLst/>
                          <a:latin typeface="+mj-lt"/>
                          <a:ea typeface="MS Mincho"/>
                        </a:rPr>
                        <a:t>8/27/21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Removed Part 2 on Intro and Expectations – now out-of-class video</a:t>
                      </a: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r>
                        <a:rPr lang="en-US" sz="1200" dirty="0">
                          <a:effectLst/>
                          <a:latin typeface="+mj-lt"/>
                          <a:ea typeface="MS Mincho"/>
                        </a:rPr>
                        <a:t>2.7</a:t>
                      </a:r>
                    </a:p>
                  </a:txBody>
                  <a:tcPr marL="68580" marR="68580" marT="0" marB="0"/>
                </a:tc>
                <a:tc>
                  <a:txBody>
                    <a:bodyPr/>
                    <a:lstStyle/>
                    <a:p>
                      <a:pPr marL="0" marR="0" algn="l">
                        <a:spcBef>
                          <a:spcPts val="0"/>
                        </a:spcBef>
                        <a:spcAft>
                          <a:spcPts val="0"/>
                        </a:spcAft>
                      </a:pPr>
                      <a:r>
                        <a:rPr lang="en-US" sz="1200" dirty="0">
                          <a:effectLst/>
                          <a:latin typeface="+mj-lt"/>
                          <a:ea typeface="MS Mincho"/>
                        </a:rPr>
                        <a:t>8/30/21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Fixed links due to new EDN repo link format</a:t>
                      </a: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r>
                        <a:rPr lang="en-US" sz="1200" dirty="0">
                          <a:effectLst/>
                          <a:latin typeface="+mj-lt"/>
                          <a:ea typeface="MS Mincho"/>
                        </a:rPr>
                        <a:t>2.8</a:t>
                      </a:r>
                    </a:p>
                  </a:txBody>
                  <a:tcPr marL="68580" marR="68580" marT="0" marB="0"/>
                </a:tc>
                <a:tc>
                  <a:txBody>
                    <a:bodyPr/>
                    <a:lstStyle/>
                    <a:p>
                      <a:pPr marL="0" marR="0" algn="l">
                        <a:spcBef>
                          <a:spcPts val="0"/>
                        </a:spcBef>
                        <a:spcAft>
                          <a:spcPts val="0"/>
                        </a:spcAft>
                      </a:pPr>
                      <a:r>
                        <a:rPr lang="en-US" sz="1200" dirty="0">
                          <a:effectLst/>
                          <a:latin typeface="+mj-lt"/>
                          <a:ea typeface="MS Mincho"/>
                        </a:rPr>
                        <a:t>8/30/21</a:t>
                      </a:r>
                    </a:p>
                  </a:txBody>
                  <a:tcPr marL="68580" marR="68580" marT="0" marB="0"/>
                </a:tc>
                <a:tc>
                  <a:txBody>
                    <a:bodyPr/>
                    <a:lstStyle/>
                    <a:p>
                      <a:pPr marL="0" marR="0" indent="0" algn="l">
                        <a:spcBef>
                          <a:spcPts val="0"/>
                        </a:spcBef>
                        <a:spcAft>
                          <a:spcPts val="0"/>
                        </a:spcAft>
                        <a:buNone/>
                      </a:pPr>
                      <a:r>
                        <a:rPr lang="en-US" sz="1200" kern="1200" dirty="0">
                          <a:solidFill>
                            <a:schemeClr val="dk1"/>
                          </a:solidFill>
                          <a:effectLst/>
                          <a:latin typeface="+mn-lt"/>
                          <a:ea typeface="MS Mincho"/>
                          <a:cs typeface="+mn-cs"/>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Added Slide to Day 1 regarding written communication on </a:t>
                      </a:r>
                      <a:r>
                        <a:rPr lang="en-US" sz="1200">
                          <a:effectLst/>
                          <a:latin typeface="+mj-lt"/>
                          <a:ea typeface="MS Mincho"/>
                        </a:rPr>
                        <a:t>cloud-based systems</a:t>
                      </a: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r>
                        <a:rPr lang="en-US" sz="1200" dirty="0">
                          <a:effectLst/>
                          <a:latin typeface="+mj-lt"/>
                          <a:ea typeface="MS Mincho"/>
                        </a:rPr>
                        <a:t>2.9</a:t>
                      </a:r>
                    </a:p>
                  </a:txBody>
                  <a:tcPr marL="68580" marR="68580" marT="0" marB="0"/>
                </a:tc>
                <a:tc>
                  <a:txBody>
                    <a:bodyPr/>
                    <a:lstStyle/>
                    <a:p>
                      <a:pPr marL="0" marR="0" algn="l">
                        <a:spcBef>
                          <a:spcPts val="0"/>
                        </a:spcBef>
                        <a:spcAft>
                          <a:spcPts val="0"/>
                        </a:spcAft>
                      </a:pPr>
                      <a:r>
                        <a:rPr lang="en-US" sz="1200" dirty="0">
                          <a:effectLst/>
                          <a:latin typeface="+mj-lt"/>
                          <a:ea typeface="MS Mincho"/>
                        </a:rPr>
                        <a:t>9/7/21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Anderson</a:t>
                      </a:r>
                    </a:p>
                  </a:txBody>
                  <a:tcPr marL="68580" marR="68580" marT="0" marB="0"/>
                </a:tc>
                <a:tc>
                  <a:txBody>
                    <a:bodyPr/>
                    <a:lstStyle/>
                    <a:p>
                      <a:pPr marL="0" marR="0" algn="l">
                        <a:spcBef>
                          <a:spcPts val="0"/>
                        </a:spcBef>
                        <a:spcAft>
                          <a:spcPts val="0"/>
                        </a:spcAft>
                      </a:pPr>
                      <a:r>
                        <a:rPr lang="en-US" sz="1200" dirty="0">
                          <a:effectLst/>
                          <a:latin typeface="+mj-lt"/>
                          <a:ea typeface="MS Mincho"/>
                        </a:rPr>
                        <a:t>Have been patching various Box references that have </a:t>
                      </a:r>
                      <a:r>
                        <a:rPr lang="en-US" sz="1200">
                          <a:effectLst/>
                          <a:latin typeface="+mj-lt"/>
                          <a:ea typeface="MS Mincho"/>
                        </a:rPr>
                        <a:t>caused confusion.</a:t>
                      </a: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r>
                        <a:rPr lang="en-US" sz="1200" dirty="0">
                          <a:effectLst/>
                          <a:latin typeface="+mj-lt"/>
                          <a:ea typeface="MS Mincho"/>
                        </a:rPr>
                        <a:t>3.0</a:t>
                      </a:r>
                    </a:p>
                  </a:txBody>
                  <a:tcPr marL="68580" marR="68580" marT="0" marB="0"/>
                </a:tc>
                <a:tc>
                  <a:txBody>
                    <a:bodyPr/>
                    <a:lstStyle/>
                    <a:p>
                      <a:pPr marL="0" marR="0" algn="l">
                        <a:spcBef>
                          <a:spcPts val="0"/>
                        </a:spcBef>
                        <a:spcAft>
                          <a:spcPts val="0"/>
                        </a:spcAft>
                      </a:pPr>
                      <a:r>
                        <a:rPr lang="en-US" sz="1200" dirty="0">
                          <a:effectLst/>
                          <a:latin typeface="+mj-lt"/>
                          <a:ea typeface="MS Mincho"/>
                        </a:rPr>
                        <a:t>9/12/21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Minor updates to Day 5 - corrected activity times, added notes to Forum </a:t>
                      </a:r>
                      <a:r>
                        <a:rPr lang="en-US" sz="1200">
                          <a:effectLst/>
                          <a:latin typeface="+mj-lt"/>
                          <a:ea typeface="MS Mincho"/>
                        </a:rPr>
                        <a:t>post slide</a:t>
                      </a: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r>
                        <a:rPr lang="en-US" sz="1200" dirty="0">
                          <a:effectLst/>
                          <a:latin typeface="+mj-lt"/>
                          <a:ea typeface="MS Mincho"/>
                        </a:rPr>
                        <a:t>3.1</a:t>
                      </a:r>
                    </a:p>
                  </a:txBody>
                  <a:tcPr marL="68580" marR="68580" marT="0" marB="0"/>
                </a:tc>
                <a:tc>
                  <a:txBody>
                    <a:bodyPr/>
                    <a:lstStyle/>
                    <a:p>
                      <a:pPr marL="0" marR="0" algn="l">
                        <a:spcBef>
                          <a:spcPts val="0"/>
                        </a:spcBef>
                        <a:spcAft>
                          <a:spcPts val="0"/>
                        </a:spcAft>
                      </a:pPr>
                      <a:r>
                        <a:rPr lang="en-US" sz="1200" dirty="0">
                          <a:effectLst/>
                          <a:latin typeface="+mj-lt"/>
                          <a:ea typeface="MS Mincho"/>
                        </a:rPr>
                        <a:t>9/13/21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Kanai</a:t>
                      </a:r>
                    </a:p>
                  </a:txBody>
                  <a:tcPr marL="68580" marR="68580" marT="0" marB="0"/>
                </a:tc>
                <a:tc>
                  <a:txBody>
                    <a:bodyPr/>
                    <a:lstStyle/>
                    <a:p>
                      <a:pPr marL="0" marR="0" algn="l">
                        <a:spcBef>
                          <a:spcPts val="0"/>
                        </a:spcBef>
                        <a:spcAft>
                          <a:spcPts val="0"/>
                        </a:spcAft>
                      </a:pPr>
                      <a:r>
                        <a:rPr lang="en-US" sz="1200" dirty="0">
                          <a:effectLst/>
                          <a:latin typeface="+mj-lt"/>
                          <a:ea typeface="MS Mincho"/>
                        </a:rPr>
                        <a:t>Updated Slide 69 – the Table of Contents based on the latest document template.</a:t>
                      </a: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r>
                        <a:rPr lang="en-US" sz="1200" dirty="0">
                          <a:effectLst/>
                          <a:latin typeface="+mj-lt"/>
                          <a:ea typeface="MS Mincho"/>
                        </a:rPr>
                        <a:t>3.2</a:t>
                      </a:r>
                    </a:p>
                  </a:txBody>
                  <a:tcPr marL="68580" marR="68580" marT="0" marB="0"/>
                </a:tc>
                <a:tc>
                  <a:txBody>
                    <a:bodyPr/>
                    <a:lstStyle/>
                    <a:p>
                      <a:pPr marL="0" marR="0" algn="l">
                        <a:spcBef>
                          <a:spcPts val="0"/>
                        </a:spcBef>
                        <a:spcAft>
                          <a:spcPts val="0"/>
                        </a:spcAft>
                      </a:pPr>
                      <a:r>
                        <a:rPr lang="en-US" sz="1200" dirty="0">
                          <a:effectLst/>
                          <a:latin typeface="+mj-lt"/>
                          <a:ea typeface="MS Mincho"/>
                        </a:rPr>
                        <a:t>9/15/21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Anderson</a:t>
                      </a:r>
                    </a:p>
                  </a:txBody>
                  <a:tcPr marL="68580" marR="68580" marT="0" marB="0"/>
                </a:tc>
                <a:tc>
                  <a:txBody>
                    <a:bodyPr/>
                    <a:lstStyle/>
                    <a:p>
                      <a:pPr marL="0" marR="0" algn="l">
                        <a:spcBef>
                          <a:spcPts val="0"/>
                        </a:spcBef>
                        <a:spcAft>
                          <a:spcPts val="0"/>
                        </a:spcAft>
                      </a:pPr>
                      <a:r>
                        <a:rPr lang="en-US" sz="1200" dirty="0">
                          <a:effectLst/>
                          <a:latin typeface="+mj-lt"/>
                          <a:ea typeface="MS Mincho"/>
                        </a:rPr>
                        <a:t>Changing more of the “raw” links to the repo to point to the wiki page instead</a:t>
                      </a: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r>
                        <a:rPr lang="en-US" sz="1200" dirty="0">
                          <a:effectLst/>
                          <a:latin typeface="+mj-lt"/>
                          <a:ea typeface="MS Mincho"/>
                        </a:rPr>
                        <a:t>3.3</a:t>
                      </a:r>
                    </a:p>
                  </a:txBody>
                  <a:tcPr marL="68580" marR="68580" marT="0" marB="0"/>
                </a:tc>
                <a:tc>
                  <a:txBody>
                    <a:bodyPr/>
                    <a:lstStyle/>
                    <a:p>
                      <a:pPr marL="0" marR="0" algn="l">
                        <a:spcBef>
                          <a:spcPts val="0"/>
                        </a:spcBef>
                        <a:spcAft>
                          <a:spcPts val="0"/>
                        </a:spcAft>
                      </a:pPr>
                      <a:r>
                        <a:rPr lang="en-US" sz="1200" dirty="0">
                          <a:effectLst/>
                          <a:latin typeface="+mj-lt"/>
                          <a:ea typeface="MS Mincho"/>
                        </a:rPr>
                        <a:t>9/17/2021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Anderson</a:t>
                      </a:r>
                    </a:p>
                  </a:txBody>
                  <a:tcPr marL="68580" marR="68580" marT="0" marB="0"/>
                </a:tc>
                <a:tc>
                  <a:txBody>
                    <a:bodyPr/>
                    <a:lstStyle/>
                    <a:p>
                      <a:pPr marL="0" marR="0" algn="l">
                        <a:spcBef>
                          <a:spcPts val="0"/>
                        </a:spcBef>
                        <a:spcAft>
                          <a:spcPts val="0"/>
                        </a:spcAft>
                      </a:pPr>
                      <a:r>
                        <a:rPr lang="en-US" sz="1200" dirty="0">
                          <a:effectLst/>
                          <a:latin typeface="+mj-lt"/>
                          <a:ea typeface="MS Mincho"/>
                        </a:rPr>
                        <a:t>File name typo </a:t>
                      </a:r>
                      <a:r>
                        <a:rPr lang="en-US" sz="1200">
                          <a:effectLst/>
                          <a:latin typeface="+mj-lt"/>
                          <a:ea typeface="MS Mincho"/>
                        </a:rPr>
                        <a:t>for design report</a:t>
                      </a:r>
                      <a:endParaRPr lang="en-US" sz="1200" dirty="0">
                        <a:effectLst/>
                        <a:latin typeface="+mj-lt"/>
                        <a:ea typeface="MS Mincho"/>
                      </a:endParaRPr>
                    </a:p>
                  </a:txBody>
                  <a:tcPr marL="68580" marR="68580" marT="0" marB="0"/>
                </a:tc>
                <a:extLst>
                  <a:ext uri="{0D108BD9-81ED-4DB2-BD59-A6C34878D82A}">
                    <a16:rowId xmlns:a16="http://schemas.microsoft.com/office/drawing/2014/main" val="254092786"/>
                  </a:ext>
                </a:extLst>
              </a:tr>
              <a:tr h="222251">
                <a:tc>
                  <a:txBody>
                    <a:bodyPr/>
                    <a:lstStyle/>
                    <a:p>
                      <a:pPr marL="0" marR="0" algn="l">
                        <a:spcBef>
                          <a:spcPts val="0"/>
                        </a:spcBef>
                        <a:spcAft>
                          <a:spcPts val="0"/>
                        </a:spcAft>
                      </a:pPr>
                      <a:r>
                        <a:rPr lang="en-US" sz="1200" dirty="0">
                          <a:effectLst/>
                          <a:latin typeface="+mj-lt"/>
                          <a:ea typeface="MS Mincho"/>
                        </a:rPr>
                        <a:t>3.4</a:t>
                      </a:r>
                    </a:p>
                  </a:txBody>
                  <a:tcPr marL="68580" marR="68580" marT="0" marB="0"/>
                </a:tc>
                <a:tc>
                  <a:txBody>
                    <a:bodyPr/>
                    <a:lstStyle/>
                    <a:p>
                      <a:pPr marL="0" marR="0" algn="l">
                        <a:spcBef>
                          <a:spcPts val="0"/>
                        </a:spcBef>
                        <a:spcAft>
                          <a:spcPts val="0"/>
                        </a:spcAft>
                      </a:pPr>
                      <a:r>
                        <a:rPr lang="en-US" sz="1200" dirty="0">
                          <a:effectLst/>
                          <a:latin typeface="+mj-lt"/>
                          <a:ea typeface="MS Mincho"/>
                        </a:rPr>
                        <a:t>9/20/21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Re-ordered Class 7 Out </a:t>
                      </a:r>
                      <a:r>
                        <a:rPr lang="en-US" sz="1200">
                          <a:effectLst/>
                          <a:latin typeface="+mj-lt"/>
                          <a:ea typeface="MS Mincho"/>
                        </a:rPr>
                        <a:t>of Class Tasks</a:t>
                      </a:r>
                      <a:endParaRPr lang="en-US" sz="1200" dirty="0">
                        <a:effectLst/>
                        <a:latin typeface="+mj-lt"/>
                        <a:ea typeface="MS Mincho"/>
                      </a:endParaRPr>
                    </a:p>
                  </a:txBody>
                  <a:tcPr marL="68580" marR="68580" marT="0" marB="0"/>
                </a:tc>
                <a:extLst>
                  <a:ext uri="{0D108BD9-81ED-4DB2-BD59-A6C34878D82A}">
                    <a16:rowId xmlns:a16="http://schemas.microsoft.com/office/drawing/2014/main" val="168701960"/>
                  </a:ext>
                </a:extLst>
              </a:tr>
              <a:tr h="222251">
                <a:tc>
                  <a:txBody>
                    <a:bodyPr/>
                    <a:lstStyle/>
                    <a:p>
                      <a:pPr marL="0" marR="0" algn="l">
                        <a:spcBef>
                          <a:spcPts val="0"/>
                        </a:spcBef>
                        <a:spcAft>
                          <a:spcPts val="0"/>
                        </a:spcAft>
                      </a:pPr>
                      <a:r>
                        <a:rPr lang="en-US" sz="1200" dirty="0">
                          <a:effectLst/>
                          <a:latin typeface="+mj-lt"/>
                          <a:ea typeface="MS Mincho"/>
                        </a:rPr>
                        <a:t>3.5</a:t>
                      </a:r>
                    </a:p>
                  </a:txBody>
                  <a:tcPr marL="68580" marR="68580" marT="0" marB="0"/>
                </a:tc>
                <a:tc>
                  <a:txBody>
                    <a:bodyPr/>
                    <a:lstStyle/>
                    <a:p>
                      <a:pPr marL="0" marR="0" algn="l">
                        <a:spcBef>
                          <a:spcPts val="0"/>
                        </a:spcBef>
                        <a:spcAft>
                          <a:spcPts val="0"/>
                        </a:spcAft>
                      </a:pPr>
                      <a:r>
                        <a:rPr lang="en-US" sz="1200" dirty="0">
                          <a:effectLst/>
                          <a:latin typeface="+mj-lt"/>
                          <a:ea typeface="MS Mincho"/>
                        </a:rPr>
                        <a:t>9/21/21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Changed Benchmarking Memo </a:t>
                      </a:r>
                      <a:r>
                        <a:rPr lang="en-US" sz="1200">
                          <a:effectLst/>
                          <a:latin typeface="+mj-lt"/>
                          <a:ea typeface="MS Mincho"/>
                        </a:rPr>
                        <a:t>to Background Memo to match EDN</a:t>
                      </a:r>
                      <a:endParaRPr lang="en-US" sz="1200" dirty="0">
                        <a:effectLst/>
                        <a:latin typeface="+mj-lt"/>
                        <a:ea typeface="MS Mincho"/>
                      </a:endParaRPr>
                    </a:p>
                  </a:txBody>
                  <a:tcPr marL="68580" marR="68580" marT="0" marB="0"/>
                </a:tc>
                <a:extLst>
                  <a:ext uri="{0D108BD9-81ED-4DB2-BD59-A6C34878D82A}">
                    <a16:rowId xmlns:a16="http://schemas.microsoft.com/office/drawing/2014/main" val="2860802170"/>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954424722"/>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3</a:t>
            </a:fld>
            <a:endParaRPr lang="en-US" dirty="0"/>
          </a:p>
        </p:txBody>
      </p:sp>
    </p:spTree>
    <p:extLst>
      <p:ext uri="{BB962C8B-B14F-4D97-AF65-F5344CB8AC3E}">
        <p14:creationId xmlns:p14="http://schemas.microsoft.com/office/powerpoint/2010/main" val="3089377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Capstone Expectations Q&amp;A</a:t>
            </a:r>
          </a:p>
        </p:txBody>
      </p:sp>
      <p:sp>
        <p:nvSpPr>
          <p:cNvPr id="3" name="Content Placeholder 2"/>
          <p:cNvSpPr>
            <a:spLocks noGrp="1"/>
          </p:cNvSpPr>
          <p:nvPr>
            <p:ph idx="1"/>
          </p:nvPr>
        </p:nvSpPr>
        <p:spPr/>
        <p:txBody>
          <a:bodyPr>
            <a:normAutofit/>
          </a:bodyPr>
          <a:lstStyle/>
          <a:p>
            <a:r>
              <a:rPr lang="en-US" dirty="0"/>
              <a:t>Out of Class Task was to watch 1 video</a:t>
            </a:r>
          </a:p>
          <a:p>
            <a:r>
              <a:rPr lang="en-US" dirty="0"/>
              <a:t>QUESTIONS about content?</a:t>
            </a:r>
          </a:p>
          <a:p>
            <a:endParaRPr lang="en-US" dirty="0"/>
          </a:p>
          <a:p>
            <a:r>
              <a:rPr lang="en-US" dirty="0"/>
              <a:t>What is difference between IED and Capstone?</a:t>
            </a:r>
          </a:p>
          <a:p>
            <a:r>
              <a:rPr lang="en-US" dirty="0"/>
              <a:t>Who ‘owns’ your project – student team, PE, CE, sponsor?</a:t>
            </a:r>
          </a:p>
          <a:p>
            <a:r>
              <a:rPr lang="en-US" dirty="0"/>
              <a:t>What is role of students in Capstone?</a:t>
            </a:r>
          </a:p>
          <a:p>
            <a:r>
              <a:rPr lang="en-US" dirty="0"/>
              <a:t>What is role of PE?</a:t>
            </a:r>
          </a:p>
          <a:p>
            <a:r>
              <a:rPr lang="en-US" dirty="0"/>
              <a:t>What is role of CE?</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
        <p:nvSpPr>
          <p:cNvPr id="5" name="Down Arrow 4"/>
          <p:cNvSpPr/>
          <p:nvPr/>
        </p:nvSpPr>
        <p:spPr>
          <a:xfrm rot="18214931">
            <a:off x="3814839" y="590550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7599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F628C-A95E-4AD9-BB7F-F40E686CDD34}"/>
              </a:ext>
            </a:extLst>
          </p:cNvPr>
          <p:cNvSpPr>
            <a:spLocks noGrp="1"/>
          </p:cNvSpPr>
          <p:nvPr>
            <p:ph type="title"/>
          </p:nvPr>
        </p:nvSpPr>
        <p:spPr/>
        <p:txBody>
          <a:bodyPr/>
          <a:lstStyle/>
          <a:p>
            <a:r>
              <a:rPr lang="en-US" dirty="0"/>
              <a:t>Follow Track A/B/C as instructed by PE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34171499"/>
              </p:ext>
            </p:extLst>
          </p:nvPr>
        </p:nvGraphicFramePr>
        <p:xfrm>
          <a:off x="628650" y="1825625"/>
          <a:ext cx="7886700" cy="222504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4251363983"/>
                    </a:ext>
                  </a:extLst>
                </a:gridCol>
                <a:gridCol w="2628900">
                  <a:extLst>
                    <a:ext uri="{9D8B030D-6E8A-4147-A177-3AD203B41FA5}">
                      <a16:colId xmlns:a16="http://schemas.microsoft.com/office/drawing/2014/main" val="4056763945"/>
                    </a:ext>
                  </a:extLst>
                </a:gridCol>
                <a:gridCol w="2628900">
                  <a:extLst>
                    <a:ext uri="{9D8B030D-6E8A-4147-A177-3AD203B41FA5}">
                      <a16:colId xmlns:a16="http://schemas.microsoft.com/office/drawing/2014/main" val="3039919504"/>
                    </a:ext>
                  </a:extLst>
                </a:gridCol>
              </a:tblGrid>
              <a:tr h="370840">
                <a:tc>
                  <a:txBody>
                    <a:bodyPr/>
                    <a:lstStyle/>
                    <a:p>
                      <a:pPr algn="ctr"/>
                      <a:r>
                        <a:rPr lang="en-US" sz="1600" dirty="0"/>
                        <a:t>Track A</a:t>
                      </a:r>
                    </a:p>
                  </a:txBody>
                  <a:tcPr/>
                </a:tc>
                <a:tc>
                  <a:txBody>
                    <a:bodyPr/>
                    <a:lstStyle/>
                    <a:p>
                      <a:pPr algn="ctr"/>
                      <a:r>
                        <a:rPr lang="en-US" sz="1600" dirty="0"/>
                        <a:t>Track B</a:t>
                      </a:r>
                    </a:p>
                  </a:txBody>
                  <a:tcPr/>
                </a:tc>
                <a:tc>
                  <a:txBody>
                    <a:bodyPr/>
                    <a:lstStyle/>
                    <a:p>
                      <a:pPr algn="ctr"/>
                      <a:r>
                        <a:rPr lang="en-US" sz="1600" dirty="0"/>
                        <a:t>Track C</a:t>
                      </a:r>
                    </a:p>
                  </a:txBody>
                  <a:tcPr/>
                </a:tc>
                <a:extLst>
                  <a:ext uri="{0D108BD9-81ED-4DB2-BD59-A6C34878D82A}">
                    <a16:rowId xmlns:a16="http://schemas.microsoft.com/office/drawing/2014/main" val="1903042747"/>
                  </a:ext>
                </a:extLst>
              </a:tr>
              <a:tr h="370840">
                <a:tc>
                  <a:txBody>
                    <a:bodyPr/>
                    <a:lstStyle/>
                    <a:p>
                      <a:pPr algn="ctr" fontAlgn="b"/>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In Depth Project Introduction (PE)</a:t>
                      </a:r>
                    </a:p>
                  </a:txBody>
                  <a:tcPr marL="7620" marR="7620" marT="7620" marB="0" anchor="b"/>
                </a:tc>
                <a:extLst>
                  <a:ext uri="{0D108BD9-81ED-4DB2-BD59-A6C34878D82A}">
                    <a16:rowId xmlns:a16="http://schemas.microsoft.com/office/drawing/2014/main" val="137550677"/>
                  </a:ext>
                </a:extLst>
              </a:tr>
              <a:tr h="370840">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Meet with Chief Engineer</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extLst>
                  <a:ext uri="{0D108BD9-81ED-4DB2-BD59-A6C34878D82A}">
                    <a16:rowId xmlns:a16="http://schemas.microsoft.com/office/drawing/2014/main" val="3204930330"/>
                  </a:ext>
                </a:extLst>
              </a:tr>
              <a:tr h="370840">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Meet with Project Engineer</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extLst>
                  <a:ext uri="{0D108BD9-81ED-4DB2-BD59-A6C34878D82A}">
                    <a16:rowId xmlns:a16="http://schemas.microsoft.com/office/drawing/2014/main" val="1213144044"/>
                  </a:ext>
                </a:extLst>
              </a:tr>
              <a:tr h="370840">
                <a:tc>
                  <a:txBody>
                    <a:bodyPr/>
                    <a:lstStyle/>
                    <a:p>
                      <a:pPr algn="ctr" fontAlgn="b"/>
                      <a:r>
                        <a:rPr lang="en-US" sz="1400" b="0" i="0" u="none" strike="noStrike" dirty="0">
                          <a:solidFill>
                            <a:srgbClr val="000000"/>
                          </a:solidFill>
                          <a:effectLst/>
                          <a:latin typeface="Calibri" panose="020F0502020204030204" pitchFamily="34" charset="0"/>
                        </a:rPr>
                        <a:t>Meet with Chief Engineer</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Assign Questions</a:t>
                      </a:r>
                    </a:p>
                  </a:txBody>
                  <a:tcPr marL="7620" marR="7620" marT="7620" marB="0" anchor="b"/>
                </a:tc>
                <a:extLst>
                  <a:ext uri="{0D108BD9-81ED-4DB2-BD59-A6C34878D82A}">
                    <a16:rowId xmlns:a16="http://schemas.microsoft.com/office/drawing/2014/main" val="3077845709"/>
                  </a:ext>
                </a:extLst>
              </a:tr>
              <a:tr h="370840">
                <a:tc>
                  <a:txBody>
                    <a:bodyPr/>
                    <a:lstStyle/>
                    <a:p>
                      <a:pPr algn="ctr" fontAlgn="b"/>
                      <a:r>
                        <a:rPr lang="en-US" sz="1400" b="0" i="0" u="none" strike="noStrike" dirty="0">
                          <a:solidFill>
                            <a:srgbClr val="000000"/>
                          </a:solidFill>
                          <a:effectLst/>
                          <a:latin typeface="Calibri" panose="020F0502020204030204" pitchFamily="34" charset="0"/>
                        </a:rPr>
                        <a:t>Meet with Project Engineer</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Meet with Chief Engineer</a:t>
                      </a:r>
                    </a:p>
                  </a:txBody>
                  <a:tcPr marL="7620" marR="7620" marT="7620" marB="0" anchor="b"/>
                </a:tc>
                <a:extLst>
                  <a:ext uri="{0D108BD9-81ED-4DB2-BD59-A6C34878D82A}">
                    <a16:rowId xmlns:a16="http://schemas.microsoft.com/office/drawing/2014/main" val="2084661451"/>
                  </a:ext>
                </a:extLst>
              </a:tr>
            </a:tbl>
          </a:graphicData>
        </a:graphic>
      </p:graphicFrame>
      <p:sp>
        <p:nvSpPr>
          <p:cNvPr id="4" name="Footer Placeholder 3">
            <a:extLst>
              <a:ext uri="{FF2B5EF4-FFF2-40B4-BE49-F238E27FC236}">
                <a16:creationId xmlns:a16="http://schemas.microsoft.com/office/drawing/2014/main" id="{F70FFACC-B8D8-4A9D-95CC-92D2488CFE39}"/>
              </a:ext>
            </a:extLst>
          </p:cNvPr>
          <p:cNvSpPr>
            <a:spLocks noGrp="1"/>
          </p:cNvSpPr>
          <p:nvPr>
            <p:ph type="ftr" sz="quarter" idx="11"/>
          </p:nvPr>
        </p:nvSpPr>
        <p:spPr/>
        <p:txBody>
          <a:bodyPr/>
          <a:lstStyle/>
          <a:p>
            <a:r>
              <a:rPr lang="en-US" dirty="0"/>
              <a:t>Team Space</a:t>
            </a:r>
          </a:p>
        </p:txBody>
      </p:sp>
      <p:sp>
        <p:nvSpPr>
          <p:cNvPr id="5" name="Slide Number Placeholder 4">
            <a:extLst>
              <a:ext uri="{FF2B5EF4-FFF2-40B4-BE49-F238E27FC236}">
                <a16:creationId xmlns:a16="http://schemas.microsoft.com/office/drawing/2014/main" id="{749D6311-7FB9-446A-9F9A-A257F66D868E}"/>
              </a:ext>
            </a:extLst>
          </p:cNvPr>
          <p:cNvSpPr>
            <a:spLocks noGrp="1"/>
          </p:cNvSpPr>
          <p:nvPr>
            <p:ph type="sldNum" sz="quarter" idx="12"/>
          </p:nvPr>
        </p:nvSpPr>
        <p:spPr/>
        <p:txBody>
          <a:bodyPr/>
          <a:lstStyle/>
          <a:p>
            <a:fld id="{028FE254-016A-4E51-98AE-D4B4E3F12C32}" type="slidenum">
              <a:rPr lang="en-US" smtClean="0"/>
              <a:t>31</a:t>
            </a:fld>
            <a:endParaRPr lang="en-US" dirty="0"/>
          </a:p>
        </p:txBody>
      </p:sp>
      <p:sp>
        <p:nvSpPr>
          <p:cNvPr id="7" name="TextBox 6"/>
          <p:cNvSpPr txBox="1"/>
          <p:nvPr/>
        </p:nvSpPr>
        <p:spPr>
          <a:xfrm>
            <a:off x="1752600" y="5029200"/>
            <a:ext cx="5407955" cy="923330"/>
          </a:xfrm>
          <a:prstGeom prst="rect">
            <a:avLst/>
          </a:prstGeom>
          <a:noFill/>
        </p:spPr>
        <p:txBody>
          <a:bodyPr wrap="none" rtlCol="0">
            <a:spAutoFit/>
          </a:bodyPr>
          <a:lstStyle/>
          <a:p>
            <a:r>
              <a:rPr lang="en-US" dirty="0"/>
              <a:t>Instructions for each activity are on the next few slides</a:t>
            </a:r>
          </a:p>
          <a:p>
            <a:endParaRPr lang="en-US" dirty="0"/>
          </a:p>
          <a:p>
            <a:r>
              <a:rPr lang="en-US" dirty="0"/>
              <a:t>ALL activities in </a:t>
            </a:r>
            <a:r>
              <a:rPr lang="en-US" b="1" dirty="0"/>
              <a:t>TEAM</a:t>
            </a:r>
            <a:r>
              <a:rPr lang="en-US" dirty="0"/>
              <a:t> Space</a:t>
            </a:r>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23097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a:cs typeface="Calibri"/>
              </a:rPr>
              <a:t>15 or 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en-US" sz="2000" dirty="0">
                <a:ea typeface="+mn-lt"/>
                <a:cs typeface="+mn-lt"/>
              </a:rPr>
              <a:t>These questions can be about any aspect of the project, but by the end of the class include questions targeted to:</a:t>
            </a:r>
          </a:p>
          <a:p>
            <a:pPr marL="800100" lvl="1" indent="-285750">
              <a:buFont typeface="Arial"/>
              <a:buChar char="•"/>
            </a:pPr>
            <a:r>
              <a:rPr lang="en-US" sz="2000" dirty="0">
                <a:ea typeface="+mn-lt"/>
                <a:cs typeface="+mn-lt"/>
              </a:rPr>
              <a:t>Customer Needs</a:t>
            </a:r>
          </a:p>
          <a:p>
            <a:pPr marL="800100" lvl="1" indent="-285750">
              <a:buFont typeface="Arial"/>
              <a:buChar char="•"/>
            </a:pPr>
            <a:r>
              <a:rPr lang="en-US" sz="2000" dirty="0">
                <a:ea typeface="+mn-lt"/>
                <a:cs typeface="+mn-lt"/>
              </a:rPr>
              <a:t>Project Specifications / Technical Requirements</a:t>
            </a:r>
          </a:p>
          <a:p>
            <a:pPr lvl="1" indent="0">
              <a:buNone/>
            </a:pPr>
            <a:endParaRPr lang="en-US" sz="2000" dirty="0">
              <a:ea typeface="+mn-lt"/>
              <a:cs typeface="+mn-lt"/>
            </a:endParaRPr>
          </a:p>
          <a:p>
            <a:r>
              <a:rPr lang="en-US" sz="2000" dirty="0">
                <a:ea typeface="+mn-lt"/>
                <a:cs typeface="+mn-lt"/>
              </a:rPr>
              <a:t>Same inclusive discussion format as first class</a:t>
            </a:r>
          </a:p>
          <a:p>
            <a:pPr lvl="1"/>
            <a:r>
              <a:rPr lang="en-US" sz="2000" dirty="0">
                <a:ea typeface="+mn-lt"/>
                <a:cs typeface="+mn-lt"/>
              </a:rPr>
              <a:t>2 min. silent question generation</a:t>
            </a:r>
            <a:endParaRPr lang="en-US" sz="2000" dirty="0">
              <a:cs typeface="Calibri"/>
            </a:endParaRPr>
          </a:p>
          <a:p>
            <a:pPr lvl="1"/>
            <a:r>
              <a:rPr lang="en-US" sz="2000" dirty="0">
                <a:ea typeface="+mn-lt"/>
                <a:cs typeface="+mn-lt"/>
              </a:rPr>
              <a:t>Then begin copying into </a:t>
            </a:r>
            <a:r>
              <a:rPr lang="en-US" sz="2000" dirty="0">
                <a:solidFill>
                  <a:schemeClr val="accent6"/>
                </a:solidFill>
                <a:ea typeface="+mn-lt"/>
                <a:cs typeface="+mn-lt"/>
              </a:rPr>
              <a:t>Project Questions.xlsx </a:t>
            </a:r>
            <a:r>
              <a:rPr lang="en-US" sz="2000" dirty="0">
                <a:ea typeface="+mn-lt"/>
                <a:cs typeface="+mn-lt"/>
              </a:rPr>
              <a:t>spreadsheet in Box.</a:t>
            </a:r>
          </a:p>
          <a:p>
            <a:pPr lvl="1"/>
            <a:r>
              <a:rPr lang="en-US" sz="2000" dirty="0">
                <a:cs typeface="Calibri"/>
              </a:rPr>
              <a:t>Combine duplicates/similar questions</a:t>
            </a:r>
          </a:p>
          <a:p>
            <a:pPr lvl="1"/>
            <a:r>
              <a:rPr lang="en-US" sz="2000" dirty="0">
                <a:cs typeface="Calibri"/>
              </a:rPr>
              <a:t>Add more to list as you think of them during discussion</a:t>
            </a: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Tree>
    <p:extLst>
      <p:ext uri="{BB962C8B-B14F-4D97-AF65-F5344CB8AC3E}">
        <p14:creationId xmlns:p14="http://schemas.microsoft.com/office/powerpoint/2010/main" val="1265522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Classify and Assign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1"/>
            <a:r>
              <a:rPr lang="en-US" sz="2450" dirty="0">
                <a:cs typeface="Calibri"/>
              </a:rPr>
              <a:t>Classify all questions generated into one of three categories</a:t>
            </a:r>
          </a:p>
          <a:p>
            <a:pPr marL="1028700" lvl="2" indent="-342900">
              <a:buFont typeface="+mj-lt"/>
              <a:buAutoNum type="alphaUcPeriod"/>
            </a:pPr>
            <a:r>
              <a:rPr lang="en-US" sz="2150" dirty="0">
                <a:cs typeface="Calibri"/>
              </a:rPr>
              <a:t>Things</a:t>
            </a:r>
            <a:r>
              <a:rPr lang="en-US" sz="2150" dirty="0">
                <a:ea typeface="+mn-lt"/>
                <a:cs typeface="+mn-lt"/>
              </a:rPr>
              <a:t> team members can research/answer themselves</a:t>
            </a:r>
          </a:p>
          <a:p>
            <a:pPr marL="1028700" lvl="2" indent="-342900">
              <a:buFont typeface="+mj-lt"/>
              <a:buAutoNum type="alphaUcPeriod"/>
            </a:pPr>
            <a:r>
              <a:rPr lang="en-US" sz="2150" dirty="0">
                <a:ea typeface="+mn-lt"/>
                <a:cs typeface="+mn-lt"/>
              </a:rPr>
              <a:t>Things PE will answer</a:t>
            </a:r>
          </a:p>
          <a:p>
            <a:pPr marL="1028700" lvl="2" indent="-342900">
              <a:buFont typeface="+mj-lt"/>
              <a:buAutoNum type="alphaUcPeriod"/>
            </a:pPr>
            <a:r>
              <a:rPr lang="en-US" sz="2150" dirty="0">
                <a:ea typeface="+mn-lt"/>
                <a:cs typeface="+mn-lt"/>
              </a:rPr>
              <a:t>Things to ask sponsor during kick-off meeting</a:t>
            </a:r>
          </a:p>
          <a:p>
            <a:pPr lvl="1"/>
            <a:r>
              <a:rPr lang="en-US" sz="2450" dirty="0">
                <a:ea typeface="+mn-lt"/>
                <a:cs typeface="+mn-lt"/>
              </a:rPr>
              <a:t>Team assigns owner to all questions in category A</a:t>
            </a:r>
          </a:p>
          <a:p>
            <a:pPr lvl="1"/>
            <a:r>
              <a:rPr lang="en-US" sz="2450" dirty="0">
                <a:ea typeface="+mn-lt"/>
                <a:cs typeface="+mn-lt"/>
              </a:rPr>
              <a:t>Add question classification and ownership to Box spreadsheet</a:t>
            </a:r>
            <a:endParaRPr lang="en-US" sz="2450" dirty="0"/>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76293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15/20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a:ea typeface="+mn-lt"/>
                <a:cs typeface="+mn-lt"/>
              </a:rPr>
              <a:t>Project Engineer meets with each team:</a:t>
            </a:r>
          </a:p>
          <a:p>
            <a:pPr lvl="2"/>
            <a:r>
              <a:rPr lang="en-US" sz="2550" dirty="0">
                <a:ea typeface="+mn-lt"/>
                <a:cs typeface="+mn-lt"/>
              </a:rPr>
              <a:t>Check on team status / welfare</a:t>
            </a:r>
          </a:p>
          <a:p>
            <a:pPr lvl="2"/>
            <a:r>
              <a:rPr lang="en-US" sz="2550" dirty="0">
                <a:ea typeface="+mn-lt"/>
                <a:cs typeface="+mn-lt"/>
              </a:rPr>
              <a:t>Student introductions </a:t>
            </a:r>
          </a:p>
          <a:p>
            <a:pPr lvl="2"/>
            <a:r>
              <a:rPr lang="en-US" sz="2550" dirty="0">
                <a:ea typeface="+mn-lt"/>
                <a:cs typeface="+mn-lt"/>
              </a:rPr>
              <a:t>Discuss project background and goals</a:t>
            </a:r>
          </a:p>
          <a:p>
            <a:pPr lvl="2"/>
            <a:r>
              <a:rPr lang="en-US" sz="2550" dirty="0">
                <a:ea typeface="+mn-lt"/>
                <a:cs typeface="+mn-lt"/>
              </a:rPr>
              <a:t>Review project question &amp; categories</a:t>
            </a:r>
          </a:p>
          <a:p>
            <a:pPr lvl="3"/>
            <a:r>
              <a:rPr lang="en-US" sz="2400" dirty="0">
                <a:ea typeface="+mn-lt"/>
                <a:cs typeface="+mn-lt"/>
              </a:rPr>
              <a:t>Confirm &amp; update</a:t>
            </a:r>
          </a:p>
          <a:p>
            <a:pPr lvl="2"/>
            <a:endParaRPr lang="en-US" sz="2550" dirty="0">
              <a:ea typeface="+mn-lt"/>
              <a:cs typeface="+mn-lt"/>
            </a:endParaRP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34</a:t>
            </a:fld>
            <a:endParaRPr lang="en-US" sz="1200" dirty="0"/>
          </a:p>
        </p:txBody>
      </p:sp>
      <p:sp>
        <p:nvSpPr>
          <p:cNvPr id="5" name="TextBox 4"/>
          <p:cNvSpPr txBox="1"/>
          <p:nvPr/>
        </p:nvSpPr>
        <p:spPr>
          <a:xfrm>
            <a:off x="999092" y="4267200"/>
            <a:ext cx="7145815" cy="877163"/>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a:t>
            </a:r>
            <a:endParaRPr lang="en-US" sz="2550" dirty="0"/>
          </a:p>
        </p:txBody>
      </p:sp>
    </p:spTree>
    <p:extLst>
      <p:ext uri="{BB962C8B-B14F-4D97-AF65-F5344CB8AC3E}">
        <p14:creationId xmlns:p14="http://schemas.microsoft.com/office/powerpoint/2010/main" val="12817465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15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a:ea typeface="+mn-lt"/>
                <a:cs typeface="+mn-lt"/>
              </a:rPr>
              <a:t>Chief Engineer meets with each team:</a:t>
            </a:r>
          </a:p>
          <a:p>
            <a:pPr lvl="2"/>
            <a:r>
              <a:rPr lang="en-US" sz="2550" dirty="0">
                <a:ea typeface="+mn-lt"/>
                <a:cs typeface="+mn-lt"/>
              </a:rPr>
              <a:t>Check on team status / welfare</a:t>
            </a:r>
          </a:p>
          <a:p>
            <a:pPr lvl="2"/>
            <a:r>
              <a:rPr lang="en-US" sz="2550" dirty="0">
                <a:ea typeface="+mn-lt"/>
                <a:cs typeface="+mn-lt"/>
              </a:rPr>
              <a:t>Student introductions </a:t>
            </a:r>
          </a:p>
          <a:p>
            <a:pPr lvl="2"/>
            <a:r>
              <a:rPr lang="en-US" sz="2550" dirty="0">
                <a:ea typeface="+mn-lt"/>
                <a:cs typeface="+mn-lt"/>
              </a:rPr>
              <a:t>Discuss project impressions</a:t>
            </a:r>
          </a:p>
          <a:p>
            <a:pPr lvl="2"/>
            <a:r>
              <a:rPr lang="en-US" sz="2550" dirty="0">
                <a:ea typeface="+mn-lt"/>
                <a:cs typeface="+mn-lt"/>
              </a:rPr>
              <a:t>Review project question &amp; categories</a:t>
            </a:r>
          </a:p>
          <a:p>
            <a:pPr lvl="3"/>
            <a:r>
              <a:rPr lang="en-US" sz="2400" dirty="0">
                <a:ea typeface="+mn-lt"/>
                <a:cs typeface="+mn-lt"/>
              </a:rPr>
              <a:t>Confirm &amp; update</a:t>
            </a:r>
          </a:p>
          <a:p>
            <a:pPr lvl="2"/>
            <a:r>
              <a:rPr lang="en-US" sz="2550" dirty="0">
                <a:ea typeface="+mn-lt"/>
                <a:cs typeface="+mn-lt"/>
              </a:rPr>
              <a:t>CE’s background/experience</a:t>
            </a:r>
          </a:p>
          <a:p>
            <a:pPr lvl="2"/>
            <a:endParaRPr lang="en-US" sz="2550" dirty="0">
              <a:ea typeface="+mn-lt"/>
              <a:cs typeface="+mn-lt"/>
            </a:endParaRP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35</a:t>
            </a:fld>
            <a:endParaRPr lang="en-US" sz="1200" dirty="0"/>
          </a:p>
        </p:txBody>
      </p:sp>
      <p:sp>
        <p:nvSpPr>
          <p:cNvPr id="6" name="TextBox 5"/>
          <p:cNvSpPr txBox="1"/>
          <p:nvPr/>
        </p:nvSpPr>
        <p:spPr>
          <a:xfrm>
            <a:off x="999092" y="4724400"/>
            <a:ext cx="7145815" cy="877163"/>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a:t>
            </a:r>
            <a:endParaRPr lang="en-US" sz="2550" dirty="0"/>
          </a:p>
        </p:txBody>
      </p:sp>
    </p:spTree>
    <p:extLst>
      <p:ext uri="{BB962C8B-B14F-4D97-AF65-F5344CB8AC3E}">
        <p14:creationId xmlns:p14="http://schemas.microsoft.com/office/powerpoint/2010/main" val="8649186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B27D0-5D5E-4DB5-B974-F15E6B2F69D7}"/>
              </a:ext>
            </a:extLst>
          </p:cNvPr>
          <p:cNvSpPr>
            <a:spLocks noGrp="1"/>
          </p:cNvSpPr>
          <p:nvPr>
            <p:ph type="title"/>
          </p:nvPr>
        </p:nvSpPr>
        <p:spPr/>
        <p:txBody>
          <a:bodyPr/>
          <a:lstStyle/>
          <a:p>
            <a:r>
              <a:rPr lang="en-US" dirty="0"/>
              <a:t>Go back to PE space for </a:t>
            </a:r>
            <a:br>
              <a:rPr lang="en-US" dirty="0"/>
            </a:br>
            <a:r>
              <a:rPr lang="en-US" dirty="0"/>
              <a:t>Engineering Documentation discussion</a:t>
            </a:r>
          </a:p>
        </p:txBody>
      </p:sp>
      <p:sp>
        <p:nvSpPr>
          <p:cNvPr id="3" name="Content Placeholder 2">
            <a:extLst>
              <a:ext uri="{FF2B5EF4-FFF2-40B4-BE49-F238E27FC236}">
                <a16:creationId xmlns:a16="http://schemas.microsoft.com/office/drawing/2014/main" id="{A24559F4-BAEB-48D8-8F02-AE05EBBEFBC8}"/>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EE53D8CA-90A5-49EA-82B6-B10523144470}"/>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BB256967-EED6-425D-8203-5B1D50255725}"/>
              </a:ext>
            </a:extLst>
          </p:cNvPr>
          <p:cNvSpPr>
            <a:spLocks noGrp="1"/>
          </p:cNvSpPr>
          <p:nvPr>
            <p:ph type="sldNum" sz="quarter" idx="12"/>
          </p:nvPr>
        </p:nvSpPr>
        <p:spPr/>
        <p:txBody>
          <a:bodyPr/>
          <a:lstStyle/>
          <a:p>
            <a:fld id="{028FE254-016A-4E51-98AE-D4B4E3F12C32}" type="slidenum">
              <a:rPr lang="en-US" smtClean="0"/>
              <a:t>36</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28724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 min – Engineering Documentation</a:t>
            </a:r>
          </a:p>
        </p:txBody>
      </p:sp>
      <p:sp>
        <p:nvSpPr>
          <p:cNvPr id="3" name="Content Placeholder 2"/>
          <p:cNvSpPr>
            <a:spLocks noGrp="1"/>
          </p:cNvSpPr>
          <p:nvPr>
            <p:ph idx="1"/>
          </p:nvPr>
        </p:nvSpPr>
        <p:spPr/>
        <p:txBody>
          <a:bodyPr>
            <a:normAutofit/>
          </a:bodyPr>
          <a:lstStyle/>
          <a:p>
            <a:r>
              <a:rPr lang="en-US" sz="2400" dirty="0"/>
              <a:t>Topics </a:t>
            </a:r>
          </a:p>
          <a:p>
            <a:pPr lvl="1"/>
            <a:r>
              <a:rPr lang="en-US" sz="2400" dirty="0"/>
              <a:t>What is Documentation?</a:t>
            </a:r>
          </a:p>
          <a:p>
            <a:pPr lvl="1"/>
            <a:r>
              <a:rPr lang="en-US" sz="2400" dirty="0"/>
              <a:t>Why bother?</a:t>
            </a:r>
          </a:p>
          <a:p>
            <a:pPr lvl="1"/>
            <a:r>
              <a:rPr lang="en-US" sz="2400" dirty="0"/>
              <a:t>How is it done in Capstone?</a:t>
            </a:r>
          </a:p>
          <a:p>
            <a:pPr lvl="1"/>
            <a:endParaRPr lang="en-US" sz="2400" dirty="0"/>
          </a:p>
          <a:p>
            <a:pPr lvl="1"/>
            <a:endParaRPr lang="en-US" sz="2400" dirty="0"/>
          </a:p>
          <a:p>
            <a:pPr lvl="1"/>
            <a:endParaRPr lang="en-US" sz="2400"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z="1200" smtClean="0"/>
              <a:t>37</a:t>
            </a:fld>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032066" y="3808406"/>
            <a:ext cx="4419600" cy="1446550"/>
          </a:xfrm>
          <a:prstGeom prst="rect">
            <a:avLst/>
          </a:prstGeom>
          <a:noFill/>
          <a:ln>
            <a:solidFill>
              <a:schemeClr val="accent5"/>
            </a:solidFill>
          </a:ln>
        </p:spPr>
        <p:txBody>
          <a:bodyPr wrap="square" rtlCol="0">
            <a:spAutoFit/>
          </a:bodyPr>
          <a:lstStyle/>
          <a:p>
            <a:pPr algn="ctr"/>
            <a:r>
              <a:rPr lang="en-US" sz="1400" dirty="0"/>
              <a:t>PE note: </a:t>
            </a:r>
          </a:p>
          <a:p>
            <a:pPr marL="742950" lvl="1" indent="-285750">
              <a:buFont typeface="Arial" panose="020B0604020202020204" pitchFamily="34" charset="0"/>
              <a:buChar char="•"/>
            </a:pPr>
            <a:r>
              <a:rPr lang="en-US" sz="1400" dirty="0"/>
              <a:t>Let group answer 1</a:t>
            </a:r>
            <a:r>
              <a:rPr lang="en-US" sz="1400" baseline="30000" dirty="0"/>
              <a:t>st</a:t>
            </a:r>
            <a:r>
              <a:rPr lang="en-US" sz="1400" dirty="0"/>
              <a:t> two questions</a:t>
            </a:r>
          </a:p>
          <a:p>
            <a:pPr marL="742950" lvl="1" indent="-285750">
              <a:buFont typeface="Arial" panose="020B0604020202020204" pitchFamily="34" charset="0"/>
              <a:buChar char="•"/>
            </a:pPr>
            <a:r>
              <a:rPr lang="en-US" sz="1400" dirty="0"/>
              <a:t>Then run through next few slide to see if anything was not suggested</a:t>
            </a:r>
          </a:p>
          <a:p>
            <a:pPr marL="742950" lvl="1" indent="-285750">
              <a:buFont typeface="Arial" panose="020B0604020202020204" pitchFamily="34" charset="0"/>
              <a:buChar char="•"/>
            </a:pPr>
            <a:r>
              <a:rPr lang="en-US" sz="1400" dirty="0"/>
              <a:t>Then discuss 3</a:t>
            </a:r>
            <a:r>
              <a:rPr lang="en-US" sz="1400" baseline="30000" dirty="0"/>
              <a:t>rd</a:t>
            </a:r>
            <a:r>
              <a:rPr lang="en-US" sz="1400" dirty="0"/>
              <a:t> question</a:t>
            </a:r>
          </a:p>
          <a:p>
            <a:endParaRPr lang="en-US" dirty="0"/>
          </a:p>
        </p:txBody>
      </p:sp>
    </p:spTree>
    <p:extLst>
      <p:ext uri="{BB962C8B-B14F-4D97-AF65-F5344CB8AC3E}">
        <p14:creationId xmlns:p14="http://schemas.microsoft.com/office/powerpoint/2010/main" val="1896984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Documentation?</a:t>
            </a:r>
            <a:br>
              <a:rPr lang="en-US" spc="-1" dirty="0">
                <a:solidFill>
                  <a:srgbClr val="000000"/>
                </a:solidFill>
                <a:uFill>
                  <a:solidFill>
                    <a:srgbClr val="FFFFFF"/>
                  </a:solidFill>
                </a:uFill>
                <a:latin typeface="Calibri"/>
              </a:rPr>
            </a:br>
            <a:r>
              <a:rPr lang="en-US" spc="-1" dirty="0">
                <a:solidFill>
                  <a:srgbClr val="000000"/>
                </a:solidFill>
                <a:uFill>
                  <a:solidFill>
                    <a:srgbClr val="FFFFFF"/>
                  </a:solidFill>
                </a:uFill>
                <a:latin typeface="Calibri"/>
              </a:rPr>
              <a:t>Engineering Documentation?</a:t>
            </a:r>
            <a:endParaRPr lang="en-US" dirty="0"/>
          </a:p>
        </p:txBody>
      </p:sp>
      <p:sp>
        <p:nvSpPr>
          <p:cNvPr id="3" name="Content Placeholder 2"/>
          <p:cNvSpPr>
            <a:spLocks noGrp="1"/>
          </p:cNvSpPr>
          <p:nvPr>
            <p:ph idx="1"/>
          </p:nvPr>
        </p:nvSpPr>
        <p:spPr/>
        <p:txBody>
          <a:bodyPr>
            <a:normAutofit/>
          </a:bodyPr>
          <a:lstStyle/>
          <a:p>
            <a:r>
              <a:rPr lang="en-US" sz="2700" spc="-1" dirty="0">
                <a:solidFill>
                  <a:srgbClr val="000000"/>
                </a:solidFill>
                <a:uFill>
                  <a:solidFill>
                    <a:srgbClr val="FFFFFF"/>
                  </a:solidFill>
                </a:uFill>
              </a:rPr>
              <a:t>Living record of your work</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p:txBody>
      </p:sp>
      <p:sp>
        <p:nvSpPr>
          <p:cNvPr id="4" name="Slide Number Placeholder 3"/>
          <p:cNvSpPr>
            <a:spLocks noGrp="1"/>
          </p:cNvSpPr>
          <p:nvPr>
            <p:ph type="sldNum" sz="quarter" idx="12"/>
          </p:nvPr>
        </p:nvSpPr>
        <p:spPr/>
        <p:txBody>
          <a:bodyPr/>
          <a:lstStyle/>
          <a:p>
            <a:fld id="{1E53C9B5-D1E4-41C4-9032-1ACE4595E517}" type="slidenum">
              <a:rPr lang="en-US" sz="1200" smtClean="0"/>
              <a:t>38</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219103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39</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013997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15443772"/>
              </p:ext>
            </p:extLst>
          </p:nvPr>
        </p:nvGraphicFramePr>
        <p:xfrm>
          <a:off x="381000" y="846138"/>
          <a:ext cx="8382000" cy="2952756"/>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endParaRPr lang="en-US" dirty="0"/>
                    </a:p>
                  </a:txBody>
                  <a:tcPr marL="68580" marR="68580" marT="0" marB="0"/>
                </a:tc>
                <a:tc>
                  <a:txBody>
                    <a:bodyPr/>
                    <a:lstStyle/>
                    <a:p>
                      <a:endParaRPr lang="en-US" dirty="0"/>
                    </a:p>
                  </a:txBody>
                  <a:tcPr marL="68580" marR="68580" marT="0" marB="0"/>
                </a:tc>
                <a:tc>
                  <a:txBody>
                    <a:bodyPr/>
                    <a:lstStyle/>
                    <a:p>
                      <a:endParaRPr lang="en-US" dirty="0"/>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spTree>
    <p:extLst>
      <p:ext uri="{BB962C8B-B14F-4D97-AF65-F5344CB8AC3E}">
        <p14:creationId xmlns:p14="http://schemas.microsoft.com/office/powerpoint/2010/main" val="2190459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Capstone Course Policies - Tools</a:t>
            </a:r>
          </a:p>
        </p:txBody>
      </p:sp>
      <p:sp>
        <p:nvSpPr>
          <p:cNvPr id="3" name="Content Placeholder 2"/>
          <p:cNvSpPr>
            <a:spLocks noGrp="1"/>
          </p:cNvSpPr>
          <p:nvPr>
            <p:ph idx="1"/>
          </p:nvPr>
        </p:nvSpPr>
        <p:spPr>
          <a:xfrm>
            <a:off x="628650" y="1371600"/>
            <a:ext cx="7886700" cy="4800600"/>
          </a:xfrm>
        </p:spPr>
        <p:txBody>
          <a:bodyPr>
            <a:normAutofit lnSpcReduction="10000"/>
          </a:bodyPr>
          <a:lstStyle/>
          <a:p>
            <a:r>
              <a:rPr lang="en-US" dirty="0"/>
              <a:t>Electronic Design Notebook - REQUIRED for all collaboration</a:t>
            </a:r>
          </a:p>
          <a:p>
            <a:r>
              <a:rPr lang="en-US" dirty="0"/>
              <a:t>Webex – Team Chat</a:t>
            </a:r>
          </a:p>
          <a:p>
            <a:r>
              <a:rPr lang="en-US" dirty="0"/>
              <a:t>When Is Good – meeting scheduling</a:t>
            </a:r>
          </a:p>
          <a:p>
            <a:r>
              <a:rPr lang="en-US" dirty="0"/>
              <a:t>Box – Initial Collaborative work (week 1 - 4)</a:t>
            </a:r>
          </a:p>
          <a:p>
            <a:endParaRPr lang="en-US" dirty="0"/>
          </a:p>
          <a:p>
            <a:r>
              <a:rPr lang="en-US" u="sng" dirty="0"/>
              <a:t>Not Permitted</a:t>
            </a:r>
          </a:p>
          <a:p>
            <a:pPr lvl="1"/>
            <a:r>
              <a:rPr lang="en-US" dirty="0"/>
              <a:t>Slack, GroupMe or Discord for chatting</a:t>
            </a:r>
          </a:p>
          <a:p>
            <a:pPr lvl="1"/>
            <a:r>
              <a:rPr lang="en-US" dirty="0"/>
              <a:t>Google Drive for file storage</a:t>
            </a:r>
          </a:p>
          <a:p>
            <a:pPr lvl="1"/>
            <a:r>
              <a:rPr lang="en-US" dirty="0"/>
              <a:t>Google Suite for document creation</a:t>
            </a:r>
          </a:p>
          <a:p>
            <a:pPr lvl="1"/>
            <a:r>
              <a:rPr lang="en-US" dirty="0"/>
              <a:t>Other cloud based tools for any use (schematics, mind maps, drawings, analysis, etc…) e.g. diagrams.net, etc.</a:t>
            </a:r>
          </a:p>
          <a:p>
            <a:pPr lvl="1"/>
            <a:endParaRPr lang="en-US" dirty="0"/>
          </a:p>
          <a:p>
            <a:r>
              <a:rPr lang="en-US" dirty="0"/>
              <a:t>Webex Teams is good for chat and live meetings, but project documentation MUST be transferred to EDN Forum or Repository.</a:t>
            </a:r>
          </a:p>
          <a:p>
            <a:pPr lvl="1"/>
            <a:r>
              <a:rPr lang="en-US" dirty="0"/>
              <a:t>Simple/easy solution is to never put it on Webex to begin with.</a:t>
            </a:r>
          </a:p>
          <a:p>
            <a:pPr lvl="1"/>
            <a:endParaRPr lang="en-US" dirty="0"/>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40</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Tool Will You Use?</a:t>
            </a:r>
            <a:endParaRPr lang="en-US" dirty="0"/>
          </a:p>
        </p:txBody>
      </p:sp>
      <p:sp>
        <p:nvSpPr>
          <p:cNvPr id="3" name="Content Placeholder 2"/>
          <p:cNvSpPr>
            <a:spLocks noGrp="1"/>
          </p:cNvSpPr>
          <p:nvPr>
            <p:ph idx="1"/>
          </p:nvPr>
        </p:nvSpPr>
        <p:spPr>
          <a:xfrm>
            <a:off x="628650" y="1447800"/>
            <a:ext cx="8058150" cy="4724400"/>
          </a:xfrm>
        </p:spPr>
        <p:txBody>
          <a:bodyPr>
            <a:normAutofit fontScale="47500" lnSpcReduction="20000"/>
          </a:bodyPr>
          <a:lstStyle/>
          <a:p>
            <a:pPr marL="257310" indent="-257040">
              <a:spcBef>
                <a:spcPts val="481"/>
              </a:spcBef>
              <a:buClr>
                <a:srgbClr val="000000"/>
              </a:buClr>
              <a:buFont typeface="Arial"/>
              <a:buChar char="•"/>
            </a:pPr>
            <a:r>
              <a:rPr lang="en-US" sz="5000" spc="-1" dirty="0">
                <a:solidFill>
                  <a:srgbClr val="000000"/>
                </a:solidFill>
                <a:uFill>
                  <a:solidFill>
                    <a:srgbClr val="FFFFFF"/>
                  </a:solidFill>
                </a:uFill>
              </a:rPr>
              <a:t>Electronic Design Notebook (EDN)</a:t>
            </a:r>
          </a:p>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Grading - accountability and visibility</a:t>
            </a:r>
          </a:p>
          <a:p>
            <a:pPr lvl="1"/>
            <a:r>
              <a:rPr lang="en-US" sz="5000" dirty="0"/>
              <a:t>Secure access to team and sponsor</a:t>
            </a:r>
          </a:p>
          <a:p>
            <a:pPr lvl="1"/>
            <a:r>
              <a:rPr lang="en-US" sz="5000" dirty="0"/>
              <a:t>Backed up daily !</a:t>
            </a:r>
          </a:p>
          <a:p>
            <a:pPr marL="342900" lvl="1" indent="0">
              <a:buNone/>
            </a:pPr>
            <a:endParaRPr lang="en-US" sz="5000" dirty="0"/>
          </a:p>
          <a:p>
            <a:pPr marL="342900" lvl="1" indent="0">
              <a:buNone/>
            </a:pPr>
            <a:r>
              <a:rPr lang="en-US" sz="5000" dirty="0"/>
              <a:t>The EDN software may not be the PERFECT choice, but nothing is. </a:t>
            </a:r>
          </a:p>
          <a:p>
            <a:pPr marL="342900" lvl="1" indent="0">
              <a:buNone/>
            </a:pPr>
            <a:r>
              <a:rPr lang="en-US" sz="5000" dirty="0"/>
              <a:t>It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13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41</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4540577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notes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42</a:t>
            </a:fld>
            <a:endParaRPr lang="en-US" sz="1200" dirty="0"/>
          </a:p>
        </p:txBody>
      </p:sp>
      <p:sp>
        <p:nvSpPr>
          <p:cNvPr id="7"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842170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D959-E25D-4993-8C31-6A768E7CFACE}"/>
              </a:ext>
            </a:extLst>
          </p:cNvPr>
          <p:cNvSpPr>
            <a:spLocks noGrp="1"/>
          </p:cNvSpPr>
          <p:nvPr>
            <p:ph type="title"/>
          </p:nvPr>
        </p:nvSpPr>
        <p:spPr/>
        <p:txBody>
          <a:bodyPr/>
          <a:lstStyle/>
          <a:p>
            <a:r>
              <a:rPr lang="en-US" dirty="0">
                <a:latin typeface="Calibri"/>
                <a:cs typeface="Calibri"/>
              </a:rPr>
              <a:t>Documentation Wrap up</a:t>
            </a:r>
            <a:endParaRPr lang="en-US" dirty="0"/>
          </a:p>
        </p:txBody>
      </p:sp>
      <p:sp>
        <p:nvSpPr>
          <p:cNvPr id="3" name="Content Placeholder 2">
            <a:extLst>
              <a:ext uri="{FF2B5EF4-FFF2-40B4-BE49-F238E27FC236}">
                <a16:creationId xmlns:a16="http://schemas.microsoft.com/office/drawing/2014/main" id="{138B224D-2DFB-4F13-9FFB-3DE36AD75384}"/>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dirty="0">
                <a:ea typeface="+mn-lt"/>
                <a:cs typeface="+mn-lt"/>
              </a:rPr>
              <a:t>Information should be complete before documented? </a:t>
            </a:r>
            <a:endParaRPr lang="en-US" dirty="0">
              <a:cs typeface="Calibri" panose="020F0502020204030204"/>
            </a:endParaRP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It is necessary to document negative results? </a:t>
            </a: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Teammates share responsibility with PE/CE to offer technical feedback on EDN posts?</a:t>
            </a:r>
          </a:p>
          <a:p>
            <a:pPr lvl="1" indent="0" algn="ctr"/>
            <a:r>
              <a:rPr lang="en-US" dirty="0">
                <a:cs typeface="Calibri"/>
              </a:rPr>
              <a:t> True or False</a:t>
            </a:r>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43</a:t>
            </a:fld>
            <a:endParaRPr lang="en-US" sz="1200" dirty="0"/>
          </a:p>
        </p:txBody>
      </p:sp>
    </p:spTree>
    <p:extLst>
      <p:ext uri="{BB962C8B-B14F-4D97-AF65-F5344CB8AC3E}">
        <p14:creationId xmlns:p14="http://schemas.microsoft.com/office/powerpoint/2010/main" val="15658623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29308"/>
            <a:ext cx="7886700" cy="1325563"/>
          </a:xfrm>
        </p:spPr>
        <p:txBody>
          <a:bodyPr>
            <a:normAutofit/>
          </a:bodyPr>
          <a:lstStyle/>
          <a:p>
            <a:r>
              <a:rPr lang="en-US" sz="4400" dirty="0">
                <a:latin typeface="Calibri"/>
                <a:cs typeface="Calibri"/>
              </a:rPr>
              <a:t>Out of Class Tasks </a:t>
            </a:r>
            <a:r>
              <a:rPr lang="en-US" sz="900" dirty="0">
                <a:latin typeface="Calibri Light"/>
                <a:cs typeface="Calibri Light"/>
              </a:rPr>
              <a:t>(</a:t>
            </a:r>
            <a:r>
              <a:rPr lang="en-US" sz="900" dirty="0">
                <a:ea typeface="+mj-lt"/>
                <a:cs typeface="+mj-lt"/>
              </a:rPr>
              <a:t>what you might call homework, complete </a:t>
            </a:r>
            <a:r>
              <a:rPr lang="en-US" sz="900" b="1" dirty="0">
                <a:ea typeface="+mj-lt"/>
                <a:cs typeface="+mj-lt"/>
              </a:rPr>
              <a:t>BEFORE</a:t>
            </a:r>
            <a:r>
              <a:rPr lang="en-US" sz="900" dirty="0">
                <a:ea typeface="+mj-lt"/>
                <a:cs typeface="+mj-lt"/>
              </a:rPr>
              <a:t> Class 3)</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066800"/>
            <a:ext cx="7886700" cy="5486400"/>
          </a:xfrm>
        </p:spPr>
        <p:txBody>
          <a:bodyPr vert="horz" lIns="91440" tIns="45720" rIns="91440" bIns="45720" rtlCol="0" anchor="t">
            <a:normAutofit fontScale="92500" lnSpcReduction="20000"/>
          </a:bodyPr>
          <a:lstStyle/>
          <a:p>
            <a:r>
              <a:rPr lang="en-US" dirty="0">
                <a:ea typeface="+mn-lt"/>
                <a:cs typeface="+mn-lt"/>
              </a:rPr>
              <a:t>Complete Class 2 Ticket Out</a:t>
            </a:r>
          </a:p>
          <a:p>
            <a:pPr lvl="1"/>
            <a:r>
              <a:rPr lang="en-US" sz="1100" u="sng" dirty="0">
                <a:hlinkClick r:id="rId2"/>
              </a:rPr>
              <a:t>https://forms.gle/3pGX1JgYy5nYnnep8</a:t>
            </a:r>
            <a:r>
              <a:rPr lang="en-US" sz="1100" dirty="0"/>
              <a:t> </a:t>
            </a:r>
          </a:p>
          <a:p>
            <a:r>
              <a:rPr lang="en-US" dirty="0"/>
              <a:t>Watch EDN Guidance for Out of Class Tasks - Initial Postings Video (7.5 min)</a:t>
            </a:r>
          </a:p>
          <a:p>
            <a:pPr lvl="1"/>
            <a:r>
              <a:rPr lang="en-US" sz="1100" dirty="0">
                <a:hlinkClick r:id="rId3"/>
              </a:rPr>
              <a:t>https://designlab.eng.rpi.edu/edn/projects/capstone-support-dev/repository/112/raw/training/EDN%20Guidance%20for%20Out%20of%20Class%20Tasks%20-%20Initial%20Postings.mp4</a:t>
            </a:r>
            <a:endParaRPr lang="en-US" sz="1100" dirty="0"/>
          </a:p>
          <a:p>
            <a:pPr lvl="1"/>
            <a:r>
              <a:rPr lang="en-US" dirty="0">
                <a:ea typeface="+mn-lt"/>
                <a:cs typeface="+mn-lt"/>
              </a:rPr>
              <a:t>Post personal contact info (name, major, RPI email, phone #) to one thread in the EDN Background Info Forum (start new thread titled “Team Contact Info”, then reply for subsequent entries)</a:t>
            </a:r>
          </a:p>
          <a:p>
            <a:pPr lvl="1"/>
            <a:r>
              <a:rPr lang="en-US" dirty="0">
                <a:ea typeface="+mn-lt"/>
                <a:cs typeface="+mn-lt"/>
              </a:rPr>
              <a:t>Find answer(s) to assigned question(s) &amp; post to new thread titled “Class 2 Questions and Answers” in EDN Background Info Forum </a:t>
            </a:r>
          </a:p>
          <a:p>
            <a:r>
              <a:rPr lang="en-US" dirty="0">
                <a:ea typeface="+mn-lt"/>
                <a:cs typeface="+mn-lt"/>
              </a:rPr>
              <a:t>Read </a:t>
            </a:r>
            <a:r>
              <a:rPr lang="en-US" i="1" dirty="0">
                <a:ea typeface="+mn-lt"/>
                <a:cs typeface="+mn-lt"/>
              </a:rPr>
              <a:t>The Engineering Design Process Refresher.pptx </a:t>
            </a:r>
            <a:r>
              <a:rPr lang="en-US" dirty="0">
                <a:ea typeface="+mn-lt"/>
                <a:cs typeface="+mn-lt"/>
              </a:rPr>
              <a:t>in preparation for class 3 discussion</a:t>
            </a:r>
          </a:p>
          <a:p>
            <a:pPr lvl="1"/>
            <a:r>
              <a:rPr lang="en-US" sz="1100" dirty="0">
                <a:ea typeface="+mn-lt"/>
                <a:cs typeface="+mn-lt"/>
                <a:hlinkClick r:id="rId4"/>
              </a:rPr>
              <a:t>https://designlab.eng.rpi.edu/edn/projects/capstone-support-dev/repository/112/raw/training/The%20Engineering%20Design%20Process%20Refresher.pptx</a:t>
            </a:r>
            <a:endParaRPr lang="en-US" sz="1100" dirty="0">
              <a:ea typeface="+mn-lt"/>
              <a:cs typeface="+mn-lt"/>
            </a:endParaRPr>
          </a:p>
          <a:p>
            <a:r>
              <a:rPr lang="en-US" dirty="0">
                <a:ea typeface="+mn-lt"/>
                <a:cs typeface="+mn-lt"/>
              </a:rPr>
              <a:t>Watch Customer Needs video (9 min) </a:t>
            </a:r>
          </a:p>
          <a:p>
            <a:pPr lvl="1" indent="-285750"/>
            <a:r>
              <a:rPr lang="en-US" sz="1100" dirty="0">
                <a:ea typeface="+mn-lt"/>
                <a:cs typeface="+mn-lt"/>
                <a:hlinkClick r:id="rId5"/>
              </a:rPr>
              <a:t>https://mediasite.mms.rpi.edu/Mediasite5/Channel/anderm8winrpiedu-engr-2050/watch/87d950eccc2942038b1d06530e9217841d</a:t>
            </a:r>
            <a:r>
              <a:rPr lang="en-US" sz="1100" dirty="0">
                <a:ea typeface="+mn-lt"/>
                <a:cs typeface="+mn-lt"/>
              </a:rPr>
              <a:t> </a:t>
            </a:r>
            <a:endParaRPr lang="en-US" sz="1100" dirty="0">
              <a:cs typeface="Calibri"/>
            </a:endParaRPr>
          </a:p>
          <a:p>
            <a:r>
              <a:rPr lang="en-US" dirty="0">
                <a:ea typeface="+mn-lt"/>
                <a:cs typeface="+mn-lt"/>
              </a:rPr>
              <a:t>Watch Requirements video (11 min)</a:t>
            </a:r>
          </a:p>
          <a:p>
            <a:pPr lvl="1" indent="-285750"/>
            <a:r>
              <a:rPr lang="en-US" sz="1100" dirty="0">
                <a:ea typeface="+mn-lt"/>
                <a:cs typeface="+mn-lt"/>
                <a:hlinkClick r:id="rId6"/>
              </a:rPr>
              <a:t>https://mediasite.mms.rpi.edu/Mediasite5/Channel/anderm8winrpiedu-engr-2050/watch/96dceab44ae7447d812f5a216afa97cf1d</a:t>
            </a:r>
            <a:r>
              <a:rPr lang="en-US" sz="1100" dirty="0">
                <a:ea typeface="+mn-lt"/>
                <a:cs typeface="+mn-lt"/>
              </a:rPr>
              <a:t> </a:t>
            </a:r>
          </a:p>
          <a:p>
            <a:r>
              <a:rPr lang="en-US" dirty="0">
                <a:ea typeface="+mn-lt"/>
                <a:cs typeface="+mn-lt"/>
              </a:rPr>
              <a:t>Identify one </a:t>
            </a:r>
            <a:r>
              <a:rPr lang="en-US" b="1" dirty="0">
                <a:ea typeface="+mn-lt"/>
                <a:cs typeface="+mn-lt"/>
              </a:rPr>
              <a:t>Customer Need </a:t>
            </a:r>
            <a:r>
              <a:rPr lang="en-US" dirty="0">
                <a:ea typeface="+mn-lt"/>
                <a:cs typeface="+mn-lt"/>
              </a:rPr>
              <a:t>for your project and translate it into an </a:t>
            </a:r>
            <a:r>
              <a:rPr lang="en-US" b="1" dirty="0">
                <a:ea typeface="+mn-lt"/>
                <a:cs typeface="+mn-lt"/>
              </a:rPr>
              <a:t>Engineering Requirement.</a:t>
            </a:r>
            <a:r>
              <a:rPr lang="en-US" dirty="0">
                <a:ea typeface="+mn-lt"/>
                <a:cs typeface="+mn-lt"/>
              </a:rPr>
              <a:t> Post to new thread in EDN Design Forum titled “Initial Needs and Requirements”</a:t>
            </a:r>
            <a:endParaRPr lang="en-US" b="1" dirty="0">
              <a:ea typeface="+mn-lt"/>
              <a:cs typeface="+mn-lt"/>
            </a:endParaRPr>
          </a:p>
          <a:p>
            <a:r>
              <a:rPr lang="en-US" dirty="0">
                <a:ea typeface="+mn-lt"/>
                <a:cs typeface="+mn-lt"/>
              </a:rPr>
              <a:t>For ongoing projects, review prior semesters’ final presentations in accordance with PE instructions for class discussion in Class 3 or 4</a:t>
            </a:r>
          </a:p>
          <a:p>
            <a:pPr lvl="1"/>
            <a:r>
              <a:rPr lang="en-US" dirty="0"/>
              <a:t>PPT should be in last semester's Final Deliverables Forum on EDN</a:t>
            </a:r>
            <a:endParaRPr lang="en-US" dirty="0">
              <a:ea typeface="+mn-lt"/>
              <a:cs typeface="+mn-lt"/>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44</a:t>
            </a:fld>
            <a:endParaRPr lang="en-US" sz="1200" dirty="0"/>
          </a:p>
        </p:txBody>
      </p:sp>
    </p:spTree>
    <p:extLst>
      <p:ext uri="{BB962C8B-B14F-4D97-AF65-F5344CB8AC3E}">
        <p14:creationId xmlns:p14="http://schemas.microsoft.com/office/powerpoint/2010/main" val="40173588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45</a:t>
            </a:fld>
            <a:endParaRPr lang="en-US" dirty="0"/>
          </a:p>
        </p:txBody>
      </p:sp>
      <p:sp>
        <p:nvSpPr>
          <p:cNvPr id="7" name="TextBox 6"/>
          <p:cNvSpPr txBox="1"/>
          <p:nvPr/>
        </p:nvSpPr>
        <p:spPr>
          <a:xfrm>
            <a:off x="876300" y="3938189"/>
            <a:ext cx="7391400" cy="1477328"/>
          </a:xfrm>
          <a:prstGeom prst="rect">
            <a:avLst/>
          </a:prstGeom>
          <a:noFill/>
        </p:spPr>
        <p:txBody>
          <a:bodyPr wrap="square" rtlCol="0">
            <a:spAutoFit/>
          </a:bodyPr>
          <a:lstStyle/>
          <a:p>
            <a:r>
              <a:rPr lang="en-US" dirty="0"/>
              <a:t>Over the course of Days 3 &amp; 4 - All teams will complete the following:</a:t>
            </a:r>
          </a:p>
          <a:p>
            <a:pPr marL="285750" indent="-285750">
              <a:buFont typeface="Arial" panose="020B0604020202020204" pitchFamily="34" charset="0"/>
              <a:buChar char="•"/>
            </a:pPr>
            <a:r>
              <a:rPr lang="en-US" dirty="0"/>
              <a:t>Sponsor Kickoff Meeting</a:t>
            </a:r>
          </a:p>
          <a:p>
            <a:pPr marL="285750" indent="-285750">
              <a:buFont typeface="Arial" panose="020B0604020202020204" pitchFamily="34" charset="0"/>
              <a:buChar char="•"/>
            </a:pPr>
            <a:r>
              <a:rPr lang="en-US" dirty="0"/>
              <a:t>CE meeting with team</a:t>
            </a:r>
          </a:p>
          <a:p>
            <a:pPr marL="285750" indent="-285750">
              <a:buFont typeface="Arial" panose="020B0604020202020204" pitchFamily="34" charset="0"/>
              <a:buChar char="•"/>
            </a:pPr>
            <a:r>
              <a:rPr lang="en-US" dirty="0"/>
              <a:t>Customer Needs &amp; Requirements - development and review</a:t>
            </a:r>
          </a:p>
          <a:p>
            <a:pPr marL="285750" indent="-285750">
              <a:buFont typeface="Arial" panose="020B0604020202020204" pitchFamily="34" charset="0"/>
              <a:buChar char="•"/>
            </a:pPr>
            <a:r>
              <a:rPr lang="en-US" dirty="0"/>
              <a:t>Review previous Final Presentation - ongoing projects only</a:t>
            </a:r>
          </a:p>
        </p:txBody>
      </p:sp>
      <p:sp>
        <p:nvSpPr>
          <p:cNvPr id="10" name="TextBox 9"/>
          <p:cNvSpPr txBox="1"/>
          <p:nvPr/>
        </p:nvSpPr>
        <p:spPr>
          <a:xfrm>
            <a:off x="180252" y="5499831"/>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 </a:t>
            </a:r>
            <a:r>
              <a:rPr lang="en-US" sz="1200" dirty="0"/>
              <a:t>Playbook - </a:t>
            </a:r>
            <a:r>
              <a:rPr lang="en-US" sz="1200" dirty="0">
                <a:hlinkClick r:id="rId4"/>
              </a:rPr>
              <a:t>https://designlab.eng.rpi.edu/projects/capstone-support-dev/wiki - Playbook.pptx</a:t>
            </a:r>
            <a:endParaRPr lang="en-US" sz="1200"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2" y="1241304"/>
            <a:ext cx="9144000" cy="2612571"/>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10 min - Engineering Design Process Q&amp;A</a:t>
            </a:r>
          </a:p>
        </p:txBody>
      </p:sp>
      <p:sp>
        <p:nvSpPr>
          <p:cNvPr id="3" name="Content Placeholder 2"/>
          <p:cNvSpPr>
            <a:spLocks noGrp="1"/>
          </p:cNvSpPr>
          <p:nvPr>
            <p:ph idx="1"/>
          </p:nvPr>
        </p:nvSpPr>
        <p:spPr>
          <a:xfrm>
            <a:off x="628650" y="1417638"/>
            <a:ext cx="7886700" cy="4449762"/>
          </a:xfrm>
        </p:spPr>
        <p:txBody>
          <a:bodyPr>
            <a:normAutofit fontScale="70000" lnSpcReduction="20000"/>
          </a:bodyPr>
          <a:lstStyle/>
          <a:p>
            <a:r>
              <a:rPr lang="en-US" dirty="0"/>
              <a:t>Out of Class Task was to watch 3 videos…</a:t>
            </a:r>
          </a:p>
          <a:p>
            <a:r>
              <a:rPr lang="en-US" dirty="0"/>
              <a:t>QUESTIONS about content?</a:t>
            </a:r>
          </a:p>
          <a:p>
            <a:endParaRPr lang="en-US" dirty="0"/>
          </a:p>
          <a:p>
            <a:r>
              <a:rPr lang="en-US" dirty="0"/>
              <a:t>What are the steps in Engineering Design Process?</a:t>
            </a:r>
          </a:p>
          <a:p>
            <a:pPr marL="0" indent="0">
              <a:buNone/>
            </a:pPr>
            <a:endParaRPr lang="en-US" dirty="0"/>
          </a:p>
          <a:p>
            <a:r>
              <a:rPr lang="en-US" dirty="0"/>
              <a:t>What is a Customer Need?</a:t>
            </a:r>
          </a:p>
          <a:p>
            <a:r>
              <a:rPr lang="en-US" dirty="0"/>
              <a:t>What is an Engineering Requirement?</a:t>
            </a:r>
          </a:p>
          <a:p>
            <a:r>
              <a:rPr lang="en-US" dirty="0"/>
              <a:t>What is the </a:t>
            </a:r>
            <a:r>
              <a:rPr lang="en-US" b="1" dirty="0"/>
              <a:t>difference</a:t>
            </a:r>
            <a:r>
              <a:rPr lang="en-US" dirty="0"/>
              <a:t> between a Need and a Requirement?</a:t>
            </a:r>
          </a:p>
          <a:p>
            <a:endParaRPr lang="en-US" dirty="0"/>
          </a:p>
          <a:p>
            <a:r>
              <a:rPr lang="en-US" dirty="0"/>
              <a:t>What is a User Story?</a:t>
            </a:r>
          </a:p>
          <a:p>
            <a:r>
              <a:rPr lang="en-US" dirty="0"/>
              <a:t>What is an Acceptance Criteria?</a:t>
            </a:r>
          </a:p>
          <a:p>
            <a:r>
              <a:rPr lang="en-US" dirty="0"/>
              <a:t>What is the </a:t>
            </a:r>
            <a:r>
              <a:rPr lang="en-US" b="1" dirty="0"/>
              <a:t>difference</a:t>
            </a:r>
            <a:r>
              <a:rPr lang="en-US" dirty="0"/>
              <a:t> between a User Story and an Acceptance Criteria?</a:t>
            </a:r>
          </a:p>
          <a:p>
            <a:endParaRPr lang="en-US" dirty="0"/>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11159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1000"/>
                                        <p:tgtEl>
                                          <p:spTgt spid="3">
                                            <p:txEl>
                                              <p:pRg st="9" end="9"/>
                                            </p:txEl>
                                          </p:spTgt>
                                        </p:tgtEl>
                                      </p:cBhvr>
                                    </p:animEffect>
                                    <p:anim calcmode="lin" valueType="num">
                                      <p:cBhvr>
                                        <p:cTn id="3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fade">
                                      <p:cBhvr>
                                        <p:cTn id="49" dur="1000"/>
                                        <p:tgtEl>
                                          <p:spTgt spid="3">
                                            <p:txEl>
                                              <p:pRg st="11" end="11"/>
                                            </p:txEl>
                                          </p:spTgt>
                                        </p:tgtEl>
                                      </p:cBhvr>
                                    </p:animEffect>
                                    <p:anim calcmode="lin" valueType="num">
                                      <p:cBhvr>
                                        <p:cTn id="5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47</a:t>
            </a:fld>
            <a:endParaRPr lang="en-US" dirty="0"/>
          </a:p>
        </p:txBody>
      </p:sp>
      <p:sp>
        <p:nvSpPr>
          <p:cNvPr id="7" name="TextBox 6"/>
          <p:cNvSpPr txBox="1"/>
          <p:nvPr/>
        </p:nvSpPr>
        <p:spPr>
          <a:xfrm>
            <a:off x="4724400" y="2379857"/>
            <a:ext cx="3429000" cy="2031325"/>
          </a:xfrm>
          <a:prstGeom prst="rect">
            <a:avLst/>
          </a:prstGeom>
          <a:noFill/>
        </p:spPr>
        <p:txBody>
          <a:bodyPr wrap="square" rtlCol="0">
            <a:spAutoFit/>
          </a:bodyPr>
          <a:lstStyle/>
          <a:p>
            <a:r>
              <a:rPr lang="en-US" dirty="0"/>
              <a:t>Today is Day Three of class</a:t>
            </a:r>
          </a:p>
          <a:p>
            <a:r>
              <a:rPr lang="en-US" dirty="0"/>
              <a:t>Let’s look at steps ONE &amp; TWO</a:t>
            </a:r>
          </a:p>
          <a:p>
            <a:endParaRPr lang="en-US" dirty="0"/>
          </a:p>
          <a:p>
            <a:r>
              <a:rPr lang="en-US" dirty="0"/>
              <a:t>Team will create/review/improve project’s list of:</a:t>
            </a:r>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828804"/>
            <a:ext cx="1981200" cy="156671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895600" y="2521584"/>
            <a:ext cx="1828800" cy="87393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14744610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48</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
        <p:nvSpPr>
          <p:cNvPr id="7" name="Down Arrow 6"/>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299777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dirty="0">
                <a:solidFill>
                  <a:srgbClr val="00B050"/>
                </a:solidFill>
                <a:cs typeface="Calibri"/>
              </a:rPr>
              <a:t>Needs and Requirements workbook.xlsx </a:t>
            </a:r>
            <a:r>
              <a:rPr lang="en-US" dirty="0">
                <a:cs typeface="Calibri"/>
              </a:rPr>
              <a:t>spreadsheet is in team Box folder</a:t>
            </a:r>
          </a:p>
          <a:p>
            <a:endParaRPr lang="en-US" dirty="0">
              <a:cs typeface="Calibri"/>
            </a:endParaRPr>
          </a:p>
          <a:p>
            <a:r>
              <a:rPr lang="en-US" dirty="0">
                <a:cs typeface="Calibri"/>
              </a:rPr>
              <a:t>Fill out based on team’s current (uninformed impression) of project</a:t>
            </a:r>
          </a:p>
          <a:p>
            <a:pPr lvl="1"/>
            <a:r>
              <a:rPr lang="en-US" dirty="0">
                <a:cs typeface="Calibri"/>
              </a:rPr>
              <a:t>This is first pass. Don’t worry that answers are not complete or verified by sponsor.</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6" name="Down Arrow 5"/>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9735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77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endParaRPr lang="en-US" dirty="0"/>
          </a:p>
          <a:p>
            <a:pPr marL="0" indent="0" algn="ctr">
              <a:buNone/>
            </a:pPr>
            <a:r>
              <a:rPr lang="en-US" dirty="0"/>
              <a:t>Pro Tip – Current Out of Class Tasks are listed ONE page before next class’s agenda</a:t>
            </a:r>
          </a:p>
          <a:p>
            <a:endParaRPr lang="en-US" dirty="0"/>
          </a:p>
          <a:p>
            <a:endParaRPr lang="en-US" dirty="0"/>
          </a:p>
        </p:txBody>
      </p:sp>
      <p:sp>
        <p:nvSpPr>
          <p:cNvPr id="4" name="Footer Placeholder 3">
            <a:extLst>
              <a:ext uri="{FF2B5EF4-FFF2-40B4-BE49-F238E27FC236}">
                <a16:creationId xmlns:a16="http://schemas.microsoft.com/office/drawing/2014/main" id="{BDF9089B-E281-4CA2-9229-34B0F67C843C}"/>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Group Review of</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pPr lvl="1"/>
            <a:r>
              <a:rPr lang="en-US" dirty="0">
                <a:cs typeface="Calibri"/>
              </a:rPr>
              <a:t>Use ‘Confidence’ column to mark low and plan to research/update after class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r>
              <a:rPr lang="en-US" sz="2400" dirty="0">
                <a:cs typeface="Calibri"/>
              </a:rPr>
              <a:t>Safety, Reliability, Maintainability, etc…</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
        <p:nvSpPr>
          <p:cNvPr id="6" name="Down Arrow 5"/>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245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81761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30/45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class) the final PPT presentation given by previous semester team</a:t>
            </a:r>
          </a:p>
          <a:p>
            <a:pPr lvl="1"/>
            <a:r>
              <a:rPr lang="en-US" dirty="0"/>
              <a:t>Forums-&gt;Final Deliverables</a:t>
            </a:r>
          </a:p>
          <a:p>
            <a:pPr lvl="1"/>
            <a:r>
              <a:rPr lang="en-US" dirty="0"/>
              <a:t>Repository-&gt;Reports-&gt;Final Reports</a:t>
            </a:r>
          </a:p>
          <a:p>
            <a:r>
              <a:rPr lang="en-US" dirty="0"/>
              <a:t>Quickly walk PE/CE through slide deck and discuss what you feel previous team would say about:</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team may have</a:t>
            </a:r>
          </a:p>
        </p:txBody>
      </p:sp>
      <p:sp>
        <p:nvSpPr>
          <p:cNvPr id="4" name="Footer Placeholder 3">
            <a:extLst>
              <a:ext uri="{FF2B5EF4-FFF2-40B4-BE49-F238E27FC236}">
                <a16:creationId xmlns:a16="http://schemas.microsoft.com/office/drawing/2014/main" id="{CFCC97DA-F9DD-473A-93CA-7514DDB8ACBE}"/>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2238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76200"/>
            <a:ext cx="7886700" cy="1325563"/>
          </a:xfrm>
        </p:spPr>
        <p:txBody>
          <a:bodyPr/>
          <a:lstStyle/>
          <a:p>
            <a:r>
              <a:rPr lang="en-US" dirty="0">
                <a:latin typeface="Calibri"/>
                <a:cs typeface="Calibri"/>
              </a:rPr>
              <a:t>Out of Class Tasks </a:t>
            </a:r>
            <a:r>
              <a:rPr lang="en-US" sz="900" dirty="0">
                <a:latin typeface="Calibri Light"/>
                <a:cs typeface="Calibri Light"/>
              </a:rPr>
              <a:t>(what you might call homework, complete </a:t>
            </a:r>
            <a:r>
              <a:rPr lang="en-US" sz="900" b="1" dirty="0">
                <a:latin typeface="Calibri Light"/>
                <a:cs typeface="Calibri Light"/>
              </a:rPr>
              <a:t>BEFORE</a:t>
            </a:r>
            <a:r>
              <a:rPr lang="en-US" sz="900" dirty="0">
                <a:latin typeface="Calibri Light"/>
                <a:cs typeface="Calibri Light"/>
              </a:rPr>
              <a:t> Class 4)</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066800"/>
            <a:ext cx="7886700" cy="5654676"/>
          </a:xfrm>
        </p:spPr>
        <p:txBody>
          <a:bodyPr vert="horz" lIns="91440" tIns="45720" rIns="91440" bIns="45720" rtlCol="0" anchor="t">
            <a:normAutofit fontScale="92500" lnSpcReduction="20000"/>
          </a:bodyPr>
          <a:lstStyle/>
          <a:p>
            <a:r>
              <a:rPr lang="en-US" dirty="0">
                <a:ea typeface="+mn-lt"/>
                <a:cs typeface="+mn-lt"/>
              </a:rPr>
              <a:t>Complete Class 3 Ticket Out</a:t>
            </a:r>
          </a:p>
          <a:p>
            <a:pPr lvl="1"/>
            <a:r>
              <a:rPr lang="en-US" sz="1200" dirty="0">
                <a:hlinkClick r:id="rId2"/>
              </a:rPr>
              <a:t>https://forms.gle/QcsmZ5qAhS9L9Sdr5</a:t>
            </a:r>
            <a:r>
              <a:rPr lang="en-US" sz="1200" dirty="0"/>
              <a:t> </a:t>
            </a:r>
          </a:p>
          <a:p>
            <a:r>
              <a:rPr lang="en-US" dirty="0">
                <a:ea typeface="+mn-lt"/>
                <a:cs typeface="+mn-lt"/>
              </a:rPr>
              <a:t>Update Needs/Reqs Workbook based on feedback and post to EDN Design Forum.</a:t>
            </a:r>
          </a:p>
          <a:p>
            <a:r>
              <a:rPr lang="en-US" dirty="0">
                <a:ea typeface="+mn-lt"/>
                <a:cs typeface="+mn-lt"/>
              </a:rPr>
              <a:t>Choose sponsor liaison</a:t>
            </a:r>
          </a:p>
          <a:p>
            <a:pPr lvl="1"/>
            <a:r>
              <a:rPr lang="en-US" dirty="0">
                <a:ea typeface="+mn-lt"/>
                <a:cs typeface="+mn-lt"/>
              </a:rPr>
              <a:t>This person will be the focal point for emails to/from your sponsor. They are not the team's "spokesperson" at meetings, conference calls, in class, etc.</a:t>
            </a:r>
          </a:p>
          <a:p>
            <a:r>
              <a:rPr lang="en-US" dirty="0"/>
              <a:t>Watch Intro to EDN video (5 min) in preparation of Class 4 review</a:t>
            </a:r>
            <a:endParaRPr lang="en-US" dirty="0">
              <a:solidFill>
                <a:srgbClr val="FF0000"/>
              </a:solidFill>
              <a:ea typeface="+mn-lt"/>
              <a:cs typeface="+mn-lt"/>
            </a:endParaRPr>
          </a:p>
          <a:p>
            <a:pPr lvl="1"/>
            <a:r>
              <a:rPr lang="en-US" sz="1200" dirty="0">
                <a:hlinkClick r:id="rId3"/>
              </a:rPr>
              <a:t>https://designlab.eng.rpi.edu/edn/projects/capstone-support-dev/repository/112/raw/training/Intro%20to%20the%20EDN.mp4</a:t>
            </a:r>
            <a:endParaRPr lang="en-US" sz="1200" dirty="0"/>
          </a:p>
          <a:p>
            <a:r>
              <a:rPr lang="en-US" dirty="0"/>
              <a:t>Read Project Documentation Wiki page in preparation of Class 4 review</a:t>
            </a:r>
            <a:endParaRPr lang="en-US" dirty="0">
              <a:ea typeface="+mn-lt"/>
              <a:cs typeface="+mn-lt"/>
            </a:endParaRPr>
          </a:p>
          <a:p>
            <a:pPr lvl="1"/>
            <a:r>
              <a:rPr lang="en-US" sz="1200" dirty="0">
                <a:hlinkClick r:id="rId4"/>
              </a:rPr>
              <a:t>https://designlab.eng.rpi.edu/edn/projects/capstone-support-dev/wiki/Project_Documentation</a:t>
            </a:r>
            <a:r>
              <a:rPr lang="en-US" sz="1200" dirty="0"/>
              <a:t> </a:t>
            </a:r>
          </a:p>
          <a:p>
            <a:r>
              <a:rPr lang="en-US" dirty="0">
                <a:ea typeface="+mn-lt"/>
                <a:cs typeface="+mn-lt"/>
              </a:rPr>
              <a:t>Read Meeting Minutes Wiki Page</a:t>
            </a:r>
          </a:p>
          <a:p>
            <a:pPr lvl="1"/>
            <a:r>
              <a:rPr lang="en-US" sz="1200" dirty="0">
                <a:hlinkClick r:id="rId5"/>
              </a:rPr>
              <a:t>https://designlab.eng.rpi.edu/edn/projects/capstone-support-dev/wiki/Meeting_Minutes</a:t>
            </a:r>
            <a:r>
              <a:rPr lang="en-US" sz="1200" dirty="0"/>
              <a:t> </a:t>
            </a:r>
          </a:p>
          <a:p>
            <a:pPr lvl="1"/>
            <a:r>
              <a:rPr lang="en-US" sz="1600" dirty="0"/>
              <a:t>Post notes taken during PPT review to Project Management Forum</a:t>
            </a:r>
            <a:endParaRPr lang="en-US" sz="1600" dirty="0">
              <a:ea typeface="+mn-lt"/>
              <a:cs typeface="+mn-lt"/>
            </a:endParaRPr>
          </a:p>
          <a:p>
            <a:r>
              <a:rPr lang="en-US" dirty="0">
                <a:ea typeface="+mn-lt"/>
                <a:cs typeface="+mn-lt"/>
              </a:rPr>
              <a:t>Follow Subversion instructions to download and install client, then checkout a copy of your project’s repository. Visit your PE’s office hours for assistance.</a:t>
            </a:r>
          </a:p>
          <a:p>
            <a:pPr lvl="1"/>
            <a:r>
              <a:rPr lang="en-US" sz="1200" dirty="0">
                <a:hlinkClick r:id="rId6"/>
              </a:rPr>
              <a:t>https://designlab.eng.rpi.edu/edn/projects/capstone-support-dev/wiki/Subversion_Clients#section-2</a:t>
            </a:r>
            <a:r>
              <a:rPr lang="en-US" sz="1200" dirty="0"/>
              <a:t> </a:t>
            </a:r>
          </a:p>
          <a:p>
            <a:pPr lvl="1"/>
            <a:endParaRPr lang="en-US" sz="1200" dirty="0"/>
          </a:p>
          <a:p>
            <a:r>
              <a:rPr lang="en-US" dirty="0">
                <a:ea typeface="+mn-lt"/>
                <a:cs typeface="+mn-lt"/>
              </a:rPr>
              <a:t>Complete the Online Safety Training in Percipio by end of 3rd week</a:t>
            </a:r>
          </a:p>
          <a:p>
            <a:pPr lvl="1" indent="-285750"/>
            <a:r>
              <a:rPr lang="en-US" sz="1200" dirty="0">
                <a:ea typeface="+mn-lt"/>
                <a:cs typeface="+mn-lt"/>
                <a:hlinkClick r:id="rId7"/>
              </a:rPr>
              <a:t>https://www.percipio.com</a:t>
            </a:r>
            <a:endParaRPr lang="en-US" sz="1200" dirty="0">
              <a:ea typeface="+mn-lt"/>
              <a:cs typeface="+mn-lt"/>
            </a:endParaRPr>
          </a:p>
          <a:p>
            <a:pPr lvl="1" indent="-285750"/>
            <a:r>
              <a:rPr lang="en-US" dirty="0">
                <a:ea typeface="+mn-lt"/>
                <a:cs typeface="+mn-lt"/>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endParaRPr lang="en-US"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53</a:t>
            </a:fld>
            <a:endParaRPr lang="en-US" sz="1200" dirty="0"/>
          </a:p>
        </p:txBody>
      </p:sp>
    </p:spTree>
    <p:extLst>
      <p:ext uri="{BB962C8B-B14F-4D97-AF65-F5344CB8AC3E}">
        <p14:creationId xmlns:p14="http://schemas.microsoft.com/office/powerpoint/2010/main" val="38435572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54</a:t>
            </a:fld>
            <a:endParaRPr lang="en-US" sz="1200" dirty="0"/>
          </a:p>
        </p:txBody>
      </p:sp>
      <p:sp>
        <p:nvSpPr>
          <p:cNvPr id="9" name="TextBox 8"/>
          <p:cNvSpPr txBox="1"/>
          <p:nvPr/>
        </p:nvSpPr>
        <p:spPr>
          <a:xfrm>
            <a:off x="180252"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 </a:t>
            </a:r>
            <a:r>
              <a:rPr lang="en-US" sz="1200" dirty="0"/>
              <a:t>Playbook - </a:t>
            </a:r>
            <a:r>
              <a:rPr lang="en-US" sz="1200" dirty="0">
                <a:hlinkClick r:id="rId4"/>
              </a:rPr>
              <a:t>https://designlab.eng.rpi.edu/projects/capstone-support-dev/wiki - Playbook.pptx</a:t>
            </a:r>
            <a:endParaRPr lang="en-US" sz="1200"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046692"/>
            <a:ext cx="9144000" cy="2764616"/>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55</a:t>
            </a:fld>
            <a:endParaRPr lang="en-US" dirty="0"/>
          </a:p>
        </p:txBody>
      </p:sp>
      <p:sp>
        <p:nvSpPr>
          <p:cNvPr id="7" name="TextBox 6"/>
          <p:cNvSpPr txBox="1"/>
          <p:nvPr/>
        </p:nvSpPr>
        <p:spPr>
          <a:xfrm>
            <a:off x="4648200" y="1837732"/>
            <a:ext cx="3352800" cy="2585323"/>
          </a:xfrm>
          <a:prstGeom prst="rect">
            <a:avLst/>
          </a:prstGeom>
          <a:noFill/>
        </p:spPr>
        <p:txBody>
          <a:bodyPr wrap="square" rtlCol="0">
            <a:spAutoFit/>
          </a:bodyPr>
          <a:lstStyle/>
          <a:p>
            <a:r>
              <a:rPr lang="en-US" dirty="0"/>
              <a:t>Today is Day Four of class</a:t>
            </a:r>
          </a:p>
          <a:p>
            <a:endParaRPr lang="en-US" dirty="0"/>
          </a:p>
          <a:p>
            <a:r>
              <a:rPr lang="en-US" dirty="0"/>
              <a:t>Team should be working towards student agreement, and PE/CE/sponsor review/approval of steps ONE &amp; TWO</a:t>
            </a:r>
          </a:p>
          <a:p>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981201"/>
            <a:ext cx="1905000" cy="11491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743200" y="2667001"/>
            <a:ext cx="1905000" cy="4633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20594436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Group Review of</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pPr lvl="1"/>
            <a:r>
              <a:rPr lang="en-US" dirty="0">
                <a:cs typeface="Calibri"/>
              </a:rPr>
              <a:t>Use ‘Confidence’ column to mark low and plan to research/update after class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r>
              <a:rPr lang="en-US" sz="2400" dirty="0">
                <a:cs typeface="Calibri"/>
              </a:rPr>
              <a:t>Safety, Reliability, Maintainability, etc…</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Team Space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Down Arrow 5"/>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361774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57</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671279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Sponsor </a:t>
            </a:r>
          </a:p>
          <a:p>
            <a:pPr lvl="1"/>
            <a:r>
              <a:rPr lang="en-US" dirty="0"/>
              <a:t>If Team has already had Sponsor Meeting, what new questions have been identified as a result?</a:t>
            </a:r>
          </a:p>
          <a:p>
            <a:pPr lvl="2"/>
            <a:r>
              <a:rPr lang="en-US" dirty="0"/>
              <a:t>Clearly document and send to Sponsor, copy PE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32DB0885-9F5C-499F-B727-D564AB7C2E72}"/>
              </a:ext>
            </a:extLst>
          </p:cNvPr>
          <p:cNvSpPr>
            <a:spLocks noGrp="1"/>
          </p:cNvSpPr>
          <p:nvPr>
            <p:ph type="ftr" sz="quarter" idx="11"/>
          </p:nvPr>
        </p:nvSpPr>
        <p:spPr/>
        <p:txBody>
          <a:bodyPr/>
          <a:lstStyle/>
          <a:p>
            <a:r>
              <a:rPr lang="en-US" sz="1200" dirty="0"/>
              <a:t>Team Space</a:t>
            </a:r>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58</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8240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Meet with CE</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59</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
        <p:nvSpPr>
          <p:cNvPr id="7" name="Down Arrow 6"/>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3535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1 Agenda</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84234" y="1417638"/>
            <a:ext cx="6575532" cy="4678362"/>
          </a:xfrm>
        </p:spPr>
      </p:pic>
    </p:spTree>
    <p:extLst>
      <p:ext uri="{BB962C8B-B14F-4D97-AF65-F5344CB8AC3E}">
        <p14:creationId xmlns:p14="http://schemas.microsoft.com/office/powerpoint/2010/main" val="5751348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825624"/>
            <a:ext cx="7886700" cy="4651375"/>
          </a:xfrm>
        </p:spPr>
        <p:txBody>
          <a:bodyPr vert="horz" lIns="91440" tIns="45720" rIns="91440" bIns="45720" rtlCol="0" anchor="t">
            <a:normAutofit lnSpcReduction="10000"/>
          </a:bodyPr>
          <a:lstStyle/>
          <a:p>
            <a:r>
              <a:rPr lang="en-US" dirty="0">
                <a:ea typeface="+mn-lt"/>
                <a:cs typeface="+mn-lt"/>
              </a:rPr>
              <a:t>Complete Class 4 Ticket Out</a:t>
            </a:r>
          </a:p>
          <a:p>
            <a:pPr lvl="1"/>
            <a:r>
              <a:rPr lang="en-US" sz="1000" u="sng" dirty="0">
                <a:hlinkClick r:id="rId2"/>
              </a:rPr>
              <a:t>https://forms.gle/9oFPZF4a2r3uZv1v7</a:t>
            </a:r>
            <a:r>
              <a:rPr lang="en-US" sz="1000" dirty="0"/>
              <a:t> </a:t>
            </a:r>
          </a:p>
          <a:p>
            <a:r>
              <a:rPr lang="en-US" dirty="0">
                <a:cs typeface="Calibri"/>
              </a:rPr>
              <a:t>Update Needs/Reqs Workbook - post to Engineering Analysis folder in the repository</a:t>
            </a:r>
          </a:p>
          <a:p>
            <a:r>
              <a:rPr lang="en-US" dirty="0">
                <a:cs typeface="Calibri"/>
              </a:rPr>
              <a:t>Watch Statement of Work video (10 min) in preparation for creating draft in class</a:t>
            </a:r>
          </a:p>
          <a:p>
            <a:pPr lvl="1"/>
            <a:r>
              <a:rPr lang="en-US" sz="1000" dirty="0">
                <a:cs typeface="Calibri"/>
                <a:hlinkClick r:id="rId3"/>
              </a:rPr>
              <a:t>https://designlab.eng.rpi.edu/edn/projects/capstone-support-dev/repository/112/raw/training/Statement%20of%20Work.mp4</a:t>
            </a:r>
            <a:endParaRPr lang="en-US" sz="1000" dirty="0">
              <a:cs typeface="Calibri"/>
            </a:endParaRPr>
          </a:p>
          <a:p>
            <a:r>
              <a:rPr lang="en-US" dirty="0">
                <a:cs typeface="Calibri"/>
              </a:rPr>
              <a:t>Read Project Documentation Wiki page in preparation for class review</a:t>
            </a:r>
          </a:p>
          <a:p>
            <a:pPr lvl="1"/>
            <a:r>
              <a:rPr lang="en-US" sz="1000" dirty="0">
                <a:cs typeface="Calibri"/>
                <a:hlinkClick r:id="rId4"/>
              </a:rPr>
              <a:t>https://designlab.eng.rpi.edu/edn/projects/capstone-support-dev/wiki/Project_Documentation</a:t>
            </a:r>
            <a:r>
              <a:rPr lang="en-US" sz="1000" dirty="0">
                <a:cs typeface="Calibri"/>
              </a:rPr>
              <a:t> </a:t>
            </a:r>
          </a:p>
          <a:p>
            <a:pPr lvl="1"/>
            <a:endParaRPr lang="en-US" dirty="0">
              <a:solidFill>
                <a:srgbClr val="FF0000"/>
              </a:solidFill>
              <a:cs typeface="Calibri"/>
            </a:endParaRPr>
          </a:p>
          <a:p>
            <a:r>
              <a:rPr lang="en-US" dirty="0">
                <a:cs typeface="Calibri"/>
              </a:rPr>
              <a:t>Complete the Online Safety Training in Percipio by end of 3rd week</a:t>
            </a:r>
            <a:endParaRPr lang="en-US" dirty="0">
              <a:ea typeface="+mn-lt"/>
              <a:cs typeface="+mn-lt"/>
            </a:endParaRPr>
          </a:p>
          <a:p>
            <a:pPr lvl="1" indent="-285750"/>
            <a:r>
              <a:rPr lang="en-US" sz="1000" dirty="0">
                <a:cs typeface="Calibri"/>
                <a:hlinkClick r:id="rId5"/>
              </a:rPr>
              <a:t>https://www.percipio.com</a:t>
            </a:r>
            <a:endParaRPr lang="en-US" sz="1000"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1" indent="-285750"/>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60</a:t>
            </a:fld>
            <a:endParaRPr lang="en-US" sz="1200" dirty="0"/>
          </a:p>
        </p:txBody>
      </p:sp>
    </p:spTree>
    <p:extLst>
      <p:ext uri="{BB962C8B-B14F-4D97-AF65-F5344CB8AC3E}">
        <p14:creationId xmlns:p14="http://schemas.microsoft.com/office/powerpoint/2010/main" val="39895430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61</a:t>
            </a:fld>
            <a:endParaRPr lang="en-US" sz="1200" dirty="0"/>
          </a:p>
        </p:txBody>
      </p:sp>
      <p:sp>
        <p:nvSpPr>
          <p:cNvPr id="9" name="TextBox 8"/>
          <p:cNvSpPr txBox="1"/>
          <p:nvPr/>
        </p:nvSpPr>
        <p:spPr>
          <a:xfrm>
            <a:off x="112830" y="5343328"/>
            <a:ext cx="8918340"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200" dirty="0"/>
              <a:t>Playbook - </a:t>
            </a:r>
            <a:r>
              <a:rPr lang="en-US" sz="1200" dirty="0">
                <a:hlinkClick r:id="rId3"/>
              </a:rPr>
              <a:t>https://designlab.eng.rpi.edu/projects/capstone-support-dev/wiki - Playbook.pptx</a:t>
            </a:r>
            <a:endParaRPr lang="en-US" sz="12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7794" y="1825625"/>
            <a:ext cx="6008409" cy="351079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62</a:t>
            </a:fld>
            <a:endParaRPr lang="en-US" dirty="0"/>
          </a:p>
        </p:txBody>
      </p:sp>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Five of class</a:t>
            </a:r>
          </a:p>
          <a:p>
            <a:endParaRPr lang="en-US" dirty="0"/>
          </a:p>
          <a:p>
            <a:r>
              <a:rPr lang="en-US" dirty="0"/>
              <a:t>Team will develop Statement of Work (SoW). </a:t>
            </a:r>
          </a:p>
          <a:p>
            <a:r>
              <a:rPr lang="en-US" dirty="0"/>
              <a:t>This puts into clear words &amp; pictures what the FINAL output will look like, and the tools required to get there.</a:t>
            </a:r>
          </a:p>
        </p:txBody>
      </p: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32701720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E53C9B5-D1E4-41C4-9032-1ACE4595E517}" type="slidenum">
              <a:rPr lang="en-US" smtClean="0"/>
              <a:t>63</a:t>
            </a:fld>
            <a:endParaRPr lang="en-US" dirty="0"/>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5" name="Title 5">
            <a:extLst>
              <a:ext uri="{FF2B5EF4-FFF2-40B4-BE49-F238E27FC236}">
                <a16:creationId xmlns:a16="http://schemas.microsoft.com/office/drawing/2014/main" id="{393F353A-7E30-4DE3-9B88-EEE79C67846D}"/>
              </a:ext>
            </a:extLst>
          </p:cNvPr>
          <p:cNvSpPr>
            <a:spLocks noGrp="1"/>
          </p:cNvSpPr>
          <p:nvPr>
            <p:ph type="title"/>
          </p:nvPr>
        </p:nvSpPr>
        <p:spPr>
          <a:xfrm>
            <a:off x="457200" y="274638"/>
            <a:ext cx="8229600" cy="1143000"/>
          </a:xfrm>
        </p:spPr>
        <p:txBody>
          <a:bodyPr/>
          <a:lstStyle/>
          <a:p>
            <a:r>
              <a:rPr lang="en-US" dirty="0"/>
              <a:t>     TA Introduction – Jim Olson</a:t>
            </a:r>
          </a:p>
        </p:txBody>
      </p:sp>
      <p:sp>
        <p:nvSpPr>
          <p:cNvPr id="16" name="Text Placeholder 6">
            <a:extLst>
              <a:ext uri="{FF2B5EF4-FFF2-40B4-BE49-F238E27FC236}">
                <a16:creationId xmlns:a16="http://schemas.microsoft.com/office/drawing/2014/main" id="{4168490B-036E-4AC1-B09C-FB99D218B9FC}"/>
              </a:ext>
            </a:extLst>
          </p:cNvPr>
          <p:cNvSpPr txBox="1">
            <a:spLocks/>
          </p:cNvSpPr>
          <p:nvPr/>
        </p:nvSpPr>
        <p:spPr>
          <a:xfrm>
            <a:off x="421105" y="1617696"/>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Capstone </a:t>
            </a:r>
            <a:r>
              <a:rPr lang="en-US" sz="2400" b="1"/>
              <a:t>Role Fall </a:t>
            </a:r>
            <a:r>
              <a:rPr lang="en-US" sz="2400" b="1" dirty="0"/>
              <a:t>2021</a:t>
            </a:r>
          </a:p>
        </p:txBody>
      </p:sp>
      <p:sp>
        <p:nvSpPr>
          <p:cNvPr id="17" name="Content Placeholder 7">
            <a:extLst>
              <a:ext uri="{FF2B5EF4-FFF2-40B4-BE49-F238E27FC236}">
                <a16:creationId xmlns:a16="http://schemas.microsoft.com/office/drawing/2014/main" id="{25968B1E-3A13-4A1C-8231-B891F60C4C3A}"/>
              </a:ext>
            </a:extLst>
          </p:cNvPr>
          <p:cNvSpPr>
            <a:spLocks noGrp="1"/>
          </p:cNvSpPr>
          <p:nvPr>
            <p:ph sz="half" idx="4294967295"/>
          </p:nvPr>
        </p:nvSpPr>
        <p:spPr>
          <a:xfrm>
            <a:off x="457200" y="2057400"/>
            <a:ext cx="4040188" cy="3187840"/>
          </a:xfrm>
          <a:prstGeom prst="rect">
            <a:avLst/>
          </a:prstGeom>
        </p:spPr>
        <p:txBody>
          <a:bodyPr>
            <a:normAutofit fontScale="77500" lnSpcReduction="20000"/>
          </a:bodyPr>
          <a:lstStyle/>
          <a:p>
            <a:r>
              <a:rPr lang="en-US" dirty="0"/>
              <a:t>Student Support</a:t>
            </a:r>
          </a:p>
          <a:p>
            <a:pPr lvl="1"/>
            <a:r>
              <a:rPr lang="en-US" dirty="0"/>
              <a:t>Presentation Preparation</a:t>
            </a:r>
          </a:p>
          <a:p>
            <a:pPr lvl="1"/>
            <a:r>
              <a:rPr lang="en-US" dirty="0"/>
              <a:t>Ideation</a:t>
            </a:r>
          </a:p>
          <a:p>
            <a:pPr lvl="1"/>
            <a:r>
              <a:rPr lang="en-US" dirty="0"/>
              <a:t>Project Planning</a:t>
            </a:r>
          </a:p>
          <a:p>
            <a:pPr lvl="1"/>
            <a:r>
              <a:rPr lang="en-US" dirty="0"/>
              <a:t>Requisition Preparation</a:t>
            </a:r>
          </a:p>
          <a:p>
            <a:pPr lvl="1"/>
            <a:r>
              <a:rPr lang="en-US" dirty="0"/>
              <a:t>Fabrication Planning</a:t>
            </a:r>
          </a:p>
          <a:p>
            <a:r>
              <a:rPr lang="en-US" dirty="0"/>
              <a:t>Faculty / Staff Support</a:t>
            </a:r>
          </a:p>
          <a:p>
            <a:pPr lvl="1"/>
            <a:r>
              <a:rPr lang="en-US" dirty="0"/>
              <a:t>Upon request from PE / CE</a:t>
            </a:r>
          </a:p>
        </p:txBody>
      </p:sp>
      <p:sp>
        <p:nvSpPr>
          <p:cNvPr id="18" name="Text Placeholder 8">
            <a:extLst>
              <a:ext uri="{FF2B5EF4-FFF2-40B4-BE49-F238E27FC236}">
                <a16:creationId xmlns:a16="http://schemas.microsoft.com/office/drawing/2014/main" id="{AF94ACD7-6A40-41B1-980E-C0244A4FA24F}"/>
              </a:ext>
            </a:extLst>
          </p:cNvPr>
          <p:cNvSpPr txBox="1">
            <a:spLocks/>
          </p:cNvSpPr>
          <p:nvPr/>
        </p:nvSpPr>
        <p:spPr>
          <a:xfrm>
            <a:off x="4645025" y="1617696"/>
            <a:ext cx="4041775"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Experience</a:t>
            </a:r>
          </a:p>
        </p:txBody>
      </p:sp>
      <p:sp>
        <p:nvSpPr>
          <p:cNvPr id="19" name="Content Placeholder 9">
            <a:extLst>
              <a:ext uri="{FF2B5EF4-FFF2-40B4-BE49-F238E27FC236}">
                <a16:creationId xmlns:a16="http://schemas.microsoft.com/office/drawing/2014/main" id="{8F86CFE4-3AF8-4E1E-9220-15014FDF0AE4}"/>
              </a:ext>
            </a:extLst>
          </p:cNvPr>
          <p:cNvSpPr>
            <a:spLocks noGrp="1"/>
          </p:cNvSpPr>
          <p:nvPr>
            <p:ph sz="quarter" idx="4294967295"/>
          </p:nvPr>
        </p:nvSpPr>
        <p:spPr>
          <a:xfrm>
            <a:off x="4645024" y="2017691"/>
            <a:ext cx="4194175" cy="3480386"/>
          </a:xfrm>
          <a:prstGeom prst="rect">
            <a:avLst/>
          </a:prstGeom>
        </p:spPr>
        <p:txBody>
          <a:bodyPr>
            <a:normAutofit/>
          </a:bodyPr>
          <a:lstStyle/>
          <a:p>
            <a:r>
              <a:rPr lang="en-US" sz="1650" dirty="0"/>
              <a:t>Publications</a:t>
            </a:r>
          </a:p>
          <a:p>
            <a:pPr lvl="1"/>
            <a:r>
              <a:rPr lang="en-US" sz="1350" dirty="0"/>
              <a:t>An Economic Cost Assessment on HALEU Fuels for Small Modular Reactors, </a:t>
            </a:r>
            <a:r>
              <a:rPr lang="en-US" sz="1350" i="1" dirty="0"/>
              <a:t>Science and Technology of Nuclear Installations, 2020</a:t>
            </a:r>
          </a:p>
          <a:p>
            <a:r>
              <a:rPr lang="en-US" sz="1650" dirty="0"/>
              <a:t>Patents</a:t>
            </a:r>
          </a:p>
          <a:p>
            <a:pPr lvl="1"/>
            <a:r>
              <a:rPr lang="en-US" sz="1350" dirty="0"/>
              <a:t>US 8,286,430 (GE)</a:t>
            </a:r>
          </a:p>
          <a:p>
            <a:pPr lvl="1"/>
            <a:r>
              <a:rPr lang="en-US" sz="1350" dirty="0"/>
              <a:t>US 8,926,273 (GE)</a:t>
            </a:r>
          </a:p>
          <a:p>
            <a:r>
              <a:rPr lang="en-US" sz="1650" dirty="0"/>
              <a:t>Adjunct Professor</a:t>
            </a:r>
          </a:p>
          <a:p>
            <a:pPr lvl="1"/>
            <a:r>
              <a:rPr lang="en-US" sz="1350" dirty="0"/>
              <a:t>Capstone Spring 2019</a:t>
            </a:r>
          </a:p>
          <a:p>
            <a:r>
              <a:rPr lang="en-US" sz="1650" dirty="0"/>
              <a:t>RPI Visiting Research Scholar 2016-2018</a:t>
            </a:r>
          </a:p>
          <a:p>
            <a:r>
              <a:rPr lang="en-US" sz="1650" dirty="0"/>
              <a:t>Private Consultant, NYS OVS 2018-Present</a:t>
            </a:r>
          </a:p>
          <a:p>
            <a:pPr lvl="1"/>
            <a:r>
              <a:rPr lang="en-US" sz="1350" dirty="0"/>
              <a:t>Assistive Technology Development for TBI</a:t>
            </a:r>
            <a:endParaRPr lang="en-US" dirty="0"/>
          </a:p>
          <a:p>
            <a:pPr lvl="1"/>
            <a:endParaRPr lang="en-US" dirty="0"/>
          </a:p>
        </p:txBody>
      </p:sp>
      <p:sp>
        <p:nvSpPr>
          <p:cNvPr id="20" name="TextBox 19">
            <a:extLst>
              <a:ext uri="{FF2B5EF4-FFF2-40B4-BE49-F238E27FC236}">
                <a16:creationId xmlns:a16="http://schemas.microsoft.com/office/drawing/2014/main" id="{F1D8E818-5E9D-487C-BE73-F89DB15D6DE7}"/>
              </a:ext>
            </a:extLst>
          </p:cNvPr>
          <p:cNvSpPr txBox="1"/>
          <p:nvPr/>
        </p:nvSpPr>
        <p:spPr>
          <a:xfrm>
            <a:off x="1634728" y="5382239"/>
            <a:ext cx="6020593" cy="954107"/>
          </a:xfrm>
          <a:prstGeom prst="rect">
            <a:avLst/>
          </a:prstGeom>
          <a:noFill/>
          <a:ln>
            <a:solidFill>
              <a:schemeClr val="tx1"/>
            </a:solidFill>
          </a:ln>
        </p:spPr>
        <p:txBody>
          <a:bodyPr wrap="square" rtlCol="0">
            <a:spAutoFit/>
          </a:bodyPr>
          <a:lstStyle/>
          <a:p>
            <a:pPr algn="ctr"/>
            <a:r>
              <a:rPr lang="en-US" sz="2800" b="1" dirty="0"/>
              <a:t>WebEx Contact: Olson, James Edward Email: </a:t>
            </a:r>
            <a:r>
              <a:rPr lang="en-US" sz="2800" b="1" dirty="0">
                <a:hlinkClick r:id="rId2"/>
              </a:rPr>
              <a:t>olsonj5@rpi.edu</a:t>
            </a:r>
            <a:r>
              <a:rPr lang="en-US" sz="2800" b="1" dirty="0"/>
              <a:t> </a:t>
            </a:r>
          </a:p>
        </p:txBody>
      </p:sp>
      <p:pic>
        <p:nvPicPr>
          <p:cNvPr id="21" name="Picture 20">
            <a:extLst>
              <a:ext uri="{FF2B5EF4-FFF2-40B4-BE49-F238E27FC236}">
                <a16:creationId xmlns:a16="http://schemas.microsoft.com/office/drawing/2014/main" id="{8E9AC6B9-829B-464D-824C-6B9DF788D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44" y="280316"/>
            <a:ext cx="1295400" cy="1295400"/>
          </a:xfrm>
          <a:prstGeom prst="rect">
            <a:avLst/>
          </a:prstGeom>
        </p:spPr>
      </p:pic>
    </p:spTree>
    <p:extLst>
      <p:ext uri="{BB962C8B-B14F-4D97-AF65-F5344CB8AC3E}">
        <p14:creationId xmlns:p14="http://schemas.microsoft.com/office/powerpoint/2010/main" val="30995577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15 min – Documentation &amp; EDN Usage Q&amp;A</a:t>
            </a:r>
          </a:p>
        </p:txBody>
      </p:sp>
      <p:sp>
        <p:nvSpPr>
          <p:cNvPr id="3" name="Content Placeholder 2"/>
          <p:cNvSpPr>
            <a:spLocks noGrp="1"/>
          </p:cNvSpPr>
          <p:nvPr>
            <p:ph idx="1"/>
          </p:nvPr>
        </p:nvSpPr>
        <p:spPr/>
        <p:txBody>
          <a:bodyPr>
            <a:normAutofit fontScale="92500"/>
          </a:bodyPr>
          <a:lstStyle/>
          <a:p>
            <a:r>
              <a:rPr lang="en-US" sz="2300" dirty="0"/>
              <a:t>You should have already watched EDN video and read Documentation Wiki page</a:t>
            </a:r>
          </a:p>
          <a:p>
            <a:pPr lvl="1"/>
            <a:r>
              <a:rPr lang="en-US" sz="1100" dirty="0"/>
              <a:t>Intro to EDN video (5 min)</a:t>
            </a:r>
            <a:endParaRPr lang="en-US" sz="1100" dirty="0">
              <a:solidFill>
                <a:srgbClr val="FF0000"/>
              </a:solidFill>
              <a:ea typeface="+mn-lt"/>
              <a:cs typeface="+mn-lt"/>
            </a:endParaRPr>
          </a:p>
          <a:p>
            <a:pPr lvl="2"/>
            <a:r>
              <a:rPr lang="en-US" sz="1100" dirty="0">
                <a:ea typeface="+mn-lt"/>
                <a:cs typeface="+mn-lt"/>
                <a:hlinkClick r:id="rId3"/>
              </a:rPr>
              <a:t>https://designlab.eng.rpi.edu/edn/projects/capstone-support-dev/repository/112/raw/training/Intro%20to%20the%20EDN.mp4</a:t>
            </a:r>
            <a:r>
              <a:rPr lang="en-US" sz="1100" dirty="0">
                <a:ea typeface="+mn-lt"/>
                <a:cs typeface="+mn-lt"/>
              </a:rPr>
              <a:t> </a:t>
            </a:r>
            <a:endParaRPr lang="en-US" sz="1100" dirty="0">
              <a:solidFill>
                <a:srgbClr val="FF0000"/>
              </a:solidFill>
              <a:ea typeface="+mn-lt"/>
              <a:cs typeface="+mn-lt"/>
            </a:endParaRPr>
          </a:p>
          <a:p>
            <a:pPr lvl="1"/>
            <a:r>
              <a:rPr lang="en-US" sz="1100" dirty="0"/>
              <a:t>Project Documentation page </a:t>
            </a:r>
            <a:endParaRPr lang="en-US" sz="1100" dirty="0">
              <a:ea typeface="+mn-lt"/>
              <a:cs typeface="+mn-lt"/>
            </a:endParaRPr>
          </a:p>
          <a:p>
            <a:pPr lvl="2"/>
            <a:r>
              <a:rPr lang="en-US" sz="1100" dirty="0">
                <a:ea typeface="+mn-lt"/>
                <a:cs typeface="+mn-lt"/>
                <a:hlinkClick r:id="rId4"/>
              </a:rPr>
              <a:t>https://designlab.eng.rpi.edu/edn/projects/capstone-support-dev/wiki/Project_Documentation</a:t>
            </a:r>
            <a:r>
              <a:rPr lang="en-US" sz="1100" dirty="0">
                <a:ea typeface="+mn-lt"/>
                <a:cs typeface="+mn-lt"/>
              </a:rPr>
              <a:t> </a:t>
            </a:r>
            <a:endParaRPr lang="en-US" sz="1100" dirty="0">
              <a:cs typeface="Calibri"/>
            </a:endParaRPr>
          </a:p>
          <a:p>
            <a:r>
              <a:rPr lang="en-US" dirty="0"/>
              <a:t>QUESTIONS about content?</a:t>
            </a:r>
          </a:p>
          <a:p>
            <a:endParaRPr lang="en-US" dirty="0"/>
          </a:p>
          <a:p>
            <a:r>
              <a:rPr lang="en-US" dirty="0"/>
              <a:t>Why do we document?</a:t>
            </a:r>
          </a:p>
          <a:p>
            <a:r>
              <a:rPr lang="en-US" dirty="0"/>
              <a:t>What do we document?</a:t>
            </a:r>
          </a:p>
          <a:p>
            <a:r>
              <a:rPr lang="en-US" dirty="0"/>
              <a:t>How will you document?</a:t>
            </a:r>
          </a:p>
          <a:p>
            <a:r>
              <a:rPr lang="en-US" dirty="0"/>
              <a:t>How often / when will you document?</a:t>
            </a:r>
          </a:p>
          <a:p>
            <a:r>
              <a:rPr lang="en-US" dirty="0"/>
              <a:t>Must we wait for things to be complete / final to document?</a:t>
            </a:r>
          </a:p>
          <a:p>
            <a:r>
              <a:rPr lang="en-US" dirty="0"/>
              <a:t>Where does it go?</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40084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1000"/>
                                        <p:tgtEl>
                                          <p:spTgt spid="3">
                                            <p:txEl>
                                              <p:pRg st="7" end="7"/>
                                            </p:txEl>
                                          </p:spTgt>
                                        </p:tgtEl>
                                      </p:cBhvr>
                                    </p:animEffect>
                                    <p:anim calcmode="lin" valueType="num">
                                      <p:cBhvr>
                                        <p:cTn id="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8" end="8"/>
                                            </p:txEl>
                                          </p:spTgt>
                                        </p:tgtEl>
                                        <p:attrNameLst>
                                          <p:attrName>style.visibility</p:attrName>
                                        </p:attrNameLst>
                                      </p:cBhvr>
                                      <p:to>
                                        <p:strVal val="visible"/>
                                      </p:to>
                                    </p:set>
                                    <p:animEffect transition="in" filter="fade">
                                      <p:cBhvr>
                                        <p:cTn id="14" dur="1000"/>
                                        <p:tgtEl>
                                          <p:spTgt spid="3">
                                            <p:txEl>
                                              <p:pRg st="8" end="8"/>
                                            </p:txEl>
                                          </p:spTgt>
                                        </p:tgtEl>
                                      </p:cBhvr>
                                    </p:animEffect>
                                    <p:anim calcmode="lin" valueType="num">
                                      <p:cBhvr>
                                        <p:cTn id="1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fade">
                                      <p:cBhvr>
                                        <p:cTn id="21" dur="1000"/>
                                        <p:tgtEl>
                                          <p:spTgt spid="3">
                                            <p:txEl>
                                              <p:pRg st="9" end="9"/>
                                            </p:txEl>
                                          </p:spTgt>
                                        </p:tgtEl>
                                      </p:cBhvr>
                                    </p:animEffect>
                                    <p:anim calcmode="lin" valueType="num">
                                      <p:cBhvr>
                                        <p:cTn id="2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1000"/>
                                        <p:tgtEl>
                                          <p:spTgt spid="3">
                                            <p:txEl>
                                              <p:pRg st="10" end="10"/>
                                            </p:txEl>
                                          </p:spTgt>
                                        </p:tgtEl>
                                      </p:cBhvr>
                                    </p:animEffect>
                                    <p:anim calcmode="lin" valueType="num">
                                      <p:cBhvr>
                                        <p:cTn id="2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fade">
                                      <p:cBhvr>
                                        <p:cTn id="35" dur="1000"/>
                                        <p:tgtEl>
                                          <p:spTgt spid="3">
                                            <p:txEl>
                                              <p:pRg st="11" end="11"/>
                                            </p:txEl>
                                          </p:spTgt>
                                        </p:tgtEl>
                                      </p:cBhvr>
                                    </p:animEffect>
                                    <p:anim calcmode="lin" valueType="num">
                                      <p:cBhvr>
                                        <p:cTn id="36"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fade">
                                      <p:cBhvr>
                                        <p:cTn id="42" dur="1000"/>
                                        <p:tgtEl>
                                          <p:spTgt spid="3">
                                            <p:txEl>
                                              <p:pRg st="12" end="12"/>
                                            </p:txEl>
                                          </p:spTgt>
                                        </p:tgtEl>
                                      </p:cBhvr>
                                    </p:animEffect>
                                    <p:anim calcmode="lin" valueType="num">
                                      <p:cBhvr>
                                        <p:cTn id="43"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5B63303-2E24-45AA-AADF-393B6AB00FC1}"/>
              </a:ext>
            </a:extLst>
          </p:cNvPr>
          <p:cNvSpPr txBox="1"/>
          <p:nvPr/>
        </p:nvSpPr>
        <p:spPr>
          <a:xfrm>
            <a:off x="457200" y="5435660"/>
            <a:ext cx="8607356" cy="830997"/>
          </a:xfrm>
          <a:prstGeom prst="rect">
            <a:avLst/>
          </a:prstGeom>
          <a:noFill/>
        </p:spPr>
        <p:txBody>
          <a:bodyPr wrap="none" rtlCol="0">
            <a:spAutoFit/>
          </a:bodyPr>
          <a:lstStyle/>
          <a:p>
            <a:r>
              <a:rPr lang="en-US" sz="2400" b="1" dirty="0"/>
              <a:t>In ALL cases, the file name and location remains the same:</a:t>
            </a:r>
          </a:p>
          <a:p>
            <a:r>
              <a:rPr lang="en-US" sz="2400" b="1" dirty="0"/>
              <a:t>“working/Reports/Design Report and Poster/Design Report.docx”</a:t>
            </a:r>
          </a:p>
        </p:txBody>
      </p:sp>
      <p:sp>
        <p:nvSpPr>
          <p:cNvPr id="2" name="Title 1"/>
          <p:cNvSpPr>
            <a:spLocks noGrp="1"/>
          </p:cNvSpPr>
          <p:nvPr>
            <p:ph type="title"/>
          </p:nvPr>
        </p:nvSpPr>
        <p:spPr>
          <a:xfrm>
            <a:off x="628650" y="160925"/>
            <a:ext cx="7886700" cy="1325563"/>
          </a:xfrm>
        </p:spPr>
        <p:txBody>
          <a:bodyPr/>
          <a:lstStyle/>
          <a:p>
            <a:r>
              <a:rPr lang="en-US" dirty="0"/>
              <a:t>Phases of the Design Report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65</a:t>
            </a:fld>
            <a:endParaRPr lang="en-US" dirty="0"/>
          </a:p>
        </p:txBody>
      </p:sp>
      <p:graphicFrame>
        <p:nvGraphicFramePr>
          <p:cNvPr id="6" name="Diagram 5">
            <a:extLst>
              <a:ext uri="{FF2B5EF4-FFF2-40B4-BE49-F238E27FC236}">
                <a16:creationId xmlns:a16="http://schemas.microsoft.com/office/drawing/2014/main" id="{785E2BBB-4945-4F13-8C4B-DAE72DB3173A}"/>
              </a:ext>
            </a:extLst>
          </p:cNvPr>
          <p:cNvGraphicFramePr/>
          <p:nvPr>
            <p:extLst>
              <p:ext uri="{D42A27DB-BD31-4B8C-83A1-F6EECF244321}">
                <p14:modId xmlns:p14="http://schemas.microsoft.com/office/powerpoint/2010/main" val="614345000"/>
              </p:ext>
            </p:extLst>
          </p:nvPr>
        </p:nvGraphicFramePr>
        <p:xfrm>
          <a:off x="342900" y="510860"/>
          <a:ext cx="8458200" cy="5060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03789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597" y="147179"/>
            <a:ext cx="7886700" cy="1325563"/>
          </a:xfrm>
        </p:spPr>
        <p:txBody>
          <a:bodyPr/>
          <a:lstStyle/>
          <a:p>
            <a:pPr algn="ctr"/>
            <a:r>
              <a:rPr lang="en-US" dirty="0"/>
              <a:t>Design Report.docx - Table of Contents</a:t>
            </a:r>
            <a:br>
              <a:rPr lang="en-US" dirty="0"/>
            </a:br>
            <a:r>
              <a:rPr lang="en-US" dirty="0"/>
              <a:t>Revision Fall 2021</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66</a:t>
            </a:fld>
            <a:endParaRPr lang="en-US" dirty="0"/>
          </a:p>
        </p:txBody>
      </p:sp>
      <p:sp>
        <p:nvSpPr>
          <p:cNvPr id="8" name="Rectangle 4"/>
          <p:cNvSpPr>
            <a:spLocks noChangeArrowheads="1"/>
          </p:cNvSpPr>
          <p:nvPr/>
        </p:nvSpPr>
        <p:spPr bwMode="auto">
          <a:xfrm>
            <a:off x="1600200" y="11906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0" name="TextBox 9"/>
          <p:cNvSpPr txBox="1"/>
          <p:nvPr/>
        </p:nvSpPr>
        <p:spPr>
          <a:xfrm>
            <a:off x="7118684" y="2247762"/>
            <a:ext cx="2057400" cy="1754326"/>
          </a:xfrm>
          <a:prstGeom prst="rect">
            <a:avLst/>
          </a:prstGeom>
          <a:noFill/>
        </p:spPr>
        <p:txBody>
          <a:bodyPr wrap="square" rtlCol="0">
            <a:spAutoFit/>
          </a:bodyPr>
          <a:lstStyle/>
          <a:p>
            <a:r>
              <a:rPr lang="en-US" dirty="0"/>
              <a:t>Green – Create</a:t>
            </a:r>
          </a:p>
          <a:p>
            <a:r>
              <a:rPr lang="en-US" dirty="0"/>
              <a:t>Yellow – Update</a:t>
            </a:r>
          </a:p>
          <a:p>
            <a:endParaRPr lang="en-US" dirty="0"/>
          </a:p>
          <a:p>
            <a:endParaRPr lang="en-US" dirty="0"/>
          </a:p>
          <a:p>
            <a:r>
              <a:rPr lang="en-US" dirty="0"/>
              <a:t>File name </a:t>
            </a:r>
          </a:p>
          <a:p>
            <a:r>
              <a:rPr lang="en-US" b="1" dirty="0"/>
              <a:t>DOES NOT </a:t>
            </a:r>
            <a:r>
              <a:rPr lang="en-US" dirty="0"/>
              <a:t>change</a:t>
            </a:r>
          </a:p>
        </p:txBody>
      </p:sp>
      <p:sp>
        <p:nvSpPr>
          <p:cNvPr id="3" name="Rectangle 10">
            <a:extLst>
              <a:ext uri="{FF2B5EF4-FFF2-40B4-BE49-F238E27FC236}">
                <a16:creationId xmlns:a16="http://schemas.microsoft.com/office/drawing/2014/main" id="{413EAC6B-96B3-4D70-B7FB-7EF6F6985E59}"/>
              </a:ext>
            </a:extLst>
          </p:cNvPr>
          <p:cNvSpPr>
            <a:spLocks noChangeArrowheads="1"/>
          </p:cNvSpPr>
          <p:nvPr/>
        </p:nvSpPr>
        <p:spPr bwMode="auto">
          <a:xfrm>
            <a:off x="914400" y="111689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F6D8D493-11CB-4E80-95D9-1D7646627E87}"/>
              </a:ext>
            </a:extLst>
          </p:cNvPr>
          <p:cNvGraphicFramePr>
            <a:graphicFrameLocks noChangeAspect="1"/>
          </p:cNvGraphicFramePr>
          <p:nvPr>
            <p:extLst>
              <p:ext uri="{D42A27DB-BD31-4B8C-83A1-F6EECF244321}">
                <p14:modId xmlns:p14="http://schemas.microsoft.com/office/powerpoint/2010/main" val="978160807"/>
              </p:ext>
            </p:extLst>
          </p:nvPr>
        </p:nvGraphicFramePr>
        <p:xfrm>
          <a:off x="914400" y="1574098"/>
          <a:ext cx="5953125" cy="4610100"/>
        </p:xfrm>
        <a:graphic>
          <a:graphicData uri="http://schemas.openxmlformats.org/presentationml/2006/ole">
            <mc:AlternateContent xmlns:mc="http://schemas.openxmlformats.org/markup-compatibility/2006">
              <mc:Choice xmlns:v="urn:schemas-microsoft-com:vml" Requires="v">
                <p:oleObj spid="_x0000_s1028" name="Worksheet" r:id="rId3" imgW="6067511" imgH="4614760" progId="Excel.Sheet.12">
                  <p:embed/>
                </p:oleObj>
              </mc:Choice>
              <mc:Fallback>
                <p:oleObj name="Worksheet" r:id="rId3" imgW="6067511" imgH="4614760" progId="Excel.Sheet.12">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574098"/>
                        <a:ext cx="5953125" cy="461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568140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Design Report </a:t>
            </a:r>
            <a:r>
              <a:rPr lang="en-US" sz="3600" dirty="0"/>
              <a:t>Section Progress</a:t>
            </a:r>
            <a:endParaRPr lang="en-US" dirty="0"/>
          </a:p>
        </p:txBody>
      </p:sp>
      <p:sp>
        <p:nvSpPr>
          <p:cNvPr id="3" name="Content Placeholder 2"/>
          <p:cNvSpPr>
            <a:spLocks noGrp="1"/>
          </p:cNvSpPr>
          <p:nvPr>
            <p:ph idx="1"/>
          </p:nvPr>
        </p:nvSpPr>
        <p:spPr>
          <a:xfrm>
            <a:off x="628650" y="1405237"/>
            <a:ext cx="7886700" cy="4351338"/>
          </a:xfrm>
        </p:spPr>
        <p:txBody>
          <a:bodyPr>
            <a:normAutofit/>
          </a:bodyPr>
          <a:lstStyle/>
          <a:p>
            <a:pPr marL="0" indent="0">
              <a:buNone/>
            </a:pPr>
            <a:r>
              <a:rPr lang="en-US" sz="2300" dirty="0"/>
              <a:t>Create (green)</a:t>
            </a:r>
          </a:p>
          <a:p>
            <a:pPr lvl="1"/>
            <a:r>
              <a:rPr lang="en-US" sz="2000" dirty="0"/>
              <a:t>first pass at generating this content</a:t>
            </a:r>
          </a:p>
          <a:p>
            <a:pPr lvl="1"/>
            <a:endParaRPr lang="en-US" sz="2000" dirty="0"/>
          </a:p>
          <a:p>
            <a:pPr marL="0" indent="0">
              <a:buNone/>
            </a:pPr>
            <a:r>
              <a:rPr lang="en-US" sz="2300" dirty="0"/>
              <a:t>Required Update (yellow)</a:t>
            </a:r>
          </a:p>
          <a:p>
            <a:pPr lvl="1"/>
            <a:r>
              <a:rPr lang="en-US" sz="2000" dirty="0"/>
              <a:t>revise and update based on work done to date</a:t>
            </a:r>
          </a:p>
          <a:p>
            <a:pPr lvl="1"/>
            <a:r>
              <a:rPr lang="en-US" sz="2000" dirty="0"/>
              <a:t>incorporate feedback from PE/CE/sponsor</a:t>
            </a:r>
          </a:p>
          <a:p>
            <a:pPr marL="342900" lvl="1" indent="0">
              <a:buNone/>
            </a:pPr>
            <a:endParaRPr lang="en-US" sz="2300" dirty="0"/>
          </a:p>
          <a:p>
            <a:pPr marL="0" indent="0">
              <a:buNone/>
            </a:pPr>
            <a:r>
              <a:rPr lang="en-US" sz="2300" dirty="0"/>
              <a:t>Optional Update</a:t>
            </a:r>
          </a:p>
          <a:p>
            <a:pPr lvl="1"/>
            <a:r>
              <a:rPr lang="en-US" sz="2000" dirty="0"/>
              <a:t>any existing material can be revised with new information</a:t>
            </a:r>
          </a:p>
          <a:p>
            <a:pPr lvl="1"/>
            <a:r>
              <a:rPr lang="en-US" sz="2000" dirty="0"/>
              <a:t>incorporate feedback</a:t>
            </a:r>
          </a:p>
          <a:p>
            <a:pPr lvl="1"/>
            <a:endParaRPr lang="en-US" sz="2000"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67</a:t>
            </a:fld>
            <a:endParaRPr lang="en-US" dirty="0"/>
          </a:p>
        </p:txBody>
      </p:sp>
      <p:sp>
        <p:nvSpPr>
          <p:cNvPr id="6" name="TextBox 5"/>
          <p:cNvSpPr txBox="1"/>
          <p:nvPr/>
        </p:nvSpPr>
        <p:spPr>
          <a:xfrm>
            <a:off x="1219200" y="5433021"/>
            <a:ext cx="7086600" cy="923330"/>
          </a:xfrm>
          <a:prstGeom prst="rect">
            <a:avLst/>
          </a:prstGeom>
          <a:noFill/>
          <a:ln>
            <a:solidFill>
              <a:schemeClr val="tx1"/>
            </a:solidFill>
          </a:ln>
        </p:spPr>
        <p:txBody>
          <a:bodyPr wrap="square" rtlCol="0">
            <a:spAutoFit/>
          </a:bodyPr>
          <a:lstStyle/>
          <a:p>
            <a:pPr lvl="0" algn="ctr"/>
            <a:r>
              <a:rPr lang="en-US" b="1" dirty="0"/>
              <a:t>At all stages, the file name and location in Repository remains the same: </a:t>
            </a:r>
            <a:endParaRPr lang="en-US" dirty="0"/>
          </a:p>
          <a:p>
            <a:pPr algn="ctr"/>
            <a:r>
              <a:rPr lang="en-US" b="1" dirty="0"/>
              <a:t>“working/Reports/Design Report and Poster/Design Report.docx”</a:t>
            </a:r>
            <a:endParaRPr lang="en-US" dirty="0"/>
          </a:p>
          <a:p>
            <a:pPr algn="ctr"/>
            <a:endParaRPr lang="en-US" dirty="0"/>
          </a:p>
        </p:txBody>
      </p:sp>
    </p:spTree>
    <p:extLst>
      <p:ext uri="{BB962C8B-B14F-4D97-AF65-F5344CB8AC3E}">
        <p14:creationId xmlns:p14="http://schemas.microsoft.com/office/powerpoint/2010/main" val="25740501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Statement of Work Q&amp;A</a:t>
            </a:r>
          </a:p>
        </p:txBody>
      </p:sp>
      <p:sp>
        <p:nvSpPr>
          <p:cNvPr id="3" name="Content Placeholder 2"/>
          <p:cNvSpPr>
            <a:spLocks noGrp="1"/>
          </p:cNvSpPr>
          <p:nvPr>
            <p:ph idx="1"/>
          </p:nvPr>
        </p:nvSpPr>
        <p:spPr/>
        <p:txBody>
          <a:bodyPr>
            <a:normAutofit/>
          </a:bodyPr>
          <a:lstStyle/>
          <a:p>
            <a:r>
              <a:rPr lang="en-US" dirty="0"/>
              <a:t>Out of Class Task was to watch 1 video…</a:t>
            </a:r>
          </a:p>
          <a:p>
            <a:r>
              <a:rPr lang="en-US" dirty="0"/>
              <a:t>QUESTIONS about content?</a:t>
            </a:r>
          </a:p>
          <a:p>
            <a:endParaRPr lang="en-US" dirty="0"/>
          </a:p>
          <a:p>
            <a:r>
              <a:rPr lang="en-US" dirty="0"/>
              <a:t>What is a Statement of Work?</a:t>
            </a:r>
          </a:p>
          <a:p>
            <a:r>
              <a:rPr lang="en-US" dirty="0"/>
              <a:t>What is difference between the Project Objectives and Semester Objectives?</a:t>
            </a:r>
          </a:p>
          <a:p>
            <a:r>
              <a:rPr lang="en-US" dirty="0"/>
              <a:t>What are Engineering Tools and Methods?</a:t>
            </a:r>
          </a:p>
          <a:p>
            <a:r>
              <a:rPr lang="en-US" dirty="0"/>
              <a:t>What is difference between a task and a deliverable?</a:t>
            </a:r>
          </a:p>
          <a:p>
            <a:r>
              <a:rPr lang="en-US" dirty="0"/>
              <a:t>Where is the </a:t>
            </a:r>
            <a:r>
              <a:rPr lang="en-US" dirty="0" err="1"/>
              <a:t>SoW</a:t>
            </a:r>
            <a:r>
              <a:rPr lang="en-US" dirty="0"/>
              <a:t> document template located?</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02151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Engineering Tools and Methods</a:t>
            </a:r>
          </a:p>
        </p:txBody>
      </p:sp>
      <p:sp>
        <p:nvSpPr>
          <p:cNvPr id="3" name="Content Placeholder 2"/>
          <p:cNvSpPr>
            <a:spLocks noGrp="1"/>
          </p:cNvSpPr>
          <p:nvPr>
            <p:ph idx="1"/>
          </p:nvPr>
        </p:nvSpPr>
        <p:spPr/>
        <p:txBody>
          <a:bodyPr/>
          <a:lstStyle/>
          <a:p>
            <a:pPr marL="457200" lvl="1" indent="0">
              <a:buNone/>
            </a:pPr>
            <a:r>
              <a:rPr lang="en-US" dirty="0"/>
              <a:t>What techniques, software, calculations will be used to address the problems in front of team? Ex:</a:t>
            </a:r>
          </a:p>
          <a:p>
            <a:pPr lvl="1">
              <a:buFont typeface="Arial" panose="020B0604020202020204" pitchFamily="34" charset="0"/>
              <a:buChar char="•"/>
            </a:pPr>
            <a:r>
              <a:rPr lang="en-US" dirty="0"/>
              <a:t>Mechanical aspects – Free Body diagram, torque measurement</a:t>
            </a:r>
          </a:p>
          <a:p>
            <a:pPr lvl="1">
              <a:buFont typeface="Arial" panose="020B0604020202020204" pitchFamily="34" charset="0"/>
              <a:buChar char="•"/>
            </a:pPr>
            <a:r>
              <a:rPr lang="en-US" dirty="0"/>
              <a:t>Software – flow chart of system control loop, storyboard of user input</a:t>
            </a:r>
          </a:p>
          <a:p>
            <a:pPr lvl="1">
              <a:buFont typeface="Arial" panose="020B0604020202020204" pitchFamily="34" charset="0"/>
              <a:buChar char="•"/>
            </a:pPr>
            <a:r>
              <a:rPr lang="en-US" dirty="0"/>
              <a:t>Process – conduct customer interviews of toddler caregivers, create Standard Operating Procedure for system startup and calibration</a:t>
            </a:r>
          </a:p>
        </p:txBody>
      </p:sp>
      <p:sp>
        <p:nvSpPr>
          <p:cNvPr id="5" name="Slide Number Placeholder 4"/>
          <p:cNvSpPr>
            <a:spLocks noGrp="1"/>
          </p:cNvSpPr>
          <p:nvPr>
            <p:ph type="sldNum" sz="quarter" idx="12"/>
          </p:nvPr>
        </p:nvSpPr>
        <p:spPr/>
        <p:txBody>
          <a:bodyPr/>
          <a:lstStyle/>
          <a:p>
            <a:fld id="{B044824F-EBE0-443F-8A8F-F64816AF04DC}" type="slidenum">
              <a:rPr lang="en-US" smtClean="0"/>
              <a:t>69</a:t>
            </a:fld>
            <a:endParaRPr lang="en-US" dirty="0"/>
          </a:p>
        </p:txBody>
      </p:sp>
      <p:sp>
        <p:nvSpPr>
          <p:cNvPr id="6"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1205418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10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fontScale="85000" lnSpcReduction="20000"/>
          </a:bodyPr>
          <a:lstStyle/>
          <a:p>
            <a:r>
              <a:rPr lang="en-US" dirty="0">
                <a:cs typeface="Calibri"/>
              </a:rPr>
              <a:t>All students (in person &amp; remote) should attend class meetings using Webex Teams</a:t>
            </a:r>
          </a:p>
          <a:p>
            <a:pPr lvl="1"/>
            <a:r>
              <a:rPr lang="en-US" sz="3200" dirty="0">
                <a:cs typeface="Calibri"/>
              </a:rPr>
              <a:t>Project Space (ex: GSK Toothpaste Flow)</a:t>
            </a:r>
          </a:p>
          <a:p>
            <a:pPr lvl="1"/>
            <a:r>
              <a:rPr lang="en-US" sz="3200" dirty="0">
                <a:cs typeface="Calibri"/>
              </a:rPr>
              <a:t>Project Engineer Space (ex: F21-sec1-Paster)</a:t>
            </a:r>
          </a:p>
          <a:p>
            <a:r>
              <a:rPr lang="en-US" dirty="0">
                <a:cs typeface="Calibri"/>
              </a:rPr>
              <a:t>This PPT is available on Electronic Design Notebook (EDN) and will guide the first 9 classes</a:t>
            </a:r>
          </a:p>
          <a:p>
            <a:pPr lvl="1"/>
            <a:r>
              <a:rPr lang="en-US" sz="2400" dirty="0"/>
              <a:t>Playbook - </a:t>
            </a:r>
            <a:r>
              <a:rPr lang="en-US" sz="2400" dirty="0">
                <a:hlinkClick r:id="rId2"/>
              </a:rPr>
              <a:t>https://designlab.eng.rpi.edu/projects/capstone-support-dev/wiki - Playbook.pptx</a:t>
            </a:r>
            <a:endParaRPr lang="en-US" sz="2200" u="sng" dirty="0"/>
          </a:p>
          <a:p>
            <a:pPr lvl="1"/>
            <a:r>
              <a:rPr lang="en-US" sz="3200" dirty="0">
                <a:solidFill>
                  <a:srgbClr val="C00000"/>
                </a:solidFill>
                <a:cs typeface="Calibri"/>
              </a:rPr>
              <a:t>You are STRONGLY ENCOURAGED to download newest version of Playbook prior to EACH class meeting.</a:t>
            </a:r>
          </a:p>
          <a:p>
            <a:r>
              <a:rPr lang="en-US" dirty="0">
                <a:cs typeface="Calibri"/>
              </a:rPr>
              <a:t>Daily Class Agendas </a:t>
            </a:r>
          </a:p>
          <a:p>
            <a:pPr lvl="1"/>
            <a:r>
              <a:rPr lang="en-US" sz="1600" dirty="0">
                <a:cs typeface="Calibri"/>
                <a:hlinkClick r:id="rId3"/>
              </a:rPr>
              <a:t>https://designlab.eng.rpi.edu/edn/projects/capstone-support-dev/wiki/Capstone_Class_Agendas</a:t>
            </a:r>
            <a:r>
              <a:rPr lang="en-US" sz="1600" dirty="0">
                <a:cs typeface="Calibri"/>
              </a:rPr>
              <a:t> </a:t>
            </a:r>
          </a:p>
          <a:p>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CBF8CF1D-1919-4E8F-AC11-7895E4B53B65}"/>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217525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65 min - Statement of Work Exercise</a:t>
            </a:r>
          </a:p>
        </p:txBody>
      </p:sp>
      <p:sp>
        <p:nvSpPr>
          <p:cNvPr id="3" name="Content Placeholder 2"/>
          <p:cNvSpPr>
            <a:spLocks noGrp="1"/>
          </p:cNvSpPr>
          <p:nvPr>
            <p:ph idx="1"/>
          </p:nvPr>
        </p:nvSpPr>
        <p:spPr>
          <a:xfrm>
            <a:off x="628650" y="1690689"/>
            <a:ext cx="7886700" cy="4665662"/>
          </a:xfrm>
        </p:spPr>
        <p:txBody>
          <a:bodyPr>
            <a:normAutofit fontScale="85000" lnSpcReduction="20000"/>
          </a:bodyPr>
          <a:lstStyle/>
          <a:p>
            <a:pPr marL="0" indent="0">
              <a:buNone/>
            </a:pPr>
            <a:r>
              <a:rPr lang="en-US" sz="2600" dirty="0"/>
              <a:t>Design Report Template </a:t>
            </a:r>
            <a:r>
              <a:rPr lang="en-US" dirty="0"/>
              <a:t>– </a:t>
            </a:r>
            <a:r>
              <a:rPr lang="en-US" sz="2300" dirty="0"/>
              <a:t>SoW is phase 1 of this document</a:t>
            </a:r>
          </a:p>
          <a:p>
            <a:pPr marL="0" indent="0">
              <a:buNone/>
            </a:pPr>
            <a:r>
              <a:rPr lang="en-US" dirty="0">
                <a:hlinkClick r:id="rId2"/>
              </a:rPr>
              <a:t>https://designlab.eng.rpi.edu/projects/capstone-support-dev/wiki/Templates_and_Forms</a:t>
            </a:r>
            <a:r>
              <a:rPr lang="en-US" dirty="0"/>
              <a:t> - Design Report.docx</a:t>
            </a:r>
          </a:p>
          <a:p>
            <a:r>
              <a:rPr lang="en-US" dirty="0"/>
              <a:t>10 min – Break into 3 groups (</a:t>
            </a:r>
            <a:r>
              <a:rPr lang="en-US" dirty="0">
                <a:solidFill>
                  <a:srgbClr val="FF0000"/>
                </a:solidFill>
              </a:rPr>
              <a:t>meet in subteam spaces A/B/C</a:t>
            </a:r>
            <a:r>
              <a:rPr lang="en-US" dirty="0"/>
              <a:t>)</a:t>
            </a:r>
          </a:p>
          <a:p>
            <a:pPr lvl="1"/>
            <a:r>
              <a:rPr lang="en-US" dirty="0"/>
              <a:t>A - Long Term Objectives (1-5+ years, from Customer Perspective)</a:t>
            </a:r>
          </a:p>
          <a:p>
            <a:pPr lvl="1"/>
            <a:r>
              <a:rPr lang="en-US" dirty="0"/>
              <a:t>B - Current Semester Objectives (3 months!)</a:t>
            </a:r>
          </a:p>
          <a:p>
            <a:pPr lvl="1"/>
            <a:r>
              <a:rPr lang="en-US" dirty="0"/>
              <a:t>C - Deliverables (Be S.M.A.R.T.!)</a:t>
            </a:r>
          </a:p>
          <a:p>
            <a:endParaRPr lang="en-US" dirty="0"/>
          </a:p>
          <a:p>
            <a:r>
              <a:rPr lang="en-US" dirty="0">
                <a:solidFill>
                  <a:srgbClr val="FF0000"/>
                </a:solidFill>
              </a:rPr>
              <a:t>Shift back to Team Space</a:t>
            </a:r>
          </a:p>
          <a:p>
            <a:endParaRPr lang="en-US" dirty="0"/>
          </a:p>
          <a:p>
            <a:r>
              <a:rPr lang="en-US" dirty="0"/>
              <a:t>10 min - Team review – Long Term and Current Semester Objectives</a:t>
            </a:r>
          </a:p>
          <a:p>
            <a:r>
              <a:rPr lang="en-US" dirty="0"/>
              <a:t>15 min - Team review – Deliverables</a:t>
            </a:r>
          </a:p>
          <a:p>
            <a:r>
              <a:rPr lang="en-US" dirty="0"/>
              <a:t>20 min </a:t>
            </a:r>
          </a:p>
          <a:p>
            <a:pPr lvl="1"/>
            <a:r>
              <a:rPr lang="en-US" dirty="0"/>
              <a:t>PE/CE review of Deliverables</a:t>
            </a:r>
          </a:p>
          <a:p>
            <a:pPr lvl="1"/>
            <a:r>
              <a:rPr lang="en-US" dirty="0"/>
              <a:t>Team development of Dates for Deliverables and Engineering Tools and Methods</a:t>
            </a:r>
          </a:p>
          <a:p>
            <a:endParaRPr lang="en-US" dirty="0"/>
          </a:p>
          <a:p>
            <a:pPr marL="0" indent="0">
              <a:buNone/>
            </a:pPr>
            <a:r>
              <a:rPr lang="en-US" dirty="0"/>
              <a:t>Create threads in Statement of Work Forum for notes on each section</a:t>
            </a:r>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a:xfrm>
            <a:off x="3028950" y="6356351"/>
            <a:ext cx="3086100" cy="365125"/>
          </a:xfrm>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70</a:t>
            </a:fld>
            <a:endParaRPr lang="en-US" sz="1200" dirty="0"/>
          </a:p>
        </p:txBody>
      </p:sp>
    </p:spTree>
    <p:extLst>
      <p:ext uri="{BB962C8B-B14F-4D97-AF65-F5344CB8AC3E}">
        <p14:creationId xmlns:p14="http://schemas.microsoft.com/office/powerpoint/2010/main" val="2463854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371600"/>
            <a:ext cx="7886700" cy="4805363"/>
          </a:xfrm>
        </p:spPr>
        <p:txBody>
          <a:bodyPr vert="horz" lIns="91440" tIns="45720" rIns="91440" bIns="45720" rtlCol="0" anchor="t">
            <a:normAutofit fontScale="92500" lnSpcReduction="10000"/>
          </a:bodyPr>
          <a:lstStyle/>
          <a:p>
            <a:r>
              <a:rPr lang="en-US" dirty="0">
                <a:ea typeface="+mn-lt"/>
                <a:cs typeface="+mn-lt"/>
              </a:rPr>
              <a:t>Complete Class 5 Ticket Out</a:t>
            </a:r>
          </a:p>
          <a:p>
            <a:pPr lvl="1"/>
            <a:r>
              <a:rPr lang="en-US" sz="1000" u="sng" dirty="0">
                <a:hlinkClick r:id="rId2"/>
              </a:rPr>
              <a:t>https://forms.gle/Af4Bfe47Q9u5SBsh7</a:t>
            </a:r>
            <a:r>
              <a:rPr lang="en-US" sz="1000" dirty="0"/>
              <a:t> </a:t>
            </a:r>
          </a:p>
          <a:p>
            <a:r>
              <a:rPr lang="en-US" dirty="0">
                <a:ea typeface="+mn-lt"/>
                <a:cs typeface="+mn-lt"/>
              </a:rPr>
              <a:t>Wordsmith and polish Statement of Work</a:t>
            </a:r>
            <a:endParaRPr lang="en-US" dirty="0">
              <a:solidFill>
                <a:srgbClr val="C00000"/>
              </a:solidFill>
              <a:ea typeface="+mn-lt"/>
              <a:cs typeface="+mn-lt"/>
            </a:endParaRPr>
          </a:p>
          <a:p>
            <a:r>
              <a:rPr lang="en-US" dirty="0">
                <a:ea typeface="+mn-lt"/>
                <a:cs typeface="+mn-lt"/>
              </a:rPr>
              <a:t>Post Statement of Work (Phase 1 of </a:t>
            </a:r>
            <a:r>
              <a:rPr lang="en-US" i="1" dirty="0">
                <a:ea typeface="+mn-lt"/>
                <a:cs typeface="+mn-lt"/>
              </a:rPr>
              <a:t>Design Report.docx</a:t>
            </a:r>
            <a:r>
              <a:rPr lang="en-US" dirty="0">
                <a:ea typeface="+mn-lt"/>
                <a:cs typeface="+mn-lt"/>
              </a:rPr>
              <a:t>) to EDN Repository prior to class 6 </a:t>
            </a:r>
          </a:p>
          <a:p>
            <a:pPr lvl="1"/>
            <a:r>
              <a:rPr lang="en-US" dirty="0">
                <a:ea typeface="+mn-lt"/>
                <a:cs typeface="+mn-lt"/>
              </a:rPr>
              <a:t>Location - working/Reports/Design Report + Poster</a:t>
            </a:r>
          </a:p>
          <a:p>
            <a:r>
              <a:rPr lang="en-US" dirty="0">
                <a:ea typeface="+mn-lt"/>
                <a:cs typeface="+mn-lt"/>
              </a:rPr>
              <a:t>Upload Needs &amp; Requirements spreadsheet to Repository</a:t>
            </a:r>
          </a:p>
          <a:p>
            <a:r>
              <a:rPr lang="en-US" dirty="0">
                <a:ea typeface="+mn-lt"/>
                <a:cs typeface="+mn-lt"/>
              </a:rPr>
              <a:t>Watch Concept Generation video (9 min) in preparation for Concept Generation class exercise</a:t>
            </a:r>
          </a:p>
          <a:p>
            <a:pPr lvl="1"/>
            <a:r>
              <a:rPr lang="en-US" sz="800" dirty="0">
                <a:ea typeface="+mn-lt"/>
                <a:cs typeface="+mn-lt"/>
                <a:hlinkClick r:id="rId3"/>
              </a:rPr>
              <a:t>https://mediasite.mms.rpi.edu/Mediasite5/Channel/anderm8winrpiedu-engr-2050/watch/d78db44fd9f7424b9d8f4c72857f84371d</a:t>
            </a:r>
            <a:r>
              <a:rPr lang="en-US" sz="800" dirty="0">
                <a:ea typeface="+mn-lt"/>
                <a:cs typeface="+mn-lt"/>
              </a:rPr>
              <a:t> </a:t>
            </a:r>
          </a:p>
          <a:p>
            <a:r>
              <a:rPr lang="en-US" dirty="0">
                <a:ea typeface="+mn-lt"/>
                <a:cs typeface="+mn-lt"/>
              </a:rPr>
              <a:t>Attend SVN Training or watch video</a:t>
            </a:r>
          </a:p>
          <a:p>
            <a:pPr lvl="1"/>
            <a:r>
              <a:rPr lang="en-US" sz="800" dirty="0">
                <a:ea typeface="+mn-lt"/>
                <a:cs typeface="+mn-lt"/>
                <a:hlinkClick r:id="rId4"/>
              </a:rPr>
              <a:t>https://designlab.eng.rpi.edu/projects/capstone-support-dev/wiki/Subversion#Basic-How-To-Guides</a:t>
            </a:r>
            <a:r>
              <a:rPr lang="en-US" sz="800" dirty="0">
                <a:ea typeface="+mn-lt"/>
                <a:cs typeface="+mn-lt"/>
              </a:rPr>
              <a:t> – Getting Started with Subversion</a:t>
            </a:r>
          </a:p>
          <a:p>
            <a:pPr marL="0" indent="0">
              <a:buNone/>
            </a:pPr>
            <a:r>
              <a:rPr lang="en-US" dirty="0">
                <a:cs typeface="Calibri"/>
              </a:rPr>
              <a:t>Complete the Online Safety Training in Percipio by end of 3rd week</a:t>
            </a:r>
            <a:endParaRPr lang="en-US" dirty="0">
              <a:ea typeface="+mn-lt"/>
              <a:cs typeface="+mn-lt"/>
            </a:endParaRPr>
          </a:p>
          <a:p>
            <a:pPr lvl="1" indent="-285750"/>
            <a:r>
              <a:rPr lang="en-US" sz="1000" dirty="0">
                <a:cs typeface="Calibri"/>
                <a:hlinkClick r:id="rId5"/>
              </a:rPr>
              <a:t>https://www.percipio.com</a:t>
            </a:r>
            <a:endParaRPr lang="en-US" sz="1000"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marL="342900" lvl="1" indent="0">
              <a:buNone/>
            </a:pPr>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71</a:t>
            </a:fld>
            <a:endParaRPr lang="en-US" sz="1200" dirty="0"/>
          </a:p>
        </p:txBody>
      </p:sp>
    </p:spTree>
    <p:extLst>
      <p:ext uri="{BB962C8B-B14F-4D97-AF65-F5344CB8AC3E}">
        <p14:creationId xmlns:p14="http://schemas.microsoft.com/office/powerpoint/2010/main" val="37974130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72</a:t>
            </a:fld>
            <a:endParaRPr lang="en-US" sz="1200" dirty="0"/>
          </a:p>
        </p:txBody>
      </p:sp>
      <p:sp>
        <p:nvSpPr>
          <p:cNvPr id="8" name="TextBox 7"/>
          <p:cNvSpPr txBox="1"/>
          <p:nvPr/>
        </p:nvSpPr>
        <p:spPr>
          <a:xfrm>
            <a:off x="180253"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600" dirty="0">
                <a:hlinkClick r:id="rId3"/>
              </a:rPr>
              <a:t>https://designlab.eng.rpi.edu/projects/capstone-support-dev/wiki - Playbook.pptx</a:t>
            </a:r>
            <a:endParaRPr lang="en-US" sz="16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6340" y="1690689"/>
            <a:ext cx="5131318" cy="3417688"/>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73</a:t>
            </a:fld>
            <a:endParaRPr lang="en-US" dirty="0"/>
          </a:p>
        </p:txBody>
      </p:sp>
      <p:sp>
        <p:nvSpPr>
          <p:cNvPr id="7" name="TextBox 6"/>
          <p:cNvSpPr txBox="1"/>
          <p:nvPr/>
        </p:nvSpPr>
        <p:spPr>
          <a:xfrm>
            <a:off x="4724400" y="2379857"/>
            <a:ext cx="3200400" cy="1754326"/>
          </a:xfrm>
          <a:prstGeom prst="rect">
            <a:avLst/>
          </a:prstGeom>
          <a:noFill/>
        </p:spPr>
        <p:txBody>
          <a:bodyPr wrap="square" rtlCol="0">
            <a:spAutoFit/>
          </a:bodyPr>
          <a:lstStyle/>
          <a:p>
            <a:r>
              <a:rPr lang="en-US" dirty="0"/>
              <a:t>Today is Day Six of class</a:t>
            </a:r>
          </a:p>
          <a:p>
            <a:endParaRPr lang="en-US" dirty="0"/>
          </a:p>
          <a:p>
            <a:r>
              <a:rPr lang="en-US" dirty="0"/>
              <a:t>Team will generate AND document concepts to address and meet the Needs &amp; Requirements of the project.</a:t>
            </a:r>
          </a:p>
        </p:txBody>
      </p:sp>
      <p:cxnSp>
        <p:nvCxnSpPr>
          <p:cNvPr id="11" name="Straight Arrow Connector 10"/>
          <p:cNvCxnSpPr>
            <a:stCxn id="7" idx="1"/>
          </p:cNvCxnSpPr>
          <p:nvPr/>
        </p:nvCxnSpPr>
        <p:spPr>
          <a:xfrm flipH="1" flipV="1">
            <a:off x="2743200" y="3048001"/>
            <a:ext cx="1981200" cy="2090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20243014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Concept Generation Q&amp;A</a:t>
            </a:r>
          </a:p>
        </p:txBody>
      </p:sp>
      <p:sp>
        <p:nvSpPr>
          <p:cNvPr id="3" name="Content Placeholder 2"/>
          <p:cNvSpPr>
            <a:spLocks noGrp="1"/>
          </p:cNvSpPr>
          <p:nvPr>
            <p:ph idx="1"/>
          </p:nvPr>
        </p:nvSpPr>
        <p:spPr/>
        <p:txBody>
          <a:bodyPr/>
          <a:lstStyle/>
          <a:p>
            <a:r>
              <a:rPr lang="en-US" dirty="0"/>
              <a:t>Out of Class Task was to watch 1 video…</a:t>
            </a:r>
          </a:p>
          <a:p>
            <a:r>
              <a:rPr lang="en-US" dirty="0"/>
              <a:t>QUESTIONS about content?</a:t>
            </a:r>
          </a:p>
          <a:p>
            <a:endParaRPr lang="en-US" dirty="0"/>
          </a:p>
          <a:p>
            <a:r>
              <a:rPr lang="en-US" dirty="0"/>
              <a:t>Where do concept ideas come from?</a:t>
            </a:r>
          </a:p>
          <a:p>
            <a:pPr lvl="1"/>
            <a:r>
              <a:rPr lang="en-US" dirty="0"/>
              <a:t>Example of Internal Search?</a:t>
            </a:r>
          </a:p>
          <a:p>
            <a:pPr lvl="1"/>
            <a:r>
              <a:rPr lang="en-US" dirty="0"/>
              <a:t>Example of External Search?</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87037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CE Time</a:t>
            </a:r>
          </a:p>
        </p:txBody>
      </p:sp>
      <p:sp>
        <p:nvSpPr>
          <p:cNvPr id="3" name="Content Placeholder 2"/>
          <p:cNvSpPr>
            <a:spLocks noGrp="1"/>
          </p:cNvSpPr>
          <p:nvPr>
            <p:ph idx="1"/>
          </p:nvPr>
        </p:nvSpPr>
        <p:spPr/>
        <p:txBody>
          <a:bodyPr/>
          <a:lstStyle/>
          <a:p>
            <a:r>
              <a:rPr lang="en-US" dirty="0"/>
              <a:t>Meeting will be in CE’s Webex Personal Room</a:t>
            </a:r>
          </a:p>
          <a:p>
            <a:r>
              <a:rPr lang="en-US" dirty="0"/>
              <a:t>This will take place at some point during Concept Generation exercise depending on CE’s schedule</a:t>
            </a:r>
          </a:p>
        </p:txBody>
      </p:sp>
      <p:sp>
        <p:nvSpPr>
          <p:cNvPr id="4" name="Footer Placeholder 3"/>
          <p:cNvSpPr>
            <a:spLocks noGrp="1"/>
          </p:cNvSpPr>
          <p:nvPr>
            <p:ph type="ftr" sz="quarter" idx="11"/>
          </p:nvPr>
        </p:nvSpPr>
        <p:spPr/>
        <p:txBody>
          <a:bodyPr/>
          <a:lstStyle/>
          <a:p>
            <a:r>
              <a:rPr lang="en-US" sz="1200" dirty="0"/>
              <a:t>CE’s Webex Personal Room</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75</a:t>
            </a:fld>
            <a:endParaRPr lang="en-US" sz="1200" dirty="0"/>
          </a:p>
        </p:txBody>
      </p:sp>
      <p:sp>
        <p:nvSpPr>
          <p:cNvPr id="6" name="Down Arrow 5"/>
          <p:cNvSpPr/>
          <p:nvPr/>
        </p:nvSpPr>
        <p:spPr>
          <a:xfrm rot="18214931">
            <a:off x="3586239" y="5905505"/>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157038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Generation</a:t>
            </a:r>
          </a:p>
        </p:txBody>
      </p:sp>
      <p:sp>
        <p:nvSpPr>
          <p:cNvPr id="3" name="Content Placeholder 2"/>
          <p:cNvSpPr>
            <a:spLocks noGrp="1"/>
          </p:cNvSpPr>
          <p:nvPr>
            <p:ph idx="1"/>
          </p:nvPr>
        </p:nvSpPr>
        <p:spPr>
          <a:xfrm>
            <a:off x="628650" y="1443037"/>
            <a:ext cx="7886700" cy="4805363"/>
          </a:xfrm>
        </p:spPr>
        <p:txBody>
          <a:bodyPr>
            <a:normAutofit fontScale="92500" lnSpcReduction="10000"/>
          </a:bodyPr>
          <a:lstStyle/>
          <a:p>
            <a:pPr marL="0" indent="0">
              <a:buNone/>
            </a:pPr>
            <a:r>
              <a:rPr lang="en-US" dirty="0"/>
              <a:t>Similar inclusive plan as previous exercises using Box document</a:t>
            </a:r>
          </a:p>
          <a:p>
            <a:endParaRPr lang="en-US" dirty="0"/>
          </a:p>
          <a:p>
            <a:r>
              <a:rPr lang="en-US" dirty="0"/>
              <a:t>5 min – Individually silently generate any concept to solve/address project needs/reqs</a:t>
            </a:r>
          </a:p>
          <a:p>
            <a:endParaRPr lang="en-US" dirty="0"/>
          </a:p>
          <a:p>
            <a:r>
              <a:rPr lang="en-US" dirty="0"/>
              <a:t>10 min – Everyone add concepts to </a:t>
            </a:r>
            <a:r>
              <a:rPr lang="en-US" dirty="0">
                <a:solidFill>
                  <a:schemeClr val="accent6"/>
                </a:solidFill>
              </a:rPr>
              <a:t>Concept Generation Spreadsheet.xlsx </a:t>
            </a:r>
            <a:r>
              <a:rPr lang="en-US" dirty="0"/>
              <a:t>in Box</a:t>
            </a:r>
          </a:p>
          <a:p>
            <a:endParaRPr lang="en-US" dirty="0"/>
          </a:p>
          <a:p>
            <a:r>
              <a:rPr lang="en-US" dirty="0"/>
              <a:t>15 min – 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35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76</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17092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Create Forum Threads</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 mates posts to move idea forwards and advance project</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77</a:t>
            </a:fld>
            <a:endParaRPr lang="en-US" sz="1200" dirty="0"/>
          </a:p>
        </p:txBody>
      </p:sp>
    </p:spTree>
    <p:extLst>
      <p:ext uri="{BB962C8B-B14F-4D97-AF65-F5344CB8AC3E}">
        <p14:creationId xmlns:p14="http://schemas.microsoft.com/office/powerpoint/2010/main" val="24694828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Project Work</a:t>
            </a:r>
          </a:p>
        </p:txBody>
      </p:sp>
      <p:sp>
        <p:nvSpPr>
          <p:cNvPr id="3" name="Content Placeholder 2"/>
          <p:cNvSpPr>
            <a:spLocks noGrp="1"/>
          </p:cNvSpPr>
          <p:nvPr>
            <p:ph idx="1"/>
          </p:nvPr>
        </p:nvSpPr>
        <p:spPr/>
        <p:txBody>
          <a:bodyPr/>
          <a:lstStyle/>
          <a:p>
            <a:r>
              <a:rPr lang="en-US" dirty="0"/>
              <a:t>Go to Team Space</a:t>
            </a:r>
          </a:p>
          <a:p>
            <a:r>
              <a:rPr lang="en-US" dirty="0"/>
              <a:t>Work on project</a:t>
            </a:r>
          </a:p>
          <a:p>
            <a:endParaRPr lang="en-US" dirty="0"/>
          </a:p>
          <a:p>
            <a:r>
              <a:rPr lang="en-US" dirty="0"/>
              <a:t>Someone should take notes of meeting discussion</a:t>
            </a:r>
          </a:p>
          <a:p>
            <a:pPr marL="514350" lvl="2">
              <a:spcBef>
                <a:spcPts val="750"/>
              </a:spcBef>
            </a:pPr>
            <a:r>
              <a:rPr lang="en-US" sz="1800" dirty="0"/>
              <a:t>NOT as Word document, simply as plain text in Forum post.</a:t>
            </a:r>
          </a:p>
          <a:p>
            <a:pPr marL="171450" lvl="1">
              <a:spcBef>
                <a:spcPts val="750"/>
              </a:spcBef>
            </a:pPr>
            <a:r>
              <a:rPr lang="en-US" sz="2100" dirty="0"/>
              <a:t>Minute instructions and template </a:t>
            </a:r>
            <a:r>
              <a:rPr lang="en-US" sz="1400" dirty="0">
                <a:hlinkClick r:id="rId2"/>
              </a:rPr>
              <a:t>https://designlab.eng.rpi.edu/edn/projects/capstone-support-dev/wiki/Meeting_Minutes</a:t>
            </a:r>
            <a:r>
              <a:rPr lang="en-US" sz="1400" dirty="0"/>
              <a:t> </a:t>
            </a:r>
          </a:p>
          <a:p>
            <a:r>
              <a:rPr lang="en-US" dirty="0"/>
              <a:t>Post AT END of class to Forums –&gt; Project </a:t>
            </a:r>
            <a:r>
              <a:rPr lang="en-US" dirty="0" err="1"/>
              <a:t>Mgmt</a:t>
            </a:r>
            <a:endParaRPr lang="en-US" dirty="0"/>
          </a:p>
          <a:p>
            <a:pPr lvl="1"/>
            <a:r>
              <a:rPr lang="en-US" sz="2100" dirty="0"/>
              <a:t>Others can reply to post with any corrections or additional information</a:t>
            </a:r>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78</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885272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Background Memo</a:t>
            </a:r>
          </a:p>
        </p:txBody>
      </p:sp>
      <p:sp>
        <p:nvSpPr>
          <p:cNvPr id="3" name="Content Placeholder 2"/>
          <p:cNvSpPr>
            <a:spLocks noGrp="1"/>
          </p:cNvSpPr>
          <p:nvPr>
            <p:ph idx="1"/>
          </p:nvPr>
        </p:nvSpPr>
        <p:spPr>
          <a:xfrm>
            <a:off x="628650" y="1295400"/>
            <a:ext cx="7886700" cy="4881563"/>
          </a:xfrm>
        </p:spPr>
        <p:txBody>
          <a:bodyPr>
            <a:normAutofit/>
          </a:bodyPr>
          <a:lstStyle/>
          <a:p>
            <a:r>
              <a:rPr lang="en-US" dirty="0"/>
              <a:t>What is current state of the art? How is problem currently solved?</a:t>
            </a:r>
          </a:p>
          <a:p>
            <a:r>
              <a:rPr lang="en-US" dirty="0"/>
              <a:t>What will team members NEED to know to move forwards?</a:t>
            </a:r>
          </a:p>
          <a:p>
            <a:r>
              <a:rPr lang="en-US" dirty="0"/>
              <a:t>What has already been accomplished by prior team?</a:t>
            </a:r>
          </a:p>
          <a:p>
            <a:endParaRPr lang="en-US" dirty="0"/>
          </a:p>
          <a:p>
            <a:r>
              <a:rPr lang="en-US" dirty="0"/>
              <a:t>Team creates topic list</a:t>
            </a:r>
          </a:p>
          <a:p>
            <a:pPr lvl="1"/>
            <a:r>
              <a:rPr lang="en-US" dirty="0"/>
              <a:t>Literature search</a:t>
            </a:r>
          </a:p>
          <a:p>
            <a:pPr lvl="1"/>
            <a:r>
              <a:rPr lang="en-US" dirty="0"/>
              <a:t>User interviews</a:t>
            </a:r>
          </a:p>
          <a:p>
            <a:pPr lvl="1"/>
            <a:r>
              <a:rPr lang="en-US" dirty="0"/>
              <a:t>Identifying / installing / practicing software or techniques which will be required for the project</a:t>
            </a:r>
          </a:p>
          <a:p>
            <a:pPr lvl="1"/>
            <a:r>
              <a:rPr lang="en-US" dirty="0"/>
              <a:t>Install existing project software</a:t>
            </a:r>
          </a:p>
          <a:p>
            <a:pPr lvl="1"/>
            <a:r>
              <a:rPr lang="en-US" dirty="0"/>
              <a:t>Verify work done by past Capstone team</a:t>
            </a:r>
          </a:p>
          <a:p>
            <a:pPr lvl="1"/>
            <a:r>
              <a:rPr lang="en-US" dirty="0"/>
              <a:t>Conduct testing or system operation described by prior team</a:t>
            </a:r>
          </a:p>
          <a:p>
            <a:r>
              <a:rPr lang="en-US" dirty="0"/>
              <a:t>PE/CE approve list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79</a:t>
            </a:fld>
            <a:endParaRPr lang="en-US" dirty="0"/>
          </a:p>
        </p:txBody>
      </p:sp>
      <p:sp>
        <p:nvSpPr>
          <p:cNvPr id="7" name="TextBox 6">
            <a:extLst>
              <a:ext uri="{FF2B5EF4-FFF2-40B4-BE49-F238E27FC236}">
                <a16:creationId xmlns:a16="http://schemas.microsoft.com/office/drawing/2014/main" id="{70789870-1925-432F-A716-F74A55752186}"/>
              </a:ext>
            </a:extLst>
          </p:cNvPr>
          <p:cNvSpPr txBox="1"/>
          <p:nvPr/>
        </p:nvSpPr>
        <p:spPr>
          <a:xfrm>
            <a:off x="628650" y="5679243"/>
            <a:ext cx="7776360" cy="677108"/>
          </a:xfrm>
          <a:prstGeom prst="rect">
            <a:avLst/>
          </a:prstGeom>
          <a:ln w="57150"/>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a:solidFill>
                  <a:schemeClr val="tx1"/>
                </a:solidFill>
              </a:rPr>
              <a:t>Capstone Support Wiki has instructions, template, and rubric</a:t>
            </a:r>
          </a:p>
          <a:p>
            <a:r>
              <a:rPr lang="en-US" sz="1400" dirty="0">
                <a:solidFill>
                  <a:schemeClr val="tx1"/>
                </a:solidFill>
                <a:hlinkClick r:id="rId2"/>
              </a:rPr>
              <a:t>https://designlab.eng.rpi.edu/edn/projects/capstone-support-dev/wiki/Background_Memo</a:t>
            </a:r>
            <a:r>
              <a:rPr lang="en-US" sz="1400" dirty="0">
                <a:solidFill>
                  <a:schemeClr val="tx1"/>
                </a:solidFill>
              </a:rPr>
              <a:t> </a:t>
            </a:r>
          </a:p>
        </p:txBody>
      </p:sp>
    </p:spTree>
    <p:extLst>
      <p:ext uri="{BB962C8B-B14F-4D97-AF65-F5344CB8AC3E}">
        <p14:creationId xmlns:p14="http://schemas.microsoft.com/office/powerpoint/2010/main" val="608385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6F85-F23F-438B-ACDA-3DE53FBE01C5}"/>
              </a:ext>
            </a:extLst>
          </p:cNvPr>
          <p:cNvSpPr>
            <a:spLocks noGrp="1"/>
          </p:cNvSpPr>
          <p:nvPr>
            <p:ph type="title"/>
          </p:nvPr>
        </p:nvSpPr>
        <p:spPr/>
        <p:txBody>
          <a:bodyPr/>
          <a:lstStyle/>
          <a:p>
            <a:r>
              <a:rPr lang="en-US" dirty="0">
                <a:cs typeface="Calibri Light"/>
              </a:rPr>
              <a:t>Covid-19 related challenges</a:t>
            </a:r>
            <a:endParaRPr lang="en-US" dirty="0"/>
          </a:p>
        </p:txBody>
      </p:sp>
      <p:sp>
        <p:nvSpPr>
          <p:cNvPr id="3" name="Content Placeholder 2">
            <a:extLst>
              <a:ext uri="{FF2B5EF4-FFF2-40B4-BE49-F238E27FC236}">
                <a16:creationId xmlns:a16="http://schemas.microsoft.com/office/drawing/2014/main" id="{19043284-C4A6-4B26-9D1B-82EF6DD6944F}"/>
              </a:ext>
            </a:extLst>
          </p:cNvPr>
          <p:cNvSpPr>
            <a:spLocks noGrp="1"/>
          </p:cNvSpPr>
          <p:nvPr>
            <p:ph idx="1"/>
          </p:nvPr>
        </p:nvSpPr>
        <p:spPr>
          <a:xfrm>
            <a:off x="628650" y="1340992"/>
            <a:ext cx="7886700" cy="4907407"/>
          </a:xfrm>
        </p:spPr>
        <p:txBody>
          <a:bodyPr vert="horz" lIns="91440" tIns="45720" rIns="91440" bIns="45720" rtlCol="0" anchor="t">
            <a:normAutofit fontScale="92500" lnSpcReduction="20000"/>
          </a:bodyPr>
          <a:lstStyle/>
          <a:p>
            <a:r>
              <a:rPr lang="en-US" dirty="0">
                <a:cs typeface="Calibri"/>
              </a:rPr>
              <a:t>Projects were chosen and scoped to still be possible with some or all students being remote</a:t>
            </a:r>
          </a:p>
          <a:p>
            <a:r>
              <a:rPr lang="en-US" dirty="0">
                <a:cs typeface="Calibri"/>
              </a:rPr>
              <a:t>Off campus and out of country students should strive to stay as synchronous as possible with team meetings and project progress</a:t>
            </a:r>
          </a:p>
          <a:p>
            <a:r>
              <a:rPr lang="en-US" dirty="0">
                <a:cs typeface="Calibri"/>
              </a:rPr>
              <a:t>All course material is available online (EDN)</a:t>
            </a:r>
          </a:p>
          <a:p>
            <a:pPr lvl="1"/>
            <a:r>
              <a:rPr lang="en-US" dirty="0">
                <a:ea typeface="+mn-lt"/>
                <a:cs typeface="+mn-lt"/>
                <a:hlinkClick r:id="rId2"/>
              </a:rPr>
              <a:t>https://designlab.eng.rpi.edu/edn/projects/capstone-support-dev/wiki</a:t>
            </a:r>
            <a:r>
              <a:rPr lang="en-US" dirty="0">
                <a:ea typeface="+mn-lt"/>
                <a:cs typeface="+mn-lt"/>
              </a:rPr>
              <a:t> </a:t>
            </a:r>
            <a:endParaRPr lang="en-US" dirty="0">
              <a:cs typeface="Calibri"/>
            </a:endParaRPr>
          </a:p>
          <a:p>
            <a:r>
              <a:rPr lang="en-US" dirty="0">
                <a:cs typeface="Calibri"/>
              </a:rPr>
              <a:t>If any team member is remote, then ALL interactions will take place via Webex. If a team is entirely local, then some interactions will be via Webex.</a:t>
            </a:r>
          </a:p>
          <a:p>
            <a:pPr lvl="1"/>
            <a:r>
              <a:rPr lang="en-US" dirty="0">
                <a:cs typeface="Calibri"/>
              </a:rPr>
              <a:t>In Class Activities – Webex Team Spaces</a:t>
            </a:r>
          </a:p>
          <a:p>
            <a:pPr lvl="2"/>
            <a:r>
              <a:rPr lang="en-US" dirty="0">
                <a:cs typeface="Calibri"/>
              </a:rPr>
              <a:t>Project Space</a:t>
            </a:r>
          </a:p>
          <a:p>
            <a:pPr lvl="2"/>
            <a:r>
              <a:rPr lang="en-US" dirty="0">
                <a:cs typeface="Calibri"/>
              </a:rPr>
              <a:t>PE Space</a:t>
            </a:r>
            <a:endParaRPr lang="en-US" dirty="0"/>
          </a:p>
          <a:p>
            <a:pPr lvl="1"/>
            <a:r>
              <a:rPr lang="en-US" dirty="0">
                <a:cs typeface="Calibri"/>
              </a:rPr>
              <a:t>Class time - Webex Project Space or Sub-team Spaces</a:t>
            </a:r>
          </a:p>
          <a:p>
            <a:pPr lvl="1"/>
            <a:r>
              <a:rPr lang="en-US" dirty="0">
                <a:cs typeface="Calibri"/>
              </a:rPr>
              <a:t>Sponsor meetings – Webex meetings</a:t>
            </a:r>
          </a:p>
          <a:p>
            <a:pPr lvl="1"/>
            <a:r>
              <a:rPr lang="en-US" dirty="0">
                <a:cs typeface="Calibri"/>
              </a:rPr>
              <a:t>PE/CE Office hours – Webex private rooms</a:t>
            </a:r>
          </a:p>
          <a:p>
            <a:r>
              <a:rPr lang="en-US" dirty="0">
                <a:cs typeface="Calibri"/>
              </a:rPr>
              <a:t>Classroom</a:t>
            </a:r>
          </a:p>
          <a:p>
            <a:pPr lvl="1"/>
            <a:r>
              <a:rPr lang="en-US" dirty="0">
                <a:cs typeface="Calibri"/>
              </a:rPr>
              <a:t>One-way entry/exit</a:t>
            </a:r>
          </a:p>
          <a:p>
            <a:pPr lvl="2"/>
            <a:r>
              <a:rPr lang="en-US" dirty="0">
                <a:cs typeface="Calibri"/>
              </a:rPr>
              <a:t>Enter @ JEC3332 door (SoE Hub or West side), Exit @ JEC 3232 door (15</a:t>
            </a:r>
            <a:r>
              <a:rPr lang="en-US" baseline="30000" dirty="0">
                <a:cs typeface="Calibri"/>
              </a:rPr>
              <a:t>th</a:t>
            </a:r>
            <a:r>
              <a:rPr lang="en-US" dirty="0">
                <a:cs typeface="Calibri"/>
              </a:rPr>
              <a:t> St or East side)</a:t>
            </a:r>
          </a:p>
          <a:p>
            <a:pPr lvl="1"/>
            <a:r>
              <a:rPr lang="en-US" dirty="0">
                <a:cs typeface="Calibri"/>
              </a:rPr>
              <a:t>Webex teams has whiteboard functionality</a:t>
            </a:r>
          </a:p>
          <a:p>
            <a:pPr lvl="1"/>
            <a:r>
              <a:rPr lang="en-US" dirty="0">
                <a:cs typeface="Calibri"/>
              </a:rPr>
              <a:t>Chairs stay on X’s at 6 foot separation</a:t>
            </a:r>
          </a:p>
          <a:p>
            <a:pPr lvl="1"/>
            <a:r>
              <a:rPr lang="en-US" dirty="0">
                <a:cs typeface="Calibri"/>
              </a:rPr>
              <a:t>4 additional tables available for smaller 2 person meetings</a:t>
            </a:r>
          </a:p>
          <a:p>
            <a:pPr lvl="1"/>
            <a:endParaRPr lang="en-US" dirty="0">
              <a:cs typeface="Calibri"/>
            </a:endParaRPr>
          </a:p>
          <a:p>
            <a:pPr lvl="1"/>
            <a:endParaRPr lang="en-US" dirty="0">
              <a:cs typeface="Calibri"/>
            </a:endParaRPr>
          </a:p>
        </p:txBody>
      </p:sp>
      <p:sp>
        <p:nvSpPr>
          <p:cNvPr id="4" name="Footer Placeholder 3">
            <a:extLst>
              <a:ext uri="{FF2B5EF4-FFF2-40B4-BE49-F238E27FC236}">
                <a16:creationId xmlns:a16="http://schemas.microsoft.com/office/drawing/2014/main" id="{40DB7823-EADD-41FD-BE50-3433863D259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a:t>
            </a:fld>
            <a:endParaRPr lang="en-US" sz="1200" dirty="0"/>
          </a:p>
        </p:txBody>
      </p:sp>
    </p:spTree>
    <p:extLst>
      <p:ext uri="{BB962C8B-B14F-4D97-AF65-F5344CB8AC3E}">
        <p14:creationId xmlns:p14="http://schemas.microsoft.com/office/powerpoint/2010/main" val="33474327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122237"/>
            <a:ext cx="7886700" cy="1325563"/>
          </a:xfrm>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082675"/>
            <a:ext cx="7886700" cy="5273676"/>
          </a:xfrm>
        </p:spPr>
        <p:txBody>
          <a:bodyPr vert="horz" lIns="91440" tIns="45720" rIns="91440" bIns="45720" rtlCol="0" anchor="t">
            <a:normAutofit fontScale="92500" lnSpcReduction="10000"/>
          </a:bodyPr>
          <a:lstStyle/>
          <a:p>
            <a:r>
              <a:rPr lang="en-US" dirty="0">
                <a:ea typeface="+mn-lt"/>
                <a:cs typeface="+mn-lt"/>
              </a:rPr>
              <a:t>Continue technical work</a:t>
            </a:r>
            <a:endParaRPr lang="en-US" dirty="0">
              <a:solidFill>
                <a:srgbClr val="C00000"/>
              </a:solidFill>
              <a:ea typeface="+mn-lt"/>
              <a:cs typeface="+mn-lt"/>
            </a:endParaRPr>
          </a:p>
          <a:p>
            <a:pPr lvl="1"/>
            <a:r>
              <a:rPr lang="en-US" dirty="0">
                <a:ea typeface="+mn-lt"/>
                <a:cs typeface="+mn-lt"/>
              </a:rPr>
              <a:t>Post progress to Design Forum threads</a:t>
            </a:r>
          </a:p>
          <a:p>
            <a:r>
              <a:rPr lang="en-US" dirty="0">
                <a:ea typeface="+mn-lt"/>
                <a:cs typeface="+mn-lt"/>
              </a:rPr>
              <a:t>Brainstorm </a:t>
            </a:r>
            <a:r>
              <a:rPr lang="en-US" b="1" dirty="0">
                <a:ea typeface="+mn-lt"/>
                <a:cs typeface="+mn-lt"/>
              </a:rPr>
              <a:t>6</a:t>
            </a:r>
            <a:r>
              <a:rPr lang="en-US" dirty="0">
                <a:ea typeface="+mn-lt"/>
                <a:cs typeface="+mn-lt"/>
              </a:rPr>
              <a:t> individual tasks which need to be accomplished to reach project goals, post to a thread in the Project Mgt. Forum</a:t>
            </a:r>
          </a:p>
          <a:p>
            <a:r>
              <a:rPr lang="en-US" dirty="0">
                <a:ea typeface="+mn-lt"/>
                <a:cs typeface="+mn-lt"/>
              </a:rPr>
              <a:t>Team brainstorms Background Memo topic list</a:t>
            </a:r>
          </a:p>
          <a:p>
            <a:pPr lvl="1"/>
            <a:r>
              <a:rPr lang="en-US" sz="1100" dirty="0">
                <a:ea typeface="+mn-lt"/>
                <a:cs typeface="+mn-lt"/>
                <a:hlinkClick r:id="rId2"/>
              </a:rPr>
              <a:t>https://designlab.eng.rpi.edu/edn/projects/capstone-support-dev/wiki/Background_Memo</a:t>
            </a:r>
            <a:endParaRPr lang="en-US" sz="1100" dirty="0">
              <a:ea typeface="+mn-lt"/>
              <a:cs typeface="+mn-lt"/>
            </a:endParaRPr>
          </a:p>
          <a:p>
            <a:pPr lvl="1"/>
            <a:r>
              <a:rPr lang="en-US" dirty="0">
                <a:ea typeface="+mn-lt"/>
                <a:cs typeface="+mn-lt"/>
              </a:rPr>
              <a:t>Post to </a:t>
            </a:r>
            <a:r>
              <a:rPr lang="en-US" dirty="0"/>
              <a:t>Background Info forum</a:t>
            </a:r>
          </a:p>
          <a:p>
            <a:r>
              <a:rPr lang="en-US" dirty="0">
                <a:ea typeface="+mn-lt"/>
                <a:cs typeface="+mn-lt"/>
              </a:rPr>
              <a:t>Watch videos in preparation for Project Planning activity</a:t>
            </a:r>
          </a:p>
          <a:p>
            <a:pPr lvl="1"/>
            <a:r>
              <a:rPr lang="en-US" dirty="0">
                <a:ea typeface="+mn-lt"/>
                <a:cs typeface="+mn-lt"/>
              </a:rPr>
              <a:t>Intro to Project </a:t>
            </a:r>
            <a:r>
              <a:rPr lang="en-US" dirty="0" err="1">
                <a:ea typeface="+mn-lt"/>
                <a:cs typeface="+mn-lt"/>
              </a:rPr>
              <a:t>Mgmt</a:t>
            </a:r>
            <a:r>
              <a:rPr lang="en-US" dirty="0">
                <a:ea typeface="+mn-lt"/>
                <a:cs typeface="+mn-lt"/>
              </a:rPr>
              <a:t> (7 min)</a:t>
            </a:r>
          </a:p>
          <a:p>
            <a:pPr lvl="2"/>
            <a:r>
              <a:rPr lang="en-US" sz="1100" dirty="0">
                <a:ea typeface="+mn-lt"/>
                <a:cs typeface="+mn-lt"/>
                <a:hlinkClick r:id="rId3"/>
              </a:rPr>
              <a:t>https://www.youtube.com/watch?v=QwuwzBBThPY</a:t>
            </a:r>
            <a:r>
              <a:rPr lang="en-US" sz="1100" dirty="0">
                <a:ea typeface="+mn-lt"/>
                <a:cs typeface="+mn-lt"/>
              </a:rPr>
              <a:t> </a:t>
            </a:r>
          </a:p>
          <a:p>
            <a:pPr lvl="1"/>
            <a:r>
              <a:rPr lang="en-US" dirty="0">
                <a:ea typeface="+mn-lt"/>
                <a:cs typeface="+mn-lt"/>
              </a:rPr>
              <a:t>Deliverables &amp; Activities (3 min)</a:t>
            </a:r>
          </a:p>
          <a:p>
            <a:pPr lvl="2"/>
            <a:r>
              <a:rPr lang="en-US" sz="1100" dirty="0">
                <a:ea typeface="+mn-lt"/>
                <a:cs typeface="+mn-lt"/>
                <a:hlinkClick r:id="rId4"/>
              </a:rPr>
              <a:t>https://www.youtube.com/watch?v=L6WYJh1Ygoc</a:t>
            </a:r>
            <a:r>
              <a:rPr lang="en-US" sz="1100" dirty="0">
                <a:ea typeface="+mn-lt"/>
                <a:cs typeface="+mn-lt"/>
              </a:rPr>
              <a:t> </a:t>
            </a:r>
          </a:p>
          <a:p>
            <a:pPr lvl="2"/>
            <a:endParaRPr lang="en-US" sz="1100" dirty="0">
              <a:ea typeface="+mn-lt"/>
              <a:cs typeface="+mn-lt"/>
            </a:endParaRPr>
          </a:p>
          <a:p>
            <a:r>
              <a:rPr lang="en-US" dirty="0">
                <a:solidFill>
                  <a:srgbClr val="FF0000"/>
                </a:solidFill>
                <a:cs typeface="Calibri"/>
              </a:rPr>
              <a:t>Complete the Online Safety Training in Percipio </a:t>
            </a:r>
            <a:r>
              <a:rPr lang="en-US" strike="sngStrike" dirty="0">
                <a:solidFill>
                  <a:srgbClr val="FF0000"/>
                </a:solidFill>
                <a:cs typeface="Calibri"/>
              </a:rPr>
              <a:t>by end of 3rd week </a:t>
            </a:r>
            <a:r>
              <a:rPr lang="en-US" sz="2800" b="1" dirty="0">
                <a:solidFill>
                  <a:srgbClr val="FF0000"/>
                </a:solidFill>
                <a:cs typeface="Calibri"/>
              </a:rPr>
              <a:t>RIGHT NOW</a:t>
            </a:r>
            <a:endParaRPr lang="en-US" sz="2800" b="1" dirty="0">
              <a:solidFill>
                <a:srgbClr val="FF0000"/>
              </a:solidFill>
              <a:ea typeface="+mn-lt"/>
              <a:cs typeface="+mn-lt"/>
            </a:endParaRPr>
          </a:p>
          <a:p>
            <a:pPr lvl="1" indent="-285750"/>
            <a:r>
              <a:rPr lang="en-US" dirty="0">
                <a:cs typeface="Calibri"/>
                <a:hlinkClick r:id="rId5"/>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80</a:t>
            </a:fld>
            <a:endParaRPr lang="en-US" sz="1200" dirty="0"/>
          </a:p>
        </p:txBody>
      </p:sp>
    </p:spTree>
    <p:extLst>
      <p:ext uri="{BB962C8B-B14F-4D97-AF65-F5344CB8AC3E}">
        <p14:creationId xmlns:p14="http://schemas.microsoft.com/office/powerpoint/2010/main" val="241925110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81</a:t>
            </a:fld>
            <a:endParaRPr lang="en-US" sz="1200" dirty="0"/>
          </a:p>
        </p:txBody>
      </p:sp>
      <p:sp>
        <p:nvSpPr>
          <p:cNvPr id="8" name="TextBox 7"/>
          <p:cNvSpPr txBox="1"/>
          <p:nvPr/>
        </p:nvSpPr>
        <p:spPr>
          <a:xfrm>
            <a:off x="112830" y="5343328"/>
            <a:ext cx="8918340"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200" dirty="0"/>
              <a:t>Playbook - </a:t>
            </a:r>
            <a:r>
              <a:rPr lang="en-US" sz="1200" dirty="0">
                <a:hlinkClick r:id="rId3"/>
              </a:rPr>
              <a:t>https://designlab.eng.rpi.edu/projects/capstone-support-dev/wiki - Playbook.pptx</a:t>
            </a:r>
            <a:endParaRPr lang="en-US" sz="12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9508" y="1965347"/>
            <a:ext cx="6004981" cy="2880438"/>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82</a:t>
            </a:fld>
            <a:endParaRPr lang="en-US" dirty="0"/>
          </a:p>
        </p:txBody>
      </p:sp>
      <p:sp>
        <p:nvSpPr>
          <p:cNvPr id="7" name="TextBox 6"/>
          <p:cNvSpPr txBox="1"/>
          <p:nvPr/>
        </p:nvSpPr>
        <p:spPr>
          <a:xfrm>
            <a:off x="4724400" y="3992698"/>
            <a:ext cx="3200400" cy="1754326"/>
          </a:xfrm>
          <a:prstGeom prst="rect">
            <a:avLst/>
          </a:prstGeom>
          <a:noFill/>
        </p:spPr>
        <p:txBody>
          <a:bodyPr wrap="square" rtlCol="0">
            <a:spAutoFit/>
          </a:bodyPr>
          <a:lstStyle/>
          <a:p>
            <a:r>
              <a:rPr lang="en-US" dirty="0"/>
              <a:t>Today is Day Seven of class</a:t>
            </a:r>
          </a:p>
          <a:p>
            <a:endParaRPr lang="en-US" dirty="0"/>
          </a:p>
          <a:p>
            <a:r>
              <a:rPr lang="en-US" dirty="0"/>
              <a:t>Team will develop list of the tasks necessary to complete the project, and schedule them over the remainder of the semester.</a:t>
            </a:r>
          </a:p>
        </p:txBody>
      </p:sp>
      <p:sp>
        <p:nvSpPr>
          <p:cNvPr id="3" name="TextBox 2"/>
          <p:cNvSpPr txBox="1"/>
          <p:nvPr/>
        </p:nvSpPr>
        <p:spPr>
          <a:xfrm>
            <a:off x="4724400" y="1473559"/>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886200" y="3657600"/>
            <a:ext cx="595256" cy="24245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63262055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Project Planning Q&amp;A</a:t>
            </a:r>
          </a:p>
        </p:txBody>
      </p:sp>
      <p:sp>
        <p:nvSpPr>
          <p:cNvPr id="3" name="Content Placeholder 2"/>
          <p:cNvSpPr>
            <a:spLocks noGrp="1"/>
          </p:cNvSpPr>
          <p:nvPr>
            <p:ph idx="1"/>
          </p:nvPr>
        </p:nvSpPr>
        <p:spPr/>
        <p:txBody>
          <a:bodyPr/>
          <a:lstStyle/>
          <a:p>
            <a:r>
              <a:rPr lang="en-US" dirty="0"/>
              <a:t>Out of Class Task was to watch 2 videos…</a:t>
            </a:r>
          </a:p>
          <a:p>
            <a:r>
              <a:rPr lang="en-US" dirty="0"/>
              <a:t>QUESTIONS about content?</a:t>
            </a:r>
          </a:p>
          <a:p>
            <a:endParaRPr lang="en-US" dirty="0"/>
          </a:p>
          <a:p>
            <a:r>
              <a:rPr lang="en-US" dirty="0"/>
              <a:t>What is a milestone?</a:t>
            </a:r>
          </a:p>
          <a:p>
            <a:r>
              <a:rPr lang="en-US" dirty="0"/>
              <a:t>What is the difference between parallel tasks and serial tasks?</a:t>
            </a:r>
          </a:p>
          <a:p>
            <a:r>
              <a:rPr lang="en-US" dirty="0"/>
              <a:t>What is critical path of a plan?</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5163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fontScale="90000"/>
          </a:bodyPr>
          <a:lstStyle/>
          <a:p>
            <a:pPr algn="ctr"/>
            <a:r>
              <a:rPr lang="en-US" dirty="0"/>
              <a:t>90 min - ‘Post It Note’ Project Planning Exercise</a:t>
            </a:r>
          </a:p>
        </p:txBody>
      </p:sp>
      <p:sp>
        <p:nvSpPr>
          <p:cNvPr id="3" name="Content Placeholder 2"/>
          <p:cNvSpPr>
            <a:spLocks noGrp="1"/>
          </p:cNvSpPr>
          <p:nvPr>
            <p:ph idx="1"/>
          </p:nvPr>
        </p:nvSpPr>
        <p:spPr>
          <a:xfrm>
            <a:off x="628650" y="1447800"/>
            <a:ext cx="7886700" cy="4908551"/>
          </a:xfrm>
        </p:spPr>
        <p:txBody>
          <a:bodyPr>
            <a:normAutofit fontScale="92500" lnSpcReduction="20000"/>
          </a:bodyPr>
          <a:lstStyle/>
          <a:p>
            <a:pPr marL="0" indent="0">
              <a:buNone/>
            </a:pPr>
            <a:r>
              <a:rPr lang="en-US" dirty="0"/>
              <a:t>10 min – (individually silently) generate list of TEN tasks which team must accomplish to meet deliverables</a:t>
            </a:r>
          </a:p>
          <a:p>
            <a:pPr lvl="1"/>
            <a:r>
              <a:rPr lang="en-US" dirty="0"/>
              <a:t>Out of Class Task was to post 6 to EDN, so start with those. Then create 4 more.</a:t>
            </a:r>
          </a:p>
          <a:p>
            <a:pPr marL="0" indent="0">
              <a:buNone/>
            </a:pPr>
            <a:r>
              <a:rPr lang="en-US" sz="1100" dirty="0"/>
              <a:t>(PE has/will preload with Deliverables from SoW)</a:t>
            </a:r>
          </a:p>
          <a:p>
            <a:pPr marL="0" indent="0">
              <a:buNone/>
            </a:pPr>
            <a:endParaRPr lang="en-US" dirty="0"/>
          </a:p>
          <a:p>
            <a:pPr marL="0" indent="0">
              <a:buNone/>
            </a:pPr>
            <a:r>
              <a:rPr lang="en-US" dirty="0"/>
              <a:t>10 min – enter tasks in the </a:t>
            </a:r>
            <a:r>
              <a:rPr lang="en-US" dirty="0">
                <a:solidFill>
                  <a:schemeClr val="accent6"/>
                </a:solidFill>
              </a:rPr>
              <a:t>Gantt Chart PPT.pptx </a:t>
            </a:r>
            <a:r>
              <a:rPr lang="en-US" dirty="0"/>
              <a:t>in Box</a:t>
            </a:r>
          </a:p>
          <a:p>
            <a:r>
              <a:rPr lang="en-US" dirty="0"/>
              <a:t>Create 1 text box for each task</a:t>
            </a:r>
          </a:p>
          <a:p>
            <a:r>
              <a:rPr lang="en-US" dirty="0"/>
              <a:t>Choose a personalized fill color for your entries</a:t>
            </a:r>
          </a:p>
          <a:p>
            <a:r>
              <a:rPr lang="en-US" dirty="0"/>
              <a:t>Position tasks appropriately along week by week calendar</a:t>
            </a:r>
          </a:p>
          <a:p>
            <a:endParaRPr lang="en-US" dirty="0"/>
          </a:p>
          <a:p>
            <a:pPr marL="0" indent="0">
              <a:buNone/>
            </a:pPr>
            <a:r>
              <a:rPr lang="en-US" dirty="0"/>
              <a:t>60 min – Group organization of tasks</a:t>
            </a:r>
          </a:p>
          <a:p>
            <a:r>
              <a:rPr lang="en-US" dirty="0"/>
              <a:t>Add missing tasks, remove duplicates</a:t>
            </a:r>
          </a:p>
          <a:p>
            <a:r>
              <a:rPr lang="en-US" dirty="0"/>
              <a:t>Organize by subsystem or milestone</a:t>
            </a:r>
          </a:p>
          <a:p>
            <a:endParaRPr lang="en-US" dirty="0"/>
          </a:p>
          <a:p>
            <a:pPr marL="0" indent="0">
              <a:buNone/>
            </a:pPr>
            <a:r>
              <a:rPr lang="en-US" dirty="0"/>
              <a:t>10 min – Re-assign ownership (by color) to ensure everyone has work throughout semester</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84</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653674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46037"/>
            <a:ext cx="7886700" cy="1325563"/>
          </a:xfrm>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960436"/>
            <a:ext cx="7886700" cy="5578477"/>
          </a:xfrm>
        </p:spPr>
        <p:txBody>
          <a:bodyPr vert="horz" lIns="91440" tIns="45720" rIns="91440" bIns="45720" rtlCol="0" anchor="t">
            <a:normAutofit fontScale="85000" lnSpcReduction="20000"/>
          </a:bodyPr>
          <a:lstStyle/>
          <a:p>
            <a:r>
              <a:rPr lang="en-US" dirty="0">
                <a:ea typeface="+mn-lt"/>
                <a:cs typeface="+mn-lt"/>
              </a:rPr>
              <a:t>Create draft of Status Update PPT topics</a:t>
            </a:r>
            <a:endParaRPr lang="en-US" dirty="0">
              <a:solidFill>
                <a:srgbClr val="C00000"/>
              </a:solidFill>
              <a:ea typeface="+mn-lt"/>
              <a:cs typeface="+mn-lt"/>
            </a:endParaRPr>
          </a:p>
          <a:p>
            <a:pPr lvl="1" indent="-285750"/>
            <a:r>
              <a:rPr lang="en-US" dirty="0">
                <a:ea typeface="+mn-lt"/>
                <a:cs typeface="+mn-lt"/>
              </a:rPr>
              <a:t>Template - </a:t>
            </a:r>
            <a:r>
              <a:rPr lang="en-US" sz="1100" dirty="0">
                <a:ea typeface="+mn-lt"/>
                <a:cs typeface="+mn-lt"/>
                <a:hlinkClick r:id="rId2"/>
              </a:rPr>
              <a:t>https://designlab.eng.rpi.edu/edn/projects/capstone-support-dev/wiki/Templates_and_Forms</a:t>
            </a:r>
            <a:r>
              <a:rPr lang="en-US" sz="1100" dirty="0">
                <a:ea typeface="+mn-lt"/>
                <a:cs typeface="+mn-lt"/>
              </a:rPr>
              <a:t> </a:t>
            </a:r>
            <a:endParaRPr lang="en-US" sz="1100" dirty="0">
              <a:solidFill>
                <a:srgbClr val="C00000"/>
              </a:solidFill>
              <a:ea typeface="+mn-lt"/>
              <a:cs typeface="+mn-lt"/>
            </a:endParaRPr>
          </a:p>
          <a:p>
            <a:r>
              <a:rPr lang="en-US" dirty="0">
                <a:ea typeface="+mn-lt"/>
                <a:cs typeface="+mn-lt"/>
              </a:rPr>
              <a:t>Create agenda for 60 mins of Class 8</a:t>
            </a:r>
          </a:p>
          <a:p>
            <a:r>
              <a:rPr lang="en-US" dirty="0">
                <a:ea typeface="+mn-lt"/>
                <a:cs typeface="+mn-lt"/>
              </a:rPr>
              <a:t>Add deliverables from Statement of Work to EDN Gantt Chart as Versions</a:t>
            </a:r>
          </a:p>
          <a:p>
            <a:pPr lvl="1"/>
            <a:r>
              <a:rPr lang="en-US" dirty="0">
                <a:ea typeface="+mn-lt"/>
                <a:cs typeface="+mn-lt"/>
              </a:rPr>
              <a:t>watch video with instructions (4 min) - </a:t>
            </a:r>
            <a:r>
              <a:rPr lang="en-US" sz="1300" dirty="0">
                <a:ea typeface="+mn-lt"/>
                <a:cs typeface="+mn-lt"/>
                <a:hlinkClick r:id="rId3"/>
              </a:rPr>
              <a:t>https://designlab.eng.rpi.edu/edn/projects/capstone-support-dev/repository/112/raw/training/Creating%20Versions%20from%20your%20Statement%20of%20Work.mp4</a:t>
            </a:r>
            <a:endParaRPr lang="en-US" sz="1300" dirty="0">
              <a:ea typeface="+mn-lt"/>
              <a:cs typeface="+mn-lt"/>
            </a:endParaRPr>
          </a:p>
          <a:p>
            <a:r>
              <a:rPr lang="en-US" dirty="0">
                <a:ea typeface="+mn-lt"/>
                <a:cs typeface="+mn-lt"/>
              </a:rPr>
              <a:t>Add tasks identified on sticky notes into EDN as Issues and associate them with the appropriate version</a:t>
            </a:r>
          </a:p>
          <a:p>
            <a:r>
              <a:rPr lang="en-US" dirty="0">
                <a:ea typeface="+mn-lt"/>
                <a:cs typeface="+mn-lt"/>
              </a:rPr>
              <a:t>Read Risks Associated with Project Plans Wiki page and revise team plan in EDN Gantt chart as necessary</a:t>
            </a:r>
          </a:p>
          <a:p>
            <a:pPr lvl="1"/>
            <a:r>
              <a:rPr lang="en-US" sz="1100" dirty="0">
                <a:ea typeface="+mn-lt"/>
                <a:cs typeface="+mn-lt"/>
                <a:hlinkClick r:id="rId4"/>
              </a:rPr>
              <a:t>https://designlab.eng.rpi.edu/edn/projects/capstone-support-dev/wiki/Risks_Associated_with_Project_Plans</a:t>
            </a:r>
            <a:r>
              <a:rPr lang="en-US" sz="1100" dirty="0">
                <a:ea typeface="+mn-lt"/>
                <a:cs typeface="+mn-lt"/>
              </a:rPr>
              <a:t> </a:t>
            </a:r>
            <a:endParaRPr lang="en-US" sz="1100" dirty="0">
              <a:solidFill>
                <a:srgbClr val="000000"/>
              </a:solidFill>
              <a:ea typeface="+mn-lt"/>
              <a:cs typeface="+mn-lt"/>
            </a:endParaRPr>
          </a:p>
          <a:p>
            <a:pPr indent="-285750"/>
            <a:r>
              <a:rPr lang="en-US" b="1" dirty="0">
                <a:solidFill>
                  <a:srgbClr val="000000"/>
                </a:solidFill>
                <a:ea typeface="+mn-lt"/>
                <a:cs typeface="+mn-lt"/>
              </a:rPr>
              <a:t>Background Memo due on 9/23 (9/28)</a:t>
            </a:r>
          </a:p>
          <a:p>
            <a:pPr lvl="1" indent="-285750"/>
            <a:r>
              <a:rPr lang="en-US" dirty="0">
                <a:solidFill>
                  <a:srgbClr val="000000"/>
                </a:solidFill>
                <a:ea typeface="+mn-lt"/>
                <a:cs typeface="+mn-lt"/>
              </a:rPr>
              <a:t>Memo Template: </a:t>
            </a:r>
            <a:r>
              <a:rPr lang="en-US" sz="1100" dirty="0">
                <a:solidFill>
                  <a:srgbClr val="000000"/>
                </a:solidFill>
                <a:ea typeface="+mn-lt"/>
                <a:cs typeface="+mn-lt"/>
                <a:hlinkClick r:id="rId5"/>
              </a:rPr>
              <a:t>https://designlab.eng.rpi.edu/edn/projects/capstone-support-dev/repository/112/raw/template%20documents/BM_Memo-Topic-RCSid.docx</a:t>
            </a:r>
            <a:endParaRPr lang="en-US" sz="1100" dirty="0">
              <a:solidFill>
                <a:srgbClr val="000000"/>
              </a:solidFill>
              <a:ea typeface="+mn-lt"/>
              <a:cs typeface="+mn-lt"/>
            </a:endParaRPr>
          </a:p>
          <a:p>
            <a:pPr lvl="1" indent="-285750"/>
            <a:r>
              <a:rPr lang="en-US" dirty="0">
                <a:solidFill>
                  <a:srgbClr val="000000"/>
                </a:solidFill>
                <a:ea typeface="+mn-lt"/>
                <a:cs typeface="+mn-lt"/>
              </a:rPr>
              <a:t>Memo Rubric: </a:t>
            </a:r>
            <a:r>
              <a:rPr lang="en-US" sz="1100" dirty="0">
                <a:solidFill>
                  <a:srgbClr val="000000"/>
                </a:solidFill>
                <a:ea typeface="+mn-lt"/>
                <a:cs typeface="+mn-lt"/>
                <a:hlinkClick r:id="rId6"/>
              </a:rPr>
              <a:t>https://designlab.eng.rpi.edu/edn/projects/capstone-support-dev/repository/112/raw/Rubrics/Background%20Memo%20Rubric.docx</a:t>
            </a:r>
            <a:endParaRPr lang="en-US" sz="1100" dirty="0">
              <a:solidFill>
                <a:srgbClr val="000000"/>
              </a:solidFill>
              <a:ea typeface="+mn-lt"/>
              <a:cs typeface="+mn-lt"/>
            </a:endParaRPr>
          </a:p>
          <a:p>
            <a:pPr lvl="1" indent="-285750"/>
            <a:r>
              <a:rPr lang="en-US" dirty="0">
                <a:ea typeface="+mn-lt"/>
                <a:cs typeface="+mn-lt"/>
              </a:rPr>
              <a:t>Submit your memo in the Background Info </a:t>
            </a:r>
            <a:r>
              <a:rPr lang="en-US" dirty="0">
                <a:solidFill>
                  <a:srgbClr val="000000"/>
                </a:solidFill>
                <a:ea typeface="+mn-lt"/>
                <a:cs typeface="+mn-lt"/>
              </a:rPr>
              <a:t>forum</a:t>
            </a:r>
          </a:p>
          <a:p>
            <a:pPr lvl="2" indent="-285750"/>
            <a:r>
              <a:rPr lang="en-US" dirty="0">
                <a:solidFill>
                  <a:srgbClr val="000000"/>
                </a:solidFill>
                <a:ea typeface="+mn-lt"/>
                <a:cs typeface="+mn-lt"/>
              </a:rPr>
              <a:t>Include your RCSID and topic in filename!</a:t>
            </a:r>
          </a:p>
          <a:p>
            <a:r>
              <a:rPr lang="en-US" dirty="0">
                <a:solidFill>
                  <a:srgbClr val="FF0000"/>
                </a:solidFill>
                <a:cs typeface="Calibri"/>
              </a:rPr>
              <a:t>Complete the Online Safety Training in </a:t>
            </a:r>
            <a:r>
              <a:rPr lang="en-US" dirty="0" err="1">
                <a:solidFill>
                  <a:srgbClr val="FF0000"/>
                </a:solidFill>
                <a:cs typeface="Calibri"/>
              </a:rPr>
              <a:t>Percipio</a:t>
            </a:r>
            <a:r>
              <a:rPr lang="en-US" dirty="0">
                <a:solidFill>
                  <a:srgbClr val="FF0000"/>
                </a:solidFill>
                <a:cs typeface="Calibri"/>
              </a:rPr>
              <a:t> </a:t>
            </a:r>
            <a:r>
              <a:rPr lang="en-US" strike="sngStrike" dirty="0">
                <a:solidFill>
                  <a:srgbClr val="FF0000"/>
                </a:solidFill>
                <a:cs typeface="Calibri"/>
              </a:rPr>
              <a:t>by end of 3rd week </a:t>
            </a:r>
            <a:r>
              <a:rPr lang="en-US" dirty="0">
                <a:solidFill>
                  <a:srgbClr val="FF0000"/>
                </a:solidFill>
                <a:cs typeface="Calibri"/>
              </a:rPr>
              <a:t>     </a:t>
            </a:r>
            <a:r>
              <a:rPr lang="en-US" sz="2800" b="1" dirty="0">
                <a:solidFill>
                  <a:srgbClr val="FF0000"/>
                </a:solidFill>
                <a:cs typeface="Calibri"/>
              </a:rPr>
              <a:t>RIGHT NOW !!</a:t>
            </a:r>
            <a:endParaRPr lang="en-US" sz="2800" b="1" dirty="0">
              <a:solidFill>
                <a:srgbClr val="FF0000"/>
              </a:solidFill>
              <a:ea typeface="+mn-lt"/>
              <a:cs typeface="+mn-lt"/>
            </a:endParaRPr>
          </a:p>
          <a:p>
            <a:pPr lvl="1" indent="-285750"/>
            <a:r>
              <a:rPr lang="en-US" dirty="0">
                <a:cs typeface="Calibri"/>
                <a:hlinkClick r:id="rId7"/>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85</a:t>
            </a:fld>
            <a:endParaRPr lang="en-US" sz="1200" dirty="0"/>
          </a:p>
        </p:txBody>
      </p:sp>
    </p:spTree>
    <p:extLst>
      <p:ext uri="{BB962C8B-B14F-4D97-AF65-F5344CB8AC3E}">
        <p14:creationId xmlns:p14="http://schemas.microsoft.com/office/powerpoint/2010/main" val="406959976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86</a:t>
            </a:fld>
            <a:endParaRPr lang="en-US" sz="1200" dirty="0"/>
          </a:p>
        </p:txBody>
      </p:sp>
      <p:sp>
        <p:nvSpPr>
          <p:cNvPr id="8" name="TextBox 7"/>
          <p:cNvSpPr txBox="1"/>
          <p:nvPr/>
        </p:nvSpPr>
        <p:spPr>
          <a:xfrm>
            <a:off x="126488" y="5343328"/>
            <a:ext cx="8891024"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600" dirty="0">
                <a:hlinkClick r:id="rId3"/>
              </a:rPr>
              <a:t>–</a:t>
            </a:r>
            <a:r>
              <a:rPr lang="en-US" sz="1600" dirty="0"/>
              <a:t> Playbook - </a:t>
            </a:r>
            <a:r>
              <a:rPr lang="en-US" sz="1600" dirty="0">
                <a:hlinkClick r:id="rId4"/>
              </a:rPr>
              <a:t>https://designlab.eng.rpi.edu/projects/capstone-support-dev/wiki - Playbook.pptx</a:t>
            </a:r>
            <a:endParaRPr lang="en-US" sz="1600"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9025" y="1825625"/>
            <a:ext cx="8665948" cy="3102409"/>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87</a:t>
            </a:fld>
            <a:endParaRPr lang="en-US" dirty="0"/>
          </a:p>
        </p:txBody>
      </p:sp>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Eight of class</a:t>
            </a:r>
          </a:p>
          <a:p>
            <a:endParaRPr lang="en-US" dirty="0"/>
          </a:p>
          <a:p>
            <a:r>
              <a:rPr lang="en-US" dirty="0"/>
              <a:t>Team is developing concepts and beginning to down select.</a:t>
            </a:r>
          </a:p>
          <a:p>
            <a:endParaRPr lang="en-US" dirty="0"/>
          </a:p>
          <a:p>
            <a:r>
              <a:rPr lang="en-US" dirty="0"/>
              <a:t>Creating poster to communicate overall project and progress made.</a:t>
            </a:r>
          </a:p>
        </p:txBody>
      </p:sp>
      <p:cxnSp>
        <p:nvCxnSpPr>
          <p:cNvPr id="11" name="Straight Arrow Connector 10"/>
          <p:cNvCxnSpPr>
            <a:stCxn id="7" idx="1"/>
          </p:cNvCxnSpPr>
          <p:nvPr/>
        </p:nvCxnSpPr>
        <p:spPr>
          <a:xfrm flipH="1" flipV="1">
            <a:off x="2743200" y="3048000"/>
            <a:ext cx="1981200" cy="70521"/>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cxnSp>
        <p:nvCxnSpPr>
          <p:cNvPr id="9" name="Straight Arrow Connector 8"/>
          <p:cNvCxnSpPr/>
          <p:nvPr/>
        </p:nvCxnSpPr>
        <p:spPr>
          <a:xfrm flipH="1" flipV="1">
            <a:off x="2895600" y="3657600"/>
            <a:ext cx="1828800" cy="45720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1021340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60 min – Follow Team Agenda</a:t>
            </a:r>
          </a:p>
        </p:txBody>
      </p:sp>
      <p:sp>
        <p:nvSpPr>
          <p:cNvPr id="3" name="Content Placeholder 2"/>
          <p:cNvSpPr>
            <a:spLocks noGrp="1"/>
          </p:cNvSpPr>
          <p:nvPr>
            <p:ph idx="1"/>
          </p:nvPr>
        </p:nvSpPr>
        <p:spPr/>
        <p:txBody>
          <a:bodyPr/>
          <a:lstStyle/>
          <a:p>
            <a:r>
              <a:rPr lang="en-US" dirty="0"/>
              <a:t>Designate team member to take and post minutes</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88</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PE Review Project Plan</a:t>
            </a:r>
          </a:p>
        </p:txBody>
      </p:sp>
      <p:sp>
        <p:nvSpPr>
          <p:cNvPr id="3" name="Content Placeholder 2"/>
          <p:cNvSpPr>
            <a:spLocks noGrp="1"/>
          </p:cNvSpPr>
          <p:nvPr>
            <p:ph idx="1"/>
          </p:nvPr>
        </p:nvSpPr>
        <p:spPr/>
        <p:txBody>
          <a:bodyPr/>
          <a:lstStyle/>
          <a:p>
            <a:r>
              <a:rPr lang="en-US" dirty="0"/>
              <a:t>Many short individual tasks? Few large group tasks?</a:t>
            </a:r>
          </a:p>
          <a:p>
            <a:r>
              <a:rPr lang="en-US" dirty="0"/>
              <a:t>Adequate time for:</a:t>
            </a:r>
          </a:p>
          <a:p>
            <a:pPr lvl="1"/>
            <a:r>
              <a:rPr lang="en-US" dirty="0"/>
              <a:t>Manufacturing?</a:t>
            </a:r>
          </a:p>
          <a:p>
            <a:pPr lvl="1"/>
            <a:r>
              <a:rPr lang="en-US" dirty="0"/>
              <a:t>Purchasing?</a:t>
            </a:r>
          </a:p>
          <a:p>
            <a:pPr lvl="1"/>
            <a:r>
              <a:rPr lang="en-US" dirty="0"/>
              <a:t>Testing?</a:t>
            </a:r>
          </a:p>
          <a:p>
            <a:pPr lvl="1"/>
            <a:r>
              <a:rPr lang="en-US" dirty="0"/>
              <a:t>Iterative development? Second round of any tasks?</a:t>
            </a:r>
          </a:p>
          <a:p>
            <a:r>
              <a:rPr lang="en-US" dirty="0"/>
              <a:t>Equal division of labor across all students?</a:t>
            </a:r>
          </a:p>
          <a:p>
            <a:r>
              <a:rPr lang="en-US" dirty="0"/>
              <a:t>Ability to do some work in parallel rather than series?</a:t>
            </a:r>
          </a:p>
          <a:p>
            <a:pPr lvl="1"/>
            <a:r>
              <a:rPr lang="en-US" dirty="0"/>
              <a:t>Design test plan BEFORE </a:t>
            </a:r>
            <a:r>
              <a:rPr lang="en-US" dirty="0" err="1"/>
              <a:t>mfg</a:t>
            </a:r>
            <a:r>
              <a:rPr lang="en-US" dirty="0"/>
              <a:t> is complete</a:t>
            </a:r>
          </a:p>
          <a:p>
            <a:pPr lvl="1"/>
            <a:r>
              <a:rPr lang="en-US" dirty="0"/>
              <a:t>Create dummy data NOW to test software performance or analysis approach</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89</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00CC-853B-4C88-8421-470C384B05D7}"/>
              </a:ext>
            </a:extLst>
          </p:cNvPr>
          <p:cNvSpPr>
            <a:spLocks noGrp="1"/>
          </p:cNvSpPr>
          <p:nvPr>
            <p:ph type="title"/>
          </p:nvPr>
        </p:nvSpPr>
        <p:spPr/>
        <p:txBody>
          <a:bodyPr/>
          <a:lstStyle/>
          <a:p>
            <a:r>
              <a:rPr lang="en-US" dirty="0">
                <a:cs typeface="Calibri"/>
              </a:rPr>
              <a:t>Class meeting logistics</a:t>
            </a:r>
            <a:endParaRPr lang="en-US" dirty="0"/>
          </a:p>
        </p:txBody>
      </p:sp>
      <p:sp>
        <p:nvSpPr>
          <p:cNvPr id="3" name="Content Placeholder 2">
            <a:extLst>
              <a:ext uri="{FF2B5EF4-FFF2-40B4-BE49-F238E27FC236}">
                <a16:creationId xmlns:a16="http://schemas.microsoft.com/office/drawing/2014/main" id="{CCFD94C0-A52B-4002-A3ED-239F12ADD451}"/>
              </a:ext>
            </a:extLst>
          </p:cNvPr>
          <p:cNvSpPr>
            <a:spLocks noGrp="1"/>
          </p:cNvSpPr>
          <p:nvPr>
            <p:ph idx="1"/>
          </p:nvPr>
        </p:nvSpPr>
        <p:spPr/>
        <p:txBody>
          <a:bodyPr vert="horz" lIns="91440" tIns="45720" rIns="91440" bIns="45720" rtlCol="0" anchor="t">
            <a:normAutofit fontScale="92500" lnSpcReduction="10000"/>
          </a:bodyPr>
          <a:lstStyle/>
          <a:p>
            <a:r>
              <a:rPr lang="en-US" dirty="0">
                <a:cs typeface="Calibri"/>
              </a:rPr>
              <a:t>Bring laptop, charger, </a:t>
            </a:r>
            <a:r>
              <a:rPr lang="en-US" b="1" dirty="0">
                <a:cs typeface="Calibri"/>
              </a:rPr>
              <a:t>headphones/earbuds </a:t>
            </a:r>
            <a:r>
              <a:rPr lang="en-US" dirty="0">
                <a:cs typeface="Calibri"/>
              </a:rPr>
              <a:t>(for best Webex audio) to in-person classes</a:t>
            </a:r>
          </a:p>
          <a:p>
            <a:r>
              <a:rPr lang="en-US" dirty="0">
                <a:cs typeface="Calibri"/>
              </a:rPr>
              <a:t>Wear a </a:t>
            </a:r>
            <a:r>
              <a:rPr lang="en-US" b="1" dirty="0">
                <a:cs typeface="Calibri"/>
              </a:rPr>
              <a:t>disposable</a:t>
            </a:r>
            <a:r>
              <a:rPr lang="en-US" dirty="0">
                <a:cs typeface="Calibri"/>
              </a:rPr>
              <a:t> mask at all times</a:t>
            </a:r>
          </a:p>
          <a:p>
            <a:r>
              <a:rPr lang="en-US" dirty="0">
                <a:cs typeface="Calibri"/>
              </a:rPr>
              <a:t>Teams may wish to use Webex to record their meetings for any members who are 'absent' or have connection issues.</a:t>
            </a:r>
          </a:p>
          <a:p>
            <a:pPr lvl="1"/>
            <a:r>
              <a:rPr lang="en-US" dirty="0"/>
              <a:t>If you record, save to the cloud so your team can access </a:t>
            </a:r>
            <a:r>
              <a:rPr lang="en-US"/>
              <a:t>the recording.</a:t>
            </a:r>
            <a:endParaRPr lang="en-US" dirty="0"/>
          </a:p>
          <a:p>
            <a:pPr lvl="1"/>
            <a:r>
              <a:rPr lang="en-US" dirty="0">
                <a:cs typeface="Calibri"/>
              </a:rPr>
              <a:t>ALWAYS encouraged to take meeting minutes and post to EDN for future reference</a:t>
            </a:r>
          </a:p>
        </p:txBody>
      </p:sp>
      <p:sp>
        <p:nvSpPr>
          <p:cNvPr id="4" name="Footer Placeholder 3">
            <a:extLst>
              <a:ext uri="{FF2B5EF4-FFF2-40B4-BE49-F238E27FC236}">
                <a16:creationId xmlns:a16="http://schemas.microsoft.com/office/drawing/2014/main" id="{19FD35EA-1571-4562-BA9E-35972A53A2E3}"/>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1A8DC43A-1C98-4254-9328-EA503E9143FA}"/>
              </a:ext>
            </a:extLst>
          </p:cNvPr>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95511381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30 min – PE Review of Status Update PPT</a:t>
            </a:r>
          </a:p>
        </p:txBody>
      </p:sp>
      <p:sp>
        <p:nvSpPr>
          <p:cNvPr id="3" name="Content Placeholder 2"/>
          <p:cNvSpPr>
            <a:spLocks noGrp="1"/>
          </p:cNvSpPr>
          <p:nvPr>
            <p:ph idx="1"/>
          </p:nvPr>
        </p:nvSpPr>
        <p:spPr/>
        <p:txBody>
          <a:bodyPr/>
          <a:lstStyle/>
          <a:p>
            <a:r>
              <a:rPr lang="en-US" dirty="0"/>
              <a:t>Number slides</a:t>
            </a:r>
          </a:p>
          <a:p>
            <a:r>
              <a:rPr lang="en-US" dirty="0"/>
              <a:t>Figure labels</a:t>
            </a:r>
          </a:p>
          <a:p>
            <a:r>
              <a:rPr lang="en-US" dirty="0"/>
              <a:t>Team members names, PE/CE names, sponsor name, company logo</a:t>
            </a:r>
          </a:p>
          <a:p>
            <a:r>
              <a:rPr lang="en-US" dirty="0"/>
              <a:t>Agenda</a:t>
            </a:r>
          </a:p>
          <a:p>
            <a:pPr lvl="1"/>
            <a:r>
              <a:rPr lang="en-US" dirty="0"/>
              <a:t>Does it match actual contents of PPT?</a:t>
            </a:r>
          </a:p>
          <a:p>
            <a:r>
              <a:rPr lang="en-US" dirty="0"/>
              <a:t>Contents appropriate? (match rubric)</a:t>
            </a:r>
          </a:p>
          <a:p>
            <a:pPr lvl="1"/>
            <a:r>
              <a:rPr lang="en-US" dirty="0"/>
              <a:t>Background &amp; Customer Needs</a:t>
            </a:r>
          </a:p>
          <a:p>
            <a:pPr lvl="1"/>
            <a:r>
              <a:rPr lang="en-US" dirty="0"/>
              <a:t>Technology Assessment</a:t>
            </a:r>
          </a:p>
          <a:p>
            <a:pPr lvl="1"/>
            <a:r>
              <a:rPr lang="en-US" dirty="0"/>
              <a:t>Engineering Requirements</a:t>
            </a:r>
          </a:p>
          <a:p>
            <a:pPr lvl="1"/>
            <a:r>
              <a:rPr lang="en-US" dirty="0"/>
              <a:t>Concept Generation</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90</a:t>
            </a:fld>
            <a:endParaRPr lang="en-US" sz="1200" dirty="0"/>
          </a:p>
        </p:txBody>
      </p:sp>
    </p:spTree>
    <p:extLst>
      <p:ext uri="{BB962C8B-B14F-4D97-AF65-F5344CB8AC3E}">
        <p14:creationId xmlns:p14="http://schemas.microsoft.com/office/powerpoint/2010/main" val="24378668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825625"/>
            <a:ext cx="7886700" cy="4351338"/>
          </a:xfrm>
        </p:spPr>
        <p:txBody>
          <a:bodyPr vert="horz" lIns="91440" tIns="45720" rIns="91440" bIns="45720" rtlCol="0" anchor="t">
            <a:normAutofit fontScale="92500" lnSpcReduction="10000"/>
          </a:bodyPr>
          <a:lstStyle/>
          <a:p>
            <a:r>
              <a:rPr lang="en-US" dirty="0">
                <a:ea typeface="+mn-lt"/>
                <a:cs typeface="+mn-lt"/>
              </a:rPr>
              <a:t>Address any feedback received on Status Update PPT</a:t>
            </a:r>
            <a:endParaRPr lang="en-US" dirty="0">
              <a:solidFill>
                <a:srgbClr val="C00000"/>
              </a:solidFill>
              <a:ea typeface="+mn-lt"/>
              <a:cs typeface="+mn-lt"/>
            </a:endParaRPr>
          </a:p>
          <a:p>
            <a:r>
              <a:rPr lang="en-US" dirty="0">
                <a:ea typeface="+mn-lt"/>
                <a:cs typeface="+mn-lt"/>
              </a:rPr>
              <a:t>Sponsor liaison should email PPT to sponsor </a:t>
            </a:r>
            <a:r>
              <a:rPr lang="en-US" b="1" dirty="0">
                <a:ea typeface="+mn-lt"/>
                <a:cs typeface="+mn-lt"/>
              </a:rPr>
              <a:t>24 hours prior</a:t>
            </a:r>
            <a:r>
              <a:rPr lang="en-US" dirty="0">
                <a:ea typeface="+mn-lt"/>
                <a:cs typeface="+mn-lt"/>
              </a:rPr>
              <a:t> to call</a:t>
            </a:r>
          </a:p>
          <a:p>
            <a:r>
              <a:rPr lang="en-US" dirty="0"/>
              <a:t>Read Preliminary Design Review and Poster Wiki page in preparation for creating a first draft of the poster during Class 9</a:t>
            </a:r>
          </a:p>
          <a:p>
            <a:pPr lvl="1"/>
            <a:r>
              <a:rPr lang="en-US" sz="1100" dirty="0">
                <a:hlinkClick r:id="rId2"/>
              </a:rPr>
              <a:t>https://designlab.eng.rpi.edu/edn/projects/capstone-support-dev/wiki/Preliminary_Design_Review_and_Poster</a:t>
            </a:r>
            <a:endParaRPr lang="en-US" sz="1100" dirty="0">
              <a:cs typeface="Calibri"/>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individual project tasks</a:t>
            </a:r>
          </a:p>
          <a:p>
            <a:endParaRPr lang="en-US" dirty="0">
              <a:cs typeface="Calibri"/>
            </a:endParaRPr>
          </a:p>
          <a:p>
            <a:pPr marL="0" indent="0">
              <a:buNone/>
            </a:pPr>
            <a:r>
              <a:rPr lang="en-US" dirty="0">
                <a:cs typeface="Calibri"/>
              </a:rPr>
              <a:t>Prep for upcoming PDR - There will be THREE groups presenting</a:t>
            </a:r>
          </a:p>
          <a:p>
            <a:r>
              <a:rPr lang="en-US" dirty="0">
                <a:cs typeface="Calibri"/>
              </a:rPr>
              <a:t>Identify who will be presenting in each of the three groups</a:t>
            </a:r>
          </a:p>
          <a:p>
            <a:r>
              <a:rPr lang="en-US" dirty="0">
                <a:cs typeface="Calibri"/>
              </a:rPr>
              <a:t>Identify TWO team members for EACH session who will “host” the team’s upcoming PDR in their personal Webex space. One as “primary” and one as an alternate. Please post this information to a thread in the PDR Forum.</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91</a:t>
            </a:fld>
            <a:endParaRPr lang="en-US" sz="1200" dirty="0"/>
          </a:p>
        </p:txBody>
      </p:sp>
    </p:spTree>
    <p:extLst>
      <p:ext uri="{BB962C8B-B14F-4D97-AF65-F5344CB8AC3E}">
        <p14:creationId xmlns:p14="http://schemas.microsoft.com/office/powerpoint/2010/main" val="158489485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92</a:t>
            </a:fld>
            <a:endParaRPr lang="en-US" sz="1200" dirty="0"/>
          </a:p>
        </p:txBody>
      </p:sp>
      <p:sp>
        <p:nvSpPr>
          <p:cNvPr id="7" name="TextBox 6"/>
          <p:cNvSpPr txBox="1"/>
          <p:nvPr/>
        </p:nvSpPr>
        <p:spPr>
          <a:xfrm>
            <a:off x="180252"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200" dirty="0"/>
              <a:t>Playbook - </a:t>
            </a:r>
            <a:r>
              <a:rPr lang="en-US" sz="1200" dirty="0">
                <a:hlinkClick r:id="rId3"/>
              </a:rPr>
              <a:t>https://designlab.eng.rpi.edu/projects/capstone-support-dev/wiki - Playbook.pptx</a:t>
            </a:r>
            <a:endParaRPr lang="en-US" sz="12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0" y="1871752"/>
            <a:ext cx="5938623" cy="3075781"/>
          </a:xfrm>
          <a:prstGeom prst="rect">
            <a:avLst/>
          </a:prstGeom>
        </p:spPr>
      </p:pic>
    </p:spTree>
    <p:extLst>
      <p:ext uri="{BB962C8B-B14F-4D97-AF65-F5344CB8AC3E}">
        <p14:creationId xmlns:p14="http://schemas.microsoft.com/office/powerpoint/2010/main" val="38861643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93</a:t>
            </a:fld>
            <a:endParaRPr lang="en-US" dirty="0"/>
          </a:p>
        </p:txBody>
      </p:sp>
      <p:sp>
        <p:nvSpPr>
          <p:cNvPr id="7" name="TextBox 6"/>
          <p:cNvSpPr txBox="1"/>
          <p:nvPr/>
        </p:nvSpPr>
        <p:spPr>
          <a:xfrm>
            <a:off x="4724400" y="3200400"/>
            <a:ext cx="3200400" cy="2862322"/>
          </a:xfrm>
          <a:prstGeom prst="rect">
            <a:avLst/>
          </a:prstGeom>
          <a:noFill/>
        </p:spPr>
        <p:txBody>
          <a:bodyPr wrap="square" rtlCol="0">
            <a:spAutoFit/>
          </a:bodyPr>
          <a:lstStyle/>
          <a:p>
            <a:r>
              <a:rPr lang="en-US" dirty="0"/>
              <a:t>Today is Day Nine of class</a:t>
            </a:r>
          </a:p>
          <a:p>
            <a:endParaRPr lang="en-US" dirty="0"/>
          </a:p>
          <a:p>
            <a:r>
              <a:rPr lang="en-US" dirty="0"/>
              <a:t>Team is creating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98912436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PDR Q&amp;A</a:t>
            </a:r>
          </a:p>
        </p:txBody>
      </p:sp>
      <p:sp>
        <p:nvSpPr>
          <p:cNvPr id="3" name="Content Placeholder 2"/>
          <p:cNvSpPr>
            <a:spLocks noGrp="1"/>
          </p:cNvSpPr>
          <p:nvPr>
            <p:ph idx="1"/>
          </p:nvPr>
        </p:nvSpPr>
        <p:spPr/>
        <p:txBody>
          <a:bodyPr/>
          <a:lstStyle/>
          <a:p>
            <a:r>
              <a:rPr lang="en-US" dirty="0"/>
              <a:t>Out of Class Task was to watch review 1 Wiki page…</a:t>
            </a:r>
          </a:p>
          <a:p>
            <a:r>
              <a:rPr lang="en-US" dirty="0"/>
              <a:t>QUESTIONS about content?</a:t>
            </a:r>
          </a:p>
          <a:p>
            <a:endParaRPr lang="en-US" dirty="0"/>
          </a:p>
          <a:p>
            <a:r>
              <a:rPr lang="en-US" dirty="0"/>
              <a:t>What does PDR stand for?</a:t>
            </a:r>
          </a:p>
          <a:p>
            <a:r>
              <a:rPr lang="en-US" dirty="0"/>
              <a:t>Who is audience for PDR?</a:t>
            </a:r>
          </a:p>
          <a:p>
            <a:r>
              <a:rPr lang="en-US" dirty="0"/>
              <a:t>Approx. how many PPT slides should team prepare?</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42565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lnSpcReduction="10000"/>
          </a:bodyPr>
          <a:lstStyle/>
          <a:p>
            <a:r>
              <a:rPr lang="en-US" dirty="0"/>
              <a:t>Open </a:t>
            </a:r>
            <a:r>
              <a:rPr lang="en-US" dirty="0">
                <a:solidFill>
                  <a:schemeClr val="accent6"/>
                </a:solidFill>
              </a:rPr>
              <a:t>Poster.pptx </a:t>
            </a:r>
            <a:r>
              <a:rPr lang="en-US" dirty="0"/>
              <a:t>in Box in PPT Online</a:t>
            </a:r>
          </a:p>
          <a:p>
            <a:endParaRPr lang="en-US" dirty="0"/>
          </a:p>
          <a:p>
            <a:r>
              <a:rPr lang="en-US" dirty="0"/>
              <a:t>10 mins – Divide into 3 groups, shift to sub-Spaces on Webex Teams, and work on initial slides. Content can be pulled from Statement of Work.</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491726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Class 9 Ticket Out</a:t>
            </a:r>
          </a:p>
          <a:p>
            <a:pPr lvl="1"/>
            <a:r>
              <a:rPr lang="en-US" sz="1000" u="sng" dirty="0">
                <a:hlinkClick r:id="rId2"/>
              </a:rPr>
              <a:t>https://forms.gle/pPHLdBH1PmDVAoTw9</a:t>
            </a:r>
            <a:r>
              <a:rPr lang="en-US" sz="1000" dirty="0"/>
              <a:t> </a:t>
            </a:r>
          </a:p>
          <a:p>
            <a:r>
              <a:rPr lang="en-US" dirty="0">
                <a:ea typeface="+mn-lt"/>
                <a:cs typeface="+mn-lt"/>
              </a:rPr>
              <a:t>Upload poster draft to EDN</a:t>
            </a:r>
          </a:p>
          <a:p>
            <a:pPr lvl="1"/>
            <a:r>
              <a:rPr lang="en-US" dirty="0">
                <a:ea typeface="+mn-lt"/>
                <a:cs typeface="+mn-lt"/>
              </a:rPr>
              <a:t>File in the Repository – working/Reports/Report + Poster/Poster.pptx</a:t>
            </a:r>
          </a:p>
          <a:p>
            <a:pPr lvl="1"/>
            <a:r>
              <a:rPr lang="en-US" dirty="0">
                <a:ea typeface="+mn-lt"/>
                <a:cs typeface="+mn-lt"/>
              </a:rPr>
              <a:t>Discussion in PDR Forum</a:t>
            </a:r>
            <a:endParaRPr lang="en-US" dirty="0">
              <a:solidFill>
                <a:srgbClr val="C00000"/>
              </a:solidFill>
              <a:ea typeface="+mn-lt"/>
              <a:cs typeface="+mn-lt"/>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agendas for each class meeting and individual project tasks</a:t>
            </a:r>
          </a:p>
          <a:p>
            <a:endParaRPr lang="en-US" dirty="0">
              <a:cs typeface="Calibri"/>
            </a:endParaRPr>
          </a:p>
          <a:p>
            <a:r>
              <a:rPr lang="en-US" dirty="0">
                <a:cs typeface="Calibri"/>
              </a:rPr>
              <a:t>Make an appointment with James Olson (</a:t>
            </a:r>
            <a:r>
              <a:rPr lang="en-US" dirty="0">
                <a:hlinkClick r:id="rId3"/>
              </a:rPr>
              <a:t>olsonj5@rpi.edu</a:t>
            </a:r>
            <a:r>
              <a:rPr lang="en-US" dirty="0"/>
              <a:t>)</a:t>
            </a:r>
            <a:r>
              <a:rPr lang="en-US" dirty="0">
                <a:cs typeface="Calibri"/>
              </a:rPr>
              <a:t>, TA, and get feedback on your PDR poster.  Update the poster as needed.</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96</a:t>
            </a:fld>
            <a:endParaRPr lang="en-US" sz="1200" dirty="0"/>
          </a:p>
        </p:txBody>
      </p:sp>
    </p:spTree>
    <p:extLst>
      <p:ext uri="{BB962C8B-B14F-4D97-AF65-F5344CB8AC3E}">
        <p14:creationId xmlns:p14="http://schemas.microsoft.com/office/powerpoint/2010/main" val="371547553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80235-3267-44F9-B496-05053C5EB94B}"/>
              </a:ext>
            </a:extLst>
          </p:cNvPr>
          <p:cNvSpPr>
            <a:spLocks noGrp="1"/>
          </p:cNvSpPr>
          <p:nvPr>
            <p:ph type="title"/>
          </p:nvPr>
        </p:nvSpPr>
        <p:spPr/>
        <p:txBody>
          <a:bodyPr>
            <a:normAutofit fontScale="90000"/>
          </a:bodyPr>
          <a:lstStyle/>
          <a:p>
            <a:r>
              <a:rPr lang="en-US" dirty="0"/>
              <a:t>Preliminary Design Review (10/7 Th or 10/8 Fri)</a:t>
            </a:r>
            <a:br>
              <a:rPr lang="en-US" dirty="0"/>
            </a:br>
            <a:r>
              <a:rPr lang="en-US" dirty="0"/>
              <a:t>Presentation Schedule</a:t>
            </a:r>
          </a:p>
        </p:txBody>
      </p:sp>
      <p:graphicFrame>
        <p:nvGraphicFramePr>
          <p:cNvPr id="6" name="Table 6">
            <a:extLst>
              <a:ext uri="{FF2B5EF4-FFF2-40B4-BE49-F238E27FC236}">
                <a16:creationId xmlns:a16="http://schemas.microsoft.com/office/drawing/2014/main" id="{9B62EBEC-4ACA-4EBB-92A6-8E278A6A1CBB}"/>
              </a:ext>
            </a:extLst>
          </p:cNvPr>
          <p:cNvGraphicFramePr>
            <a:graphicFrameLocks noGrp="1"/>
          </p:cNvGraphicFramePr>
          <p:nvPr>
            <p:ph idx="1"/>
            <p:extLst>
              <p:ext uri="{D42A27DB-BD31-4B8C-83A1-F6EECF244321}">
                <p14:modId xmlns:p14="http://schemas.microsoft.com/office/powerpoint/2010/main" val="4042165472"/>
              </p:ext>
            </p:extLst>
          </p:nvPr>
        </p:nvGraphicFramePr>
        <p:xfrm>
          <a:off x="533400" y="1600200"/>
          <a:ext cx="8077200" cy="4607560"/>
        </p:xfrm>
        <a:graphic>
          <a:graphicData uri="http://schemas.openxmlformats.org/drawingml/2006/table">
            <a:tbl>
              <a:tblPr firstRow="1" bandRow="1">
                <a:tableStyleId>{5C22544A-7EE6-4342-B048-85BDC9FD1C3A}</a:tableStyleId>
              </a:tblPr>
              <a:tblGrid>
                <a:gridCol w="819150">
                  <a:extLst>
                    <a:ext uri="{9D8B030D-6E8A-4147-A177-3AD203B41FA5}">
                      <a16:colId xmlns:a16="http://schemas.microsoft.com/office/drawing/2014/main" val="3463574328"/>
                    </a:ext>
                  </a:extLst>
                </a:gridCol>
                <a:gridCol w="838200">
                  <a:extLst>
                    <a:ext uri="{9D8B030D-6E8A-4147-A177-3AD203B41FA5}">
                      <a16:colId xmlns:a16="http://schemas.microsoft.com/office/drawing/2014/main" val="2624688474"/>
                    </a:ext>
                  </a:extLst>
                </a:gridCol>
                <a:gridCol w="2971800">
                  <a:extLst>
                    <a:ext uri="{9D8B030D-6E8A-4147-A177-3AD203B41FA5}">
                      <a16:colId xmlns:a16="http://schemas.microsoft.com/office/drawing/2014/main" val="358212928"/>
                    </a:ext>
                  </a:extLst>
                </a:gridCol>
                <a:gridCol w="1143000">
                  <a:extLst>
                    <a:ext uri="{9D8B030D-6E8A-4147-A177-3AD203B41FA5}">
                      <a16:colId xmlns:a16="http://schemas.microsoft.com/office/drawing/2014/main" val="3815197601"/>
                    </a:ext>
                  </a:extLst>
                </a:gridCol>
                <a:gridCol w="1143000">
                  <a:extLst>
                    <a:ext uri="{9D8B030D-6E8A-4147-A177-3AD203B41FA5}">
                      <a16:colId xmlns:a16="http://schemas.microsoft.com/office/drawing/2014/main" val="2480317010"/>
                    </a:ext>
                  </a:extLst>
                </a:gridCol>
                <a:gridCol w="1162050">
                  <a:extLst>
                    <a:ext uri="{9D8B030D-6E8A-4147-A177-3AD203B41FA5}">
                      <a16:colId xmlns:a16="http://schemas.microsoft.com/office/drawing/2014/main" val="1077435002"/>
                    </a:ext>
                  </a:extLst>
                </a:gridCol>
              </a:tblGrid>
              <a:tr h="370840">
                <a:tc>
                  <a:txBody>
                    <a:bodyPr/>
                    <a:lstStyle/>
                    <a:p>
                      <a:pPr algn="ctr"/>
                      <a:r>
                        <a:rPr lang="en-US" dirty="0">
                          <a:solidFill>
                            <a:schemeClr val="tx1"/>
                          </a:solidFill>
                        </a:rPr>
                        <a:t>Sections </a:t>
                      </a:r>
                    </a:p>
                    <a:p>
                      <a:pPr algn="ctr"/>
                      <a:r>
                        <a:rPr lang="en-US" dirty="0">
                          <a:solidFill>
                            <a:schemeClr val="tx1"/>
                          </a:solidFill>
                        </a:rPr>
                        <a:t>1&amp;3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Sections </a:t>
                      </a:r>
                    </a:p>
                    <a:p>
                      <a:pPr algn="ctr"/>
                      <a:r>
                        <a:rPr lang="en-US" dirty="0">
                          <a:solidFill>
                            <a:schemeClr val="tx1"/>
                          </a:solidFill>
                        </a:rPr>
                        <a:t>2&amp;4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Activity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A Primary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B Backup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C </a:t>
                      </a:r>
                    </a:p>
                    <a:p>
                      <a:pPr algn="ctr"/>
                      <a:r>
                        <a:rPr lang="en-US" dirty="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290416521"/>
                  </a:ext>
                </a:extLst>
              </a:tr>
              <a:tr h="370840">
                <a:tc>
                  <a:txBody>
                    <a:bodyPr/>
                    <a:lstStyle/>
                    <a:p>
                      <a:pPr algn="ctr"/>
                      <a:r>
                        <a:rPr lang="en-US" dirty="0">
                          <a:solidFill>
                            <a:schemeClr val="tx1"/>
                          </a:solidFill>
                        </a:rPr>
                        <a:t>10:00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Beginning of class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6403014"/>
                  </a:ext>
                </a:extLst>
              </a:tr>
              <a:tr h="370840">
                <a:tc>
                  <a:txBody>
                    <a:bodyPr/>
                    <a:lstStyle/>
                    <a:p>
                      <a:pPr algn="ctr"/>
                      <a:r>
                        <a:rPr lang="en-US" dirty="0">
                          <a:solidFill>
                            <a:schemeClr val="tx1"/>
                          </a:solidFill>
                        </a:rPr>
                        <a:t>10:05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the 1st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81600959"/>
                  </a:ext>
                </a:extLst>
              </a:tr>
              <a:tr h="370840">
                <a:tc>
                  <a:txBody>
                    <a:bodyPr/>
                    <a:lstStyle/>
                    <a:p>
                      <a:pPr algn="ctr"/>
                      <a:r>
                        <a:rPr lang="en-US" dirty="0">
                          <a:solidFill>
                            <a:schemeClr val="tx1"/>
                          </a:solidFill>
                        </a:rPr>
                        <a:t>10:25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4022259764"/>
                  </a:ext>
                </a:extLst>
              </a:tr>
              <a:tr h="370840">
                <a:tc>
                  <a:txBody>
                    <a:bodyPr/>
                    <a:lstStyle/>
                    <a:p>
                      <a:pPr algn="ctr"/>
                      <a:r>
                        <a:rPr lang="en-US" dirty="0">
                          <a:solidFill>
                            <a:schemeClr val="tx1"/>
                          </a:solidFill>
                        </a:rPr>
                        <a:t>10:30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1424333"/>
                  </a:ext>
                </a:extLst>
              </a:tr>
              <a:tr h="370840">
                <a:tc>
                  <a:txBody>
                    <a:bodyPr/>
                    <a:lstStyle/>
                    <a:p>
                      <a:pPr algn="ctr"/>
                      <a:r>
                        <a:rPr lang="en-US" dirty="0">
                          <a:solidFill>
                            <a:schemeClr val="tx1"/>
                          </a:solidFill>
                        </a:rPr>
                        <a:t>10:40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2nd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6994809"/>
                  </a:ext>
                </a:extLst>
              </a:tr>
              <a:tr h="370840">
                <a:tc>
                  <a:txBody>
                    <a:bodyPr/>
                    <a:lstStyle/>
                    <a:p>
                      <a:pPr algn="ctr"/>
                      <a:r>
                        <a:rPr lang="en-US" dirty="0">
                          <a:solidFill>
                            <a:schemeClr val="tx1"/>
                          </a:solidFill>
                        </a:rPr>
                        <a:t>11:00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911367967"/>
                  </a:ext>
                </a:extLst>
              </a:tr>
              <a:tr h="370840">
                <a:tc>
                  <a:txBody>
                    <a:bodyPr/>
                    <a:lstStyle/>
                    <a:p>
                      <a:pPr algn="ctr"/>
                      <a:r>
                        <a:rPr lang="en-US" dirty="0">
                          <a:solidFill>
                            <a:schemeClr val="tx1"/>
                          </a:solidFill>
                        </a:rPr>
                        <a:t>11:05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6080582"/>
                  </a:ext>
                </a:extLst>
              </a:tr>
              <a:tr h="370840">
                <a:tc>
                  <a:txBody>
                    <a:bodyPr/>
                    <a:lstStyle/>
                    <a:p>
                      <a:pPr algn="ctr"/>
                      <a:r>
                        <a:rPr lang="en-US" dirty="0">
                          <a:solidFill>
                            <a:schemeClr val="tx1"/>
                          </a:solidFill>
                        </a:rPr>
                        <a:t>11:15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3rd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89167372"/>
                  </a:ext>
                </a:extLst>
              </a:tr>
              <a:tr h="370840">
                <a:tc>
                  <a:txBody>
                    <a:bodyPr/>
                    <a:lstStyle/>
                    <a:p>
                      <a:pPr algn="ctr"/>
                      <a:r>
                        <a:rPr lang="en-US" dirty="0">
                          <a:solidFill>
                            <a:schemeClr val="tx1"/>
                          </a:solidFill>
                        </a:rPr>
                        <a:t>11:35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620307322"/>
                  </a:ext>
                </a:extLst>
              </a:tr>
              <a:tr h="370840">
                <a:tc>
                  <a:txBody>
                    <a:bodyPr/>
                    <a:lstStyle/>
                    <a:p>
                      <a:pPr algn="ctr"/>
                      <a:r>
                        <a:rPr lang="en-US" dirty="0">
                          <a:solidFill>
                            <a:schemeClr val="tx1"/>
                          </a:solidFill>
                        </a:rPr>
                        <a:t>11:40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3223620"/>
                  </a:ext>
                </a:extLst>
              </a:tr>
            </a:tbl>
          </a:graphicData>
        </a:graphic>
      </p:graphicFrame>
      <p:sp>
        <p:nvSpPr>
          <p:cNvPr id="4" name="Footer Placeholder 3">
            <a:extLst>
              <a:ext uri="{FF2B5EF4-FFF2-40B4-BE49-F238E27FC236}">
                <a16:creationId xmlns:a16="http://schemas.microsoft.com/office/drawing/2014/main" id="{5B40B9DA-D53E-4489-BD87-7A7ECDF4DFDA}"/>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73123BC8-F4AD-434C-9E6E-5EAA73E6A713}"/>
              </a:ext>
            </a:extLst>
          </p:cNvPr>
          <p:cNvSpPr>
            <a:spLocks noGrp="1"/>
          </p:cNvSpPr>
          <p:nvPr>
            <p:ph type="sldNum" sz="quarter" idx="12"/>
          </p:nvPr>
        </p:nvSpPr>
        <p:spPr/>
        <p:txBody>
          <a:bodyPr/>
          <a:lstStyle/>
          <a:p>
            <a:fld id="{028FE254-016A-4E51-98AE-D4B4E3F12C32}" type="slidenum">
              <a:rPr lang="en-US" smtClean="0"/>
              <a:t>97</a:t>
            </a:fld>
            <a:endParaRPr lang="en-US" dirty="0"/>
          </a:p>
        </p:txBody>
      </p:sp>
    </p:spTree>
    <p:extLst>
      <p:ext uri="{BB962C8B-B14F-4D97-AF65-F5344CB8AC3E}">
        <p14:creationId xmlns:p14="http://schemas.microsoft.com/office/powerpoint/2010/main" val="253815235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10 and Beyond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err="1">
                <a:cs typeface="Calibri"/>
              </a:rPr>
              <a:t>Scaffolded</a:t>
            </a:r>
            <a:r>
              <a:rPr lang="en-US" dirty="0">
                <a:cs typeface="Calibri"/>
              </a:rPr>
              <a:t> class activities have ended.</a:t>
            </a:r>
          </a:p>
          <a:p>
            <a:r>
              <a:rPr lang="en-US" dirty="0">
                <a:cs typeface="Calibri"/>
              </a:rPr>
              <a:t>Primary purpose of the remaining class meetings is team review and assessment of work already completed, especially with your PE and/or CE.</a:t>
            </a:r>
          </a:p>
          <a:p>
            <a:r>
              <a:rPr lang="en-US" dirty="0">
                <a:cs typeface="Calibri"/>
              </a:rPr>
              <a:t>It is </a:t>
            </a:r>
            <a:r>
              <a:rPr lang="en-US" b="1" dirty="0">
                <a:cs typeface="Calibri"/>
              </a:rPr>
              <a:t>NOT</a:t>
            </a:r>
            <a:r>
              <a:rPr lang="en-US" dirty="0">
                <a:cs typeface="Calibri"/>
              </a:rPr>
              <a:t> productive to use class time for completing individual work.</a:t>
            </a:r>
          </a:p>
          <a:p>
            <a:r>
              <a:rPr lang="en-US" dirty="0">
                <a:cs typeface="Calibri"/>
              </a:rPr>
              <a:t>These 4 hours of class time may be the only available time for FULL team to meet. So it is recommended to use for group discussions.</a:t>
            </a:r>
          </a:p>
          <a:p>
            <a:endParaRPr lang="en-US" dirty="0">
              <a:cs typeface="Calibri"/>
            </a:endParaRPr>
          </a:p>
          <a:p>
            <a:r>
              <a:rPr lang="en-US" dirty="0">
                <a:cs typeface="Calibri"/>
              </a:rPr>
              <a:t>Pro Forma Agenda posted on Capstone Support</a:t>
            </a:r>
          </a:p>
          <a:p>
            <a:pPr lvl="1"/>
            <a:r>
              <a:rPr lang="en-US" dirty="0">
                <a:cs typeface="Calibri"/>
                <a:hlinkClick r:id="rId2"/>
              </a:rPr>
              <a:t>https://designlab.eng.rpi.edu/edn/projects/capstone-support-dev/wiki/Class_10_and_beyond</a:t>
            </a:r>
            <a:r>
              <a:rPr lang="en-US" dirty="0">
                <a:cs typeface="Calibri"/>
              </a:rPr>
              <a:t> </a:t>
            </a:r>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98</a:t>
            </a:fld>
            <a:endParaRPr lang="en-US" sz="1200" dirty="0"/>
          </a:p>
        </p:txBody>
      </p:sp>
    </p:spTree>
    <p:extLst>
      <p:ext uri="{BB962C8B-B14F-4D97-AF65-F5344CB8AC3E}">
        <p14:creationId xmlns:p14="http://schemas.microsoft.com/office/powerpoint/2010/main" val="32933595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8970</Words>
  <Application>Microsoft Office PowerPoint</Application>
  <PresentationFormat>On-screen Show (4:3)</PresentationFormat>
  <Paragraphs>1377</Paragraphs>
  <Slides>98</Slides>
  <Notes>21</Notes>
  <HiddenSlides>1</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98</vt:i4>
      </vt:variant>
    </vt:vector>
  </HeadingPairs>
  <TitlesOfParts>
    <vt:vector size="108" baseType="lpstr">
      <vt:lpstr>MS Mincho</vt:lpstr>
      <vt:lpstr>ＭＳ Ｐゴシック</vt:lpstr>
      <vt:lpstr>Algerian</vt:lpstr>
      <vt:lpstr>Arial</vt:lpstr>
      <vt:lpstr>Calibri</vt:lpstr>
      <vt:lpstr>Calibri Light</vt:lpstr>
      <vt:lpstr>Times New Roman</vt:lpstr>
      <vt:lpstr>Office Theme</vt:lpstr>
      <vt:lpstr>1_Office Theme</vt:lpstr>
      <vt:lpstr>Worksheet</vt:lpstr>
      <vt:lpstr>Welcome to Capstone Design</vt:lpstr>
      <vt:lpstr>Revision History </vt:lpstr>
      <vt:lpstr>Revision History - continued </vt:lpstr>
      <vt:lpstr>Revision History - continued </vt:lpstr>
      <vt:lpstr>Link to Agendas</vt:lpstr>
      <vt:lpstr>Day 1 Agenda</vt:lpstr>
      <vt:lpstr>10 min - Logistics</vt:lpstr>
      <vt:lpstr>Covid-19 related challenges</vt:lpstr>
      <vt:lpstr>Class meeting logistics</vt:lpstr>
      <vt:lpstr>Webex/Meeting Tips</vt:lpstr>
      <vt:lpstr>Class “location”</vt:lpstr>
      <vt:lpstr>RPI Design Lab </vt:lpstr>
      <vt:lpstr>Design Lab Team</vt:lpstr>
      <vt:lpstr>Faculty – Chief Engineers</vt:lpstr>
      <vt:lpstr>     TA Introduction – Jim Olson</vt:lpstr>
      <vt:lpstr>Participation Expectations</vt:lpstr>
      <vt:lpstr>Capstone is TEAM work not GROUP work</vt:lpstr>
      <vt:lpstr>Grading</vt:lpstr>
      <vt:lpstr>Behavior Expectations</vt:lpstr>
      <vt:lpstr>Communications Expectations</vt:lpstr>
      <vt:lpstr>Accountability Step #1</vt:lpstr>
      <vt:lpstr>Collaboration Logistics</vt:lpstr>
      <vt:lpstr>30 min - Team Ideation Exercise</vt:lpstr>
      <vt:lpstr>20 min - Team Ideation Summary</vt:lpstr>
      <vt:lpstr>5 min - Team Meeting</vt:lpstr>
      <vt:lpstr>10 min – Questions about IED and Capstone Readiness </vt:lpstr>
      <vt:lpstr>5 min – Ticket Out</vt:lpstr>
      <vt:lpstr>Out of Class Tasks (what you might call homework, complete BEFORE Class 2)</vt:lpstr>
      <vt:lpstr>Class 2 Agenda</vt:lpstr>
      <vt:lpstr>15 min - Capstone Expectations Q&amp;A</vt:lpstr>
      <vt:lpstr>Follow Track A/B/C as instructed by PE</vt:lpstr>
      <vt:lpstr>15 or 20 min - Generate Project Questions</vt:lpstr>
      <vt:lpstr>15 min - Classify and Assign Questions</vt:lpstr>
      <vt:lpstr>15/20 min - Meet with Project Engineer</vt:lpstr>
      <vt:lpstr>15 min - Meet with Chief Engineer</vt:lpstr>
      <vt:lpstr>Go back to PE space for  Engineering Documentation discussion</vt:lpstr>
      <vt:lpstr>20 min – Engineering Documentation</vt:lpstr>
      <vt:lpstr>What is Documentation? Engineering Documentation?</vt:lpstr>
      <vt:lpstr>Why Document?</vt:lpstr>
      <vt:lpstr>Capstone Course Policies - Tools</vt:lpstr>
      <vt:lpstr>What Tool Will You Use?</vt:lpstr>
      <vt:lpstr>What Should I Document?</vt:lpstr>
      <vt:lpstr>Documentation Wrap up</vt:lpstr>
      <vt:lpstr>Out of Class Tasks (what you might call homework, complete BEFORE Class 3)</vt:lpstr>
      <vt:lpstr>Day 3 Agenda</vt:lpstr>
      <vt:lpstr>10 min - Engineering Design Process Q&amp;A</vt:lpstr>
      <vt:lpstr>Engineering Design Process</vt:lpstr>
      <vt:lpstr>30 min – Meet with CE (Class 3 or 4)</vt:lpstr>
      <vt:lpstr>45 min - Customer Needs &amp;  Engineering Requirements Generation</vt:lpstr>
      <vt:lpstr>15 min – Group Review of Needs &amp; Requirements</vt:lpstr>
      <vt:lpstr>45 min - Sponsor Kick-Off Meeting</vt:lpstr>
      <vt:lpstr>30/45 min - Prior Presentation (if applicable)</vt:lpstr>
      <vt:lpstr>Out of Class Tasks (what you might call homework, complete BEFORE Class 4)</vt:lpstr>
      <vt:lpstr>Class 4 Agenda</vt:lpstr>
      <vt:lpstr>Engineering Design Process</vt:lpstr>
      <vt:lpstr>15 min – Group Review of Needs &amp; Requirements</vt:lpstr>
      <vt:lpstr>45 min - Sponsor Kick-Off Meeting</vt:lpstr>
      <vt:lpstr>55 Min - Project Work </vt:lpstr>
      <vt:lpstr>30 min – Meet with CE (Class 3 or 4)</vt:lpstr>
      <vt:lpstr>Out of Class Task / Action Items:</vt:lpstr>
      <vt:lpstr>Class 5 Agenda</vt:lpstr>
      <vt:lpstr>Engineering Design Process</vt:lpstr>
      <vt:lpstr>     TA Introduction – Jim Olson</vt:lpstr>
      <vt:lpstr>15 min – Documentation &amp; EDN Usage Q&amp;A</vt:lpstr>
      <vt:lpstr>Phases of the Design Report</vt:lpstr>
      <vt:lpstr>Design Report.docx - Table of Contents Revision Fall 2021</vt:lpstr>
      <vt:lpstr>Design Report Section Progress</vt:lpstr>
      <vt:lpstr>10 min - Statement of Work Q&amp;A</vt:lpstr>
      <vt:lpstr>10 min - Engineering Tools and Methods</vt:lpstr>
      <vt:lpstr>65 min - Statement of Work Exercise</vt:lpstr>
      <vt:lpstr>Out of Class Task / Action Items:</vt:lpstr>
      <vt:lpstr>Class 6 Agenda</vt:lpstr>
      <vt:lpstr>Engineering Design Process</vt:lpstr>
      <vt:lpstr>10 min - Concept Generation Q&amp;A</vt:lpstr>
      <vt:lpstr>15 min – CE Time</vt:lpstr>
      <vt:lpstr>65 Min - Concept Generation</vt:lpstr>
      <vt:lpstr>5 min – Create Forum Threads</vt:lpstr>
      <vt:lpstr>15 min – Project Work</vt:lpstr>
      <vt:lpstr>10 min - Background Memo</vt:lpstr>
      <vt:lpstr>Out of Class Task / Action Items:</vt:lpstr>
      <vt:lpstr>Class 7 Agenda</vt:lpstr>
      <vt:lpstr>Engineering Design Process</vt:lpstr>
      <vt:lpstr>10 min - Project Planning Q&amp;A</vt:lpstr>
      <vt:lpstr>90 min - ‘Post It Note’ Project Planning Exercise</vt:lpstr>
      <vt:lpstr>Out of Class Task / Action Items:</vt:lpstr>
      <vt:lpstr>Class 8 Agenda</vt:lpstr>
      <vt:lpstr>Engineering Design Process</vt:lpstr>
      <vt:lpstr>60 min – Follow Team Agenda</vt:lpstr>
      <vt:lpstr>15 min – PE Review Project Plan</vt:lpstr>
      <vt:lpstr>30 min – PE Review of Status Update PPT</vt:lpstr>
      <vt:lpstr>Out of Class Task / Action Items:</vt:lpstr>
      <vt:lpstr>Class 9 Agenda</vt:lpstr>
      <vt:lpstr>Engineering Design Process</vt:lpstr>
      <vt:lpstr>5 min - PDR Q&amp;A</vt:lpstr>
      <vt:lpstr>95 min – Poster Creation</vt:lpstr>
      <vt:lpstr>Out of Class Task / Action Items:</vt:lpstr>
      <vt:lpstr>Preliminary Design Review (10/7 Th or 10/8 Fri) Presentation Schedule</vt:lpstr>
      <vt:lpstr>Class 10 and Beyond Agenda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2021-09-21T15:06:55Z</dcterms:modified>
</cp:coreProperties>
</file>