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0"/>
  </p:notesMasterIdLst>
  <p:handoutMasterIdLst>
    <p:handoutMasterId r:id="rId11"/>
  </p:handoutMasterIdLst>
  <p:sldIdLst>
    <p:sldId id="256" r:id="rId2"/>
    <p:sldId id="272" r:id="rId3"/>
    <p:sldId id="270" r:id="rId4"/>
    <p:sldId id="257" r:id="rId5"/>
    <p:sldId id="271" r:id="rId6"/>
    <p:sldId id="268" r:id="rId7"/>
    <p:sldId id="265" r:id="rId8"/>
    <p:sldId id="267" r:id="rId9"/>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9" autoAdjust="0"/>
  </p:normalViewPr>
  <p:slideViewPr>
    <p:cSldViewPr>
      <p:cViewPr varScale="1">
        <p:scale>
          <a:sx n="102" d="100"/>
          <a:sy n="102" d="100"/>
        </p:scale>
        <p:origin x="120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A878273F-5776-4F53-89F2-E91E966C8129}" type="datetimeFigureOut">
              <a:rPr lang="en-US"/>
              <a:pPr>
                <a:defRPr/>
              </a:pPr>
              <a:t>8/15/2018</a:t>
            </a:fld>
            <a:endParaRPr lang="en-US" dirty="0"/>
          </a:p>
        </p:txBody>
      </p:sp>
      <p:sp>
        <p:nvSpPr>
          <p:cNvPr id="4" name="Footer Placeholder 3"/>
          <p:cNvSpPr>
            <a:spLocks noGrp="1"/>
          </p:cNvSpPr>
          <p:nvPr>
            <p:ph type="ftr" sz="quarter" idx="2"/>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604E549-5849-412C-9BAA-B3CB25F9597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7367" cy="35076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5266889" y="0"/>
            <a:ext cx="4027367" cy="350760"/>
          </a:xfrm>
          <a:prstGeom prst="rect">
            <a:avLst/>
          </a:prstGeom>
        </p:spPr>
        <p:txBody>
          <a:bodyPr vert="horz" lIns="91440" tIns="45720" rIns="91440" bIns="45720" rtlCol="0"/>
          <a:lstStyle>
            <a:lvl1pPr algn="r">
              <a:defRPr sz="1200">
                <a:latin typeface="Arial" charset="0"/>
              </a:defRPr>
            </a:lvl1pPr>
          </a:lstStyle>
          <a:p>
            <a:pPr>
              <a:defRPr/>
            </a:pPr>
            <a:fld id="{C89282D3-33EC-495B-B8A3-FE7DBB99DA06}" type="datetimeFigureOut">
              <a:rPr lang="en-US"/>
              <a:pPr>
                <a:defRPr/>
              </a:pPr>
              <a:t>8/15/2018</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30713" y="3330420"/>
            <a:ext cx="7434976" cy="31544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6658443"/>
            <a:ext cx="4027367" cy="35076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5266889" y="6658443"/>
            <a:ext cx="4027367" cy="35076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B48BF7B-46A5-4046-9248-A8B6252FC2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11090-5373-4D75-97FF-2690271D85F5}"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4"/>
          <p:cNvGrpSpPr>
            <a:grpSpLocks/>
          </p:cNvGrpSpPr>
          <p:nvPr/>
        </p:nvGrpSpPr>
        <p:grpSpPr bwMode="auto">
          <a:xfrm>
            <a:off x="1658938" y="1600200"/>
            <a:ext cx="6837362" cy="3200400"/>
            <a:chOff x="1045" y="1008"/>
            <a:chExt cx="4307" cy="2016"/>
          </a:xfrm>
        </p:grpSpPr>
        <p:sp>
          <p:nvSpPr>
            <p:cNvPr id="5" name="Oval 2"/>
            <p:cNvSpPr>
              <a:spLocks noChangeArrowheads="1"/>
            </p:cNvSpPr>
            <p:nvPr/>
          </p:nvSpPr>
          <p:spPr bwMode="hidden">
            <a:xfrm flipH="1">
              <a:off x="4392"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6" name="Oval 3"/>
            <p:cNvSpPr>
              <a:spLocks noChangeArrowheads="1"/>
            </p:cNvSpPr>
            <p:nvPr/>
          </p:nvSpPr>
          <p:spPr bwMode="hidden">
            <a:xfrm flipH="1">
              <a:off x="3264"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7" name="Oval 4"/>
            <p:cNvSpPr>
              <a:spLocks noChangeArrowheads="1"/>
            </p:cNvSpPr>
            <p:nvPr/>
          </p:nvSpPr>
          <p:spPr bwMode="hidden">
            <a:xfrm flipH="1">
              <a:off x="2136" y="1008"/>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8" name="Oval 5"/>
            <p:cNvSpPr>
              <a:spLocks noChangeArrowheads="1"/>
            </p:cNvSpPr>
            <p:nvPr/>
          </p:nvSpPr>
          <p:spPr bwMode="hidden">
            <a:xfrm flipH="1">
              <a:off x="2136" y="2064"/>
              <a:ext cx="960" cy="960"/>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9" name="Oval 6"/>
            <p:cNvSpPr>
              <a:spLocks noChangeArrowheads="1"/>
            </p:cNvSpPr>
            <p:nvPr/>
          </p:nvSpPr>
          <p:spPr bwMode="hidden">
            <a:xfrm flipH="1">
              <a:off x="1045" y="2064"/>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 name="Oval 7"/>
            <p:cNvSpPr>
              <a:spLocks noChangeArrowheads="1"/>
            </p:cNvSpPr>
            <p:nvPr/>
          </p:nvSpPr>
          <p:spPr bwMode="hidden">
            <a:xfrm flipH="1">
              <a:off x="4392" y="2064"/>
              <a:ext cx="960" cy="960"/>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450572"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450568" name="Rectangle 8"/>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13" name="Rectangle 11"/>
          <p:cNvSpPr>
            <a:spLocks noGrp="1" noChangeArrowheads="1"/>
          </p:cNvSpPr>
          <p:nvPr>
            <p:ph type="sldNum" sz="quarter" idx="12"/>
          </p:nvPr>
        </p:nvSpPr>
        <p:spPr/>
        <p:txBody>
          <a:bodyPr/>
          <a:lstStyle>
            <a:lvl1pPr>
              <a:defRPr/>
            </a:lvl1pPr>
          </a:lstStyle>
          <a:p>
            <a:pPr>
              <a:defRPr/>
            </a:pPr>
            <a:fld id="{DA404337-BA44-4DD1-9BC8-1CD7EAAD6A03}" type="slidenum">
              <a:rPr lang="en-US" altLang="en-US"/>
              <a:pPr>
                <a:defRPr/>
              </a:pPr>
              <a:t>‹#›</a:t>
            </a:fld>
            <a:endParaRPr lang="en-US" altLang="en-US"/>
          </a:p>
        </p:txBody>
      </p:sp>
    </p:spTree>
    <p:extLst>
      <p:ext uri="{BB962C8B-B14F-4D97-AF65-F5344CB8AC3E}">
        <p14:creationId xmlns:p14="http://schemas.microsoft.com/office/powerpoint/2010/main" val="1695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197E8CAD-7F4D-44DC-8990-FCF8FE39B898}" type="slidenum">
              <a:rPr lang="en-US" altLang="en-US"/>
              <a:pPr>
                <a:defRPr/>
              </a:pPr>
              <a:t>‹#›</a:t>
            </a:fld>
            <a:endParaRPr lang="en-US" altLang="en-US"/>
          </a:p>
        </p:txBody>
      </p:sp>
    </p:spTree>
    <p:extLst>
      <p:ext uri="{BB962C8B-B14F-4D97-AF65-F5344CB8AC3E}">
        <p14:creationId xmlns:p14="http://schemas.microsoft.com/office/powerpoint/2010/main" val="424070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7838213E-7C82-4580-B85C-F745F61DD466}" type="slidenum">
              <a:rPr lang="en-US" altLang="en-US"/>
              <a:pPr>
                <a:defRPr/>
              </a:pPr>
              <a:t>‹#›</a:t>
            </a:fld>
            <a:endParaRPr lang="en-US" altLang="en-US"/>
          </a:p>
        </p:txBody>
      </p:sp>
    </p:spTree>
    <p:extLst>
      <p:ext uri="{BB962C8B-B14F-4D97-AF65-F5344CB8AC3E}">
        <p14:creationId xmlns:p14="http://schemas.microsoft.com/office/powerpoint/2010/main" val="387698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28E028A4-6606-4C5C-A38A-6FF71E26B81C}" type="slidenum">
              <a:rPr lang="en-US" altLang="en-US"/>
              <a:pPr>
                <a:defRPr/>
              </a:pPr>
              <a:t>‹#›</a:t>
            </a:fld>
            <a:endParaRPr lang="en-US" altLang="en-US"/>
          </a:p>
        </p:txBody>
      </p:sp>
    </p:spTree>
    <p:extLst>
      <p:ext uri="{BB962C8B-B14F-4D97-AF65-F5344CB8AC3E}">
        <p14:creationId xmlns:p14="http://schemas.microsoft.com/office/powerpoint/2010/main" val="285266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ECB33391-0334-4C51-A0D2-FDEAE08F803F}" type="slidenum">
              <a:rPr lang="en-US" altLang="en-US"/>
              <a:pPr>
                <a:defRPr/>
              </a:pPr>
              <a:t>‹#›</a:t>
            </a:fld>
            <a:endParaRPr lang="en-US" altLang="en-US"/>
          </a:p>
        </p:txBody>
      </p:sp>
    </p:spTree>
    <p:extLst>
      <p:ext uri="{BB962C8B-B14F-4D97-AF65-F5344CB8AC3E}">
        <p14:creationId xmlns:p14="http://schemas.microsoft.com/office/powerpoint/2010/main" val="56700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12"/>
          <p:cNvSpPr>
            <a:spLocks noGrp="1" noChangeArrowheads="1"/>
          </p:cNvSpPr>
          <p:nvPr>
            <p:ph type="dt" sz="half" idx="10"/>
          </p:nvPr>
        </p:nvSpPr>
        <p:spPr/>
        <p:txBody>
          <a:bodyPr/>
          <a:lstStyle>
            <a:lvl1pPr>
              <a:defRPr/>
            </a:lvl1pPr>
          </a:lstStyle>
          <a:p>
            <a:pPr>
              <a:defRPr/>
            </a:pPr>
            <a:endParaRPr lang="en-US"/>
          </a:p>
        </p:txBody>
      </p:sp>
      <p:sp>
        <p:nvSpPr>
          <p:cNvPr id="5" name="Footer Placeholder 13"/>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6" name="Slide Number Placeholder 14"/>
          <p:cNvSpPr>
            <a:spLocks noGrp="1" noChangeArrowheads="1"/>
          </p:cNvSpPr>
          <p:nvPr>
            <p:ph type="sldNum" sz="quarter" idx="12"/>
          </p:nvPr>
        </p:nvSpPr>
        <p:spPr/>
        <p:txBody>
          <a:bodyPr/>
          <a:lstStyle>
            <a:lvl1pPr>
              <a:defRPr/>
            </a:lvl1pPr>
          </a:lstStyle>
          <a:p>
            <a:pPr>
              <a:defRPr/>
            </a:pPr>
            <a:fld id="{42E6E0D7-D129-41A0-A1C9-78369E143485}" type="slidenum">
              <a:rPr lang="en-US" altLang="en-US"/>
              <a:pPr>
                <a:defRPr/>
              </a:pPr>
              <a:t>‹#›</a:t>
            </a:fld>
            <a:endParaRPr lang="en-US" altLang="en-US"/>
          </a:p>
        </p:txBody>
      </p:sp>
    </p:spTree>
    <p:extLst>
      <p:ext uri="{BB962C8B-B14F-4D97-AF65-F5344CB8AC3E}">
        <p14:creationId xmlns:p14="http://schemas.microsoft.com/office/powerpoint/2010/main" val="238827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F2347E2B-1306-4238-9DAE-709E2144A74C}" type="slidenum">
              <a:rPr lang="en-US" altLang="en-US"/>
              <a:pPr>
                <a:defRPr/>
              </a:pPr>
              <a:t>‹#›</a:t>
            </a:fld>
            <a:endParaRPr lang="en-US" altLang="en-US"/>
          </a:p>
        </p:txBody>
      </p:sp>
    </p:spTree>
    <p:extLst>
      <p:ext uri="{BB962C8B-B14F-4D97-AF65-F5344CB8AC3E}">
        <p14:creationId xmlns:p14="http://schemas.microsoft.com/office/powerpoint/2010/main" val="375019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p:txBody>
          <a:bodyPr/>
          <a:lstStyle>
            <a:lvl1pPr>
              <a:defRPr/>
            </a:lvl1pPr>
          </a:lstStyle>
          <a:p>
            <a:pPr>
              <a:defRPr/>
            </a:pPr>
            <a:endParaRPr lang="en-US"/>
          </a:p>
        </p:txBody>
      </p:sp>
      <p:sp>
        <p:nvSpPr>
          <p:cNvPr id="8"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9" name="Rectangle 5"/>
          <p:cNvSpPr>
            <a:spLocks noGrp="1" noChangeArrowheads="1"/>
          </p:cNvSpPr>
          <p:nvPr>
            <p:ph type="sldNum" sz="quarter" idx="12"/>
          </p:nvPr>
        </p:nvSpPr>
        <p:spPr/>
        <p:txBody>
          <a:bodyPr/>
          <a:lstStyle>
            <a:lvl1pPr>
              <a:defRPr/>
            </a:lvl1pPr>
          </a:lstStyle>
          <a:p>
            <a:pPr>
              <a:defRPr/>
            </a:pPr>
            <a:fld id="{9685D378-E265-401A-8363-4352AACBBA59}" type="slidenum">
              <a:rPr lang="en-US" altLang="en-US"/>
              <a:pPr>
                <a:defRPr/>
              </a:pPr>
              <a:t>‹#›</a:t>
            </a:fld>
            <a:endParaRPr lang="en-US" altLang="en-US"/>
          </a:p>
        </p:txBody>
      </p:sp>
    </p:spTree>
    <p:extLst>
      <p:ext uri="{BB962C8B-B14F-4D97-AF65-F5344CB8AC3E}">
        <p14:creationId xmlns:p14="http://schemas.microsoft.com/office/powerpoint/2010/main" val="190342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p:txBody>
          <a:bodyPr/>
          <a:lstStyle>
            <a:lvl1pPr>
              <a:defRPr/>
            </a:lvl1pPr>
          </a:lstStyle>
          <a:p>
            <a:pPr>
              <a:defRPr/>
            </a:pPr>
            <a:endParaRPr lang="en-US"/>
          </a:p>
        </p:txBody>
      </p:sp>
      <p:sp>
        <p:nvSpPr>
          <p:cNvPr id="4"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5" name="Rectangle 5"/>
          <p:cNvSpPr>
            <a:spLocks noGrp="1" noChangeArrowheads="1"/>
          </p:cNvSpPr>
          <p:nvPr>
            <p:ph type="sldNum" sz="quarter" idx="12"/>
          </p:nvPr>
        </p:nvSpPr>
        <p:spPr/>
        <p:txBody>
          <a:bodyPr/>
          <a:lstStyle>
            <a:lvl1pPr>
              <a:defRPr/>
            </a:lvl1pPr>
          </a:lstStyle>
          <a:p>
            <a:pPr>
              <a:defRPr/>
            </a:pPr>
            <a:fld id="{CCB5C17E-9C6C-4FF9-B6F5-447FCE3B61AD}" type="slidenum">
              <a:rPr lang="en-US" altLang="en-US"/>
              <a:pPr>
                <a:defRPr/>
              </a:pPr>
              <a:t>‹#›</a:t>
            </a:fld>
            <a:endParaRPr lang="en-US" altLang="en-US"/>
          </a:p>
        </p:txBody>
      </p:sp>
    </p:spTree>
    <p:extLst>
      <p:ext uri="{BB962C8B-B14F-4D97-AF65-F5344CB8AC3E}">
        <p14:creationId xmlns:p14="http://schemas.microsoft.com/office/powerpoint/2010/main" val="290097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a:defRPr/>
            </a:lvl1pPr>
          </a:lstStyle>
          <a:p>
            <a:pPr>
              <a:defRPr/>
            </a:pPr>
            <a:endParaRPr lang="en-US"/>
          </a:p>
        </p:txBody>
      </p:sp>
      <p:sp>
        <p:nvSpPr>
          <p:cNvPr id="3"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4" name="Rectangle 5"/>
          <p:cNvSpPr>
            <a:spLocks noGrp="1" noChangeArrowheads="1"/>
          </p:cNvSpPr>
          <p:nvPr>
            <p:ph type="sldNum" sz="quarter" idx="12"/>
          </p:nvPr>
        </p:nvSpPr>
        <p:spPr/>
        <p:txBody>
          <a:bodyPr/>
          <a:lstStyle>
            <a:lvl1pPr>
              <a:defRPr/>
            </a:lvl1pPr>
          </a:lstStyle>
          <a:p>
            <a:pPr>
              <a:defRPr/>
            </a:pPr>
            <a:fld id="{BB56DD6F-8FC2-49AA-8B65-42A05DBC87CF}" type="slidenum">
              <a:rPr lang="en-US" altLang="en-US"/>
              <a:pPr>
                <a:defRPr/>
              </a:pPr>
              <a:t>‹#›</a:t>
            </a:fld>
            <a:endParaRPr lang="en-US" altLang="en-US"/>
          </a:p>
        </p:txBody>
      </p:sp>
    </p:spTree>
    <p:extLst>
      <p:ext uri="{BB962C8B-B14F-4D97-AF65-F5344CB8AC3E}">
        <p14:creationId xmlns:p14="http://schemas.microsoft.com/office/powerpoint/2010/main" val="120911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B54BC61E-ED6C-4AC5-AB98-C91DFABF082A}" type="slidenum">
              <a:rPr lang="en-US" altLang="en-US"/>
              <a:pPr>
                <a:defRPr/>
              </a:pPr>
              <a:t>‹#›</a:t>
            </a:fld>
            <a:endParaRPr lang="en-US" altLang="en-US"/>
          </a:p>
        </p:txBody>
      </p:sp>
    </p:spTree>
    <p:extLst>
      <p:ext uri="{BB962C8B-B14F-4D97-AF65-F5344CB8AC3E}">
        <p14:creationId xmlns:p14="http://schemas.microsoft.com/office/powerpoint/2010/main" val="34053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r>
              <a:rPr lang="en-US"/>
              <a:t>Original: The Archer Center for Student Leadership Development</a:t>
            </a:r>
          </a:p>
        </p:txBody>
      </p:sp>
      <p:sp>
        <p:nvSpPr>
          <p:cNvPr id="7" name="Rectangle 5"/>
          <p:cNvSpPr>
            <a:spLocks noGrp="1" noChangeArrowheads="1"/>
          </p:cNvSpPr>
          <p:nvPr>
            <p:ph type="sldNum" sz="quarter" idx="12"/>
          </p:nvPr>
        </p:nvSpPr>
        <p:spPr/>
        <p:txBody>
          <a:bodyPr/>
          <a:lstStyle>
            <a:lvl1pPr>
              <a:defRPr/>
            </a:lvl1pPr>
          </a:lstStyle>
          <a:p>
            <a:pPr>
              <a:defRPr/>
            </a:pPr>
            <a:fld id="{045F4C4D-346A-4563-B7BD-4F0AB27C52D5}" type="slidenum">
              <a:rPr lang="en-US" altLang="en-US"/>
              <a:pPr>
                <a:defRPr/>
              </a:pPr>
              <a:t>‹#›</a:t>
            </a:fld>
            <a:endParaRPr lang="en-US" altLang="en-US"/>
          </a:p>
        </p:txBody>
      </p:sp>
    </p:spTree>
    <p:extLst>
      <p:ext uri="{BB962C8B-B14F-4D97-AF65-F5344CB8AC3E}">
        <p14:creationId xmlns:p14="http://schemas.microsoft.com/office/powerpoint/2010/main" val="1775130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1071563" y="304800"/>
            <a:ext cx="7615237" cy="1106488"/>
            <a:chOff x="675" y="192"/>
            <a:chExt cx="4797" cy="697"/>
          </a:xfrm>
        </p:grpSpPr>
        <p:sp>
          <p:nvSpPr>
            <p:cNvPr id="1032" name="Oval 6"/>
            <p:cNvSpPr>
              <a:spLocks noChangeArrowheads="1"/>
            </p:cNvSpPr>
            <p:nvPr/>
          </p:nvSpPr>
          <p:spPr bwMode="hidden">
            <a:xfrm flipH="1">
              <a:off x="3067" y="192"/>
              <a:ext cx="696"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3" name="Oval 7"/>
            <p:cNvSpPr>
              <a:spLocks noChangeArrowheads="1"/>
            </p:cNvSpPr>
            <p:nvPr/>
          </p:nvSpPr>
          <p:spPr bwMode="hidden">
            <a:xfrm flipH="1">
              <a:off x="4777" y="192"/>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4" name="Oval 8"/>
            <p:cNvSpPr>
              <a:spLocks noChangeArrowheads="1"/>
            </p:cNvSpPr>
            <p:nvPr/>
          </p:nvSpPr>
          <p:spPr bwMode="hidden">
            <a:xfrm flipH="1">
              <a:off x="675" y="193"/>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5" name="Oval 9"/>
            <p:cNvSpPr>
              <a:spLocks noChangeArrowheads="1"/>
            </p:cNvSpPr>
            <p:nvPr/>
          </p:nvSpPr>
          <p:spPr bwMode="hidden">
            <a:xfrm flipH="1">
              <a:off x="3984"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6" name="Oval 10"/>
            <p:cNvSpPr>
              <a:spLocks noChangeArrowheads="1"/>
            </p:cNvSpPr>
            <p:nvPr/>
          </p:nvSpPr>
          <p:spPr bwMode="hidden">
            <a:xfrm flipH="1">
              <a:off x="1486" y="192"/>
              <a:ext cx="695" cy="696"/>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sp>
        <p:nvSpPr>
          <p:cNvPr id="1027" name="Rectangle 2"/>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49539" name="Rectangle 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449540"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r>
              <a:rPr lang="en-US"/>
              <a:t>The Archer Center for Student Leadership Development</a:t>
            </a:r>
          </a:p>
        </p:txBody>
      </p:sp>
      <p:sp>
        <p:nvSpPr>
          <p:cNvPr id="449541"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92E7DD7-2DD7-4AFB-94F8-2D60A0F6158E}" type="slidenum">
              <a:rPr lang="en-US" altLang="en-US"/>
              <a:pPr>
                <a:defRPr/>
              </a:pPr>
              <a:t>‹#›</a:t>
            </a:fld>
            <a:endParaRPr lang="en-US" altLang="en-US"/>
          </a:p>
        </p:txBody>
      </p:sp>
      <p:sp>
        <p:nvSpPr>
          <p:cNvPr id="1031" name="Rectangle 14"/>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altLang="en-US" smtClean="0"/>
              <a:t>Capstone Team Packet</a:t>
            </a:r>
            <a:br>
              <a:rPr lang="en-US" altLang="en-US" smtClean="0"/>
            </a:br>
            <a:endParaRPr lang="en-US" altLang="en-US" sz="3200" smtClean="0"/>
          </a:p>
        </p:txBody>
      </p:sp>
      <p:sp>
        <p:nvSpPr>
          <p:cNvPr id="16387" name="Rectangle 3"/>
          <p:cNvSpPr>
            <a:spLocks noGrp="1" noChangeArrowheads="1"/>
          </p:cNvSpPr>
          <p:nvPr>
            <p:ph type="subTitle" idx="1"/>
          </p:nvPr>
        </p:nvSpPr>
        <p:spPr>
          <a:xfrm>
            <a:off x="533400" y="3810000"/>
            <a:ext cx="7924800" cy="1752600"/>
          </a:xfrm>
        </p:spPr>
        <p:txBody>
          <a:bodyPr/>
          <a:lstStyle/>
          <a:p>
            <a:pPr eaLnBrk="1" hangingPunct="1"/>
            <a:r>
              <a:rPr lang="en-US" altLang="en-US" dirty="0" smtClean="0"/>
              <a:t>Project Name:______________________</a:t>
            </a:r>
          </a:p>
          <a:p>
            <a:pPr eaLnBrk="1" hangingPunct="1"/>
            <a:endParaRPr lang="en-US" altLang="en-US" dirty="0" smtClean="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E64C7883-5DE7-495E-A7D2-42405837BBAD}" type="slidenum">
              <a:rPr lang="en-US" altLang="en-US" sz="1000" smtClean="0"/>
              <a:pPr>
                <a:spcBef>
                  <a:spcPct val="0"/>
                </a:spcBef>
                <a:buClrTx/>
                <a:buFontTx/>
                <a:buNone/>
              </a:pPr>
              <a:t>1</a:t>
            </a:fld>
            <a:endParaRPr lang="en-US" altLang="en-US" sz="1000" smtClean="0"/>
          </a:p>
        </p:txBody>
      </p:sp>
      <p:sp>
        <p:nvSpPr>
          <p:cNvPr id="16389"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16390" name="Rectangle 1"/>
          <p:cNvSpPr>
            <a:spLocks noChangeArrowheads="1"/>
          </p:cNvSpPr>
          <p:nvPr/>
        </p:nvSpPr>
        <p:spPr bwMode="auto">
          <a:xfrm>
            <a:off x="457200" y="5172075"/>
            <a:ext cx="8229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400" dirty="0"/>
              <a:t>Based on Material Developed by The Archer Center for Student Leadership Development for </a:t>
            </a:r>
            <a:r>
              <a:rPr lang="en-US" altLang="en-US" sz="1400" dirty="0" smtClean="0"/>
              <a:t/>
            </a:r>
            <a:br>
              <a:rPr lang="en-US" altLang="en-US" sz="1400" dirty="0" smtClean="0"/>
            </a:br>
            <a:r>
              <a:rPr lang="en-US" altLang="en-US" sz="1400" dirty="0" smtClean="0"/>
              <a:t>ENGR-2050</a:t>
            </a:r>
            <a:r>
              <a:rPr lang="en-US" altLang="en-US" sz="1400" dirty="0"/>
              <a:t>, Introduction to Engineering Design with Professional Development 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eaLnBrk="1" hangingPunct="1"/>
            <a:r>
              <a:rPr lang="en-US" altLang="en-US" smtClean="0"/>
              <a:t>Team Information</a:t>
            </a:r>
          </a:p>
        </p:txBody>
      </p:sp>
      <p:sp>
        <p:nvSpPr>
          <p:cNvPr id="18449" name="Slide Number Placeholder 1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E546550-7C27-4C25-9544-714D5A75E801}" type="slidenum">
              <a:rPr lang="en-US" altLang="en-US" sz="1000" smtClean="0"/>
              <a:pPr>
                <a:spcBef>
                  <a:spcPct val="0"/>
                </a:spcBef>
                <a:buClrTx/>
                <a:buFontTx/>
                <a:buNone/>
              </a:pPr>
              <a:t>2</a:t>
            </a:fld>
            <a:endParaRPr lang="en-US" altLang="en-US" sz="1000" smtClean="0"/>
          </a:p>
        </p:txBody>
      </p:sp>
      <p:sp>
        <p:nvSpPr>
          <p:cNvPr id="18450" name="TextBox 1"/>
          <p:cNvSpPr txBox="1">
            <a:spLocks noChangeArrowheads="1"/>
          </p:cNvSpPr>
          <p:nvPr/>
        </p:nvSpPr>
        <p:spPr bwMode="auto">
          <a:xfrm>
            <a:off x="838200" y="5878512"/>
            <a:ext cx="746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sz="1800" dirty="0"/>
              <a:t>Collect and enter into your team’s Project Wiki when you have access.</a:t>
            </a:r>
          </a:p>
        </p:txBody>
      </p:sp>
      <p:sp>
        <p:nvSpPr>
          <p:cNvPr id="18451"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graphicFrame>
        <p:nvGraphicFramePr>
          <p:cNvPr id="2" name="Table 1"/>
          <p:cNvGraphicFramePr>
            <a:graphicFrameLocks noGrp="1"/>
          </p:cNvGraphicFramePr>
          <p:nvPr>
            <p:extLst>
              <p:ext uri="{D42A27DB-BD31-4B8C-83A1-F6EECF244321}">
                <p14:modId xmlns:p14="http://schemas.microsoft.com/office/powerpoint/2010/main" val="2339164415"/>
              </p:ext>
            </p:extLst>
          </p:nvPr>
        </p:nvGraphicFramePr>
        <p:xfrm>
          <a:off x="457200" y="1397000"/>
          <a:ext cx="8229600" cy="4450080"/>
        </p:xfrm>
        <a:graphic>
          <a:graphicData uri="http://schemas.openxmlformats.org/drawingml/2006/table">
            <a:tbl>
              <a:tblPr firstRow="1" bandRow="1">
                <a:tableStyleId>{073A0DAA-6AF3-43AB-8588-CEC1D06C72B9}</a:tableStyleId>
              </a:tblPr>
              <a:tblGrid>
                <a:gridCol w="3276600">
                  <a:extLst>
                    <a:ext uri="{9D8B030D-6E8A-4147-A177-3AD203B41FA5}">
                      <a16:colId xmlns:a16="http://schemas.microsoft.com/office/drawing/2014/main" val="2341635534"/>
                    </a:ext>
                  </a:extLst>
                </a:gridCol>
                <a:gridCol w="2514600">
                  <a:extLst>
                    <a:ext uri="{9D8B030D-6E8A-4147-A177-3AD203B41FA5}">
                      <a16:colId xmlns:a16="http://schemas.microsoft.com/office/drawing/2014/main" val="958920430"/>
                    </a:ext>
                  </a:extLst>
                </a:gridCol>
                <a:gridCol w="2438400">
                  <a:extLst>
                    <a:ext uri="{9D8B030D-6E8A-4147-A177-3AD203B41FA5}">
                      <a16:colId xmlns:a16="http://schemas.microsoft.com/office/drawing/2014/main" val="3144087787"/>
                    </a:ext>
                  </a:extLst>
                </a:gridCol>
              </a:tblGrid>
              <a:tr h="370840">
                <a:tc>
                  <a:txBody>
                    <a:bodyPr/>
                    <a:lstStyle/>
                    <a:p>
                      <a:r>
                        <a:rPr lang="en-US" dirty="0" smtClean="0"/>
                        <a:t>Team Member</a:t>
                      </a:r>
                      <a:endParaRPr lang="en-US" dirty="0"/>
                    </a:p>
                  </a:txBody>
                  <a:tcPr/>
                </a:tc>
                <a:tc>
                  <a:txBody>
                    <a:bodyPr/>
                    <a:lstStyle/>
                    <a:p>
                      <a:r>
                        <a:rPr lang="en-US" dirty="0" smtClean="0"/>
                        <a:t>Phone</a:t>
                      </a:r>
                      <a:endParaRPr lang="en-US" dirty="0"/>
                    </a:p>
                  </a:txBody>
                  <a:tcPr/>
                </a:tc>
                <a:tc>
                  <a:txBody>
                    <a:bodyPr/>
                    <a:lstStyle/>
                    <a:p>
                      <a:r>
                        <a:rPr lang="en-US" dirty="0" smtClean="0"/>
                        <a:t>Email</a:t>
                      </a:r>
                      <a:endParaRPr lang="en-US" dirty="0"/>
                    </a:p>
                  </a:txBody>
                  <a:tcPr/>
                </a:tc>
                <a:extLst>
                  <a:ext uri="{0D108BD9-81ED-4DB2-BD59-A6C34878D82A}">
                    <a16:rowId xmlns:a16="http://schemas.microsoft.com/office/drawing/2014/main" val="3287563308"/>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8432886"/>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0358973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050600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6973039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933659516"/>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57848662"/>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416729674"/>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12413182"/>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0527766"/>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97443109"/>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014908974"/>
                  </a:ext>
                </a:extLst>
              </a:tr>
            </a:tbl>
          </a:graphicData>
        </a:graphic>
      </p:graphicFrame>
    </p:spTree>
    <p:extLst>
      <p:ext uri="{BB962C8B-B14F-4D97-AF65-F5344CB8AC3E}">
        <p14:creationId xmlns:p14="http://schemas.microsoft.com/office/powerpoint/2010/main" val="198838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r>
              <a:rPr lang="en-US" altLang="en-US" smtClean="0"/>
              <a:t>Individual Questions</a:t>
            </a:r>
          </a:p>
        </p:txBody>
      </p:sp>
      <p:sp>
        <p:nvSpPr>
          <p:cNvPr id="19459" name="Content Placeholder 2"/>
          <p:cNvSpPr>
            <a:spLocks noGrp="1"/>
          </p:cNvSpPr>
          <p:nvPr>
            <p:ph idx="1"/>
          </p:nvPr>
        </p:nvSpPr>
        <p:spPr>
          <a:xfrm>
            <a:off x="457200" y="1565275"/>
            <a:ext cx="8229600" cy="4911725"/>
          </a:xfrm>
        </p:spPr>
        <p:txBody>
          <a:bodyPr/>
          <a:lstStyle/>
          <a:p>
            <a:pPr eaLnBrk="1" hangingPunct="1"/>
            <a:r>
              <a:rPr lang="en-US" altLang="en-US" sz="1200" smtClean="0"/>
              <a:t>What do you hope to get out of this project?</a:t>
            </a:r>
          </a:p>
          <a:p>
            <a:pPr eaLnBrk="1" hangingPunct="1"/>
            <a:endParaRPr lang="en-US" altLang="en-US" sz="1200" smtClean="0"/>
          </a:p>
          <a:p>
            <a:pPr eaLnBrk="1" hangingPunct="1"/>
            <a:r>
              <a:rPr lang="en-US" altLang="en-US" sz="1200" smtClean="0"/>
              <a:t>List specific skills/experiences that you can contribute to the team.</a:t>
            </a:r>
          </a:p>
          <a:p>
            <a:pPr eaLnBrk="1" hangingPunct="1"/>
            <a:endParaRPr lang="en-US" altLang="en-US" sz="1200" smtClean="0"/>
          </a:p>
          <a:p>
            <a:pPr eaLnBrk="1" hangingPunct="1"/>
            <a:r>
              <a:rPr lang="en-US" altLang="en-US" sz="1200" smtClean="0"/>
              <a:t>List weaknesses/things you prefer not to do.</a:t>
            </a:r>
          </a:p>
          <a:p>
            <a:pPr eaLnBrk="1" hangingPunct="1"/>
            <a:endParaRPr lang="en-US" altLang="en-US" sz="1200" smtClean="0"/>
          </a:p>
          <a:p>
            <a:pPr eaLnBrk="1" hangingPunct="1"/>
            <a:r>
              <a:rPr lang="en-US" altLang="en-US" sz="1200" smtClean="0"/>
              <a:t>What are your work style preferences?  How, when, and where do you like to work?</a:t>
            </a:r>
          </a:p>
          <a:p>
            <a:pPr eaLnBrk="1" hangingPunct="1"/>
            <a:endParaRPr lang="en-US" altLang="en-US" sz="1200" smtClean="0"/>
          </a:p>
          <a:p>
            <a:pPr eaLnBrk="1" hangingPunct="1"/>
            <a:r>
              <a:rPr lang="en-US" altLang="en-US" sz="1200" smtClean="0"/>
              <a:t>What really annoys you when working with others?</a:t>
            </a:r>
          </a:p>
          <a:p>
            <a:pPr eaLnBrk="1" hangingPunct="1"/>
            <a:endParaRPr lang="en-US" altLang="en-US" sz="1200" smtClean="0"/>
          </a:p>
          <a:p>
            <a:pPr eaLnBrk="1" hangingPunct="1"/>
            <a:r>
              <a:rPr lang="en-US" altLang="en-US" sz="1200" smtClean="0"/>
              <a:t>What outside obligations do you have/scheduling conflicts?</a:t>
            </a:r>
          </a:p>
          <a:p>
            <a:pPr eaLnBrk="1" hangingPunct="1"/>
            <a:endParaRPr lang="en-US" altLang="en-US" sz="1200" smtClean="0"/>
          </a:p>
          <a:p>
            <a:pPr eaLnBrk="1" hangingPunct="1"/>
            <a:r>
              <a:rPr lang="en-US" altLang="en-US" sz="1200" smtClean="0"/>
              <a:t>What is your level of commitment (high/medium/low) to accomplishing the Team’s Purpose and Desired Outcome(s) as provided by the team?</a:t>
            </a:r>
          </a:p>
        </p:txBody>
      </p:sp>
      <p:sp>
        <p:nvSpPr>
          <p:cNvPr id="19460" name="TextBox 3"/>
          <p:cNvSpPr txBox="1">
            <a:spLocks noChangeArrowheads="1"/>
          </p:cNvSpPr>
          <p:nvPr/>
        </p:nvSpPr>
        <p:spPr bwMode="auto">
          <a:xfrm>
            <a:off x="5105400" y="6477000"/>
            <a:ext cx="3429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a:spcBef>
                <a:spcPct val="0"/>
              </a:spcBef>
              <a:buClrTx/>
              <a:buFontTx/>
              <a:buNone/>
            </a:pPr>
            <a:r>
              <a:rPr lang="en-US" altLang="en-US" sz="800"/>
              <a:t>Adapted from The Team Learning Assistant Workbook, 2005</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0757DFB7-B212-4EF2-987F-08698BB501E9}" type="slidenum">
              <a:rPr lang="en-US" altLang="en-US" sz="1000" smtClean="0"/>
              <a:pPr>
                <a:spcBef>
                  <a:spcPct val="0"/>
                </a:spcBef>
                <a:buClrTx/>
                <a:buFontTx/>
                <a:buNone/>
              </a:pPr>
              <a:t>3</a:t>
            </a:fld>
            <a:endParaRPr lang="en-US" altLang="en-US" sz="1000" smtClean="0"/>
          </a:p>
        </p:txBody>
      </p:sp>
      <p:sp>
        <p:nvSpPr>
          <p:cNvPr id="19462" name="TextBox 6"/>
          <p:cNvSpPr txBox="1">
            <a:spLocks noChangeArrowheads="1"/>
          </p:cNvSpPr>
          <p:nvPr/>
        </p:nvSpPr>
        <p:spPr bwMode="auto">
          <a:xfrm>
            <a:off x="679450" y="5562600"/>
            <a:ext cx="7785100" cy="369888"/>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dirty="0" smtClean="0"/>
              <a:t>Enter Your Responses Into Your Team’s Background Information Forum</a:t>
            </a:r>
          </a:p>
        </p:txBody>
      </p:sp>
      <p:sp>
        <p:nvSpPr>
          <p:cNvPr id="19463"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US" altLang="en-US" smtClean="0"/>
              <a:t>Team Type Table</a:t>
            </a:r>
          </a:p>
        </p:txBody>
      </p:sp>
      <p:grpSp>
        <p:nvGrpSpPr>
          <p:cNvPr id="20483" name="Group 13"/>
          <p:cNvGrpSpPr>
            <a:grpSpLocks/>
          </p:cNvGrpSpPr>
          <p:nvPr/>
        </p:nvGrpSpPr>
        <p:grpSpPr bwMode="auto">
          <a:xfrm>
            <a:off x="1676400" y="1524000"/>
            <a:ext cx="5791200" cy="2978150"/>
            <a:chOff x="576" y="1200"/>
            <a:chExt cx="4608" cy="2688"/>
          </a:xfrm>
        </p:grpSpPr>
        <p:grpSp>
          <p:nvGrpSpPr>
            <p:cNvPr id="20488" name="Group 14"/>
            <p:cNvGrpSpPr>
              <a:grpSpLocks/>
            </p:cNvGrpSpPr>
            <p:nvPr/>
          </p:nvGrpSpPr>
          <p:grpSpPr bwMode="auto">
            <a:xfrm>
              <a:off x="576" y="1200"/>
              <a:ext cx="4608" cy="2688"/>
              <a:chOff x="576" y="432"/>
              <a:chExt cx="4608" cy="3456"/>
            </a:xfrm>
          </p:grpSpPr>
          <p:sp>
            <p:nvSpPr>
              <p:cNvPr id="20505" name="Rectangle 15"/>
              <p:cNvSpPr>
                <a:spLocks noChangeArrowheads="1"/>
              </p:cNvSpPr>
              <p:nvPr/>
            </p:nvSpPr>
            <p:spPr bwMode="auto">
              <a:xfrm>
                <a:off x="576" y="432"/>
                <a:ext cx="4608" cy="34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0506" name="Line 16"/>
              <p:cNvSpPr>
                <a:spLocks noChangeShapeType="1"/>
              </p:cNvSpPr>
              <p:nvPr/>
            </p:nvSpPr>
            <p:spPr bwMode="auto">
              <a:xfrm>
                <a:off x="1728"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Line 17"/>
              <p:cNvSpPr>
                <a:spLocks noChangeShapeType="1"/>
              </p:cNvSpPr>
              <p:nvPr/>
            </p:nvSpPr>
            <p:spPr bwMode="auto">
              <a:xfrm>
                <a:off x="2880"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8" name="Line 18"/>
              <p:cNvSpPr>
                <a:spLocks noChangeShapeType="1"/>
              </p:cNvSpPr>
              <p:nvPr/>
            </p:nvSpPr>
            <p:spPr bwMode="auto">
              <a:xfrm>
                <a:off x="4032" y="432"/>
                <a:ext cx="0" cy="3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Line 19"/>
              <p:cNvSpPr>
                <a:spLocks noChangeShapeType="1"/>
              </p:cNvSpPr>
              <p:nvPr/>
            </p:nvSpPr>
            <p:spPr bwMode="auto">
              <a:xfrm>
                <a:off x="576" y="1248"/>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0" name="Line 20"/>
              <p:cNvSpPr>
                <a:spLocks noChangeShapeType="1"/>
              </p:cNvSpPr>
              <p:nvPr/>
            </p:nvSpPr>
            <p:spPr bwMode="auto">
              <a:xfrm>
                <a:off x="576" y="2064"/>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Line 21"/>
              <p:cNvSpPr>
                <a:spLocks noChangeShapeType="1"/>
              </p:cNvSpPr>
              <p:nvPr/>
            </p:nvSpPr>
            <p:spPr bwMode="auto">
              <a:xfrm>
                <a:off x="576" y="2976"/>
                <a:ext cx="46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9" name="Text Box 22"/>
            <p:cNvSpPr txBox="1">
              <a:spLocks noChangeArrowheads="1"/>
            </p:cNvSpPr>
            <p:nvPr/>
          </p:nvSpPr>
          <p:spPr bwMode="auto">
            <a:xfrm>
              <a:off x="912"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ISTJ</a:t>
              </a:r>
            </a:p>
          </p:txBody>
        </p:sp>
        <p:sp>
          <p:nvSpPr>
            <p:cNvPr id="20490" name="Text Box 23"/>
            <p:cNvSpPr txBox="1">
              <a:spLocks noChangeArrowheads="1"/>
            </p:cNvSpPr>
            <p:nvPr/>
          </p:nvSpPr>
          <p:spPr bwMode="auto">
            <a:xfrm>
              <a:off x="912"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ISTP</a:t>
              </a:r>
            </a:p>
          </p:txBody>
        </p:sp>
        <p:sp>
          <p:nvSpPr>
            <p:cNvPr id="20491" name="Text Box 24"/>
            <p:cNvSpPr txBox="1">
              <a:spLocks noChangeArrowheads="1"/>
            </p:cNvSpPr>
            <p:nvPr/>
          </p:nvSpPr>
          <p:spPr bwMode="auto">
            <a:xfrm>
              <a:off x="912"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ESTP</a:t>
              </a:r>
            </a:p>
          </p:txBody>
        </p:sp>
        <p:sp>
          <p:nvSpPr>
            <p:cNvPr id="20492" name="Text Box 25"/>
            <p:cNvSpPr txBox="1">
              <a:spLocks noChangeArrowheads="1"/>
            </p:cNvSpPr>
            <p:nvPr/>
          </p:nvSpPr>
          <p:spPr bwMode="auto">
            <a:xfrm>
              <a:off x="912"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ESTJ</a:t>
              </a:r>
            </a:p>
          </p:txBody>
        </p:sp>
        <p:sp>
          <p:nvSpPr>
            <p:cNvPr id="20493" name="Text Box 26"/>
            <p:cNvSpPr txBox="1">
              <a:spLocks noChangeArrowheads="1"/>
            </p:cNvSpPr>
            <p:nvPr/>
          </p:nvSpPr>
          <p:spPr bwMode="auto">
            <a:xfrm>
              <a:off x="2064" y="129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ISFJ</a:t>
              </a:r>
            </a:p>
          </p:txBody>
        </p:sp>
        <p:sp>
          <p:nvSpPr>
            <p:cNvPr id="20494" name="Text Box 27"/>
            <p:cNvSpPr txBox="1">
              <a:spLocks noChangeArrowheads="1"/>
            </p:cNvSpPr>
            <p:nvPr/>
          </p:nvSpPr>
          <p:spPr bwMode="auto">
            <a:xfrm>
              <a:off x="2064"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ISFP</a:t>
              </a:r>
            </a:p>
          </p:txBody>
        </p:sp>
        <p:sp>
          <p:nvSpPr>
            <p:cNvPr id="20495" name="Text Box 28"/>
            <p:cNvSpPr txBox="1">
              <a:spLocks noChangeArrowheads="1"/>
            </p:cNvSpPr>
            <p:nvPr/>
          </p:nvSpPr>
          <p:spPr bwMode="auto">
            <a:xfrm>
              <a:off x="2064"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ESFP</a:t>
              </a:r>
            </a:p>
          </p:txBody>
        </p:sp>
        <p:sp>
          <p:nvSpPr>
            <p:cNvPr id="20496" name="Text Box 29"/>
            <p:cNvSpPr txBox="1">
              <a:spLocks noChangeArrowheads="1"/>
            </p:cNvSpPr>
            <p:nvPr/>
          </p:nvSpPr>
          <p:spPr bwMode="auto">
            <a:xfrm>
              <a:off x="2064" y="32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ESFJ</a:t>
              </a:r>
            </a:p>
          </p:txBody>
        </p:sp>
        <p:sp>
          <p:nvSpPr>
            <p:cNvPr id="20497" name="Text Box 30"/>
            <p:cNvSpPr txBox="1">
              <a:spLocks noChangeArrowheads="1"/>
            </p:cNvSpPr>
            <p:nvPr/>
          </p:nvSpPr>
          <p:spPr bwMode="auto">
            <a:xfrm>
              <a:off x="3216" y="1276"/>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INFJ</a:t>
              </a:r>
            </a:p>
          </p:txBody>
        </p:sp>
        <p:sp>
          <p:nvSpPr>
            <p:cNvPr id="20498" name="Text Box 31"/>
            <p:cNvSpPr txBox="1">
              <a:spLocks noChangeArrowheads="1"/>
            </p:cNvSpPr>
            <p:nvPr/>
          </p:nvSpPr>
          <p:spPr bwMode="auto">
            <a:xfrm>
              <a:off x="3216"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INFP</a:t>
              </a:r>
            </a:p>
          </p:txBody>
        </p:sp>
        <p:sp>
          <p:nvSpPr>
            <p:cNvPr id="20499" name="Text Box 32"/>
            <p:cNvSpPr txBox="1">
              <a:spLocks noChangeArrowheads="1"/>
            </p:cNvSpPr>
            <p:nvPr/>
          </p:nvSpPr>
          <p:spPr bwMode="auto">
            <a:xfrm>
              <a:off x="3216" y="254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ENFP</a:t>
              </a:r>
            </a:p>
          </p:txBody>
        </p:sp>
        <p:sp>
          <p:nvSpPr>
            <p:cNvPr id="20500" name="Text Box 33"/>
            <p:cNvSpPr txBox="1">
              <a:spLocks noChangeArrowheads="1"/>
            </p:cNvSpPr>
            <p:nvPr/>
          </p:nvSpPr>
          <p:spPr bwMode="auto">
            <a:xfrm>
              <a:off x="3216"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ENFJ</a:t>
              </a:r>
            </a:p>
          </p:txBody>
        </p:sp>
        <p:sp>
          <p:nvSpPr>
            <p:cNvPr id="20501" name="Text Box 34"/>
            <p:cNvSpPr txBox="1">
              <a:spLocks noChangeArrowheads="1"/>
            </p:cNvSpPr>
            <p:nvPr/>
          </p:nvSpPr>
          <p:spPr bwMode="auto">
            <a:xfrm>
              <a:off x="4368" y="1296"/>
              <a:ext cx="5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400" b="1">
                  <a:solidFill>
                    <a:srgbClr val="0033CC"/>
                  </a:solidFill>
                </a:rPr>
                <a:t>INTJ</a:t>
              </a:r>
            </a:p>
          </p:txBody>
        </p:sp>
        <p:sp>
          <p:nvSpPr>
            <p:cNvPr id="20502" name="Text Box 35"/>
            <p:cNvSpPr txBox="1">
              <a:spLocks noChangeArrowheads="1"/>
            </p:cNvSpPr>
            <p:nvPr/>
          </p:nvSpPr>
          <p:spPr bwMode="auto">
            <a:xfrm>
              <a:off x="4368" y="1900"/>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INTP</a:t>
              </a:r>
            </a:p>
          </p:txBody>
        </p:sp>
        <p:sp>
          <p:nvSpPr>
            <p:cNvPr id="20503" name="Text Box 36"/>
            <p:cNvSpPr txBox="1">
              <a:spLocks noChangeArrowheads="1"/>
            </p:cNvSpPr>
            <p:nvPr/>
          </p:nvSpPr>
          <p:spPr bwMode="auto">
            <a:xfrm>
              <a:off x="4368" y="252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ENTP</a:t>
              </a:r>
            </a:p>
          </p:txBody>
        </p:sp>
        <p:sp>
          <p:nvSpPr>
            <p:cNvPr id="20504" name="Text Box 37"/>
            <p:cNvSpPr txBox="1">
              <a:spLocks noChangeArrowheads="1"/>
            </p:cNvSpPr>
            <p:nvPr/>
          </p:nvSpPr>
          <p:spPr bwMode="auto">
            <a:xfrm>
              <a:off x="4368" y="3264"/>
              <a:ext cx="5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FontTx/>
                <a:buNone/>
              </a:pPr>
              <a:r>
                <a:rPr lang="en-US" altLang="en-US" sz="1600" b="1">
                  <a:solidFill>
                    <a:srgbClr val="0033CC"/>
                  </a:solidFill>
                </a:rPr>
                <a:t>ENTJ</a:t>
              </a:r>
            </a:p>
          </p:txBody>
        </p:sp>
      </p:grpSp>
      <p:sp>
        <p:nvSpPr>
          <p:cNvPr id="20484" name="Text Box 39"/>
          <p:cNvSpPr txBox="1">
            <a:spLocks noChangeArrowheads="1"/>
          </p:cNvSpPr>
          <p:nvPr/>
        </p:nvSpPr>
        <p:spPr bwMode="auto">
          <a:xfrm>
            <a:off x="1066800" y="4572000"/>
            <a:ext cx="7124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600" b="1">
                <a:solidFill>
                  <a:srgbClr val="3333CC"/>
                </a:solidFill>
              </a:rPr>
              <a:t>E:_____        S:______        T:______        J:______         Group</a:t>
            </a:r>
          </a:p>
          <a:p>
            <a:pPr>
              <a:spcBef>
                <a:spcPct val="0"/>
              </a:spcBef>
              <a:buClrTx/>
              <a:buFontTx/>
              <a:buNone/>
            </a:pPr>
            <a:r>
              <a:rPr lang="en-US" altLang="en-US" sz="1600" b="1">
                <a:solidFill>
                  <a:srgbClr val="3333CC"/>
                </a:solidFill>
              </a:rPr>
              <a:t>I:______       N:______        F:______        P:______         Type: __ __ __ __</a:t>
            </a:r>
          </a:p>
        </p:txBody>
      </p:sp>
      <p:sp>
        <p:nvSpPr>
          <p:cNvPr id="20485" name="Slide Number Placeholder 2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58AAC5CF-C827-413D-9B71-007F41A21EEB}" type="slidenum">
              <a:rPr lang="en-US" altLang="en-US" sz="1000" smtClean="0"/>
              <a:pPr>
                <a:spcBef>
                  <a:spcPct val="0"/>
                </a:spcBef>
                <a:buClrTx/>
                <a:buFontTx/>
                <a:buNone/>
              </a:pPr>
              <a:t>4</a:t>
            </a:fld>
            <a:endParaRPr lang="en-US" altLang="en-US" sz="1000" smtClean="0"/>
          </a:p>
        </p:txBody>
      </p:sp>
      <p:sp>
        <p:nvSpPr>
          <p:cNvPr id="20486"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2" name="TextBox 1"/>
          <p:cNvSpPr txBox="1"/>
          <p:nvPr/>
        </p:nvSpPr>
        <p:spPr>
          <a:xfrm>
            <a:off x="914400" y="5573713"/>
            <a:ext cx="7277100" cy="646331"/>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Copy Onto Whiteboard and Tally The Quantity of Each </a:t>
            </a:r>
            <a:r>
              <a:rPr lang="en-US" b="1" dirty="0" smtClean="0"/>
              <a:t>Type</a:t>
            </a:r>
            <a:br>
              <a:rPr lang="en-US" b="1" dirty="0" smtClean="0"/>
            </a:br>
            <a:r>
              <a:rPr lang="en-US" b="1" dirty="0" smtClean="0"/>
              <a:t>To Determine your Overall Group’s Type</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r>
              <a:rPr lang="en-US" altLang="en-US" smtClean="0"/>
              <a:t>MBTI Discussion Questions</a:t>
            </a:r>
          </a:p>
        </p:txBody>
      </p:sp>
      <p:sp>
        <p:nvSpPr>
          <p:cNvPr id="7171" name="Content Placeholder 2"/>
          <p:cNvSpPr>
            <a:spLocks noGrp="1"/>
          </p:cNvSpPr>
          <p:nvPr>
            <p:ph idx="1"/>
          </p:nvPr>
        </p:nvSpPr>
        <p:spPr>
          <a:xfrm>
            <a:off x="457200" y="1447800"/>
            <a:ext cx="8229600" cy="5105400"/>
          </a:xfrm>
        </p:spPr>
        <p:txBody>
          <a:bodyPr/>
          <a:lstStyle/>
          <a:p>
            <a:pPr eaLnBrk="1" hangingPunct="1">
              <a:buFont typeface="Wingdings" panose="05000000000000000000" pitchFamily="2" charset="2"/>
              <a:buNone/>
              <a:defRPr/>
            </a:pPr>
            <a:r>
              <a:rPr lang="en-US" sz="2400" dirty="0" smtClean="0"/>
              <a:t>In relation to type… </a:t>
            </a:r>
          </a:p>
          <a:p>
            <a:pPr eaLnBrk="1" hangingPunct="1">
              <a:buFont typeface="Wingdings" panose="05000000000000000000" pitchFamily="2" charset="2"/>
              <a:buNone/>
              <a:defRPr/>
            </a:pPr>
            <a:endParaRPr lang="en-US" sz="1200" dirty="0" smtClean="0"/>
          </a:p>
          <a:p>
            <a:pPr marL="687388" indent="-225425" eaLnBrk="1" hangingPunct="1">
              <a:spcBef>
                <a:spcPts val="0"/>
              </a:spcBef>
              <a:defRPr/>
            </a:pPr>
            <a:r>
              <a:rPr lang="en-US" sz="1800" dirty="0" smtClean="0"/>
              <a:t>what could  be some strengths of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problems might occur on your team?</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would you want a leader need to contribute?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what does this team need in order to be optimally effective?</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do we have preferences in common?</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will we most effectively use those commonalities?</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Where are we lacking?</a:t>
            </a:r>
          </a:p>
          <a:p>
            <a:pPr marL="687388" indent="-225425" eaLnBrk="1" hangingPunct="1">
              <a:spcBef>
                <a:spcPts val="0"/>
              </a:spcBef>
              <a:defRPr/>
            </a:pPr>
            <a:endParaRPr lang="en-US" sz="1800" dirty="0" smtClean="0"/>
          </a:p>
          <a:p>
            <a:pPr marL="687388" indent="-225425" eaLnBrk="1" hangingPunct="1">
              <a:spcBef>
                <a:spcPts val="0"/>
              </a:spcBef>
              <a:defRPr/>
            </a:pPr>
            <a:r>
              <a:rPr lang="en-US" sz="1800" dirty="0" smtClean="0"/>
              <a:t>How can we leverage individual preferences to help our team be stronger?</a:t>
            </a:r>
          </a:p>
          <a:p>
            <a:pPr eaLnBrk="1" hangingPunct="1">
              <a:defRPr/>
            </a:pPr>
            <a:endParaRPr lang="en-US" sz="1100" dirty="0" smtClean="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2D671991-1216-43AD-841E-893F0632C6A8}" type="slidenum">
              <a:rPr lang="en-US" altLang="en-US" sz="1000" smtClean="0"/>
              <a:pPr>
                <a:spcBef>
                  <a:spcPct val="0"/>
                </a:spcBef>
                <a:buClrTx/>
                <a:buFontTx/>
                <a:buNone/>
              </a:pPr>
              <a:t>5</a:t>
            </a:fld>
            <a:endParaRPr lang="en-US" altLang="en-US" sz="1000" smtClean="0"/>
          </a:p>
        </p:txBody>
      </p:sp>
      <p:sp>
        <p:nvSpPr>
          <p:cNvPr id="21509"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
        <p:nvSpPr>
          <p:cNvPr id="6" name="TextBox 5"/>
          <p:cNvSpPr txBox="1"/>
          <p:nvPr/>
        </p:nvSpPr>
        <p:spPr>
          <a:xfrm>
            <a:off x="6248400" y="1752600"/>
            <a:ext cx="2177592" cy="121920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en-US" b="1" dirty="0"/>
              <a:t>Start this Discussion Now, </a:t>
            </a:r>
            <a:r>
              <a:rPr lang="en-US" b="1" dirty="0" smtClean="0"/>
              <a:t>Finish </a:t>
            </a:r>
            <a:r>
              <a:rPr lang="en-US" b="1" dirty="0"/>
              <a:t>at Next Team Meeting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en-US" altLang="en-US" smtClean="0"/>
              <a:t>Team Ground Rules</a:t>
            </a:r>
          </a:p>
        </p:txBody>
      </p:sp>
      <p:sp>
        <p:nvSpPr>
          <p:cNvPr id="23555" name="Rectangle 3"/>
          <p:cNvSpPr>
            <a:spLocks noGrp="1" noChangeArrowheads="1"/>
          </p:cNvSpPr>
          <p:nvPr>
            <p:ph type="body" idx="1"/>
          </p:nvPr>
        </p:nvSpPr>
        <p:spPr/>
        <p:txBody>
          <a:bodyPr/>
          <a:lstStyle/>
          <a:p>
            <a:pPr marL="0" indent="0" eaLnBrk="1" hangingPunct="1">
              <a:buFont typeface="Wingdings" panose="05000000000000000000" pitchFamily="2" charset="2"/>
              <a:buNone/>
              <a:defRPr/>
            </a:pPr>
            <a:r>
              <a:rPr lang="en-US" altLang="en-US" dirty="0" smtClean="0"/>
              <a:t>Address topics like: </a:t>
            </a:r>
          </a:p>
          <a:p>
            <a:pPr eaLnBrk="1" hangingPunct="1">
              <a:buFont typeface="Arial" panose="020B0604020202020204" pitchFamily="34" charset="0"/>
              <a:buChar char="•"/>
              <a:defRPr/>
            </a:pPr>
            <a:r>
              <a:rPr lang="en-US" altLang="en-US" dirty="0" smtClean="0"/>
              <a:t> Meeting attendance</a:t>
            </a:r>
          </a:p>
          <a:p>
            <a:pPr eaLnBrk="1" hangingPunct="1">
              <a:buFont typeface="Arial" panose="020B0604020202020204" pitchFamily="34" charset="0"/>
              <a:buChar char="•"/>
              <a:defRPr/>
            </a:pPr>
            <a:r>
              <a:rPr lang="en-US" altLang="en-US" dirty="0" smtClean="0"/>
              <a:t> Timeliness for Delivery of Work</a:t>
            </a:r>
          </a:p>
          <a:p>
            <a:pPr eaLnBrk="1" hangingPunct="1">
              <a:buFont typeface="Arial" panose="020B0604020202020204" pitchFamily="34" charset="0"/>
              <a:buChar char="•"/>
              <a:defRPr/>
            </a:pPr>
            <a:r>
              <a:rPr lang="en-US" altLang="en-US" dirty="0" smtClean="0"/>
              <a:t> etc. </a:t>
            </a:r>
          </a:p>
          <a:p>
            <a:pPr eaLnBrk="1" hangingPunct="1">
              <a:defRPr/>
            </a:pPr>
            <a:endParaRPr lang="en-US" altLang="en-US" dirty="0" smtClean="0"/>
          </a:p>
          <a:p>
            <a:pPr eaLnBrk="1" hangingPunct="1">
              <a:defRPr/>
            </a:pPr>
            <a:endParaRPr lang="en-US" altLang="en-US" dirty="0" smtClean="0"/>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BE5B6E8-DA86-455F-B509-DC6A0D5F889D}" type="slidenum">
              <a:rPr lang="en-US" altLang="en-US" sz="1000" smtClean="0"/>
              <a:pPr>
                <a:spcBef>
                  <a:spcPct val="0"/>
                </a:spcBef>
                <a:buClrTx/>
                <a:buFontTx/>
                <a:buNone/>
              </a:pPr>
              <a:t>6</a:t>
            </a:fld>
            <a:endParaRPr lang="en-US" altLang="en-US" sz="1000" smtClean="0"/>
          </a:p>
        </p:txBody>
      </p:sp>
      <p:sp>
        <p:nvSpPr>
          <p:cNvPr id="23557"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at Next Team Meeting</a:t>
            </a:r>
          </a:p>
        </p:txBody>
      </p:sp>
      <p:sp>
        <p:nvSpPr>
          <p:cNvPr id="8" name="TextBox 7"/>
          <p:cNvSpPr txBox="1"/>
          <p:nvPr/>
        </p:nvSpPr>
        <p:spPr>
          <a:xfrm>
            <a:off x="914400" y="4350603"/>
            <a:ext cx="7277100" cy="830997"/>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2400" b="1" dirty="0" smtClean="0"/>
              <a:t>What Rules Did Your IED Team Have?</a:t>
            </a:r>
          </a:p>
          <a:p>
            <a:pPr algn="ctr">
              <a:defRPr/>
            </a:pPr>
            <a:r>
              <a:rPr lang="en-US" sz="2400" b="1" dirty="0" smtClean="0"/>
              <a:t>How Would They Still Apply?</a:t>
            </a:r>
            <a:endParaRPr lang="en-US"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altLang="en-US" smtClean="0"/>
              <a:t>Process for Civilized Disagreement</a:t>
            </a:r>
          </a:p>
        </p:txBody>
      </p:sp>
      <p:sp>
        <p:nvSpPr>
          <p:cNvPr id="28675" name="Rectangle 3"/>
          <p:cNvSpPr>
            <a:spLocks noGrp="1" noChangeArrowheads="1"/>
          </p:cNvSpPr>
          <p:nvPr>
            <p:ph type="body" idx="1"/>
          </p:nvPr>
        </p:nvSpPr>
        <p:spPr>
          <a:xfrm>
            <a:off x="457200" y="1600200"/>
            <a:ext cx="8229600" cy="3200400"/>
          </a:xfrm>
        </p:spPr>
        <p:txBody>
          <a:bodyPr/>
          <a:lstStyle/>
          <a:p>
            <a:pPr marL="0" indent="0" eaLnBrk="1" hangingPunct="1">
              <a:buFont typeface="Wingdings" panose="05000000000000000000" pitchFamily="2" charset="2"/>
              <a:buNone/>
            </a:pPr>
            <a:r>
              <a:rPr lang="en-US" altLang="en-US" sz="1600" b="1" smtClean="0"/>
              <a:t>Civilized Disagreement</a:t>
            </a:r>
            <a:r>
              <a:rPr lang="en-US" altLang="en-US" sz="1600" smtClean="0"/>
              <a:t>:  An effective team is comfortable with disagreements, and shows no signs of avoiding, smoothing over, or suppressing conflict.  What processes or systems will your team use to facilitate discussions when conflict, or differing opinions begin to hinder your team’s performance?</a:t>
            </a:r>
          </a:p>
        </p:txBody>
      </p:sp>
      <p:sp>
        <p:nvSpPr>
          <p:cNvPr id="28676" name="Rectangle 4"/>
          <p:cNvSpPr>
            <a:spLocks noChangeArrowheads="1"/>
          </p:cNvSpPr>
          <p:nvPr/>
        </p:nvSpPr>
        <p:spPr bwMode="auto">
          <a:xfrm>
            <a:off x="914400" y="3048000"/>
            <a:ext cx="7315200" cy="1935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FontTx/>
              <a:buNone/>
            </a:pPr>
            <a:r>
              <a:rPr lang="en-US" altLang="en-US" sz="1800"/>
              <a:t>Use the whiteboards!</a:t>
            </a:r>
          </a:p>
        </p:txBody>
      </p:sp>
      <p:sp>
        <p:nvSpPr>
          <p:cNvPr id="286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FCCDFD4D-BB0D-4BB7-9855-8848CEA44EA1}" type="slidenum">
              <a:rPr lang="en-US" altLang="en-US" sz="1000" smtClean="0"/>
              <a:pPr>
                <a:spcBef>
                  <a:spcPct val="0"/>
                </a:spcBef>
                <a:buClrTx/>
                <a:buFontTx/>
                <a:buNone/>
              </a:pPr>
              <a:t>7</a:t>
            </a:fld>
            <a:endParaRPr lang="en-US" altLang="en-US" sz="1000" smtClean="0"/>
          </a:p>
        </p:txBody>
      </p:sp>
      <p:sp>
        <p:nvSpPr>
          <p:cNvPr id="28678" name="Footer Placeholder 4"/>
          <p:cNvSpPr>
            <a:spLocks noGrp="1"/>
          </p:cNvSpPr>
          <p:nvPr>
            <p:ph type="ftr" sz="quarter" idx="11"/>
          </p:nvPr>
        </p:nvSpPr>
        <p:spPr>
          <a:xfrm>
            <a:off x="2724150" y="6248400"/>
            <a:ext cx="36957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a:t>
            </a:r>
          </a:p>
          <a:p>
            <a:pPr>
              <a:spcBef>
                <a:spcPct val="0"/>
              </a:spcBef>
              <a:buClrTx/>
              <a:buFontTx/>
              <a:buNone/>
            </a:pPr>
            <a:r>
              <a:rPr lang="en-US" altLang="en-US" sz="1000" smtClean="0"/>
              <a:t>The Design Lab at Rensselaer</a:t>
            </a:r>
          </a:p>
        </p:txBody>
      </p:sp>
      <p:sp>
        <p:nvSpPr>
          <p:cNvPr id="7" name="TextBox 6"/>
          <p:cNvSpPr txBox="1"/>
          <p:nvPr/>
        </p:nvSpPr>
        <p:spPr>
          <a:xfrm>
            <a:off x="914400" y="5573713"/>
            <a:ext cx="72771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b="1" dirty="0"/>
              <a:t>Start this Discussion Now, Finish by End of Second Week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pPr algn="ctr" eaLnBrk="1" hangingPunct="1"/>
            <a:r>
              <a:rPr lang="en-US" altLang="en-US" smtClean="0"/>
              <a:t>Team Signatures</a:t>
            </a:r>
          </a:p>
        </p:txBody>
      </p:sp>
      <p:sp>
        <p:nvSpPr>
          <p:cNvPr id="29699" name="Rectangle 3"/>
          <p:cNvSpPr>
            <a:spLocks noChangeArrowheads="1"/>
          </p:cNvSpPr>
          <p:nvPr/>
        </p:nvSpPr>
        <p:spPr bwMode="auto">
          <a:xfrm>
            <a:off x="457200" y="2662238"/>
            <a:ext cx="82296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2000"/>
              <a:t>In IED, each member signed this packet to verify that they actively participated in the completion of this consultation packet and that everyone understands and agrees with the policies and procedures established by the team.  </a:t>
            </a:r>
          </a:p>
          <a:p>
            <a:pPr algn="ctr" eaLnBrk="1" hangingPunct="1">
              <a:buFont typeface="Wingdings" panose="05000000000000000000" pitchFamily="2" charset="2"/>
              <a:buNone/>
            </a:pPr>
            <a:endParaRPr lang="en-US" altLang="en-US" sz="2000"/>
          </a:p>
          <a:p>
            <a:pPr eaLnBrk="1" hangingPunct="1">
              <a:buFont typeface="Wingdings" panose="05000000000000000000" pitchFamily="2" charset="2"/>
              <a:buNone/>
            </a:pPr>
            <a:r>
              <a:rPr lang="en-US" altLang="en-US" sz="2000"/>
              <a:t>For Capstone, your postings act as your signature.</a:t>
            </a:r>
          </a:p>
        </p:txBody>
      </p:sp>
      <p:sp>
        <p:nvSpPr>
          <p:cNvPr id="29700" name="Slide Number Placeholder 1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fld id="{46DAE493-1D40-45B9-85A3-391BEDAD99B2}" type="slidenum">
              <a:rPr lang="en-US" altLang="en-US" sz="1000" smtClean="0"/>
              <a:pPr>
                <a:spcBef>
                  <a:spcPct val="0"/>
                </a:spcBef>
                <a:buClrTx/>
                <a:buFontTx/>
                <a:buNone/>
              </a:pPr>
              <a:t>8</a:t>
            </a:fld>
            <a:endParaRPr lang="en-US" altLang="en-US" sz="1000" smtClean="0"/>
          </a:p>
        </p:txBody>
      </p:sp>
      <p:sp>
        <p:nvSpPr>
          <p:cNvPr id="29701" name="Footer Placeholder 4"/>
          <p:cNvSpPr>
            <a:spLocks noGrp="1"/>
          </p:cNvSpPr>
          <p:nvPr>
            <p:ph type="ftr" sz="quarter" idx="11"/>
          </p:nvPr>
        </p:nvSpPr>
        <p:spPr>
          <a:xfrm>
            <a:off x="452438" y="6494463"/>
            <a:ext cx="8239125" cy="211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pPr>
            <a:r>
              <a:rPr lang="en-US" altLang="en-US" sz="1000" smtClean="0"/>
              <a:t>The Archer Center for Student Leadership Development / The Design Lab at Rensselaer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1990</TotalTime>
  <Words>560</Words>
  <Application>Microsoft Office PowerPoint</Application>
  <PresentationFormat>On-screen Show (4:3)</PresentationFormat>
  <Paragraphs>101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Watermark</vt:lpstr>
      <vt:lpstr>Capstone Team Packet </vt:lpstr>
      <vt:lpstr>Team Information</vt:lpstr>
      <vt:lpstr>Individual Questions</vt:lpstr>
      <vt:lpstr>Team Type Table</vt:lpstr>
      <vt:lpstr>MBTI Discussion Questions</vt:lpstr>
      <vt:lpstr>Team Ground Rules</vt:lpstr>
      <vt:lpstr>Process for Civilized Disagreement</vt:lpstr>
      <vt:lpstr>Team Signatures</vt:lpstr>
    </vt:vector>
  </TitlesOfParts>
  <Company>RPI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Consultation First Session</dc:title>
  <dc:subject>based on the IED Team Consultation Packet</dc:subject>
  <dc:creator>Tracy Schierenbeck;Mark Anderson</dc:creator>
  <cp:keywords>IED;Capstone</cp:keywords>
  <cp:lastModifiedBy>Anderson, Mark</cp:lastModifiedBy>
  <cp:revision>58</cp:revision>
  <cp:lastPrinted>2018-08-15T13:59:30Z</cp:lastPrinted>
  <dcterms:created xsi:type="dcterms:W3CDTF">2006-07-10T15:28:04Z</dcterms:created>
  <dcterms:modified xsi:type="dcterms:W3CDTF">2018-08-15T13:59:36Z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