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99"/>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400"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26" r:id="rId38"/>
    <p:sldId id="327" r:id="rId39"/>
    <p:sldId id="328" r:id="rId40"/>
    <p:sldId id="329" r:id="rId41"/>
    <p:sldId id="330" r:id="rId42"/>
    <p:sldId id="331" r:id="rId43"/>
    <p:sldId id="284" r:id="rId44"/>
    <p:sldId id="291" r:id="rId45"/>
    <p:sldId id="287" r:id="rId46"/>
    <p:sldId id="387" r:id="rId47"/>
    <p:sldId id="333" r:id="rId48"/>
    <p:sldId id="340" r:id="rId49"/>
    <p:sldId id="289" r:id="rId50"/>
    <p:sldId id="391" r:id="rId51"/>
    <p:sldId id="288" r:id="rId52"/>
    <p:sldId id="290" r:id="rId53"/>
    <p:sldId id="307" r:id="rId54"/>
    <p:sldId id="293" r:id="rId55"/>
    <p:sldId id="372" r:id="rId56"/>
    <p:sldId id="393" r:id="rId57"/>
    <p:sldId id="394" r:id="rId58"/>
    <p:sldId id="342" r:id="rId59"/>
    <p:sldId id="341" r:id="rId60"/>
    <p:sldId id="294" r:id="rId61"/>
    <p:sldId id="298" r:id="rId62"/>
    <p:sldId id="373" r:id="rId63"/>
    <p:sldId id="386" r:id="rId64"/>
    <p:sldId id="355" r:id="rId65"/>
    <p:sldId id="366" r:id="rId66"/>
    <p:sldId id="367" r:id="rId67"/>
    <p:sldId id="401" r:id="rId68"/>
    <p:sldId id="313" r:id="rId69"/>
    <p:sldId id="309" r:id="rId70"/>
    <p:sldId id="297" r:id="rId71"/>
    <p:sldId id="300" r:id="rId72"/>
    <p:sldId id="374" r:id="rId73"/>
    <p:sldId id="385" r:id="rId74"/>
    <p:sldId id="382" r:id="rId75"/>
    <p:sldId id="343" r:id="rId76"/>
    <p:sldId id="344" r:id="rId77"/>
    <p:sldId id="345" r:id="rId78"/>
    <p:sldId id="381" r:id="rId79"/>
    <p:sldId id="299" r:id="rId80"/>
    <p:sldId id="302" r:id="rId81"/>
    <p:sldId id="375" r:id="rId82"/>
    <p:sldId id="384" r:id="rId83"/>
    <p:sldId id="348" r:id="rId84"/>
    <p:sldId id="368" r:id="rId85"/>
    <p:sldId id="304" r:id="rId86"/>
    <p:sldId id="376" r:id="rId87"/>
    <p:sldId id="395" r:id="rId88"/>
    <p:sldId id="396" r:id="rId89"/>
    <p:sldId id="397" r:id="rId90"/>
    <p:sldId id="303" r:id="rId91"/>
    <p:sldId id="306" r:id="rId92"/>
    <p:sldId id="378" r:id="rId93"/>
    <p:sldId id="383" r:id="rId94"/>
    <p:sldId id="350" r:id="rId95"/>
    <p:sldId id="305" r:id="rId96"/>
    <p:sldId id="369" r:id="rId97"/>
    <p:sldId id="398" r:id="rId9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75" d="100"/>
          <a:sy n="75"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1/3/2022</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62</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81</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337785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1/3/2022</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1/3/2022</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1/3/2022</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1/3/2022</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1/3/2022</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1/3/2022</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1/3/2022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1/3/2022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1/3/2022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1/3/2022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1/3/2022</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1/3/2022</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1/3/2022</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1/3/2022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1/3/2022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w7D5ZYWTtuM9iJ8R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https://designlab.eng.rpi.edu/projects/capstone-support-dev/wiki%20-%20Playbook.ppt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fBSq781FFdm1ZsJy7"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8.xml"/><Relationship Id="rId7" Type="http://schemas.openxmlformats.org/officeDocument/2006/relationships/slide" Target="slide7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3.xml"/><Relationship Id="rId10" Type="http://schemas.openxmlformats.org/officeDocument/2006/relationships/slide" Target="slide90.xml"/><Relationship Id="rId4" Type="http://schemas.openxmlformats.org/officeDocument/2006/relationships/slide" Target="slide44.xml"/><Relationship Id="rId9" Type="http://schemas.openxmlformats.org/officeDocument/2006/relationships/slide" Target="slide8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uea8kyegBg67HmNk7"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hyperlink" Target="https://designlab.eng.rpi.edu/projects/capstone-support-dev/wiki%20-%20Playbook.pptx"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sXn3zGefqdyHnqg7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6SBYVKaC9TLRd8R18"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ackground%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wiki/Preliminary_Design_Review_and_Poster"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forms.gle/FN4QcaNssDLXSYsp7"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77500" lnSpcReduction="20000"/>
          </a:bodyPr>
          <a:lstStyle/>
          <a:p>
            <a:r>
              <a:rPr lang="en-US" dirty="0" smtClean="0"/>
              <a:t>First 2 weeks remote only. All meetings on Webex.</a:t>
            </a:r>
          </a:p>
          <a:p>
            <a:r>
              <a:rPr lang="en-US" strike="sngStrike" dirty="0" smtClean="0"/>
              <a:t>IF </a:t>
            </a:r>
            <a:r>
              <a:rPr lang="en-US" strike="sngStrike" dirty="0"/>
              <a:t>NEEDED - Hybrid schedule to reduce campus density</a:t>
            </a:r>
          </a:p>
          <a:p>
            <a:pPr lvl="1"/>
            <a:r>
              <a:rPr lang="en-US" strike="sngStrike" dirty="0"/>
              <a:t>Your team will meet remote one day and in classroom one day each week</a:t>
            </a:r>
          </a:p>
          <a:p>
            <a:pPr lvl="1"/>
            <a:r>
              <a:rPr lang="en-US" strike="sngStrike" dirty="0"/>
              <a:t>Approx. 30% of students chose to be all remote</a:t>
            </a:r>
          </a:p>
          <a:p>
            <a:r>
              <a:rPr lang="en-US" dirty="0"/>
              <a:t>Capstone shop (JEC 2332) will be open 9am-4pm for hands-on </a:t>
            </a:r>
            <a:r>
              <a:rPr lang="en-US" dirty="0" smtClean="0"/>
              <a:t>work only when classes resume in-person</a:t>
            </a:r>
            <a:endParaRPr lang="en-US" dirty="0"/>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6" name="TextBox 5"/>
          <p:cNvSpPr txBox="1"/>
          <p:nvPr/>
        </p:nvSpPr>
        <p:spPr>
          <a:xfrm>
            <a:off x="3810000" y="5029200"/>
            <a:ext cx="2743200" cy="369332"/>
          </a:xfrm>
          <a:prstGeom prst="rect">
            <a:avLst/>
          </a:prstGeom>
          <a:noFill/>
        </p:spPr>
        <p:txBody>
          <a:bodyPr wrap="square" rtlCol="0">
            <a:spAutoFit/>
          </a:bodyPr>
          <a:lstStyle/>
          <a:p>
            <a:r>
              <a:rPr lang="en-US" b="1" dirty="0" smtClean="0"/>
              <a:t>Respond in timely manner</a:t>
            </a:r>
            <a:endParaRPr lang="en-US" b="1"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r>
              <a:rPr lang="en-US" dirty="0" smtClean="0">
                <a:cs typeface="Calibri"/>
              </a:rPr>
              <a:t>.</a:t>
            </a:r>
          </a:p>
          <a:p>
            <a:pPr lvl="1"/>
            <a:r>
              <a:rPr lang="en-US" dirty="0" smtClean="0">
                <a:cs typeface="Calibri"/>
              </a:rPr>
              <a:t>Webex</a:t>
            </a:r>
          </a:p>
          <a:p>
            <a:pPr lvl="1"/>
            <a:r>
              <a:rPr lang="en-US" dirty="0" smtClean="0">
                <a:cs typeface="Calibri"/>
              </a:rPr>
              <a:t>RPI Box</a:t>
            </a:r>
            <a:endParaRPr lang="en-US" dirty="0">
              <a:cs typeface="Calibri"/>
            </a:endParaRP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technical information</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7508911"/>
              </p:ext>
            </p:extLst>
          </p:nvPr>
        </p:nvGraphicFramePr>
        <p:xfrm>
          <a:off x="381000" y="846138"/>
          <a:ext cx="8382000" cy="423539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smtClean="0">
                          <a:effectLst/>
                          <a:latin typeface="+mj-lt"/>
                          <a:ea typeface="MS Mincho"/>
                        </a:rPr>
                        <a:t>12/20/21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a:t>
                      </a:r>
                      <a:r>
                        <a:rPr lang="en-US" sz="1200" dirty="0" smtClean="0">
                          <a:effectLst/>
                          <a:latin typeface="+mj-lt"/>
                          <a:ea typeface="MS Mincho"/>
                        </a:rPr>
                        <a:t>F21 </a:t>
                      </a:r>
                      <a:r>
                        <a:rPr lang="en-US" sz="1200" dirty="0">
                          <a:effectLst/>
                          <a:latin typeface="+mj-lt"/>
                          <a:ea typeface="MS Mincho"/>
                        </a:rPr>
                        <a:t>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smtClean="0">
                          <a:effectLst/>
                          <a:latin typeface="+mj-lt"/>
                          <a:ea typeface="MS Mincho"/>
                        </a:rPr>
                        <a:t>1.1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12/20/21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links to Ticket Outs</a:t>
                      </a:r>
                    </a:p>
                    <a:p>
                      <a:pPr marL="0" marR="0" algn="l">
                        <a:spcBef>
                          <a:spcPts val="0"/>
                        </a:spcBef>
                        <a:spcAft>
                          <a:spcPts val="0"/>
                        </a:spcAft>
                      </a:pPr>
                      <a:r>
                        <a:rPr lang="en-US" sz="1200" b="0" dirty="0" smtClean="0">
                          <a:effectLst/>
                          <a:latin typeface="+mj-lt"/>
                          <a:ea typeface="MS Mincho"/>
                        </a:rPr>
                        <a:t>Removed mention of ‘remote only students’</a:t>
                      </a:r>
                    </a:p>
                    <a:p>
                      <a:pPr marL="0" marR="0" algn="l">
                        <a:spcBef>
                          <a:spcPts val="0"/>
                        </a:spcBef>
                        <a:spcAft>
                          <a:spcPts val="0"/>
                        </a:spcAft>
                      </a:pPr>
                      <a:r>
                        <a:rPr lang="en-US" sz="1200" b="0" dirty="0" smtClean="0">
                          <a:effectLst/>
                          <a:latin typeface="+mj-lt"/>
                          <a:ea typeface="MS Mincho"/>
                        </a:rPr>
                        <a:t>Added link to </a:t>
                      </a:r>
                      <a:r>
                        <a:rPr lang="en-US" sz="1200" b="0" dirty="0" err="1" smtClean="0">
                          <a:effectLst/>
                          <a:latin typeface="+mj-lt"/>
                          <a:ea typeface="MS Mincho"/>
                        </a:rPr>
                        <a:t>Percipio</a:t>
                      </a:r>
                      <a:r>
                        <a:rPr lang="en-US" sz="1200" b="0" dirty="0" smtClean="0">
                          <a:effectLst/>
                          <a:latin typeface="+mj-lt"/>
                          <a:ea typeface="MS Mincho"/>
                        </a:rPr>
                        <a:t> Safety Training instructions p.53</a:t>
                      </a:r>
                    </a:p>
                    <a:p>
                      <a:pPr marL="0" marR="0" algn="l">
                        <a:spcBef>
                          <a:spcPts val="0"/>
                        </a:spcBef>
                        <a:spcAft>
                          <a:spcPts val="0"/>
                        </a:spcAft>
                      </a:pPr>
                      <a:r>
                        <a:rPr lang="en-US" sz="1200" b="0" smtClean="0">
                          <a:effectLst/>
                          <a:latin typeface="+mj-lt"/>
                          <a:ea typeface="MS Mincho"/>
                        </a:rPr>
                        <a:t>Cleaned up formatting </a:t>
                      </a:r>
                      <a:r>
                        <a:rPr lang="en-US" sz="1200" b="0" dirty="0" smtClean="0">
                          <a:effectLst/>
                          <a:latin typeface="+mj-lt"/>
                          <a:ea typeface="MS Mincho"/>
                        </a:rPr>
                        <a:t>of Playbook link on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1.2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1/3/22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 DeBoer,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Full read through </a:t>
                      </a:r>
                      <a:r>
                        <a:rPr lang="en-US" sz="1200" b="0" smtClean="0">
                          <a:effectLst/>
                          <a:latin typeface="+mj-lt"/>
                          <a:ea typeface="MS Mincho"/>
                        </a:rPr>
                        <a:t>and adjustment </a:t>
                      </a:r>
                      <a:r>
                        <a:rPr lang="en-US" sz="1200" b="0" dirty="0" smtClean="0">
                          <a:effectLst/>
                          <a:latin typeface="+mj-lt"/>
                          <a:ea typeface="MS Mincho"/>
                        </a:rPr>
                        <a:t>for virtual and Box </a:t>
                      </a:r>
                      <a:r>
                        <a:rPr lang="en-US" sz="1200" b="0" smtClean="0">
                          <a:effectLst/>
                          <a:latin typeface="+mj-lt"/>
                          <a:ea typeface="MS Mincho"/>
                        </a:rPr>
                        <a:t>semester start-up</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a:t>
            </a:r>
            <a:r>
              <a:rPr lang="en-US" dirty="0" smtClean="0"/>
              <a:t>– Initial Team </a:t>
            </a:r>
            <a:r>
              <a:rPr lang="en-US" dirty="0"/>
              <a:t>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a:t>
            </a:r>
            <a:r>
              <a:rPr lang="en-US" b="1" dirty="0">
                <a:cs typeface="Calibri"/>
              </a:rPr>
              <a:t>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a:t>
            </a:r>
            <a:r>
              <a:rPr lang="en-US" dirty="0" smtClean="0">
                <a:cs typeface="Calibri"/>
              </a:rPr>
              <a:t>out-of-class time </a:t>
            </a:r>
            <a:r>
              <a:rPr lang="en-US" dirty="0">
                <a:cs typeface="Calibri"/>
              </a:rPr>
              <a:t>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a:t>
            </a:r>
            <a:r>
              <a:rPr lang="en-US" sz="1800" u="sng" dirty="0" smtClean="0">
                <a:hlinkClick r:id="rId3"/>
              </a:rPr>
              <a:t>forms.gle/w7D5ZYWTtuM9iJ8R8</a:t>
            </a:r>
            <a:r>
              <a:rPr lang="en-US" sz="1800" u="sng" dirty="0" smtClean="0"/>
              <a:t> </a:t>
            </a:r>
            <a:endParaRPr lang="en-US" sz="1900" dirty="0">
              <a:solidFill>
                <a:srgbClr val="C00000"/>
              </a:solidFill>
              <a:cs typeface="Calibri"/>
            </a:endParaRPr>
          </a:p>
          <a:p>
            <a:endParaRPr lang="en-US" dirty="0" smtClean="0">
              <a:ea typeface="+mn-lt"/>
              <a:cs typeface="+mn-lt"/>
            </a:endParaRPr>
          </a:p>
          <a:p>
            <a:r>
              <a:rPr lang="en-US" dirty="0" smtClean="0">
                <a:ea typeface="+mn-lt"/>
                <a:cs typeface="+mn-lt"/>
              </a:rPr>
              <a:t>Register </a:t>
            </a:r>
            <a:r>
              <a:rPr lang="en-US" dirty="0">
                <a:ea typeface="+mn-lt"/>
                <a:cs typeface="+mn-lt"/>
              </a:rPr>
              <a:t>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a:t>
            </a:r>
            <a:r>
              <a:rPr lang="en-US" dirty="0" smtClean="0">
                <a:cs typeface="Calibri"/>
              </a:rPr>
              <a:t>idea</a:t>
            </a:r>
          </a:p>
          <a:p>
            <a:pPr marL="457200" lvl="1" indent="0">
              <a:buNone/>
            </a:pPr>
            <a:endParaRPr lang="en-US" dirty="0">
              <a:cs typeface="Calibri"/>
            </a:endParaRP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600" dirty="0" smtClean="0"/>
              <a:t>-</a:t>
            </a:r>
            <a:r>
              <a:rPr lang="en-US" sz="1200" dirty="0" smtClean="0"/>
              <a:t>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1800988"/>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a:t>
            </a:r>
            <a:r>
              <a:rPr lang="en-US" sz="1100" u="sng" dirty="0" smtClean="0">
                <a:hlinkClick r:id="rId2"/>
              </a:rPr>
              <a:t>forms.gle/fBSq781FFdm1ZsJy7</a:t>
            </a:r>
            <a:endParaRPr lang="en-US" sz="1100" u="sng" dirty="0" smtClean="0"/>
          </a:p>
          <a:p>
            <a:pPr lvl="1"/>
            <a:r>
              <a:rPr lang="en-US" dirty="0" smtClean="0"/>
              <a:t>Watch </a:t>
            </a:r>
            <a:r>
              <a:rPr lang="en-US" dirty="0"/>
              <a:t>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600" dirty="0" smtClean="0"/>
              <a:t>-</a:t>
            </a:r>
            <a:r>
              <a:rPr lang="en-US" sz="1200" dirty="0" smtClean="0"/>
              <a:t>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a:t>
            </a:r>
            <a:r>
              <a:rPr lang="en-US" sz="1200" dirty="0" smtClean="0">
                <a:hlinkClick r:id="rId2"/>
              </a:rPr>
              <a:t>forms.gle/uea8kyegBg67HmNk7</a:t>
            </a:r>
            <a:endParaRPr lang="en-US" sz="1200" dirty="0" smtClean="0"/>
          </a:p>
          <a:p>
            <a:r>
              <a:rPr lang="en-US" dirty="0" smtClean="0">
                <a:ea typeface="+mn-lt"/>
                <a:cs typeface="+mn-lt"/>
              </a:rPr>
              <a:t>Update</a:t>
            </a:r>
            <a:r>
              <a:rPr lang="en-US" dirty="0">
                <a:ea typeface="+mn-lt"/>
                <a:cs typeface="+mn-lt"/>
              </a:rPr>
              <a:t>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a:t>
            </a:r>
            <a:r>
              <a:rPr lang="en-US" dirty="0" smtClean="0">
                <a:ea typeface="+mn-lt"/>
                <a:cs typeface="+mn-lt"/>
              </a:rPr>
              <a:t>Orientation</a:t>
            </a:r>
          </a:p>
          <a:p>
            <a:pPr lvl="1" indent="-285750"/>
            <a:r>
              <a:rPr lang="en-US" dirty="0" smtClean="0">
                <a:ea typeface="+mn-lt"/>
                <a:cs typeface="+mn-lt"/>
              </a:rPr>
              <a:t>Instructions </a:t>
            </a:r>
            <a:r>
              <a:rPr lang="en-US" sz="1200" dirty="0" smtClean="0">
                <a:ea typeface="+mn-lt"/>
                <a:cs typeface="+mn-lt"/>
                <a:hlinkClick r:id="rId8"/>
              </a:rPr>
              <a:t>https</a:t>
            </a:r>
            <a:r>
              <a:rPr lang="en-US" sz="1200" dirty="0">
                <a:ea typeface="+mn-lt"/>
                <a:cs typeface="+mn-lt"/>
                <a:hlinkClick r:id="rId8"/>
              </a:rPr>
              <a:t>://</a:t>
            </a:r>
            <a:r>
              <a:rPr lang="en-US" sz="1200" dirty="0" smtClean="0">
                <a:ea typeface="+mn-lt"/>
                <a:cs typeface="+mn-lt"/>
                <a:hlinkClick r:id="rId8"/>
              </a:rPr>
              <a:t>designlab.eng.rpi.edu/edn/attachments/download/114354/RMPL%20Safety%20Module%20Completion%20Instructions-Percipio%20.pdf</a:t>
            </a:r>
            <a:r>
              <a:rPr lang="en-US" sz="1200" dirty="0" smtClean="0">
                <a:ea typeface="+mn-lt"/>
                <a:cs typeface="+mn-lt"/>
              </a:rPr>
              <a:t> </a:t>
            </a:r>
            <a:endParaRPr lang="en-US" sz="1200"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600" dirty="0" smtClean="0"/>
              <a:t>-</a:t>
            </a:r>
            <a:r>
              <a:rPr lang="en-US" sz="1200" dirty="0" smtClean="0"/>
              <a:t>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a:bodyPr>
          <a:lstStyle/>
          <a:p>
            <a:r>
              <a:rPr lang="en-US" dirty="0">
                <a:ea typeface="+mn-lt"/>
                <a:cs typeface="+mn-lt"/>
              </a:rPr>
              <a:t>Complete Class 4 Ticket Out</a:t>
            </a:r>
          </a:p>
          <a:p>
            <a:pPr lvl="1"/>
            <a:r>
              <a:rPr lang="en-US" sz="1000" u="sng" dirty="0">
                <a:hlinkClick r:id="rId2"/>
              </a:rPr>
              <a:t>https://</a:t>
            </a:r>
            <a:r>
              <a:rPr lang="en-US" sz="1000" u="sng" dirty="0" smtClean="0">
                <a:hlinkClick r:id="rId2"/>
              </a:rPr>
              <a:t>forms.gle/sXn3zGefqdyHnqg77</a:t>
            </a:r>
            <a:r>
              <a:rPr lang="en-US" sz="1000" u="sng" dirty="0" smtClean="0"/>
              <a:t> </a:t>
            </a:r>
            <a:r>
              <a:rPr lang="en-US" sz="1000" dirty="0" smtClean="0"/>
              <a:t> </a:t>
            </a:r>
            <a:endParaRPr lang="en-US" sz="1000" dirty="0"/>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smtClean="0"/>
              <a:t>-</a:t>
            </a:r>
            <a:r>
              <a:rPr lang="en-US" sz="1200" dirty="0" smtClean="0"/>
              <a:t>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spid="_x0000_s1033" name="Worksheet" r:id="rId3" imgW="6067511" imgH="4614760" progId="Excel.Sheet.12">
                  <p:embed/>
                </p:oleObj>
              </mc:Choice>
              <mc:Fallback>
                <p:oleObj name="Worksheet" r:id="rId3" imgW="6067511" imgH="4614760" progId="Excel.Shee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a:bodyPr>
          <a:lstStyle/>
          <a:p>
            <a:r>
              <a:rPr lang="en-US" dirty="0">
                <a:ea typeface="+mn-lt"/>
                <a:cs typeface="+mn-lt"/>
              </a:rPr>
              <a:t>Complete Class 5 Ticket Out</a:t>
            </a:r>
          </a:p>
          <a:p>
            <a:pPr lvl="1"/>
            <a:r>
              <a:rPr lang="en-US" sz="1000" u="sng" dirty="0">
                <a:hlinkClick r:id="rId2"/>
              </a:rPr>
              <a:t>https://</a:t>
            </a:r>
            <a:r>
              <a:rPr lang="en-US" sz="1000" u="sng" dirty="0" smtClean="0">
                <a:hlinkClick r:id="rId2"/>
              </a:rPr>
              <a:t>forms.gle/6SBYVKaC9TLRd8R18</a:t>
            </a:r>
            <a:endParaRPr lang="en-US" sz="1000" u="sng"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a:t>
            </a:r>
            <a:r>
              <a:rPr lang="en-US" dirty="0" smtClean="0">
                <a:cs typeface="Calibri"/>
              </a:rPr>
              <a:t>should </a:t>
            </a:r>
            <a:r>
              <a:rPr lang="en-US" dirty="0">
                <a:cs typeface="Calibri"/>
              </a:rPr>
              <a:t>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77</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776360"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a:t>
            </a:r>
            <a:r>
              <a:rPr lang="en-US" dirty="0" smtClean="0">
                <a:ea typeface="+mn-lt"/>
                <a:cs typeface="+mn-lt"/>
              </a:rPr>
              <a:t>goals</a:t>
            </a:r>
          </a:p>
          <a:p>
            <a:pPr lvl="1"/>
            <a:r>
              <a:rPr lang="en-US" dirty="0" smtClean="0">
                <a:ea typeface="+mn-lt"/>
                <a:cs typeface="+mn-lt"/>
              </a:rPr>
              <a:t>(first person to post) Create </a:t>
            </a:r>
            <a:r>
              <a:rPr lang="en-US" dirty="0" smtClean="0">
                <a:ea typeface="+mn-lt"/>
                <a:cs typeface="+mn-lt"/>
              </a:rPr>
              <a:t>a SINGLE thread </a:t>
            </a:r>
            <a:r>
              <a:rPr lang="en-US" dirty="0">
                <a:ea typeface="+mn-lt"/>
                <a:cs typeface="+mn-lt"/>
              </a:rPr>
              <a:t>in the Project Mgt. </a:t>
            </a:r>
            <a:r>
              <a:rPr lang="en-US" dirty="0" smtClean="0">
                <a:ea typeface="+mn-lt"/>
                <a:cs typeface="+mn-lt"/>
              </a:rPr>
              <a:t>Forum called “Tasks”</a:t>
            </a:r>
          </a:p>
          <a:p>
            <a:pPr lvl="1"/>
            <a:r>
              <a:rPr lang="en-US" dirty="0" smtClean="0">
                <a:ea typeface="+mn-lt"/>
                <a:cs typeface="+mn-lt"/>
              </a:rPr>
              <a:t>(everyone else) Reply to post with your 6 task ideas</a:t>
            </a:r>
            <a:endParaRPr lang="en-US" dirty="0">
              <a:ea typeface="+mn-lt"/>
              <a:cs typeface="+mn-lt"/>
            </a:endParaRPr>
          </a:p>
          <a:p>
            <a:r>
              <a:rPr lang="en-US" dirty="0">
                <a:ea typeface="+mn-lt"/>
                <a:cs typeface="+mn-lt"/>
              </a:rPr>
              <a:t>Team brainstorms Background Memo topic list</a:t>
            </a:r>
          </a:p>
          <a:p>
            <a:pPr lvl="1"/>
            <a:r>
              <a:rPr lang="en-US" sz="1100" dirty="0">
                <a:ea typeface="+mn-lt"/>
                <a:cs typeface="+mn-lt"/>
                <a:hlinkClick r:id="rId2"/>
              </a:rPr>
              <a:t>https://designlab.eng.rpi.edu/edn/projects/capstone-support-dev/wiki/Background_Memo</a:t>
            </a:r>
            <a:endParaRPr lang="en-US" sz="1100" dirty="0">
              <a:ea typeface="+mn-lt"/>
              <a:cs typeface="+mn-lt"/>
            </a:endParaRPr>
          </a:p>
          <a:p>
            <a:pPr lvl="1"/>
            <a:r>
              <a:rPr lang="en-US" dirty="0">
                <a:ea typeface="+mn-lt"/>
                <a:cs typeface="+mn-lt"/>
              </a:rPr>
              <a:t>Post to </a:t>
            </a:r>
            <a:r>
              <a:rPr lang="en-US" dirty="0"/>
              <a:t>Background Info </a:t>
            </a:r>
            <a:r>
              <a:rPr lang="en-US" dirty="0" smtClean="0"/>
              <a:t>forum – “Memo topics”</a:t>
            </a:r>
            <a:endParaRPr lang="en-US" dirty="0"/>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a:t>
            </a:r>
            <a:r>
              <a:rPr lang="en-US" dirty="0" smtClean="0">
                <a:cs typeface="Calibri"/>
              </a:rPr>
              <a:t>Orientation</a:t>
            </a:r>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smtClean="0"/>
              <a:t>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10000"/>
          </a:bodyPr>
          <a:lstStyle/>
          <a:p>
            <a:r>
              <a:rPr lang="en-US" dirty="0" smtClean="0">
                <a:cs typeface="Calibri"/>
              </a:rPr>
              <a:t>Off </a:t>
            </a:r>
            <a:r>
              <a:rPr lang="en-US" dirty="0">
                <a:cs typeface="Calibri"/>
              </a:rPr>
              <a:t>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strike="sngStrike" dirty="0">
                <a:cs typeface="Calibri"/>
              </a:rPr>
              <a:t>Chairs stay on X’s at 6 foot separation</a:t>
            </a:r>
          </a:p>
          <a:p>
            <a:pPr lvl="1"/>
            <a:r>
              <a:rPr lang="en-US" strike="sngStrike"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generate list of TEN tasks </a:t>
            </a:r>
            <a:r>
              <a:rPr lang="en-US" dirty="0" smtClean="0">
                <a:solidFill>
                  <a:srgbClr val="FF0000"/>
                </a:solidFill>
              </a:rPr>
              <a:t>individual per person?? </a:t>
            </a:r>
            <a:r>
              <a:rPr lang="en-US" dirty="0" smtClean="0"/>
              <a:t>which must be completed to accomplish </a:t>
            </a:r>
            <a:r>
              <a:rPr lang="en-US" dirty="0"/>
              <a:t>to meet deliverables</a:t>
            </a:r>
          </a:p>
          <a:p>
            <a:r>
              <a:rPr lang="en-US" dirty="0"/>
              <a:t>Out of Class Task was to post 6 </a:t>
            </a:r>
            <a:r>
              <a:rPr lang="en-US" dirty="0" smtClean="0"/>
              <a:t>personal tasks to </a:t>
            </a:r>
            <a:r>
              <a:rPr lang="en-US" dirty="0"/>
              <a:t>EDN, so start with those. Then create 4 </a:t>
            </a:r>
            <a:r>
              <a:rPr lang="en-US" dirty="0" smtClean="0"/>
              <a:t>more each.</a:t>
            </a:r>
            <a:endParaRPr lang="en-US" dirty="0"/>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 or placed on Whiteboard</a:t>
            </a:r>
          </a:p>
          <a:p>
            <a:r>
              <a:rPr lang="en-US" dirty="0"/>
              <a:t>Create 1 text box / post-it for each task</a:t>
            </a:r>
          </a:p>
          <a:p>
            <a:r>
              <a:rPr lang="en-US" dirty="0"/>
              <a:t>On PPT, choose a personalized fill color for your entries</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a:t>
            </a:r>
            <a:r>
              <a:rPr lang="en-US" dirty="0" smtClean="0">
                <a:ea typeface="+mn-lt"/>
                <a:cs typeface="+mn-lt"/>
              </a:rPr>
              <a:t>version and assignee (owner)</a:t>
            </a:r>
            <a:endParaRPr lang="en-US"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Background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https://designlab.eng.rpi.edu/edn/projects/capstone-support-dev/repository/112/raw/Rubrics/Background%20Memo%20Rubric.docx</a:t>
            </a:r>
            <a:endParaRPr lang="en-US" sz="1100" dirty="0">
              <a:solidFill>
                <a:srgbClr val="000000"/>
              </a:solidFill>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a:t>
            </a:r>
            <a:r>
              <a:rPr lang="en-US" dirty="0" smtClean="0">
                <a:cs typeface="Calibri"/>
              </a:rPr>
              <a:t>Orientation</a:t>
            </a:r>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smtClean="0"/>
              <a:t>-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a:t>
            </a:r>
            <a:r>
              <a:rPr lang="en-US" dirty="0" smtClean="0"/>
              <a:t>minutes to EDN</a:t>
            </a:r>
          </a:p>
          <a:p>
            <a:pPr lvl="1"/>
            <a:r>
              <a:rPr lang="en-US" dirty="0" smtClean="0"/>
              <a:t>This task should be done for EVERY meeting. Rotate responsibility.</a:t>
            </a:r>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3"/>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strike="sngStrike" dirty="0">
                <a:cs typeface="Calibri"/>
              </a:rPr>
              <a:t>Identify who will be presenting in each of the three groups</a:t>
            </a:r>
          </a:p>
          <a:p>
            <a:r>
              <a:rPr lang="en-US" strike="sngStrike"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smtClean="0"/>
              <a:t>-</a:t>
            </a:r>
            <a:r>
              <a:rPr lang="en-US" sz="1200" dirty="0" smtClean="0"/>
              <a:t>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err="1"/>
              <a:t>Covid</a:t>
            </a:r>
            <a:r>
              <a:rPr lang="en-US" dirty="0"/>
              <a:t> Tip – It’s hard to hear speakers through a mask. Be sure to </a:t>
            </a:r>
            <a:r>
              <a:rPr lang="en-US" dirty="0">
                <a:solidFill>
                  <a:srgbClr val="FF0000"/>
                </a:solidFill>
              </a:rPr>
              <a:t>SPEAK LOUDLY </a:t>
            </a:r>
            <a:r>
              <a:rPr lang="en-US" dirty="0"/>
              <a:t>during presentation.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a:t>
            </a:r>
            <a:r>
              <a:rPr lang="en-US" sz="1000" u="sng" dirty="0" smtClean="0">
                <a:hlinkClick r:id="rId2"/>
              </a:rPr>
              <a:t>forms.gle/FN4QcaNssDLXSYsp7</a:t>
            </a:r>
            <a:endParaRPr lang="en-US" sz="1000" u="sng" dirty="0" smtClean="0"/>
          </a:p>
          <a:p>
            <a:r>
              <a:rPr lang="en-US" dirty="0" smtClean="0">
                <a:ea typeface="+mn-lt"/>
                <a:cs typeface="+mn-lt"/>
              </a:rPr>
              <a:t>Upload </a:t>
            </a:r>
            <a:r>
              <a:rPr lang="en-US" dirty="0">
                <a:ea typeface="+mn-lt"/>
                <a:cs typeface="+mn-lt"/>
              </a:rPr>
              <a:t>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a:t>
            </a:r>
            <a:r>
              <a:rPr lang="en-US" dirty="0" smtClean="0">
                <a:cs typeface="Calibri"/>
              </a:rPr>
              <a:t>tasks</a:t>
            </a:r>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smtClean="0"/>
              <a:t>Preliminary </a:t>
            </a:r>
            <a:r>
              <a:rPr lang="en-US" dirty="0"/>
              <a:t>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95</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err="1">
                <a:cs typeface="Calibri"/>
              </a:rPr>
              <a:t>Scaffolded</a:t>
            </a:r>
            <a:r>
              <a:rPr lang="en-US" dirty="0">
                <a:cs typeface="Calibri"/>
              </a:rPr>
              <a:t> class activities have </a:t>
            </a:r>
            <a:r>
              <a:rPr lang="en-US" dirty="0" smtClean="0">
                <a:cs typeface="Calibri"/>
              </a:rPr>
              <a:t>ended!</a:t>
            </a:r>
            <a:endParaRPr lang="en-US" dirty="0">
              <a:cs typeface="Calibri"/>
            </a:endParaRP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dirty="0" smtClean="0">
              <a:cs typeface="Calibri"/>
            </a:endParaRPr>
          </a:p>
          <a:p>
            <a:pPr lvl="1"/>
            <a:endParaRPr lang="en-US" sz="2800" dirty="0">
              <a:cs typeface="Calibri"/>
            </a:endParaRPr>
          </a:p>
          <a:p>
            <a:r>
              <a:rPr lang="en-US" sz="3100" dirty="0" smtClean="0">
                <a:cs typeface="Calibri"/>
              </a:rPr>
              <a:t>Use EDN and Repository (rather than Box) to document all work moving forwards</a:t>
            </a:r>
            <a:endParaRPr lang="en-US" sz="31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5897</Words>
  <Application>Microsoft Office PowerPoint</Application>
  <PresentationFormat>On-screen Show (4:3)</PresentationFormat>
  <Paragraphs>1218</Paragraphs>
  <Slides>96</Slides>
  <Notes>22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96</vt:i4>
      </vt:variant>
    </vt:vector>
  </HeadingPairs>
  <TitlesOfParts>
    <vt:vector size="106"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Initial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2022-01-03T21:35:01Z</dcterms:modified>
</cp:coreProperties>
</file>