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Lst>
  <p:notesMasterIdLst>
    <p:notesMasterId r:id="rId100"/>
  </p:notesMasterIdLst>
  <p:sldIdLst>
    <p:sldId id="256" r:id="rId3"/>
    <p:sldId id="338" r:id="rId4"/>
    <p:sldId id="316" r:id="rId5"/>
    <p:sldId id="352" r:id="rId6"/>
    <p:sldId id="339" r:id="rId7"/>
    <p:sldId id="276" r:id="rId8"/>
    <p:sldId id="257" r:id="rId9"/>
    <p:sldId id="269" r:id="rId10"/>
    <p:sldId id="317" r:id="rId11"/>
    <p:sldId id="357" r:id="rId12"/>
    <p:sldId id="310" r:id="rId13"/>
    <p:sldId id="275" r:id="rId14"/>
    <p:sldId id="272" r:id="rId15"/>
    <p:sldId id="403" r:id="rId16"/>
    <p:sldId id="274" r:id="rId17"/>
    <p:sldId id="270" r:id="rId18"/>
    <p:sldId id="262" r:id="rId19"/>
    <p:sldId id="258" r:id="rId20"/>
    <p:sldId id="400" r:id="rId21"/>
    <p:sldId id="265" r:id="rId22"/>
    <p:sldId id="311" r:id="rId23"/>
    <p:sldId id="281" r:id="rId24"/>
    <p:sldId id="279" r:id="rId25"/>
    <p:sldId id="354" r:id="rId26"/>
    <p:sldId id="280" r:id="rId27"/>
    <p:sldId id="292" r:id="rId28"/>
    <p:sldId id="283" r:id="rId29"/>
    <p:sldId id="264" r:id="rId30"/>
    <p:sldId id="389" r:id="rId31"/>
    <p:sldId id="359" r:id="rId32"/>
    <p:sldId id="285" r:id="rId33"/>
    <p:sldId id="362" r:id="rId34"/>
    <p:sldId id="363" r:id="rId35"/>
    <p:sldId id="390" r:id="rId36"/>
    <p:sldId id="360" r:id="rId37"/>
    <p:sldId id="326" r:id="rId38"/>
    <p:sldId id="327" r:id="rId39"/>
    <p:sldId id="328" r:id="rId40"/>
    <p:sldId id="329" r:id="rId41"/>
    <p:sldId id="330" r:id="rId42"/>
    <p:sldId id="331" r:id="rId43"/>
    <p:sldId id="284" r:id="rId44"/>
    <p:sldId id="291" r:id="rId45"/>
    <p:sldId id="287" r:id="rId46"/>
    <p:sldId id="387" r:id="rId47"/>
    <p:sldId id="333" r:id="rId48"/>
    <p:sldId id="340" r:id="rId49"/>
    <p:sldId id="289" r:id="rId50"/>
    <p:sldId id="391" r:id="rId51"/>
    <p:sldId id="288" r:id="rId52"/>
    <p:sldId id="290" r:id="rId53"/>
    <p:sldId id="307" r:id="rId54"/>
    <p:sldId id="293" r:id="rId55"/>
    <p:sldId id="372" r:id="rId56"/>
    <p:sldId id="393" r:id="rId57"/>
    <p:sldId id="394" r:id="rId58"/>
    <p:sldId id="342" r:id="rId59"/>
    <p:sldId id="341" r:id="rId60"/>
    <p:sldId id="294" r:id="rId61"/>
    <p:sldId id="298" r:id="rId62"/>
    <p:sldId id="373" r:id="rId63"/>
    <p:sldId id="386" r:id="rId64"/>
    <p:sldId id="355" r:id="rId65"/>
    <p:sldId id="366" r:id="rId66"/>
    <p:sldId id="367" r:id="rId67"/>
    <p:sldId id="401" r:id="rId68"/>
    <p:sldId id="313" r:id="rId69"/>
    <p:sldId id="309" r:id="rId70"/>
    <p:sldId id="297" r:id="rId71"/>
    <p:sldId id="300" r:id="rId72"/>
    <p:sldId id="374" r:id="rId73"/>
    <p:sldId id="385" r:id="rId74"/>
    <p:sldId id="382" r:id="rId75"/>
    <p:sldId id="343" r:id="rId76"/>
    <p:sldId id="344" r:id="rId77"/>
    <p:sldId id="345" r:id="rId78"/>
    <p:sldId id="381" r:id="rId79"/>
    <p:sldId id="299" r:id="rId80"/>
    <p:sldId id="302" r:id="rId81"/>
    <p:sldId id="375" r:id="rId82"/>
    <p:sldId id="384" r:id="rId83"/>
    <p:sldId id="402" r:id="rId84"/>
    <p:sldId id="348" r:id="rId85"/>
    <p:sldId id="368" r:id="rId86"/>
    <p:sldId id="304" r:id="rId87"/>
    <p:sldId id="376" r:id="rId88"/>
    <p:sldId id="395" r:id="rId89"/>
    <p:sldId id="396" r:id="rId90"/>
    <p:sldId id="397" r:id="rId91"/>
    <p:sldId id="303" r:id="rId92"/>
    <p:sldId id="306" r:id="rId93"/>
    <p:sldId id="378" r:id="rId94"/>
    <p:sldId id="383" r:id="rId95"/>
    <p:sldId id="350" r:id="rId96"/>
    <p:sldId id="305" r:id="rId97"/>
    <p:sldId id="369" r:id="rId98"/>
    <p:sldId id="398" r:id="rId99"/>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95090" autoAdjust="0"/>
  </p:normalViewPr>
  <p:slideViewPr>
    <p:cSldViewPr>
      <p:cViewPr varScale="1">
        <p:scale>
          <a:sx n="76" d="100"/>
          <a:sy n="76" d="100"/>
        </p:scale>
        <p:origin x="787" y="5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080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1/6/2022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29</a:t>
            </a:fld>
            <a:endParaRPr lang="en-US"/>
          </a:p>
        </p:txBody>
      </p:sp>
    </p:spTree>
    <p:extLst>
      <p:ext uri="{BB962C8B-B14F-4D97-AF65-F5344CB8AC3E}">
        <p14:creationId xmlns:p14="http://schemas.microsoft.com/office/powerpoint/2010/main" val="384811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37</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45</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33778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0455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28</a:t>
            </a:fld>
            <a:endParaRPr lang="en-US" dirty="0"/>
          </a:p>
        </p:txBody>
      </p:sp>
    </p:spTree>
    <p:extLst>
      <p:ext uri="{BB962C8B-B14F-4D97-AF65-F5344CB8AC3E}">
        <p14:creationId xmlns:p14="http://schemas.microsoft.com/office/powerpoint/2010/main" val="43288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1/6/2022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1/6/2022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1/6/2022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1/6/2022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1/6/2022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1/6/2022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1/6/2022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1/6/2022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1/6/2022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1/6/2022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8.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orms.gle/w7D5ZYWTtuM9iJ8R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designlab.eng.rpi.edu/projects/capstone-support-dev/wiki%20-%20Playbook.ppt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forms.gle/fBSq781FFdm1ZsJy7" TargetMode="External"/><Relationship Id="rId1" Type="http://schemas.openxmlformats.org/officeDocument/2006/relationships/slideLayout" Target="../slideLayouts/slideLayout13.xml"/><Relationship Id="rId6" Type="http://schemas.openxmlformats.org/officeDocument/2006/relationships/hyperlink" Target="https://mediasite.mms.rpi.edu/Mediasite5/Channel/anderm8winrpiedu-engr-2050/watch/96dceab44ae7447d812f5a216afa97cf1d" TargetMode="External"/><Relationship Id="rId5" Type="http://schemas.openxmlformats.org/officeDocument/2006/relationships/hyperlink" Target="https://mediasite.mms.rpi.edu/Mediasite5/Channel/anderm8winrpiedu-engr-2050/watch/87d950eccc2942038b1d06530e9217841d" TargetMode="External"/><Relationship Id="rId4" Type="http://schemas.openxmlformats.org/officeDocument/2006/relationships/hyperlink" Target="https://designlab.eng.rpi.edu/edn/projects/capstone-support-dev/repository/112/raw/training/The%20Engineering%20Design%20Process%20Refresher.pptx"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28.xml"/><Relationship Id="rId7" Type="http://schemas.openxmlformats.org/officeDocument/2006/relationships/slide" Target="slide70.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3.xml"/><Relationship Id="rId10" Type="http://schemas.openxmlformats.org/officeDocument/2006/relationships/slide" Target="slide91.xml"/><Relationship Id="rId4" Type="http://schemas.openxmlformats.org/officeDocument/2006/relationships/slide" Target="slide44.xml"/><Relationship Id="rId9" Type="http://schemas.openxmlformats.org/officeDocument/2006/relationships/slide" Target="slide8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uea8kyegBg67HmNk7"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Statement%20of%20Work.mp4" TargetMode="External"/><Relationship Id="rId2" Type="http://schemas.openxmlformats.org/officeDocument/2006/relationships/hyperlink" Target="https://forms.gle/sXn3zGefqdyHnqg77"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d78db44fd9f7424b9d8f4c72857f84371d" TargetMode="External"/><Relationship Id="rId2" Type="http://schemas.openxmlformats.org/officeDocument/2006/relationships/hyperlink" Target="https://forms.gle/6SBYVKaC9TLRd8R18"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projects/capstone-support-dev/wiki/Subversion#Basic-How-To-Guid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hyperlink" Target="https://designlab.eng.rpi.edu/edn/projects/capstone-support-dev/wiki"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repository/112/raw/Rubrics/Background%20Memo%20Rubric.docx" TargetMode="External"/><Relationship Id="rId5" Type="http://schemas.openxmlformats.org/officeDocument/2006/relationships/hyperlink" Target="https://designlab.eng.rpi.edu/edn/projects/capstone-support-dev/repository/112/raw/template%20documents/BM_Memo-Topic-RCSid.docx" TargetMode="External"/><Relationship Id="rId4" Type="http://schemas.openxmlformats.org/officeDocument/2006/relationships/hyperlink" Target="https://designlab.eng.rpi.edu/edn/projects/capstone-support-dev/wiki/Risks_Associated_with_Project_Plan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edn/projects/capstone-support-dev/wiki/Preliminary_Design_Review_and_Poste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hyperlink" Target="https://forms.gle/FN4QcaNssDLXSYsp7"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r>
              <a:rPr lang="en-US" sz="6600" dirty="0" smtClean="0">
                <a:cs typeface="Calibri"/>
              </a:rPr>
              <a:t/>
            </a:r>
            <a:br>
              <a:rPr lang="en-US" sz="6600" dirty="0" smtClean="0">
                <a:cs typeface="Calibri"/>
              </a:rPr>
            </a:br>
            <a:r>
              <a:rPr lang="en-US" sz="6600" dirty="0" smtClean="0">
                <a:cs typeface="Calibri"/>
              </a:rPr>
              <a:t>Capstone </a:t>
            </a:r>
            <a:r>
              <a:rPr lang="en-US" sz="6600" dirty="0">
                <a:cs typeface="Calibri"/>
              </a:rPr>
              <a:t>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397026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fontScale="77500" lnSpcReduction="20000"/>
          </a:bodyPr>
          <a:lstStyle/>
          <a:p>
            <a:r>
              <a:rPr lang="en-US" dirty="0"/>
              <a:t>First 2 weeks remote only. All meetings on Webex.</a:t>
            </a:r>
          </a:p>
          <a:p>
            <a:r>
              <a:rPr lang="en-US" strike="sngStrike" dirty="0"/>
              <a:t>IF NEEDED - Hybrid schedule to reduce campus density</a:t>
            </a:r>
          </a:p>
          <a:p>
            <a:pPr lvl="1"/>
            <a:r>
              <a:rPr lang="en-US" strike="sngStrike" dirty="0"/>
              <a:t>Your team will meet remote one day and in classroom one day each week</a:t>
            </a:r>
          </a:p>
          <a:p>
            <a:pPr lvl="1"/>
            <a:r>
              <a:rPr lang="en-US" strike="sngStrike" dirty="0"/>
              <a:t>Approx. 30% of students chose to be all remote</a:t>
            </a:r>
          </a:p>
          <a:p>
            <a:r>
              <a:rPr lang="en-US" dirty="0"/>
              <a:t>Capstone shop (JEC 2332) will be open 9am-4pm for hands-on work only when classes resume in-person</a:t>
            </a:r>
          </a:p>
          <a:p>
            <a:pPr lvl="1"/>
            <a:r>
              <a:rPr lang="en-US" strike="sngStrike" dirty="0"/>
              <a:t>Due to COVID, students must request permission to use shop from PE to ensure staffing – walk-ins are not allowed</a:t>
            </a:r>
          </a:p>
          <a:p>
            <a:pPr lvl="1"/>
            <a:r>
              <a:rPr lang="en-US" dirty="0"/>
              <a:t>Students MUST complete online safety training prior to using </a:t>
            </a:r>
            <a:r>
              <a:rPr lang="en-US" dirty="0" smtClean="0"/>
              <a:t>shop</a:t>
            </a:r>
            <a:endParaRPr lang="en-US" dirty="0"/>
          </a:p>
          <a:p>
            <a:r>
              <a:rPr lang="en-US" dirty="0"/>
              <a:t>Bounce between Project Space and PE Space</a:t>
            </a:r>
          </a:p>
          <a:p>
            <a:pPr lvl="1"/>
            <a:r>
              <a:rPr lang="en-US" dirty="0"/>
              <a:t>Agenda and this PPT will continuously remind you of proper location in slide </a:t>
            </a:r>
            <a:r>
              <a:rPr lang="en-US" dirty="0" smtClean="0"/>
              <a:t>footer (with bonus </a:t>
            </a:r>
            <a:r>
              <a:rPr lang="en-US" dirty="0" smtClean="0">
                <a:solidFill>
                  <a:srgbClr val="FF0000"/>
                </a:solidFill>
              </a:rPr>
              <a:t>red arrow</a:t>
            </a:r>
            <a:r>
              <a:rPr lang="en-US" dirty="0" smtClean="0"/>
              <a:t> to highlight shifts in location)</a:t>
            </a:r>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
        <p:nvSpPr>
          <p:cNvPr id="8" name="Down Arrow 7"/>
          <p:cNvSpPr/>
          <p:nvPr/>
        </p:nvSpPr>
        <p:spPr>
          <a:xfrm rot="18214931">
            <a:off x="3575870" y="575980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12 Points 4">
            <a:extLst>
              <a:ext uri="{FF2B5EF4-FFF2-40B4-BE49-F238E27FC236}">
                <a16:creationId xmlns:a16="http://schemas.microsoft.com/office/drawing/2014/main" id="{074F9EF1-A16C-4626-AB90-16D7889D0AC7}"/>
              </a:ext>
            </a:extLst>
          </p:cNvPr>
          <p:cNvSpPr/>
          <p:nvPr/>
        </p:nvSpPr>
        <p:spPr>
          <a:xfrm>
            <a:off x="7391400" y="228600"/>
            <a:ext cx="1752600" cy="1143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TBD</a:t>
            </a:r>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901052"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4831532"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2876546" y="4417178"/>
            <a:ext cx="1131336" cy="1447800"/>
          </a:xfrm>
          <a:prstGeom prst="rect">
            <a:avLst/>
          </a:prstGeom>
        </p:spPr>
      </p:pic>
      <p:sp>
        <p:nvSpPr>
          <p:cNvPr id="6" name="TextBox 5"/>
          <p:cNvSpPr txBox="1"/>
          <p:nvPr/>
        </p:nvSpPr>
        <p:spPr>
          <a:xfrm>
            <a:off x="2834738"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843656"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4830491"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8612" y="4413549"/>
            <a:ext cx="1523529" cy="1523529"/>
          </a:xfrm>
          <a:prstGeom prst="rect">
            <a:avLst/>
          </a:prstGeom>
        </p:spPr>
      </p:pic>
      <p:sp>
        <p:nvSpPr>
          <p:cNvPr id="35" name="TextBox 34"/>
          <p:cNvSpPr txBox="1"/>
          <p:nvPr/>
        </p:nvSpPr>
        <p:spPr>
          <a:xfrm>
            <a:off x="6577240" y="6004368"/>
            <a:ext cx="1424901" cy="284693"/>
          </a:xfrm>
          <a:prstGeom prst="rect">
            <a:avLst/>
          </a:prstGeom>
          <a:noFill/>
        </p:spPr>
        <p:txBody>
          <a:bodyPr wrap="square" rtlCol="0">
            <a:spAutoFit/>
          </a:bodyPr>
          <a:lstStyle/>
          <a:p>
            <a:r>
              <a:rPr lang="en-US" sz="1250" dirty="0"/>
              <a:t>Mark Vermilyea</a:t>
            </a:r>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smtClean="0"/>
              <a:t>14</a:t>
            </a:r>
            <a:endParaRPr lang="en-US" sz="1200" dirty="0"/>
          </a:p>
        </p:txBody>
      </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endParaRPr lang="en-US" b="1" dirty="0"/>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https://designlab.eng.rpi.edu/edn/projects/capstone-support-dev/repository/112/revisions/295/raw/Course%20Documents/Common%20Course%20Syllabus.pdf</a:t>
            </a:r>
            <a:endParaRPr lang="en-US" sz="1400" dirty="0">
              <a:cs typeface="Calibri"/>
            </a:endParaRPr>
          </a:p>
          <a:p>
            <a:pPr lvl="1"/>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cs typeface="Calibri"/>
              </a:rPr>
              <a:t>RPI Box</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31300263"/>
              </p:ext>
            </p:extLst>
          </p:nvPr>
        </p:nvGraphicFramePr>
        <p:xfrm>
          <a:off x="381000" y="846138"/>
          <a:ext cx="8382000" cy="485803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12/20/21</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F21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12/20/21</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links to Ticket Outs</a:t>
                      </a:r>
                    </a:p>
                    <a:p>
                      <a:pPr marL="0" marR="0" algn="l">
                        <a:spcBef>
                          <a:spcPts val="0"/>
                        </a:spcBef>
                        <a:spcAft>
                          <a:spcPts val="0"/>
                        </a:spcAft>
                      </a:pPr>
                      <a:r>
                        <a:rPr lang="en-US" sz="1200" b="0" dirty="0">
                          <a:effectLst/>
                          <a:latin typeface="+mj-lt"/>
                          <a:ea typeface="MS Mincho"/>
                        </a:rPr>
                        <a:t>Removed mention of ‘remote only students’</a:t>
                      </a:r>
                    </a:p>
                    <a:p>
                      <a:pPr marL="0" marR="0" algn="l">
                        <a:spcBef>
                          <a:spcPts val="0"/>
                        </a:spcBef>
                        <a:spcAft>
                          <a:spcPts val="0"/>
                        </a:spcAft>
                      </a:pPr>
                      <a:r>
                        <a:rPr lang="en-US" sz="1200" b="0" dirty="0">
                          <a:effectLst/>
                          <a:latin typeface="+mj-lt"/>
                          <a:ea typeface="MS Mincho"/>
                        </a:rPr>
                        <a:t>Added link to </a:t>
                      </a:r>
                      <a:r>
                        <a:rPr lang="en-US" sz="1200" b="0" dirty="0" err="1">
                          <a:effectLst/>
                          <a:latin typeface="+mj-lt"/>
                          <a:ea typeface="MS Mincho"/>
                        </a:rPr>
                        <a:t>Percipio</a:t>
                      </a:r>
                      <a:r>
                        <a:rPr lang="en-US" sz="1200" b="0" dirty="0">
                          <a:effectLst/>
                          <a:latin typeface="+mj-lt"/>
                          <a:ea typeface="MS Mincho"/>
                        </a:rPr>
                        <a:t> Safety Training instructions p.53</a:t>
                      </a:r>
                    </a:p>
                    <a:p>
                      <a:pPr marL="0" marR="0" algn="l">
                        <a:spcBef>
                          <a:spcPts val="0"/>
                        </a:spcBef>
                        <a:spcAft>
                          <a:spcPts val="0"/>
                        </a:spcAft>
                      </a:pPr>
                      <a:r>
                        <a:rPr lang="en-US" sz="1200" b="0">
                          <a:effectLst/>
                          <a:latin typeface="+mj-lt"/>
                          <a:ea typeface="MS Mincho"/>
                        </a:rPr>
                        <a:t>Cleaned up formatting </a:t>
                      </a:r>
                      <a:r>
                        <a:rPr lang="en-US" sz="1200" b="0" dirty="0">
                          <a:effectLst/>
                          <a:latin typeface="+mj-lt"/>
                          <a:ea typeface="MS Mincho"/>
                        </a:rPr>
                        <a:t>of Playbook link on Agenda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1/3/22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 DeBoer, Anderson</a:t>
                      </a:r>
                    </a:p>
                  </a:txBody>
                  <a:tcPr marL="68580" marR="68580" marT="0" marB="0"/>
                </a:tc>
                <a:tc>
                  <a:txBody>
                    <a:bodyPr/>
                    <a:lstStyle/>
                    <a:p>
                      <a:pPr marL="0" marR="0" algn="l">
                        <a:spcBef>
                          <a:spcPts val="0"/>
                        </a:spcBef>
                        <a:spcAft>
                          <a:spcPts val="0"/>
                        </a:spcAft>
                      </a:pPr>
                      <a:r>
                        <a:rPr lang="en-US" sz="1200" b="0" dirty="0">
                          <a:effectLst/>
                          <a:latin typeface="+mj-lt"/>
                          <a:ea typeface="MS Mincho"/>
                        </a:rPr>
                        <a:t>Full read through </a:t>
                      </a:r>
                      <a:r>
                        <a:rPr lang="en-US" sz="1200" b="0">
                          <a:effectLst/>
                          <a:latin typeface="+mj-lt"/>
                          <a:ea typeface="MS Mincho"/>
                        </a:rPr>
                        <a:t>and adjustment </a:t>
                      </a:r>
                      <a:r>
                        <a:rPr lang="en-US" sz="1200" b="0" dirty="0">
                          <a:effectLst/>
                          <a:latin typeface="+mj-lt"/>
                          <a:ea typeface="MS Mincho"/>
                        </a:rPr>
                        <a:t>for virtual and Box </a:t>
                      </a:r>
                      <a:r>
                        <a:rPr lang="en-US" sz="1200" b="0">
                          <a:effectLst/>
                          <a:latin typeface="+mj-lt"/>
                          <a:ea typeface="MS Mincho"/>
                        </a:rPr>
                        <a:t>semester start-up</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smtClean="0">
                          <a:effectLst/>
                          <a:latin typeface="+mj-lt"/>
                          <a:ea typeface="MS Mincho"/>
                        </a:rPr>
                        <a:t>1.3</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1/4/22</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Paster, Anderson</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Added pic of Mark</a:t>
                      </a:r>
                      <a:r>
                        <a:rPr lang="en-US" sz="1200" b="0" baseline="0" dirty="0" smtClean="0">
                          <a:effectLst/>
                          <a:latin typeface="+mj-lt"/>
                          <a:ea typeface="MS Mincho"/>
                        </a:rPr>
                        <a:t> V p17</a:t>
                      </a:r>
                    </a:p>
                    <a:p>
                      <a:pPr marL="0" marR="0" algn="l">
                        <a:spcBef>
                          <a:spcPts val="0"/>
                        </a:spcBef>
                        <a:spcAft>
                          <a:spcPts val="0"/>
                        </a:spcAft>
                      </a:pPr>
                      <a:r>
                        <a:rPr lang="en-US" sz="1200" b="0" dirty="0" smtClean="0">
                          <a:effectLst/>
                          <a:latin typeface="+mj-lt"/>
                          <a:ea typeface="MS Mincho"/>
                        </a:rPr>
                        <a:t>Reworded question on p18</a:t>
                      </a:r>
                    </a:p>
                    <a:p>
                      <a:pPr marL="0" marR="0" algn="l">
                        <a:spcBef>
                          <a:spcPts val="0"/>
                        </a:spcBef>
                        <a:spcAft>
                          <a:spcPts val="0"/>
                        </a:spcAft>
                      </a:pPr>
                      <a:r>
                        <a:rPr lang="en-US" sz="1200" b="0" dirty="0" smtClean="0">
                          <a:effectLst/>
                          <a:latin typeface="+mj-lt"/>
                          <a:ea typeface="MS Mincho"/>
                        </a:rPr>
                        <a:t>Changed</a:t>
                      </a:r>
                      <a:r>
                        <a:rPr lang="en-US" sz="1200" b="0" baseline="0" dirty="0" smtClean="0">
                          <a:effectLst/>
                          <a:latin typeface="+mj-lt"/>
                          <a:ea typeface="MS Mincho"/>
                        </a:rPr>
                        <a:t> ‘leader’ of previous PPT slides review from students to PE/CE p51</a:t>
                      </a:r>
                    </a:p>
                    <a:p>
                      <a:pPr marL="0" marR="0" algn="l">
                        <a:spcBef>
                          <a:spcPts val="0"/>
                        </a:spcBef>
                        <a:spcAft>
                          <a:spcPts val="0"/>
                        </a:spcAft>
                      </a:pPr>
                      <a:r>
                        <a:rPr lang="en-US" sz="1200" b="0" baseline="0" dirty="0" smtClean="0">
                          <a:effectLst/>
                          <a:latin typeface="+mj-lt"/>
                          <a:ea typeface="MS Mincho"/>
                        </a:rPr>
                        <a:t>Improved instructions for Gantt Chart activity</a:t>
                      </a:r>
                      <a:r>
                        <a:rPr lang="en-US" sz="1200" b="0" baseline="0" dirty="0">
                          <a:effectLst/>
                          <a:latin typeface="+mj-lt"/>
                          <a:ea typeface="MS Mincho"/>
                        </a:rPr>
                        <a:t> </a:t>
                      </a:r>
                      <a:r>
                        <a:rPr lang="en-US" sz="1200" b="0" baseline="0" dirty="0" smtClean="0">
                          <a:effectLst/>
                          <a:latin typeface="+mj-lt"/>
                          <a:ea typeface="MS Mincho"/>
                        </a:rPr>
                        <a:t>p 82+83</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smtClean="0">
                          <a:effectLst/>
                          <a:latin typeface="+mj-lt"/>
                          <a:ea typeface="MS Mincho"/>
                        </a:rPr>
                        <a:t>1.4</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1/5/22</a:t>
                      </a: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b="0" dirty="0" smtClean="0">
                          <a:effectLst/>
                          <a:latin typeface="+mj-lt"/>
                          <a:ea typeface="MS Mincho"/>
                        </a:rPr>
                        <a:t>Paster</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baseline="0" dirty="0" smtClean="0">
                          <a:effectLst/>
                          <a:latin typeface="+mj-lt"/>
                          <a:ea typeface="MS Mincho"/>
                        </a:rPr>
                        <a:t>Improved instructions on status update #1 p89</a:t>
                      </a:r>
                    </a:p>
                    <a:p>
                      <a:pPr marL="0" marR="0" algn="l">
                        <a:spcBef>
                          <a:spcPts val="0"/>
                        </a:spcBef>
                        <a:spcAft>
                          <a:spcPts val="0"/>
                        </a:spcAft>
                      </a:pPr>
                      <a:r>
                        <a:rPr lang="en-US" sz="1200" b="0" baseline="0" smtClean="0">
                          <a:effectLst/>
                          <a:latin typeface="+mj-lt"/>
                          <a:ea typeface="MS Mincho"/>
                        </a:rPr>
                        <a:t>Red Arrows </a:t>
                      </a:r>
                      <a:r>
                        <a:rPr lang="en-US" sz="1200" b="0" baseline="0" dirty="0" smtClean="0">
                          <a:effectLst/>
                          <a:latin typeface="+mj-lt"/>
                          <a:ea typeface="MS Mincho"/>
                        </a:rPr>
                        <a:t>to indicate ‘meeting location’ reformatted for consistency</a:t>
                      </a: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smtClean="0">
                          <a:effectLst/>
                          <a:latin typeface="+mj-lt"/>
                          <a:ea typeface="MS Mincho"/>
                        </a:rPr>
                        <a:t>1.5</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1/6/22</a:t>
                      </a: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b="0" dirty="0" smtClean="0">
                          <a:effectLst/>
                          <a:latin typeface="+mj-lt"/>
                          <a:ea typeface="MS Mincho"/>
                        </a:rPr>
                        <a:t>Paster</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Updated CE pictures p13</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22</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23</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8582"/>
            <a:ext cx="7886700" cy="555974"/>
          </a:xfrm>
        </p:spPr>
        <p:txBody>
          <a:bodyPr>
            <a:normAutofit fontScale="90000"/>
          </a:bodyPr>
          <a:lstStyle/>
          <a:p>
            <a:pPr algn="ctr"/>
            <a:r>
              <a:rPr lang="en-US" sz="3700" dirty="0"/>
              <a:t>10 min – Questions about IED </a:t>
            </a:r>
            <a:r>
              <a:rPr lang="en-US" sz="3700" dirty="0" smtClean="0"/>
              <a:t>and</a:t>
            </a:r>
            <a:br>
              <a:rPr lang="en-US" sz="3700" dirty="0" smtClean="0"/>
            </a:br>
            <a:r>
              <a:rPr lang="en-US" sz="3700" dirty="0" smtClean="0"/>
              <a:t>Capstone </a:t>
            </a:r>
            <a:r>
              <a:rPr lang="en-US" sz="3700" dirty="0"/>
              <a:t>Readiness</a:t>
            </a:r>
            <a:r>
              <a:rPr lang="en-US" dirty="0"/>
              <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25</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26</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96"/>
            <a:ext cx="8229600" cy="1143000"/>
          </a:xfrm>
        </p:spPr>
        <p:txBody>
          <a:bodyPr/>
          <a:lstStyle/>
          <a:p>
            <a:r>
              <a:rPr lang="en-US" dirty="0"/>
              <a:t>Out of Class Tasks </a:t>
            </a:r>
            <a:r>
              <a:rPr lang="en-US" sz="900" dirty="0"/>
              <a:t>(what you might call homework, complete </a:t>
            </a:r>
            <a:r>
              <a:rPr lang="en-US" sz="900" b="1" dirty="0"/>
              <a:t>BEFORE</a:t>
            </a:r>
            <a:r>
              <a:rPr lang="en-US" sz="900" dirty="0"/>
              <a:t> Class 2)</a:t>
            </a:r>
          </a:p>
        </p:txBody>
      </p:sp>
      <p:sp>
        <p:nvSpPr>
          <p:cNvPr id="3" name="Content Placeholder 2"/>
          <p:cNvSpPr>
            <a:spLocks noGrp="1"/>
          </p:cNvSpPr>
          <p:nvPr>
            <p:ph idx="1"/>
          </p:nvPr>
        </p:nvSpPr>
        <p:spPr>
          <a:xfrm>
            <a:off x="457200" y="889226"/>
            <a:ext cx="8229600" cy="5832249"/>
          </a:xfrm>
        </p:spPr>
        <p:txBody>
          <a:bodyPr vert="horz" lIns="91440" tIns="45720" rIns="91440" bIns="45720" rtlCol="0" anchor="t">
            <a:normAutofit fontScale="47500" lnSpcReduction="20000"/>
          </a:bodyPr>
          <a:lstStyle/>
          <a:p>
            <a:r>
              <a:rPr lang="en-US" dirty="0">
                <a:ea typeface="+mn-lt"/>
                <a:cs typeface="+mn-lt"/>
              </a:rPr>
              <a:t>Complete </a:t>
            </a:r>
            <a:r>
              <a:rPr lang="en-US" dirty="0"/>
              <a:t>Class 1 Ticket Out</a:t>
            </a:r>
            <a:endParaRPr lang="en-US" sz="2300" dirty="0">
              <a:solidFill>
                <a:srgbClr val="C00000"/>
              </a:solidFill>
              <a:cs typeface="Calibri"/>
            </a:endParaRPr>
          </a:p>
          <a:p>
            <a:pPr marL="800100" lvl="1" indent="-342900">
              <a:buChar char="•"/>
            </a:pPr>
            <a:r>
              <a:rPr lang="en-US" sz="1800" u="sng" dirty="0">
                <a:hlinkClick r:id="rId3"/>
              </a:rPr>
              <a:t>https://forms.gle/w7D5ZYWTtuM9iJ8R8</a:t>
            </a:r>
            <a:r>
              <a:rPr lang="en-US" sz="1800" u="sng" dirty="0"/>
              <a:t> </a:t>
            </a:r>
            <a:endParaRPr lang="en-US" sz="1900" dirty="0">
              <a:solidFill>
                <a:srgbClr val="C00000"/>
              </a:solidFill>
              <a:cs typeface="Calibri"/>
            </a:endParaRPr>
          </a:p>
          <a:p>
            <a:endParaRPr lang="en-US" dirty="0">
              <a:ea typeface="+mn-lt"/>
              <a:cs typeface="+mn-lt"/>
            </a:endParaRPr>
          </a:p>
          <a:p>
            <a:r>
              <a:rPr lang="en-US" dirty="0">
                <a:ea typeface="+mn-lt"/>
                <a:cs typeface="+mn-lt"/>
              </a:rPr>
              <a:t>Register for EDN – </a:t>
            </a:r>
            <a:r>
              <a:rPr lang="en-US" sz="2300" dirty="0">
                <a:hlinkClick r:id="rId4"/>
              </a:rPr>
              <a:t>https://designlab.eng.rpi.edu/edn/</a:t>
            </a:r>
            <a:r>
              <a:rPr lang="en-US" sz="2300" dirty="0"/>
              <a:t> </a:t>
            </a:r>
            <a:endParaRPr lang="en-US" sz="2300" dirty="0">
              <a:ea typeface="+mn-lt"/>
              <a:cs typeface="+mn-lt"/>
            </a:endParaRPr>
          </a:p>
          <a:p>
            <a:pPr marL="857250" lvl="1" indent="-457200">
              <a:buChar char="•"/>
            </a:pPr>
            <a:r>
              <a:rPr lang="en-US" sz="2700" dirty="0"/>
              <a:t>Registration button in upper right hand corner</a:t>
            </a:r>
            <a:endParaRPr lang="en-US" sz="2700" dirty="0">
              <a:cs typeface="Calibri"/>
            </a:endParaRPr>
          </a:p>
          <a:p>
            <a:pPr marL="857250" lvl="1" indent="-457200">
              <a:buChar char="•"/>
            </a:pPr>
            <a:r>
              <a:rPr lang="en-US" dirty="0"/>
              <a:t>Login must be your RCSID (RPI email </a:t>
            </a:r>
            <a:r>
              <a:rPr lang="en-US" b="1" dirty="0"/>
              <a:t>before </a:t>
            </a:r>
            <a:r>
              <a:rPr lang="en-US" dirty="0"/>
              <a:t>the @ symbol)</a:t>
            </a:r>
            <a:endParaRPr lang="en-US" dirty="0">
              <a:cs typeface="Calibri"/>
            </a:endParaRPr>
          </a:p>
          <a:p>
            <a:pPr marL="857250" lvl="1" indent="-457200">
              <a:buChar char="•"/>
            </a:pPr>
            <a:r>
              <a:rPr lang="en-US" dirty="0">
                <a:cs typeface="Calibri"/>
              </a:rPr>
              <a:t>Email must be your RPI email</a:t>
            </a:r>
          </a:p>
          <a:p>
            <a:pPr marL="857250" lvl="1" indent="-457200">
              <a:buChar char="•"/>
            </a:pPr>
            <a:r>
              <a:rPr lang="en-US" dirty="0">
                <a:cs typeface="Calibri"/>
              </a:rPr>
              <a:t>Bookmark this site. You will use it A LOT for this course.</a:t>
            </a:r>
          </a:p>
          <a:p>
            <a:pPr marL="857250" lvl="1" indent="-457200">
              <a:buChar char="•"/>
            </a:pPr>
            <a:endParaRPr lang="en-US" sz="1800" dirty="0">
              <a:cs typeface="Calibri"/>
            </a:endParaRPr>
          </a:p>
          <a:p>
            <a:pPr marL="346075" indent="-346075"/>
            <a:r>
              <a:rPr lang="en-US" dirty="0">
                <a:cs typeface="Calibri"/>
              </a:rPr>
              <a:t>Use out of class team meeting to start </a:t>
            </a:r>
            <a:r>
              <a:rPr lang="en-US" b="1" dirty="0">
                <a:cs typeface="Calibri"/>
              </a:rPr>
              <a:t>team building</a:t>
            </a:r>
          </a:p>
          <a:p>
            <a:pPr marL="0" indent="0">
              <a:buNone/>
              <a:tabLst>
                <a:tab pos="746125" algn="l"/>
              </a:tabLst>
            </a:pPr>
            <a:r>
              <a:rPr lang="en-US" b="1" dirty="0">
                <a:cs typeface="Calibri"/>
              </a:rPr>
              <a:t>	</a:t>
            </a:r>
            <a:r>
              <a:rPr lang="en-US" dirty="0">
                <a:cs typeface="Calibri"/>
              </a:rPr>
              <a:t>Student Team Introductions</a:t>
            </a:r>
          </a:p>
          <a:p>
            <a:pPr marL="1146175" lvl="2" indent="-346075"/>
            <a:r>
              <a:rPr lang="en-US" dirty="0">
                <a:cs typeface="Calibri"/>
              </a:rPr>
              <a:t>Major, hometown</a:t>
            </a:r>
          </a:p>
          <a:p>
            <a:pPr marL="1146175" lvl="2" indent="-346075"/>
            <a:r>
              <a:rPr lang="en-US" dirty="0">
                <a:cs typeface="Calibri"/>
              </a:rPr>
              <a:t>Interests, clubs/sports, experience related to project topic</a:t>
            </a:r>
          </a:p>
          <a:p>
            <a:pPr marL="1146175" lvl="2" indent="-346075"/>
            <a:r>
              <a:rPr lang="en-US" dirty="0">
                <a:cs typeface="Calibri"/>
              </a:rPr>
              <a:t>Co-op, internship, summer job</a:t>
            </a:r>
          </a:p>
          <a:p>
            <a:pPr marL="1146175" lvl="2" indent="-346075"/>
            <a:r>
              <a:rPr lang="en-US" dirty="0">
                <a:cs typeface="Calibri"/>
              </a:rPr>
              <a:t>Pet, favorite ice cream flavor</a:t>
            </a:r>
          </a:p>
          <a:p>
            <a:pPr marL="1146175" lvl="2" indent="-346075"/>
            <a:endParaRPr lang="en-US" sz="1800" dirty="0">
              <a:cs typeface="Calibri"/>
            </a:endParaRPr>
          </a:p>
          <a:p>
            <a:pPr marL="346075" indent="-346075"/>
            <a:r>
              <a:rPr lang="en-US" dirty="0"/>
              <a:t>Re-read the Project Description with Class 1 Ideation Exercise in mind</a:t>
            </a:r>
          </a:p>
          <a:p>
            <a:pPr marL="346075" indent="-346075"/>
            <a:endParaRPr lang="en-US" sz="1800" dirty="0"/>
          </a:p>
          <a:p>
            <a:r>
              <a:rPr lang="en-US" dirty="0"/>
              <a:t>Post evidence of progress on your project task assignment to team's Box folder as Word file. Filename should be RCSID-topic. Ex: pastea-FreeBodyDiagram.docx</a:t>
            </a:r>
            <a:endParaRPr lang="en-US" dirty="0">
              <a:cs typeface="Calibri"/>
            </a:endParaRPr>
          </a:p>
          <a:p>
            <a:pPr marL="914400" lvl="1" indent="-457200">
              <a:buChar char="•"/>
            </a:pPr>
            <a:r>
              <a:rPr lang="en-US" dirty="0">
                <a:cs typeface="Calibri"/>
              </a:rPr>
              <a:t>Web link of research AND summary of why it's important or useful</a:t>
            </a:r>
          </a:p>
          <a:p>
            <a:pPr marL="914400" lvl="1" indent="-457200">
              <a:buChar char="•"/>
            </a:pPr>
            <a:r>
              <a:rPr lang="en-US" dirty="0">
                <a:cs typeface="Calibri"/>
              </a:rPr>
              <a:t>Calculations</a:t>
            </a:r>
          </a:p>
          <a:p>
            <a:pPr marL="914400" lvl="1" indent="-457200">
              <a:buChar char="•"/>
            </a:pPr>
            <a:r>
              <a:rPr lang="en-US" dirty="0">
                <a:cs typeface="Calibri"/>
              </a:rPr>
              <a:t>Sketch of concept idea</a:t>
            </a:r>
          </a:p>
          <a:p>
            <a:pPr marL="457200" lvl="1" indent="0">
              <a:buNone/>
            </a:pPr>
            <a:endParaRPr lang="en-US" dirty="0">
              <a:cs typeface="Calibri"/>
            </a:endParaRPr>
          </a:p>
          <a:p>
            <a:pPr marL="346075" indent="-346075"/>
            <a:r>
              <a:rPr lang="en-US" dirty="0"/>
              <a:t>Watch Capstone Introduction &amp; Expectations – Part 2 video (7 Min)</a:t>
            </a:r>
          </a:p>
          <a:p>
            <a:pPr marL="800100" lvl="1" indent="-342900">
              <a:buFont typeface="Arial" pitchFamily="34" charset="0"/>
              <a:buChar char="•"/>
            </a:pPr>
            <a:r>
              <a:rPr lang="en-US" sz="1900" u="sng" dirty="0">
                <a:hlinkClick r:id="rId5"/>
              </a:rPr>
              <a:t>https://designlab.eng.rpi.edu/edn/projects/capstone-support-dev/repository/112/raw/training/Capstone%20Introduction%20and%20Expectations%20Part%202.mp4</a:t>
            </a:r>
            <a:endParaRPr lang="en-US" sz="1900" u="sng" dirty="0"/>
          </a:p>
          <a:p>
            <a:pPr marL="457200" lvl="1" indent="0">
              <a:buNone/>
            </a:pPr>
            <a:endParaRPr lang="en-US" sz="1900" u="sng" dirty="0"/>
          </a:p>
          <a:p>
            <a:pPr marL="0" indent="0" algn="ctr">
              <a:buNone/>
            </a:pPr>
            <a:r>
              <a:rPr lang="en-US" b="1" dirty="0">
                <a:solidFill>
                  <a:srgbClr val="FF0000"/>
                </a:solidFill>
              </a:rPr>
              <a:t>NOTE – These tasks are posted on EDN along with all class agendas</a:t>
            </a:r>
            <a:endParaRPr lang="en-US" b="1" dirty="0">
              <a:solidFill>
                <a:srgbClr val="FF0000"/>
              </a:solidFill>
              <a:cs typeface="Calibri"/>
            </a:endParaRPr>
          </a:p>
          <a:p>
            <a:pPr marL="0" indent="0" algn="ctr">
              <a:buNone/>
            </a:pPr>
            <a:r>
              <a:rPr lang="en-US" sz="1800" u="sng" dirty="0">
                <a:solidFill>
                  <a:srgbClr val="0070C0"/>
                </a:solidFill>
              </a:rPr>
              <a:t>https://designlab.eng.rpi.edu/edn/projets/capstone-support-dev/wik/Capstone_Class_Agendas</a:t>
            </a:r>
          </a:p>
        </p:txBody>
      </p:sp>
      <p:sp>
        <p:nvSpPr>
          <p:cNvPr id="6" name="Slide Number Placeholder 5"/>
          <p:cNvSpPr>
            <a:spLocks noGrp="1"/>
          </p:cNvSpPr>
          <p:nvPr>
            <p:ph type="sldNum" sz="quarter" idx="12"/>
          </p:nvPr>
        </p:nvSpPr>
        <p:spPr/>
        <p:txBody>
          <a:bodyPr/>
          <a:lstStyle/>
          <a:p>
            <a:fld id="{B044824F-EBE0-443F-8A8F-F64816AF04DC}" type="slidenum">
              <a:rPr lang="en-US" smtClean="0"/>
              <a:t>27</a:t>
            </a:fld>
            <a:endParaRPr lang="en-US" dirty="0"/>
          </a:p>
        </p:txBody>
      </p:sp>
      <p:sp>
        <p:nvSpPr>
          <p:cNvPr id="5"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a:xfrm>
            <a:off x="3124200" y="6356350"/>
            <a:ext cx="2895600" cy="365125"/>
          </a:xfrm>
        </p:spPr>
        <p:txBody>
          <a:bodyPr/>
          <a:lstStyle/>
          <a:p>
            <a:r>
              <a:rPr lang="en-US" dirty="0"/>
              <a:t>PE Space</a:t>
            </a:r>
          </a:p>
        </p:txBody>
      </p:sp>
    </p:spTree>
    <p:extLst>
      <p:ext uri="{BB962C8B-B14F-4D97-AF65-F5344CB8AC3E}">
        <p14:creationId xmlns:p14="http://schemas.microsoft.com/office/powerpoint/2010/main" val="208562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180252" y="5343328"/>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https://designlab.eng.rpi.edu/projects/capstone-support-dev/wiki - Playbook.pptx</a:t>
            </a:r>
            <a:endParaRPr lang="en-US" sz="1200" u="sng" dirty="0"/>
          </a:p>
          <a:p>
            <a:pPr algn="ctr"/>
            <a:endParaRPr lang="en-US" sz="1200" dirty="0"/>
          </a:p>
        </p:txBody>
      </p:sp>
      <p:pic>
        <p:nvPicPr>
          <p:cNvPr id="9" name="Picture 8">
            <a:extLst>
              <a:ext uri="{FF2B5EF4-FFF2-40B4-BE49-F238E27FC236}">
                <a16:creationId xmlns:a16="http://schemas.microsoft.com/office/drawing/2014/main" id="{2F27A10D-4D9D-4C89-8419-8BBAEC5EA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2015"/>
            <a:ext cx="9144000" cy="2953970"/>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30</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35</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36</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37</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38</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 based tools for any use (schematics, mind maps, drawings, analysis, etc…) e.g. diagrams.net, etc.</a:t>
            </a:r>
          </a:p>
          <a:p>
            <a:pPr lvl="1"/>
            <a:endParaRPr lang="en-US" dirty="0"/>
          </a:p>
          <a:p>
            <a:r>
              <a:rPr lang="en-US" dirty="0"/>
              <a:t>Webex Teams is good for chat and live meetings, but project documentation MUST be transferred to 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39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29308"/>
            <a:ext cx="7886700" cy="1325563"/>
          </a:xfrm>
        </p:spPr>
        <p:txBody>
          <a:bodyPr>
            <a:normAutofit/>
          </a:bodyPr>
          <a:lstStyle/>
          <a:p>
            <a:r>
              <a:rPr lang="en-US" sz="4400" dirty="0">
                <a:latin typeface="Calibri"/>
                <a:cs typeface="Calibri"/>
              </a:rPr>
              <a:t>Out of Class Tasks </a:t>
            </a:r>
            <a:r>
              <a:rPr lang="en-US" sz="900" dirty="0">
                <a:latin typeface="Calibri Light"/>
                <a:cs typeface="Calibri Light"/>
              </a:rPr>
              <a:t>(</a:t>
            </a:r>
            <a:r>
              <a:rPr lang="en-US" sz="900" dirty="0">
                <a:ea typeface="+mj-lt"/>
                <a:cs typeface="+mj-lt"/>
              </a:rPr>
              <a:t>what you might call homework, complete </a:t>
            </a:r>
            <a:r>
              <a:rPr lang="en-US" sz="900" b="1" dirty="0">
                <a:ea typeface="+mj-lt"/>
                <a:cs typeface="+mj-lt"/>
              </a:rPr>
              <a:t>BEFORE</a:t>
            </a:r>
            <a:r>
              <a:rPr lang="en-US" sz="900" dirty="0">
                <a:ea typeface="+mj-lt"/>
                <a:cs typeface="+mj-lt"/>
              </a:rPr>
              <a:t> Class 3)</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486400"/>
          </a:xfrm>
        </p:spPr>
        <p:txBody>
          <a:bodyPr vert="horz" lIns="91440" tIns="45720" rIns="91440" bIns="45720" rtlCol="0" anchor="t">
            <a:normAutofit fontScale="92500" lnSpcReduction="20000"/>
          </a:bodyPr>
          <a:lstStyle/>
          <a:p>
            <a:r>
              <a:rPr lang="en-US" dirty="0">
                <a:ea typeface="+mn-lt"/>
                <a:cs typeface="+mn-lt"/>
              </a:rPr>
              <a:t>Complete Class 2 Ticket Out</a:t>
            </a:r>
          </a:p>
          <a:p>
            <a:pPr lvl="1"/>
            <a:r>
              <a:rPr lang="en-US" sz="1100" u="sng" dirty="0">
                <a:hlinkClick r:id="rId2"/>
              </a:rPr>
              <a:t>https://forms.gle/fBSq781FFdm1ZsJy7</a:t>
            </a:r>
            <a:endParaRPr lang="en-US" sz="1100" u="sng" dirty="0"/>
          </a:p>
          <a:p>
            <a:pPr lvl="1"/>
            <a:r>
              <a:rPr lang="en-US" dirty="0"/>
              <a:t>Watch EDN Guidance for Out of Class Tasks - Initial Postings Video (7.5 min)</a:t>
            </a:r>
          </a:p>
          <a:p>
            <a:pPr lvl="1"/>
            <a:r>
              <a:rPr lang="en-US" sz="1100" dirty="0">
                <a:hlinkClick r:id="rId3"/>
              </a:rPr>
              <a:t>https://designlab.eng.rpi.edu/edn/projects/capstone-support-dev/repository/112/raw/training/EDN%20Guidance%20for%20Out%20of%20Class%20Tasks%20-%20Initial%20Postings.mp4</a:t>
            </a:r>
            <a:endParaRPr lang="en-US" sz="1100" dirty="0"/>
          </a:p>
          <a:p>
            <a:pPr lvl="1"/>
            <a:r>
              <a:rPr lang="en-US" dirty="0">
                <a:ea typeface="+mn-lt"/>
                <a:cs typeface="+mn-lt"/>
              </a:rPr>
              <a:t>Post personal contact info (name, major, RPI email, phone #) to one thread in the EDN Background Info Forum (start new thread titled “Team Contact Info”, then reply for subsequent entries)</a:t>
            </a:r>
          </a:p>
          <a:p>
            <a:pPr lvl="1"/>
            <a:r>
              <a:rPr lang="en-US" dirty="0">
                <a:ea typeface="+mn-lt"/>
                <a:cs typeface="+mn-lt"/>
              </a:rPr>
              <a:t>Find answer(s) to assigned question(s) &amp; post to new thread titled “Class 2 Questions and Answers” in EDN Background Info Forum </a:t>
            </a:r>
          </a:p>
          <a:p>
            <a:r>
              <a:rPr lang="en-US" dirty="0">
                <a:ea typeface="+mn-lt"/>
                <a:cs typeface="+mn-lt"/>
              </a:rPr>
              <a:t>Read </a:t>
            </a:r>
            <a:r>
              <a:rPr lang="en-US" i="1" dirty="0">
                <a:ea typeface="+mn-lt"/>
                <a:cs typeface="+mn-lt"/>
              </a:rPr>
              <a:t>The Engineering Design Process Refresher.pptx </a:t>
            </a:r>
            <a:r>
              <a:rPr lang="en-US" dirty="0">
                <a:ea typeface="+mn-lt"/>
                <a:cs typeface="+mn-lt"/>
              </a:rPr>
              <a:t>in preparation for class 3 discussion</a:t>
            </a:r>
          </a:p>
          <a:p>
            <a:pPr lvl="1"/>
            <a:r>
              <a:rPr lang="en-US" sz="1100" dirty="0">
                <a:ea typeface="+mn-lt"/>
                <a:cs typeface="+mn-lt"/>
                <a:hlinkClick r:id="rId4"/>
              </a:rPr>
              <a:t>https://designlab.eng.rpi.edu/edn/projects/capstone-support-dev/repository/112/raw/training/The%20Engineering%20Design%20Process%20Refresher.pptx</a:t>
            </a:r>
            <a:endParaRPr lang="en-US" sz="1100" dirty="0">
              <a:ea typeface="+mn-lt"/>
              <a:cs typeface="+mn-lt"/>
            </a:endParaRPr>
          </a:p>
          <a:p>
            <a:r>
              <a:rPr lang="en-US" dirty="0">
                <a:ea typeface="+mn-lt"/>
                <a:cs typeface="+mn-lt"/>
              </a:rPr>
              <a:t>Watch Customer Needs video (9 min) </a:t>
            </a:r>
          </a:p>
          <a:p>
            <a:pPr lvl="1" indent="-285750"/>
            <a:r>
              <a:rPr lang="en-US" sz="1100" dirty="0">
                <a:ea typeface="+mn-lt"/>
                <a:cs typeface="+mn-lt"/>
                <a:hlinkClick r:id="rId5"/>
              </a:rPr>
              <a:t>https://mediasite.mms.rpi.edu/Mediasite5/Channel/anderm8winrpiedu-engr-2050/watch/87d950eccc2942038b1d06530e9217841d</a:t>
            </a:r>
            <a:r>
              <a:rPr lang="en-US" sz="1100" dirty="0">
                <a:ea typeface="+mn-lt"/>
                <a:cs typeface="+mn-lt"/>
              </a:rPr>
              <a:t> </a:t>
            </a:r>
            <a:endParaRPr lang="en-US" sz="1100" dirty="0">
              <a:cs typeface="Calibri"/>
            </a:endParaRPr>
          </a:p>
          <a:p>
            <a:r>
              <a:rPr lang="en-US" dirty="0">
                <a:ea typeface="+mn-lt"/>
                <a:cs typeface="+mn-lt"/>
              </a:rPr>
              <a:t>Watch Requirements video (11 min)</a:t>
            </a:r>
          </a:p>
          <a:p>
            <a:pPr lvl="1" indent="-285750"/>
            <a:r>
              <a:rPr lang="en-US" sz="1100" dirty="0">
                <a:ea typeface="+mn-lt"/>
                <a:cs typeface="+mn-lt"/>
                <a:hlinkClick r:id="rId6"/>
              </a:rPr>
              <a:t>https://mediasite.mms.rpi.edu/Mediasite5/Channel/anderm8winrpiedu-engr-2050/watch/96dceab44ae7447d812f5a216afa97cf1d</a:t>
            </a:r>
            <a:r>
              <a:rPr lang="en-US" sz="1100" dirty="0">
                <a:ea typeface="+mn-lt"/>
                <a:cs typeface="+mn-lt"/>
              </a:rPr>
              <a:t> </a:t>
            </a:r>
          </a:p>
          <a:p>
            <a:r>
              <a:rPr lang="en-US" dirty="0">
                <a:ea typeface="+mn-lt"/>
                <a:cs typeface="+mn-lt"/>
              </a:rPr>
              <a:t>Identify one </a:t>
            </a:r>
            <a:r>
              <a:rPr lang="en-US" b="1" dirty="0">
                <a:ea typeface="+mn-lt"/>
                <a:cs typeface="+mn-lt"/>
              </a:rPr>
              <a:t>Customer Need </a:t>
            </a:r>
            <a:r>
              <a:rPr lang="en-US" dirty="0">
                <a:ea typeface="+mn-lt"/>
                <a:cs typeface="+mn-lt"/>
              </a:rPr>
              <a:t>for your project and translate it into an </a:t>
            </a:r>
            <a:r>
              <a:rPr lang="en-US" b="1" dirty="0">
                <a:ea typeface="+mn-lt"/>
                <a:cs typeface="+mn-lt"/>
              </a:rPr>
              <a:t>Engineering Requirement.</a:t>
            </a:r>
            <a:r>
              <a:rPr lang="en-US" dirty="0">
                <a:ea typeface="+mn-lt"/>
                <a:cs typeface="+mn-lt"/>
              </a:rPr>
              <a:t> Post to new thread in EDN Design Forum titled “Initial Needs and Requirements”</a:t>
            </a:r>
            <a:endParaRPr lang="en-US" b="1" dirty="0">
              <a:ea typeface="+mn-lt"/>
              <a:cs typeface="+mn-lt"/>
            </a:endParaRPr>
          </a:p>
          <a:p>
            <a:r>
              <a:rPr lang="en-US" dirty="0">
                <a:ea typeface="+mn-lt"/>
                <a:cs typeface="+mn-lt"/>
              </a:rPr>
              <a:t>For ongoing projects, review prior semesters’ final presentations in accordance with PE instructions for class discussion in Class 3 or 4</a:t>
            </a:r>
          </a:p>
          <a:p>
            <a:pPr lvl="1"/>
            <a:r>
              <a:rPr lang="en-US" dirty="0"/>
              <a:t>PPT should be in last semester's Final Deliverables Forum on EDN</a:t>
            </a:r>
          </a:p>
          <a:p>
            <a:pPr lvl="1"/>
            <a:r>
              <a:rPr lang="en-US" dirty="0">
                <a:ea typeface="+mn-lt"/>
                <a:cs typeface="+mn-lt"/>
              </a:rPr>
              <a:t>Each student - Create list of questions to ask PE/CE during next class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4017358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 y="1241304"/>
            <a:ext cx="9144000" cy="261257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47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48</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49</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smtClean="0"/>
              <a:t>#Pro </a:t>
            </a:r>
            <a:r>
              <a:rPr lang="en-US" dirty="0"/>
              <a:t>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50</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76200"/>
            <a:ext cx="7886700" cy="1325563"/>
          </a:xfrm>
        </p:spPr>
        <p:txBody>
          <a:bodyPr/>
          <a:lstStyle/>
          <a:p>
            <a:r>
              <a:rPr lang="en-US" dirty="0">
                <a:latin typeface="Calibri"/>
                <a:cs typeface="Calibri"/>
              </a:rPr>
              <a:t>Out of Class Tasks </a:t>
            </a:r>
            <a:r>
              <a:rPr lang="en-US" sz="900" dirty="0">
                <a:latin typeface="Calibri Light"/>
                <a:cs typeface="Calibri Light"/>
              </a:rPr>
              <a:t>(what you might call homework, complete </a:t>
            </a:r>
            <a:r>
              <a:rPr lang="en-US" sz="900" b="1" dirty="0">
                <a:latin typeface="Calibri Light"/>
                <a:cs typeface="Calibri Light"/>
              </a:rPr>
              <a:t>BEFORE</a:t>
            </a:r>
            <a:r>
              <a:rPr lang="en-US" sz="900" dirty="0">
                <a:latin typeface="Calibri Light"/>
                <a:cs typeface="Calibri Light"/>
              </a:rPr>
              <a:t> Class 4)</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654676"/>
          </a:xfrm>
        </p:spPr>
        <p:txBody>
          <a:bodyPr vert="horz" lIns="91440" tIns="45720" rIns="91440" bIns="45720" rtlCol="0" anchor="t">
            <a:normAutofit fontScale="92500" lnSpcReduction="20000"/>
          </a:bodyPr>
          <a:lstStyle/>
          <a:p>
            <a:r>
              <a:rPr lang="en-US" dirty="0">
                <a:ea typeface="+mn-lt"/>
                <a:cs typeface="+mn-lt"/>
              </a:rPr>
              <a:t>Complete Class 3 Ticket Out</a:t>
            </a:r>
          </a:p>
          <a:p>
            <a:pPr lvl="1"/>
            <a:r>
              <a:rPr lang="en-US" sz="1200" dirty="0">
                <a:hlinkClick r:id="rId2"/>
              </a:rPr>
              <a:t>https://forms.gle/uea8kyegBg67HmNk7</a:t>
            </a:r>
            <a:endParaRPr lang="en-US" sz="1200" dirty="0"/>
          </a:p>
          <a:p>
            <a:r>
              <a:rPr lang="en-US" dirty="0">
                <a:ea typeface="+mn-lt"/>
                <a:cs typeface="+mn-lt"/>
              </a:rPr>
              <a:t>Update Needs/Reqs Workbook based on feedback and post to EDN Design Forum.</a:t>
            </a:r>
          </a:p>
          <a:p>
            <a:r>
              <a:rPr lang="en-US" dirty="0">
                <a:ea typeface="+mn-lt"/>
                <a:cs typeface="+mn-lt"/>
              </a:rPr>
              <a:t>Choose sponsor liaison</a:t>
            </a:r>
          </a:p>
          <a:p>
            <a:pPr lvl="1"/>
            <a:r>
              <a:rPr lang="en-US" dirty="0">
                <a:ea typeface="+mn-lt"/>
                <a:cs typeface="+mn-lt"/>
              </a:rPr>
              <a:t>This person will be the focal point for emails to/from your sponsor. They are not the team's "spokesperson" at meetings, conference calls, in class, etc.</a:t>
            </a:r>
          </a:p>
          <a:p>
            <a:r>
              <a:rPr lang="en-US" dirty="0"/>
              <a:t>Watch Intro to EDN video (5 min) in preparation of Class 4 review</a:t>
            </a:r>
            <a:endParaRPr lang="en-US" dirty="0">
              <a:solidFill>
                <a:srgbClr val="FF0000"/>
              </a:solidFill>
              <a:ea typeface="+mn-lt"/>
              <a:cs typeface="+mn-lt"/>
            </a:endParaRPr>
          </a:p>
          <a:p>
            <a:pPr lvl="1"/>
            <a:r>
              <a:rPr lang="en-US" sz="1200" dirty="0">
                <a:hlinkClick r:id="rId3"/>
              </a:rPr>
              <a:t>https://designlab.eng.rpi.edu/edn/projects/capstone-support-dev/repository/112/raw/training/Intro%20to%20the%20EDN.mp4</a:t>
            </a:r>
            <a:endParaRPr lang="en-US" sz="1200" dirty="0"/>
          </a:p>
          <a:p>
            <a:r>
              <a:rPr lang="en-US" dirty="0"/>
              <a:t>Read Project Documentation Wiki page in preparation of Class 4 review</a:t>
            </a:r>
            <a:endParaRPr lang="en-US" dirty="0">
              <a:ea typeface="+mn-lt"/>
              <a:cs typeface="+mn-lt"/>
            </a:endParaRPr>
          </a:p>
          <a:p>
            <a:pPr lvl="1"/>
            <a:r>
              <a:rPr lang="en-US" sz="1200" dirty="0">
                <a:hlinkClick r:id="rId4"/>
              </a:rPr>
              <a:t>https://designlab.eng.rpi.edu/edn/projects/capstone-support-dev/wiki/Project_Documentation</a:t>
            </a:r>
            <a:r>
              <a:rPr lang="en-US" sz="1200" dirty="0"/>
              <a:t> </a:t>
            </a:r>
          </a:p>
          <a:p>
            <a:r>
              <a:rPr lang="en-US" dirty="0">
                <a:ea typeface="+mn-lt"/>
                <a:cs typeface="+mn-lt"/>
              </a:rPr>
              <a:t>Read Meeting Minutes Wiki Page</a:t>
            </a:r>
          </a:p>
          <a:p>
            <a:pPr lvl="1"/>
            <a:r>
              <a:rPr lang="en-US" sz="1200" dirty="0">
                <a:hlinkClick r:id="rId5"/>
              </a:rPr>
              <a:t>https://designlab.eng.rpi.edu/edn/projects/capstone-support-dev/wiki/Meeting_Minutes</a:t>
            </a:r>
            <a:r>
              <a:rPr lang="en-US" sz="1200" dirty="0"/>
              <a:t> </a:t>
            </a:r>
          </a:p>
          <a:p>
            <a:pPr lvl="1"/>
            <a:r>
              <a:rPr lang="en-US" sz="1600" dirty="0"/>
              <a:t>Post notes taken during PPT review to Project Management Forum</a:t>
            </a:r>
            <a:endParaRPr lang="en-US" sz="1600" dirty="0">
              <a:ea typeface="+mn-lt"/>
              <a:cs typeface="+mn-lt"/>
            </a:endParaRPr>
          </a:p>
          <a:p>
            <a:r>
              <a:rPr lang="en-US" dirty="0">
                <a:ea typeface="+mn-lt"/>
                <a:cs typeface="+mn-lt"/>
              </a:rPr>
              <a:t>Follow Subversion instructions to download and install client, then checkout a copy of your project’s repository. Visit your PE’s office hours for assistance.</a:t>
            </a:r>
          </a:p>
          <a:p>
            <a:pPr lvl="1"/>
            <a:r>
              <a:rPr lang="en-US" sz="1200" dirty="0">
                <a:hlinkClick r:id="rId6"/>
              </a:rPr>
              <a:t>https://designlab.eng.rpi.edu/edn/projects/capstone-support-dev/wiki/Subversion_Clients#section-2</a:t>
            </a:r>
            <a:r>
              <a:rPr lang="en-US" sz="1200" dirty="0"/>
              <a:t> </a:t>
            </a:r>
          </a:p>
          <a:p>
            <a:pPr lvl="1"/>
            <a:endParaRPr lang="en-US" sz="1200" dirty="0"/>
          </a:p>
          <a:p>
            <a:r>
              <a:rPr lang="en-US" dirty="0">
                <a:ea typeface="+mn-lt"/>
                <a:cs typeface="+mn-lt"/>
              </a:rPr>
              <a:t>Complete the Online Safety Training in Percipio by end of 3rd week</a:t>
            </a:r>
          </a:p>
          <a:p>
            <a:pPr lvl="1" indent="-285750"/>
            <a:r>
              <a:rPr lang="en-US" sz="1200" dirty="0">
                <a:ea typeface="+mn-lt"/>
                <a:cs typeface="+mn-lt"/>
                <a:hlinkClick r:id="rId7"/>
              </a:rPr>
              <a:t>https://www.percipio.com</a:t>
            </a:r>
            <a:endParaRPr lang="en-US" sz="1200" dirty="0">
              <a:ea typeface="+mn-lt"/>
              <a:cs typeface="+mn-lt"/>
            </a:endParaRPr>
          </a:p>
          <a:p>
            <a:pPr lvl="1" indent="-285750"/>
            <a:r>
              <a:rPr lang="en-US" dirty="0">
                <a:ea typeface="+mn-lt"/>
                <a:cs typeface="+mn-lt"/>
              </a:rPr>
              <a:t>Rensselaer Manufacturing and Prototyping Laboratories-Safety Orientation</a:t>
            </a:r>
          </a:p>
          <a:p>
            <a:pPr lvl="1" indent="-285750"/>
            <a:r>
              <a:rPr lang="en-US" dirty="0">
                <a:ea typeface="+mn-lt"/>
                <a:cs typeface="+mn-lt"/>
              </a:rPr>
              <a:t>Instructions </a:t>
            </a:r>
            <a:r>
              <a:rPr lang="en-US" sz="1200" dirty="0">
                <a:ea typeface="+mn-lt"/>
                <a:cs typeface="+mn-lt"/>
                <a:hlinkClick r:id="rId8"/>
              </a:rPr>
              <a:t>https://designlab.eng.rpi.edu/edn/attachments/download/114354/RMPL%20Safety%20Module%20Completion%20Instructions-Percipio%20.pdf</a:t>
            </a:r>
            <a:r>
              <a:rPr lang="en-US" sz="1200" dirty="0">
                <a:ea typeface="+mn-lt"/>
                <a:cs typeface="+mn-lt"/>
              </a:rPr>
              <a:t> </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43557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692"/>
            <a:ext cx="9144000" cy="276461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a:t>
            </a:r>
            <a:r>
              <a:rPr lang="en-US" sz="4000" dirty="0" smtClean="0"/>
              <a:t>min </a:t>
            </a:r>
            <a:r>
              <a:rPr lang="en-US" sz="4000" dirty="0"/>
              <a:t>-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send to Sponsor, copy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57</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30 min – Meet with CE</a:t>
            </a:r>
            <a:br>
              <a:rPr lang="en-US" sz="4000" dirty="0"/>
            </a:br>
            <a:r>
              <a:rPr lang="en-US" sz="4000"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3535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600200"/>
            <a:ext cx="7886700" cy="4876799"/>
          </a:xfrm>
        </p:spPr>
        <p:txBody>
          <a:bodyPr vert="horz" lIns="91440" tIns="45720" rIns="91440" bIns="45720" rtlCol="0" anchor="t">
            <a:normAutofit/>
          </a:bodyPr>
          <a:lstStyle/>
          <a:p>
            <a:r>
              <a:rPr lang="en-US" dirty="0">
                <a:ea typeface="+mn-lt"/>
                <a:cs typeface="+mn-lt"/>
              </a:rPr>
              <a:t>Complete Class 4 Ticket Out</a:t>
            </a:r>
          </a:p>
          <a:p>
            <a:pPr lvl="1"/>
            <a:r>
              <a:rPr lang="en-US" sz="1000" u="sng" dirty="0">
                <a:hlinkClick r:id="rId2"/>
              </a:rPr>
              <a:t>https://forms.gle/sXn3zGefqdyHnqg77</a:t>
            </a:r>
            <a:r>
              <a:rPr lang="en-US" sz="1000" u="sng" dirty="0"/>
              <a:t> </a:t>
            </a:r>
            <a:r>
              <a:rPr lang="en-US" sz="1000" dirty="0"/>
              <a:t> </a:t>
            </a:r>
          </a:p>
          <a:p>
            <a:r>
              <a:rPr lang="en-US" dirty="0">
                <a:cs typeface="Calibri"/>
              </a:rPr>
              <a:t>Update Needs/Reqs Workbook - post to Engineering Analysis folder in the repository</a:t>
            </a:r>
          </a:p>
          <a:p>
            <a:r>
              <a:rPr lang="en-US" dirty="0">
                <a:cs typeface="Calibri"/>
              </a:rPr>
              <a:t>Watch Statement of Work video (10 min) in preparation for creating draft in class</a:t>
            </a:r>
          </a:p>
          <a:p>
            <a:pPr lvl="1"/>
            <a:r>
              <a:rPr lang="en-US" sz="1000" dirty="0">
                <a:cs typeface="Calibri"/>
                <a:hlinkClick r:id="rId3"/>
              </a:rPr>
              <a:t>https://designlab.eng.rpi.edu/edn/projects/capstone-support-dev/repository/112/raw/training/Statement%20of%20Work.mp4</a:t>
            </a:r>
            <a:endParaRPr lang="en-US" sz="1000" dirty="0">
              <a:cs typeface="Calibri"/>
            </a:endParaRPr>
          </a:p>
          <a:p>
            <a:r>
              <a:rPr lang="en-US" dirty="0">
                <a:cs typeface="Calibri"/>
              </a:rPr>
              <a:t>Read Project Documentation Wiki page in preparation for class review</a:t>
            </a:r>
          </a:p>
          <a:p>
            <a:pPr lvl="1"/>
            <a:r>
              <a:rPr lang="en-US" sz="1000" dirty="0">
                <a:cs typeface="Calibri"/>
                <a:hlinkClick r:id="rId4"/>
              </a:rPr>
              <a:t>https://designlab.eng.rpi.edu/edn/projects/capstone-support-dev/wiki/Project_Documentation</a:t>
            </a:r>
            <a:r>
              <a:rPr lang="en-US" sz="1000" dirty="0">
                <a:cs typeface="Calibri"/>
              </a:rPr>
              <a:t> </a:t>
            </a:r>
          </a:p>
          <a:p>
            <a:pPr lvl="1"/>
            <a:endParaRPr lang="en-US" dirty="0">
              <a:solidFill>
                <a:srgbClr val="FF0000"/>
              </a:solidFill>
              <a:cs typeface="Calibri"/>
            </a:endParaRPr>
          </a:p>
          <a:p>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lvl="1" indent="-285750"/>
            <a:endParaRPr lang="en-US"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54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234" y="1417638"/>
            <a:ext cx="6575532" cy="4678362"/>
          </a:xfrm>
        </p:spPr>
      </p:pic>
    </p:spTree>
    <p:extLst>
      <p:ext uri="{BB962C8B-B14F-4D97-AF65-F5344CB8AC3E}">
        <p14:creationId xmlns:p14="http://schemas.microsoft.com/office/powerpoint/2010/main" val="575134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94" y="1825625"/>
            <a:ext cx="6008409" cy="3510796"/>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63</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64</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978160807"/>
              </p:ext>
            </p:extLst>
          </p:nvPr>
        </p:nvGraphicFramePr>
        <p:xfrm>
          <a:off x="914400" y="1574098"/>
          <a:ext cx="5953125" cy="4610100"/>
        </p:xfrm>
        <a:graphic>
          <a:graphicData uri="http://schemas.openxmlformats.org/presentationml/2006/ole">
            <mc:AlternateContent xmlns:mc="http://schemas.openxmlformats.org/markup-compatibility/2006">
              <mc:Choice xmlns:v="urn:schemas-microsoft-com:vml" Requires="v">
                <p:oleObj spid="_x0000_s1046" name="Worksheet" r:id="rId3" imgW="6067511" imgH="4614760" progId="Excel.Sheet.12">
                  <p:embed/>
                </p:oleObj>
              </mc:Choice>
              <mc:Fallback>
                <p:oleObj name="Worksheet" r:id="rId3" imgW="6067511" imgH="4614760" progId="Excel.Sheet.12">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74098"/>
                        <a:ext cx="5953125"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65</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371600"/>
            <a:ext cx="7886700" cy="4805363"/>
          </a:xfrm>
        </p:spPr>
        <p:txBody>
          <a:bodyPr vert="horz" lIns="91440" tIns="45720" rIns="91440" bIns="45720" rtlCol="0" anchor="t">
            <a:normAutofit/>
          </a:bodyPr>
          <a:lstStyle/>
          <a:p>
            <a:r>
              <a:rPr lang="en-US" dirty="0">
                <a:ea typeface="+mn-lt"/>
                <a:cs typeface="+mn-lt"/>
              </a:rPr>
              <a:t>Complete Class 5 Ticket Out</a:t>
            </a:r>
          </a:p>
          <a:p>
            <a:pPr lvl="1"/>
            <a:r>
              <a:rPr lang="en-US" sz="1000" u="sng" dirty="0">
                <a:hlinkClick r:id="rId2"/>
              </a:rPr>
              <a:t>https://forms.gle/6SBYVKaC9TLRd8R18</a:t>
            </a:r>
            <a:endParaRPr lang="en-US" sz="1000" u="sng" dirty="0"/>
          </a:p>
          <a:p>
            <a:r>
              <a:rPr lang="en-US" dirty="0">
                <a:ea typeface="+mn-lt"/>
                <a:cs typeface="+mn-lt"/>
              </a:rPr>
              <a:t>Wordsmith and polish Statement of Work</a:t>
            </a:r>
            <a:endParaRPr lang="en-US" dirty="0">
              <a:solidFill>
                <a:srgbClr val="C00000"/>
              </a:solidFill>
              <a:ea typeface="+mn-lt"/>
              <a:cs typeface="+mn-lt"/>
            </a:endParaRPr>
          </a:p>
          <a:p>
            <a:r>
              <a:rPr lang="en-US" dirty="0">
                <a:ea typeface="+mn-lt"/>
                <a:cs typeface="+mn-lt"/>
              </a:rPr>
              <a:t>Post Statement of Work (Phase 1 of </a:t>
            </a:r>
            <a:r>
              <a:rPr lang="en-US" i="1" dirty="0">
                <a:ea typeface="+mn-lt"/>
                <a:cs typeface="+mn-lt"/>
              </a:rPr>
              <a:t>Design Report.docx</a:t>
            </a:r>
            <a:r>
              <a:rPr lang="en-US" dirty="0">
                <a:ea typeface="+mn-lt"/>
                <a:cs typeface="+mn-lt"/>
              </a:rPr>
              <a:t>) to EDN Repository prior to class 6 </a:t>
            </a:r>
          </a:p>
          <a:p>
            <a:pPr lvl="1"/>
            <a:r>
              <a:rPr lang="en-US" dirty="0">
                <a:ea typeface="+mn-lt"/>
                <a:cs typeface="+mn-lt"/>
              </a:rPr>
              <a:t>Location - working/Reports/Design Report + Poster</a:t>
            </a:r>
          </a:p>
          <a:p>
            <a:r>
              <a:rPr lang="en-US" dirty="0">
                <a:ea typeface="+mn-lt"/>
                <a:cs typeface="+mn-lt"/>
              </a:rPr>
              <a:t>Upload Needs &amp; Requirements spreadsheet to Repository</a:t>
            </a:r>
          </a:p>
          <a:p>
            <a:r>
              <a:rPr lang="en-US" dirty="0">
                <a:ea typeface="+mn-lt"/>
                <a:cs typeface="+mn-lt"/>
              </a:rPr>
              <a:t>Watch Concept Generation video (9 min) in preparation for Concept Generation class exercise</a:t>
            </a:r>
          </a:p>
          <a:p>
            <a:pPr lvl="1"/>
            <a:r>
              <a:rPr lang="en-US" sz="800" dirty="0">
                <a:ea typeface="+mn-lt"/>
                <a:cs typeface="+mn-lt"/>
                <a:hlinkClick r:id="rId3"/>
              </a:rPr>
              <a:t>https://mediasite.mms.rpi.edu/Mediasite5/Channel/anderm8winrpiedu-engr-2050/watch/d78db44fd9f7424b9d8f4c72857f84371d</a:t>
            </a:r>
            <a:r>
              <a:rPr lang="en-US" sz="800" dirty="0">
                <a:ea typeface="+mn-lt"/>
                <a:cs typeface="+mn-lt"/>
              </a:rPr>
              <a:t> </a:t>
            </a:r>
          </a:p>
          <a:p>
            <a:r>
              <a:rPr lang="en-US" dirty="0">
                <a:ea typeface="+mn-lt"/>
                <a:cs typeface="+mn-lt"/>
              </a:rPr>
              <a:t>Attend SVN Training or watch video</a:t>
            </a:r>
          </a:p>
          <a:p>
            <a:pPr lvl="1"/>
            <a:r>
              <a:rPr lang="en-US" sz="800" dirty="0">
                <a:ea typeface="+mn-lt"/>
                <a:cs typeface="+mn-lt"/>
                <a:hlinkClick r:id="rId4"/>
              </a:rPr>
              <a:t>https://designlab.eng.rpi.edu/projects/capstone-support-dev/wiki/Subversion#Basic-How-To-Guides</a:t>
            </a:r>
            <a:r>
              <a:rPr lang="en-US" sz="800" dirty="0">
                <a:ea typeface="+mn-lt"/>
                <a:cs typeface="+mn-lt"/>
              </a:rPr>
              <a:t> – Getting Started with Subversion</a:t>
            </a:r>
          </a:p>
          <a:p>
            <a:pPr marL="0" indent="0">
              <a:buNone/>
            </a:pPr>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marL="342900" lvl="1" indent="0">
              <a:buNone/>
            </a:pPr>
            <a:endParaRPr lang="en-US" dirty="0">
              <a:solidFill>
                <a:srgbClr val="C00000"/>
              </a:solidFill>
              <a:cs typeface="Calibri"/>
            </a:endParaRP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741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85000" lnSpcReduction="20000"/>
          </a:bodyPr>
          <a:lstStyle/>
          <a:p>
            <a:r>
              <a:rPr lang="en-US" dirty="0">
                <a:cs typeface="Calibri"/>
              </a:rPr>
              <a:t>All students should attend class meetings using Webex Teams</a:t>
            </a:r>
          </a:p>
          <a:p>
            <a:pPr lvl="1"/>
            <a:r>
              <a:rPr lang="en-US" sz="3200" dirty="0">
                <a:cs typeface="Calibri"/>
              </a:rPr>
              <a:t>Project Space (ex: GSK Toothpaste Flow)</a:t>
            </a:r>
          </a:p>
          <a:p>
            <a:pPr lvl="1"/>
            <a:r>
              <a:rPr lang="en-US" sz="3200" dirty="0">
                <a:cs typeface="Calibri"/>
              </a:rPr>
              <a:t>Project Engineer Space (ex: F21-sec1-Paster)</a:t>
            </a:r>
          </a:p>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340" y="1690689"/>
            <a:ext cx="5131318" cy="3417688"/>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77</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1222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82675"/>
            <a:ext cx="7886700" cy="5273676"/>
          </a:xfrm>
        </p:spPr>
        <p:txBody>
          <a:bodyPr vert="horz" lIns="91440" tIns="45720" rIns="91440" bIns="45720" rtlCol="0" anchor="t">
            <a:normAutofit fontScale="92500" lnSpcReduction="10000"/>
          </a:bodyPr>
          <a:lstStyle/>
          <a:p>
            <a:r>
              <a:rPr lang="en-US" dirty="0">
                <a:ea typeface="+mn-lt"/>
                <a:cs typeface="+mn-lt"/>
              </a:rPr>
              <a:t>Continue technical work</a:t>
            </a:r>
            <a:endParaRPr lang="en-US" dirty="0">
              <a:solidFill>
                <a:srgbClr val="C00000"/>
              </a:solidFill>
              <a:ea typeface="+mn-lt"/>
              <a:cs typeface="+mn-lt"/>
            </a:endParaRPr>
          </a:p>
          <a:p>
            <a:pPr lvl="1"/>
            <a:r>
              <a:rPr lang="en-US" dirty="0">
                <a:ea typeface="+mn-lt"/>
                <a:cs typeface="+mn-lt"/>
              </a:rPr>
              <a:t>Post progress to Design Forum threads</a:t>
            </a:r>
          </a:p>
          <a:p>
            <a:r>
              <a:rPr lang="en-US" dirty="0">
                <a:ea typeface="+mn-lt"/>
                <a:cs typeface="+mn-lt"/>
              </a:rPr>
              <a:t>Brainstorm </a:t>
            </a:r>
            <a:r>
              <a:rPr lang="en-US" b="1" dirty="0">
                <a:ea typeface="+mn-lt"/>
                <a:cs typeface="+mn-lt"/>
              </a:rPr>
              <a:t>6</a:t>
            </a:r>
            <a:r>
              <a:rPr lang="en-US" dirty="0">
                <a:ea typeface="+mn-lt"/>
                <a:cs typeface="+mn-lt"/>
              </a:rPr>
              <a:t> individual tasks which need to be accomplished to reach project goals</a:t>
            </a:r>
          </a:p>
          <a:p>
            <a:pPr lvl="1"/>
            <a:r>
              <a:rPr lang="en-US" dirty="0">
                <a:ea typeface="+mn-lt"/>
                <a:cs typeface="+mn-lt"/>
              </a:rPr>
              <a:t>(first person to post) Create a SINGLE thread in the Project Mgt. Forum called “Tasks”</a:t>
            </a:r>
          </a:p>
          <a:p>
            <a:pPr lvl="1"/>
            <a:r>
              <a:rPr lang="en-US" dirty="0">
                <a:ea typeface="+mn-lt"/>
                <a:cs typeface="+mn-lt"/>
              </a:rPr>
              <a:t>(everyone else) Reply to post with your 6 task ideas</a:t>
            </a:r>
          </a:p>
          <a:p>
            <a:r>
              <a:rPr lang="en-US" dirty="0">
                <a:ea typeface="+mn-lt"/>
                <a:cs typeface="+mn-lt"/>
              </a:rPr>
              <a:t>Team brainstorms Background Memo topic list</a:t>
            </a:r>
          </a:p>
          <a:p>
            <a:pPr lvl="1"/>
            <a:r>
              <a:rPr lang="en-US" sz="1100" dirty="0">
                <a:ea typeface="+mn-lt"/>
                <a:cs typeface="+mn-lt"/>
                <a:hlinkClick r:id="rId2"/>
              </a:rPr>
              <a:t>https://designlab.eng.rpi.edu/edn/projects/capstone-support-dev/wiki/Background_Memo</a:t>
            </a:r>
            <a:endParaRPr lang="en-US" sz="1100" dirty="0">
              <a:ea typeface="+mn-lt"/>
              <a:cs typeface="+mn-lt"/>
            </a:endParaRPr>
          </a:p>
          <a:p>
            <a:pPr lvl="1"/>
            <a:r>
              <a:rPr lang="en-US" dirty="0">
                <a:ea typeface="+mn-lt"/>
                <a:cs typeface="+mn-lt"/>
              </a:rPr>
              <a:t>Post to </a:t>
            </a:r>
            <a:r>
              <a:rPr lang="en-US" dirty="0"/>
              <a:t>Background Info forum – “Memo topics”</a:t>
            </a:r>
          </a:p>
          <a:p>
            <a:r>
              <a:rPr lang="en-US" dirty="0">
                <a:ea typeface="+mn-lt"/>
                <a:cs typeface="+mn-lt"/>
              </a:rPr>
              <a:t>Watch videos in preparation for Project Planning activity</a:t>
            </a:r>
          </a:p>
          <a:p>
            <a:pPr lvl="1"/>
            <a:r>
              <a:rPr lang="en-US" dirty="0">
                <a:ea typeface="+mn-lt"/>
                <a:cs typeface="+mn-lt"/>
              </a:rPr>
              <a:t>Intro to Project </a:t>
            </a:r>
            <a:r>
              <a:rPr lang="en-US" dirty="0" err="1">
                <a:ea typeface="+mn-lt"/>
                <a:cs typeface="+mn-lt"/>
              </a:rPr>
              <a:t>Mgmt</a:t>
            </a:r>
            <a:r>
              <a:rPr lang="en-US" dirty="0">
                <a:ea typeface="+mn-lt"/>
                <a:cs typeface="+mn-lt"/>
              </a:rPr>
              <a:t> (7 min)</a:t>
            </a:r>
          </a:p>
          <a:p>
            <a:pPr lvl="2"/>
            <a:r>
              <a:rPr lang="en-US" sz="1100" dirty="0">
                <a:ea typeface="+mn-lt"/>
                <a:cs typeface="+mn-lt"/>
                <a:hlinkClick r:id="rId3"/>
              </a:rPr>
              <a:t>https://www.youtube.com/watch?v=QwuwzBBThPY</a:t>
            </a:r>
            <a:r>
              <a:rPr lang="en-US" sz="1100" dirty="0">
                <a:ea typeface="+mn-lt"/>
                <a:cs typeface="+mn-lt"/>
              </a:rPr>
              <a:t> </a:t>
            </a:r>
          </a:p>
          <a:p>
            <a:pPr lvl="1"/>
            <a:r>
              <a:rPr lang="en-US" dirty="0">
                <a:ea typeface="+mn-lt"/>
                <a:cs typeface="+mn-lt"/>
              </a:rPr>
              <a:t>Deliverables &amp; Activities (3 min)</a:t>
            </a:r>
          </a:p>
          <a:p>
            <a:pPr lvl="2"/>
            <a:r>
              <a:rPr lang="en-US" sz="1100" dirty="0">
                <a:ea typeface="+mn-lt"/>
                <a:cs typeface="+mn-lt"/>
                <a:hlinkClick r:id="rId4"/>
              </a:rPr>
              <a:t>https://www.youtube.com/watch?v=L6WYJh1Ygoc</a:t>
            </a:r>
            <a:r>
              <a:rPr lang="en-US" sz="1100" dirty="0">
                <a:ea typeface="+mn-lt"/>
                <a:cs typeface="+mn-lt"/>
              </a:rPr>
              <a:t> </a:t>
            </a:r>
          </a:p>
          <a:p>
            <a:pPr lvl="2"/>
            <a:endParaRPr lang="en-US" sz="1100" dirty="0">
              <a:ea typeface="+mn-lt"/>
              <a:cs typeface="+mn-lt"/>
            </a:endParaRP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sz="2800" b="1" dirty="0">
                <a:solidFill>
                  <a:srgbClr val="FF0000"/>
                </a:solidFill>
                <a:cs typeface="Calibri"/>
              </a:rPr>
              <a:t>RIGHT NOW</a:t>
            </a:r>
            <a:endParaRPr lang="en-US" sz="2800" b="1" dirty="0">
              <a:solidFill>
                <a:srgbClr val="FF0000"/>
              </a:solidFill>
              <a:ea typeface="+mn-lt"/>
              <a:cs typeface="+mn-lt"/>
            </a:endParaRPr>
          </a:p>
          <a:p>
            <a:pPr lvl="1" indent="-285750"/>
            <a:r>
              <a:rPr lang="en-US" dirty="0">
                <a:cs typeface="Calibri"/>
                <a:hlinkClick r:id="rId5"/>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19251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08" y="1965347"/>
            <a:ext cx="6004981" cy="288043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fontScale="92500" lnSpcReduction="10000"/>
          </a:bodyPr>
          <a:lstStyle/>
          <a:p>
            <a:r>
              <a:rPr lang="en-US" dirty="0">
                <a:cs typeface="Calibri"/>
              </a:rPr>
              <a:t>Off campus and out of country students should strive to stay as synchronous as possible with team meetings and project progress</a:t>
            </a:r>
          </a:p>
          <a:p>
            <a:r>
              <a:rPr lang="en-US" dirty="0">
                <a:cs typeface="Calibri"/>
              </a:rPr>
              <a:t>All course material is available online (EDN)</a:t>
            </a:r>
          </a:p>
          <a:p>
            <a:pPr lvl="1"/>
            <a:r>
              <a:rPr lang="en-US" dirty="0">
                <a:ea typeface="+mn-lt"/>
                <a:cs typeface="+mn-lt"/>
                <a:hlinkClick r:id="rId2"/>
              </a:rPr>
              <a:t>https://designlab.eng.rpi.edu/edn/projects/capstone-support-dev/wiki</a:t>
            </a:r>
            <a:r>
              <a:rPr lang="en-US" dirty="0">
                <a:ea typeface="+mn-lt"/>
                <a:cs typeface="+mn-lt"/>
              </a:rPr>
              <a:t> </a:t>
            </a:r>
            <a:endParaRPr lang="en-US" dirty="0">
              <a:cs typeface="Calibri"/>
            </a:endParaRPr>
          </a:p>
          <a:p>
            <a:r>
              <a:rPr lang="en-US" dirty="0">
                <a:cs typeface="Calibri"/>
              </a:rPr>
              <a:t>If any team member is remote, then ALL interactions will take place via Webex. If a team is entirely local, then some interactions will be via Webex.</a:t>
            </a:r>
          </a:p>
          <a:p>
            <a:pPr lvl="1"/>
            <a:r>
              <a:rPr lang="en-US" dirty="0">
                <a:cs typeface="Calibri"/>
              </a:rPr>
              <a:t>In Class Activities – Webex Team Spaces</a:t>
            </a:r>
          </a:p>
          <a:p>
            <a:pPr lvl="2"/>
            <a:r>
              <a:rPr lang="en-US" dirty="0">
                <a:cs typeface="Calibri"/>
              </a:rPr>
              <a:t>Project Space</a:t>
            </a:r>
          </a:p>
          <a:p>
            <a:pPr lvl="2"/>
            <a:r>
              <a:rPr lang="en-US" dirty="0">
                <a:cs typeface="Calibri"/>
              </a:rPr>
              <a:t>PE Space</a:t>
            </a:r>
            <a:endParaRPr lang="en-US" dirty="0"/>
          </a:p>
          <a:p>
            <a:pPr lvl="1"/>
            <a:r>
              <a:rPr lang="en-US" dirty="0">
                <a:cs typeface="Calibri"/>
              </a:rPr>
              <a:t>Class time - Webex Project Space or Sub-team Spaces</a:t>
            </a:r>
          </a:p>
          <a:p>
            <a:pPr lvl="1"/>
            <a:r>
              <a:rPr lang="en-US" dirty="0">
                <a:cs typeface="Calibri"/>
              </a:rPr>
              <a:t>Sponsor meetings – Webex meetings</a:t>
            </a:r>
          </a:p>
          <a:p>
            <a:pPr lvl="1"/>
            <a:r>
              <a:rPr lang="en-US" dirty="0">
                <a:cs typeface="Calibri"/>
              </a:rPr>
              <a:t>PE/CE Office hours – Webex private rooms</a:t>
            </a:r>
          </a:p>
          <a:p>
            <a:r>
              <a:rPr lang="en-US" dirty="0">
                <a:cs typeface="Calibri"/>
              </a:rPr>
              <a:t>Classroom</a:t>
            </a:r>
          </a:p>
          <a:p>
            <a:pPr lvl="1"/>
            <a:r>
              <a:rPr lang="en-US" dirty="0">
                <a:cs typeface="Calibri"/>
              </a:rPr>
              <a:t>One-way entry/exit</a:t>
            </a:r>
          </a:p>
          <a:p>
            <a:pPr lvl="2"/>
            <a:r>
              <a:rPr lang="en-US" dirty="0">
                <a:cs typeface="Calibri"/>
              </a:rPr>
              <a:t>Enter @ JEC3332 door (SoE Hub or West side), Exit @ JEC 3232 door (15</a:t>
            </a:r>
            <a:r>
              <a:rPr lang="en-US" baseline="30000" dirty="0">
                <a:cs typeface="Calibri"/>
              </a:rPr>
              <a:t>th</a:t>
            </a:r>
            <a:r>
              <a:rPr lang="en-US" dirty="0">
                <a:cs typeface="Calibri"/>
              </a:rPr>
              <a:t> St or East side)</a:t>
            </a:r>
          </a:p>
          <a:p>
            <a:pPr lvl="1"/>
            <a:r>
              <a:rPr lang="en-US" dirty="0">
                <a:cs typeface="Calibri"/>
              </a:rPr>
              <a:t>Webex teams has whiteboard functionality</a:t>
            </a:r>
          </a:p>
          <a:p>
            <a:pPr lvl="1"/>
            <a:r>
              <a:rPr lang="en-US" strike="sngStrike" dirty="0">
                <a:cs typeface="Calibri"/>
              </a:rPr>
              <a:t>Chairs stay on X’s at 6 foot separation</a:t>
            </a:r>
          </a:p>
          <a:p>
            <a:pPr lvl="1"/>
            <a:r>
              <a:rPr lang="en-US" strike="sngStrike" dirty="0">
                <a:cs typeface="Calibri"/>
              </a:rPr>
              <a:t>4 additional tables available for smaller 2 person meetings</a:t>
            </a:r>
          </a:p>
          <a:p>
            <a:pPr lvl="1"/>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80</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82</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Out 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460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960436"/>
            <a:ext cx="7886700" cy="5578477"/>
          </a:xfrm>
        </p:spPr>
        <p:txBody>
          <a:bodyPr vert="horz" lIns="91440" tIns="45720" rIns="91440" bIns="45720" rtlCol="0" anchor="t">
            <a:normAutofit fontScale="92500" lnSpcReduction="20000"/>
          </a:bodyPr>
          <a:lstStyle/>
          <a:p>
            <a:r>
              <a:rPr lang="en-US" dirty="0">
                <a:ea typeface="+mn-lt"/>
                <a:cs typeface="+mn-lt"/>
              </a:rPr>
              <a:t>Create draft of Status Update PPT topics</a:t>
            </a:r>
            <a:endParaRPr lang="en-US" dirty="0">
              <a:solidFill>
                <a:srgbClr val="C00000"/>
              </a:solidFill>
              <a:ea typeface="+mn-lt"/>
              <a:cs typeface="+mn-lt"/>
            </a:endParaRPr>
          </a:p>
          <a:p>
            <a:pPr lvl="1" indent="-285750"/>
            <a:r>
              <a:rPr lang="en-US" dirty="0">
                <a:ea typeface="+mn-lt"/>
                <a:cs typeface="+mn-lt"/>
              </a:rPr>
              <a:t>Template - </a:t>
            </a:r>
            <a:r>
              <a:rPr lang="en-US" sz="1100" dirty="0">
                <a:ea typeface="+mn-lt"/>
                <a:cs typeface="+mn-lt"/>
                <a:hlinkClick r:id="rId2"/>
              </a:rPr>
              <a:t>https://designlab.eng.rpi.edu/edn/projects/capstone-support-dev/wiki/Templates_and_Forms</a:t>
            </a:r>
            <a:r>
              <a:rPr lang="en-US" sz="1100" dirty="0">
                <a:ea typeface="+mn-lt"/>
                <a:cs typeface="+mn-lt"/>
              </a:rPr>
              <a:t> </a:t>
            </a:r>
            <a:endParaRPr lang="en-US" sz="1100" dirty="0">
              <a:solidFill>
                <a:srgbClr val="C00000"/>
              </a:solidFill>
              <a:ea typeface="+mn-lt"/>
              <a:cs typeface="+mn-lt"/>
            </a:endParaRPr>
          </a:p>
          <a:p>
            <a:r>
              <a:rPr lang="en-US" dirty="0">
                <a:ea typeface="+mn-lt"/>
                <a:cs typeface="+mn-lt"/>
              </a:rPr>
              <a:t>Create agenda for 60 mins of Class 8</a:t>
            </a:r>
          </a:p>
          <a:p>
            <a:r>
              <a:rPr lang="en-US" dirty="0">
                <a:ea typeface="+mn-lt"/>
                <a:cs typeface="+mn-lt"/>
              </a:rPr>
              <a:t>Add deliverables from Statement of Work to EDN Gantt Chart as Versions</a:t>
            </a:r>
          </a:p>
          <a:p>
            <a:pPr lvl="1"/>
            <a:r>
              <a:rPr lang="en-US" dirty="0">
                <a:ea typeface="+mn-lt"/>
                <a:cs typeface="+mn-lt"/>
              </a:rPr>
              <a:t>watch video with instructions (4 min) - </a:t>
            </a:r>
            <a:r>
              <a:rPr lang="en-US" sz="1300" dirty="0">
                <a:ea typeface="+mn-lt"/>
                <a:cs typeface="+mn-lt"/>
                <a:hlinkClick r:id="rId3"/>
              </a:rPr>
              <a:t>https://designlab.eng.rpi.edu/edn/projects/capstone-support-dev/repository/112/raw/training/Creating%20Versions%20from%20your%20Statement%20of%20Work.mp4</a:t>
            </a:r>
            <a:endParaRPr lang="en-US" sz="1300" dirty="0">
              <a:ea typeface="+mn-lt"/>
              <a:cs typeface="+mn-lt"/>
            </a:endParaRPr>
          </a:p>
          <a:p>
            <a:r>
              <a:rPr lang="en-US" dirty="0">
                <a:ea typeface="+mn-lt"/>
                <a:cs typeface="+mn-lt"/>
              </a:rPr>
              <a:t>Add tasks identified on sticky notes into EDN as Issues and associate them with the appropriate version and assignee (owner)</a:t>
            </a:r>
          </a:p>
          <a:p>
            <a:r>
              <a:rPr lang="en-US" dirty="0">
                <a:ea typeface="+mn-lt"/>
                <a:cs typeface="+mn-lt"/>
              </a:rPr>
              <a:t>Read Risks Associated with Project Plans Wiki page and revise team plan in EDN Gantt chart as necessary</a:t>
            </a:r>
          </a:p>
          <a:p>
            <a:pPr lvl="1"/>
            <a:r>
              <a:rPr lang="en-US" sz="1100" dirty="0">
                <a:ea typeface="+mn-lt"/>
                <a:cs typeface="+mn-lt"/>
                <a:hlinkClick r:id="rId4"/>
              </a:rPr>
              <a:t>https://designlab.eng.rpi.edu/edn/projects/capstone-support-dev/wiki/Risks_Associated_with_Project_Plans</a:t>
            </a:r>
            <a:r>
              <a:rPr lang="en-US" sz="1100" dirty="0">
                <a:ea typeface="+mn-lt"/>
                <a:cs typeface="+mn-lt"/>
              </a:rPr>
              <a:t> </a:t>
            </a:r>
            <a:endParaRPr lang="en-US" sz="1100" dirty="0">
              <a:solidFill>
                <a:srgbClr val="000000"/>
              </a:solidFill>
              <a:ea typeface="+mn-lt"/>
              <a:cs typeface="+mn-lt"/>
            </a:endParaRPr>
          </a:p>
          <a:p>
            <a:pPr indent="-285750"/>
            <a:r>
              <a:rPr lang="en-US" b="1" dirty="0">
                <a:solidFill>
                  <a:srgbClr val="000000"/>
                </a:solidFill>
                <a:ea typeface="+mn-lt"/>
                <a:cs typeface="+mn-lt"/>
              </a:rPr>
              <a:t>Background Memo due on 9/23 (9/28)</a:t>
            </a:r>
          </a:p>
          <a:p>
            <a:pPr lvl="1" indent="-285750"/>
            <a:r>
              <a:rPr lang="en-US" dirty="0">
                <a:solidFill>
                  <a:srgbClr val="000000"/>
                </a:solidFill>
                <a:ea typeface="+mn-lt"/>
                <a:cs typeface="+mn-lt"/>
              </a:rPr>
              <a:t>Memo Template: </a:t>
            </a:r>
            <a:r>
              <a:rPr lang="en-US" sz="1100" dirty="0">
                <a:solidFill>
                  <a:srgbClr val="000000"/>
                </a:solidFill>
                <a:ea typeface="+mn-lt"/>
                <a:cs typeface="+mn-lt"/>
                <a:hlinkClick r:id="rId5"/>
              </a:rPr>
              <a:t>https://designlab.eng.rpi.edu/edn/projects/capstone-support-dev/repository/112/raw/template%20documents/BM_Memo-Topic-RCSid.docx</a:t>
            </a:r>
            <a:endParaRPr lang="en-US" sz="1100" dirty="0">
              <a:solidFill>
                <a:srgbClr val="000000"/>
              </a:solidFill>
              <a:ea typeface="+mn-lt"/>
              <a:cs typeface="+mn-lt"/>
            </a:endParaRPr>
          </a:p>
          <a:p>
            <a:pPr lvl="1" indent="-285750"/>
            <a:r>
              <a:rPr lang="en-US" dirty="0">
                <a:solidFill>
                  <a:srgbClr val="000000"/>
                </a:solidFill>
                <a:ea typeface="+mn-lt"/>
                <a:cs typeface="+mn-lt"/>
              </a:rPr>
              <a:t>Memo Rubric: </a:t>
            </a:r>
            <a:r>
              <a:rPr lang="en-US" sz="1100" dirty="0">
                <a:solidFill>
                  <a:srgbClr val="000000"/>
                </a:solidFill>
                <a:ea typeface="+mn-lt"/>
                <a:cs typeface="+mn-lt"/>
                <a:hlinkClick r:id="rId6"/>
              </a:rPr>
              <a:t>https://designlab.eng.rpi.edu/edn/projects/capstone-support-dev/repository/112/raw/Rubrics/Background%20Memo%20Rubric.docx</a:t>
            </a:r>
            <a:endParaRPr lang="en-US" sz="1100" dirty="0">
              <a:solidFill>
                <a:srgbClr val="000000"/>
              </a:solidFill>
              <a:ea typeface="+mn-lt"/>
              <a:cs typeface="+mn-lt"/>
            </a:endParaRPr>
          </a:p>
          <a:p>
            <a:pPr lvl="1" indent="-285750"/>
            <a:r>
              <a:rPr lang="en-US" dirty="0">
                <a:ea typeface="+mn-lt"/>
                <a:cs typeface="+mn-lt"/>
              </a:rPr>
              <a:t>Submit your memo in the Background Info </a:t>
            </a:r>
            <a:r>
              <a:rPr lang="en-US" dirty="0">
                <a:solidFill>
                  <a:srgbClr val="000000"/>
                </a:solidFill>
                <a:ea typeface="+mn-lt"/>
                <a:cs typeface="+mn-lt"/>
              </a:rPr>
              <a:t>forum</a:t>
            </a:r>
          </a:p>
          <a:p>
            <a:pPr lvl="2" indent="-285750"/>
            <a:r>
              <a:rPr lang="en-US" dirty="0">
                <a:solidFill>
                  <a:srgbClr val="000000"/>
                </a:solidFill>
                <a:ea typeface="+mn-lt"/>
                <a:cs typeface="+mn-lt"/>
              </a:rPr>
              <a:t>Include your RCSID and topic in filename!</a:t>
            </a:r>
          </a:p>
          <a:p>
            <a:r>
              <a:rPr lang="en-US" dirty="0">
                <a:solidFill>
                  <a:srgbClr val="FF0000"/>
                </a:solidFill>
                <a:cs typeface="Calibri"/>
              </a:rPr>
              <a:t>Complete the Online Safety Training in </a:t>
            </a:r>
            <a:r>
              <a:rPr lang="en-US" dirty="0" err="1">
                <a:solidFill>
                  <a:srgbClr val="FF0000"/>
                </a:solidFill>
                <a:cs typeface="Calibri"/>
              </a:rPr>
              <a:t>Percipio</a:t>
            </a:r>
            <a:r>
              <a:rPr lang="en-US" dirty="0">
                <a:solidFill>
                  <a:srgbClr val="FF0000"/>
                </a:solidFill>
                <a:cs typeface="Calibri"/>
              </a:rPr>
              <a:t> </a:t>
            </a:r>
            <a:r>
              <a:rPr lang="en-US" strike="sngStrike" dirty="0">
                <a:solidFill>
                  <a:srgbClr val="FF0000"/>
                </a:solidFill>
                <a:cs typeface="Calibri"/>
              </a:rPr>
              <a:t>by end of 3rd week </a:t>
            </a:r>
            <a:r>
              <a:rPr lang="en-US" dirty="0">
                <a:solidFill>
                  <a:srgbClr val="FF0000"/>
                </a:solidFill>
                <a:cs typeface="Calibri"/>
              </a:rPr>
              <a:t>     </a:t>
            </a:r>
            <a:r>
              <a:rPr lang="en-US" sz="2800" b="1" dirty="0">
                <a:solidFill>
                  <a:srgbClr val="FF0000"/>
                </a:solidFill>
                <a:cs typeface="Calibri"/>
              </a:rPr>
              <a:t>RIGHT NOW !!</a:t>
            </a:r>
            <a:endParaRPr lang="en-US" sz="2800" b="1" dirty="0">
              <a:solidFill>
                <a:srgbClr val="FF0000"/>
              </a:solidFill>
              <a:ea typeface="+mn-lt"/>
              <a:cs typeface="+mn-lt"/>
            </a:endParaRPr>
          </a:p>
          <a:p>
            <a:pPr lvl="1" indent="-285750"/>
            <a:r>
              <a:rPr lang="en-US" dirty="0">
                <a:cs typeface="Calibri"/>
                <a:hlinkClick r:id="rId7"/>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40695997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5" y="1825625"/>
            <a:ext cx="8665948" cy="3102409"/>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86</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a:t>
            </a:r>
            <a:r>
              <a:rPr lang="en-US" dirty="0" smtClean="0"/>
              <a:t>rubric &amp; PDR content)</a:t>
            </a:r>
            <a:endParaRPr lang="en-US" dirty="0"/>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Class meeting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Wear a </a:t>
            </a:r>
            <a:r>
              <a:rPr lang="en-US" b="1" dirty="0">
                <a:cs typeface="Calibri"/>
              </a:rPr>
              <a:t>disposable</a:t>
            </a:r>
            <a:r>
              <a:rPr lang="en-US" dirty="0">
                <a:cs typeface="Calibri"/>
              </a:rPr>
              <a:t> mask at all times</a:t>
            </a:r>
          </a:p>
          <a:p>
            <a:r>
              <a:rPr lang="en-US" dirty="0">
                <a:cs typeface="Calibri"/>
              </a:rPr>
              <a:t>Teams may wish to use Webex to record their meetings for any members who are 'absent' or have connection issues.</a:t>
            </a:r>
          </a:p>
          <a:p>
            <a:pPr lvl="1"/>
            <a:r>
              <a:rPr lang="en-US" dirty="0"/>
              <a:t>If you record, save to the cloud so your team can access </a:t>
            </a:r>
            <a:r>
              <a:rPr lang="en-US"/>
              <a:t>the recording.</a:t>
            </a:r>
            <a:endParaRPr lang="en-US" dirty="0"/>
          </a:p>
          <a:p>
            <a:pPr lvl="1"/>
            <a:r>
              <a:rPr lang="en-US" dirty="0">
                <a:cs typeface="Calibri"/>
              </a:rPr>
              <a:t>ALWAYS encouraged to take meeting minutes and post to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825625"/>
            <a:ext cx="7886700" cy="4351338"/>
          </a:xfrm>
        </p:spPr>
        <p:txBody>
          <a:bodyPr vert="horz" lIns="91440" tIns="45720" rIns="91440" bIns="45720" rtlCol="0" anchor="t">
            <a:normAutofit fontScale="92500" lnSpcReduction="10000"/>
          </a:bodyPr>
          <a:lstStyle/>
          <a:p>
            <a:r>
              <a:rPr lang="en-US" dirty="0">
                <a:ea typeface="+mn-lt"/>
                <a:cs typeface="+mn-lt"/>
              </a:rPr>
              <a:t>Address any feedback received on Status Update PPT</a:t>
            </a:r>
            <a:endParaRPr lang="en-US" dirty="0">
              <a:solidFill>
                <a:srgbClr val="C00000"/>
              </a:solidFill>
              <a:ea typeface="+mn-lt"/>
              <a:cs typeface="+mn-lt"/>
            </a:endParaRPr>
          </a:p>
          <a:p>
            <a:r>
              <a:rPr lang="en-US" dirty="0">
                <a:ea typeface="+mn-lt"/>
                <a:cs typeface="+mn-lt"/>
              </a:rPr>
              <a:t>Sponsor liaison should email PPT to sponsor </a:t>
            </a:r>
            <a:r>
              <a:rPr lang="en-US" b="1" dirty="0">
                <a:ea typeface="+mn-lt"/>
                <a:cs typeface="+mn-lt"/>
              </a:rPr>
              <a:t>24 hours prior</a:t>
            </a:r>
            <a:r>
              <a:rPr lang="en-US" dirty="0">
                <a:ea typeface="+mn-lt"/>
                <a:cs typeface="+mn-lt"/>
              </a:rPr>
              <a:t> to call</a:t>
            </a:r>
          </a:p>
          <a:p>
            <a:r>
              <a:rPr lang="en-US" dirty="0"/>
              <a:t>Read Preliminary Design Review and Poster Wiki page in preparation for creating a first draft of the poster during Class 9</a:t>
            </a:r>
          </a:p>
          <a:p>
            <a:pPr lvl="1"/>
            <a:r>
              <a:rPr lang="en-US" sz="1100" dirty="0">
                <a:hlinkClick r:id="rId3"/>
              </a:rPr>
              <a:t>https://designlab.eng.rpi.edu/edn/projects/capstone-support-dev/wiki/Preliminary_Design_Review_and_Poster</a:t>
            </a:r>
            <a:endParaRPr lang="en-US" sz="1100" dirty="0">
              <a:cs typeface="Calibri"/>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individual project tasks</a:t>
            </a:r>
          </a:p>
          <a:p>
            <a:endParaRPr lang="en-US" dirty="0">
              <a:cs typeface="Calibri"/>
            </a:endParaRPr>
          </a:p>
          <a:p>
            <a:r>
              <a:rPr lang="en-US" dirty="0">
                <a:cs typeface="Calibri"/>
              </a:rPr>
              <a:t>Prep for upcoming PDR - There will be THREE groups </a:t>
            </a:r>
            <a:r>
              <a:rPr lang="en-US" dirty="0" smtClean="0">
                <a:cs typeface="Calibri"/>
              </a:rPr>
              <a:t>presenting SAME content from SAME poster</a:t>
            </a:r>
            <a:endParaRPr lang="en-US" dirty="0">
              <a:cs typeface="Calibri"/>
            </a:endParaRPr>
          </a:p>
          <a:p>
            <a:pPr lvl="1"/>
            <a:r>
              <a:rPr lang="en-US" dirty="0">
                <a:cs typeface="Calibri"/>
              </a:rPr>
              <a:t>Identify who will be presenting in each of the three groups</a:t>
            </a:r>
          </a:p>
          <a:p>
            <a:pPr lvl="1"/>
            <a:r>
              <a:rPr lang="en-US" strike="sngStrike" dirty="0">
                <a:cs typeface="Calibri"/>
              </a:rPr>
              <a:t>Identify TWO team members for EACH session who will “host” the team’s upcoming PDR in their personal Webex space. One as “primary” and one as an alternate. Please post this information to a thread in the PDR Forum.</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48948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871752"/>
            <a:ext cx="5938623" cy="3075781"/>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92</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p:txBody>
          <a:bodyPr vert="horz" lIns="91440" tIns="45720" rIns="91440" bIns="45720" rtlCol="0" anchor="t">
            <a:normAutofit/>
          </a:bodyPr>
          <a:lstStyle/>
          <a:p>
            <a:r>
              <a:rPr lang="en-US" dirty="0">
                <a:ea typeface="+mn-lt"/>
                <a:cs typeface="+mn-lt"/>
              </a:rPr>
              <a:t>Class 9 Ticket Out</a:t>
            </a:r>
          </a:p>
          <a:p>
            <a:pPr lvl="1"/>
            <a:r>
              <a:rPr lang="en-US" sz="1000" u="sng" dirty="0">
                <a:hlinkClick r:id="rId2"/>
              </a:rPr>
              <a:t>https://forms.gle/FN4QcaNssDLXSYsp7</a:t>
            </a:r>
            <a:endParaRPr lang="en-US" sz="1000" u="sng" dirty="0"/>
          </a:p>
          <a:p>
            <a:r>
              <a:rPr lang="en-US" dirty="0">
                <a:ea typeface="+mn-lt"/>
                <a:cs typeface="+mn-lt"/>
              </a:rPr>
              <a:t>Upload poster draft to EDN</a:t>
            </a:r>
          </a:p>
          <a:p>
            <a:pPr lvl="1"/>
            <a:r>
              <a:rPr lang="en-US" dirty="0">
                <a:ea typeface="+mn-lt"/>
                <a:cs typeface="+mn-lt"/>
              </a:rPr>
              <a:t>File in the Repository – working/Reports/Report + Poster/Poster.pptx</a:t>
            </a:r>
          </a:p>
          <a:p>
            <a:pPr lvl="1"/>
            <a:r>
              <a:rPr lang="en-US" dirty="0">
                <a:ea typeface="+mn-lt"/>
                <a:cs typeface="+mn-lt"/>
              </a:rPr>
              <a:t>Discussion in PDR Forum</a:t>
            </a:r>
            <a:endParaRPr lang="en-US" dirty="0">
              <a:solidFill>
                <a:srgbClr val="C00000"/>
              </a:solidFill>
              <a:ea typeface="+mn-lt"/>
              <a:cs typeface="+mn-lt"/>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agendas for each class meeting and individual project tasks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7154755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96</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6041</Words>
  <Application>Microsoft Office PowerPoint</Application>
  <PresentationFormat>On-screen Show (4:3)</PresentationFormat>
  <Paragraphs>1236</Paragraphs>
  <Slides>97</Slides>
  <Notes>23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97</vt:i4>
      </vt:variant>
    </vt:vector>
  </HeadingPairs>
  <TitlesOfParts>
    <vt:vector size="107" baseType="lpstr">
      <vt:lpstr>ＭＳ Ｐゴシック</vt:lpstr>
      <vt:lpstr>Algerian</vt:lpstr>
      <vt:lpstr>Arial</vt:lpstr>
      <vt:lpstr>Calibri</vt:lpstr>
      <vt:lpstr>Calibri Light</vt:lpstr>
      <vt:lpstr>MS Mincho</vt:lpstr>
      <vt:lpstr>Times New Roman</vt:lpstr>
      <vt:lpstr>Office Theme</vt:lpstr>
      <vt:lpstr>1_Office Theme</vt:lpstr>
      <vt:lpstr>Worksheet</vt:lpstr>
      <vt:lpstr>Welcome to  Capstone Design</vt:lpstr>
      <vt:lpstr>Revision History </vt:lpstr>
      <vt:lpstr>Revision History - continued </vt:lpstr>
      <vt:lpstr>Revision History - continued </vt:lpstr>
      <vt:lpstr>Link to Agendas</vt:lpstr>
      <vt:lpstr>Day 1 Agenda</vt:lpstr>
      <vt:lpstr>10 min - Logistics</vt:lpstr>
      <vt:lpstr>Covid-19 related challenges</vt:lpstr>
      <vt:lpstr>Class meeting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Out of Class Tasks (what you might call homework, complete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Out of Class Tasks (what you might call homework, complete BEFORE Class 3)</vt:lpstr>
      <vt:lpstr>Day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complete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 / Action Items:</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 / Action Items:</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 / Action Items:</vt:lpstr>
      <vt:lpstr>Class 7 Agenda</vt:lpstr>
      <vt:lpstr>Engineering Design Process</vt:lpstr>
      <vt:lpstr>10 min - Project Planning Q&amp;A</vt:lpstr>
      <vt:lpstr>Defining Meaningful Tasks aka “SMART”</vt:lpstr>
      <vt:lpstr>90 min - ‘Post It Note’ Project Planning Exercise</vt:lpstr>
      <vt:lpstr>Out of Class Task / Action Items:</vt:lpstr>
      <vt:lpstr>Class 8 Agenda</vt:lpstr>
      <vt:lpstr>Engineering Design Process</vt:lpstr>
      <vt:lpstr>60 min – Follow Team Agenda</vt:lpstr>
      <vt:lpstr>15 min – PE Review Project Plan</vt:lpstr>
      <vt:lpstr>30 min – PE Review of Status Update PPT</vt:lpstr>
      <vt:lpstr>Out of Class Task / Action Items:</vt:lpstr>
      <vt:lpstr>Class 9 Agenda</vt:lpstr>
      <vt:lpstr>Engineering Design Process</vt:lpstr>
      <vt:lpstr>5 min - PDR Q&amp;A</vt:lpstr>
      <vt:lpstr>95 min – Poster Creation</vt:lpstr>
      <vt:lpstr>Out of Class Task / Action Items:</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2022-01-06T17:55:04Z</dcterms:modified>
</cp:coreProperties>
</file>