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648" r:id="rId1"/>
    <p:sldMasterId id="2147483660" r:id="rId2"/>
  </p:sldMasterIdLst>
  <p:notesMasterIdLst>
    <p:notesMasterId r:id="rId100"/>
  </p:notesMasterIdLst>
  <p:sldIdLst>
    <p:sldId id="256" r:id="rId3"/>
    <p:sldId id="338" r:id="rId4"/>
    <p:sldId id="316" r:id="rId5"/>
    <p:sldId id="352" r:id="rId6"/>
    <p:sldId id="339" r:id="rId7"/>
    <p:sldId id="276" r:id="rId8"/>
    <p:sldId id="257" r:id="rId9"/>
    <p:sldId id="269" r:id="rId10"/>
    <p:sldId id="317" r:id="rId11"/>
    <p:sldId id="357" r:id="rId12"/>
    <p:sldId id="310" r:id="rId13"/>
    <p:sldId id="275" r:id="rId14"/>
    <p:sldId id="272" r:id="rId15"/>
    <p:sldId id="403" r:id="rId16"/>
    <p:sldId id="274" r:id="rId17"/>
    <p:sldId id="270" r:id="rId18"/>
    <p:sldId id="262" r:id="rId19"/>
    <p:sldId id="258" r:id="rId20"/>
    <p:sldId id="400" r:id="rId21"/>
    <p:sldId id="265" r:id="rId22"/>
    <p:sldId id="311" r:id="rId23"/>
    <p:sldId id="281" r:id="rId24"/>
    <p:sldId id="279" r:id="rId25"/>
    <p:sldId id="354" r:id="rId26"/>
    <p:sldId id="280" r:id="rId27"/>
    <p:sldId id="292" r:id="rId28"/>
    <p:sldId id="283" r:id="rId29"/>
    <p:sldId id="264" r:id="rId30"/>
    <p:sldId id="389" r:id="rId31"/>
    <p:sldId id="359" r:id="rId32"/>
    <p:sldId id="285" r:id="rId33"/>
    <p:sldId id="362" r:id="rId34"/>
    <p:sldId id="363" r:id="rId35"/>
    <p:sldId id="390" r:id="rId36"/>
    <p:sldId id="360" r:id="rId37"/>
    <p:sldId id="326" r:id="rId38"/>
    <p:sldId id="327" r:id="rId39"/>
    <p:sldId id="328" r:id="rId40"/>
    <p:sldId id="329" r:id="rId41"/>
    <p:sldId id="330" r:id="rId42"/>
    <p:sldId id="331" r:id="rId43"/>
    <p:sldId id="284" r:id="rId44"/>
    <p:sldId id="291" r:id="rId45"/>
    <p:sldId id="287" r:id="rId46"/>
    <p:sldId id="387" r:id="rId47"/>
    <p:sldId id="333" r:id="rId48"/>
    <p:sldId id="340" r:id="rId49"/>
    <p:sldId id="289" r:id="rId50"/>
    <p:sldId id="391" r:id="rId51"/>
    <p:sldId id="288" r:id="rId52"/>
    <p:sldId id="290" r:id="rId53"/>
    <p:sldId id="307" r:id="rId54"/>
    <p:sldId id="293" r:id="rId55"/>
    <p:sldId id="372" r:id="rId56"/>
    <p:sldId id="393" r:id="rId57"/>
    <p:sldId id="394" r:id="rId58"/>
    <p:sldId id="342" r:id="rId59"/>
    <p:sldId id="341" r:id="rId60"/>
    <p:sldId id="294" r:id="rId61"/>
    <p:sldId id="298" r:id="rId62"/>
    <p:sldId id="373" r:id="rId63"/>
    <p:sldId id="386" r:id="rId64"/>
    <p:sldId id="355" r:id="rId65"/>
    <p:sldId id="366" r:id="rId66"/>
    <p:sldId id="367" r:id="rId67"/>
    <p:sldId id="401" r:id="rId68"/>
    <p:sldId id="313" r:id="rId69"/>
    <p:sldId id="309" r:id="rId70"/>
    <p:sldId id="297" r:id="rId71"/>
    <p:sldId id="300" r:id="rId72"/>
    <p:sldId id="374" r:id="rId73"/>
    <p:sldId id="385" r:id="rId74"/>
    <p:sldId id="382" r:id="rId75"/>
    <p:sldId id="343" r:id="rId76"/>
    <p:sldId id="344" r:id="rId77"/>
    <p:sldId id="345" r:id="rId78"/>
    <p:sldId id="381" r:id="rId79"/>
    <p:sldId id="299" r:id="rId80"/>
    <p:sldId id="302" r:id="rId81"/>
    <p:sldId id="375" r:id="rId82"/>
    <p:sldId id="384" r:id="rId83"/>
    <p:sldId id="402" r:id="rId84"/>
    <p:sldId id="348" r:id="rId85"/>
    <p:sldId id="368" r:id="rId86"/>
    <p:sldId id="304" r:id="rId87"/>
    <p:sldId id="376" r:id="rId88"/>
    <p:sldId id="395" r:id="rId89"/>
    <p:sldId id="396" r:id="rId90"/>
    <p:sldId id="397" r:id="rId91"/>
    <p:sldId id="303" r:id="rId92"/>
    <p:sldId id="306" r:id="rId93"/>
    <p:sldId id="378" r:id="rId94"/>
    <p:sldId id="383" r:id="rId95"/>
    <p:sldId id="350" r:id="rId96"/>
    <p:sldId id="305" r:id="rId97"/>
    <p:sldId id="369" r:id="rId98"/>
    <p:sldId id="398" r:id="rId99"/>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95090" autoAdjust="0"/>
  </p:normalViewPr>
  <p:slideViewPr>
    <p:cSldViewPr>
      <p:cViewPr varScale="1">
        <p:scale>
          <a:sx n="59" d="100"/>
          <a:sy n="59" d="100"/>
        </p:scale>
        <p:origin x="1420"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080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289" tIns="46145" rIns="92289" bIns="46145" rtlCol="0"/>
          <a:lstStyle>
            <a:lvl1pPr algn="l">
              <a:defRPr sz="1200"/>
            </a:lvl1pPr>
          </a:lstStyle>
          <a:p>
            <a:endParaRPr lang="en-US" dirty="0"/>
          </a:p>
        </p:txBody>
      </p:sp>
      <p:sp>
        <p:nvSpPr>
          <p:cNvPr id="3" name="Date Placeholder 2"/>
          <p:cNvSpPr>
            <a:spLocks noGrp="1"/>
          </p:cNvSpPr>
          <p:nvPr>
            <p:ph type="dt" idx="1"/>
          </p:nvPr>
        </p:nvSpPr>
        <p:spPr>
          <a:xfrm>
            <a:off x="3927776" y="0"/>
            <a:ext cx="3004820" cy="461010"/>
          </a:xfrm>
          <a:prstGeom prst="rect">
            <a:avLst/>
          </a:prstGeom>
        </p:spPr>
        <p:txBody>
          <a:bodyPr vert="horz" lIns="92289" tIns="46145" rIns="92289" bIns="46145" rtlCol="0"/>
          <a:lstStyle>
            <a:lvl1pPr algn="r">
              <a:defRPr sz="1200"/>
            </a:lvl1pPr>
          </a:lstStyle>
          <a:p>
            <a:fld id="{D0FE861C-486B-4E18-A0E9-A790238A915C}" type="datetimeFigureOut">
              <a:rPr lang="en-US" smtClean="0"/>
              <a:t>2/1/2022</a:t>
            </a:fld>
            <a:endParaRPr lang="en-US" dirty="0"/>
          </a:p>
        </p:txBody>
      </p:sp>
      <p:sp>
        <p:nvSpPr>
          <p:cNvPr id="4" name="Slide Image Placeholder 3"/>
          <p:cNvSpPr>
            <a:spLocks noGrp="1" noRot="1" noChangeAspect="1"/>
          </p:cNvSpPr>
          <p:nvPr>
            <p:ph type="sldImg" idx="2"/>
          </p:nvPr>
        </p:nvSpPr>
        <p:spPr>
          <a:xfrm>
            <a:off x="1162050" y="690563"/>
            <a:ext cx="4610100" cy="3457575"/>
          </a:xfrm>
          <a:prstGeom prst="rect">
            <a:avLst/>
          </a:prstGeom>
          <a:noFill/>
          <a:ln w="12700">
            <a:solidFill>
              <a:prstClr val="black"/>
            </a:solidFill>
          </a:ln>
        </p:spPr>
        <p:txBody>
          <a:bodyPr vert="horz" lIns="92289" tIns="46145" rIns="92289" bIns="46145"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89" tIns="46145" rIns="92289" bIns="46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289" tIns="46145" rIns="92289" bIns="461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289" tIns="46145" rIns="92289" bIns="46145"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29</a:t>
            </a:fld>
            <a:endParaRPr lang="en-US"/>
          </a:p>
        </p:txBody>
      </p:sp>
    </p:spTree>
    <p:extLst>
      <p:ext uri="{BB962C8B-B14F-4D97-AF65-F5344CB8AC3E}">
        <p14:creationId xmlns:p14="http://schemas.microsoft.com/office/powerpoint/2010/main" val="384811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37</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45</a:t>
            </a:fld>
            <a:endParaRPr lang="en-US"/>
          </a:p>
        </p:txBody>
      </p:sp>
    </p:spTree>
    <p:extLst>
      <p:ext uri="{BB962C8B-B14F-4D97-AF65-F5344CB8AC3E}">
        <p14:creationId xmlns:p14="http://schemas.microsoft.com/office/powerpoint/2010/main" val="3004372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a:p>
        </p:txBody>
      </p:sp>
    </p:spTree>
    <p:extLst>
      <p:ext uri="{BB962C8B-B14F-4D97-AF65-F5344CB8AC3E}">
        <p14:creationId xmlns:p14="http://schemas.microsoft.com/office/powerpoint/2010/main" val="2988575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a:p>
        </p:txBody>
      </p:sp>
    </p:spTree>
    <p:extLst>
      <p:ext uri="{BB962C8B-B14F-4D97-AF65-F5344CB8AC3E}">
        <p14:creationId xmlns:p14="http://schemas.microsoft.com/office/powerpoint/2010/main" val="2418574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a:p>
        </p:txBody>
      </p:sp>
    </p:spTree>
    <p:extLst>
      <p:ext uri="{BB962C8B-B14F-4D97-AF65-F5344CB8AC3E}">
        <p14:creationId xmlns:p14="http://schemas.microsoft.com/office/powerpoint/2010/main" val="1884706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p>
          <a:p>
            <a:r>
              <a:rPr lang="en-US" dirty="0"/>
              <a:t>CE will jump in to talk for 15 </a:t>
            </a:r>
            <a:r>
              <a:rPr lang="en-US" dirty="0" err="1"/>
              <a:t>mins</a:t>
            </a:r>
            <a:r>
              <a:rPr lang="en-US" dirty="0"/>
              <a:t> of this time block</a:t>
            </a:r>
          </a:p>
        </p:txBody>
      </p:sp>
      <p:sp>
        <p:nvSpPr>
          <p:cNvPr id="4" name="Slide Number Placeholder 3"/>
          <p:cNvSpPr>
            <a:spLocks noGrp="1"/>
          </p:cNvSpPr>
          <p:nvPr>
            <p:ph type="sldNum" sz="quarter" idx="10"/>
          </p:nvPr>
        </p:nvSpPr>
        <p:spPr/>
        <p:txBody>
          <a:bodyPr/>
          <a:lstStyle/>
          <a:p>
            <a:fld id="{DF811066-0135-4CAA-8AD4-89A97190AC00}" type="slidenum">
              <a:rPr lang="en-US" smtClean="0"/>
              <a:t>74</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81</a:t>
            </a:fld>
            <a:endParaRPr lang="en-US"/>
          </a:p>
        </p:txBody>
      </p:sp>
    </p:spTree>
    <p:extLst>
      <p:ext uri="{BB962C8B-B14F-4D97-AF65-F5344CB8AC3E}">
        <p14:creationId xmlns:p14="http://schemas.microsoft.com/office/powerpoint/2010/main" val="3187639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to have – preload the Gantt Chart PPT with the SOW deliverables to speed up the mapping of tasks to milestones.</a:t>
            </a:r>
          </a:p>
        </p:txBody>
      </p:sp>
      <p:sp>
        <p:nvSpPr>
          <p:cNvPr id="4" name="Slide Number Placeholder 3"/>
          <p:cNvSpPr>
            <a:spLocks noGrp="1"/>
          </p:cNvSpPr>
          <p:nvPr>
            <p:ph type="sldNum" sz="quarter" idx="5"/>
          </p:nvPr>
        </p:nvSpPr>
        <p:spPr/>
        <p:txBody>
          <a:bodyPr/>
          <a:lstStyle/>
          <a:p>
            <a:fld id="{DF811066-0135-4CAA-8AD4-89A97190AC00}" type="slidenum">
              <a:rPr lang="en-US" smtClean="0"/>
              <a:t>83</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90</a:t>
            </a:fld>
            <a:endParaRPr lang="en-US" dirty="0"/>
          </a:p>
        </p:txBody>
      </p:sp>
    </p:spTree>
    <p:extLst>
      <p:ext uri="{BB962C8B-B14F-4D97-AF65-F5344CB8AC3E}">
        <p14:creationId xmlns:p14="http://schemas.microsoft.com/office/powerpoint/2010/main" val="2337785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93</a:t>
            </a:fld>
            <a:endParaRPr lang="en-US"/>
          </a:p>
        </p:txBody>
      </p:sp>
    </p:spTree>
    <p:extLst>
      <p:ext uri="{BB962C8B-B14F-4D97-AF65-F5344CB8AC3E}">
        <p14:creationId xmlns:p14="http://schemas.microsoft.com/office/powerpoint/2010/main" val="115052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should remind</a:t>
            </a:r>
            <a:r>
              <a:rPr lang="en-US" baseline="0" dirty="0"/>
              <a:t> each team</a:t>
            </a:r>
            <a:r>
              <a:rPr lang="en-US" dirty="0"/>
              <a:t> which day they are remote vs in class</a:t>
            </a:r>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889250" y="3816350"/>
            <a:ext cx="13733463" cy="10301288"/>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3037476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0455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r>
              <a:rPr lang="en-US" baseline="0" dirty="0"/>
              <a:t> – Track C is for projects with lots of history or content wholly unfamiliar to students.</a:t>
            </a:r>
          </a:p>
          <a:p>
            <a:r>
              <a:rPr lang="en-US" baseline="0" dirty="0"/>
              <a:t>Track A vs B is just a coin flip for scheduling.</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28</a:t>
            </a:fld>
            <a:endParaRPr lang="en-US" dirty="0"/>
          </a:p>
        </p:txBody>
      </p:sp>
    </p:spTree>
    <p:extLst>
      <p:ext uri="{BB962C8B-B14F-4D97-AF65-F5344CB8AC3E}">
        <p14:creationId xmlns:p14="http://schemas.microsoft.com/office/powerpoint/2010/main" val="432880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2/1/2022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2/1/2022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2/1/2022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2/1/2022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2/1/2022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2/1/2022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2/1/2022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2/1/2022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2/1/2022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2/1/2022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2/1/2022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2/1/2022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2/1/2022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2/1/2022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2/1/2022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2/1/2022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2/1/2022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2/1/2022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2/1/2022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2/1/2022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2/1/2022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2/1/2022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2/1/2022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2/1/2022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wmf"/><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jp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5" Type="http://schemas.openxmlformats.org/officeDocument/2006/relationships/image" Target="../media/image8.wmf"/><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rpi.app.box.com/" TargetMode="External"/><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whenisgood.ne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forms.gle/w7D5ZYWTtuM9iJ8R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https://designlab.eng.rpi.edu/projects/capstone-support-dev/wiki%20-%20Playbook.pptx"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hyperlink" Target="https://forms.gle/fBSq781FFdm1ZsJy7" TargetMode="External"/><Relationship Id="rId1" Type="http://schemas.openxmlformats.org/officeDocument/2006/relationships/slideLayout" Target="../slideLayouts/slideLayout13.xml"/><Relationship Id="rId6" Type="http://schemas.openxmlformats.org/officeDocument/2006/relationships/hyperlink" Target="https://mediasite.mms.rpi.edu/Mediasite5/Channel/anderm8winrpiedu-engr-2050/watch/96dceab44ae7447d812f5a216afa97cf1d" TargetMode="External"/><Relationship Id="rId5" Type="http://schemas.openxmlformats.org/officeDocument/2006/relationships/hyperlink" Target="https://mediasite.mms.rpi.edu/Mediasite5/Channel/anderm8winrpiedu-engr-2050/watch/87d950eccc2942038b1d06530e9217841d" TargetMode="External"/><Relationship Id="rId4" Type="http://schemas.openxmlformats.org/officeDocument/2006/relationships/hyperlink" Target="https://designlab.eng.rpi.edu/edn/projects/capstone-support-dev/repository/112/raw/training/The%20Engineering%20Design%20Process%20Refresher.pptx"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designlab.eng.rpi.edu/projects/capstone-support-dev/wiki%20-%20Playbook.pptx"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79.xml"/><Relationship Id="rId3" Type="http://schemas.openxmlformats.org/officeDocument/2006/relationships/slide" Target="slide28.xml"/><Relationship Id="rId7" Type="http://schemas.openxmlformats.org/officeDocument/2006/relationships/slide" Target="slide70.xml"/><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60.xml"/><Relationship Id="rId5" Type="http://schemas.openxmlformats.org/officeDocument/2006/relationships/slide" Target="slide53.xml"/><Relationship Id="rId10" Type="http://schemas.openxmlformats.org/officeDocument/2006/relationships/slide" Target="slide91.xml"/><Relationship Id="rId4" Type="http://schemas.openxmlformats.org/officeDocument/2006/relationships/slide" Target="slide44.xml"/><Relationship Id="rId9" Type="http://schemas.openxmlformats.org/officeDocument/2006/relationships/slide" Target="slide8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uea8kyegBg67HmNk7" TargetMode="External"/><Relationship Id="rId1" Type="http://schemas.openxmlformats.org/officeDocument/2006/relationships/slideLayout" Target="../slideLayouts/slideLayout13.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Statement%20of%20Work.mp4" TargetMode="External"/><Relationship Id="rId2" Type="http://schemas.openxmlformats.org/officeDocument/2006/relationships/hyperlink" Target="https://forms.gle/sXn3zGefqdyHnqg77"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d78db44fd9f7424b9d8f4c72857f84371d" TargetMode="External"/><Relationship Id="rId2" Type="http://schemas.openxmlformats.org/officeDocument/2006/relationships/hyperlink" Target="https://forms.gle/6SBYVKaC9TLRd8R18"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designlab.eng.rpi.edu/projects/capstone-support-dev/wiki/Subversion#Basic-How-To-Guide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hyperlink" Target="https://designlab.eng.rpi.edu/edn/projects/capstone-support-dev/wiki" TargetMode="Externa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Creating%20Versions%20from%20your%20Statement%20of%20Work.mp4"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13.xml"/><Relationship Id="rId6" Type="http://schemas.openxmlformats.org/officeDocument/2006/relationships/hyperlink" Target="https://designlab.eng.rpi.edu/edn/projects/capstone-support-dev/repository/112/raw/Rubrics/Background%20Memo%20Rubric.docx" TargetMode="External"/><Relationship Id="rId5" Type="http://schemas.openxmlformats.org/officeDocument/2006/relationships/hyperlink" Target="https://designlab.eng.rpi.edu/edn/projects/capstone-support-dev/repository/112/raw/template%20documents/BM_Memo-Topic-RCSid.docx" TargetMode="External"/><Relationship Id="rId4" Type="http://schemas.openxmlformats.org/officeDocument/2006/relationships/hyperlink" Target="https://designlab.eng.rpi.edu/edn/projects/capstone-support-dev/wiki/Risks_Associated_with_Project_Plans"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edn/projects/capstone-support-dev/wiki/Preliminary_Design_Review_and_Poster"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9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hyperlink" Target="https://forms.gle/FN4QcaNssDLXSYsp7" TargetMode="Externa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5" name="Footer Placeholder 4">
            <a:extLst>
              <a:ext uri="{FF2B5EF4-FFF2-40B4-BE49-F238E27FC236}">
                <a16:creationId xmlns:a16="http://schemas.microsoft.com/office/drawing/2014/main" id="{3AAE08B6-9078-4A0F-9E7F-F680153B8239}"/>
              </a:ext>
            </a:extLst>
          </p:cNvPr>
          <p:cNvSpPr>
            <a:spLocks noGrp="1"/>
          </p:cNvSpPr>
          <p:nvPr>
            <p:ph type="ftr" sz="quarter" idx="11"/>
          </p:nvPr>
        </p:nvSpPr>
        <p:spPr>
          <a:xfrm>
            <a:off x="3124200" y="6317930"/>
            <a:ext cx="2895600" cy="365125"/>
          </a:xfrm>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fontScale="92500" lnSpcReduction="10000"/>
          </a:bodyPr>
          <a:lstStyle/>
          <a:p>
            <a:pPr lvl="0"/>
            <a:r>
              <a:rPr lang="en-US" dirty="0"/>
              <a:t>Be productive for meetings. </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3970268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fontScale="77500" lnSpcReduction="20000"/>
          </a:bodyPr>
          <a:lstStyle/>
          <a:p>
            <a:r>
              <a:rPr lang="en-US" dirty="0"/>
              <a:t>First 2 weeks remote only. All meetings on Webex.</a:t>
            </a:r>
          </a:p>
          <a:p>
            <a:r>
              <a:rPr lang="en-US" strike="sngStrike" dirty="0"/>
              <a:t>IF NEEDED - Hybrid schedule to reduce campus density</a:t>
            </a:r>
          </a:p>
          <a:p>
            <a:pPr lvl="1"/>
            <a:r>
              <a:rPr lang="en-US" strike="sngStrike" dirty="0"/>
              <a:t>Your team will meet remote one day and in classroom one day each week</a:t>
            </a:r>
          </a:p>
          <a:p>
            <a:pPr lvl="1"/>
            <a:r>
              <a:rPr lang="en-US" strike="sngStrike" dirty="0"/>
              <a:t>Approx. 30% of students chose to be all remote</a:t>
            </a:r>
          </a:p>
          <a:p>
            <a:r>
              <a:rPr lang="en-US" dirty="0"/>
              <a:t>Capstone shop (JEC 2332) will be open 9am-4pm for hands-on work only when classes resume in-person</a:t>
            </a:r>
          </a:p>
          <a:p>
            <a:pPr lvl="1"/>
            <a:r>
              <a:rPr lang="en-US" strike="sngStrike" dirty="0"/>
              <a:t>Due to COVID, students must request permission to use shop from PE to ensure staffing – walk-ins are not allowed</a:t>
            </a:r>
          </a:p>
          <a:p>
            <a:pPr lvl="1"/>
            <a:r>
              <a:rPr lang="en-US" dirty="0"/>
              <a:t>Students MUST complete online safety training prior to using shop</a:t>
            </a:r>
          </a:p>
          <a:p>
            <a:r>
              <a:rPr lang="en-US" dirty="0"/>
              <a:t>Bounce between Project Space and PE Space</a:t>
            </a:r>
          </a:p>
          <a:p>
            <a:pPr lvl="1"/>
            <a:r>
              <a:rPr lang="en-US" dirty="0"/>
              <a:t>Agenda and this PPT will continuously remind you of proper location in slide footer (with bonus </a:t>
            </a:r>
            <a:r>
              <a:rPr lang="en-US" dirty="0">
                <a:solidFill>
                  <a:srgbClr val="FF0000"/>
                </a:solidFill>
              </a:rPr>
              <a:t>red arrow</a:t>
            </a:r>
            <a:r>
              <a:rPr lang="en-US" dirty="0"/>
              <a:t> to highlight shifts in location)</a:t>
            </a:r>
          </a:p>
        </p:txBody>
      </p:sp>
      <p:sp>
        <p:nvSpPr>
          <p:cNvPr id="4" name="Footer Placeholder 3"/>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
        <p:nvSpPr>
          <p:cNvPr id="8" name="Down Arrow 7"/>
          <p:cNvSpPr/>
          <p:nvPr/>
        </p:nvSpPr>
        <p:spPr>
          <a:xfrm rot="18214931">
            <a:off x="3575870" y="5759805"/>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tar: 12 Points 4">
            <a:extLst>
              <a:ext uri="{FF2B5EF4-FFF2-40B4-BE49-F238E27FC236}">
                <a16:creationId xmlns:a16="http://schemas.microsoft.com/office/drawing/2014/main" id="{074F9EF1-A16C-4626-AB90-16D7889D0AC7}"/>
              </a:ext>
            </a:extLst>
          </p:cNvPr>
          <p:cNvSpPr/>
          <p:nvPr/>
        </p:nvSpPr>
        <p:spPr>
          <a:xfrm>
            <a:off x="7391400" y="228600"/>
            <a:ext cx="1752600" cy="114300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TBD</a:t>
            </a:r>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4" name="Footer Placeholder 3">
            <a:extLst>
              <a:ext uri="{FF2B5EF4-FFF2-40B4-BE49-F238E27FC236}">
                <a16:creationId xmlns:a16="http://schemas.microsoft.com/office/drawing/2014/main" id="{E7476AA9-DC85-4859-B433-F6B5C0CB652E}"/>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901052"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4831532"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2876546" y="4417178"/>
            <a:ext cx="1131336" cy="1447800"/>
          </a:xfrm>
          <a:prstGeom prst="rect">
            <a:avLst/>
          </a:prstGeom>
        </p:spPr>
      </p:pic>
      <p:sp>
        <p:nvSpPr>
          <p:cNvPr id="6" name="TextBox 5"/>
          <p:cNvSpPr txBox="1"/>
          <p:nvPr/>
        </p:nvSpPr>
        <p:spPr>
          <a:xfrm>
            <a:off x="2834738"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843656"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4830491"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2" name="Footer Placeholder 1">
            <a:extLst>
              <a:ext uri="{FF2B5EF4-FFF2-40B4-BE49-F238E27FC236}">
                <a16:creationId xmlns:a16="http://schemas.microsoft.com/office/drawing/2014/main" id="{939F47A2-F1DA-4F40-A2DB-369F3AF3502B}"/>
              </a:ext>
            </a:extLst>
          </p:cNvPr>
          <p:cNvSpPr>
            <a:spLocks noGrp="1"/>
          </p:cNvSpPr>
          <p:nvPr>
            <p:ph type="ftr" sz="quarter" idx="11"/>
          </p:nvPr>
        </p:nvSpPr>
        <p:spPr/>
        <p:txBody>
          <a:bodyPr/>
          <a:lstStyle/>
          <a:p>
            <a:r>
              <a:rPr lang="en-US" sz="1200" dirty="0"/>
              <a:t>PE Space</a:t>
            </a:r>
            <a:endParaRPr lang="en-US" sz="1200" dirty="0">
              <a:cs typeface="Calibri"/>
            </a:endParaRP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78612" y="4413549"/>
            <a:ext cx="1523529" cy="1523529"/>
          </a:xfrm>
          <a:prstGeom prst="rect">
            <a:avLst/>
          </a:prstGeom>
        </p:spPr>
      </p:pic>
      <p:sp>
        <p:nvSpPr>
          <p:cNvPr id="35" name="TextBox 34"/>
          <p:cNvSpPr txBox="1"/>
          <p:nvPr/>
        </p:nvSpPr>
        <p:spPr>
          <a:xfrm>
            <a:off x="6577240" y="6004368"/>
            <a:ext cx="1424901" cy="284693"/>
          </a:xfrm>
          <a:prstGeom prst="rect">
            <a:avLst/>
          </a:prstGeom>
          <a:noFill/>
        </p:spPr>
        <p:txBody>
          <a:bodyPr wrap="square" rtlCol="0">
            <a:spAutoFit/>
          </a:bodyPr>
          <a:lstStyle/>
          <a:p>
            <a:r>
              <a:rPr lang="en-US" sz="1250" dirty="0"/>
              <a:t>Mark Vermilyea</a:t>
            </a:r>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sp>
        <p:nvSpPr>
          <p:cNvPr id="13" name="TextBox 12"/>
          <p:cNvSpPr txBox="1"/>
          <p:nvPr/>
        </p:nvSpPr>
        <p:spPr>
          <a:xfrm>
            <a:off x="792472" y="3373993"/>
            <a:ext cx="912419" cy="369332"/>
          </a:xfrm>
          <a:prstGeom prst="rect">
            <a:avLst/>
          </a:prstGeom>
          <a:noFill/>
        </p:spPr>
        <p:txBody>
          <a:bodyPr wrap="square" rtlCol="0">
            <a:spAutoFit/>
          </a:bodyPr>
          <a:lstStyle/>
          <a:p>
            <a:r>
              <a:rPr lang="en-US" b="1" dirty="0"/>
              <a:t> MANE</a:t>
            </a:r>
          </a:p>
        </p:txBody>
      </p:sp>
      <p:grpSp>
        <p:nvGrpSpPr>
          <p:cNvPr id="20" name="Group 19"/>
          <p:cNvGrpSpPr/>
          <p:nvPr/>
        </p:nvGrpSpPr>
        <p:grpSpPr>
          <a:xfrm>
            <a:off x="5029385" y="1290517"/>
            <a:ext cx="1014873" cy="1492879"/>
            <a:chOff x="4044843" y="3830983"/>
            <a:chExt cx="1639816" cy="2401491"/>
          </a:xfrm>
          <a:solidFill>
            <a:schemeClr val="bg1"/>
          </a:solidFill>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4843" y="3830983"/>
              <a:ext cx="1494702" cy="2035764"/>
            </a:xfrm>
            <a:prstGeom prst="rect">
              <a:avLst/>
            </a:prstGeom>
            <a:grpFill/>
          </p:spPr>
        </p:pic>
        <p:sp>
          <p:nvSpPr>
            <p:cNvPr id="43" name="TextBox 42"/>
            <p:cNvSpPr txBox="1"/>
            <p:nvPr/>
          </p:nvSpPr>
          <p:spPr>
            <a:xfrm>
              <a:off x="4128268" y="5871567"/>
              <a:ext cx="1556391" cy="360907"/>
            </a:xfrm>
            <a:prstGeom prst="rect">
              <a:avLst/>
            </a:prstGeom>
            <a:grpFill/>
          </p:spPr>
          <p:txBody>
            <a:bodyPr wrap="square" rtlCol="0">
              <a:spAutoFit/>
            </a:bodyPr>
            <a:lstStyle/>
            <a:p>
              <a:r>
                <a:rPr lang="en-US" sz="858" dirty="0"/>
                <a:t>Junichi Kanai</a:t>
              </a:r>
            </a:p>
          </p:txBody>
        </p:sp>
      </p:grpSp>
      <p:grpSp>
        <p:nvGrpSpPr>
          <p:cNvPr id="23" name="Group 22"/>
          <p:cNvGrpSpPr/>
          <p:nvPr/>
        </p:nvGrpSpPr>
        <p:grpSpPr>
          <a:xfrm>
            <a:off x="1621201" y="1290517"/>
            <a:ext cx="933124" cy="1496026"/>
            <a:chOff x="3655268" y="3112236"/>
            <a:chExt cx="957287" cy="1527970"/>
          </a:xfrm>
          <a:solidFill>
            <a:schemeClr val="bg1"/>
          </a:solidFill>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5268" y="3112236"/>
              <a:ext cx="939245" cy="1282700"/>
            </a:xfrm>
            <a:prstGeom prst="rect">
              <a:avLst/>
            </a:prstGeom>
            <a:grpFill/>
            <a:ln>
              <a:solidFill>
                <a:schemeClr val="tx1"/>
              </a:solidFill>
            </a:ln>
          </p:spPr>
        </p:pic>
        <p:sp>
          <p:nvSpPr>
            <p:cNvPr id="37" name="TextBox 36"/>
            <p:cNvSpPr txBox="1"/>
            <p:nvPr/>
          </p:nvSpPr>
          <p:spPr>
            <a:xfrm>
              <a:off x="3666224" y="4411058"/>
              <a:ext cx="946331" cy="229148"/>
            </a:xfrm>
            <a:prstGeom prst="rect">
              <a:avLst/>
            </a:prstGeom>
            <a:grpFill/>
            <a:ln>
              <a:noFill/>
            </a:ln>
          </p:spPr>
          <p:txBody>
            <a:bodyPr wrap="square" rtlCol="0">
              <a:spAutoFit/>
            </a:bodyPr>
            <a:lstStyle/>
            <a:p>
              <a:r>
                <a:rPr lang="en-US" sz="858" dirty="0"/>
                <a:t>Partha Dutta</a:t>
              </a:r>
            </a:p>
          </p:txBody>
        </p:sp>
      </p:grpSp>
      <p:sp>
        <p:nvSpPr>
          <p:cNvPr id="33" name="Rectangle 32"/>
          <p:cNvSpPr/>
          <p:nvPr/>
        </p:nvSpPr>
        <p:spPr>
          <a:xfrm>
            <a:off x="2003838" y="4128273"/>
            <a:ext cx="184731" cy="224229"/>
          </a:xfrm>
          <a:prstGeom prst="rect">
            <a:avLst/>
          </a:prstGeom>
          <a:solidFill>
            <a:schemeClr val="bg1"/>
          </a:solidFill>
        </p:spPr>
        <p:txBody>
          <a:bodyPr wrap="none">
            <a:spAutoFit/>
          </a:bodyPr>
          <a:lstStyle/>
          <a:p>
            <a:endParaRPr lang="en-US" sz="857" dirty="0"/>
          </a:p>
        </p:txBody>
      </p:sp>
      <p:grpSp>
        <p:nvGrpSpPr>
          <p:cNvPr id="26" name="Group 25"/>
          <p:cNvGrpSpPr/>
          <p:nvPr/>
        </p:nvGrpSpPr>
        <p:grpSpPr>
          <a:xfrm>
            <a:off x="1608119" y="2991188"/>
            <a:ext cx="891320" cy="1491153"/>
            <a:chOff x="6691216" y="1283597"/>
            <a:chExt cx="914401" cy="1522993"/>
          </a:xfrm>
          <a:solidFill>
            <a:schemeClr val="bg1"/>
          </a:solidFill>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31" name="TextBox 30"/>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64" name="TextBox 63"/>
          <p:cNvSpPr txBox="1"/>
          <p:nvPr/>
        </p:nvSpPr>
        <p:spPr>
          <a:xfrm>
            <a:off x="792472" y="1828735"/>
            <a:ext cx="769436" cy="369332"/>
          </a:xfrm>
          <a:prstGeom prst="rect">
            <a:avLst/>
          </a:prstGeom>
          <a:noFill/>
        </p:spPr>
        <p:txBody>
          <a:bodyPr wrap="square" rtlCol="0">
            <a:spAutoFit/>
          </a:bodyPr>
          <a:lstStyle/>
          <a:p>
            <a:r>
              <a:rPr lang="en-US" b="1" dirty="0"/>
              <a:t>ECSE</a:t>
            </a:r>
          </a:p>
        </p:txBody>
      </p:sp>
      <p:sp>
        <p:nvSpPr>
          <p:cNvPr id="83" name="TextBox 82"/>
          <p:cNvSpPr txBox="1"/>
          <p:nvPr/>
        </p:nvSpPr>
        <p:spPr>
          <a:xfrm>
            <a:off x="2636378" y="2592716"/>
            <a:ext cx="922444" cy="224357"/>
          </a:xfrm>
          <a:prstGeom prst="rect">
            <a:avLst/>
          </a:prstGeom>
          <a:solidFill>
            <a:schemeClr val="bg1"/>
          </a:solidFill>
        </p:spPr>
        <p:txBody>
          <a:bodyPr wrap="square" rtlCol="0">
            <a:spAutoFit/>
          </a:bodyPr>
          <a:lstStyle/>
          <a:p>
            <a:r>
              <a:rPr lang="en-US" sz="858" dirty="0"/>
              <a:t>Ishwara Bhat</a:t>
            </a:r>
          </a:p>
        </p:txBody>
      </p:sp>
      <p:pic>
        <p:nvPicPr>
          <p:cNvPr id="2066" name="Picture 18" descr="http://cemsim.rpi.edu/sites/default/files/styles/640_x_640_crop/public/people/karthi.jpg?itok=RKpcMvj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52649" y="2991188"/>
            <a:ext cx="1042715" cy="1228982"/>
          </a:xfrm>
          <a:prstGeom prst="rect">
            <a:avLst/>
          </a:prstGeom>
          <a:solidFill>
            <a:schemeClr val="bg1"/>
          </a:solidFill>
        </p:spPr>
      </p:pic>
      <p:sp>
        <p:nvSpPr>
          <p:cNvPr id="87" name="TextBox 86"/>
          <p:cNvSpPr txBox="1"/>
          <p:nvPr/>
        </p:nvSpPr>
        <p:spPr>
          <a:xfrm>
            <a:off x="2770473" y="4232781"/>
            <a:ext cx="920890" cy="356380"/>
          </a:xfrm>
          <a:prstGeom prst="rect">
            <a:avLst/>
          </a:prstGeom>
          <a:solidFill>
            <a:schemeClr val="bg1"/>
          </a:solidFill>
        </p:spPr>
        <p:txBody>
          <a:bodyPr wrap="square" rtlCol="0">
            <a:spAutoFit/>
          </a:bodyPr>
          <a:lstStyle/>
          <a:p>
            <a:pPr algn="ctr">
              <a:tabLst>
                <a:tab pos="112009" algn="l"/>
              </a:tabLst>
            </a:pPr>
            <a:r>
              <a:rPr lang="en-US" sz="858" dirty="0"/>
              <a:t>Karthik</a:t>
            </a:r>
            <a:br>
              <a:rPr lang="en-US" sz="858" dirty="0"/>
            </a:br>
            <a:r>
              <a:rPr lang="en-US" sz="858" dirty="0"/>
              <a:t>Panneerselvam</a:t>
            </a:r>
          </a:p>
        </p:txBody>
      </p:sp>
      <p:sp>
        <p:nvSpPr>
          <p:cNvPr id="66" name="TextBox 65"/>
          <p:cNvSpPr txBox="1"/>
          <p:nvPr/>
        </p:nvSpPr>
        <p:spPr>
          <a:xfrm>
            <a:off x="1016029" y="5117000"/>
            <a:ext cx="613219" cy="369332"/>
          </a:xfrm>
          <a:prstGeom prst="rect">
            <a:avLst/>
          </a:prstGeom>
          <a:solidFill>
            <a:schemeClr val="bg1"/>
          </a:solidFill>
        </p:spPr>
        <p:txBody>
          <a:bodyPr wrap="square" rtlCol="0">
            <a:spAutoFit/>
          </a:bodyPr>
          <a:lstStyle/>
          <a:p>
            <a:r>
              <a:rPr lang="en-US" b="1" dirty="0"/>
              <a:t>MSE</a:t>
            </a:r>
          </a:p>
        </p:txBody>
      </p:sp>
      <p:sp>
        <p:nvSpPr>
          <p:cNvPr id="61" name="TextBox 60"/>
          <p:cNvSpPr txBox="1"/>
          <p:nvPr/>
        </p:nvSpPr>
        <p:spPr>
          <a:xfrm>
            <a:off x="1661766" y="5890812"/>
            <a:ext cx="938845" cy="356123"/>
          </a:xfrm>
          <a:prstGeom prst="rect">
            <a:avLst/>
          </a:prstGeom>
          <a:noFill/>
        </p:spPr>
        <p:txBody>
          <a:bodyPr wrap="square" rtlCol="0">
            <a:spAutoFit/>
          </a:bodyPr>
          <a:lstStyle/>
          <a:p>
            <a:pPr algn="ctr">
              <a:tabLst>
                <a:tab pos="112009" algn="l"/>
              </a:tabLst>
            </a:pPr>
            <a:r>
              <a:rPr lang="en-US" sz="857" dirty="0"/>
              <a:t>Kathryn</a:t>
            </a:r>
            <a:br>
              <a:rPr lang="en-US" sz="857" dirty="0"/>
            </a:br>
            <a:r>
              <a:rPr lang="en-US" sz="857" dirty="0"/>
              <a:t>Dannemann</a:t>
            </a:r>
          </a:p>
        </p:txBody>
      </p:sp>
      <p:pic>
        <p:nvPicPr>
          <p:cNvPr id="90" name="Picture 8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677713" y="4618417"/>
            <a:ext cx="926461" cy="1256823"/>
          </a:xfrm>
          <a:prstGeom prst="rect">
            <a:avLst/>
          </a:prstGeom>
        </p:spPr>
      </p:pic>
      <p:sp>
        <p:nvSpPr>
          <p:cNvPr id="27" name="TextBox 26"/>
          <p:cNvSpPr txBox="1"/>
          <p:nvPr/>
        </p:nvSpPr>
        <p:spPr>
          <a:xfrm>
            <a:off x="2755998" y="5896908"/>
            <a:ext cx="938845" cy="356123"/>
          </a:xfrm>
          <a:prstGeom prst="rect">
            <a:avLst/>
          </a:prstGeom>
          <a:noFill/>
        </p:spPr>
        <p:txBody>
          <a:bodyPr wrap="square" rtlCol="0">
            <a:spAutoFit/>
          </a:bodyPr>
          <a:lstStyle/>
          <a:p>
            <a:pPr algn="ctr">
              <a:tabLst>
                <a:tab pos="112009" algn="l"/>
              </a:tabLst>
            </a:pPr>
            <a:r>
              <a:rPr lang="en-US" sz="857" dirty="0"/>
              <a:t>David</a:t>
            </a:r>
            <a:br>
              <a:rPr lang="en-US" sz="857" dirty="0"/>
            </a:br>
            <a:r>
              <a:rPr lang="en-US" sz="857" dirty="0"/>
              <a:t>Duquette</a:t>
            </a:r>
          </a:p>
        </p:txBody>
      </p:sp>
      <p:sp>
        <p:nvSpPr>
          <p:cNvPr id="28" name="TextBox 27"/>
          <p:cNvSpPr txBox="1"/>
          <p:nvPr/>
        </p:nvSpPr>
        <p:spPr>
          <a:xfrm>
            <a:off x="4050650" y="2580524"/>
            <a:ext cx="922444" cy="224357"/>
          </a:xfrm>
          <a:prstGeom prst="rect">
            <a:avLst/>
          </a:prstGeom>
          <a:solidFill>
            <a:schemeClr val="bg1"/>
          </a:solidFill>
        </p:spPr>
        <p:txBody>
          <a:bodyPr wrap="square" rtlCol="0">
            <a:spAutoFit/>
          </a:bodyPr>
          <a:lstStyle/>
          <a:p>
            <a:r>
              <a:rPr lang="en-US" sz="858" dirty="0"/>
              <a:t>Mona Hella</a:t>
            </a:r>
          </a:p>
        </p:txBody>
      </p:sp>
      <p:sp>
        <p:nvSpPr>
          <p:cNvPr id="29" name="TextBox 28"/>
          <p:cNvSpPr txBox="1"/>
          <p:nvPr/>
        </p:nvSpPr>
        <p:spPr>
          <a:xfrm>
            <a:off x="5379164" y="5890812"/>
            <a:ext cx="938845" cy="356123"/>
          </a:xfrm>
          <a:prstGeom prst="rect">
            <a:avLst/>
          </a:prstGeom>
          <a:noFill/>
        </p:spPr>
        <p:txBody>
          <a:bodyPr wrap="square" rtlCol="0">
            <a:spAutoFit/>
          </a:bodyPr>
          <a:lstStyle/>
          <a:p>
            <a:pPr algn="ctr">
              <a:tabLst>
                <a:tab pos="112009" algn="l"/>
              </a:tabLst>
            </a:pPr>
            <a:r>
              <a:rPr lang="en-US" sz="857" dirty="0"/>
              <a:t>Nima </a:t>
            </a:r>
            <a:br>
              <a:rPr lang="en-US" sz="857" dirty="0"/>
            </a:br>
            <a:r>
              <a:rPr lang="en-US" sz="857" dirty="0"/>
              <a:t>Ahmadi</a:t>
            </a:r>
          </a:p>
        </p:txBody>
      </p:sp>
      <p:sp>
        <p:nvSpPr>
          <p:cNvPr id="32" name="TextBox 31"/>
          <p:cNvSpPr txBox="1"/>
          <p:nvPr/>
        </p:nvSpPr>
        <p:spPr>
          <a:xfrm>
            <a:off x="4313965" y="5049944"/>
            <a:ext cx="613219" cy="369332"/>
          </a:xfrm>
          <a:prstGeom prst="rect">
            <a:avLst/>
          </a:prstGeom>
          <a:solidFill>
            <a:schemeClr val="bg1"/>
          </a:solidFill>
        </p:spPr>
        <p:txBody>
          <a:bodyPr wrap="square" rtlCol="0">
            <a:spAutoFit/>
          </a:bodyPr>
          <a:lstStyle/>
          <a:p>
            <a:r>
              <a:rPr lang="en-US" b="1" dirty="0"/>
              <a:t>IME</a:t>
            </a:r>
          </a:p>
        </p:txBody>
      </p:sp>
      <p:sp>
        <p:nvSpPr>
          <p:cNvPr id="34" name="TextBox 33"/>
          <p:cNvSpPr txBox="1"/>
          <p:nvPr/>
        </p:nvSpPr>
        <p:spPr>
          <a:xfrm>
            <a:off x="3944338" y="4200696"/>
            <a:ext cx="920890" cy="356380"/>
          </a:xfrm>
          <a:prstGeom prst="rect">
            <a:avLst/>
          </a:prstGeom>
          <a:solidFill>
            <a:schemeClr val="bg1"/>
          </a:solidFill>
        </p:spPr>
        <p:txBody>
          <a:bodyPr wrap="square" rtlCol="0">
            <a:spAutoFit/>
          </a:bodyPr>
          <a:lstStyle/>
          <a:p>
            <a:pPr algn="ctr">
              <a:tabLst>
                <a:tab pos="112009" algn="l"/>
              </a:tabLst>
            </a:pPr>
            <a:r>
              <a:rPr lang="en-US" sz="858" dirty="0"/>
              <a:t>Indika</a:t>
            </a:r>
            <a:br>
              <a:rPr lang="en-US" sz="858" dirty="0"/>
            </a:br>
            <a:r>
              <a:rPr lang="en-US" sz="858" dirty="0"/>
              <a:t>Perera</a:t>
            </a:r>
          </a:p>
        </p:txBody>
      </p:sp>
      <p:sp>
        <p:nvSpPr>
          <p:cNvPr id="35" name="TextBox 34"/>
          <p:cNvSpPr txBox="1"/>
          <p:nvPr/>
        </p:nvSpPr>
        <p:spPr>
          <a:xfrm>
            <a:off x="6185367" y="2570261"/>
            <a:ext cx="1064546" cy="224357"/>
          </a:xfrm>
          <a:prstGeom prst="rect">
            <a:avLst/>
          </a:prstGeom>
          <a:solidFill>
            <a:schemeClr val="bg1"/>
          </a:solidFill>
        </p:spPr>
        <p:txBody>
          <a:bodyPr wrap="square" rtlCol="0">
            <a:spAutoFit/>
          </a:bodyPr>
          <a:lstStyle/>
          <a:p>
            <a:r>
              <a:rPr lang="en-US" sz="858" dirty="0"/>
              <a:t> Prabahakar Neti</a:t>
            </a:r>
          </a:p>
        </p:txBody>
      </p:sp>
      <p:pic>
        <p:nvPicPr>
          <p:cNvPr id="3" name="Picture 2"/>
          <p:cNvPicPr>
            <a:picLocks noChangeAspect="1"/>
          </p:cNvPicPr>
          <p:nvPr/>
        </p:nvPicPr>
        <p:blipFill rotWithShape="1">
          <a:blip r:embed="rId9"/>
          <a:srcRect l="29540" r="25857"/>
          <a:stretch/>
        </p:blipFill>
        <p:spPr>
          <a:xfrm flipH="1">
            <a:off x="3993296" y="2991188"/>
            <a:ext cx="943718" cy="1232678"/>
          </a:xfrm>
          <a:prstGeom prst="rect">
            <a:avLst/>
          </a:prstGeom>
        </p:spPr>
      </p:pic>
      <p:pic>
        <p:nvPicPr>
          <p:cNvPr id="1028" name="Picture 4" descr="David J. Duquet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63" y="4618417"/>
            <a:ext cx="945588" cy="1281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stretch>
            <a:fillRect/>
          </a:stretch>
        </p:blipFill>
        <p:spPr>
          <a:xfrm>
            <a:off x="2636758" y="1290517"/>
            <a:ext cx="1054605" cy="1265526"/>
          </a:xfrm>
          <a:prstGeom prst="rect">
            <a:avLst/>
          </a:prstGeom>
        </p:spPr>
      </p:pic>
      <p:pic>
        <p:nvPicPr>
          <p:cNvPr id="1030" name="Picture 6" descr="Mona M. Hell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5586" y="1290517"/>
            <a:ext cx="1018395" cy="1265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104983" y="1290517"/>
            <a:ext cx="1155516" cy="1255884"/>
          </a:xfrm>
          <a:prstGeom prst="rect">
            <a:avLst/>
          </a:prstGeom>
        </p:spPr>
      </p:pic>
      <p:pic>
        <p:nvPicPr>
          <p:cNvPr id="9" name="Picture 8"/>
          <p:cNvPicPr>
            <a:picLocks noChangeAspect="1"/>
          </p:cNvPicPr>
          <p:nvPr/>
        </p:nvPicPr>
        <p:blipFill>
          <a:blip r:embed="rId14"/>
          <a:stretch>
            <a:fillRect/>
          </a:stretch>
        </p:blipFill>
        <p:spPr>
          <a:xfrm>
            <a:off x="5220176" y="4618417"/>
            <a:ext cx="1256823" cy="1256823"/>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0" name="Footer Placeholder 2">
            <a:extLst>
              <a:ext uri="{FF2B5EF4-FFF2-40B4-BE49-F238E27FC236}">
                <a16:creationId xmlns:a16="http://schemas.microsoft.com/office/drawing/2014/main" id="{6927F7F3-5970-4456-A03E-DD62BE709EA8}"/>
              </a:ext>
            </a:extLst>
          </p:cNvPr>
          <p:cNvSpPr>
            <a:spLocks noGrp="1"/>
          </p:cNvSpPr>
          <p:nvPr>
            <p:ph type="ftr" sz="quarter" idx="11"/>
          </p:nvPr>
        </p:nvSpPr>
        <p:spPr>
          <a:xfrm>
            <a:off x="3028950" y="6356351"/>
            <a:ext cx="3086100" cy="365125"/>
          </a:xfrm>
        </p:spPr>
        <p:txBody>
          <a:bodyPr/>
          <a:lstStyle/>
          <a:p>
            <a:r>
              <a:rPr lang="en-US" sz="1200" dirty="0"/>
              <a:t>PE Space</a:t>
            </a:r>
            <a:endParaRPr lang="en-US" sz="1200" dirty="0">
              <a:cs typeface="Calibri"/>
            </a:endParaRPr>
          </a:p>
        </p:txBody>
      </p:sp>
      <p:sp>
        <p:nvSpPr>
          <p:cNvPr id="41" name="Slide Number Placeholder 2"/>
          <p:cNvSpPr>
            <a:spLocks noGrp="1"/>
          </p:cNvSpPr>
          <p:nvPr>
            <p:ph type="sldNum" sz="quarter" idx="12"/>
          </p:nvPr>
        </p:nvSpPr>
        <p:spPr>
          <a:xfrm>
            <a:off x="6457950" y="6356351"/>
            <a:ext cx="2057400" cy="365125"/>
          </a:xfrm>
        </p:spPr>
        <p:txBody>
          <a:bodyPr/>
          <a:lstStyle/>
          <a:p>
            <a:r>
              <a:rPr lang="en-US" sz="1200" dirty="0"/>
              <a:t>14</a:t>
            </a:r>
          </a:p>
        </p:txBody>
      </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3657600" y="51054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3" name="Footer Placeholder 2">
            <a:extLst>
              <a:ext uri="{FF2B5EF4-FFF2-40B4-BE49-F238E27FC236}">
                <a16:creationId xmlns:a16="http://schemas.microsoft.com/office/drawing/2014/main" id="{87B76C63-E3AF-4093-A90A-BFCE4A03FF14}"/>
              </a:ext>
            </a:extLst>
          </p:cNvPr>
          <p:cNvSpPr>
            <a:spLocks noGrp="1"/>
          </p:cNvSpPr>
          <p:nvPr>
            <p:ph type="ftr" sz="quarter" idx="11"/>
          </p:nvPr>
        </p:nvSpPr>
        <p:spPr>
          <a:xfrm>
            <a:off x="-712381" y="6338629"/>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4" name="Footer Placeholder 3">
            <a:extLst>
              <a:ext uri="{FF2B5EF4-FFF2-40B4-BE49-F238E27FC236}">
                <a16:creationId xmlns:a16="http://schemas.microsoft.com/office/drawing/2014/main" id="{A9D06505-532E-4038-9C45-A359383635AF}"/>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4" name="Footer Placeholder 3">
            <a:extLst>
              <a:ext uri="{FF2B5EF4-FFF2-40B4-BE49-F238E27FC236}">
                <a16:creationId xmlns:a16="http://schemas.microsoft.com/office/drawing/2014/main" id="{A0AFCCA3-4970-4A0F-A692-08CA2884EF8E}"/>
              </a:ext>
            </a:extLst>
          </p:cNvPr>
          <p:cNvSpPr>
            <a:spLocks noGrp="1"/>
          </p:cNvSpPr>
          <p:nvPr>
            <p:ph type="ftr" sz="quarter" idx="11"/>
          </p:nvPr>
        </p:nvSpPr>
        <p:spPr>
          <a:xfrm>
            <a:off x="3124200" y="6489257"/>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85000" lnSpcReduction="1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pPr lvl="1"/>
            <a:r>
              <a:rPr lang="en-US" dirty="0">
                <a:cs typeface="Calibri"/>
              </a:rPr>
              <a:t>RPI Box</a:t>
            </a:r>
          </a:p>
          <a:p>
            <a:r>
              <a:rPr lang="en-US" dirty="0">
                <a:cs typeface="Calibri"/>
              </a:rPr>
              <a:t>Use of any other cloud-based service, such as Google Drive, GroupMe, Discord, Slack, etc. is </a:t>
            </a:r>
            <a:r>
              <a:rPr lang="en-US" dirty="0">
                <a:solidFill>
                  <a:srgbClr val="FF0000"/>
                </a:solidFill>
                <a:cs typeface="Calibri"/>
              </a:rPr>
              <a:t>FORBIDDEN</a:t>
            </a:r>
            <a:r>
              <a:rPr lang="en-US" dirty="0">
                <a:cs typeface="Calibri"/>
              </a:rPr>
              <a:t> </a:t>
            </a:r>
          </a:p>
          <a:p>
            <a:r>
              <a:rPr lang="en-US" dirty="0">
                <a:cs typeface="Calibri"/>
              </a:rPr>
              <a:t>Scheduling services such as </a:t>
            </a:r>
            <a:r>
              <a:rPr lang="en-US" dirty="0" err="1">
                <a:cs typeface="Calibri"/>
              </a:rPr>
              <a:t>WhenIsGood</a:t>
            </a:r>
            <a:r>
              <a:rPr lang="en-US" dirty="0">
                <a:cs typeface="Calibri"/>
              </a:rPr>
              <a:t> are acceptable for setting up meetings but must not contain any technical information</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85500374"/>
              </p:ext>
            </p:extLst>
          </p:nvPr>
        </p:nvGraphicFramePr>
        <p:xfrm>
          <a:off x="381000" y="846138"/>
          <a:ext cx="8382000" cy="4869992"/>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12/20/21</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F21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12/20/21</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links to Ticket Outs</a:t>
                      </a:r>
                    </a:p>
                    <a:p>
                      <a:pPr marL="0" marR="0" algn="l">
                        <a:spcBef>
                          <a:spcPts val="0"/>
                        </a:spcBef>
                        <a:spcAft>
                          <a:spcPts val="0"/>
                        </a:spcAft>
                      </a:pPr>
                      <a:r>
                        <a:rPr lang="en-US" sz="1200" b="0" dirty="0">
                          <a:effectLst/>
                          <a:latin typeface="+mj-lt"/>
                          <a:ea typeface="MS Mincho"/>
                        </a:rPr>
                        <a:t>Removed mention of ‘remote only students’</a:t>
                      </a:r>
                    </a:p>
                    <a:p>
                      <a:pPr marL="0" marR="0" algn="l">
                        <a:spcBef>
                          <a:spcPts val="0"/>
                        </a:spcBef>
                        <a:spcAft>
                          <a:spcPts val="0"/>
                        </a:spcAft>
                      </a:pPr>
                      <a:r>
                        <a:rPr lang="en-US" sz="1200" b="0" dirty="0">
                          <a:effectLst/>
                          <a:latin typeface="+mj-lt"/>
                          <a:ea typeface="MS Mincho"/>
                        </a:rPr>
                        <a:t>Added link to </a:t>
                      </a:r>
                      <a:r>
                        <a:rPr lang="en-US" sz="1200" b="0" dirty="0" err="1">
                          <a:effectLst/>
                          <a:latin typeface="+mj-lt"/>
                          <a:ea typeface="MS Mincho"/>
                        </a:rPr>
                        <a:t>Percipio</a:t>
                      </a:r>
                      <a:r>
                        <a:rPr lang="en-US" sz="1200" b="0" dirty="0">
                          <a:effectLst/>
                          <a:latin typeface="+mj-lt"/>
                          <a:ea typeface="MS Mincho"/>
                        </a:rPr>
                        <a:t> Safety Training instructions p.53</a:t>
                      </a:r>
                    </a:p>
                    <a:p>
                      <a:pPr marL="0" marR="0" algn="l">
                        <a:spcBef>
                          <a:spcPts val="0"/>
                        </a:spcBef>
                        <a:spcAft>
                          <a:spcPts val="0"/>
                        </a:spcAft>
                      </a:pPr>
                      <a:r>
                        <a:rPr lang="en-US" sz="1200" b="0">
                          <a:effectLst/>
                          <a:latin typeface="+mj-lt"/>
                          <a:ea typeface="MS Mincho"/>
                        </a:rPr>
                        <a:t>Cleaned up formatting </a:t>
                      </a:r>
                      <a:r>
                        <a:rPr lang="en-US" sz="1200" b="0" dirty="0">
                          <a:effectLst/>
                          <a:latin typeface="+mj-lt"/>
                          <a:ea typeface="MS Mincho"/>
                        </a:rPr>
                        <a:t>of Playbook link on Agenda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1/3/22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 DeBoer, Anderson</a:t>
                      </a:r>
                    </a:p>
                  </a:txBody>
                  <a:tcPr marL="68580" marR="68580" marT="0" marB="0"/>
                </a:tc>
                <a:tc>
                  <a:txBody>
                    <a:bodyPr/>
                    <a:lstStyle/>
                    <a:p>
                      <a:pPr marL="0" marR="0" algn="l">
                        <a:spcBef>
                          <a:spcPts val="0"/>
                        </a:spcBef>
                        <a:spcAft>
                          <a:spcPts val="0"/>
                        </a:spcAft>
                      </a:pPr>
                      <a:r>
                        <a:rPr lang="en-US" sz="1200" b="0" dirty="0">
                          <a:effectLst/>
                          <a:latin typeface="+mj-lt"/>
                          <a:ea typeface="MS Mincho"/>
                        </a:rPr>
                        <a:t>Full read through </a:t>
                      </a:r>
                      <a:r>
                        <a:rPr lang="en-US" sz="1200" b="0">
                          <a:effectLst/>
                          <a:latin typeface="+mj-lt"/>
                          <a:ea typeface="MS Mincho"/>
                        </a:rPr>
                        <a:t>and adjustment </a:t>
                      </a:r>
                      <a:r>
                        <a:rPr lang="en-US" sz="1200" b="0" dirty="0">
                          <a:effectLst/>
                          <a:latin typeface="+mj-lt"/>
                          <a:ea typeface="MS Mincho"/>
                        </a:rPr>
                        <a:t>for virtual and Box </a:t>
                      </a:r>
                      <a:r>
                        <a:rPr lang="en-US" sz="1200" b="0">
                          <a:effectLst/>
                          <a:latin typeface="+mj-lt"/>
                          <a:ea typeface="MS Mincho"/>
                        </a:rPr>
                        <a:t>semester start-up</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1/4/22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dirty="0">
                          <a:effectLst/>
                          <a:latin typeface="+mj-lt"/>
                          <a:ea typeface="MS Mincho"/>
                        </a:rPr>
                        <a:t>Added pic of Mark</a:t>
                      </a:r>
                      <a:r>
                        <a:rPr lang="en-US" sz="1200" b="0" baseline="0" dirty="0">
                          <a:effectLst/>
                          <a:latin typeface="+mj-lt"/>
                          <a:ea typeface="MS Mincho"/>
                        </a:rPr>
                        <a:t> V p17</a:t>
                      </a:r>
                    </a:p>
                    <a:p>
                      <a:pPr marL="0" marR="0" algn="l">
                        <a:spcBef>
                          <a:spcPts val="0"/>
                        </a:spcBef>
                        <a:spcAft>
                          <a:spcPts val="0"/>
                        </a:spcAft>
                      </a:pPr>
                      <a:r>
                        <a:rPr lang="en-US" sz="1200" b="0" dirty="0">
                          <a:effectLst/>
                          <a:latin typeface="+mj-lt"/>
                          <a:ea typeface="MS Mincho"/>
                        </a:rPr>
                        <a:t>Reworded question on p18</a:t>
                      </a:r>
                    </a:p>
                    <a:p>
                      <a:pPr marL="0" marR="0" algn="l">
                        <a:spcBef>
                          <a:spcPts val="0"/>
                        </a:spcBef>
                        <a:spcAft>
                          <a:spcPts val="0"/>
                        </a:spcAft>
                      </a:pPr>
                      <a:r>
                        <a:rPr lang="en-US" sz="1200" b="0" dirty="0">
                          <a:effectLst/>
                          <a:latin typeface="+mj-lt"/>
                          <a:ea typeface="MS Mincho"/>
                        </a:rPr>
                        <a:t>Changed</a:t>
                      </a:r>
                      <a:r>
                        <a:rPr lang="en-US" sz="1200" b="0" baseline="0" dirty="0">
                          <a:effectLst/>
                          <a:latin typeface="+mj-lt"/>
                          <a:ea typeface="MS Mincho"/>
                        </a:rPr>
                        <a:t> ‘leader’ of previous PPT slides review from students to PE/CE p51</a:t>
                      </a:r>
                    </a:p>
                    <a:p>
                      <a:pPr marL="0" marR="0" algn="l">
                        <a:spcBef>
                          <a:spcPts val="0"/>
                        </a:spcBef>
                        <a:spcAft>
                          <a:spcPts val="0"/>
                        </a:spcAft>
                      </a:pPr>
                      <a:r>
                        <a:rPr lang="en-US" sz="1200" b="0" baseline="0" dirty="0">
                          <a:effectLst/>
                          <a:latin typeface="+mj-lt"/>
                          <a:ea typeface="MS Mincho"/>
                        </a:rPr>
                        <a:t>Improved instructions for Gantt Chart activity p 82+83</a:t>
                      </a:r>
                    </a:p>
                  </a:txBody>
                  <a:tcPr marL="68580" marR="68580" marT="0" marB="0"/>
                </a:tc>
                <a:extLst>
                  <a:ext uri="{0D108BD9-81ED-4DB2-BD59-A6C34878D82A}">
                    <a16:rowId xmlns:a16="http://schemas.microsoft.com/office/drawing/2014/main" val="1445296702"/>
                  </a:ext>
                </a:extLst>
              </a:tr>
              <a:tr h="9364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Improved instructions on status update #1 p89</a:t>
                      </a:r>
                    </a:p>
                    <a:p>
                      <a:pPr marL="0" marR="0" algn="l">
                        <a:spcBef>
                          <a:spcPts val="0"/>
                        </a:spcBef>
                        <a:spcAft>
                          <a:spcPts val="0"/>
                        </a:spcAft>
                      </a:pPr>
                      <a:r>
                        <a:rPr lang="en-US" sz="1200" b="0" baseline="0">
                          <a:effectLst/>
                          <a:latin typeface="+mj-lt"/>
                          <a:ea typeface="MS Mincho"/>
                        </a:rPr>
                        <a:t>Red Arrows </a:t>
                      </a:r>
                      <a:r>
                        <a:rPr lang="en-US" sz="1200" b="0" baseline="0" dirty="0">
                          <a:effectLst/>
                          <a:latin typeface="+mj-lt"/>
                          <a:ea typeface="MS Mincho"/>
                        </a:rPr>
                        <a:t>to indicate ‘meeting location’ reformatted for consistency</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CE pictures p13</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1/10/22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link to course syllabus p17</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1/10/22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typo for EDN link to Class Agendas</a:t>
                      </a:r>
                    </a:p>
                  </a:txBody>
                  <a:tcPr marL="68580" marR="68580" marT="0" marB="0"/>
                </a:tc>
                <a:extLst>
                  <a:ext uri="{0D108BD9-81ED-4DB2-BD59-A6C34878D82A}">
                    <a16:rowId xmlns:a16="http://schemas.microsoft.com/office/drawing/2014/main" val="3050399495"/>
                  </a:ext>
                </a:extLst>
              </a:tr>
              <a:tr h="326268">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1/11/22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typo for EDN link to Class Agendas</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1/27/22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Most of the Playbook links were wrong - missing the /</a:t>
                      </a:r>
                      <a:r>
                        <a:rPr lang="en-US" sz="1200" dirty="0" err="1">
                          <a:effectLst/>
                          <a:latin typeface="+mj-lt"/>
                          <a:ea typeface="MS Mincho"/>
                        </a:rPr>
                        <a:t>edn</a:t>
                      </a:r>
                      <a:r>
                        <a:rPr lang="en-US" sz="1200" dirty="0">
                          <a:effectLst/>
                          <a:latin typeface="+mj-lt"/>
                          <a:ea typeface="MS Mincho"/>
                        </a:rPr>
                        <a:t>, causing browser issues for some.</a:t>
                      </a:r>
                    </a:p>
                  </a:txBody>
                  <a:tcPr marL="68580" marR="68580" marT="0" marB="0"/>
                </a:tc>
                <a:extLst>
                  <a:ext uri="{0D108BD9-81ED-4DB2-BD59-A6C34878D82A}">
                    <a16:rowId xmlns:a16="http://schemas.microsoft.com/office/drawing/2014/main" val="1808898996"/>
                  </a:ext>
                </a:extLst>
              </a:tr>
              <a:tr h="595434">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1/28/22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6 Agenda to eliminate Comm-D and update Webex space for CE Meeting</a:t>
                      </a:r>
                    </a:p>
                  </a:txBody>
                  <a:tcPr marL="68580" marR="68580" marT="0" marB="0"/>
                </a:tc>
                <a:extLst>
                  <a:ext uri="{0D108BD9-81ED-4DB2-BD59-A6C34878D82A}">
                    <a16:rowId xmlns:a16="http://schemas.microsoft.com/office/drawing/2014/main" val="697287899"/>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5" name="Footer Placeholder 4">
            <a:extLst>
              <a:ext uri="{FF2B5EF4-FFF2-40B4-BE49-F238E27FC236}">
                <a16:creationId xmlns:a16="http://schemas.microsoft.com/office/drawing/2014/main" id="{9454204C-E1D9-4E9B-BBC4-CC1E9730D7D1}"/>
              </a:ext>
            </a:extLst>
          </p:cNvPr>
          <p:cNvSpPr>
            <a:spLocks noGrp="1"/>
          </p:cNvSpPr>
          <p:nvPr>
            <p:ph type="ftr" sz="quarter" idx="11"/>
          </p:nvPr>
        </p:nvSpPr>
        <p:spPr/>
        <p:txBody>
          <a:bodyPr/>
          <a:lstStyle/>
          <a:p>
            <a:r>
              <a:rPr lang="en-US" sz="1200"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1808"/>
          <a:stretch/>
        </p:blipFill>
        <p:spPr>
          <a:xfrm>
            <a:off x="533400" y="3338513"/>
            <a:ext cx="8382000" cy="3200400"/>
          </a:xfrm>
          <a:prstGeom prst="rect">
            <a:avLst/>
          </a:prstGeom>
        </p:spPr>
      </p:pic>
      <p:sp>
        <p:nvSpPr>
          <p:cNvPr id="2" name="Title 1"/>
          <p:cNvSpPr>
            <a:spLocks noGrp="1"/>
          </p:cNvSpPr>
          <p:nvPr>
            <p:ph type="title"/>
          </p:nvPr>
        </p:nvSpPr>
        <p:spPr>
          <a:xfrm>
            <a:off x="628650" y="19050"/>
            <a:ext cx="7886700" cy="1325563"/>
          </a:xfrm>
        </p:spPr>
        <p:txBody>
          <a:bodyPr/>
          <a:lstStyle/>
          <a:p>
            <a:r>
              <a:rPr lang="en-US" dirty="0"/>
              <a:t>Collaboration Logistics</a:t>
            </a:r>
          </a:p>
        </p:txBody>
      </p:sp>
      <p:sp>
        <p:nvSpPr>
          <p:cNvPr id="3" name="Content Placeholder 2"/>
          <p:cNvSpPr>
            <a:spLocks noGrp="1"/>
          </p:cNvSpPr>
          <p:nvPr>
            <p:ph idx="1"/>
          </p:nvPr>
        </p:nvSpPr>
        <p:spPr>
          <a:xfrm>
            <a:off x="381000" y="990600"/>
            <a:ext cx="8534400" cy="4351338"/>
          </a:xfrm>
        </p:spPr>
        <p:txBody>
          <a:bodyPr vert="horz" lIns="91440" tIns="45720" rIns="91440" bIns="45720" rtlCol="0" anchor="t">
            <a:normAutofit/>
          </a:bodyPr>
          <a:lstStyle/>
          <a:p>
            <a:r>
              <a:rPr lang="en-US" dirty="0"/>
              <a:t>Each team has a Box folder pre-loaded with files</a:t>
            </a:r>
          </a:p>
          <a:p>
            <a:pPr lvl="1"/>
            <a:r>
              <a:rPr lang="en-US" dirty="0">
                <a:hlinkClick r:id="rId3"/>
              </a:rPr>
              <a:t>https://rpi.app.box.com/</a:t>
            </a:r>
            <a:r>
              <a:rPr lang="en-US" dirty="0"/>
              <a:t> </a:t>
            </a:r>
            <a:endParaRPr lang="en-US" dirty="0">
              <a:cs typeface="Calibri"/>
            </a:endParaRPr>
          </a:p>
          <a:p>
            <a:pPr lvl="1"/>
            <a:r>
              <a:rPr lang="en-US" dirty="0"/>
              <a:t>Login using RPI credentials</a:t>
            </a:r>
          </a:p>
          <a:p>
            <a:r>
              <a:rPr lang="en-US" dirty="0"/>
              <a:t>EVERYONE open “</a:t>
            </a:r>
            <a:r>
              <a:rPr lang="en-US" sz="2000" dirty="0">
                <a:solidFill>
                  <a:srgbClr val="00B050"/>
                </a:solidFill>
                <a:cs typeface="Calibri"/>
              </a:rPr>
              <a:t>20 min Poster - Webex enabled.pptx</a:t>
            </a:r>
            <a:r>
              <a:rPr lang="en-US" dirty="0"/>
              <a:t>” file in        </a:t>
            </a:r>
            <a:r>
              <a:rPr lang="en-US" b="1" dirty="0"/>
              <a:t>PowerPoint Online</a:t>
            </a:r>
          </a:p>
          <a:p>
            <a:pPr lvl="1"/>
            <a:r>
              <a:rPr lang="en-US" dirty="0"/>
              <a:t>This will allow simultaneous group editing</a:t>
            </a:r>
          </a:p>
          <a:p>
            <a:pPr lvl="1"/>
            <a:r>
              <a:rPr lang="en-US" dirty="0"/>
              <a:t>(warning/notice) Online Office version lacks MANY features of standalone program</a:t>
            </a:r>
          </a:p>
        </p:txBody>
      </p:sp>
      <p:sp>
        <p:nvSpPr>
          <p:cNvPr id="4" name="Footer Placeholder 3"/>
          <p:cNvSpPr>
            <a:spLocks noGrp="1"/>
          </p:cNvSpPr>
          <p:nvPr>
            <p:ph type="ftr" sz="quarter" idx="11"/>
          </p:nvPr>
        </p:nvSpPr>
        <p:spPr/>
        <p:txBody>
          <a:bodyPr/>
          <a:lstStyle/>
          <a:p>
            <a:r>
              <a:rPr lang="en-US" dirty="0"/>
              <a:t>PE </a:t>
            </a:r>
            <a:r>
              <a:rPr lang="en-US" sz="1200" dirty="0"/>
              <a:t>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sz="1200" dirty="0"/>
          </a:p>
        </p:txBody>
      </p:sp>
      <p:cxnSp>
        <p:nvCxnSpPr>
          <p:cNvPr id="8" name="Straight Connector 7">
            <a:extLst>
              <a:ext uri="{FF2B5EF4-FFF2-40B4-BE49-F238E27FC236}">
                <a16:creationId xmlns:a16="http://schemas.microsoft.com/office/drawing/2014/main" id="{96A1C4E2-30E1-4D48-8CDD-B8297B8352B4}"/>
              </a:ext>
            </a:extLst>
          </p:cNvPr>
          <p:cNvCxnSpPr/>
          <p:nvPr/>
        </p:nvCxnSpPr>
        <p:spPr>
          <a:xfrm flipH="1">
            <a:off x="4724400" y="1905000"/>
            <a:ext cx="76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563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presentation slides:</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Type thoughts into text editor (Word, Notepad, etc...)</a:t>
            </a:r>
          </a:p>
          <a:p>
            <a:r>
              <a:rPr lang="en-US" sz="2000" dirty="0">
                <a:cs typeface="Calibri"/>
              </a:rPr>
              <a:t>2 min</a:t>
            </a:r>
          </a:p>
          <a:p>
            <a:pPr lvl="1"/>
            <a:r>
              <a:rPr lang="en-US" sz="2000" dirty="0">
                <a:cs typeface="Calibri"/>
              </a:rPr>
              <a:t>Copy answers into shared Team PPT on Box</a:t>
            </a:r>
          </a:p>
          <a:p>
            <a:pPr lvl="1"/>
            <a:r>
              <a:rPr lang="en-US" sz="2000" dirty="0">
                <a:cs typeface="Calibri"/>
              </a:rPr>
              <a:t>Quick discussion of similar, unique, or new answers</a:t>
            </a:r>
          </a:p>
          <a:p>
            <a:r>
              <a:rPr lang="en-US" sz="2000" dirty="0">
                <a:cs typeface="Calibri"/>
              </a:rPr>
              <a:t>Move on to next section of Ideation PPT as a team</a:t>
            </a:r>
          </a:p>
          <a:p>
            <a:endParaRPr lang="en-US" sz="2000" dirty="0">
              <a:cs typeface="Calibri"/>
            </a:endParaRPr>
          </a:p>
          <a:p>
            <a:r>
              <a:rPr lang="en-US" sz="2000" dirty="0">
                <a:cs typeface="Calibri"/>
              </a:rPr>
              <a:t>PE will send chat messages to PE Space to help remind team to move on to each section of presentation</a:t>
            </a:r>
          </a:p>
          <a:p>
            <a:endParaRPr lang="en-US" sz="2000" dirty="0">
              <a:cs typeface="Calibri"/>
            </a:endParaRPr>
          </a:p>
          <a:p>
            <a:endParaRPr lang="en-US" sz="2000" dirty="0">
              <a:cs typeface="Calibri"/>
            </a:endParaRPr>
          </a:p>
        </p:txBody>
      </p:sp>
      <p:sp>
        <p:nvSpPr>
          <p:cNvPr id="4" name="Footer Placeholder 3">
            <a:extLst>
              <a:ext uri="{FF2B5EF4-FFF2-40B4-BE49-F238E27FC236}">
                <a16:creationId xmlns:a16="http://schemas.microsoft.com/office/drawing/2014/main" id="{BDAD45D7-F4BE-48EE-8AF6-0A7FFA5A474A}"/>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22</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5081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4" name="Footer Placeholder 3">
            <a:extLst>
              <a:ext uri="{FF2B5EF4-FFF2-40B4-BE49-F238E27FC236}">
                <a16:creationId xmlns:a16="http://schemas.microsoft.com/office/drawing/2014/main" id="{31BE8FA8-2A5F-4638-9F96-7B004230BF9E}"/>
              </a:ext>
            </a:extLst>
          </p:cNvPr>
          <p:cNvSpPr>
            <a:spLocks noGrp="1"/>
          </p:cNvSpPr>
          <p:nvPr>
            <p:ph type="ftr" sz="quarter" idx="11"/>
          </p:nvPr>
        </p:nvSpPr>
        <p:spPr/>
        <p:txBody>
          <a:bodyPr/>
          <a:lstStyle/>
          <a:p>
            <a:r>
              <a:rPr lang="en-US" dirty="0">
                <a:ea typeface="+mn-lt"/>
                <a:cs typeface="+mn-lt"/>
              </a:rPr>
              <a:t>Team Space</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23</a:t>
            </a:fld>
            <a:endParaRPr lang="en-US"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2771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5 min – Initial Team Meeting</a:t>
            </a:r>
          </a:p>
        </p:txBody>
      </p:sp>
      <p:sp>
        <p:nvSpPr>
          <p:cNvPr id="3" name="Content Placeholder 2"/>
          <p:cNvSpPr>
            <a:spLocks noGrp="1"/>
          </p:cNvSpPr>
          <p:nvPr>
            <p:ph idx="1"/>
          </p:nvPr>
        </p:nvSpPr>
        <p:spPr/>
        <p:txBody>
          <a:bodyPr>
            <a:normAutofit/>
          </a:bodyPr>
          <a:lstStyle/>
          <a:p>
            <a:pPr marL="346075" indent="-346075"/>
            <a:r>
              <a:rPr lang="en-US" dirty="0">
                <a:cs typeface="Calibri"/>
              </a:rPr>
              <a:t>Choose a 30-60 min time for team to meet </a:t>
            </a:r>
            <a:r>
              <a:rPr lang="en-US" b="1" dirty="0">
                <a:cs typeface="Calibri"/>
              </a:rPr>
              <a:t>before next class</a:t>
            </a:r>
          </a:p>
          <a:p>
            <a:pPr marL="857250" lvl="1" indent="-457200">
              <a:buFont typeface="Arial" panose="020B0604020202020204" pitchFamily="34" charset="0"/>
              <a:buChar char="•"/>
            </a:pPr>
            <a:r>
              <a:rPr lang="en-US" dirty="0">
                <a:cs typeface="Calibri"/>
                <a:hlinkClick r:id="rId2"/>
              </a:rPr>
              <a:t>www.WhenIsGood.net</a:t>
            </a:r>
            <a:r>
              <a:rPr lang="en-US" dirty="0">
                <a:cs typeface="Calibri"/>
              </a:rPr>
              <a:t> works well</a:t>
            </a:r>
          </a:p>
          <a:p>
            <a:pPr marL="857250" lvl="1" indent="-457200">
              <a:buFont typeface="Arial" panose="020B0604020202020204" pitchFamily="34" charset="0"/>
              <a:buChar char="•"/>
            </a:pPr>
            <a:r>
              <a:rPr lang="en-US" dirty="0">
                <a:cs typeface="Calibri"/>
              </a:rPr>
              <a:t>This is only for your first team meeting and may or may not be the same for the remainder of the semester.</a:t>
            </a:r>
            <a:endParaRPr lang="en-US" dirty="0"/>
          </a:p>
          <a:p>
            <a:r>
              <a:rPr lang="en-US" dirty="0"/>
              <a:t>MUST REACH DECISION TODAY! You have a group task to complete before next class.</a:t>
            </a:r>
          </a:p>
        </p:txBody>
      </p:sp>
      <p:sp>
        <p:nvSpPr>
          <p:cNvPr id="4" name="Footer Placeholder 3"/>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24</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2578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8582"/>
            <a:ext cx="7886700" cy="555974"/>
          </a:xfrm>
        </p:spPr>
        <p:txBody>
          <a:bodyPr>
            <a:normAutofit fontScale="90000"/>
          </a:bodyPr>
          <a:lstStyle/>
          <a:p>
            <a:pPr algn="ctr"/>
            <a:r>
              <a:rPr lang="en-US" sz="3700" dirty="0"/>
              <a:t>10 min – Questions about IED and</a:t>
            </a:r>
            <a:br>
              <a:rPr lang="en-US" sz="3700" dirty="0"/>
            </a:br>
            <a:r>
              <a:rPr lang="en-US" sz="3700" dirty="0"/>
              <a:t>Capstone Readiness</a:t>
            </a:r>
            <a:br>
              <a:rPr lang="en-US" dirty="0"/>
            </a:br>
            <a:endParaRPr lang="en-US" dirty="0"/>
          </a:p>
        </p:txBody>
      </p:sp>
      <p:sp>
        <p:nvSpPr>
          <p:cNvPr id="3" name="Content Placeholder 2"/>
          <p:cNvSpPr>
            <a:spLocks noGrp="1"/>
          </p:cNvSpPr>
          <p:nvPr>
            <p:ph idx="1"/>
          </p:nvPr>
        </p:nvSpPr>
        <p:spPr>
          <a:xfrm>
            <a:off x="428624" y="1366440"/>
            <a:ext cx="8562975" cy="4829505"/>
          </a:xfrm>
        </p:spPr>
        <p:txBody>
          <a:bodyPr vert="horz" lIns="91440" tIns="45720" rIns="91440" bIns="45720" rtlCol="0" anchor="t">
            <a:noAutofit/>
          </a:bodyPr>
          <a:lstStyle/>
          <a:p>
            <a:pPr marL="385445" indent="-385445">
              <a:buFont typeface="+mj-lt"/>
              <a:buAutoNum type="arabicPeriod"/>
            </a:pPr>
            <a:r>
              <a:rPr lang="en-US" sz="2000" dirty="0"/>
              <a:t>What part of your IED experience do you NOT want to repeat? - 4 min</a:t>
            </a:r>
            <a:endParaRPr lang="en-US" dirty="0">
              <a:cs typeface="Calibri"/>
            </a:endParaRPr>
          </a:p>
          <a:p>
            <a:pPr marL="685800" lvl="1" indent="-342900"/>
            <a:r>
              <a:rPr lang="en-US" sz="2000" dirty="0"/>
              <a:t>Personality conflicts</a:t>
            </a:r>
          </a:p>
          <a:p>
            <a:pPr marL="685800" lvl="1" indent="-342900"/>
            <a:r>
              <a:rPr lang="en-US" sz="2000" dirty="0"/>
              <a:t>Time management (ran out of time)</a:t>
            </a:r>
          </a:p>
          <a:p>
            <a:pPr marL="685800" lvl="1" indent="-342900"/>
            <a:r>
              <a:rPr lang="en-US" sz="2000" dirty="0"/>
              <a:t>Unequal division of labor</a:t>
            </a:r>
          </a:p>
          <a:p>
            <a:pPr marL="685800" lvl="1" indent="-342900"/>
            <a:r>
              <a:rPr lang="en-US" sz="2000" dirty="0"/>
              <a:t>Communication breakdown</a:t>
            </a:r>
          </a:p>
          <a:p>
            <a:pPr marL="685800" lvl="1" indent="-342900">
              <a:buFont typeface="+mj-lt"/>
              <a:buAutoNum type="alphaUcPeriod"/>
            </a:pPr>
            <a:endParaRPr lang="en-US" sz="2000" dirty="0"/>
          </a:p>
          <a:p>
            <a:pPr marL="385763" indent="-385763">
              <a:buFont typeface="+mj-lt"/>
              <a:buAutoNum type="arabicPeriod"/>
            </a:pPr>
            <a:r>
              <a:rPr lang="en-US" sz="2000" dirty="0"/>
              <a:t>How ready is your team to move forward on project? </a:t>
            </a:r>
          </a:p>
          <a:p>
            <a:pPr marL="0" indent="0">
              <a:buNone/>
            </a:pPr>
            <a:r>
              <a:rPr lang="en-US" sz="2000" dirty="0"/>
              <a:t>	1 (low) - 10 (high) scale</a:t>
            </a:r>
          </a:p>
          <a:p>
            <a:pPr marL="0" indent="0">
              <a:buNone/>
            </a:pPr>
            <a:r>
              <a:rPr lang="en-US" sz="2000" dirty="0"/>
              <a:t>	1 min - Pick individual answer</a:t>
            </a:r>
            <a:endParaRPr lang="en-US" sz="2400" dirty="0">
              <a:cs typeface="Calibri"/>
            </a:endParaRPr>
          </a:p>
          <a:p>
            <a:pPr marL="403225" indent="-403225">
              <a:buFont typeface="+mj-lt"/>
              <a:buAutoNum type="arabicPeriod" startAt="3"/>
            </a:pPr>
            <a:r>
              <a:rPr lang="en-US" sz="2000" dirty="0"/>
              <a:t>Move to PROJECT SPACE, discuss as a team, and come to consensus - 5 min</a:t>
            </a:r>
          </a:p>
          <a:p>
            <a:pPr marL="385763" indent="-385763">
              <a:buFont typeface="+mj-lt"/>
              <a:buAutoNum type="arabicPeriod" startAt="3"/>
            </a:pPr>
            <a:r>
              <a:rPr lang="en-US" sz="2000" dirty="0"/>
              <a:t>Return to PE SPACE for full class debrief - 5 min</a:t>
            </a:r>
          </a:p>
        </p:txBody>
      </p:sp>
      <p:sp>
        <p:nvSpPr>
          <p:cNvPr id="6" name="Footer Placeholder 5">
            <a:extLst>
              <a:ext uri="{FF2B5EF4-FFF2-40B4-BE49-F238E27FC236}">
                <a16:creationId xmlns:a16="http://schemas.microsoft.com/office/drawing/2014/main" id="{DA9EF293-0BB7-43F1-BC34-D1AB6E10E758}"/>
              </a:ext>
            </a:extLst>
          </p:cNvPr>
          <p:cNvSpPr>
            <a:spLocks noGrp="1"/>
          </p:cNvSpPr>
          <p:nvPr>
            <p:ph type="ftr" sz="quarter" idx="11"/>
          </p:nvPr>
        </p:nvSpPr>
        <p:spPr/>
        <p:txBody>
          <a:bodyPr/>
          <a:lstStyle/>
          <a:p>
            <a:r>
              <a:rPr lang="en-US" dirty="0"/>
              <a:t>PE &amp; Team Space</a:t>
            </a:r>
          </a:p>
        </p:txBody>
      </p:sp>
      <p:sp>
        <p:nvSpPr>
          <p:cNvPr id="5" name="Down Arrow 4"/>
          <p:cNvSpPr/>
          <p:nvPr/>
        </p:nvSpPr>
        <p:spPr>
          <a:xfrm rot="18214931">
            <a:off x="3474023" y="6010987"/>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25</a:t>
            </a:fld>
            <a:endParaRPr lang="en-US" dirty="0"/>
          </a:p>
        </p:txBody>
      </p:sp>
    </p:spTree>
    <p:extLst>
      <p:ext uri="{BB962C8B-B14F-4D97-AF65-F5344CB8AC3E}">
        <p14:creationId xmlns:p14="http://schemas.microsoft.com/office/powerpoint/2010/main" val="4066356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4"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26</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4709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96"/>
            <a:ext cx="8229600" cy="1143000"/>
          </a:xfrm>
        </p:spPr>
        <p:txBody>
          <a:bodyPr/>
          <a:lstStyle/>
          <a:p>
            <a:r>
              <a:rPr lang="en-US" dirty="0"/>
              <a:t>Out of Class Tasks </a:t>
            </a:r>
            <a:r>
              <a:rPr lang="en-US" sz="900" dirty="0"/>
              <a:t>(what you might call homework, complete </a:t>
            </a:r>
            <a:r>
              <a:rPr lang="en-US" sz="900" b="1" dirty="0"/>
              <a:t>BEFORE</a:t>
            </a:r>
            <a:r>
              <a:rPr lang="en-US" sz="900" dirty="0"/>
              <a:t> Class 2)</a:t>
            </a:r>
          </a:p>
        </p:txBody>
      </p:sp>
      <p:sp>
        <p:nvSpPr>
          <p:cNvPr id="3" name="Content Placeholder 2"/>
          <p:cNvSpPr>
            <a:spLocks noGrp="1"/>
          </p:cNvSpPr>
          <p:nvPr>
            <p:ph idx="1"/>
          </p:nvPr>
        </p:nvSpPr>
        <p:spPr>
          <a:xfrm>
            <a:off x="457200" y="889226"/>
            <a:ext cx="8229600" cy="5832249"/>
          </a:xfrm>
        </p:spPr>
        <p:txBody>
          <a:bodyPr vert="horz" lIns="91440" tIns="45720" rIns="91440" bIns="45720" rtlCol="0" anchor="t">
            <a:normAutofit fontScale="47500" lnSpcReduction="20000"/>
          </a:bodyPr>
          <a:lstStyle/>
          <a:p>
            <a:r>
              <a:rPr lang="en-US" dirty="0">
                <a:ea typeface="+mn-lt"/>
                <a:cs typeface="+mn-lt"/>
              </a:rPr>
              <a:t>Complete </a:t>
            </a:r>
            <a:r>
              <a:rPr lang="en-US" dirty="0"/>
              <a:t>Class 1 Ticket Out</a:t>
            </a:r>
            <a:endParaRPr lang="en-US" sz="2300" dirty="0">
              <a:solidFill>
                <a:srgbClr val="C00000"/>
              </a:solidFill>
              <a:cs typeface="Calibri"/>
            </a:endParaRPr>
          </a:p>
          <a:p>
            <a:pPr marL="800100" lvl="1" indent="-342900">
              <a:buChar char="•"/>
            </a:pPr>
            <a:r>
              <a:rPr lang="en-US" sz="1800" u="sng" dirty="0">
                <a:hlinkClick r:id="rId3"/>
              </a:rPr>
              <a:t>https://forms.gle/w7D5ZYWTtuM9iJ8R8</a:t>
            </a:r>
            <a:r>
              <a:rPr lang="en-US" sz="1800" u="sng" dirty="0"/>
              <a:t> </a:t>
            </a:r>
            <a:endParaRPr lang="en-US" sz="1900" dirty="0">
              <a:solidFill>
                <a:srgbClr val="C00000"/>
              </a:solidFill>
              <a:cs typeface="Calibri"/>
            </a:endParaRPr>
          </a:p>
          <a:p>
            <a:endParaRPr lang="en-US" dirty="0">
              <a:ea typeface="+mn-lt"/>
              <a:cs typeface="+mn-lt"/>
            </a:endParaRPr>
          </a:p>
          <a:p>
            <a:r>
              <a:rPr lang="en-US" dirty="0">
                <a:ea typeface="+mn-lt"/>
                <a:cs typeface="+mn-lt"/>
              </a:rPr>
              <a:t>Register for EDN – </a:t>
            </a:r>
            <a:r>
              <a:rPr lang="en-US" sz="2300" dirty="0">
                <a:hlinkClick r:id="rId4"/>
              </a:rPr>
              <a:t>https://designlab.eng.rpi.edu/edn/</a:t>
            </a:r>
            <a:r>
              <a:rPr lang="en-US" sz="2300" dirty="0"/>
              <a:t> </a:t>
            </a:r>
            <a:endParaRPr lang="en-US" sz="2300" dirty="0">
              <a:ea typeface="+mn-lt"/>
              <a:cs typeface="+mn-lt"/>
            </a:endParaRPr>
          </a:p>
          <a:p>
            <a:pPr marL="857250" lvl="1" indent="-457200">
              <a:buChar char="•"/>
            </a:pPr>
            <a:r>
              <a:rPr lang="en-US" sz="2700" dirty="0"/>
              <a:t>Registration button in upper right hand corner</a:t>
            </a:r>
            <a:endParaRPr lang="en-US" sz="2700" dirty="0">
              <a:cs typeface="Calibri"/>
            </a:endParaRPr>
          </a:p>
          <a:p>
            <a:pPr marL="857250" lvl="1" indent="-457200">
              <a:buChar char="•"/>
            </a:pPr>
            <a:r>
              <a:rPr lang="en-US" dirty="0"/>
              <a:t>Login must be your RCSID (RPI email </a:t>
            </a:r>
            <a:r>
              <a:rPr lang="en-US" b="1" dirty="0"/>
              <a:t>before </a:t>
            </a:r>
            <a:r>
              <a:rPr lang="en-US" dirty="0"/>
              <a:t>the @ symbol)</a:t>
            </a:r>
            <a:endParaRPr lang="en-US" dirty="0">
              <a:cs typeface="Calibri"/>
            </a:endParaRPr>
          </a:p>
          <a:p>
            <a:pPr marL="857250" lvl="1" indent="-457200">
              <a:buChar char="•"/>
            </a:pPr>
            <a:r>
              <a:rPr lang="en-US" dirty="0">
                <a:cs typeface="Calibri"/>
              </a:rPr>
              <a:t>Email must be your RPI email</a:t>
            </a:r>
          </a:p>
          <a:p>
            <a:pPr marL="857250" lvl="1" indent="-457200">
              <a:buChar char="•"/>
            </a:pPr>
            <a:r>
              <a:rPr lang="en-US" dirty="0">
                <a:cs typeface="Calibri"/>
              </a:rPr>
              <a:t>Bookmark this site. You will use it A LOT for this course.</a:t>
            </a:r>
          </a:p>
          <a:p>
            <a:pPr marL="857250" lvl="1" indent="-457200">
              <a:buChar char="•"/>
            </a:pPr>
            <a:endParaRPr lang="en-US" sz="1800" dirty="0">
              <a:cs typeface="Calibri"/>
            </a:endParaRPr>
          </a:p>
          <a:p>
            <a:pPr marL="346075" indent="-346075"/>
            <a:r>
              <a:rPr lang="en-US" dirty="0">
                <a:cs typeface="Calibri"/>
              </a:rPr>
              <a:t>Use out of class team meeting to start </a:t>
            </a:r>
            <a:r>
              <a:rPr lang="en-US" b="1" dirty="0">
                <a:cs typeface="Calibri"/>
              </a:rPr>
              <a:t>team building</a:t>
            </a:r>
          </a:p>
          <a:p>
            <a:pPr marL="0" indent="0">
              <a:buNone/>
              <a:tabLst>
                <a:tab pos="746125" algn="l"/>
              </a:tabLst>
            </a:pPr>
            <a:r>
              <a:rPr lang="en-US" b="1" dirty="0">
                <a:cs typeface="Calibri"/>
              </a:rPr>
              <a:t>	</a:t>
            </a:r>
            <a:r>
              <a:rPr lang="en-US" dirty="0">
                <a:cs typeface="Calibri"/>
              </a:rPr>
              <a:t>Student Team Introductions</a:t>
            </a:r>
          </a:p>
          <a:p>
            <a:pPr marL="1146175" lvl="2" indent="-346075"/>
            <a:r>
              <a:rPr lang="en-US" dirty="0">
                <a:cs typeface="Calibri"/>
              </a:rPr>
              <a:t>Major, hometown</a:t>
            </a:r>
          </a:p>
          <a:p>
            <a:pPr marL="1146175" lvl="2" indent="-346075"/>
            <a:r>
              <a:rPr lang="en-US" dirty="0">
                <a:cs typeface="Calibri"/>
              </a:rPr>
              <a:t>Interests, clubs/sports, experience related to project topic</a:t>
            </a:r>
          </a:p>
          <a:p>
            <a:pPr marL="1146175" lvl="2" indent="-346075"/>
            <a:r>
              <a:rPr lang="en-US" dirty="0">
                <a:cs typeface="Calibri"/>
              </a:rPr>
              <a:t>Co-op, internship, summer job</a:t>
            </a:r>
          </a:p>
          <a:p>
            <a:pPr marL="1146175" lvl="2" indent="-346075"/>
            <a:r>
              <a:rPr lang="en-US" dirty="0">
                <a:cs typeface="Calibri"/>
              </a:rPr>
              <a:t>Pet, favorite ice cream flavor</a:t>
            </a:r>
          </a:p>
          <a:p>
            <a:pPr marL="1146175" lvl="2" indent="-346075"/>
            <a:endParaRPr lang="en-US" sz="1800" dirty="0">
              <a:cs typeface="Calibri"/>
            </a:endParaRPr>
          </a:p>
          <a:p>
            <a:pPr marL="346075" indent="-346075"/>
            <a:r>
              <a:rPr lang="en-US" dirty="0"/>
              <a:t>Re-read the Project Description with Class 1 Ideation Exercise in mind</a:t>
            </a:r>
          </a:p>
          <a:p>
            <a:pPr marL="346075" indent="-346075"/>
            <a:endParaRPr lang="en-US" sz="1800" dirty="0"/>
          </a:p>
          <a:p>
            <a:r>
              <a:rPr lang="en-US" dirty="0"/>
              <a:t>Post evidence of progress on your project task assignment to team's Box folder as Word file. Filename should be RCSID-topic. Ex: pastea-FreeBodyDiagram.docx</a:t>
            </a:r>
            <a:endParaRPr lang="en-US" dirty="0">
              <a:cs typeface="Calibri"/>
            </a:endParaRPr>
          </a:p>
          <a:p>
            <a:pPr marL="914400" lvl="1" indent="-457200">
              <a:buChar char="•"/>
            </a:pPr>
            <a:r>
              <a:rPr lang="en-US" dirty="0">
                <a:cs typeface="Calibri"/>
              </a:rPr>
              <a:t>Web link of research AND summary of why it's important or useful</a:t>
            </a:r>
          </a:p>
          <a:p>
            <a:pPr marL="914400" lvl="1" indent="-457200">
              <a:buChar char="•"/>
            </a:pPr>
            <a:r>
              <a:rPr lang="en-US" dirty="0">
                <a:cs typeface="Calibri"/>
              </a:rPr>
              <a:t>Calculations</a:t>
            </a:r>
          </a:p>
          <a:p>
            <a:pPr marL="914400" lvl="1" indent="-457200">
              <a:buChar char="•"/>
            </a:pPr>
            <a:r>
              <a:rPr lang="en-US" dirty="0">
                <a:cs typeface="Calibri"/>
              </a:rPr>
              <a:t>Sketch of concept idea</a:t>
            </a:r>
          </a:p>
          <a:p>
            <a:pPr marL="457200" lvl="1" indent="0">
              <a:buNone/>
            </a:pPr>
            <a:endParaRPr lang="en-US" dirty="0">
              <a:cs typeface="Calibri"/>
            </a:endParaRPr>
          </a:p>
          <a:p>
            <a:pPr marL="346075" indent="-346075"/>
            <a:r>
              <a:rPr lang="en-US" dirty="0"/>
              <a:t>Watch Capstone Introduction &amp; Expectations – Part 2 video (7 Min)</a:t>
            </a:r>
          </a:p>
          <a:p>
            <a:pPr marL="800100" lvl="1" indent="-342900">
              <a:buFont typeface="Arial" pitchFamily="34" charset="0"/>
              <a:buChar char="•"/>
            </a:pPr>
            <a:r>
              <a:rPr lang="en-US" sz="1900" u="sng" dirty="0">
                <a:hlinkClick r:id="rId5"/>
              </a:rPr>
              <a:t>https://designlab.eng.rpi.edu/edn/projects/capstone-support-dev/repository/112/raw/training/Capstone%20Introduction%20and%20Expectations%20Part%202.mp4</a:t>
            </a:r>
            <a:endParaRPr lang="en-US" sz="1900" u="sng" dirty="0"/>
          </a:p>
          <a:p>
            <a:pPr marL="457200" lvl="1" indent="0">
              <a:buNone/>
            </a:pPr>
            <a:endParaRPr lang="en-US" sz="1900" u="sng" dirty="0"/>
          </a:p>
          <a:p>
            <a:pPr marL="0" indent="0" algn="ctr">
              <a:buNone/>
            </a:pPr>
            <a:r>
              <a:rPr lang="en-US" b="1" dirty="0">
                <a:solidFill>
                  <a:srgbClr val="FF0000"/>
                </a:solidFill>
              </a:rPr>
              <a:t>NOTE – These tasks are posted on EDN along with all class agendas</a:t>
            </a:r>
            <a:endParaRPr lang="en-US" b="1" dirty="0">
              <a:solidFill>
                <a:srgbClr val="FF0000"/>
              </a:solidFill>
              <a:cs typeface="Calibri"/>
            </a:endParaRPr>
          </a:p>
          <a:p>
            <a:pPr marL="0" indent="0" algn="ctr">
              <a:buNone/>
            </a:pPr>
            <a:r>
              <a:rPr lang="en-US" sz="1800" u="sng" dirty="0">
                <a:solidFill>
                  <a:srgbClr val="0070C0"/>
                </a:solidFill>
              </a:rPr>
              <a:t>https://designlab.eng.rpi.edu/edn/projects/capstone-support-dev/wiki/Capstone_Class_Agendas</a:t>
            </a:r>
          </a:p>
        </p:txBody>
      </p:sp>
      <p:sp>
        <p:nvSpPr>
          <p:cNvPr id="6" name="Slide Number Placeholder 5"/>
          <p:cNvSpPr>
            <a:spLocks noGrp="1"/>
          </p:cNvSpPr>
          <p:nvPr>
            <p:ph type="sldNum" sz="quarter" idx="12"/>
          </p:nvPr>
        </p:nvSpPr>
        <p:spPr/>
        <p:txBody>
          <a:bodyPr/>
          <a:lstStyle/>
          <a:p>
            <a:fld id="{B044824F-EBE0-443F-8A8F-F64816AF04DC}" type="slidenum">
              <a:rPr lang="en-US" smtClean="0"/>
              <a:t>27</a:t>
            </a:fld>
            <a:endParaRPr lang="en-US" dirty="0"/>
          </a:p>
        </p:txBody>
      </p:sp>
      <p:sp>
        <p:nvSpPr>
          <p:cNvPr id="5"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a:xfrm>
            <a:off x="3124200" y="6356350"/>
            <a:ext cx="2895600" cy="365125"/>
          </a:xfrm>
        </p:spPr>
        <p:txBody>
          <a:bodyPr/>
          <a:lstStyle/>
          <a:p>
            <a:r>
              <a:rPr lang="en-US" dirty="0"/>
              <a:t>PE Space</a:t>
            </a:r>
          </a:p>
        </p:txBody>
      </p:sp>
    </p:spTree>
    <p:extLst>
      <p:ext uri="{BB962C8B-B14F-4D97-AF65-F5344CB8AC3E}">
        <p14:creationId xmlns:p14="http://schemas.microsoft.com/office/powerpoint/2010/main" val="2085623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6" name="TextBox 5"/>
          <p:cNvSpPr txBox="1"/>
          <p:nvPr/>
        </p:nvSpPr>
        <p:spPr>
          <a:xfrm>
            <a:off x="180252" y="5343328"/>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u="sng" dirty="0"/>
          </a:p>
          <a:p>
            <a:pPr algn="ctr"/>
            <a:endParaRPr lang="en-US" sz="1200" dirty="0"/>
          </a:p>
        </p:txBody>
      </p:sp>
      <p:pic>
        <p:nvPicPr>
          <p:cNvPr id="9" name="Picture 8">
            <a:extLst>
              <a:ext uri="{FF2B5EF4-FFF2-40B4-BE49-F238E27FC236}">
                <a16:creationId xmlns:a16="http://schemas.microsoft.com/office/drawing/2014/main" id="{2F27A10D-4D9D-4C89-8419-8BBAEC5EA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52015"/>
            <a:ext cx="9144000" cy="2953970"/>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1800988"/>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628C-A95E-4AD9-BB7F-F40E686CDD34}"/>
              </a:ext>
            </a:extLst>
          </p:cNvPr>
          <p:cNvSpPr>
            <a:spLocks noGrp="1"/>
          </p:cNvSpPr>
          <p:nvPr>
            <p:ph type="title"/>
          </p:nvPr>
        </p:nvSpPr>
        <p:spPr/>
        <p:txBody>
          <a:bodyPr/>
          <a:lstStyle/>
          <a:p>
            <a:r>
              <a:rPr lang="en-US" dirty="0"/>
              <a:t>Follow Track A/B/C as instructed by PE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34171499"/>
              </p:ext>
            </p:extLst>
          </p:nvPr>
        </p:nvGraphicFramePr>
        <p:xfrm>
          <a:off x="628650" y="1825625"/>
          <a:ext cx="7886700" cy="22250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251363983"/>
                    </a:ext>
                  </a:extLst>
                </a:gridCol>
                <a:gridCol w="2628900">
                  <a:extLst>
                    <a:ext uri="{9D8B030D-6E8A-4147-A177-3AD203B41FA5}">
                      <a16:colId xmlns:a16="http://schemas.microsoft.com/office/drawing/2014/main" val="4056763945"/>
                    </a:ext>
                  </a:extLst>
                </a:gridCol>
                <a:gridCol w="2628900">
                  <a:extLst>
                    <a:ext uri="{9D8B030D-6E8A-4147-A177-3AD203B41FA5}">
                      <a16:colId xmlns:a16="http://schemas.microsoft.com/office/drawing/2014/main" val="3039919504"/>
                    </a:ext>
                  </a:extLst>
                </a:gridCol>
              </a:tblGrid>
              <a:tr h="370840">
                <a:tc>
                  <a:txBody>
                    <a:bodyPr/>
                    <a:lstStyle/>
                    <a:p>
                      <a:pPr algn="ctr"/>
                      <a:r>
                        <a:rPr lang="en-US" sz="1600" dirty="0"/>
                        <a:t>Track A</a:t>
                      </a:r>
                    </a:p>
                  </a:txBody>
                  <a:tcPr/>
                </a:tc>
                <a:tc>
                  <a:txBody>
                    <a:bodyPr/>
                    <a:lstStyle/>
                    <a:p>
                      <a:pPr algn="ctr"/>
                      <a:r>
                        <a:rPr lang="en-US" sz="1600" dirty="0"/>
                        <a:t>Track B</a:t>
                      </a:r>
                    </a:p>
                  </a:txBody>
                  <a:tcPr/>
                </a:tc>
                <a:tc>
                  <a:txBody>
                    <a:bodyPr/>
                    <a:lstStyle/>
                    <a:p>
                      <a:pPr algn="ctr"/>
                      <a:r>
                        <a:rPr lang="en-US" sz="1600" dirty="0"/>
                        <a:t>Track C</a:t>
                      </a:r>
                    </a:p>
                  </a:txBody>
                  <a:tcPr/>
                </a:tc>
                <a:extLst>
                  <a:ext uri="{0D108BD9-81ED-4DB2-BD59-A6C34878D82A}">
                    <a16:rowId xmlns:a16="http://schemas.microsoft.com/office/drawing/2014/main" val="1903042747"/>
                  </a:ext>
                </a:extLst>
              </a:tr>
              <a:tr h="370840">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In Depth Project Introduction (PE)</a:t>
                      </a:r>
                    </a:p>
                  </a:txBody>
                  <a:tcPr marL="7620" marR="7620" marT="7620" marB="0" anchor="b"/>
                </a:tc>
                <a:extLst>
                  <a:ext uri="{0D108BD9-81ED-4DB2-BD59-A6C34878D82A}">
                    <a16:rowId xmlns:a16="http://schemas.microsoft.com/office/drawing/2014/main" val="137550677"/>
                  </a:ext>
                </a:extLst>
              </a:tr>
              <a:tr h="370840">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extLst>
                  <a:ext uri="{0D108BD9-81ED-4DB2-BD59-A6C34878D82A}">
                    <a16:rowId xmlns:a16="http://schemas.microsoft.com/office/drawing/2014/main" val="3204930330"/>
                  </a:ext>
                </a:extLst>
              </a:tr>
              <a:tr h="370840">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extLst>
                  <a:ext uri="{0D108BD9-81ED-4DB2-BD59-A6C34878D82A}">
                    <a16:rowId xmlns:a16="http://schemas.microsoft.com/office/drawing/2014/main" val="1213144044"/>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Assign Questions</a:t>
                      </a:r>
                    </a:p>
                  </a:txBody>
                  <a:tcPr marL="7620" marR="7620" marT="7620" marB="0" anchor="b"/>
                </a:tc>
                <a:extLst>
                  <a:ext uri="{0D108BD9-81ED-4DB2-BD59-A6C34878D82A}">
                    <a16:rowId xmlns:a16="http://schemas.microsoft.com/office/drawing/2014/main" val="3077845709"/>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extLst>
                  <a:ext uri="{0D108BD9-81ED-4DB2-BD59-A6C34878D82A}">
                    <a16:rowId xmlns:a16="http://schemas.microsoft.com/office/drawing/2014/main" val="2084661451"/>
                  </a:ext>
                </a:extLst>
              </a:tr>
            </a:tbl>
          </a:graphicData>
        </a:graphic>
      </p:graphicFrame>
      <p:sp>
        <p:nvSpPr>
          <p:cNvPr id="4" name="Footer Placeholder 3">
            <a:extLst>
              <a:ext uri="{FF2B5EF4-FFF2-40B4-BE49-F238E27FC236}">
                <a16:creationId xmlns:a16="http://schemas.microsoft.com/office/drawing/2014/main" id="{F70FFACC-B8D8-4A9D-95CC-92D2488CFE39}"/>
              </a:ext>
            </a:extLst>
          </p:cNvPr>
          <p:cNvSpPr>
            <a:spLocks noGrp="1"/>
          </p:cNvSpPr>
          <p:nvPr>
            <p:ph type="ftr" sz="quarter" idx="11"/>
          </p:nvPr>
        </p:nvSpPr>
        <p:spPr/>
        <p:txBody>
          <a:bodyPr/>
          <a:lstStyle/>
          <a:p>
            <a:r>
              <a:rPr lang="en-US" dirty="0"/>
              <a:t>Team Space</a:t>
            </a:r>
          </a:p>
        </p:txBody>
      </p:sp>
      <p:sp>
        <p:nvSpPr>
          <p:cNvPr id="5" name="Slide Number Placeholder 4">
            <a:extLst>
              <a:ext uri="{FF2B5EF4-FFF2-40B4-BE49-F238E27FC236}">
                <a16:creationId xmlns:a16="http://schemas.microsoft.com/office/drawing/2014/main" id="{749D6311-7FB9-446A-9F9A-A257F66D868E}"/>
              </a:ext>
            </a:extLst>
          </p:cNvPr>
          <p:cNvSpPr>
            <a:spLocks noGrp="1"/>
          </p:cNvSpPr>
          <p:nvPr>
            <p:ph type="sldNum" sz="quarter" idx="12"/>
          </p:nvPr>
        </p:nvSpPr>
        <p:spPr/>
        <p:txBody>
          <a:bodyPr/>
          <a:lstStyle/>
          <a:p>
            <a:fld id="{028FE254-016A-4E51-98AE-D4B4E3F12C32}" type="slidenum">
              <a:rPr lang="en-US" smtClean="0"/>
              <a:t>30</a:t>
            </a:fld>
            <a:endParaRPr lang="en-US" dirty="0"/>
          </a:p>
        </p:txBody>
      </p:sp>
      <p:sp>
        <p:nvSpPr>
          <p:cNvPr id="7" name="TextBox 6"/>
          <p:cNvSpPr txBox="1"/>
          <p:nvPr/>
        </p:nvSpPr>
        <p:spPr>
          <a:xfrm>
            <a:off x="1752600" y="5029200"/>
            <a:ext cx="5407955" cy="923330"/>
          </a:xfrm>
          <a:prstGeom prst="rect">
            <a:avLst/>
          </a:prstGeom>
          <a:noFill/>
        </p:spPr>
        <p:txBody>
          <a:bodyPr wrap="none" rtlCol="0">
            <a:spAutoFit/>
          </a:bodyPr>
          <a:lstStyle/>
          <a:p>
            <a:r>
              <a:rPr lang="en-US" dirty="0"/>
              <a:t>Instructions for each activity are on the next few slides</a:t>
            </a:r>
          </a:p>
          <a:p>
            <a:endParaRPr lang="en-US" dirty="0"/>
          </a:p>
          <a:p>
            <a:r>
              <a:rPr lang="en-US" dirty="0"/>
              <a:t>ALL activities in </a:t>
            </a:r>
            <a:r>
              <a:rPr lang="en-US" b="1" dirty="0"/>
              <a:t>TEAM</a:t>
            </a:r>
            <a:r>
              <a:rPr lang="en-US" dirty="0"/>
              <a:t> Space</a:t>
            </a:r>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2309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or 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lvl="1" indent="0">
              <a:buNone/>
            </a:pPr>
            <a:endParaRPr lang="en-US" sz="2000" dirty="0">
              <a:ea typeface="+mn-lt"/>
              <a:cs typeface="+mn-lt"/>
            </a:endParaRPr>
          </a:p>
          <a:p>
            <a:r>
              <a:rPr lang="en-US" sz="2000" dirty="0">
                <a:ea typeface="+mn-lt"/>
                <a:cs typeface="+mn-lt"/>
              </a:rPr>
              <a:t>Same inclusive discussion format as first class</a:t>
            </a:r>
          </a:p>
          <a:p>
            <a:pPr lvl="1"/>
            <a:r>
              <a:rPr lang="en-US" sz="2000" dirty="0">
                <a:ea typeface="+mn-lt"/>
                <a:cs typeface="+mn-lt"/>
              </a:rPr>
              <a:t>2 min. silent question generation</a:t>
            </a:r>
            <a:endParaRPr lang="en-US" sz="2000" dirty="0">
              <a:cs typeface="Calibri"/>
            </a:endParaRPr>
          </a:p>
          <a:p>
            <a:pPr lvl="1"/>
            <a:r>
              <a:rPr lang="en-US" sz="2000" dirty="0">
                <a:ea typeface="+mn-lt"/>
                <a:cs typeface="+mn-lt"/>
              </a:rPr>
              <a:t>Then begin copying into </a:t>
            </a:r>
            <a:r>
              <a:rPr lang="en-US" sz="2000" dirty="0">
                <a:solidFill>
                  <a:schemeClr val="accent6"/>
                </a:solidFill>
                <a:ea typeface="+mn-lt"/>
                <a:cs typeface="+mn-lt"/>
              </a:rPr>
              <a:t>Project Questions.xlsx </a:t>
            </a:r>
            <a:r>
              <a:rPr lang="en-US" sz="2000" dirty="0">
                <a:ea typeface="+mn-lt"/>
                <a:cs typeface="+mn-lt"/>
              </a:rPr>
              <a:t>spreadsheet in Box.</a:t>
            </a:r>
          </a:p>
          <a:p>
            <a:pPr lvl="1"/>
            <a:r>
              <a:rPr lang="en-US" sz="2000" dirty="0">
                <a:cs typeface="Calibri"/>
              </a:rPr>
              <a:t>Combine duplicates/similar questions</a:t>
            </a:r>
          </a:p>
          <a:p>
            <a:pPr lvl="1"/>
            <a:r>
              <a:rPr lang="en-US" sz="2000" dirty="0">
                <a:cs typeface="Calibri"/>
              </a:rPr>
              <a:t>Add more to list as you think of them during discussion</a:t>
            </a: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552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15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1"/>
            <a:r>
              <a:rPr lang="en-US" sz="2450" dirty="0">
                <a:cs typeface="Calibri"/>
              </a:rPr>
              <a:t>Classify all questions generated into one of three categories</a:t>
            </a:r>
          </a:p>
          <a:p>
            <a:pPr marL="1028700" lvl="2" indent="-342900">
              <a:buFont typeface="+mj-lt"/>
              <a:buAutoNum type="alphaUcPeriod"/>
            </a:pPr>
            <a:r>
              <a:rPr lang="en-US" sz="2150" dirty="0">
                <a:cs typeface="Calibri"/>
              </a:rPr>
              <a:t>Things</a:t>
            </a:r>
            <a:r>
              <a:rPr lang="en-US" sz="2150" dirty="0">
                <a:ea typeface="+mn-lt"/>
                <a:cs typeface="+mn-lt"/>
              </a:rPr>
              <a:t> team members can research/answer themselves</a:t>
            </a:r>
          </a:p>
          <a:p>
            <a:pPr marL="1028700" lvl="2" indent="-342900">
              <a:buFont typeface="+mj-lt"/>
              <a:buAutoNum type="alphaUcPeriod"/>
            </a:pPr>
            <a:r>
              <a:rPr lang="en-US" sz="2150" dirty="0">
                <a:ea typeface="+mn-lt"/>
                <a:cs typeface="+mn-lt"/>
              </a:rPr>
              <a:t>Things PE will answer</a:t>
            </a:r>
          </a:p>
          <a:p>
            <a:pPr marL="1028700" lvl="2" indent="-342900">
              <a:buFont typeface="+mj-lt"/>
              <a:buAutoNum type="alphaUcPeriod"/>
            </a:pPr>
            <a:r>
              <a:rPr lang="en-US" sz="2150" dirty="0">
                <a:ea typeface="+mn-lt"/>
                <a:cs typeface="+mn-lt"/>
              </a:rPr>
              <a:t>Things to ask sponsor during kick-off meeting</a:t>
            </a:r>
          </a:p>
          <a:p>
            <a:pPr lvl="1"/>
            <a:r>
              <a:rPr lang="en-US" sz="2450" dirty="0">
                <a:ea typeface="+mn-lt"/>
                <a:cs typeface="+mn-lt"/>
              </a:rPr>
              <a:t>Team assigns owner to all questions in category A</a:t>
            </a:r>
          </a:p>
          <a:p>
            <a:pPr lvl="1"/>
            <a:r>
              <a:rPr lang="en-US" sz="2450" dirty="0">
                <a:ea typeface="+mn-lt"/>
                <a:cs typeface="+mn-lt"/>
              </a:rPr>
              <a:t>Add question classification and ownership to Box spreadsheet</a:t>
            </a:r>
            <a:endParaRPr lang="en-US" sz="2450" dirty="0"/>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762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15/20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r>
              <a:rPr lang="en-US" sz="2550" dirty="0">
                <a:ea typeface="+mn-lt"/>
                <a:cs typeface="+mn-lt"/>
              </a:rPr>
              <a:t>Review project question &amp; categories</a:t>
            </a:r>
          </a:p>
          <a:p>
            <a:pPr lvl="3"/>
            <a:r>
              <a:rPr lang="en-US" sz="2400" dirty="0">
                <a:ea typeface="+mn-lt"/>
                <a:cs typeface="+mn-lt"/>
              </a:rPr>
              <a:t>Confirm &amp; update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1746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Review project question &amp; categories</a:t>
            </a:r>
          </a:p>
          <a:p>
            <a:pPr lvl="3"/>
            <a:r>
              <a:rPr lang="en-US" sz="2400" dirty="0">
                <a:ea typeface="+mn-lt"/>
                <a:cs typeface="+mn-lt"/>
              </a:rPr>
              <a:t>Confirm &amp; update</a:t>
            </a:r>
          </a:p>
          <a:p>
            <a:pPr lvl="2"/>
            <a:r>
              <a:rPr lang="en-US" sz="2550" dirty="0">
                <a:ea typeface="+mn-lt"/>
                <a:cs typeface="+mn-lt"/>
              </a:rPr>
              <a:t>CE’s background/experience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34</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918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27D0-5D5E-4DB5-B974-F15E6B2F69D7}"/>
              </a:ext>
            </a:extLst>
          </p:cNvPr>
          <p:cNvSpPr>
            <a:spLocks noGrp="1"/>
          </p:cNvSpPr>
          <p:nvPr>
            <p:ph type="title"/>
          </p:nvPr>
        </p:nvSpPr>
        <p:spPr/>
        <p:txBody>
          <a:bodyPr/>
          <a:lstStyle/>
          <a:p>
            <a:r>
              <a:rPr lang="en-US" dirty="0"/>
              <a:t>Go back to PE space for </a:t>
            </a:r>
            <a:br>
              <a:rPr lang="en-US" dirty="0"/>
            </a:br>
            <a:r>
              <a:rPr lang="en-US" dirty="0"/>
              <a:t>Engineering Documentation discussion</a:t>
            </a:r>
          </a:p>
        </p:txBody>
      </p:sp>
      <p:sp>
        <p:nvSpPr>
          <p:cNvPr id="3" name="Content Placeholder 2">
            <a:extLst>
              <a:ext uri="{FF2B5EF4-FFF2-40B4-BE49-F238E27FC236}">
                <a16:creationId xmlns:a16="http://schemas.microsoft.com/office/drawing/2014/main" id="{A24559F4-BAEB-48D8-8F02-AE05EBBEFBC8}"/>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EE53D8CA-90A5-49EA-82B6-B10523144470}"/>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BB256967-EED6-425D-8203-5B1D50255725}"/>
              </a:ext>
            </a:extLst>
          </p:cNvPr>
          <p:cNvSpPr>
            <a:spLocks noGrp="1"/>
          </p:cNvSpPr>
          <p:nvPr>
            <p:ph type="sldNum" sz="quarter" idx="12"/>
          </p:nvPr>
        </p:nvSpPr>
        <p:spPr/>
        <p:txBody>
          <a:bodyPr/>
          <a:lstStyle/>
          <a:p>
            <a:fld id="{028FE254-016A-4E51-98AE-D4B4E3F12C32}" type="slidenum">
              <a:rPr lang="en-US" smtClean="0"/>
              <a:t>35</a:t>
            </a:fld>
            <a:endParaRPr lang="en-US" dirty="0"/>
          </a:p>
        </p:txBody>
      </p:sp>
      <p:sp>
        <p:nvSpPr>
          <p:cNvPr id="7" name="Down Arrow 6"/>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2872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z="1200" smtClean="0"/>
              <a:t>36</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98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37</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21910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38</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1013997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r>
              <a:rPr lang="en-US" dirty="0"/>
              <a:t>Box – Initial Collaborative work (week 1 - 4)</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Suite for document creation</a:t>
            </a:r>
          </a:p>
          <a:p>
            <a:pPr lvl="1"/>
            <a:r>
              <a:rPr lang="en-US" dirty="0"/>
              <a:t>Other cloud based tools for any use (schematics, mind maps, drawings, analysis, etc…) e.g. diagrams.net, etc.</a:t>
            </a:r>
          </a:p>
          <a:p>
            <a:pPr lvl="1"/>
            <a:endParaRPr lang="en-US" dirty="0"/>
          </a:p>
          <a:p>
            <a:r>
              <a:rPr lang="en-US" dirty="0"/>
              <a:t>Webex Teams is good for chat and live meetings, but project documentation MUST be transferred to EDN Forum or Repository.</a:t>
            </a:r>
          </a:p>
          <a:p>
            <a:pPr lvl="1"/>
            <a:r>
              <a:rPr lang="en-US" dirty="0"/>
              <a:t>Simple/easy solution is to never put it on Webex to begin with.</a:t>
            </a:r>
          </a:p>
          <a:p>
            <a:pPr lvl="1"/>
            <a:endParaRPr lang="en-US" dirty="0"/>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39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40</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3454057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41</a:t>
            </a:fld>
            <a:endParaRPr lang="en-US" sz="1200" dirty="0"/>
          </a:p>
        </p:txBody>
      </p:sp>
      <p:sp>
        <p:nvSpPr>
          <p:cNvPr id="7"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84217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29308"/>
            <a:ext cx="7886700" cy="1325563"/>
          </a:xfrm>
        </p:spPr>
        <p:txBody>
          <a:bodyPr>
            <a:normAutofit/>
          </a:bodyPr>
          <a:lstStyle/>
          <a:p>
            <a:r>
              <a:rPr lang="en-US" sz="4400" dirty="0">
                <a:latin typeface="Calibri"/>
                <a:cs typeface="Calibri"/>
              </a:rPr>
              <a:t>Out of Class Tasks </a:t>
            </a:r>
            <a:r>
              <a:rPr lang="en-US" sz="900" dirty="0">
                <a:latin typeface="Calibri Light"/>
                <a:cs typeface="Calibri Light"/>
              </a:rPr>
              <a:t>(</a:t>
            </a:r>
            <a:r>
              <a:rPr lang="en-US" sz="900" dirty="0">
                <a:ea typeface="+mj-lt"/>
                <a:cs typeface="+mj-lt"/>
              </a:rPr>
              <a:t>what you might call homework, complete </a:t>
            </a:r>
            <a:r>
              <a:rPr lang="en-US" sz="900" b="1" dirty="0">
                <a:ea typeface="+mj-lt"/>
                <a:cs typeface="+mj-lt"/>
              </a:rPr>
              <a:t>BEFORE</a:t>
            </a:r>
            <a:r>
              <a:rPr lang="en-US" sz="900" dirty="0">
                <a:ea typeface="+mj-lt"/>
                <a:cs typeface="+mj-lt"/>
              </a:rPr>
              <a:t> Class 3)</a:t>
            </a:r>
            <a:endParaRPr lang="en-US" sz="900" dirty="0">
              <a:cs typeface="Calibri Light"/>
            </a:endParaRPr>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66800"/>
            <a:ext cx="7886700" cy="5486400"/>
          </a:xfrm>
        </p:spPr>
        <p:txBody>
          <a:bodyPr vert="horz" lIns="91440" tIns="45720" rIns="91440" bIns="45720" rtlCol="0" anchor="t">
            <a:normAutofit fontScale="92500" lnSpcReduction="20000"/>
          </a:bodyPr>
          <a:lstStyle/>
          <a:p>
            <a:r>
              <a:rPr lang="en-US" dirty="0">
                <a:ea typeface="+mn-lt"/>
                <a:cs typeface="+mn-lt"/>
              </a:rPr>
              <a:t>Complete Class 2 Ticket Out</a:t>
            </a:r>
          </a:p>
          <a:p>
            <a:pPr lvl="1"/>
            <a:r>
              <a:rPr lang="en-US" sz="1100" u="sng" dirty="0">
                <a:hlinkClick r:id="rId2"/>
              </a:rPr>
              <a:t>https://forms.gle/fBSq781FFdm1ZsJy7</a:t>
            </a:r>
            <a:endParaRPr lang="en-US" sz="1100" u="sng" dirty="0"/>
          </a:p>
          <a:p>
            <a:pPr lvl="1"/>
            <a:r>
              <a:rPr lang="en-US" dirty="0"/>
              <a:t>Watch EDN Guidance for Out of Class Tasks - Initial Postings Video (7.5 min)</a:t>
            </a:r>
          </a:p>
          <a:p>
            <a:pPr lvl="1"/>
            <a:r>
              <a:rPr lang="en-US" sz="1100" dirty="0">
                <a:hlinkClick r:id="rId3"/>
              </a:rPr>
              <a:t>https://designlab.eng.rpi.edu/edn/projects/capstone-support-dev/repository/112/raw/training/EDN%20Guidance%20for%20Out%20of%20Class%20Tasks%20-%20Initial%20Postings.mp4</a:t>
            </a:r>
            <a:endParaRPr lang="en-US" sz="1100" dirty="0"/>
          </a:p>
          <a:p>
            <a:pPr lvl="1"/>
            <a:r>
              <a:rPr lang="en-US" dirty="0">
                <a:ea typeface="+mn-lt"/>
                <a:cs typeface="+mn-lt"/>
              </a:rPr>
              <a:t>Post personal contact info (name, major, RPI email, phone #) to one thread in the EDN Background Info Forum (start new thread titled “Team Contact Info”, then reply for subsequent entries)</a:t>
            </a:r>
          </a:p>
          <a:p>
            <a:pPr lvl="1"/>
            <a:r>
              <a:rPr lang="en-US" dirty="0">
                <a:ea typeface="+mn-lt"/>
                <a:cs typeface="+mn-lt"/>
              </a:rPr>
              <a:t>Find answer(s) to assigned question(s) &amp; post to new thread titled “Class 2 Questions and Answers” in EDN Background Info Forum </a:t>
            </a:r>
          </a:p>
          <a:p>
            <a:r>
              <a:rPr lang="en-US" dirty="0">
                <a:ea typeface="+mn-lt"/>
                <a:cs typeface="+mn-lt"/>
              </a:rPr>
              <a:t>Read </a:t>
            </a:r>
            <a:r>
              <a:rPr lang="en-US" i="1" dirty="0">
                <a:ea typeface="+mn-lt"/>
                <a:cs typeface="+mn-lt"/>
              </a:rPr>
              <a:t>The Engineering Design Process Refresher.pptx </a:t>
            </a:r>
            <a:r>
              <a:rPr lang="en-US" dirty="0">
                <a:ea typeface="+mn-lt"/>
                <a:cs typeface="+mn-lt"/>
              </a:rPr>
              <a:t>in preparation for class 3 discussion</a:t>
            </a:r>
          </a:p>
          <a:p>
            <a:pPr lvl="1"/>
            <a:r>
              <a:rPr lang="en-US" sz="1100" dirty="0">
                <a:ea typeface="+mn-lt"/>
                <a:cs typeface="+mn-lt"/>
                <a:hlinkClick r:id="rId4"/>
              </a:rPr>
              <a:t>https://designlab.eng.rpi.edu/edn/projects/capstone-support-dev/repository/112/raw/training/The%20Engineering%20Design%20Process%20Refresher.pptx</a:t>
            </a:r>
            <a:endParaRPr lang="en-US" sz="1100" dirty="0">
              <a:ea typeface="+mn-lt"/>
              <a:cs typeface="+mn-lt"/>
            </a:endParaRPr>
          </a:p>
          <a:p>
            <a:r>
              <a:rPr lang="en-US" dirty="0">
                <a:ea typeface="+mn-lt"/>
                <a:cs typeface="+mn-lt"/>
              </a:rPr>
              <a:t>Watch Customer Needs video (9 min) </a:t>
            </a:r>
          </a:p>
          <a:p>
            <a:pPr lvl="1" indent="-285750"/>
            <a:r>
              <a:rPr lang="en-US" sz="1100" dirty="0">
                <a:ea typeface="+mn-lt"/>
                <a:cs typeface="+mn-lt"/>
                <a:hlinkClick r:id="rId5"/>
              </a:rPr>
              <a:t>https://mediasite.mms.rpi.edu/Mediasite5/Channel/anderm8winrpiedu-engr-2050/watch/87d950eccc2942038b1d06530e9217841d</a:t>
            </a:r>
            <a:r>
              <a:rPr lang="en-US" sz="1100" dirty="0">
                <a:ea typeface="+mn-lt"/>
                <a:cs typeface="+mn-lt"/>
              </a:rPr>
              <a:t> </a:t>
            </a:r>
            <a:endParaRPr lang="en-US" sz="1100" dirty="0">
              <a:cs typeface="Calibri"/>
            </a:endParaRPr>
          </a:p>
          <a:p>
            <a:r>
              <a:rPr lang="en-US" dirty="0">
                <a:ea typeface="+mn-lt"/>
                <a:cs typeface="+mn-lt"/>
              </a:rPr>
              <a:t>Watch Requirements video (11 min)</a:t>
            </a:r>
          </a:p>
          <a:p>
            <a:pPr lvl="1" indent="-285750"/>
            <a:r>
              <a:rPr lang="en-US" sz="1100" dirty="0">
                <a:ea typeface="+mn-lt"/>
                <a:cs typeface="+mn-lt"/>
                <a:hlinkClick r:id="rId6"/>
              </a:rPr>
              <a:t>https://mediasite.mms.rpi.edu/Mediasite5/Channel/anderm8winrpiedu-engr-2050/watch/96dceab44ae7447d812f5a216afa97cf1d</a:t>
            </a:r>
            <a:r>
              <a:rPr lang="en-US" sz="1100" dirty="0">
                <a:ea typeface="+mn-lt"/>
                <a:cs typeface="+mn-lt"/>
              </a:rPr>
              <a:t> </a:t>
            </a:r>
          </a:p>
          <a:p>
            <a:r>
              <a:rPr lang="en-US" dirty="0">
                <a:ea typeface="+mn-lt"/>
                <a:cs typeface="+mn-lt"/>
              </a:rPr>
              <a:t>Identify one </a:t>
            </a:r>
            <a:r>
              <a:rPr lang="en-US" b="1" dirty="0">
                <a:ea typeface="+mn-lt"/>
                <a:cs typeface="+mn-lt"/>
              </a:rPr>
              <a:t>Customer Need </a:t>
            </a:r>
            <a:r>
              <a:rPr lang="en-US" dirty="0">
                <a:ea typeface="+mn-lt"/>
                <a:cs typeface="+mn-lt"/>
              </a:rPr>
              <a:t>for your project and translate it into an </a:t>
            </a:r>
            <a:r>
              <a:rPr lang="en-US" b="1" dirty="0">
                <a:ea typeface="+mn-lt"/>
                <a:cs typeface="+mn-lt"/>
              </a:rPr>
              <a:t>Engineering Requirement.</a:t>
            </a:r>
            <a:r>
              <a:rPr lang="en-US" dirty="0">
                <a:ea typeface="+mn-lt"/>
                <a:cs typeface="+mn-lt"/>
              </a:rPr>
              <a:t> Post to new thread in EDN Design Forum titled “Initial Needs and Requirements”</a:t>
            </a:r>
            <a:endParaRPr lang="en-US" b="1" dirty="0">
              <a:ea typeface="+mn-lt"/>
              <a:cs typeface="+mn-lt"/>
            </a:endParaRPr>
          </a:p>
          <a:p>
            <a:r>
              <a:rPr lang="en-US" dirty="0">
                <a:ea typeface="+mn-lt"/>
                <a:cs typeface="+mn-lt"/>
              </a:rPr>
              <a:t>For ongoing projects, review prior semesters’ final presentations in accordance with PE instructions for class discussion in Class 3 or 4</a:t>
            </a:r>
          </a:p>
          <a:p>
            <a:pPr lvl="1"/>
            <a:r>
              <a:rPr lang="en-US" dirty="0"/>
              <a:t>PPT should be in last semester's Final Deliverables Forum on EDN</a:t>
            </a:r>
          </a:p>
          <a:p>
            <a:pPr lvl="1"/>
            <a:r>
              <a:rPr lang="en-US" dirty="0">
                <a:ea typeface="+mn-lt"/>
                <a:cs typeface="+mn-lt"/>
              </a:rPr>
              <a:t>Each student - Create list of questions to ask PE/CE during next class</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4017358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44</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2" y="1241304"/>
            <a:ext cx="9144000" cy="261257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46</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a:t>
            </a:r>
          </a:p>
          <a:p>
            <a:pPr lvl="2"/>
            <a:r>
              <a:rPr lang="en-US" sz="2400" dirty="0"/>
              <a:t>Course grading</a:t>
            </a:r>
          </a:p>
          <a:p>
            <a:pPr lvl="2"/>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47</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977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p:txBody>
          <a:bodyPr vert="horz" lIns="91440" tIns="45720" rIns="91440" bIns="45720" rtlCol="0" anchor="t">
            <a:normAutofit/>
          </a:bodyPr>
          <a:lstStyle/>
          <a:p>
            <a:r>
              <a:rPr lang="en-US" dirty="0">
                <a:solidFill>
                  <a:srgbClr val="00B050"/>
                </a:solidFill>
                <a:cs typeface="Calibri"/>
              </a:rPr>
              <a:t>Needs and Requirements workbook.xlsx </a:t>
            </a:r>
            <a:r>
              <a:rPr lang="en-US" dirty="0">
                <a:cs typeface="Calibri"/>
              </a:rPr>
              <a:t>spreadsheet is in team Box folder</a:t>
            </a:r>
          </a:p>
          <a:p>
            <a:endParaRPr lang="en-US" dirty="0">
              <a:cs typeface="Calibri"/>
            </a:endParaRP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48</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97356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49</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724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4" name="Footer Placeholder 3">
            <a:extLst>
              <a:ext uri="{FF2B5EF4-FFF2-40B4-BE49-F238E27FC236}">
                <a16:creationId xmlns:a16="http://schemas.microsoft.com/office/drawing/2014/main" id="{BDF9089B-E281-4CA2-9229-34B0F67C843C}"/>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50</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8176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4" name="Footer Placeholder 3">
            <a:extLst>
              <a:ext uri="{FF2B5EF4-FFF2-40B4-BE49-F238E27FC236}">
                <a16:creationId xmlns:a16="http://schemas.microsoft.com/office/drawing/2014/main" id="{CFCC97DA-F9DD-473A-93CA-7514DDB8ACBE}"/>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223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76200"/>
            <a:ext cx="7886700" cy="1325563"/>
          </a:xfrm>
        </p:spPr>
        <p:txBody>
          <a:bodyPr/>
          <a:lstStyle/>
          <a:p>
            <a:r>
              <a:rPr lang="en-US" dirty="0">
                <a:latin typeface="Calibri"/>
                <a:cs typeface="Calibri"/>
              </a:rPr>
              <a:t>Out of Class Tasks </a:t>
            </a:r>
            <a:r>
              <a:rPr lang="en-US" sz="900" dirty="0">
                <a:latin typeface="Calibri Light"/>
                <a:cs typeface="Calibri Light"/>
              </a:rPr>
              <a:t>(what you might call homework, complete </a:t>
            </a:r>
            <a:r>
              <a:rPr lang="en-US" sz="900" b="1" dirty="0">
                <a:latin typeface="Calibri Light"/>
                <a:cs typeface="Calibri Light"/>
              </a:rPr>
              <a:t>BEFORE</a:t>
            </a:r>
            <a:r>
              <a:rPr lang="en-US" sz="900" dirty="0">
                <a:latin typeface="Calibri Light"/>
                <a:cs typeface="Calibri Light"/>
              </a:rPr>
              <a:t> Class 4)</a:t>
            </a:r>
            <a:endParaRPr lang="en-US" sz="900" dirty="0">
              <a:cs typeface="Calibri Light"/>
            </a:endParaRPr>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66800"/>
            <a:ext cx="7886700" cy="5654676"/>
          </a:xfrm>
        </p:spPr>
        <p:txBody>
          <a:bodyPr vert="horz" lIns="91440" tIns="45720" rIns="91440" bIns="45720" rtlCol="0" anchor="t">
            <a:normAutofit fontScale="92500" lnSpcReduction="20000"/>
          </a:bodyPr>
          <a:lstStyle/>
          <a:p>
            <a:r>
              <a:rPr lang="en-US" dirty="0">
                <a:ea typeface="+mn-lt"/>
                <a:cs typeface="+mn-lt"/>
              </a:rPr>
              <a:t>Complete Class 3 Ticket Out</a:t>
            </a:r>
          </a:p>
          <a:p>
            <a:pPr lvl="1"/>
            <a:r>
              <a:rPr lang="en-US" sz="1200" dirty="0">
                <a:hlinkClick r:id="rId2"/>
              </a:rPr>
              <a:t>https://forms.gle/uea8kyegBg67HmNk7</a:t>
            </a:r>
            <a:endParaRPr lang="en-US" sz="1200" dirty="0"/>
          </a:p>
          <a:p>
            <a:r>
              <a:rPr lang="en-US" dirty="0">
                <a:ea typeface="+mn-lt"/>
                <a:cs typeface="+mn-lt"/>
              </a:rPr>
              <a:t>Update Needs/Reqs Workbook based on feedback and post to EDN Design Forum.</a:t>
            </a:r>
          </a:p>
          <a:p>
            <a:r>
              <a:rPr lang="en-US" dirty="0">
                <a:ea typeface="+mn-lt"/>
                <a:cs typeface="+mn-lt"/>
              </a:rPr>
              <a:t>Choose sponsor liaison</a:t>
            </a:r>
          </a:p>
          <a:p>
            <a:pPr lvl="1"/>
            <a:r>
              <a:rPr lang="en-US" dirty="0">
                <a:ea typeface="+mn-lt"/>
                <a:cs typeface="+mn-lt"/>
              </a:rPr>
              <a:t>This person will be the focal point for emails to/from your sponsor. They are not the team's "spokesperson" at meetings, conference calls, in class, etc.</a:t>
            </a:r>
          </a:p>
          <a:p>
            <a:r>
              <a:rPr lang="en-US" dirty="0"/>
              <a:t>Watch Intro to EDN video (5 min) in preparation of Class 4 review</a:t>
            </a:r>
            <a:endParaRPr lang="en-US" dirty="0">
              <a:solidFill>
                <a:srgbClr val="FF0000"/>
              </a:solidFill>
              <a:ea typeface="+mn-lt"/>
              <a:cs typeface="+mn-lt"/>
            </a:endParaRPr>
          </a:p>
          <a:p>
            <a:pPr lvl="1"/>
            <a:r>
              <a:rPr lang="en-US" sz="1200" dirty="0">
                <a:hlinkClick r:id="rId3"/>
              </a:rPr>
              <a:t>https://designlab.eng.rpi.edu/edn/projects/capstone-support-dev/repository/112/raw/training/Intro%20to%20the%20EDN.mp4</a:t>
            </a:r>
            <a:endParaRPr lang="en-US" sz="1200" dirty="0"/>
          </a:p>
          <a:p>
            <a:r>
              <a:rPr lang="en-US" dirty="0"/>
              <a:t>Read Project Documentation Wiki page in preparation of Class 4 review</a:t>
            </a:r>
            <a:endParaRPr lang="en-US" dirty="0">
              <a:ea typeface="+mn-lt"/>
              <a:cs typeface="+mn-lt"/>
            </a:endParaRPr>
          </a:p>
          <a:p>
            <a:pPr lvl="1"/>
            <a:r>
              <a:rPr lang="en-US" sz="1200" dirty="0">
                <a:hlinkClick r:id="rId4"/>
              </a:rPr>
              <a:t>https://designlab.eng.rpi.edu/edn/projects/capstone-support-dev/wiki/Project_Documentation</a:t>
            </a:r>
            <a:r>
              <a:rPr lang="en-US" sz="1200" dirty="0"/>
              <a:t> </a:t>
            </a:r>
          </a:p>
          <a:p>
            <a:r>
              <a:rPr lang="en-US" dirty="0">
                <a:ea typeface="+mn-lt"/>
                <a:cs typeface="+mn-lt"/>
              </a:rPr>
              <a:t>Read Meeting Minutes Wiki Page</a:t>
            </a:r>
          </a:p>
          <a:p>
            <a:pPr lvl="1"/>
            <a:r>
              <a:rPr lang="en-US" sz="1200" dirty="0">
                <a:hlinkClick r:id="rId5"/>
              </a:rPr>
              <a:t>https://designlab.eng.rpi.edu/edn/projects/capstone-support-dev/wiki/Meeting_Minutes</a:t>
            </a:r>
            <a:r>
              <a:rPr lang="en-US" sz="1200" dirty="0"/>
              <a:t> </a:t>
            </a:r>
          </a:p>
          <a:p>
            <a:pPr lvl="1"/>
            <a:r>
              <a:rPr lang="en-US" sz="1600" dirty="0"/>
              <a:t>Post notes taken during PPT review to Project Management Forum</a:t>
            </a:r>
            <a:endParaRPr lang="en-US" sz="1600" dirty="0">
              <a:ea typeface="+mn-lt"/>
              <a:cs typeface="+mn-lt"/>
            </a:endParaRPr>
          </a:p>
          <a:p>
            <a:r>
              <a:rPr lang="en-US" dirty="0">
                <a:ea typeface="+mn-lt"/>
                <a:cs typeface="+mn-lt"/>
              </a:rPr>
              <a:t>Follow Subversion instructions to download and install client, then checkout a copy of your project’s repository. Visit your PE’s office hours for assistance.</a:t>
            </a:r>
          </a:p>
          <a:p>
            <a:pPr lvl="1"/>
            <a:r>
              <a:rPr lang="en-US" sz="1200" dirty="0">
                <a:hlinkClick r:id="rId6"/>
              </a:rPr>
              <a:t>https://designlab.eng.rpi.edu/edn/projects/capstone-support-dev/wiki/Subversion_Clients#section-2</a:t>
            </a:r>
            <a:r>
              <a:rPr lang="en-US" sz="1200" dirty="0"/>
              <a:t> </a:t>
            </a:r>
          </a:p>
          <a:p>
            <a:pPr lvl="1"/>
            <a:endParaRPr lang="en-US" sz="1200" dirty="0"/>
          </a:p>
          <a:p>
            <a:r>
              <a:rPr lang="en-US" dirty="0">
                <a:ea typeface="+mn-lt"/>
                <a:cs typeface="+mn-lt"/>
              </a:rPr>
              <a:t>Complete the Online Safety Training in Percipio by end of 3rd week</a:t>
            </a:r>
          </a:p>
          <a:p>
            <a:pPr lvl="1" indent="-285750"/>
            <a:r>
              <a:rPr lang="en-US" sz="1200" dirty="0">
                <a:ea typeface="+mn-lt"/>
                <a:cs typeface="+mn-lt"/>
                <a:hlinkClick r:id="rId7"/>
              </a:rPr>
              <a:t>https://www.percipio.com</a:t>
            </a:r>
            <a:endParaRPr lang="en-US" sz="1200" dirty="0">
              <a:ea typeface="+mn-lt"/>
              <a:cs typeface="+mn-lt"/>
            </a:endParaRPr>
          </a:p>
          <a:p>
            <a:pPr lvl="1" indent="-285750"/>
            <a:r>
              <a:rPr lang="en-US" dirty="0">
                <a:ea typeface="+mn-lt"/>
                <a:cs typeface="+mn-lt"/>
              </a:rPr>
              <a:t>Rensselaer Manufacturing and Prototyping Laboratories-Safety Orientation</a:t>
            </a:r>
          </a:p>
          <a:p>
            <a:pPr lvl="1" indent="-285750"/>
            <a:r>
              <a:rPr lang="en-US" dirty="0">
                <a:ea typeface="+mn-lt"/>
                <a:cs typeface="+mn-lt"/>
              </a:rPr>
              <a:t>Instructions </a:t>
            </a:r>
            <a:r>
              <a:rPr lang="en-US" sz="1200" dirty="0">
                <a:ea typeface="+mn-lt"/>
                <a:cs typeface="+mn-lt"/>
                <a:hlinkClick r:id="rId8"/>
              </a:rPr>
              <a:t>https://designlab.eng.rpi.edu/edn/attachments/download/114354/RMPL%20Safety%20Module%20Completion%20Instructions-Percipio%20.pdf</a:t>
            </a:r>
            <a:r>
              <a:rPr lang="en-US" sz="1200" dirty="0">
                <a:ea typeface="+mn-lt"/>
                <a:cs typeface="+mn-lt"/>
              </a:rPr>
              <a:t> </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843557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53</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46692"/>
            <a:ext cx="9144000" cy="276461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59443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Team Space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7127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send to Sponsor, copy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32DB0885-9F5C-499F-B727-D564AB7C2E72}"/>
              </a:ext>
            </a:extLst>
          </p:cNvPr>
          <p:cNvSpPr>
            <a:spLocks noGrp="1"/>
          </p:cNvSpPr>
          <p:nvPr>
            <p:ph type="ftr" sz="quarter" idx="11"/>
          </p:nvPr>
        </p:nvSpPr>
        <p:spPr/>
        <p:txBody>
          <a:bodyPr/>
          <a:lstStyle/>
          <a:p>
            <a:r>
              <a:rPr lang="en-US" sz="1200" dirty="0"/>
              <a:t>Team Space</a:t>
            </a:r>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57</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824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30 min – Meet with CE</a:t>
            </a:r>
            <a:br>
              <a:rPr lang="en-US" sz="4000" dirty="0"/>
            </a:br>
            <a:r>
              <a:rPr lang="en-US" sz="4000"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a:t>
            </a:r>
          </a:p>
          <a:p>
            <a:pPr lvl="2"/>
            <a:r>
              <a:rPr lang="en-US" sz="2400" dirty="0"/>
              <a:t>Course grading</a:t>
            </a:r>
          </a:p>
          <a:p>
            <a:pPr lvl="2"/>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58</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3535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600200"/>
            <a:ext cx="7886700" cy="4876799"/>
          </a:xfrm>
        </p:spPr>
        <p:txBody>
          <a:bodyPr vert="horz" lIns="91440" tIns="45720" rIns="91440" bIns="45720" rtlCol="0" anchor="t">
            <a:normAutofit/>
          </a:bodyPr>
          <a:lstStyle/>
          <a:p>
            <a:r>
              <a:rPr lang="en-US" dirty="0">
                <a:ea typeface="+mn-lt"/>
                <a:cs typeface="+mn-lt"/>
              </a:rPr>
              <a:t>Complete Class 4 Ticket Out</a:t>
            </a:r>
          </a:p>
          <a:p>
            <a:pPr lvl="1"/>
            <a:r>
              <a:rPr lang="en-US" sz="1000" u="sng" dirty="0">
                <a:hlinkClick r:id="rId2"/>
              </a:rPr>
              <a:t>https://forms.gle/sXn3zGefqdyHnqg77</a:t>
            </a:r>
            <a:r>
              <a:rPr lang="en-US" sz="1000" u="sng" dirty="0"/>
              <a:t> </a:t>
            </a:r>
            <a:r>
              <a:rPr lang="en-US" sz="1000" dirty="0"/>
              <a:t> </a:t>
            </a:r>
          </a:p>
          <a:p>
            <a:r>
              <a:rPr lang="en-US" dirty="0">
                <a:cs typeface="Calibri"/>
              </a:rPr>
              <a:t>Update Needs/Reqs Workbook - post to Engineering Analysis folder in the repository</a:t>
            </a:r>
          </a:p>
          <a:p>
            <a:r>
              <a:rPr lang="en-US" dirty="0">
                <a:cs typeface="Calibri"/>
              </a:rPr>
              <a:t>Watch Statement of Work video (10 min) in preparation for creating draft in class</a:t>
            </a:r>
          </a:p>
          <a:p>
            <a:pPr lvl="1"/>
            <a:r>
              <a:rPr lang="en-US" sz="1000" dirty="0">
                <a:cs typeface="Calibri"/>
                <a:hlinkClick r:id="rId3"/>
              </a:rPr>
              <a:t>https://designlab.eng.rpi.edu/edn/projects/capstone-support-dev/repository/112/raw/training/Statement%20of%20Work.mp4</a:t>
            </a:r>
            <a:endParaRPr lang="en-US" sz="1000" dirty="0">
              <a:cs typeface="Calibri"/>
            </a:endParaRPr>
          </a:p>
          <a:p>
            <a:r>
              <a:rPr lang="en-US" dirty="0">
                <a:cs typeface="Calibri"/>
              </a:rPr>
              <a:t>Read Project Documentation Wiki page in preparation for class review</a:t>
            </a:r>
          </a:p>
          <a:p>
            <a:pPr lvl="1"/>
            <a:r>
              <a:rPr lang="en-US" sz="1000" dirty="0">
                <a:cs typeface="Calibri"/>
                <a:hlinkClick r:id="rId4"/>
              </a:rPr>
              <a:t>https://designlab.eng.rpi.edu/edn/projects/capstone-support-dev/wiki/Project_Documentation</a:t>
            </a:r>
            <a:r>
              <a:rPr lang="en-US" sz="1000" dirty="0">
                <a:cs typeface="Calibri"/>
              </a:rPr>
              <a:t> </a:t>
            </a:r>
          </a:p>
          <a:p>
            <a:pPr lvl="1"/>
            <a:endParaRPr lang="en-US" dirty="0">
              <a:solidFill>
                <a:srgbClr val="FF0000"/>
              </a:solidFill>
              <a:cs typeface="Calibri"/>
            </a:endParaRPr>
          </a:p>
          <a:p>
            <a:r>
              <a:rPr lang="en-US" dirty="0">
                <a:cs typeface="Calibri"/>
              </a:rPr>
              <a:t>Complete the Online Safety Training in Percipio by end of 3rd week</a:t>
            </a:r>
            <a:endParaRPr lang="en-US" dirty="0">
              <a:ea typeface="+mn-lt"/>
              <a:cs typeface="+mn-lt"/>
            </a:endParaRPr>
          </a:p>
          <a:p>
            <a:pPr lvl="1" indent="-285750"/>
            <a:r>
              <a:rPr lang="en-US" sz="1000" dirty="0">
                <a:cs typeface="Calibri"/>
                <a:hlinkClick r:id="rId5"/>
              </a:rPr>
              <a:t>https://www.percipio.com</a:t>
            </a:r>
            <a:endParaRPr lang="en-US" sz="1000" dirty="0">
              <a:ea typeface="+mn-lt"/>
              <a:cs typeface="+mn-lt"/>
            </a:endParaRPr>
          </a:p>
          <a:p>
            <a:pPr lvl="1" indent="-285750"/>
            <a:r>
              <a:rPr lang="en-US" dirty="0">
                <a:cs typeface="Calibri"/>
              </a:rPr>
              <a:t>Rensselaer Manufacturing and Prototyping Laboratories-Safety Orientation</a:t>
            </a:r>
          </a:p>
          <a:p>
            <a:pPr lvl="1" indent="-285750"/>
            <a:endParaRPr lang="en-US"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9543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1 Agenda</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4234" y="1417638"/>
            <a:ext cx="6575532" cy="4678362"/>
          </a:xfrm>
        </p:spPr>
      </p:pic>
    </p:spTree>
    <p:extLst>
      <p:ext uri="{BB962C8B-B14F-4D97-AF65-F5344CB8AC3E}">
        <p14:creationId xmlns:p14="http://schemas.microsoft.com/office/powerpoint/2010/main" val="575134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60</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794" y="1825625"/>
            <a:ext cx="6008409" cy="3510796"/>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32701720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63</a:t>
            </a:fld>
            <a:endParaRPr lang="en-US" dirty="0"/>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03789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64</a:t>
            </a:fld>
            <a:endParaRPr lang="en-US" dirty="0"/>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978160807"/>
              </p:ext>
            </p:extLst>
          </p:nvPr>
        </p:nvGraphicFramePr>
        <p:xfrm>
          <a:off x="914400" y="1574098"/>
          <a:ext cx="5953125" cy="4610100"/>
        </p:xfrm>
        <a:graphic>
          <a:graphicData uri="http://schemas.openxmlformats.org/presentationml/2006/ole">
            <mc:AlternateContent xmlns:mc="http://schemas.openxmlformats.org/markup-compatibility/2006">
              <mc:Choice xmlns:v="urn:schemas-microsoft-com:vml" Requires="v">
                <p:oleObj spid="_x0000_s1055" name="Worksheet" r:id="rId3" imgW="6067511" imgH="4614760" progId="Excel.Sheet.12">
                  <p:embed/>
                </p:oleObj>
              </mc:Choice>
              <mc:Fallback>
                <p:oleObj name="Worksheet" r:id="rId3" imgW="6067511" imgH="4614760" progId="Excel.Sheet.12">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74098"/>
                        <a:ext cx="5953125" cy="461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56814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65</a:t>
            </a:fld>
            <a:endParaRPr lang="en-US"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Tree>
    <p:extLst>
      <p:ext uri="{BB962C8B-B14F-4D97-AF65-F5344CB8AC3E}">
        <p14:creationId xmlns:p14="http://schemas.microsoft.com/office/powerpoint/2010/main" val="25740501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a:t>
            </a:r>
            <a:r>
              <a:rPr lang="en-US" dirty="0" err="1"/>
              <a:t>SoW</a:t>
            </a:r>
            <a:r>
              <a:rPr lang="en-US" dirty="0"/>
              <a:t> document template located?</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sp>
        <p:nvSpPr>
          <p:cNvPr id="6"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a:xfrm>
            <a:off x="3028950" y="6356351"/>
            <a:ext cx="3086100" cy="365125"/>
          </a:xfrm>
        </p:spPr>
        <p:txBody>
          <a:bodyPr/>
          <a:lstStyle/>
          <a:p>
            <a:r>
              <a:rPr lang="en-US" dirty="0"/>
              <a:t>PE Space</a:t>
            </a:r>
          </a:p>
        </p:txBody>
      </p:sp>
      <p:sp>
        <p:nvSpPr>
          <p:cNvPr id="7" name="Down Arrow 6"/>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5418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85000" lnSpcReduction="2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 (</a:t>
            </a:r>
            <a:r>
              <a:rPr lang="en-US" dirty="0">
                <a:solidFill>
                  <a:srgbClr val="FF0000"/>
                </a:solidFill>
              </a:rPr>
              <a:t>meet in subteam spaces A/B/C</a:t>
            </a:r>
            <a:r>
              <a:rPr lang="en-US" dirty="0"/>
              <a:t>)</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solidFill>
                  <a:srgbClr val="FF0000"/>
                </a:solidFill>
              </a:rPr>
              <a:t>Shift back to Team Space</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4" name="Footer Placeholder 3">
            <a:extLst>
              <a:ext uri="{FF2B5EF4-FFF2-40B4-BE49-F238E27FC236}">
                <a16:creationId xmlns:a16="http://schemas.microsoft.com/office/drawing/2014/main" id="{8AB7047F-EB22-4668-AFDF-6262A3AC01BE}"/>
              </a:ext>
            </a:extLst>
          </p:cNvPr>
          <p:cNvSpPr>
            <a:spLocks noGrp="1"/>
          </p:cNvSpPr>
          <p:nvPr>
            <p:ph type="ftr" sz="quarter" idx="11"/>
          </p:nvPr>
        </p:nvSpPr>
        <p:spPr>
          <a:xfrm>
            <a:off x="3028950" y="6356351"/>
            <a:ext cx="3086100" cy="365125"/>
          </a:xfrm>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68</a:t>
            </a:fld>
            <a:endParaRPr lang="en-US" sz="1200" dirty="0"/>
          </a:p>
        </p:txBody>
      </p:sp>
      <p:sp>
        <p:nvSpPr>
          <p:cNvPr id="6" name="Down Arrow 5"/>
          <p:cNvSpPr/>
          <p:nvPr/>
        </p:nvSpPr>
        <p:spPr>
          <a:xfrm rot="18214931">
            <a:off x="3510040"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385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371600"/>
            <a:ext cx="7886700" cy="4805363"/>
          </a:xfrm>
        </p:spPr>
        <p:txBody>
          <a:bodyPr vert="horz" lIns="91440" tIns="45720" rIns="91440" bIns="45720" rtlCol="0" anchor="t">
            <a:normAutofit/>
          </a:bodyPr>
          <a:lstStyle/>
          <a:p>
            <a:r>
              <a:rPr lang="en-US" dirty="0">
                <a:ea typeface="+mn-lt"/>
                <a:cs typeface="+mn-lt"/>
              </a:rPr>
              <a:t>Complete Class 5 Ticket Out</a:t>
            </a:r>
          </a:p>
          <a:p>
            <a:pPr lvl="1"/>
            <a:r>
              <a:rPr lang="en-US" sz="1000" u="sng" dirty="0">
                <a:hlinkClick r:id="rId2"/>
              </a:rPr>
              <a:t>https://forms.gle/6SBYVKaC9TLRd8R18</a:t>
            </a:r>
            <a:endParaRPr lang="en-US" sz="1000" u="sng" dirty="0"/>
          </a:p>
          <a:p>
            <a:r>
              <a:rPr lang="en-US" dirty="0">
                <a:ea typeface="+mn-lt"/>
                <a:cs typeface="+mn-lt"/>
              </a:rPr>
              <a:t>Wordsmith and polish Statement of Work</a:t>
            </a:r>
            <a:endParaRPr lang="en-US" dirty="0">
              <a:solidFill>
                <a:srgbClr val="C00000"/>
              </a:solidFill>
              <a:ea typeface="+mn-lt"/>
              <a:cs typeface="+mn-lt"/>
            </a:endParaRPr>
          </a:p>
          <a:p>
            <a:r>
              <a:rPr lang="en-US" dirty="0">
                <a:ea typeface="+mn-lt"/>
                <a:cs typeface="+mn-lt"/>
              </a:rPr>
              <a:t>Post Statement of Work (Phase 1 of </a:t>
            </a:r>
            <a:r>
              <a:rPr lang="en-US" i="1" dirty="0">
                <a:ea typeface="+mn-lt"/>
                <a:cs typeface="+mn-lt"/>
              </a:rPr>
              <a:t>Design Report.docx</a:t>
            </a:r>
            <a:r>
              <a:rPr lang="en-US" dirty="0">
                <a:ea typeface="+mn-lt"/>
                <a:cs typeface="+mn-lt"/>
              </a:rPr>
              <a:t>) to EDN Repository prior to class 6 </a:t>
            </a:r>
          </a:p>
          <a:p>
            <a:pPr lvl="1"/>
            <a:r>
              <a:rPr lang="en-US" dirty="0">
                <a:ea typeface="+mn-lt"/>
                <a:cs typeface="+mn-lt"/>
              </a:rPr>
              <a:t>Location - working/Reports/Design Report + Poster</a:t>
            </a:r>
          </a:p>
          <a:p>
            <a:r>
              <a:rPr lang="en-US" dirty="0">
                <a:ea typeface="+mn-lt"/>
                <a:cs typeface="+mn-lt"/>
              </a:rPr>
              <a:t>Upload Needs &amp; Requirements spreadsheet to Repository</a:t>
            </a:r>
          </a:p>
          <a:p>
            <a:r>
              <a:rPr lang="en-US" dirty="0">
                <a:ea typeface="+mn-lt"/>
                <a:cs typeface="+mn-lt"/>
              </a:rPr>
              <a:t>Watch Concept Generation video (9 min) in preparation for Concept Generation class exercise</a:t>
            </a:r>
          </a:p>
          <a:p>
            <a:pPr lvl="1"/>
            <a:r>
              <a:rPr lang="en-US" sz="800" dirty="0">
                <a:ea typeface="+mn-lt"/>
                <a:cs typeface="+mn-lt"/>
                <a:hlinkClick r:id="rId3"/>
              </a:rPr>
              <a:t>https://mediasite.mms.rpi.edu/Mediasite5/Channel/anderm8winrpiedu-engr-2050/watch/d78db44fd9f7424b9d8f4c72857f84371d</a:t>
            </a:r>
            <a:r>
              <a:rPr lang="en-US" sz="800" dirty="0">
                <a:ea typeface="+mn-lt"/>
                <a:cs typeface="+mn-lt"/>
              </a:rPr>
              <a:t> </a:t>
            </a:r>
          </a:p>
          <a:p>
            <a:r>
              <a:rPr lang="en-US" dirty="0">
                <a:ea typeface="+mn-lt"/>
                <a:cs typeface="+mn-lt"/>
              </a:rPr>
              <a:t>Attend SVN Training or watch video</a:t>
            </a:r>
          </a:p>
          <a:p>
            <a:pPr lvl="1"/>
            <a:r>
              <a:rPr lang="en-US" sz="800" dirty="0">
                <a:ea typeface="+mn-lt"/>
                <a:cs typeface="+mn-lt"/>
                <a:hlinkClick r:id="rId4"/>
              </a:rPr>
              <a:t>https://designlab.eng.rpi.edu/edn/projects/capstone-support-dev/wiki/Subversion#Basic-How-To-Guides</a:t>
            </a:r>
            <a:r>
              <a:rPr lang="en-US" sz="800" dirty="0">
                <a:ea typeface="+mn-lt"/>
                <a:cs typeface="+mn-lt"/>
              </a:rPr>
              <a:t> – Getting Started with Subversion</a:t>
            </a:r>
          </a:p>
          <a:p>
            <a:pPr marL="0" indent="0">
              <a:buNone/>
            </a:pPr>
            <a:r>
              <a:rPr lang="en-US" dirty="0">
                <a:cs typeface="Calibri"/>
              </a:rPr>
              <a:t>Complete the Online Safety Training in Percipio by end of 3rd week</a:t>
            </a:r>
            <a:endParaRPr lang="en-US" dirty="0">
              <a:ea typeface="+mn-lt"/>
              <a:cs typeface="+mn-lt"/>
            </a:endParaRPr>
          </a:p>
          <a:p>
            <a:pPr lvl="1" indent="-285750"/>
            <a:r>
              <a:rPr lang="en-US" sz="1000" dirty="0">
                <a:cs typeface="Calibri"/>
                <a:hlinkClick r:id="rId5"/>
              </a:rPr>
              <a:t>https://www.percipio.com</a:t>
            </a:r>
            <a:endParaRPr lang="en-US" sz="1000" dirty="0">
              <a:ea typeface="+mn-lt"/>
              <a:cs typeface="+mn-lt"/>
            </a:endParaRPr>
          </a:p>
          <a:p>
            <a:pPr lvl="1" indent="-285750"/>
            <a:r>
              <a:rPr lang="en-US" dirty="0">
                <a:cs typeface="Calibri"/>
              </a:rPr>
              <a:t>Rensselaer Manufacturing and Prototyping Laboratories-Safety Orientation</a:t>
            </a:r>
          </a:p>
          <a:p>
            <a:pPr marL="342900" lvl="1" indent="0">
              <a:buNone/>
            </a:pPr>
            <a:endParaRPr lang="en-US" dirty="0">
              <a:solidFill>
                <a:srgbClr val="C00000"/>
              </a:solidFill>
              <a:cs typeface="Calibri"/>
            </a:endParaRP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741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10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85000" lnSpcReduction="20000"/>
          </a:bodyPr>
          <a:lstStyle/>
          <a:p>
            <a:r>
              <a:rPr lang="en-US" dirty="0">
                <a:cs typeface="Calibri"/>
              </a:rPr>
              <a:t>All students should attend class meetings using Webex Teams</a:t>
            </a:r>
          </a:p>
          <a:p>
            <a:pPr lvl="1"/>
            <a:r>
              <a:rPr lang="en-US" sz="3200" dirty="0">
                <a:cs typeface="Calibri"/>
              </a:rPr>
              <a:t>Project Space (ex: GSK Toothpaste Flow)</a:t>
            </a:r>
          </a:p>
          <a:p>
            <a:pPr lvl="1"/>
            <a:r>
              <a:rPr lang="en-US" sz="3200" dirty="0">
                <a:cs typeface="Calibri"/>
              </a:rPr>
              <a:t>Project Engineer Space (ex: F21-sec1-Paster)</a:t>
            </a:r>
          </a:p>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4" name="Footer Placeholder 3">
            <a:extLst>
              <a:ext uri="{FF2B5EF4-FFF2-40B4-BE49-F238E27FC236}">
                <a16:creationId xmlns:a16="http://schemas.microsoft.com/office/drawing/2014/main" id="{CBF8CF1D-1919-4E8F-AC11-7895E4B53B65}"/>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17525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9" name="Picture 8">
            <a:extLst>
              <a:ext uri="{FF2B5EF4-FFF2-40B4-BE49-F238E27FC236}">
                <a16:creationId xmlns:a16="http://schemas.microsoft.com/office/drawing/2014/main" id="{6FC84FBB-8052-488C-BF82-706945128924}"/>
              </a:ext>
            </a:extLst>
          </p:cNvPr>
          <p:cNvPicPr>
            <a:picLocks noChangeAspect="1"/>
          </p:cNvPicPr>
          <p:nvPr/>
        </p:nvPicPr>
        <p:blipFill>
          <a:blip r:embed="rId4"/>
          <a:stretch>
            <a:fillRect/>
          </a:stretch>
        </p:blipFill>
        <p:spPr>
          <a:xfrm>
            <a:off x="1395412" y="1459124"/>
            <a:ext cx="6353175" cy="3749268"/>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71</a:t>
            </a:fld>
            <a:endParaRPr lang="en-US" dirty="0"/>
          </a:p>
        </p:txBody>
      </p:sp>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243014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in CE’s Webex Personal Room</a:t>
            </a:r>
          </a:p>
          <a:p>
            <a:r>
              <a:rPr lang="en-US" dirty="0"/>
              <a:t>This will take place at some point during Concept Generation exercise depending on CE’s schedule</a:t>
            </a:r>
          </a:p>
        </p:txBody>
      </p:sp>
      <p:sp>
        <p:nvSpPr>
          <p:cNvPr id="4" name="Footer Placeholder 3"/>
          <p:cNvSpPr>
            <a:spLocks noGrp="1"/>
          </p:cNvSpPr>
          <p:nvPr>
            <p:ph type="ftr" sz="quarter" idx="11"/>
          </p:nvPr>
        </p:nvSpPr>
        <p:spPr/>
        <p:txBody>
          <a:bodyPr/>
          <a:lstStyle/>
          <a:p>
            <a:r>
              <a:rPr lang="en-US" sz="1200" dirty="0"/>
              <a:t>CE’s Webex Personal Room</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sp>
        <p:nvSpPr>
          <p:cNvPr id="6" name="Down Arrow 5"/>
          <p:cNvSpPr/>
          <p:nvPr/>
        </p:nvSpPr>
        <p:spPr>
          <a:xfrm rot="18214931">
            <a:off x="3223870" y="604044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57038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10000"/>
          </a:bodyPr>
          <a:lstStyle/>
          <a:p>
            <a:pPr marL="0" indent="0">
              <a:buNone/>
            </a:pPr>
            <a:r>
              <a:rPr lang="en-US" dirty="0"/>
              <a:t>Similar inclusive plan as previous exercises using Box document</a:t>
            </a:r>
          </a:p>
          <a:p>
            <a:endParaRPr lang="en-US" dirty="0"/>
          </a:p>
          <a:p>
            <a:r>
              <a:rPr lang="en-US" dirty="0"/>
              <a:t>5 min – Individually silently generate any concept to solve/address project needs/reqs</a:t>
            </a:r>
          </a:p>
          <a:p>
            <a:endParaRPr lang="en-US" dirty="0"/>
          </a:p>
          <a:p>
            <a:r>
              <a:rPr lang="en-US" dirty="0"/>
              <a:t>10 min – Everyone add concepts to </a:t>
            </a:r>
            <a:r>
              <a:rPr lang="en-US" dirty="0">
                <a:solidFill>
                  <a:schemeClr val="accent6"/>
                </a:solidFill>
              </a:rPr>
              <a:t>Concept Generation Spreadsheet.xlsx </a:t>
            </a:r>
            <a:r>
              <a:rPr lang="en-US" dirty="0"/>
              <a:t>in Box</a:t>
            </a:r>
          </a:p>
          <a:p>
            <a:endParaRPr lang="en-US" dirty="0"/>
          </a:p>
          <a:p>
            <a:r>
              <a:rPr lang="en-US" dirty="0"/>
              <a:t>15 min – 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35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sp>
        <p:nvSpPr>
          <p:cNvPr id="6" name="Down Arrow 5"/>
          <p:cNvSpPr/>
          <p:nvPr/>
        </p:nvSpPr>
        <p:spPr>
          <a:xfrm rot="18214931">
            <a:off x="3510038"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1709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75</a:t>
            </a:fld>
            <a:endParaRPr lang="en-US" sz="1200" dirty="0"/>
          </a:p>
        </p:txBody>
      </p:sp>
      <p:sp>
        <p:nvSpPr>
          <p:cNvPr id="6" name="Down Arrow 5"/>
          <p:cNvSpPr/>
          <p:nvPr/>
        </p:nvSpPr>
        <p:spPr>
          <a:xfrm rot="18214931">
            <a:off x="3510039" y="59951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9482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Go to Team Space</a:t>
            </a:r>
          </a:p>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a:t>
            </a:r>
            <a:r>
              <a:rPr lang="en-US" dirty="0" err="1"/>
              <a:t>Mgmt</a:t>
            </a:r>
            <a:endParaRPr lang="en-US" dirty="0"/>
          </a:p>
          <a:p>
            <a:pPr lvl="1"/>
            <a:r>
              <a:rPr lang="en-US" sz="2100" dirty="0"/>
              <a:t>Others can reply to post with any corrections or additional information</a:t>
            </a:r>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8527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77</a:t>
            </a:fld>
            <a:endParaRPr lang="en-US" dirty="0"/>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8" name="Down Arrow 7"/>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83852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122237"/>
            <a:ext cx="7886700" cy="1325563"/>
          </a:xfrm>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82675"/>
            <a:ext cx="7886700" cy="5273676"/>
          </a:xfrm>
        </p:spPr>
        <p:txBody>
          <a:bodyPr vert="horz" lIns="91440" tIns="45720" rIns="91440" bIns="45720" rtlCol="0" anchor="t">
            <a:normAutofit fontScale="92500" lnSpcReduction="10000"/>
          </a:bodyPr>
          <a:lstStyle/>
          <a:p>
            <a:r>
              <a:rPr lang="en-US" dirty="0">
                <a:ea typeface="+mn-lt"/>
                <a:cs typeface="+mn-lt"/>
              </a:rPr>
              <a:t>Continue technical work</a:t>
            </a:r>
            <a:endParaRPr lang="en-US" dirty="0">
              <a:solidFill>
                <a:srgbClr val="C00000"/>
              </a:solidFill>
              <a:ea typeface="+mn-lt"/>
              <a:cs typeface="+mn-lt"/>
            </a:endParaRPr>
          </a:p>
          <a:p>
            <a:pPr lvl="1"/>
            <a:r>
              <a:rPr lang="en-US" dirty="0">
                <a:ea typeface="+mn-lt"/>
                <a:cs typeface="+mn-lt"/>
              </a:rPr>
              <a:t>Post progress to Design Forum threads</a:t>
            </a:r>
          </a:p>
          <a:p>
            <a:r>
              <a:rPr lang="en-US" dirty="0">
                <a:ea typeface="+mn-lt"/>
                <a:cs typeface="+mn-lt"/>
              </a:rPr>
              <a:t>Brainstorm </a:t>
            </a:r>
            <a:r>
              <a:rPr lang="en-US" b="1" dirty="0">
                <a:ea typeface="+mn-lt"/>
                <a:cs typeface="+mn-lt"/>
              </a:rPr>
              <a:t>6</a:t>
            </a:r>
            <a:r>
              <a:rPr lang="en-US" dirty="0">
                <a:ea typeface="+mn-lt"/>
                <a:cs typeface="+mn-lt"/>
              </a:rPr>
              <a:t> individual tasks which need to be accomplished to reach project goals</a:t>
            </a:r>
          </a:p>
          <a:p>
            <a:pPr lvl="1"/>
            <a:r>
              <a:rPr lang="en-US" dirty="0">
                <a:ea typeface="+mn-lt"/>
                <a:cs typeface="+mn-lt"/>
              </a:rPr>
              <a:t>(first person to post) Create a SINGLE thread in the Project Mgt. Forum called “Tasks”</a:t>
            </a:r>
          </a:p>
          <a:p>
            <a:pPr lvl="1"/>
            <a:r>
              <a:rPr lang="en-US" dirty="0">
                <a:ea typeface="+mn-lt"/>
                <a:cs typeface="+mn-lt"/>
              </a:rPr>
              <a:t>(everyone else) Reply to post with your 6 task ideas</a:t>
            </a:r>
          </a:p>
          <a:p>
            <a:r>
              <a:rPr lang="en-US" dirty="0">
                <a:ea typeface="+mn-lt"/>
                <a:cs typeface="+mn-lt"/>
              </a:rPr>
              <a:t>Team brainstorms Background Memo topic list</a:t>
            </a:r>
          </a:p>
          <a:p>
            <a:pPr lvl="1"/>
            <a:r>
              <a:rPr lang="en-US" sz="1100" dirty="0">
                <a:ea typeface="+mn-lt"/>
                <a:cs typeface="+mn-lt"/>
                <a:hlinkClick r:id="rId2"/>
              </a:rPr>
              <a:t>https://designlab.eng.rpi.edu/edn/projects/capstone-support-dev/wiki/Background_Memo</a:t>
            </a:r>
            <a:endParaRPr lang="en-US" sz="1100" dirty="0">
              <a:ea typeface="+mn-lt"/>
              <a:cs typeface="+mn-lt"/>
            </a:endParaRPr>
          </a:p>
          <a:p>
            <a:pPr lvl="1"/>
            <a:r>
              <a:rPr lang="en-US" dirty="0">
                <a:ea typeface="+mn-lt"/>
                <a:cs typeface="+mn-lt"/>
              </a:rPr>
              <a:t>Post to </a:t>
            </a:r>
            <a:r>
              <a:rPr lang="en-US" dirty="0"/>
              <a:t>Background Info forum – “Memo topics”</a:t>
            </a:r>
          </a:p>
          <a:p>
            <a:r>
              <a:rPr lang="en-US" dirty="0">
                <a:ea typeface="+mn-lt"/>
                <a:cs typeface="+mn-lt"/>
              </a:rPr>
              <a:t>Watch videos in preparation for Project Planning activity</a:t>
            </a:r>
          </a:p>
          <a:p>
            <a:pPr lvl="1"/>
            <a:r>
              <a:rPr lang="en-US" dirty="0">
                <a:ea typeface="+mn-lt"/>
                <a:cs typeface="+mn-lt"/>
              </a:rPr>
              <a:t>Intro to Project </a:t>
            </a:r>
            <a:r>
              <a:rPr lang="en-US" dirty="0" err="1">
                <a:ea typeface="+mn-lt"/>
                <a:cs typeface="+mn-lt"/>
              </a:rPr>
              <a:t>Mgmt</a:t>
            </a:r>
            <a:r>
              <a:rPr lang="en-US" dirty="0">
                <a:ea typeface="+mn-lt"/>
                <a:cs typeface="+mn-lt"/>
              </a:rPr>
              <a:t> (7 min)</a:t>
            </a:r>
          </a:p>
          <a:p>
            <a:pPr lvl="2"/>
            <a:r>
              <a:rPr lang="en-US" sz="1100" dirty="0">
                <a:ea typeface="+mn-lt"/>
                <a:cs typeface="+mn-lt"/>
                <a:hlinkClick r:id="rId3"/>
              </a:rPr>
              <a:t>https://www.youtube.com/watch?v=QwuwzBBThPY</a:t>
            </a:r>
            <a:r>
              <a:rPr lang="en-US" sz="1100" dirty="0">
                <a:ea typeface="+mn-lt"/>
                <a:cs typeface="+mn-lt"/>
              </a:rPr>
              <a:t> </a:t>
            </a:r>
          </a:p>
          <a:p>
            <a:pPr lvl="1"/>
            <a:r>
              <a:rPr lang="en-US" dirty="0">
                <a:ea typeface="+mn-lt"/>
                <a:cs typeface="+mn-lt"/>
              </a:rPr>
              <a:t>Deliverables &amp; Activities (3 min)</a:t>
            </a:r>
          </a:p>
          <a:p>
            <a:pPr lvl="2"/>
            <a:r>
              <a:rPr lang="en-US" sz="1100" dirty="0">
                <a:ea typeface="+mn-lt"/>
                <a:cs typeface="+mn-lt"/>
                <a:hlinkClick r:id="rId4"/>
              </a:rPr>
              <a:t>https://www.youtube.com/watch?v=L6WYJh1Ygoc</a:t>
            </a:r>
            <a:r>
              <a:rPr lang="en-US" sz="1100" dirty="0">
                <a:ea typeface="+mn-lt"/>
                <a:cs typeface="+mn-lt"/>
              </a:rPr>
              <a:t> </a:t>
            </a:r>
          </a:p>
          <a:p>
            <a:pPr lvl="2"/>
            <a:endParaRPr lang="en-US" sz="1100" dirty="0">
              <a:ea typeface="+mn-lt"/>
              <a:cs typeface="+mn-lt"/>
            </a:endParaRPr>
          </a:p>
          <a:p>
            <a:r>
              <a:rPr lang="en-US" dirty="0">
                <a:solidFill>
                  <a:srgbClr val="FF0000"/>
                </a:solidFill>
                <a:cs typeface="Calibri"/>
              </a:rPr>
              <a:t>Complete the Online Safety Training in Percipio </a:t>
            </a:r>
            <a:r>
              <a:rPr lang="en-US" strike="sngStrike" dirty="0">
                <a:solidFill>
                  <a:srgbClr val="FF0000"/>
                </a:solidFill>
                <a:cs typeface="Calibri"/>
              </a:rPr>
              <a:t>by end of 3rd week </a:t>
            </a:r>
            <a:r>
              <a:rPr lang="en-US" sz="2800" b="1" dirty="0">
                <a:solidFill>
                  <a:srgbClr val="FF0000"/>
                </a:solidFill>
                <a:cs typeface="Calibri"/>
              </a:rPr>
              <a:t>RIGHT NOW</a:t>
            </a:r>
            <a:endParaRPr lang="en-US" sz="2800" b="1" dirty="0">
              <a:solidFill>
                <a:srgbClr val="FF0000"/>
              </a:solidFill>
              <a:ea typeface="+mn-lt"/>
              <a:cs typeface="+mn-lt"/>
            </a:endParaRPr>
          </a:p>
          <a:p>
            <a:pPr lvl="1" indent="-285750"/>
            <a:r>
              <a:rPr lang="en-US" dirty="0">
                <a:cs typeface="Calibri"/>
                <a:hlinkClick r:id="rId5"/>
              </a:rPr>
              <a:t>https://www.percipio.com</a:t>
            </a:r>
            <a:endParaRPr lang="en-US" dirty="0">
              <a:ea typeface="+mn-lt"/>
              <a:cs typeface="+mn-lt"/>
            </a:endParaRPr>
          </a:p>
          <a:p>
            <a:pPr lvl="1" indent="-285750"/>
            <a:r>
              <a:rPr lang="en-US" dirty="0">
                <a:cs typeface="Calibri"/>
              </a:rPr>
              <a:t>Rensselaer Manufacturing and Prototyping Laboratories-Safety Orientation</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192511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508" y="1965347"/>
            <a:ext cx="6004981" cy="288043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fontScale="92500" lnSpcReduction="10000"/>
          </a:bodyPr>
          <a:lstStyle/>
          <a:p>
            <a:r>
              <a:rPr lang="en-US" dirty="0">
                <a:cs typeface="Calibri"/>
              </a:rPr>
              <a:t>Off campus and out of country students should strive to stay as synchronous as possible with team meetings and project progress</a:t>
            </a:r>
          </a:p>
          <a:p>
            <a:r>
              <a:rPr lang="en-US" dirty="0">
                <a:cs typeface="Calibri"/>
              </a:rPr>
              <a:t>All course material is available online (EDN)</a:t>
            </a:r>
          </a:p>
          <a:p>
            <a:pPr lvl="1"/>
            <a:r>
              <a:rPr lang="en-US" dirty="0">
                <a:ea typeface="+mn-lt"/>
                <a:cs typeface="+mn-lt"/>
                <a:hlinkClick r:id="rId2"/>
              </a:rPr>
              <a:t>https://designlab.eng.rpi.edu/edn/projects/capstone-support-dev/wiki</a:t>
            </a:r>
            <a:r>
              <a:rPr lang="en-US" dirty="0">
                <a:ea typeface="+mn-lt"/>
                <a:cs typeface="+mn-lt"/>
              </a:rPr>
              <a:t> </a:t>
            </a:r>
            <a:endParaRPr lang="en-US" dirty="0">
              <a:cs typeface="Calibri"/>
            </a:endParaRPr>
          </a:p>
          <a:p>
            <a:r>
              <a:rPr lang="en-US" dirty="0">
                <a:cs typeface="Calibri"/>
              </a:rPr>
              <a:t>If any team member is remote, then ALL interactions will take place via Webex. If a team is entirely local, then some interactions will be via Webex.</a:t>
            </a:r>
          </a:p>
          <a:p>
            <a:pPr lvl="1"/>
            <a:r>
              <a:rPr lang="en-US" dirty="0">
                <a:cs typeface="Calibri"/>
              </a:rPr>
              <a:t>In Class Activities – Webex Team Spaces</a:t>
            </a:r>
          </a:p>
          <a:p>
            <a:pPr lvl="2"/>
            <a:r>
              <a:rPr lang="en-US" dirty="0">
                <a:cs typeface="Calibri"/>
              </a:rPr>
              <a:t>Project Space</a:t>
            </a:r>
          </a:p>
          <a:p>
            <a:pPr lvl="2"/>
            <a:r>
              <a:rPr lang="en-US" dirty="0">
                <a:cs typeface="Calibri"/>
              </a:rPr>
              <a:t>PE Space</a:t>
            </a:r>
            <a:endParaRPr lang="en-US" dirty="0"/>
          </a:p>
          <a:p>
            <a:pPr lvl="1"/>
            <a:r>
              <a:rPr lang="en-US" dirty="0">
                <a:cs typeface="Calibri"/>
              </a:rPr>
              <a:t>Class time - Webex Project Space or Sub-team Spaces</a:t>
            </a:r>
          </a:p>
          <a:p>
            <a:pPr lvl="1"/>
            <a:r>
              <a:rPr lang="en-US" dirty="0">
                <a:cs typeface="Calibri"/>
              </a:rPr>
              <a:t>Sponsor meetings – Webex meetings</a:t>
            </a:r>
          </a:p>
          <a:p>
            <a:pPr lvl="1"/>
            <a:r>
              <a:rPr lang="en-US" dirty="0">
                <a:cs typeface="Calibri"/>
              </a:rPr>
              <a:t>PE/CE Office hours – Webex private rooms</a:t>
            </a:r>
          </a:p>
          <a:p>
            <a:r>
              <a:rPr lang="en-US" dirty="0">
                <a:cs typeface="Calibri"/>
              </a:rPr>
              <a:t>Classroom</a:t>
            </a:r>
          </a:p>
          <a:p>
            <a:pPr lvl="1"/>
            <a:r>
              <a:rPr lang="en-US" dirty="0">
                <a:cs typeface="Calibri"/>
              </a:rPr>
              <a:t>One-way entry/exit</a:t>
            </a:r>
          </a:p>
          <a:p>
            <a:pPr lvl="2"/>
            <a:r>
              <a:rPr lang="en-US" dirty="0">
                <a:cs typeface="Calibri"/>
              </a:rPr>
              <a:t>Enter @ JEC3332 door (SoE Hub or West side), Exit @ JEC 3232 door (15</a:t>
            </a:r>
            <a:r>
              <a:rPr lang="en-US" baseline="30000" dirty="0">
                <a:cs typeface="Calibri"/>
              </a:rPr>
              <a:t>th</a:t>
            </a:r>
            <a:r>
              <a:rPr lang="en-US" dirty="0">
                <a:cs typeface="Calibri"/>
              </a:rPr>
              <a:t> St or East side)</a:t>
            </a:r>
          </a:p>
          <a:p>
            <a:pPr lvl="1"/>
            <a:r>
              <a:rPr lang="en-US" dirty="0">
                <a:cs typeface="Calibri"/>
              </a:rPr>
              <a:t>Webex teams has whiteboard functionality</a:t>
            </a:r>
          </a:p>
          <a:p>
            <a:pPr lvl="1"/>
            <a:r>
              <a:rPr lang="en-US" strike="sngStrike" dirty="0">
                <a:cs typeface="Calibri"/>
              </a:rPr>
              <a:t>Chairs stay on X’s at 6 foot separation</a:t>
            </a:r>
          </a:p>
          <a:p>
            <a:pPr lvl="1"/>
            <a:r>
              <a:rPr lang="en-US" strike="sngStrike" dirty="0">
                <a:cs typeface="Calibri"/>
              </a:rPr>
              <a:t>4 additional tables available for smaller 2 person meetings</a:t>
            </a:r>
          </a:p>
          <a:p>
            <a:pPr lvl="1"/>
            <a:endParaRPr lang="en-US" dirty="0">
              <a:cs typeface="Calibri"/>
            </a:endParaRPr>
          </a:p>
          <a:p>
            <a:pPr lvl="1"/>
            <a:endParaRPr lang="en-US" dirty="0">
              <a:cs typeface="Calibri"/>
            </a:endParaRPr>
          </a:p>
        </p:txBody>
      </p:sp>
      <p:sp>
        <p:nvSpPr>
          <p:cNvPr id="4" name="Footer Placeholder 3">
            <a:extLst>
              <a:ext uri="{FF2B5EF4-FFF2-40B4-BE49-F238E27FC236}">
                <a16:creationId xmlns:a16="http://schemas.microsoft.com/office/drawing/2014/main" id="{40DB7823-EADD-41FD-BE50-3433863D2597}"/>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80</a:t>
            </a:fld>
            <a:endParaRPr lang="en-US" dirty="0"/>
          </a:p>
        </p:txBody>
      </p:sp>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326205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82</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32655919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Out of Class Task was to post 6 personal tasks to EDN, so start with those. Now create at least 4 more each.</a:t>
            </a:r>
          </a:p>
          <a:p>
            <a:pPr marL="0" indent="0">
              <a:buNone/>
            </a:pPr>
            <a:endParaRPr lang="en-US" dirty="0"/>
          </a:p>
          <a:p>
            <a:pPr marL="0" indent="0">
              <a:buNone/>
            </a:pPr>
            <a:r>
              <a:rPr lang="en-US" dirty="0"/>
              <a:t>10 min – enter tasks in the </a:t>
            </a:r>
            <a:r>
              <a:rPr lang="en-US" dirty="0">
                <a:solidFill>
                  <a:schemeClr val="accent6"/>
                </a:solidFill>
              </a:rPr>
              <a:t>Gantt Chart PPT.pptx </a:t>
            </a:r>
            <a:r>
              <a:rPr lang="en-US" dirty="0"/>
              <a:t>in Box or placed on Whiteboard</a:t>
            </a:r>
          </a:p>
          <a:p>
            <a:r>
              <a:rPr lang="en-US" dirty="0"/>
              <a:t>Create 1 text box / post-it for each task</a:t>
            </a:r>
          </a:p>
          <a:p>
            <a:r>
              <a:rPr lang="en-US" dirty="0"/>
              <a:t>On PPT, choose a personalized fill color for your entries</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 to ensure everyone has work throughout semester</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83</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65367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46037"/>
            <a:ext cx="7886700" cy="1325563"/>
          </a:xfrm>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960436"/>
            <a:ext cx="7886700" cy="5578477"/>
          </a:xfrm>
        </p:spPr>
        <p:txBody>
          <a:bodyPr vert="horz" lIns="91440" tIns="45720" rIns="91440" bIns="45720" rtlCol="0" anchor="t">
            <a:normAutofit fontScale="92500" lnSpcReduction="20000"/>
          </a:bodyPr>
          <a:lstStyle/>
          <a:p>
            <a:r>
              <a:rPr lang="en-US" dirty="0">
                <a:ea typeface="+mn-lt"/>
                <a:cs typeface="+mn-lt"/>
              </a:rPr>
              <a:t>Create draft of Status Update PPT topics</a:t>
            </a:r>
            <a:endParaRPr lang="en-US" dirty="0">
              <a:solidFill>
                <a:srgbClr val="C00000"/>
              </a:solidFill>
              <a:ea typeface="+mn-lt"/>
              <a:cs typeface="+mn-lt"/>
            </a:endParaRPr>
          </a:p>
          <a:p>
            <a:pPr lvl="1" indent="-285750"/>
            <a:r>
              <a:rPr lang="en-US" dirty="0">
                <a:ea typeface="+mn-lt"/>
                <a:cs typeface="+mn-lt"/>
              </a:rPr>
              <a:t>Template - </a:t>
            </a:r>
            <a:r>
              <a:rPr lang="en-US" sz="1100" dirty="0">
                <a:ea typeface="+mn-lt"/>
                <a:cs typeface="+mn-lt"/>
                <a:hlinkClick r:id="rId2"/>
              </a:rPr>
              <a:t>https://designlab.eng.rpi.edu/edn/projects/capstone-support-dev/wiki/Templates_and_Forms</a:t>
            </a:r>
            <a:r>
              <a:rPr lang="en-US" sz="1100" dirty="0">
                <a:ea typeface="+mn-lt"/>
                <a:cs typeface="+mn-lt"/>
              </a:rPr>
              <a:t> </a:t>
            </a:r>
            <a:endParaRPr lang="en-US" sz="1100" dirty="0">
              <a:solidFill>
                <a:srgbClr val="C00000"/>
              </a:solidFill>
              <a:ea typeface="+mn-lt"/>
              <a:cs typeface="+mn-lt"/>
            </a:endParaRPr>
          </a:p>
          <a:p>
            <a:r>
              <a:rPr lang="en-US" dirty="0">
                <a:ea typeface="+mn-lt"/>
                <a:cs typeface="+mn-lt"/>
              </a:rPr>
              <a:t>Create agenda for 60 mins of Class 8</a:t>
            </a:r>
          </a:p>
          <a:p>
            <a:r>
              <a:rPr lang="en-US" dirty="0">
                <a:ea typeface="+mn-lt"/>
                <a:cs typeface="+mn-lt"/>
              </a:rPr>
              <a:t>Add deliverables from Statement of Work to EDN Gantt Chart as Versions</a:t>
            </a:r>
          </a:p>
          <a:p>
            <a:pPr lvl="1"/>
            <a:r>
              <a:rPr lang="en-US" dirty="0">
                <a:ea typeface="+mn-lt"/>
                <a:cs typeface="+mn-lt"/>
              </a:rPr>
              <a:t>watch video with instructions (4 min) - </a:t>
            </a:r>
            <a:r>
              <a:rPr lang="en-US" sz="1300" dirty="0">
                <a:ea typeface="+mn-lt"/>
                <a:cs typeface="+mn-lt"/>
                <a:hlinkClick r:id="rId3"/>
              </a:rPr>
              <a:t>https://designlab.eng.rpi.edu/edn/projects/capstone-support-dev/repository/112/raw/training/Creating%20Versions%20from%20your%20Statement%20of%20Work.mp4</a:t>
            </a:r>
            <a:endParaRPr lang="en-US" sz="1300" dirty="0">
              <a:ea typeface="+mn-lt"/>
              <a:cs typeface="+mn-lt"/>
            </a:endParaRPr>
          </a:p>
          <a:p>
            <a:r>
              <a:rPr lang="en-US" dirty="0">
                <a:ea typeface="+mn-lt"/>
                <a:cs typeface="+mn-lt"/>
              </a:rPr>
              <a:t>Add tasks identified on sticky notes into EDN as Issues and associate them with the appropriate version and assignee (owner)</a:t>
            </a:r>
          </a:p>
          <a:p>
            <a:r>
              <a:rPr lang="en-US" dirty="0">
                <a:ea typeface="+mn-lt"/>
                <a:cs typeface="+mn-lt"/>
              </a:rPr>
              <a:t>Read Risks Associated with Project Plans Wiki page and revise team plan in EDN Gantt chart as necessary</a:t>
            </a:r>
          </a:p>
          <a:p>
            <a:pPr lvl="1"/>
            <a:r>
              <a:rPr lang="en-US" sz="1100" dirty="0">
                <a:ea typeface="+mn-lt"/>
                <a:cs typeface="+mn-lt"/>
                <a:hlinkClick r:id="rId4"/>
              </a:rPr>
              <a:t>https://designlab.eng.rpi.edu/edn/projects/capstone-support-dev/wiki/Risks_Associated_with_Project_Plans</a:t>
            </a:r>
            <a:r>
              <a:rPr lang="en-US" sz="1100" dirty="0">
                <a:ea typeface="+mn-lt"/>
                <a:cs typeface="+mn-lt"/>
              </a:rPr>
              <a:t> </a:t>
            </a:r>
            <a:endParaRPr lang="en-US" sz="1100" dirty="0">
              <a:solidFill>
                <a:srgbClr val="000000"/>
              </a:solidFill>
              <a:ea typeface="+mn-lt"/>
              <a:cs typeface="+mn-lt"/>
            </a:endParaRPr>
          </a:p>
          <a:p>
            <a:pPr indent="-285750"/>
            <a:r>
              <a:rPr lang="en-US" b="1" dirty="0">
                <a:solidFill>
                  <a:srgbClr val="000000"/>
                </a:solidFill>
                <a:ea typeface="+mn-lt"/>
                <a:cs typeface="+mn-lt"/>
              </a:rPr>
              <a:t>Background Memo due on 2/4 </a:t>
            </a:r>
            <a:r>
              <a:rPr lang="en-US" b="1">
                <a:solidFill>
                  <a:srgbClr val="000000"/>
                </a:solidFill>
                <a:ea typeface="+mn-lt"/>
                <a:cs typeface="+mn-lt"/>
              </a:rPr>
              <a:t>(2/7)</a:t>
            </a:r>
            <a:endParaRPr lang="en-US" b="1" dirty="0">
              <a:solidFill>
                <a:srgbClr val="000000"/>
              </a:solidFill>
              <a:ea typeface="+mn-lt"/>
              <a:cs typeface="+mn-lt"/>
            </a:endParaRPr>
          </a:p>
          <a:p>
            <a:pPr lvl="1" indent="-285750"/>
            <a:r>
              <a:rPr lang="en-US" dirty="0">
                <a:solidFill>
                  <a:srgbClr val="000000"/>
                </a:solidFill>
                <a:ea typeface="+mn-lt"/>
                <a:cs typeface="+mn-lt"/>
              </a:rPr>
              <a:t>Memo Template: </a:t>
            </a:r>
            <a:r>
              <a:rPr lang="en-US" sz="1100" dirty="0">
                <a:solidFill>
                  <a:srgbClr val="000000"/>
                </a:solidFill>
                <a:ea typeface="+mn-lt"/>
                <a:cs typeface="+mn-lt"/>
                <a:hlinkClick r:id="rId5"/>
              </a:rPr>
              <a:t>https://designlab.eng.rpi.edu/edn/projects/capstone-support-dev/repository/112/raw/template%20documents/BM_Memo-Topic-RCSid.docx</a:t>
            </a:r>
            <a:endParaRPr lang="en-US" sz="1100" dirty="0">
              <a:solidFill>
                <a:srgbClr val="000000"/>
              </a:solidFill>
              <a:ea typeface="+mn-lt"/>
              <a:cs typeface="+mn-lt"/>
            </a:endParaRPr>
          </a:p>
          <a:p>
            <a:pPr lvl="1" indent="-285750"/>
            <a:r>
              <a:rPr lang="en-US" dirty="0">
                <a:solidFill>
                  <a:srgbClr val="000000"/>
                </a:solidFill>
                <a:ea typeface="+mn-lt"/>
                <a:cs typeface="+mn-lt"/>
              </a:rPr>
              <a:t>Memo Rubric: </a:t>
            </a:r>
            <a:r>
              <a:rPr lang="en-US" sz="1100" dirty="0">
                <a:solidFill>
                  <a:srgbClr val="000000"/>
                </a:solidFill>
                <a:ea typeface="+mn-lt"/>
                <a:cs typeface="+mn-lt"/>
                <a:hlinkClick r:id="rId6"/>
              </a:rPr>
              <a:t>https://designlab.eng.rpi.edu/edn/projects/capstone-support-dev/repository/112/raw/Rubrics/Background%20Memo%20Rubric.docx</a:t>
            </a:r>
            <a:endParaRPr lang="en-US" sz="1100" dirty="0">
              <a:solidFill>
                <a:srgbClr val="000000"/>
              </a:solidFill>
              <a:ea typeface="+mn-lt"/>
              <a:cs typeface="+mn-lt"/>
            </a:endParaRPr>
          </a:p>
          <a:p>
            <a:pPr lvl="1" indent="-285750"/>
            <a:r>
              <a:rPr lang="en-US" dirty="0">
                <a:ea typeface="+mn-lt"/>
                <a:cs typeface="+mn-lt"/>
              </a:rPr>
              <a:t>Submit your memo in the Background Info </a:t>
            </a:r>
            <a:r>
              <a:rPr lang="en-US" dirty="0">
                <a:solidFill>
                  <a:srgbClr val="000000"/>
                </a:solidFill>
                <a:ea typeface="+mn-lt"/>
                <a:cs typeface="+mn-lt"/>
              </a:rPr>
              <a:t>forum</a:t>
            </a:r>
          </a:p>
          <a:p>
            <a:pPr lvl="2" indent="-285750"/>
            <a:r>
              <a:rPr lang="en-US" dirty="0">
                <a:solidFill>
                  <a:srgbClr val="000000"/>
                </a:solidFill>
                <a:ea typeface="+mn-lt"/>
                <a:cs typeface="+mn-lt"/>
              </a:rPr>
              <a:t>Include your RCSID and topic in filename!</a:t>
            </a:r>
          </a:p>
          <a:p>
            <a:r>
              <a:rPr lang="en-US" dirty="0">
                <a:solidFill>
                  <a:srgbClr val="FF0000"/>
                </a:solidFill>
                <a:cs typeface="Calibri"/>
              </a:rPr>
              <a:t>Complete the Online Safety Training in </a:t>
            </a:r>
            <a:r>
              <a:rPr lang="en-US" dirty="0" err="1">
                <a:solidFill>
                  <a:srgbClr val="FF0000"/>
                </a:solidFill>
                <a:cs typeface="Calibri"/>
              </a:rPr>
              <a:t>Percipio</a:t>
            </a:r>
            <a:r>
              <a:rPr lang="en-US" dirty="0">
                <a:solidFill>
                  <a:srgbClr val="FF0000"/>
                </a:solidFill>
                <a:cs typeface="Calibri"/>
              </a:rPr>
              <a:t> </a:t>
            </a:r>
            <a:r>
              <a:rPr lang="en-US" strike="sngStrike" dirty="0">
                <a:solidFill>
                  <a:srgbClr val="FF0000"/>
                </a:solidFill>
                <a:cs typeface="Calibri"/>
              </a:rPr>
              <a:t>by end of 3rd week </a:t>
            </a:r>
            <a:r>
              <a:rPr lang="en-US" dirty="0">
                <a:solidFill>
                  <a:srgbClr val="FF0000"/>
                </a:solidFill>
                <a:cs typeface="Calibri"/>
              </a:rPr>
              <a:t>     </a:t>
            </a:r>
            <a:r>
              <a:rPr lang="en-US" sz="2800" b="1" dirty="0">
                <a:solidFill>
                  <a:srgbClr val="FF0000"/>
                </a:solidFill>
                <a:cs typeface="Calibri"/>
              </a:rPr>
              <a:t>RIGHT NOW !!</a:t>
            </a:r>
            <a:endParaRPr lang="en-US" sz="2800" b="1" dirty="0">
              <a:solidFill>
                <a:srgbClr val="FF0000"/>
              </a:solidFill>
              <a:ea typeface="+mn-lt"/>
              <a:cs typeface="+mn-lt"/>
            </a:endParaRPr>
          </a:p>
          <a:p>
            <a:pPr lvl="1" indent="-285750"/>
            <a:r>
              <a:rPr lang="en-US" dirty="0">
                <a:cs typeface="Calibri"/>
                <a:hlinkClick r:id="rId7"/>
              </a:rPr>
              <a:t>https://www.percipio.com</a:t>
            </a:r>
            <a:endParaRPr lang="en-US" dirty="0">
              <a:ea typeface="+mn-lt"/>
              <a:cs typeface="+mn-lt"/>
            </a:endParaRPr>
          </a:p>
          <a:p>
            <a:pPr lvl="1" indent="-285750"/>
            <a:r>
              <a:rPr lang="en-US" dirty="0">
                <a:cs typeface="Calibri"/>
              </a:rPr>
              <a:t>Rensselaer Manufacturing and Prototyping Laboratories-Safety Orientation</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40695997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25" y="1825625"/>
            <a:ext cx="8665948" cy="3102409"/>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86</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02134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
        <p:nvSpPr>
          <p:cNvPr id="6" name="Down Arrow 5"/>
          <p:cNvSpPr/>
          <p:nvPr/>
        </p:nvSpPr>
        <p:spPr>
          <a:xfrm rot="18214931">
            <a:off x="3586239" y="59888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7287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a:t>
            </a:r>
            <a:r>
              <a:rPr lang="en-US" dirty="0" err="1"/>
              <a:t>mfg</a:t>
            </a:r>
            <a:r>
              <a:rPr lang="en-US" dirty="0"/>
              <a:t> is complete</a:t>
            </a:r>
          </a:p>
          <a:p>
            <a:pPr lvl="1"/>
            <a:r>
              <a:rPr lang="en-US" dirty="0"/>
              <a:t>Create dummy data NOW to test software performance or analysis approach</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
        <p:nvSpPr>
          <p:cNvPr id="6" name="Down Arrow 5"/>
          <p:cNvSpPr/>
          <p:nvPr/>
        </p:nvSpPr>
        <p:spPr>
          <a:xfrm rot="18214931">
            <a:off x="3586238" y="599185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8202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
        <p:nvSpPr>
          <p:cNvPr id="6" name="Down Arrow 5"/>
          <p:cNvSpPr/>
          <p:nvPr/>
        </p:nvSpPr>
        <p:spPr>
          <a:xfrm rot="18214931">
            <a:off x="3662440" y="598883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86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Class meeting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Wear a </a:t>
            </a:r>
            <a:r>
              <a:rPr lang="en-US" b="1" dirty="0">
                <a:cs typeface="Calibri"/>
              </a:rPr>
              <a:t>disposable</a:t>
            </a:r>
            <a:r>
              <a:rPr lang="en-US" dirty="0">
                <a:cs typeface="Calibri"/>
              </a:rPr>
              <a:t> mask at all times</a:t>
            </a:r>
          </a:p>
          <a:p>
            <a:r>
              <a:rPr lang="en-US" dirty="0">
                <a:cs typeface="Calibri"/>
              </a:rPr>
              <a:t>Teams may wish to use Webex to record their meetings for any members who are 'absent' or have connection issues.</a:t>
            </a:r>
          </a:p>
          <a:p>
            <a:pPr lvl="1"/>
            <a:r>
              <a:rPr lang="en-US" dirty="0"/>
              <a:t>If you record, save to the cloud so your team can access </a:t>
            </a:r>
            <a:r>
              <a:rPr lang="en-US"/>
              <a:t>the recording.</a:t>
            </a:r>
            <a:endParaRPr lang="en-US" dirty="0"/>
          </a:p>
          <a:p>
            <a:pPr lvl="1"/>
            <a:r>
              <a:rPr lang="en-US" dirty="0">
                <a:cs typeface="Calibri"/>
              </a:rPr>
              <a:t>ALWAYS encouraged to take meeting minutes and post to EDN for future reference</a:t>
            </a:r>
          </a:p>
        </p:txBody>
      </p:sp>
      <p:sp>
        <p:nvSpPr>
          <p:cNvPr id="4" name="Footer Placeholder 3">
            <a:extLst>
              <a:ext uri="{FF2B5EF4-FFF2-40B4-BE49-F238E27FC236}">
                <a16:creationId xmlns:a16="http://schemas.microsoft.com/office/drawing/2014/main" id="{19FD35EA-1571-4562-BA9E-35972A53A2E3}"/>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9</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825625"/>
            <a:ext cx="7886700" cy="4351338"/>
          </a:xfrm>
        </p:spPr>
        <p:txBody>
          <a:bodyPr vert="horz" lIns="91440" tIns="45720" rIns="91440" bIns="45720" rtlCol="0" anchor="t">
            <a:normAutofit fontScale="92500" lnSpcReduction="10000"/>
          </a:bodyPr>
          <a:lstStyle/>
          <a:p>
            <a:r>
              <a:rPr lang="en-US" dirty="0">
                <a:ea typeface="+mn-lt"/>
                <a:cs typeface="+mn-lt"/>
              </a:rPr>
              <a:t>Address any feedback received on Status Update PPT</a:t>
            </a:r>
            <a:endParaRPr lang="en-US" dirty="0">
              <a:solidFill>
                <a:srgbClr val="C00000"/>
              </a:solidFill>
              <a:ea typeface="+mn-lt"/>
              <a:cs typeface="+mn-lt"/>
            </a:endParaRPr>
          </a:p>
          <a:p>
            <a:r>
              <a:rPr lang="en-US" dirty="0">
                <a:ea typeface="+mn-lt"/>
                <a:cs typeface="+mn-lt"/>
              </a:rPr>
              <a:t>Sponsor liaison should email PPT to sponsor </a:t>
            </a:r>
            <a:r>
              <a:rPr lang="en-US" b="1" dirty="0">
                <a:ea typeface="+mn-lt"/>
                <a:cs typeface="+mn-lt"/>
              </a:rPr>
              <a:t>24 hours prior</a:t>
            </a:r>
            <a:r>
              <a:rPr lang="en-US" dirty="0">
                <a:ea typeface="+mn-lt"/>
                <a:cs typeface="+mn-lt"/>
              </a:rPr>
              <a:t> to call</a:t>
            </a:r>
          </a:p>
          <a:p>
            <a:r>
              <a:rPr lang="en-US" dirty="0"/>
              <a:t>Read Preliminary Design Review and Poster Wiki page in preparation for creating a first draft of the poster during Class 9</a:t>
            </a:r>
          </a:p>
          <a:p>
            <a:pPr lvl="1"/>
            <a:r>
              <a:rPr lang="en-US" sz="1100" dirty="0">
                <a:hlinkClick r:id="rId3"/>
              </a:rPr>
              <a:t>https://designlab.eng.rpi.edu/edn/projects/capstone-support-dev/wiki/Preliminary_Design_Review_and_Poster</a:t>
            </a:r>
            <a:endParaRPr lang="en-US" sz="1100" dirty="0">
              <a:cs typeface="Calibri"/>
            </a:endParaRPr>
          </a:p>
          <a:p>
            <a:r>
              <a:rPr lang="en-US" dirty="0">
                <a:cs typeface="Calibri"/>
              </a:rPr>
              <a:t>Continue technical work</a:t>
            </a:r>
          </a:p>
          <a:p>
            <a:r>
              <a:rPr lang="en-US" dirty="0">
                <a:cs typeface="Calibri"/>
              </a:rPr>
              <a:t>Post progress to Design Forum thread(s)</a:t>
            </a:r>
          </a:p>
          <a:p>
            <a:r>
              <a:rPr lang="en-US" dirty="0">
                <a:cs typeface="Calibri"/>
              </a:rPr>
              <a:t>Student Team should now be creating individual project tasks</a:t>
            </a:r>
          </a:p>
          <a:p>
            <a:endParaRPr lang="en-US" dirty="0">
              <a:cs typeface="Calibri"/>
            </a:endParaRPr>
          </a:p>
          <a:p>
            <a:r>
              <a:rPr lang="en-US" dirty="0">
                <a:cs typeface="Calibri"/>
              </a:rPr>
              <a:t>Prep for upcoming PDR - There will be THREE groups presenting SAME content from SAME poster</a:t>
            </a:r>
          </a:p>
          <a:p>
            <a:pPr lvl="1"/>
            <a:r>
              <a:rPr lang="en-US" dirty="0">
                <a:cs typeface="Calibri"/>
              </a:rPr>
              <a:t>Identify who will be presenting in each of the three groups</a:t>
            </a:r>
          </a:p>
          <a:p>
            <a:pPr lvl="1"/>
            <a:r>
              <a:rPr lang="en-US" strike="sngStrike" dirty="0">
                <a:cs typeface="Calibri"/>
              </a:rPr>
              <a:t>Identify TWO team members for EACH session who will “host” the team’s upcoming PDR in their personal Webex space. One as “primary” and one as an alternate. Please post this information to a thread in the PDR Forum.</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48948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871752"/>
            <a:ext cx="5938623" cy="3075781"/>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92</a:t>
            </a:fld>
            <a:endParaRPr lang="en-US" dirty="0"/>
          </a:p>
        </p:txBody>
      </p:sp>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891243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err="1"/>
              <a:t>Covid</a:t>
            </a:r>
            <a:r>
              <a:rPr lang="en-US" dirty="0"/>
              <a:t> Tip – It’s hard to hear speakers through a mask. Be sure to </a:t>
            </a:r>
            <a:r>
              <a:rPr lang="en-US" dirty="0">
                <a:solidFill>
                  <a:srgbClr val="FF0000"/>
                </a:solidFill>
              </a:rPr>
              <a:t>SPEAK LOUDLY </a:t>
            </a:r>
            <a:r>
              <a:rPr lang="en-US" dirty="0"/>
              <a:t>during presentation.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lnSpcReduction="10000"/>
          </a:bodyPr>
          <a:lstStyle/>
          <a:p>
            <a:r>
              <a:rPr lang="en-US" dirty="0"/>
              <a:t>Open </a:t>
            </a:r>
            <a:r>
              <a:rPr lang="en-US" dirty="0">
                <a:solidFill>
                  <a:schemeClr val="accent6"/>
                </a:solidFill>
              </a:rPr>
              <a:t>Poster.pptx </a:t>
            </a:r>
            <a:r>
              <a:rPr lang="en-US" dirty="0"/>
              <a:t>in Box in PPT Online</a:t>
            </a:r>
          </a:p>
          <a:p>
            <a:endParaRPr lang="en-US" dirty="0"/>
          </a:p>
          <a:p>
            <a:r>
              <a:rPr lang="en-US" dirty="0"/>
              <a:t>10 mins – Divide into 3 groups, shift to sub-Spaces on Webex Teams,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4917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p:txBody>
          <a:bodyPr vert="horz" lIns="91440" tIns="45720" rIns="91440" bIns="45720" rtlCol="0" anchor="t">
            <a:normAutofit/>
          </a:bodyPr>
          <a:lstStyle/>
          <a:p>
            <a:r>
              <a:rPr lang="en-US" dirty="0">
                <a:ea typeface="+mn-lt"/>
                <a:cs typeface="+mn-lt"/>
              </a:rPr>
              <a:t>Class 9 Ticket Out</a:t>
            </a:r>
          </a:p>
          <a:p>
            <a:pPr lvl="1"/>
            <a:r>
              <a:rPr lang="en-US" sz="1000" u="sng" dirty="0">
                <a:hlinkClick r:id="rId2"/>
              </a:rPr>
              <a:t>https://forms.gle/FN4QcaNssDLXSYsp7</a:t>
            </a:r>
            <a:endParaRPr lang="en-US" sz="1000" u="sng" dirty="0"/>
          </a:p>
          <a:p>
            <a:r>
              <a:rPr lang="en-US" dirty="0">
                <a:ea typeface="+mn-lt"/>
                <a:cs typeface="+mn-lt"/>
              </a:rPr>
              <a:t>Upload poster draft to EDN</a:t>
            </a:r>
          </a:p>
          <a:p>
            <a:pPr lvl="1"/>
            <a:r>
              <a:rPr lang="en-US" dirty="0">
                <a:ea typeface="+mn-lt"/>
                <a:cs typeface="+mn-lt"/>
              </a:rPr>
              <a:t>File in the Repository – working/Reports/Report + Poster/Poster.pptx</a:t>
            </a:r>
          </a:p>
          <a:p>
            <a:pPr lvl="1"/>
            <a:r>
              <a:rPr lang="en-US" dirty="0">
                <a:ea typeface="+mn-lt"/>
                <a:cs typeface="+mn-lt"/>
              </a:rPr>
              <a:t>Discussion in PDR Forum</a:t>
            </a:r>
            <a:endParaRPr lang="en-US" dirty="0">
              <a:solidFill>
                <a:srgbClr val="C00000"/>
              </a:solidFill>
              <a:ea typeface="+mn-lt"/>
              <a:cs typeface="+mn-lt"/>
            </a:endParaRPr>
          </a:p>
          <a:p>
            <a:r>
              <a:rPr lang="en-US" dirty="0">
                <a:cs typeface="Calibri"/>
              </a:rPr>
              <a:t>Continue technical work</a:t>
            </a:r>
          </a:p>
          <a:p>
            <a:r>
              <a:rPr lang="en-US" dirty="0">
                <a:cs typeface="Calibri"/>
              </a:rPr>
              <a:t>Post progress to Design Forum thread(s)</a:t>
            </a:r>
          </a:p>
          <a:p>
            <a:r>
              <a:rPr lang="en-US" dirty="0">
                <a:cs typeface="Calibri"/>
              </a:rPr>
              <a:t>Student Team should now be creating agendas for each class meeting and individual project tasks</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7154755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96</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err="1">
                <a:cs typeface="Calibri"/>
              </a:rPr>
              <a:t>Scaffolded</a:t>
            </a:r>
            <a:r>
              <a:rPr lang="en-US" dirty="0">
                <a:cs typeface="Calibri"/>
              </a:rPr>
              <a:t>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(rather than Box) to document all work moving forwards</a:t>
            </a: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8608</Words>
  <Application>Microsoft Office PowerPoint</Application>
  <PresentationFormat>On-screen Show (4:3)</PresentationFormat>
  <Paragraphs>1256</Paragraphs>
  <Slides>97</Slides>
  <Notes>23</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97</vt:i4>
      </vt:variant>
    </vt:vector>
  </HeadingPairs>
  <TitlesOfParts>
    <vt:vector size="105" baseType="lpstr">
      <vt:lpstr>Algerian</vt:lpstr>
      <vt:lpstr>Arial</vt:lpstr>
      <vt:lpstr>Calibri</vt:lpstr>
      <vt:lpstr>Calibri Light</vt:lpstr>
      <vt:lpstr>Times New Roman</vt:lpstr>
      <vt:lpstr>Office Theme</vt:lpstr>
      <vt:lpstr>1_Office Theme</vt:lpstr>
      <vt:lpstr>Worksheet</vt:lpstr>
      <vt:lpstr>Welcome to  Capstone Design</vt:lpstr>
      <vt:lpstr>Revision History </vt:lpstr>
      <vt:lpstr>Revision History - continued </vt:lpstr>
      <vt:lpstr>Revision History - continued </vt:lpstr>
      <vt:lpstr>Link to Agendas</vt:lpstr>
      <vt:lpstr>Day 1 Agenda</vt:lpstr>
      <vt:lpstr>10 min - Logistics</vt:lpstr>
      <vt:lpstr>Covid-19 related challenges</vt:lpstr>
      <vt:lpstr>Class meeting logistics</vt:lpstr>
      <vt:lpstr>Webex/Meeting Tips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Collaboration Logistics</vt:lpstr>
      <vt:lpstr>30 min - Team Ideation Exercise</vt:lpstr>
      <vt:lpstr>20 min - Team Ideation Summary</vt:lpstr>
      <vt:lpstr>5 min – Initial Team Meeting</vt:lpstr>
      <vt:lpstr>10 min – Questions about IED and Capstone Readiness </vt:lpstr>
      <vt:lpstr>5 min – Ticket Out</vt:lpstr>
      <vt:lpstr>Out of Class Tasks (what you might call homework, complete BEFORE Class 2)</vt:lpstr>
      <vt:lpstr>Class 2 Agenda</vt:lpstr>
      <vt:lpstr>15 min - Capstone Expectations Q&amp;A</vt:lpstr>
      <vt:lpstr>Follow Track A/B/C as instructed by PE</vt:lpstr>
      <vt:lpstr>15 or 20 min - Generate Project Questions</vt:lpstr>
      <vt:lpstr>15 min - Classify and Assign Questions</vt:lpstr>
      <vt:lpstr>15/20 min - Meet with Project Engineer</vt:lpstr>
      <vt:lpstr>15 min - Meet with Chief Engineer</vt:lpstr>
      <vt:lpstr>Go back to PE space for  Engineering Documentation discussion</vt:lpstr>
      <vt:lpstr>20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Out of Class Tasks (what you might call homework, complete BEFORE Class 3)</vt:lpstr>
      <vt:lpstr>Day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complete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 / Action Items:</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Out of Class Task / Action Items:</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 / Action Items:</vt:lpstr>
      <vt:lpstr>Class 7 Agenda</vt:lpstr>
      <vt:lpstr>Engineering Design Process</vt:lpstr>
      <vt:lpstr>10 min - Project Planning Q&amp;A</vt:lpstr>
      <vt:lpstr>Defining Meaningful Tasks aka “SMART”</vt:lpstr>
      <vt:lpstr>90 min - ‘Post It Note’ Project Planning Exercise</vt:lpstr>
      <vt:lpstr>Out of Class Task / Action Items:</vt:lpstr>
      <vt:lpstr>Class 8 Agenda</vt:lpstr>
      <vt:lpstr>Engineering Design Process</vt:lpstr>
      <vt:lpstr>60 min – Follow Team Agenda</vt:lpstr>
      <vt:lpstr>15 min – PE Review Project Plan</vt:lpstr>
      <vt:lpstr>30 min – PE Review of Status Update PPT</vt:lpstr>
      <vt:lpstr>Out of Class Task / Action Items:</vt:lpstr>
      <vt:lpstr>Class 9 Agenda</vt:lpstr>
      <vt:lpstr>Engineering Design Process</vt:lpstr>
      <vt:lpstr>5 min - PDR Q&amp;A</vt:lpstr>
      <vt:lpstr>95 min – Poster Creation</vt:lpstr>
      <vt:lpstr>Out of Class Task / Action Items:</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2022-02-01T15:17:08Z</dcterms:modified>
</cp:coreProperties>
</file>