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Lst>
  <p:notesMasterIdLst>
    <p:notesMasterId r:id="rId101"/>
  </p:notesMasterIdLst>
  <p:sldIdLst>
    <p:sldId id="256" r:id="rId3"/>
    <p:sldId id="338" r:id="rId4"/>
    <p:sldId id="316" r:id="rId5"/>
    <p:sldId id="352" r:id="rId6"/>
    <p:sldId id="339" r:id="rId7"/>
    <p:sldId id="276" r:id="rId8"/>
    <p:sldId id="257" r:id="rId9"/>
    <p:sldId id="269" r:id="rId10"/>
    <p:sldId id="317" r:id="rId11"/>
    <p:sldId id="357" r:id="rId12"/>
    <p:sldId id="310" r:id="rId13"/>
    <p:sldId id="275" r:id="rId14"/>
    <p:sldId id="272" r:id="rId15"/>
    <p:sldId id="403" r:id="rId16"/>
    <p:sldId id="274" r:id="rId17"/>
    <p:sldId id="270" r:id="rId18"/>
    <p:sldId id="262" r:id="rId19"/>
    <p:sldId id="258" r:id="rId20"/>
    <p:sldId id="400" r:id="rId21"/>
    <p:sldId id="265" r:id="rId22"/>
    <p:sldId id="311" r:id="rId23"/>
    <p:sldId id="281" r:id="rId24"/>
    <p:sldId id="279" r:id="rId25"/>
    <p:sldId id="354" r:id="rId26"/>
    <p:sldId id="280" r:id="rId27"/>
    <p:sldId id="292" r:id="rId28"/>
    <p:sldId id="283" r:id="rId29"/>
    <p:sldId id="264" r:id="rId30"/>
    <p:sldId id="389" r:id="rId31"/>
    <p:sldId id="359" r:id="rId32"/>
    <p:sldId id="285" r:id="rId33"/>
    <p:sldId id="362" r:id="rId34"/>
    <p:sldId id="363" r:id="rId35"/>
    <p:sldId id="390" r:id="rId36"/>
    <p:sldId id="360" r:id="rId37"/>
    <p:sldId id="326" r:id="rId38"/>
    <p:sldId id="327" r:id="rId39"/>
    <p:sldId id="328" r:id="rId40"/>
    <p:sldId id="329" r:id="rId41"/>
    <p:sldId id="330" r:id="rId42"/>
    <p:sldId id="331" r:id="rId43"/>
    <p:sldId id="284" r:id="rId44"/>
    <p:sldId id="291" r:id="rId45"/>
    <p:sldId id="287" r:id="rId46"/>
    <p:sldId id="387" r:id="rId47"/>
    <p:sldId id="333" r:id="rId48"/>
    <p:sldId id="340" r:id="rId49"/>
    <p:sldId id="289" r:id="rId50"/>
    <p:sldId id="391" r:id="rId51"/>
    <p:sldId id="288" r:id="rId52"/>
    <p:sldId id="290" r:id="rId53"/>
    <p:sldId id="307" r:id="rId54"/>
    <p:sldId id="293" r:id="rId55"/>
    <p:sldId id="372" r:id="rId56"/>
    <p:sldId id="393" r:id="rId57"/>
    <p:sldId id="394" r:id="rId58"/>
    <p:sldId id="342" r:id="rId59"/>
    <p:sldId id="341" r:id="rId60"/>
    <p:sldId id="294" r:id="rId61"/>
    <p:sldId id="298" r:id="rId62"/>
    <p:sldId id="373" r:id="rId63"/>
    <p:sldId id="386" r:id="rId64"/>
    <p:sldId id="355" r:id="rId65"/>
    <p:sldId id="366" r:id="rId66"/>
    <p:sldId id="367" r:id="rId67"/>
    <p:sldId id="401" r:id="rId68"/>
    <p:sldId id="313" r:id="rId69"/>
    <p:sldId id="309" r:id="rId70"/>
    <p:sldId id="297" r:id="rId71"/>
    <p:sldId id="300" r:id="rId72"/>
    <p:sldId id="374" r:id="rId73"/>
    <p:sldId id="385" r:id="rId74"/>
    <p:sldId id="382" r:id="rId75"/>
    <p:sldId id="343" r:id="rId76"/>
    <p:sldId id="344" r:id="rId77"/>
    <p:sldId id="345" r:id="rId78"/>
    <p:sldId id="381" r:id="rId79"/>
    <p:sldId id="299" r:id="rId80"/>
    <p:sldId id="302" r:id="rId81"/>
    <p:sldId id="375" r:id="rId82"/>
    <p:sldId id="384" r:id="rId83"/>
    <p:sldId id="402" r:id="rId84"/>
    <p:sldId id="404" r:id="rId85"/>
    <p:sldId id="348" r:id="rId86"/>
    <p:sldId id="368" r:id="rId87"/>
    <p:sldId id="304" r:id="rId88"/>
    <p:sldId id="376" r:id="rId89"/>
    <p:sldId id="395" r:id="rId90"/>
    <p:sldId id="396" r:id="rId91"/>
    <p:sldId id="397" r:id="rId92"/>
    <p:sldId id="303" r:id="rId93"/>
    <p:sldId id="306" r:id="rId94"/>
    <p:sldId id="378" r:id="rId95"/>
    <p:sldId id="383" r:id="rId96"/>
    <p:sldId id="350" r:id="rId97"/>
    <p:sldId id="305" r:id="rId98"/>
    <p:sldId id="369" r:id="rId99"/>
    <p:sldId id="398" r:id="rId100"/>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77" d="100"/>
          <a:sy n="77" d="100"/>
        </p:scale>
        <p:origin x="758"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microsoft.com/office/2015/10/relationships/revisionInfo" Target="revisionInfo.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6/2/2022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29</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37</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6/2/2022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6/2/2022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6/2/2022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6/2/2022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6/2/2022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6/2/2022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6/2/2022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6/2/2022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6/2/2022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6/2/2022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6/2/2022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6/2/2022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6/2/2022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6/2/2022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6/2/2022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6/2/2022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6/2/2022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w7D5ZYWTtuM9iJ8R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fBSq781FFdm1ZsJy7"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28.xml"/><Relationship Id="rId7" Type="http://schemas.openxmlformats.org/officeDocument/2006/relationships/slide" Target="slide70.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92.xml"/><Relationship Id="rId4" Type="http://schemas.openxmlformats.org/officeDocument/2006/relationships/slide" Target="slide44.xml"/><Relationship Id="rId9" Type="http://schemas.openxmlformats.org/officeDocument/2006/relationships/slide" Target="slide8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uea8kyegBg67HmNk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sXn3zGefqdyHnqg77"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6SBYVKaC9TLRd8R18"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forms.gle/FN4QcaNssDLXSYsp7"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26887047"/>
              </p:ext>
            </p:extLst>
          </p:nvPr>
        </p:nvGraphicFramePr>
        <p:xfrm>
          <a:off x="381000" y="846138"/>
          <a:ext cx="8382000" cy="418060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smtClean="0">
                          <a:effectLst/>
                          <a:latin typeface="+mj-lt"/>
                          <a:ea typeface="MS Mincho"/>
                        </a:rPr>
                        <a:t>6.2.22</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a:t>
                      </a:r>
                      <a:r>
                        <a:rPr lang="en-US" sz="1200" dirty="0" smtClean="0">
                          <a:effectLst/>
                          <a:latin typeface="+mj-lt"/>
                          <a:ea typeface="MS Mincho"/>
                        </a:rPr>
                        <a:t>S22 </a:t>
                      </a:r>
                      <a:r>
                        <a:rPr lang="en-US" sz="1200" dirty="0">
                          <a:effectLst/>
                          <a:latin typeface="+mj-lt"/>
                          <a:ea typeface="MS Mincho"/>
                        </a:rPr>
                        <a:t>Playbook</a:t>
                      </a:r>
                    </a:p>
                    <a:p>
                      <a:pPr marL="0" marR="0" algn="l">
                        <a:spcBef>
                          <a:spcPts val="0"/>
                        </a:spcBef>
                        <a:spcAft>
                          <a:spcPts val="0"/>
                        </a:spcAft>
                      </a:pPr>
                      <a:r>
                        <a:rPr lang="en-US" sz="1200" dirty="0">
                          <a:effectLst/>
                          <a:latin typeface="+mj-lt"/>
                          <a:ea typeface="MS Mincho"/>
                        </a:rPr>
                        <a:t>Revision history </a:t>
                      </a:r>
                      <a:r>
                        <a:rPr lang="en-US" sz="1200" dirty="0" smtClean="0">
                          <a:effectLst/>
                          <a:latin typeface="+mj-lt"/>
                          <a:ea typeface="MS Mincho"/>
                        </a:rPr>
                        <a:t>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582"/>
            <a:ext cx="7886700" cy="555974"/>
          </a:xfrm>
        </p:spPr>
        <p:txBody>
          <a:bodyPr>
            <a:normAutofit fontScale="90000"/>
          </a:bodyPr>
          <a:lstStyle/>
          <a:p>
            <a:pPr algn="ctr"/>
            <a:r>
              <a:rPr lang="en-US" sz="3700" dirty="0"/>
              <a:t>10 min – Questions about IED and</a:t>
            </a:r>
            <a:br>
              <a:rPr lang="en-US" sz="3700" dirty="0"/>
            </a:br>
            <a:r>
              <a:rPr lang="en-US" sz="3700" dirty="0"/>
              <a:t>Capstone Readiness</a:t>
            </a:r>
            <a:r>
              <a:rPr lang="en-US" dirty="0"/>
              <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800" u="sng" dirty="0">
                <a:hlinkClick r:id="rId3"/>
              </a:rPr>
              <a:t>https://forms.gle/w7D5ZYWTtuM9iJ8R8</a:t>
            </a:r>
            <a:r>
              <a:rPr lang="en-US" sz="1800" u="sng" dirty="0"/>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https://designlab.eng.rpi.edu/edn/projects/capstone-support-dev/wiki/Capstone_Class_Agendas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27</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spTree>
    <p:extLst>
      <p:ext uri="{BB962C8B-B14F-4D97-AF65-F5344CB8AC3E}">
        <p14:creationId xmlns:p14="http://schemas.microsoft.com/office/powerpoint/2010/main" val="20856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30</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35</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36</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37</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39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92500" lnSpcReduction="20000"/>
          </a:bodyPr>
          <a:lstStyle/>
          <a:p>
            <a:r>
              <a:rPr lang="en-US" dirty="0">
                <a:ea typeface="+mn-lt"/>
                <a:cs typeface="+mn-lt"/>
              </a:rPr>
              <a:t>Complete Class 2 Ticket Out</a:t>
            </a:r>
          </a:p>
          <a:p>
            <a:pPr lvl="1"/>
            <a:r>
              <a:rPr lang="en-US" sz="1100" u="sng" dirty="0">
                <a:hlinkClick r:id="rId2"/>
              </a:rPr>
              <a:t>https://forms.gle/fBSq781FFdm1ZsJy7</a:t>
            </a:r>
            <a:endParaRPr lang="en-US" sz="1100" u="sng" dirty="0"/>
          </a:p>
          <a:p>
            <a:pPr lvl="1"/>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pPr lvl="1"/>
            <a:r>
              <a:rPr lang="en-US" dirty="0">
                <a:ea typeface="+mn-lt"/>
                <a:cs typeface="+mn-lt"/>
              </a:rPr>
              <a:t>Post personal contact info (name, major, RPI email, phone #) to one thread in the EDN Background Info Forum (start new thread titled “Team Contact Info”, then reply for subsequent entries)</a:t>
            </a:r>
          </a:p>
          <a:p>
            <a:pPr lvl="1"/>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4017358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a:latin typeface="Calibri Light"/>
                <a:cs typeface="Calibri Light"/>
              </a:rPr>
              <a:t>(what you might call homework, 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https://forms.gle/uea8kyegBg67HmNk7</a:t>
            </a:r>
            <a:endParaRPr lang="en-US" sz="1200" dirty="0"/>
          </a:p>
          <a:p>
            <a:r>
              <a:rPr lang="en-US" dirty="0">
                <a:ea typeface="+mn-lt"/>
                <a:cs typeface="+mn-lt"/>
              </a:rPr>
              <a:t>Update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4355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u="sng" dirty="0">
                <a:hlinkClick r:id="rId2"/>
              </a:rPr>
              <a:t>https://forms.gle/sXn3zGefqdyHnqg77</a:t>
            </a:r>
            <a:r>
              <a:rPr lang="en-US" sz="1000" u="sng" dirty="0"/>
              <a:t> </a:t>
            </a:r>
            <a:r>
              <a:rPr lang="en-US" sz="1000" dirty="0"/>
              <a:t> </a:t>
            </a:r>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54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63</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62"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https://forms.gle/6SBYVKaC9TLRd8R18</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https://designlab.eng.rpi.edu/edn/projects/capstone-support-dev/wiki/Subversion#Basic-How-To-Guides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1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9" name="Picture 8">
            <a:extLst>
              <a:ext uri="{FF2B5EF4-FFF2-40B4-BE49-F238E27FC236}">
                <a16:creationId xmlns:a16="http://schemas.microsoft.com/office/drawing/2014/main" id="{6FC84FBB-8052-488C-BF82-706945128924}"/>
              </a:ext>
            </a:extLst>
          </p:cNvPr>
          <p:cNvPicPr>
            <a:picLocks noChangeAspect="1"/>
          </p:cNvPicPr>
          <p:nvPr/>
        </p:nvPicPr>
        <p:blipFill>
          <a:blip r:embed="rId4"/>
          <a:stretch>
            <a:fillRect/>
          </a:stretch>
        </p:blipFill>
        <p:spPr>
          <a:xfrm>
            <a:off x="1395412" y="1459124"/>
            <a:ext cx="6353175" cy="374926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77</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192511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r>
              <a:rPr lang="en-US" dirty="0" smtClean="0"/>
              <a:t>.</a:t>
            </a:r>
          </a:p>
          <a:p>
            <a:r>
              <a:rPr lang="en-US" dirty="0" smtClean="0"/>
              <a:t>DO include documentation needed for technology transfer, e.g. user manual</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82</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smtClean="0"/>
              <a:t>Yes, it gets harder to define tasks near the end of the semester. So instead, work backwards from the end!</a:t>
            </a:r>
            <a:endParaRPr lang="en-US" dirty="0"/>
          </a:p>
          <a:p>
            <a:r>
              <a:rPr lang="en-US" dirty="0" smtClean="0"/>
              <a:t>There may be gaps in time – you will need to fill those in today</a:t>
            </a:r>
            <a:endParaRPr lang="en-US" dirty="0"/>
          </a:p>
          <a:p>
            <a:r>
              <a:rPr lang="en-US" dirty="0" smtClean="0"/>
              <a:t>Do not just copy a task 3 times because it spans 3 weeks. Instead, you must break it down into 3 well defined smaller tasks.</a:t>
            </a:r>
            <a:endParaRPr lang="en-US" dirty="0"/>
          </a:p>
          <a:p>
            <a:r>
              <a:rPr lang="en-US" dirty="0" smtClean="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smtClean="0"/>
              <a:t>Group things by functional subsystem rather than by name. this helps reveal possible planning gaps.</a:t>
            </a:r>
          </a:p>
          <a:p>
            <a:r>
              <a:rPr lang="en-US" dirty="0" smtClean="0"/>
              <a:t>Remember your deliverables! Do you have the tasks needed to produce each of them, including things like demos?</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83</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18101578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smtClean="0"/>
              <a:t>Previous Out </a:t>
            </a:r>
            <a:r>
              <a:rPr lang="en-US" dirty="0"/>
              <a:t>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457200" y="960436"/>
            <a:ext cx="82296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a:t>
            </a:r>
            <a:r>
              <a:rPr lang="en-US" sz="1300" dirty="0" smtClean="0">
                <a:ea typeface="+mn-lt"/>
                <a:cs typeface="+mn-lt"/>
                <a:hlinkClick r:id="rId3"/>
              </a:rPr>
              <a:t>designlab.eng.rpi.edu/edn/projects/capstone-support-dev/repository/112/raw/training/Creating%20Versions%20from%20your%20Statement%20of%20Work.mp4</a:t>
            </a:r>
            <a:endParaRPr lang="en-US" sz="1300" dirty="0" smtClean="0">
              <a:ea typeface="+mn-lt"/>
              <a:cs typeface="+mn-lt"/>
            </a:endParaRPr>
          </a:p>
          <a:p>
            <a:pPr lvl="1"/>
            <a:r>
              <a:rPr lang="en-US" sz="1300" dirty="0" smtClean="0">
                <a:ea typeface="+mn-lt"/>
                <a:cs typeface="+mn-lt"/>
              </a:rPr>
              <a:t>Prefix with current semester name/year, e.g. “Sp22-” to avoid duplication of common deliverable names across semesters.</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2/7 (2/4)</a:t>
            </a: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dirty="0">
                <a:solidFill>
                  <a:srgbClr val="FF0000"/>
                </a:solidFill>
                <a:cs typeface="Calibri"/>
              </a:rPr>
              <a:t> </a:t>
            </a:r>
            <a:r>
              <a:rPr lang="en-US" sz="2800" b="1" dirty="0" smtClean="0">
                <a:solidFill>
                  <a:srgbClr val="FF0000"/>
                </a:solidFill>
                <a:cs typeface="Calibri"/>
              </a:rPr>
              <a:t>RIGHT </a:t>
            </a:r>
            <a:r>
              <a:rPr lang="en-US" sz="2800" b="1" dirty="0">
                <a:solidFill>
                  <a:srgbClr val="FF0000"/>
                </a:solidFill>
                <a:cs typeface="Calibri"/>
              </a:rPr>
              <a:t>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4069599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presenting SAME content from SAME poster</a:t>
            </a: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48948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93</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https://forms.gle/FN4QcaNssDLXSYsp7</a:t>
            </a:r>
            <a:endParaRPr lang="en-US" sz="1000" u="sng" dirty="0"/>
          </a:p>
          <a:p>
            <a:r>
              <a:rPr lang="en-US" dirty="0">
                <a:ea typeface="+mn-lt"/>
                <a:cs typeface="+mn-lt"/>
              </a:rPr>
              <a:t>Upload 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715475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97</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7220</Words>
  <Application>Microsoft Office PowerPoint</Application>
  <PresentationFormat>On-screen Show (4:3)</PresentationFormat>
  <Paragraphs>1221</Paragraphs>
  <Slides>98</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98</vt:i4>
      </vt:variant>
    </vt:vector>
  </HeadingPairs>
  <TitlesOfParts>
    <vt:vector size="108" baseType="lpstr">
      <vt:lpstr>ＭＳ Ｐゴシック</vt:lpstr>
      <vt:lpstr>Algerian</vt:lpstr>
      <vt:lpstr>Arial</vt:lpstr>
      <vt:lpstr>Calibri</vt:lpstr>
      <vt:lpstr>Calibri Light</vt:lpstr>
      <vt:lpstr>MS Mincho</vt:lpstr>
      <vt:lpstr>Times New Roman</vt:lpstr>
      <vt:lpstr>Office Theme</vt:lpstr>
      <vt:lpstr>1_Office Theme</vt:lpstr>
      <vt:lpstr>Worksheet</vt:lpstr>
      <vt:lpstr>Welcome to  Capstone Design</vt:lpstr>
      <vt:lpstr>Revision History </vt:lpstr>
      <vt:lpstr>Revision History - continued </vt:lpstr>
      <vt:lpstr>Revision History - continued </vt:lpstr>
      <vt:lpstr>Link to Agendas</vt:lpstr>
      <vt:lpstr>Class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complete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 / Action Items:</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 / Action Items:</vt:lpstr>
      <vt:lpstr>Class 9 Agenda</vt:lpstr>
      <vt:lpstr>Engineering Design Process</vt:lpstr>
      <vt:lpstr>5 min - PDR Q&amp;A</vt:lpstr>
      <vt:lpstr>95 min – Poster Creation</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2022-06-02T13:40:01Z</dcterms:modified>
</cp:coreProperties>
</file>