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 id="2147483672" r:id="rId3"/>
  </p:sldMasterIdLst>
  <p:notesMasterIdLst>
    <p:notesMasterId r:id="rId112"/>
  </p:notesMasterIdLst>
  <p:sldIdLst>
    <p:sldId id="256" r:id="rId4"/>
    <p:sldId id="338" r:id="rId5"/>
    <p:sldId id="316" r:id="rId6"/>
    <p:sldId id="352" r:id="rId7"/>
    <p:sldId id="339" r:id="rId8"/>
    <p:sldId id="276" r:id="rId9"/>
    <p:sldId id="257" r:id="rId10"/>
    <p:sldId id="269" r:id="rId11"/>
    <p:sldId id="317" r:id="rId12"/>
    <p:sldId id="357" r:id="rId13"/>
    <p:sldId id="310" r:id="rId14"/>
    <p:sldId id="275" r:id="rId15"/>
    <p:sldId id="272" r:id="rId16"/>
    <p:sldId id="403" r:id="rId17"/>
    <p:sldId id="274" r:id="rId18"/>
    <p:sldId id="270" r:id="rId19"/>
    <p:sldId id="262" r:id="rId20"/>
    <p:sldId id="258" r:id="rId21"/>
    <p:sldId id="400" r:id="rId22"/>
    <p:sldId id="265" r:id="rId23"/>
    <p:sldId id="311" r:id="rId24"/>
    <p:sldId id="281" r:id="rId25"/>
    <p:sldId id="279" r:id="rId26"/>
    <p:sldId id="354" r:id="rId27"/>
    <p:sldId id="280" r:id="rId28"/>
    <p:sldId id="292" r:id="rId29"/>
    <p:sldId id="405" r:id="rId30"/>
    <p:sldId id="406" r:id="rId31"/>
    <p:sldId id="283" r:id="rId32"/>
    <p:sldId id="264" r:id="rId33"/>
    <p:sldId id="389" r:id="rId34"/>
    <p:sldId id="359" r:id="rId35"/>
    <p:sldId id="285" r:id="rId36"/>
    <p:sldId id="362" r:id="rId37"/>
    <p:sldId id="363" r:id="rId38"/>
    <p:sldId id="390" r:id="rId39"/>
    <p:sldId id="360" r:id="rId40"/>
    <p:sldId id="326" r:id="rId41"/>
    <p:sldId id="327" r:id="rId42"/>
    <p:sldId id="328" r:id="rId43"/>
    <p:sldId id="329" r:id="rId44"/>
    <p:sldId id="330" r:id="rId45"/>
    <p:sldId id="331" r:id="rId46"/>
    <p:sldId id="284" r:id="rId47"/>
    <p:sldId id="407" r:id="rId48"/>
    <p:sldId id="291" r:id="rId49"/>
    <p:sldId id="287" r:id="rId50"/>
    <p:sldId id="387" r:id="rId51"/>
    <p:sldId id="333" r:id="rId52"/>
    <p:sldId id="340" r:id="rId53"/>
    <p:sldId id="289" r:id="rId54"/>
    <p:sldId id="391" r:id="rId55"/>
    <p:sldId id="288" r:id="rId56"/>
    <p:sldId id="290" r:id="rId57"/>
    <p:sldId id="408" r:id="rId58"/>
    <p:sldId id="307" r:id="rId59"/>
    <p:sldId id="293" r:id="rId60"/>
    <p:sldId id="372" r:id="rId61"/>
    <p:sldId id="393" r:id="rId62"/>
    <p:sldId id="394" r:id="rId63"/>
    <p:sldId id="342" r:id="rId64"/>
    <p:sldId id="341" r:id="rId65"/>
    <p:sldId id="409" r:id="rId66"/>
    <p:sldId id="294" r:id="rId67"/>
    <p:sldId id="298" r:id="rId68"/>
    <p:sldId id="373" r:id="rId69"/>
    <p:sldId id="386" r:id="rId70"/>
    <p:sldId id="355" r:id="rId71"/>
    <p:sldId id="366" r:id="rId72"/>
    <p:sldId id="367" r:id="rId73"/>
    <p:sldId id="401" r:id="rId74"/>
    <p:sldId id="313" r:id="rId75"/>
    <p:sldId id="309" r:id="rId76"/>
    <p:sldId id="410" r:id="rId77"/>
    <p:sldId id="297" r:id="rId78"/>
    <p:sldId id="300" r:id="rId79"/>
    <p:sldId id="374" r:id="rId80"/>
    <p:sldId id="385" r:id="rId81"/>
    <p:sldId id="382" r:id="rId82"/>
    <p:sldId id="343" r:id="rId83"/>
    <p:sldId id="344" r:id="rId84"/>
    <p:sldId id="345" r:id="rId85"/>
    <p:sldId id="381" r:id="rId86"/>
    <p:sldId id="411" r:id="rId87"/>
    <p:sldId id="299" r:id="rId88"/>
    <p:sldId id="302" r:id="rId89"/>
    <p:sldId id="375" r:id="rId90"/>
    <p:sldId id="384" r:id="rId91"/>
    <p:sldId id="402" r:id="rId92"/>
    <p:sldId id="404" r:id="rId93"/>
    <p:sldId id="348" r:id="rId94"/>
    <p:sldId id="412" r:id="rId95"/>
    <p:sldId id="368" r:id="rId96"/>
    <p:sldId id="304" r:id="rId97"/>
    <p:sldId id="376" r:id="rId98"/>
    <p:sldId id="395" r:id="rId99"/>
    <p:sldId id="396" r:id="rId100"/>
    <p:sldId id="397" r:id="rId101"/>
    <p:sldId id="413" r:id="rId102"/>
    <p:sldId id="303" r:id="rId103"/>
    <p:sldId id="306" r:id="rId104"/>
    <p:sldId id="378" r:id="rId105"/>
    <p:sldId id="383" r:id="rId106"/>
    <p:sldId id="350" r:id="rId107"/>
    <p:sldId id="414" r:id="rId108"/>
    <p:sldId id="305" r:id="rId109"/>
    <p:sldId id="369" r:id="rId110"/>
    <p:sldId id="398" r:id="rId111"/>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7" autoAdjust="0"/>
    <p:restoredTop sz="95090" autoAdjust="0"/>
  </p:normalViewPr>
  <p:slideViewPr>
    <p:cSldViewPr>
      <p:cViewPr>
        <p:scale>
          <a:sx n="107" d="100"/>
          <a:sy n="107" d="100"/>
        </p:scale>
        <p:origin x="1642" y="437"/>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commentAuthors" Target="commentAuthors.xml"/><Relationship Id="rId118" Type="http://schemas.microsoft.com/office/2015/10/relationships/revisionInfo" Target="revisionInfo.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7/8/2022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31</a:t>
            </a:fld>
            <a:endParaRPr lang="en-US"/>
          </a:p>
        </p:txBody>
      </p:sp>
    </p:spTree>
    <p:extLst>
      <p:ext uri="{BB962C8B-B14F-4D97-AF65-F5344CB8AC3E}">
        <p14:creationId xmlns:p14="http://schemas.microsoft.com/office/powerpoint/2010/main" val="384811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39</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48</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80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88</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33778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103</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20455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43288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7/8/2022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7/8/2022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7/8/2022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7/8/2022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7/8/2022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7/8/2022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7/8/2022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7/8/2022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7/8/2022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7/8/2022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7/8/2022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7/8/2022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7/8/2022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7/8/2022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7/8/2022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2B93E7-D57E-4A7E-B607-67BD05683528}"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B93E7-D57E-4A7E-B607-67BD05683528}"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2B93E7-D57E-4A7E-B607-67BD05683528}"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2B93E7-D57E-4A7E-B607-67BD05683528}" type="datetimeFigureOut">
              <a:rPr lang="en-US" smtClean="0"/>
              <a:t>7/8/2022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2B93E7-D57E-4A7E-B607-67BD05683528}" type="datetimeFigureOut">
              <a:rPr lang="en-US" smtClean="0"/>
              <a:t>7/8/2022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7/8/2022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7/8/2022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B93E7-D57E-4A7E-B607-67BD05683528}"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B93E7-D57E-4A7E-B607-67BD05683528}"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7/8/2022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7/8/2022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7/8/2022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7/8/2022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7/8/2022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7/8/2022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7/8/2022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7/8/2022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7/8/2022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esignlab.eng.rpi.edu/edn/projects/capstone-support-dev/wiki/Preliminary_Design_Review_and_Poste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0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8.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rpi.app.box.com/"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whenisgood.ne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forms.gle/VAiL3GTZs3R9QoQv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designlab.eng.rpi.edu/projects/capstone-support-dev/wiki%20-%20Playbook.pptx"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forms.gle/YweXodSa96dVjdQZ8" TargetMode="External"/><Relationship Id="rId1" Type="http://schemas.openxmlformats.org/officeDocument/2006/relationships/slideLayout" Target="../slideLayouts/slideLayout13.xml"/><Relationship Id="rId6" Type="http://schemas.openxmlformats.org/officeDocument/2006/relationships/hyperlink" Target="https://mediasite.mms.rpi.edu/Mediasite5/Channel/anderm8winrpiedu-engr-2050/watch/96dceab44ae7447d812f5a216afa97cf1d" TargetMode="External"/><Relationship Id="rId5" Type="http://schemas.openxmlformats.org/officeDocument/2006/relationships/hyperlink" Target="https://mediasite.mms.rpi.edu/Mediasite5/Channel/anderm8winrpiedu-engr-2050/watch/87d950eccc2942038b1d06530e9217841d" TargetMode="External"/><Relationship Id="rId4" Type="http://schemas.openxmlformats.org/officeDocument/2006/relationships/hyperlink" Target="https://designlab.eng.rpi.edu/edn/projects/capstone-support-dev/repository/112/raw/training/The%20Engineering%20Design%20Process%20Refresher.ppt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designlab.eng.rpi.edu/projects/capstone-support-dev/wiki%20-%20Playbook.pptx"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slide" Target="slide30.xml"/><Relationship Id="rId7" Type="http://schemas.openxmlformats.org/officeDocument/2006/relationships/slide" Target="slide76.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slide" Target="slide57.xml"/><Relationship Id="rId10" Type="http://schemas.openxmlformats.org/officeDocument/2006/relationships/slide" Target="slide101.xml"/><Relationship Id="rId4" Type="http://schemas.openxmlformats.org/officeDocument/2006/relationships/slide" Target="slide47.xml"/><Relationship Id="rId9" Type="http://schemas.openxmlformats.org/officeDocument/2006/relationships/slide" Target="slide94.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forms.gle/sXn3zGefqdyHnqg77"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Statement%20of%20Work.mp4" TargetMode="External"/><Relationship Id="rId2" Type="http://schemas.openxmlformats.org/officeDocument/2006/relationships/hyperlink" Target="https://forms.gle/QY4XYLLRb9iop52XA"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7.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d78db44fd9f7424b9d8f4c72857f84371d" TargetMode="External"/><Relationship Id="rId2" Type="http://schemas.openxmlformats.org/officeDocument/2006/relationships/hyperlink" Target="https://forms.gle/15vkmdmQLpqfMnhw5"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projects/capstone-support-dev/wiki/Subversion#Basic-How-To-Guides"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designlab.eng.rpi.edu/edn/projects/capstone-support-dev/wiki"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repository/112/raw/Rubrics/Background%20Memo%20Rubric.docx" TargetMode="External"/><Relationship Id="rId5" Type="http://schemas.openxmlformats.org/officeDocument/2006/relationships/hyperlink" Target="https://designlab.eng.rpi.edu/edn/projects/capstone-support-dev/repository/112/raw/template%20documents/BM_Memo-Topic-RCSid.docx" TargetMode="External"/><Relationship Id="rId4" Type="http://schemas.openxmlformats.org/officeDocument/2006/relationships/hyperlink" Target="https://designlab.eng.rpi.edu/edn/projects/capstone-support-dev/wiki/Risks_Associated_with_Project_Plans"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9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 </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3970268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825625"/>
            <a:ext cx="7886700" cy="4351338"/>
          </a:xfrm>
        </p:spPr>
        <p:txBody>
          <a:bodyPr vert="horz" lIns="91440" tIns="45720" rIns="91440" bIns="45720" rtlCol="0" anchor="t">
            <a:normAutofit fontScale="92500" lnSpcReduction="10000"/>
          </a:bodyPr>
          <a:lstStyle/>
          <a:p>
            <a:r>
              <a:rPr lang="en-US" dirty="0">
                <a:ea typeface="+mn-lt"/>
                <a:cs typeface="+mn-lt"/>
              </a:rPr>
              <a:t>Address any feedback received on Status Update PPT</a:t>
            </a:r>
            <a:endParaRPr lang="en-US" dirty="0">
              <a:solidFill>
                <a:srgbClr val="C00000"/>
              </a:solidFill>
              <a:ea typeface="+mn-lt"/>
              <a:cs typeface="+mn-lt"/>
            </a:endParaRPr>
          </a:p>
          <a:p>
            <a:r>
              <a:rPr lang="en-US" dirty="0">
                <a:ea typeface="+mn-lt"/>
                <a:cs typeface="+mn-lt"/>
              </a:rPr>
              <a:t>Sponsor liaison should email PPT to sponsor </a:t>
            </a:r>
            <a:r>
              <a:rPr lang="en-US" b="1" dirty="0">
                <a:ea typeface="+mn-lt"/>
                <a:cs typeface="+mn-lt"/>
              </a:rPr>
              <a:t>24 hours prior</a:t>
            </a:r>
            <a:r>
              <a:rPr lang="en-US" dirty="0">
                <a:ea typeface="+mn-lt"/>
                <a:cs typeface="+mn-lt"/>
              </a:rPr>
              <a:t> to call</a:t>
            </a:r>
          </a:p>
          <a:p>
            <a:r>
              <a:rPr lang="en-US" dirty="0"/>
              <a:t>Read Preliminary Design Review and Poster Wiki page in preparation for creating a first draft of the poster during Class 9</a:t>
            </a:r>
          </a:p>
          <a:p>
            <a:pPr lvl="1"/>
            <a:r>
              <a:rPr lang="en-US" sz="1100" dirty="0">
                <a:hlinkClick r:id="rId3"/>
              </a:rPr>
              <a:t>https://designlab.eng.rpi.edu/edn/projects/capstone-support-dev/wiki/Preliminary_Design_Review_and_Poster</a:t>
            </a:r>
            <a:endParaRPr lang="en-US" sz="1100" dirty="0">
              <a:cs typeface="Calibri"/>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individual project tasks</a:t>
            </a:r>
          </a:p>
          <a:p>
            <a:endParaRPr lang="en-US" dirty="0">
              <a:cs typeface="Calibri"/>
            </a:endParaRPr>
          </a:p>
          <a:p>
            <a:r>
              <a:rPr lang="en-US" dirty="0">
                <a:cs typeface="Calibri"/>
              </a:rPr>
              <a:t>Prep for upcoming PDR - There will be THREE groups presenting SAME content from SAME poster</a:t>
            </a:r>
          </a:p>
          <a:p>
            <a:pPr lvl="1"/>
            <a:r>
              <a:rPr lang="en-US" dirty="0">
                <a:cs typeface="Calibri"/>
              </a:rPr>
              <a:t>Identify who will be presenting in each of the three groups</a:t>
            </a:r>
          </a:p>
          <a:p>
            <a:pPr lvl="1"/>
            <a:r>
              <a:rPr lang="en-US" strike="sngStrike" dirty="0">
                <a:cs typeface="Calibri"/>
              </a:rPr>
              <a:t>Identify TWO team members for EACH session who will “host” the team’s upcoming PDR in their personal Webex space. One as “primary” and one as an alternate. Please post this information to a thread in the PDR Forum.</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2743200" y="457200"/>
            <a:ext cx="5410200" cy="5486400"/>
          </a:xfrm>
          <a:prstGeom prst="line">
            <a:avLst/>
          </a:prstGeom>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6019800" y="2996300"/>
            <a:ext cx="1056700" cy="707886"/>
          </a:xfrm>
          <a:prstGeom prst="rect">
            <a:avLst/>
          </a:prstGeom>
          <a:noFill/>
        </p:spPr>
        <p:txBody>
          <a:bodyPr wrap="none" rtlCol="0">
            <a:spAutoFit/>
          </a:bodyPr>
          <a:lstStyle/>
          <a:p>
            <a:r>
              <a:rPr lang="en-US" sz="4000" dirty="0" smtClean="0">
                <a:solidFill>
                  <a:srgbClr val="FF0000"/>
                </a:solidFill>
              </a:rPr>
              <a:t>OLD</a:t>
            </a:r>
            <a:endParaRPr lang="en-US" sz="4000" dirty="0">
              <a:solidFill>
                <a:srgbClr val="FF0000"/>
              </a:solidFill>
            </a:endParaRPr>
          </a:p>
        </p:txBody>
      </p:sp>
    </p:spTree>
    <p:extLst>
      <p:ext uri="{BB962C8B-B14F-4D97-AF65-F5344CB8AC3E}">
        <p14:creationId xmlns:p14="http://schemas.microsoft.com/office/powerpoint/2010/main" val="15848948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871752"/>
            <a:ext cx="5938623" cy="3075781"/>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102</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a:t>
            </a:r>
            <a:r>
              <a:rPr lang="en-US" sz="1800" b="1" dirty="0"/>
              <a:t>10</a:t>
            </a:r>
            <a:r>
              <a:rPr lang="en-US" sz="1800" dirty="0"/>
              <a:t>)</a:t>
            </a:r>
            <a:endParaRPr lang="en-US" sz="1800" dirty="0"/>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endParaRPr lang="en-US" sz="1200" dirty="0">
              <a:solidFill>
                <a:prstClr val="white"/>
              </a:solidFill>
              <a:latin typeface="Calibri" panose="020F0502020204030204"/>
            </a:endParaRP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endParaRPr lang="en-US" sz="1350" dirty="0">
              <a:solidFill>
                <a:prstClr val="white"/>
              </a:solidFill>
              <a:latin typeface="Calibri" panose="020F0502020204030204"/>
            </a:endParaRP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endParaRPr lang="en-US" sz="1200" dirty="0">
              <a:solidFill>
                <a:prstClr val="white"/>
              </a:solidFill>
              <a:latin typeface="Calibri" panose="020F0502020204030204"/>
            </a:endParaRPr>
          </a:p>
        </p:txBody>
      </p:sp>
      <p:sp>
        <p:nvSpPr>
          <p:cNvPr id="8" name="Content Placeholder 2"/>
          <p:cNvSpPr txBox="1">
            <a:spLocks/>
          </p:cNvSpPr>
          <p:nvPr/>
        </p:nvSpPr>
        <p:spPr>
          <a:xfrm>
            <a:off x="736292" y="1783307"/>
            <a:ext cx="7886700" cy="1579901"/>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25" b="1" dirty="0">
                <a:solidFill>
                  <a:prstClr val="black"/>
                </a:solidFill>
                <a:latin typeface="Calibri" panose="020F0502020204030204"/>
              </a:rPr>
              <a:t>Project Technical Work</a:t>
            </a:r>
          </a:p>
          <a:p>
            <a:pPr marL="171450" indent="-171450" defTabSz="685800">
              <a:spcBef>
                <a:spcPts val="750"/>
              </a:spcBef>
            </a:pPr>
            <a:r>
              <a:rPr lang="en-US" sz="1800" dirty="0">
                <a:solidFill>
                  <a:prstClr val="black"/>
                </a:solidFill>
                <a:latin typeface="Calibri" panose="020F0502020204030204"/>
                <a:cs typeface="Calibri"/>
              </a:rPr>
              <a:t>Continue technical work</a:t>
            </a:r>
          </a:p>
          <a:p>
            <a:pPr marL="171450" indent="-171450" defTabSz="685800">
              <a:spcBef>
                <a:spcPts val="750"/>
              </a:spcBef>
            </a:pPr>
            <a:r>
              <a:rPr lang="en-US" sz="1800" dirty="0">
                <a:solidFill>
                  <a:prstClr val="black"/>
                </a:solidFill>
                <a:latin typeface="Calibri" panose="020F0502020204030204"/>
                <a:cs typeface="Calibri"/>
              </a:rPr>
              <a:t>Post progress to Design Forum thread(s</a:t>
            </a:r>
            <a:r>
              <a:rPr lang="en-US" sz="1800" dirty="0">
                <a:solidFill>
                  <a:prstClr val="black"/>
                </a:solidFill>
                <a:latin typeface="Calibri" panose="020F0502020204030204"/>
                <a:cs typeface="Calibri"/>
              </a:rPr>
              <a:t>)</a:t>
            </a:r>
          </a:p>
          <a:p>
            <a:pPr marL="171450" indent="-171450" defTabSz="685800">
              <a:spcBef>
                <a:spcPts val="750"/>
              </a:spcBef>
            </a:pPr>
            <a:r>
              <a:rPr lang="en-US" sz="1800" dirty="0">
                <a:solidFill>
                  <a:prstClr val="black"/>
                </a:solidFill>
                <a:latin typeface="Calibri" panose="020F0502020204030204"/>
              </a:rPr>
              <a:t>Upload poster draft </a:t>
            </a:r>
            <a:r>
              <a:rPr lang="en-US" sz="1800" dirty="0">
                <a:solidFill>
                  <a:prstClr val="black"/>
                </a:solidFill>
                <a:latin typeface="Calibri" panose="020F0502020204030204"/>
              </a:rPr>
              <a:t>created in class to EDN</a:t>
            </a:r>
          </a:p>
          <a:p>
            <a:pPr marL="514350" lvl="1" indent="-171450" defTabSz="685800">
              <a:spcBef>
                <a:spcPts val="375"/>
              </a:spcBef>
            </a:pPr>
            <a:r>
              <a:rPr lang="en-US" sz="1500" dirty="0">
                <a:solidFill>
                  <a:prstClr val="black"/>
                </a:solidFill>
                <a:latin typeface="Calibri" panose="020F0502020204030204"/>
              </a:rPr>
              <a:t>File </a:t>
            </a:r>
            <a:r>
              <a:rPr lang="en-US" sz="1500" dirty="0">
                <a:solidFill>
                  <a:prstClr val="black"/>
                </a:solidFill>
                <a:latin typeface="Calibri" panose="020F0502020204030204"/>
              </a:rPr>
              <a:t>in the Repository – working/Reports/Report + Poster/Poster.pptx</a:t>
            </a:r>
          </a:p>
          <a:p>
            <a:pPr marL="514350" lvl="1" indent="-171450" defTabSz="685800">
              <a:spcBef>
                <a:spcPts val="375"/>
              </a:spcBef>
            </a:pPr>
            <a:r>
              <a:rPr lang="en-US" sz="1500" dirty="0">
                <a:solidFill>
                  <a:prstClr val="black"/>
                </a:solidFill>
                <a:latin typeface="Calibri" panose="020F0502020204030204"/>
              </a:rPr>
              <a:t>Discussion in </a:t>
            </a:r>
            <a:r>
              <a:rPr lang="en-US" sz="1500" dirty="0">
                <a:solidFill>
                  <a:prstClr val="black"/>
                </a:solidFill>
                <a:latin typeface="Calibri" panose="020F0502020204030204"/>
              </a:rPr>
              <a:t>Forum – PDR thread</a:t>
            </a:r>
            <a:endParaRPr lang="en-US" sz="1500" dirty="0">
              <a:solidFill>
                <a:prstClr val="black"/>
              </a:solidFill>
              <a:latin typeface="Calibri" panose="020F0502020204030204"/>
            </a:endParaRP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736292" y="3363208"/>
            <a:ext cx="7886700"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35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231386"/>
            <a:ext cx="7886700" cy="161684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350" b="1" dirty="0">
                <a:solidFill>
                  <a:prstClr val="black"/>
                </a:solidFill>
                <a:latin typeface="Calibri" panose="020F0502020204030204"/>
              </a:rPr>
              <a:t>Administrative Tasks</a:t>
            </a:r>
          </a:p>
          <a:p>
            <a:pPr marL="171450" indent="-171450" defTabSz="685800">
              <a:spcBef>
                <a:spcPts val="750"/>
              </a:spcBef>
            </a:pPr>
            <a:r>
              <a:rPr lang="en-US" sz="1425" dirty="0">
                <a:solidFill>
                  <a:prstClr val="black"/>
                </a:solidFill>
                <a:latin typeface="Calibri" panose="020F0502020204030204"/>
                <a:ea typeface="+mn-lt"/>
                <a:cs typeface="Calibri" panose="020F0502020204030204"/>
              </a:rPr>
              <a:t>Class 9 Ticket </a:t>
            </a:r>
            <a:r>
              <a:rPr lang="en-US" sz="1425" dirty="0">
                <a:solidFill>
                  <a:prstClr val="black"/>
                </a:solidFill>
                <a:latin typeface="Calibri" panose="020F0502020204030204"/>
                <a:ea typeface="+mn-lt"/>
                <a:cs typeface="Calibri" panose="020F0502020204030204"/>
              </a:rPr>
              <a:t>Out - </a:t>
            </a:r>
            <a:r>
              <a:rPr lang="en-US" sz="750" u="sng" dirty="0">
                <a:solidFill>
                  <a:prstClr val="black"/>
                </a:solidFill>
                <a:latin typeface="Calibri" panose="020F0502020204030204"/>
                <a:hlinkClick r:id="rId2"/>
              </a:rPr>
              <a:t>https</a:t>
            </a:r>
            <a:r>
              <a:rPr lang="en-US" sz="750" u="sng" dirty="0">
                <a:solidFill>
                  <a:prstClr val="black"/>
                </a:solidFill>
                <a:latin typeface="Calibri" panose="020F0502020204030204"/>
                <a:hlinkClick r:id="rId2"/>
              </a:rPr>
              <a:t>://forms.gle/7JvfgSsWBVWRfvob9</a:t>
            </a:r>
            <a:endParaRPr lang="en-US" sz="750" u="sng" dirty="0">
              <a:solidFill>
                <a:prstClr val="black"/>
              </a:solidFill>
              <a:latin typeface="Calibri" panose="020F0502020204030204"/>
            </a:endParaRPr>
          </a:p>
          <a:p>
            <a:pPr marL="171450" indent="-171450" defTabSz="685800">
              <a:spcBef>
                <a:spcPts val="750"/>
              </a:spcBef>
            </a:pPr>
            <a:r>
              <a:rPr lang="en-US" sz="1350" dirty="0">
                <a:solidFill>
                  <a:prstClr val="black"/>
                </a:solidFill>
                <a:latin typeface="Calibri" panose="020F0502020204030204"/>
                <a:cs typeface="Calibri"/>
              </a:rPr>
              <a:t>Post </a:t>
            </a:r>
            <a:r>
              <a:rPr lang="en-US" sz="1350" dirty="0">
                <a:solidFill>
                  <a:prstClr val="black"/>
                </a:solidFill>
                <a:latin typeface="Calibri" panose="020F0502020204030204"/>
                <a:cs typeface="Calibri"/>
              </a:rPr>
              <a:t>progress to Design Forum thread(s)</a:t>
            </a:r>
          </a:p>
          <a:p>
            <a:pPr marL="171450" indent="-171450" defTabSz="685800">
              <a:spcBef>
                <a:spcPts val="750"/>
              </a:spcBef>
            </a:pPr>
            <a:r>
              <a:rPr lang="en-US" sz="1350" dirty="0">
                <a:solidFill>
                  <a:prstClr val="black"/>
                </a:solidFill>
                <a:latin typeface="Calibri" panose="020F0502020204030204"/>
                <a:cs typeface="Calibri"/>
              </a:rPr>
              <a:t>Student Team should now be creating agendas for each class meeting and individual project tasks</a:t>
            </a:r>
          </a:p>
        </p:txBody>
      </p:sp>
    </p:spTree>
    <p:extLst>
      <p:ext uri="{BB962C8B-B14F-4D97-AF65-F5344CB8AC3E}">
        <p14:creationId xmlns:p14="http://schemas.microsoft.com/office/powerpoint/2010/main" val="21064027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p:txBody>
          <a:bodyPr vert="horz" lIns="91440" tIns="45720" rIns="91440" bIns="45720" rtlCol="0" anchor="t">
            <a:normAutofit/>
          </a:bodyPr>
          <a:lstStyle/>
          <a:p>
            <a:r>
              <a:rPr lang="en-US" dirty="0">
                <a:ea typeface="+mn-lt"/>
                <a:cs typeface="+mn-lt"/>
              </a:rPr>
              <a:t>Class 9 Ticket Out</a:t>
            </a:r>
          </a:p>
          <a:p>
            <a:pPr lvl="1"/>
            <a:r>
              <a:rPr lang="en-US" sz="1000" u="sng" dirty="0">
                <a:hlinkClick r:id="rId2"/>
              </a:rPr>
              <a:t>https://</a:t>
            </a:r>
            <a:r>
              <a:rPr lang="en-US" sz="1000" u="sng" dirty="0" smtClean="0">
                <a:hlinkClick r:id="rId2"/>
              </a:rPr>
              <a:t>forms.gle/7JvfgSsWBVWRfvob9</a:t>
            </a:r>
            <a:endParaRPr lang="en-US" sz="1000" u="sng" dirty="0" smtClean="0"/>
          </a:p>
          <a:p>
            <a:r>
              <a:rPr lang="en-US" dirty="0" smtClean="0">
                <a:ea typeface="+mn-lt"/>
                <a:cs typeface="+mn-lt"/>
              </a:rPr>
              <a:t>Upload </a:t>
            </a:r>
            <a:r>
              <a:rPr lang="en-US" dirty="0">
                <a:ea typeface="+mn-lt"/>
                <a:cs typeface="+mn-lt"/>
              </a:rPr>
              <a:t>poster draft to EDN</a:t>
            </a:r>
          </a:p>
          <a:p>
            <a:pPr lvl="1"/>
            <a:r>
              <a:rPr lang="en-US" dirty="0">
                <a:ea typeface="+mn-lt"/>
                <a:cs typeface="+mn-lt"/>
              </a:rPr>
              <a:t>File in the Repository – working/Reports/Report + Poster/Poster.pptx</a:t>
            </a:r>
          </a:p>
          <a:p>
            <a:pPr lvl="1"/>
            <a:r>
              <a:rPr lang="en-US" dirty="0">
                <a:ea typeface="+mn-lt"/>
                <a:cs typeface="+mn-lt"/>
              </a:rPr>
              <a:t>Discussion in PDR Forum</a:t>
            </a:r>
            <a:endParaRPr lang="en-US" dirty="0">
              <a:solidFill>
                <a:srgbClr val="C00000"/>
              </a:solidFill>
              <a:ea typeface="+mn-lt"/>
              <a:cs typeface="+mn-lt"/>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agendas for each class meeting and individual project tasks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cxnSp>
        <p:nvCxnSpPr>
          <p:cNvPr id="6" name="Straight Connector 5"/>
          <p:cNvCxnSpPr/>
          <p:nvPr/>
        </p:nvCxnSpPr>
        <p:spPr>
          <a:xfrm flipH="1">
            <a:off x="2743200" y="457200"/>
            <a:ext cx="5410200" cy="5486400"/>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6019800" y="2996300"/>
            <a:ext cx="1056700" cy="707886"/>
          </a:xfrm>
          <a:prstGeom prst="rect">
            <a:avLst/>
          </a:prstGeom>
          <a:noFill/>
        </p:spPr>
        <p:txBody>
          <a:bodyPr wrap="none" rtlCol="0">
            <a:spAutoFit/>
          </a:bodyPr>
          <a:lstStyle/>
          <a:p>
            <a:r>
              <a:rPr lang="en-US" sz="4000" dirty="0" smtClean="0">
                <a:solidFill>
                  <a:srgbClr val="FF0000"/>
                </a:solidFill>
              </a:rPr>
              <a:t>OLD</a:t>
            </a:r>
            <a:endParaRPr lang="en-US" sz="4000" dirty="0">
              <a:solidFill>
                <a:srgbClr val="FF0000"/>
              </a:solidFill>
            </a:endParaRPr>
          </a:p>
        </p:txBody>
      </p:sp>
    </p:spTree>
    <p:extLst>
      <p:ext uri="{BB962C8B-B14F-4D97-AF65-F5344CB8AC3E}">
        <p14:creationId xmlns:p14="http://schemas.microsoft.com/office/powerpoint/2010/main" val="37154755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107</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fontScale="77500" lnSpcReduction="20000"/>
          </a:bodyPr>
          <a:lstStyle/>
          <a:p>
            <a:r>
              <a:rPr lang="en-US" dirty="0"/>
              <a:t>First 2 weeks remote only. All meetings on Webex.</a:t>
            </a:r>
          </a:p>
          <a:p>
            <a:r>
              <a:rPr lang="en-US" strike="sngStrike" dirty="0"/>
              <a:t>IF NEEDED - Hybrid schedule to reduce campus density</a:t>
            </a:r>
          </a:p>
          <a:p>
            <a:pPr lvl="1"/>
            <a:r>
              <a:rPr lang="en-US" strike="sngStrike" dirty="0"/>
              <a:t>Your team will meet remote one day and in classroom one day each week</a:t>
            </a:r>
          </a:p>
          <a:p>
            <a:pPr lvl="1"/>
            <a:r>
              <a:rPr lang="en-US" strike="sngStrike" dirty="0"/>
              <a:t>Approx. 30% of students chose to be all remote</a:t>
            </a:r>
          </a:p>
          <a:p>
            <a:r>
              <a:rPr lang="en-US" dirty="0"/>
              <a:t>Capstone shop (JEC 2332) will be open 9am-4pm for hands-on work only when classes resume in-person</a:t>
            </a:r>
          </a:p>
          <a:p>
            <a:pPr lvl="1"/>
            <a:r>
              <a:rPr lang="en-US" strike="sngStrike" dirty="0"/>
              <a:t>Due to COVID, students must request permission to use shop from PE to ensure staffing – walk-ins are not allowed</a:t>
            </a:r>
          </a:p>
          <a:p>
            <a:pPr lvl="1"/>
            <a:r>
              <a:rPr lang="en-US" dirty="0"/>
              <a:t>Students MUST complete online safety training prior to using shop</a:t>
            </a:r>
          </a:p>
          <a:p>
            <a:r>
              <a:rPr lang="en-US" dirty="0"/>
              <a:t>Bounce between Project Space and PE Space</a:t>
            </a:r>
          </a:p>
          <a:p>
            <a:pPr lvl="1"/>
            <a:r>
              <a:rPr lang="en-US" dirty="0"/>
              <a:t>Agenda and this PPT will continuously remind you of proper location in slide footer (with bonus </a:t>
            </a:r>
            <a:r>
              <a:rPr lang="en-US" dirty="0">
                <a:solidFill>
                  <a:srgbClr val="FF0000"/>
                </a:solidFill>
              </a:rPr>
              <a:t>red arrow</a:t>
            </a:r>
            <a:r>
              <a:rPr lang="en-US" dirty="0"/>
              <a:t> to highlight shifts in location)</a:t>
            </a:r>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
        <p:nvSpPr>
          <p:cNvPr id="8" name="Down Arrow 7"/>
          <p:cNvSpPr/>
          <p:nvPr/>
        </p:nvSpPr>
        <p:spPr>
          <a:xfrm rot="18214931">
            <a:off x="3575870" y="575980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12 Points 4">
            <a:extLst>
              <a:ext uri="{FF2B5EF4-FFF2-40B4-BE49-F238E27FC236}">
                <a16:creationId xmlns:a16="http://schemas.microsoft.com/office/drawing/2014/main" id="{074F9EF1-A16C-4626-AB90-16D7889D0AC7}"/>
              </a:ext>
            </a:extLst>
          </p:cNvPr>
          <p:cNvSpPr/>
          <p:nvPr/>
        </p:nvSpPr>
        <p:spPr>
          <a:xfrm>
            <a:off x="7391400" y="228600"/>
            <a:ext cx="1752600" cy="114300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TBD</a:t>
            </a:r>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901052"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4831532"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2876546" y="4417178"/>
            <a:ext cx="1131336" cy="1447800"/>
          </a:xfrm>
          <a:prstGeom prst="rect">
            <a:avLst/>
          </a:prstGeom>
        </p:spPr>
      </p:pic>
      <p:sp>
        <p:nvSpPr>
          <p:cNvPr id="6" name="TextBox 5"/>
          <p:cNvSpPr txBox="1"/>
          <p:nvPr/>
        </p:nvSpPr>
        <p:spPr>
          <a:xfrm>
            <a:off x="2834738"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843656"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4830491"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8612" y="4413549"/>
            <a:ext cx="1523529" cy="1523529"/>
          </a:xfrm>
          <a:prstGeom prst="rect">
            <a:avLst/>
          </a:prstGeom>
        </p:spPr>
      </p:pic>
      <p:sp>
        <p:nvSpPr>
          <p:cNvPr id="35" name="TextBox 34"/>
          <p:cNvSpPr txBox="1"/>
          <p:nvPr/>
        </p:nvSpPr>
        <p:spPr>
          <a:xfrm>
            <a:off x="6577240" y="6004368"/>
            <a:ext cx="1424901" cy="284693"/>
          </a:xfrm>
          <a:prstGeom prst="rect">
            <a:avLst/>
          </a:prstGeom>
          <a:noFill/>
        </p:spPr>
        <p:txBody>
          <a:bodyPr wrap="square" rtlCol="0">
            <a:spAutoFit/>
          </a:bodyPr>
          <a:lstStyle/>
          <a:p>
            <a:r>
              <a:rPr lang="en-US" sz="1250" dirty="0"/>
              <a:t>Mark Vermilyea</a:t>
            </a:r>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a:t>14</a:t>
            </a:r>
          </a:p>
        </p:txBody>
      </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3657600" y="51054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pPr lvl="1"/>
            <a:r>
              <a:rPr lang="en-US" dirty="0">
                <a:cs typeface="Calibri"/>
              </a:rPr>
              <a:t>RPI Box</a:t>
            </a:r>
          </a:p>
          <a:p>
            <a:r>
              <a:rPr lang="en-US" dirty="0">
                <a:cs typeface="Calibri"/>
              </a:rPr>
              <a:t>Use of any other cloud-based service, such as Google Drive, GroupMe, Discord, Slack, etc. is </a:t>
            </a:r>
            <a:r>
              <a:rPr lang="en-US" dirty="0">
                <a:solidFill>
                  <a:srgbClr val="FF0000"/>
                </a:solidFill>
                <a:cs typeface="Calibri"/>
              </a:rPr>
              <a:t>FORBIDDEN</a:t>
            </a:r>
            <a:r>
              <a:rPr lang="en-US" dirty="0">
                <a:cs typeface="Calibri"/>
              </a:rPr>
              <a:t> </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42527465"/>
              </p:ext>
            </p:extLst>
          </p:nvPr>
        </p:nvGraphicFramePr>
        <p:xfrm>
          <a:off x="381000" y="846138"/>
          <a:ext cx="8382000" cy="418060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smtClean="0">
                          <a:effectLst/>
                          <a:latin typeface="+mj-lt"/>
                          <a:ea typeface="MS Mincho"/>
                        </a:rPr>
                        <a:t>6.2.22</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a:t>
                      </a:r>
                      <a:r>
                        <a:rPr lang="en-US" sz="1200" dirty="0" smtClean="0">
                          <a:effectLst/>
                          <a:latin typeface="+mj-lt"/>
                          <a:ea typeface="MS Mincho"/>
                        </a:rPr>
                        <a:t>S22 </a:t>
                      </a:r>
                      <a:r>
                        <a:rPr lang="en-US" sz="1200" dirty="0">
                          <a:effectLst/>
                          <a:latin typeface="+mj-lt"/>
                          <a:ea typeface="MS Mincho"/>
                        </a:rPr>
                        <a:t>Playbook</a:t>
                      </a:r>
                    </a:p>
                    <a:p>
                      <a:pPr marL="0" marR="0" algn="l">
                        <a:spcBef>
                          <a:spcPts val="0"/>
                        </a:spcBef>
                        <a:spcAft>
                          <a:spcPts val="0"/>
                        </a:spcAft>
                      </a:pPr>
                      <a:r>
                        <a:rPr lang="en-US" sz="1200" dirty="0">
                          <a:effectLst/>
                          <a:latin typeface="+mj-lt"/>
                          <a:ea typeface="MS Mincho"/>
                        </a:rPr>
                        <a:t>Revision history </a:t>
                      </a:r>
                      <a:r>
                        <a:rPr lang="en-US" sz="1200" dirty="0" smtClean="0">
                          <a:effectLst/>
                          <a:latin typeface="+mj-lt"/>
                          <a:ea typeface="MS Mincho"/>
                        </a:rPr>
                        <a:t>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smtClean="0">
                          <a:effectLst/>
                          <a:latin typeface="+mj-lt"/>
                          <a:ea typeface="MS Mincho"/>
                        </a:rPr>
                        <a:t>1.1</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6.2.22</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Paster</a:t>
                      </a:r>
                      <a:endParaRPr lang="en-US" sz="1200" b="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S Mincho"/>
                          <a:cs typeface="+mn-cs"/>
                        </a:rPr>
                        <a:t>Ticket</a:t>
                      </a:r>
                      <a:r>
                        <a:rPr lang="en-US" sz="1200" kern="1200" baseline="0" dirty="0" smtClean="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smtClean="0">
                          <a:effectLst/>
                          <a:latin typeface="+mj-lt"/>
                          <a:ea typeface="MS Mincho"/>
                        </a:rPr>
                        <a:t>1.2</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7.8.22</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Paster</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Out of Class pages reformatted and sorted by category</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1808"/>
          <a:stretch/>
        </p:blipFill>
        <p:spPr>
          <a:xfrm>
            <a:off x="533400" y="3338513"/>
            <a:ext cx="8382000" cy="3200400"/>
          </a:xfrm>
          <a:prstGeom prst="rect">
            <a:avLst/>
          </a:prstGeom>
        </p:spPr>
      </p:pic>
      <p:sp>
        <p:nvSpPr>
          <p:cNvPr id="2" name="Title 1"/>
          <p:cNvSpPr>
            <a:spLocks noGrp="1"/>
          </p:cNvSpPr>
          <p:nvPr>
            <p:ph type="title"/>
          </p:nvPr>
        </p:nvSpPr>
        <p:spPr>
          <a:xfrm>
            <a:off x="628650" y="19050"/>
            <a:ext cx="7886700" cy="1325563"/>
          </a:xfrm>
        </p:spPr>
        <p:txBody>
          <a:bodyPr/>
          <a:lstStyle/>
          <a:p>
            <a:r>
              <a:rPr lang="en-US" dirty="0"/>
              <a:t>Collaboration Logistics</a:t>
            </a:r>
          </a:p>
        </p:txBody>
      </p:sp>
      <p:sp>
        <p:nvSpPr>
          <p:cNvPr id="3" name="Content Placeholder 2"/>
          <p:cNvSpPr>
            <a:spLocks noGrp="1"/>
          </p:cNvSpPr>
          <p:nvPr>
            <p:ph idx="1"/>
          </p:nvPr>
        </p:nvSpPr>
        <p:spPr>
          <a:xfrm>
            <a:off x="381000" y="990600"/>
            <a:ext cx="8534400" cy="4351338"/>
          </a:xfrm>
        </p:spPr>
        <p:txBody>
          <a:bodyPr vert="horz" lIns="91440" tIns="45720" rIns="91440" bIns="45720" rtlCol="0" anchor="t">
            <a:normAutofit/>
          </a:bodyPr>
          <a:lstStyle/>
          <a:p>
            <a:r>
              <a:rPr lang="en-US" dirty="0"/>
              <a:t>Each team has a Box folder pre-loaded with files</a:t>
            </a:r>
          </a:p>
          <a:p>
            <a:pPr lvl="1"/>
            <a:r>
              <a:rPr lang="en-US" dirty="0">
                <a:hlinkClick r:id="rId3"/>
              </a:rPr>
              <a:t>https://rpi.app.box.com/</a:t>
            </a:r>
            <a:r>
              <a:rPr lang="en-US" dirty="0"/>
              <a:t> </a:t>
            </a:r>
            <a:endParaRPr lang="en-US" dirty="0">
              <a:cs typeface="Calibri"/>
            </a:endParaRPr>
          </a:p>
          <a:p>
            <a:pPr lvl="1"/>
            <a:r>
              <a:rPr lang="en-US" dirty="0"/>
              <a:t>Login using RPI credentials</a:t>
            </a:r>
          </a:p>
          <a:p>
            <a:r>
              <a:rPr lang="en-US" dirty="0"/>
              <a:t>EVERYONE open “</a:t>
            </a:r>
            <a:r>
              <a:rPr lang="en-US" sz="2000" dirty="0">
                <a:solidFill>
                  <a:srgbClr val="00B050"/>
                </a:solidFill>
                <a:cs typeface="Calibri"/>
              </a:rPr>
              <a:t>20 min Poster - Webex enabled.pptx</a:t>
            </a:r>
            <a:r>
              <a:rPr lang="en-US" dirty="0"/>
              <a:t>” file in        </a:t>
            </a:r>
            <a:r>
              <a:rPr lang="en-US" b="1" dirty="0"/>
              <a:t>PowerPoint Online</a:t>
            </a:r>
          </a:p>
          <a:p>
            <a:pPr lvl="1"/>
            <a:r>
              <a:rPr lang="en-US" dirty="0"/>
              <a:t>This will allow simultaneous group editing</a:t>
            </a:r>
          </a:p>
          <a:p>
            <a:pPr lvl="1"/>
            <a:r>
              <a:rPr lang="en-US" dirty="0"/>
              <a:t>(warning/notice) Online Office version lacks MANY features of standalone program</a:t>
            </a:r>
          </a:p>
        </p:txBody>
      </p:sp>
      <p:sp>
        <p:nvSpPr>
          <p:cNvPr id="4" name="Footer Placeholder 3"/>
          <p:cNvSpPr>
            <a:spLocks noGrp="1"/>
          </p:cNvSpPr>
          <p:nvPr>
            <p:ph type="ftr" sz="quarter" idx="11"/>
          </p:nvPr>
        </p:nvSpPr>
        <p:spPr/>
        <p:txBody>
          <a:bodyPr/>
          <a:lstStyle/>
          <a:p>
            <a:r>
              <a:rPr lang="en-US" dirty="0"/>
              <a:t>PE </a:t>
            </a:r>
            <a:r>
              <a:rPr lang="en-US" sz="1200" dirty="0"/>
              <a:t>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sz="1200" dirty="0"/>
          </a:p>
        </p:txBody>
      </p:sp>
      <p:cxnSp>
        <p:nvCxnSpPr>
          <p:cNvPr id="8" name="Straight Connector 7">
            <a:extLst>
              <a:ext uri="{FF2B5EF4-FFF2-40B4-BE49-F238E27FC236}">
                <a16:creationId xmlns:a16="http://schemas.microsoft.com/office/drawing/2014/main" id="{96A1C4E2-30E1-4D48-8CDD-B8297B8352B4}"/>
              </a:ext>
            </a:extLst>
          </p:cNvPr>
          <p:cNvCxnSpPr/>
          <p:nvPr/>
        </p:nvCxnSpPr>
        <p:spPr>
          <a:xfrm flipH="1">
            <a:off x="4724400" y="1905000"/>
            <a:ext cx="76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presentation slides:</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Type thoughts into text editor (Word, Notepad, etc...)</a:t>
            </a:r>
          </a:p>
          <a:p>
            <a:r>
              <a:rPr lang="en-US" sz="2000" dirty="0">
                <a:cs typeface="Calibri"/>
              </a:rPr>
              <a:t>2 min</a:t>
            </a:r>
          </a:p>
          <a:p>
            <a:pPr lvl="1"/>
            <a:r>
              <a:rPr lang="en-US" sz="2000" dirty="0">
                <a:cs typeface="Calibri"/>
              </a:rPr>
              <a:t>Copy answers into shared Team PPT on Box</a:t>
            </a:r>
          </a:p>
          <a:p>
            <a:pPr lvl="1"/>
            <a:r>
              <a:rPr lang="en-US" sz="2000" dirty="0">
                <a:cs typeface="Calibri"/>
              </a:rPr>
              <a:t>Quick discussion of similar, unique, or new answers</a:t>
            </a:r>
          </a:p>
          <a:p>
            <a:r>
              <a:rPr lang="en-US" sz="2000" dirty="0">
                <a:cs typeface="Calibri"/>
              </a:rPr>
              <a:t>Move on to next section of Ideation PPT as a team</a:t>
            </a:r>
          </a:p>
          <a:p>
            <a:endParaRPr lang="en-US" sz="2000" dirty="0">
              <a:cs typeface="Calibri"/>
            </a:endParaRPr>
          </a:p>
          <a:p>
            <a:r>
              <a:rPr lang="en-US" sz="2000" dirty="0">
                <a:cs typeface="Calibri"/>
              </a:rPr>
              <a:t>PE will send chat messages to PE Space to help remind team to move on to each section of presentation</a:t>
            </a: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22</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081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23</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77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 min – Initial Team Meeting</a:t>
            </a:r>
          </a:p>
        </p:txBody>
      </p:sp>
      <p:sp>
        <p:nvSpPr>
          <p:cNvPr id="3" name="Content Placeholder 2"/>
          <p:cNvSpPr>
            <a:spLocks noGrp="1"/>
          </p:cNvSpPr>
          <p:nvPr>
            <p:ph idx="1"/>
          </p:nvPr>
        </p:nvSpPr>
        <p:spPr/>
        <p:txBody>
          <a:bodyPr>
            <a:normAutofit/>
          </a:bodyPr>
          <a:lstStyle/>
          <a:p>
            <a:pPr marL="346075" indent="-346075"/>
            <a:r>
              <a:rPr lang="en-US" dirty="0">
                <a:cs typeface="Calibri"/>
              </a:rPr>
              <a:t>Choose a 30-60 min time for team to meet </a:t>
            </a:r>
            <a:r>
              <a:rPr lang="en-US" b="1" dirty="0">
                <a:cs typeface="Calibri"/>
              </a:rPr>
              <a:t>before next class</a:t>
            </a:r>
          </a:p>
          <a:p>
            <a:pPr marL="857250" lvl="1" indent="-457200">
              <a:buFont typeface="Arial" panose="020B0604020202020204" pitchFamily="34" charset="0"/>
              <a:buChar char="•"/>
            </a:pPr>
            <a:r>
              <a:rPr lang="en-US" dirty="0">
                <a:cs typeface="Calibri"/>
                <a:hlinkClick r:id="rId2"/>
              </a:rPr>
              <a:t>www.WhenIsGood.net</a:t>
            </a:r>
            <a:r>
              <a:rPr lang="en-US" dirty="0">
                <a:cs typeface="Calibri"/>
              </a:rPr>
              <a:t> works well</a:t>
            </a:r>
          </a:p>
          <a:p>
            <a:pPr marL="857250" lvl="1" indent="-457200">
              <a:buFont typeface="Arial" panose="020B0604020202020204" pitchFamily="34" charset="0"/>
              <a:buChar char="•"/>
            </a:pPr>
            <a:r>
              <a:rPr lang="en-US" dirty="0">
                <a:cs typeface="Calibri"/>
              </a:rPr>
              <a:t>This is only for your first team meeting and may or may not be the same for the remainder of the semester.</a:t>
            </a:r>
            <a:endParaRPr lang="en-US" dirty="0"/>
          </a:p>
          <a:p>
            <a:r>
              <a:rPr lang="en-US" dirty="0"/>
              <a:t>MUST REACH DECISION TODAY! You have a group task to complete before next class.</a:t>
            </a:r>
          </a:p>
        </p:txBody>
      </p:sp>
      <p:sp>
        <p:nvSpPr>
          <p:cNvPr id="4" name="Footer Placeholder 3"/>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24</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57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0061"/>
            <a:ext cx="7886700" cy="555974"/>
          </a:xfrm>
        </p:spPr>
        <p:txBody>
          <a:bodyPr>
            <a:normAutofit fontScale="90000"/>
          </a:bodyPr>
          <a:lstStyle/>
          <a:p>
            <a:pPr algn="ctr"/>
            <a:r>
              <a:rPr lang="en-US" sz="3700" dirty="0"/>
              <a:t>10 min – Questions about IED and</a:t>
            </a:r>
            <a:br>
              <a:rPr lang="en-US" sz="3700" dirty="0"/>
            </a:br>
            <a:r>
              <a:rPr lang="en-US" sz="3700" dirty="0"/>
              <a:t>Capstone Readiness</a:t>
            </a:r>
            <a:r>
              <a:rPr lang="en-US" dirty="0"/>
              <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pPr marL="385445" indent="-385445">
              <a:buFont typeface="+mj-lt"/>
              <a:buAutoNum type="arabicPeriod"/>
            </a:pPr>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pPr marL="385763" indent="-385763">
              <a:buFont typeface="+mj-lt"/>
              <a:buAutoNum type="arabicPeriod"/>
            </a:pPr>
            <a:r>
              <a:rPr lang="en-US" sz="2000" dirty="0"/>
              <a:t>How ready is your team to move forward on project? </a:t>
            </a:r>
          </a:p>
          <a:p>
            <a:pPr marL="0" indent="0">
              <a:buNone/>
            </a:pPr>
            <a:r>
              <a:rPr lang="en-US" sz="2000" dirty="0"/>
              <a:t>	1 (low) - 10 (high) scale</a:t>
            </a:r>
          </a:p>
          <a:p>
            <a:pPr marL="0" indent="0">
              <a:buNone/>
            </a:pPr>
            <a:r>
              <a:rPr lang="en-US" sz="2000" dirty="0"/>
              <a:t>	1 min - Pick individual answer</a:t>
            </a:r>
            <a:endParaRPr lang="en-US" sz="2400" dirty="0">
              <a:cs typeface="Calibri"/>
            </a:endParaRPr>
          </a:p>
          <a:p>
            <a:pPr marL="403225" indent="-403225">
              <a:buFont typeface="+mj-lt"/>
              <a:buAutoNum type="arabicPeriod" startAt="3"/>
            </a:pPr>
            <a:r>
              <a:rPr lang="en-US" sz="2000" dirty="0"/>
              <a:t>Move to PROJECT SPACE, discuss as a team, and come to consensus - 5 min</a:t>
            </a:r>
          </a:p>
          <a:p>
            <a:pPr marL="385763" indent="-385763">
              <a:buFont typeface="+mj-lt"/>
              <a:buAutoNum type="arabicPeriod" startAt="3"/>
            </a:pPr>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25</a:t>
            </a:fld>
            <a:endParaRPr lang="en-US" dirty="0"/>
          </a:p>
        </p:txBody>
      </p:sp>
    </p:spTree>
    <p:extLst>
      <p:ext uri="{BB962C8B-B14F-4D97-AF65-F5344CB8AC3E}">
        <p14:creationId xmlns:p14="http://schemas.microsoft.com/office/powerpoint/2010/main" val="406635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26</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smtClean="0">
                <a:latin typeface="+mn-lt"/>
              </a:rPr>
              <a:t>Capstone </a:t>
            </a:r>
            <a:r>
              <a:rPr lang="en-US" sz="4000" dirty="0" smtClean="0">
                <a:latin typeface="+mn-lt"/>
              </a:rPr>
              <a:t>Activities </a:t>
            </a:r>
            <a:r>
              <a:rPr lang="en-US" sz="4000" dirty="0">
                <a:latin typeface="+mn-lt"/>
              </a:rPr>
              <a:t>topics</a:t>
            </a:r>
            <a:endParaRPr lang="en-US" sz="4000" dirty="0">
              <a:latin typeface="+mn-lt"/>
            </a:endParaRP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endParaRPr lang="en-US" sz="1200" dirty="0">
              <a:solidFill>
                <a:prstClr val="white"/>
              </a:solidFill>
              <a:latin typeface="Calibri" panose="020F0502020204030204"/>
            </a:endParaRP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endParaRPr lang="en-US" sz="1350" dirty="0">
              <a:solidFill>
                <a:prstClr val="white"/>
              </a:solidFill>
              <a:latin typeface="Calibri" panose="020F0502020204030204"/>
            </a:endParaRP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endParaRPr lang="en-US" sz="1200" dirty="0">
              <a:solidFill>
                <a:prstClr val="white"/>
              </a:solidFill>
              <a:latin typeface="Calibri" panose="020F0502020204030204"/>
            </a:endParaRPr>
          </a:p>
        </p:txBody>
      </p:sp>
      <p:sp>
        <p:nvSpPr>
          <p:cNvPr id="8" name="Content Placeholder 2"/>
          <p:cNvSpPr txBox="1">
            <a:spLocks/>
          </p:cNvSpPr>
          <p:nvPr/>
        </p:nvSpPr>
        <p:spPr>
          <a:xfrm>
            <a:off x="736292" y="1783307"/>
            <a:ext cx="7886700" cy="132969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736292" y="3113002"/>
            <a:ext cx="7886700"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a:t>
            </a:r>
            <a:r>
              <a:rPr lang="en-US" sz="1800" dirty="0" smtClean="0">
                <a:solidFill>
                  <a:prstClr val="black"/>
                </a:solidFill>
                <a:latin typeface="Calibri" panose="020F0502020204030204"/>
              </a:rPr>
              <a:t>Performing</a:t>
            </a:r>
            <a:endParaRPr lang="en-US" sz="180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Sequence of design artifacts – Needs &amp; </a:t>
            </a:r>
            <a:r>
              <a:rPr lang="en-US" sz="1800" dirty="0" err="1">
                <a:solidFill>
                  <a:prstClr val="black"/>
                </a:solidFill>
                <a:latin typeface="Calibri" panose="020F0502020204030204"/>
              </a:rPr>
              <a:t>Reqs</a:t>
            </a:r>
            <a:r>
              <a:rPr lang="en-US" sz="1800" dirty="0">
                <a:solidFill>
                  <a:prstClr val="black"/>
                </a:solidFill>
                <a:latin typeface="Calibri" panose="020F0502020204030204"/>
              </a:rPr>
              <a:t>,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518533"/>
            <a:ext cx="7886700"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Tree>
    <p:extLst>
      <p:ext uri="{BB962C8B-B14F-4D97-AF65-F5344CB8AC3E}">
        <p14:creationId xmlns:p14="http://schemas.microsoft.com/office/powerpoint/2010/main" val="1187069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a:t>(what </a:t>
            </a:r>
            <a:r>
              <a:rPr lang="en-US" sz="1800" dirty="0"/>
              <a:t>you might call homework, </a:t>
            </a:r>
            <a:r>
              <a:rPr lang="en-US" sz="1800" dirty="0"/>
              <a:t>to be completed </a:t>
            </a:r>
            <a:r>
              <a:rPr lang="en-US" sz="1800" b="1" dirty="0"/>
              <a:t>BEFORE Class 2</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endParaRPr lang="en-US" sz="1200" dirty="0">
              <a:solidFill>
                <a:prstClr val="white"/>
              </a:solidFill>
              <a:latin typeface="Calibri" panose="020F0502020204030204"/>
            </a:endParaRP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endParaRPr lang="en-US" sz="1350" dirty="0">
              <a:solidFill>
                <a:prstClr val="white"/>
              </a:solidFill>
              <a:latin typeface="Calibri" panose="020F0502020204030204"/>
            </a:endParaRP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endParaRPr lang="en-US" sz="1200" dirty="0">
              <a:solidFill>
                <a:prstClr val="white"/>
              </a:solidFill>
              <a:latin typeface="Calibri" panose="020F0502020204030204"/>
            </a:endParaRPr>
          </a:p>
        </p:txBody>
      </p:sp>
      <p:sp>
        <p:nvSpPr>
          <p:cNvPr id="8" name="Content Placeholder 2"/>
          <p:cNvSpPr txBox="1">
            <a:spLocks/>
          </p:cNvSpPr>
          <p:nvPr/>
        </p:nvSpPr>
        <p:spPr>
          <a:xfrm>
            <a:off x="736292" y="1783307"/>
            <a:ext cx="7886700" cy="1329695"/>
          </a:xfrm>
          <a:prstGeom prst="rect">
            <a:avLst/>
          </a:prstGeom>
          <a:solidFill>
            <a:schemeClr val="accent4">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950" b="1" dirty="0">
                <a:solidFill>
                  <a:prstClr val="black"/>
                </a:solidFill>
                <a:latin typeface="Calibri" panose="020F0502020204030204"/>
              </a:rPr>
              <a:t>Project Technical Work</a:t>
            </a:r>
          </a:p>
          <a:p>
            <a:pPr marL="171450" indent="-171450" defTabSz="685800">
              <a:spcBef>
                <a:spcPts val="750"/>
              </a:spcBef>
            </a:pPr>
            <a:r>
              <a:rPr lang="en-US" sz="1650" dirty="0">
                <a:solidFill>
                  <a:prstClr val="black"/>
                </a:solidFill>
                <a:latin typeface="Calibri" panose="020F0502020204030204"/>
              </a:rPr>
              <a:t>Re-read </a:t>
            </a:r>
            <a:r>
              <a:rPr lang="en-US" sz="1650" dirty="0">
                <a:solidFill>
                  <a:prstClr val="black"/>
                </a:solidFill>
                <a:latin typeface="Calibri" panose="020F0502020204030204"/>
              </a:rPr>
              <a:t>the Project Description with Class 1 Ideation Exercise in mind</a:t>
            </a:r>
          </a:p>
          <a:p>
            <a:pPr marL="171450" indent="-171450" defTabSz="685800">
              <a:lnSpc>
                <a:spcPct val="120000"/>
              </a:lnSpc>
              <a:spcBef>
                <a:spcPts val="750"/>
              </a:spcBef>
            </a:pPr>
            <a:r>
              <a:rPr lang="en-US" sz="1650" dirty="0">
                <a:solidFill>
                  <a:prstClr val="black"/>
                </a:solidFill>
                <a:latin typeface="Calibri" panose="020F0502020204030204"/>
              </a:rPr>
              <a:t>Post</a:t>
            </a:r>
            <a:r>
              <a:rPr lang="en-US" sz="1650" dirty="0">
                <a:solidFill>
                  <a:prstClr val="black"/>
                </a:solidFill>
                <a:latin typeface="Calibri" panose="020F0502020204030204"/>
              </a:rPr>
              <a:t> evidence of progress on your project task assignment to team's Box folder as Word file. Filename should be RCSID-topic. Ex: pastea-FreeBodyDiagram.docx</a:t>
            </a:r>
            <a:endParaRPr lang="en-US" sz="1650" dirty="0">
              <a:solidFill>
                <a:prstClr val="black"/>
              </a:solidFill>
              <a:latin typeface="Calibri" panose="020F0502020204030204"/>
              <a:cs typeface="Calibri"/>
            </a:endParaRPr>
          </a:p>
          <a:p>
            <a:pPr lvl="1" indent="-259556" defTabSz="685800">
              <a:spcBef>
                <a:spcPts val="375"/>
              </a:spcBef>
            </a:pPr>
            <a:r>
              <a:rPr lang="en-US" sz="1650" dirty="0">
                <a:solidFill>
                  <a:prstClr val="black"/>
                </a:solidFill>
                <a:latin typeface="Calibri" panose="020F0502020204030204"/>
                <a:cs typeface="Calibri"/>
              </a:rPr>
              <a:t>Web link of research AND summary of why it's important or useful</a:t>
            </a:r>
          </a:p>
          <a:p>
            <a:pPr lvl="1" indent="-259556" defTabSz="685800">
              <a:spcBef>
                <a:spcPts val="375"/>
              </a:spcBef>
            </a:pPr>
            <a:r>
              <a:rPr lang="en-US" sz="1650" dirty="0">
                <a:solidFill>
                  <a:prstClr val="black"/>
                </a:solidFill>
                <a:latin typeface="Calibri" panose="020F0502020204030204"/>
                <a:cs typeface="Calibri"/>
              </a:rPr>
              <a:t>Calculations</a:t>
            </a:r>
          </a:p>
          <a:p>
            <a:pPr lvl="1" indent="-259556" defTabSz="685800">
              <a:spcBef>
                <a:spcPts val="375"/>
              </a:spcBef>
            </a:pPr>
            <a:r>
              <a:rPr lang="en-US" sz="1650" dirty="0">
                <a:solidFill>
                  <a:prstClr val="black"/>
                </a:solidFill>
                <a:latin typeface="Calibri" panose="020F0502020204030204"/>
                <a:cs typeface="Calibri"/>
              </a:rPr>
              <a:t>Sketch of concept idea</a:t>
            </a:r>
          </a:p>
        </p:txBody>
      </p:sp>
      <p:sp>
        <p:nvSpPr>
          <p:cNvPr id="10" name="Content Placeholder 2"/>
          <p:cNvSpPr txBox="1">
            <a:spLocks/>
          </p:cNvSpPr>
          <p:nvPr/>
        </p:nvSpPr>
        <p:spPr>
          <a:xfrm>
            <a:off x="736292" y="3113002"/>
            <a:ext cx="7886700" cy="1132608"/>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275" b="1" dirty="0">
                <a:solidFill>
                  <a:prstClr val="black"/>
                </a:solidFill>
                <a:latin typeface="Calibri" panose="020F0502020204030204"/>
              </a:rPr>
              <a:t>Team Development / Design Process Refresher</a:t>
            </a:r>
          </a:p>
          <a:p>
            <a:pPr marL="259556" indent="-259556" defTabSz="685800">
              <a:spcBef>
                <a:spcPts val="750"/>
              </a:spcBef>
            </a:pPr>
            <a:r>
              <a:rPr lang="en-US" sz="1125" dirty="0">
                <a:solidFill>
                  <a:prstClr val="black"/>
                </a:solidFill>
                <a:latin typeface="Calibri" panose="020F0502020204030204"/>
                <a:cs typeface="Calibri"/>
              </a:rPr>
              <a:t>Hold Team Meeting for Introductions</a:t>
            </a:r>
            <a:endParaRPr lang="en-US" sz="1125" dirty="0">
              <a:solidFill>
                <a:prstClr val="black"/>
              </a:solidFill>
              <a:latin typeface="Calibri" panose="020F0502020204030204"/>
              <a:cs typeface="Calibri"/>
            </a:endParaRPr>
          </a:p>
          <a:p>
            <a:pPr marL="685800" lvl="2" indent="-259556" defTabSz="685800">
              <a:spcBef>
                <a:spcPts val="375"/>
              </a:spcBef>
            </a:pPr>
            <a:r>
              <a:rPr lang="en-US" sz="1125" dirty="0">
                <a:solidFill>
                  <a:prstClr val="black"/>
                </a:solidFill>
                <a:latin typeface="Calibri" panose="020F0502020204030204"/>
                <a:cs typeface="Calibri"/>
              </a:rPr>
              <a:t>Major, hometown</a:t>
            </a:r>
          </a:p>
          <a:p>
            <a:pPr marL="685800" lvl="2" indent="-259556" defTabSz="685800">
              <a:spcBef>
                <a:spcPts val="375"/>
              </a:spcBef>
            </a:pPr>
            <a:r>
              <a:rPr lang="en-US" sz="1125"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125" dirty="0">
                <a:solidFill>
                  <a:prstClr val="black"/>
                </a:solidFill>
                <a:latin typeface="Calibri" panose="020F0502020204030204"/>
                <a:cs typeface="Calibri"/>
              </a:rPr>
              <a:t>Co-op, internship, summer job</a:t>
            </a:r>
          </a:p>
          <a:p>
            <a:pPr marL="685800" lvl="2" indent="-259556" defTabSz="685800">
              <a:spcBef>
                <a:spcPts val="375"/>
              </a:spcBef>
            </a:pPr>
            <a:r>
              <a:rPr lang="en-US" sz="1125"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245611"/>
            <a:ext cx="7886700" cy="1602618"/>
          </a:xfrm>
          <a:prstGeom prst="rect">
            <a:avLst/>
          </a:prstGeom>
          <a:solidFill>
            <a:schemeClr val="accent6">
              <a:lumMod val="20000"/>
              <a:lumOff val="80000"/>
            </a:schemeClr>
          </a:solidFill>
        </p:spPr>
        <p:txBody>
          <a:bodyPr vert="horz" lIns="68580" tIns="34290" rIns="68580" bIns="3429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000" b="1" dirty="0">
                <a:solidFill>
                  <a:prstClr val="black"/>
                </a:solidFill>
                <a:latin typeface="Calibri" panose="020F0502020204030204"/>
              </a:rPr>
              <a:t>Administrative Tasks</a:t>
            </a:r>
          </a:p>
          <a:p>
            <a:pPr marL="171450" indent="-171450" defTabSz="685800">
              <a:spcBef>
                <a:spcPts val="750"/>
              </a:spcBef>
            </a:pPr>
            <a:r>
              <a:rPr lang="en-US" sz="2250" dirty="0">
                <a:solidFill>
                  <a:prstClr val="black"/>
                </a:solidFill>
                <a:latin typeface="Calibri" panose="020F0502020204030204"/>
                <a:ea typeface="+mn-lt"/>
                <a:cs typeface="Calibri" panose="020F0502020204030204"/>
              </a:rPr>
              <a:t>Complete </a:t>
            </a:r>
            <a:r>
              <a:rPr lang="en-US" sz="2250" dirty="0">
                <a:solidFill>
                  <a:prstClr val="black"/>
                </a:solidFill>
                <a:latin typeface="Calibri" panose="020F0502020204030204"/>
              </a:rPr>
              <a:t>Class 1 Ticket </a:t>
            </a:r>
            <a:r>
              <a:rPr lang="en-US" sz="2250" dirty="0">
                <a:solidFill>
                  <a:prstClr val="black"/>
                </a:solidFill>
                <a:latin typeface="Calibri" panose="020F0502020204030204"/>
              </a:rPr>
              <a:t>Out - </a:t>
            </a:r>
            <a:r>
              <a:rPr lang="en-US" sz="1725" dirty="0">
                <a:solidFill>
                  <a:prstClr val="black"/>
                </a:solidFill>
                <a:latin typeface="Calibri" panose="020F0502020204030204"/>
                <a:cs typeface="Calibri"/>
                <a:hlinkClick r:id="rId2"/>
              </a:rPr>
              <a:t>https</a:t>
            </a:r>
            <a:r>
              <a:rPr lang="en-US" sz="1725" dirty="0">
                <a:solidFill>
                  <a:prstClr val="black"/>
                </a:solidFill>
                <a:latin typeface="Calibri" panose="020F0502020204030204"/>
                <a:cs typeface="Calibri"/>
                <a:hlinkClick r:id="rId2"/>
              </a:rPr>
              <a:t>://forms.gle/VAiL3GTZs3R9QoQv7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a:t>
            </a:r>
            <a:r>
              <a:rPr lang="en-US" sz="3000" b="1" dirty="0">
                <a:solidFill>
                  <a:prstClr val="black"/>
                </a:solidFill>
                <a:latin typeface="Calibri" panose="020F0502020204030204"/>
                <a:ea typeface="+mn-lt"/>
                <a:cs typeface="Calibri" panose="020F0502020204030204"/>
              </a:rPr>
              <a:t>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2025" dirty="0">
                <a:solidFill>
                  <a:prstClr val="black"/>
                </a:solidFill>
                <a:latin typeface="Calibri" panose="020F0502020204030204"/>
              </a:rPr>
              <a:t>Registration button in upper right hand corner</a:t>
            </a:r>
            <a:endParaRPr lang="en-US" sz="2025"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a:t>
            </a:r>
            <a:r>
              <a:rPr lang="en-US" sz="1800" dirty="0">
                <a:solidFill>
                  <a:prstClr val="black"/>
                </a:solidFill>
                <a:latin typeface="Calibri" panose="020F0502020204030204"/>
                <a:cs typeface="Calibri"/>
              </a:rPr>
              <a:t>course.</a:t>
            </a:r>
          </a:p>
          <a:p>
            <a:pPr marL="172641" indent="-172641" defTabSz="685800">
              <a:spcBef>
                <a:spcPts val="750"/>
              </a:spcBef>
            </a:pPr>
            <a:r>
              <a:rPr lang="en-US" sz="2250" dirty="0">
                <a:solidFill>
                  <a:prstClr val="black"/>
                </a:solidFill>
                <a:latin typeface="Calibri" panose="020F0502020204030204"/>
              </a:rPr>
              <a:t>Watch </a:t>
            </a:r>
            <a:r>
              <a:rPr lang="en-US" sz="2250" dirty="0">
                <a:solidFill>
                  <a:prstClr val="black"/>
                </a:solidFill>
                <a:latin typeface="Calibri" panose="020F0502020204030204"/>
              </a:rPr>
              <a:t>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699027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96"/>
            <a:ext cx="8229600" cy="1143000"/>
          </a:xfrm>
        </p:spPr>
        <p:txBody>
          <a:bodyPr/>
          <a:lstStyle/>
          <a:p>
            <a:r>
              <a:rPr lang="en-US" dirty="0"/>
              <a:t>Out of Class Tasks </a:t>
            </a:r>
            <a:r>
              <a:rPr lang="en-US" sz="900" dirty="0"/>
              <a:t>(what you might call homework, complete </a:t>
            </a:r>
            <a:r>
              <a:rPr lang="en-US" sz="900" b="1" dirty="0"/>
              <a:t>BEFORE</a:t>
            </a:r>
            <a:r>
              <a:rPr lang="en-US" sz="900" dirty="0"/>
              <a:t> Class 2)</a:t>
            </a:r>
          </a:p>
        </p:txBody>
      </p:sp>
      <p:sp>
        <p:nvSpPr>
          <p:cNvPr id="3" name="Content Placeholder 2"/>
          <p:cNvSpPr>
            <a:spLocks noGrp="1"/>
          </p:cNvSpPr>
          <p:nvPr>
            <p:ph idx="1"/>
          </p:nvPr>
        </p:nvSpPr>
        <p:spPr>
          <a:xfrm>
            <a:off x="457200" y="889226"/>
            <a:ext cx="8229600" cy="5832249"/>
          </a:xfrm>
        </p:spPr>
        <p:txBody>
          <a:bodyPr vert="horz" lIns="91440" tIns="45720" rIns="91440" bIns="45720" rtlCol="0" anchor="t">
            <a:normAutofit fontScale="47500" lnSpcReduction="20000"/>
          </a:bodyPr>
          <a:lstStyle/>
          <a:p>
            <a:r>
              <a:rPr lang="en-US" dirty="0">
                <a:ea typeface="+mn-lt"/>
                <a:cs typeface="+mn-lt"/>
              </a:rPr>
              <a:t>Complete </a:t>
            </a:r>
            <a:r>
              <a:rPr lang="en-US" dirty="0"/>
              <a:t>Class 1 Ticket Out</a:t>
            </a:r>
            <a:endParaRPr lang="en-US" sz="2300" dirty="0">
              <a:solidFill>
                <a:srgbClr val="C00000"/>
              </a:solidFill>
              <a:cs typeface="Calibri"/>
            </a:endParaRPr>
          </a:p>
          <a:p>
            <a:pPr marL="800100" lvl="1" indent="-342900">
              <a:buChar char="•"/>
            </a:pPr>
            <a:r>
              <a:rPr lang="en-US" sz="1900" dirty="0">
                <a:solidFill>
                  <a:srgbClr val="C00000"/>
                </a:solidFill>
                <a:cs typeface="Calibri"/>
                <a:hlinkClick r:id="rId3"/>
              </a:rPr>
              <a:t>https://</a:t>
            </a:r>
            <a:r>
              <a:rPr lang="en-US" sz="1900" dirty="0" smtClean="0">
                <a:solidFill>
                  <a:srgbClr val="C00000"/>
                </a:solidFill>
                <a:cs typeface="Calibri"/>
                <a:hlinkClick r:id="rId3"/>
              </a:rPr>
              <a:t>forms.gle/VAiL3GTZs3R9QoQv7</a:t>
            </a:r>
            <a:r>
              <a:rPr lang="en-US" sz="1900" dirty="0" smtClean="0">
                <a:solidFill>
                  <a:srgbClr val="C00000"/>
                </a:solidFill>
                <a:cs typeface="Calibri"/>
              </a:rPr>
              <a:t> </a:t>
            </a:r>
            <a:endParaRPr lang="en-US" sz="1900" dirty="0">
              <a:solidFill>
                <a:srgbClr val="C00000"/>
              </a:solidFill>
              <a:cs typeface="Calibri"/>
            </a:endParaRPr>
          </a:p>
          <a:p>
            <a:endParaRPr lang="en-US" dirty="0">
              <a:ea typeface="+mn-lt"/>
              <a:cs typeface="+mn-lt"/>
            </a:endParaRPr>
          </a:p>
          <a:p>
            <a:r>
              <a:rPr lang="en-US" dirty="0">
                <a:ea typeface="+mn-lt"/>
                <a:cs typeface="+mn-lt"/>
              </a:rPr>
              <a:t>Register for EDN – </a:t>
            </a:r>
            <a:r>
              <a:rPr lang="en-US" sz="2300" dirty="0">
                <a:hlinkClick r:id="rId4"/>
              </a:rPr>
              <a:t>https://designlab.eng.rpi.edu/edn/</a:t>
            </a:r>
            <a:r>
              <a:rPr lang="en-US" sz="2300" dirty="0"/>
              <a:t> </a:t>
            </a:r>
            <a:endParaRPr lang="en-US" sz="2300" dirty="0">
              <a:ea typeface="+mn-lt"/>
              <a:cs typeface="+mn-lt"/>
            </a:endParaRPr>
          </a:p>
          <a:p>
            <a:pPr marL="857250" lvl="1" indent="-457200">
              <a:buChar char="•"/>
            </a:pPr>
            <a:r>
              <a:rPr lang="en-US" sz="2700" dirty="0"/>
              <a:t>Registration button in upper right hand corner</a:t>
            </a:r>
            <a:endParaRPr lang="en-US" sz="2700" dirty="0">
              <a:cs typeface="Calibri"/>
            </a:endParaRPr>
          </a:p>
          <a:p>
            <a:pPr marL="857250" lvl="1" indent="-457200">
              <a:buChar char="•"/>
            </a:pPr>
            <a:r>
              <a:rPr lang="en-US" dirty="0"/>
              <a:t>Login must be your RCSID (RPI email </a:t>
            </a:r>
            <a:r>
              <a:rPr lang="en-US" b="1" dirty="0"/>
              <a:t>before </a:t>
            </a:r>
            <a:r>
              <a:rPr lang="en-US" dirty="0"/>
              <a:t>the @ symbol)</a:t>
            </a:r>
            <a:endParaRPr lang="en-US" dirty="0">
              <a:cs typeface="Calibri"/>
            </a:endParaRPr>
          </a:p>
          <a:p>
            <a:pPr marL="857250" lvl="1" indent="-457200">
              <a:buChar char="•"/>
            </a:pPr>
            <a:r>
              <a:rPr lang="en-US" dirty="0">
                <a:cs typeface="Calibri"/>
              </a:rPr>
              <a:t>Email must be your RPI email</a:t>
            </a:r>
          </a:p>
          <a:p>
            <a:pPr marL="857250" lvl="1" indent="-457200">
              <a:buChar char="•"/>
            </a:pPr>
            <a:r>
              <a:rPr lang="en-US" dirty="0">
                <a:cs typeface="Calibri"/>
              </a:rPr>
              <a:t>Bookmark this site. You will use it A LOT for this course.</a:t>
            </a:r>
          </a:p>
          <a:p>
            <a:pPr marL="857250" lvl="1" indent="-457200">
              <a:buChar char="•"/>
            </a:pPr>
            <a:endParaRPr lang="en-US" sz="1800" dirty="0">
              <a:cs typeface="Calibri"/>
            </a:endParaRPr>
          </a:p>
          <a:p>
            <a:pPr marL="346075" indent="-346075"/>
            <a:r>
              <a:rPr lang="en-US" dirty="0">
                <a:cs typeface="Calibri"/>
              </a:rPr>
              <a:t>Use out of class team meeting to start </a:t>
            </a:r>
            <a:r>
              <a:rPr lang="en-US" b="1" dirty="0">
                <a:cs typeface="Calibri"/>
              </a:rPr>
              <a:t>team building</a:t>
            </a:r>
          </a:p>
          <a:p>
            <a:pPr marL="0" indent="0">
              <a:buNone/>
              <a:tabLst>
                <a:tab pos="746125" algn="l"/>
              </a:tabLst>
            </a:pPr>
            <a:r>
              <a:rPr lang="en-US" b="1" dirty="0">
                <a:cs typeface="Calibri"/>
              </a:rPr>
              <a:t>	</a:t>
            </a:r>
            <a:r>
              <a:rPr lang="en-US" dirty="0">
                <a:cs typeface="Calibri"/>
              </a:rPr>
              <a:t>Student Team Introductions</a:t>
            </a:r>
          </a:p>
          <a:p>
            <a:pPr marL="1146175" lvl="2" indent="-346075"/>
            <a:r>
              <a:rPr lang="en-US" dirty="0">
                <a:cs typeface="Calibri"/>
              </a:rPr>
              <a:t>Major, hometown</a:t>
            </a:r>
          </a:p>
          <a:p>
            <a:pPr marL="1146175" lvl="2" indent="-346075"/>
            <a:r>
              <a:rPr lang="en-US" dirty="0">
                <a:cs typeface="Calibri"/>
              </a:rPr>
              <a:t>Interests, clubs/sports, experience related to project topic</a:t>
            </a:r>
          </a:p>
          <a:p>
            <a:pPr marL="1146175" lvl="2" indent="-346075"/>
            <a:r>
              <a:rPr lang="en-US" dirty="0">
                <a:cs typeface="Calibri"/>
              </a:rPr>
              <a:t>Co-op, internship, summer job</a:t>
            </a:r>
          </a:p>
          <a:p>
            <a:pPr marL="1146175" lvl="2" indent="-346075"/>
            <a:r>
              <a:rPr lang="en-US" dirty="0">
                <a:cs typeface="Calibri"/>
              </a:rPr>
              <a:t>Pet, favorite ice cream flavor</a:t>
            </a:r>
          </a:p>
          <a:p>
            <a:pPr marL="1146175" lvl="2" indent="-346075"/>
            <a:endParaRPr lang="en-US" sz="1800" dirty="0">
              <a:cs typeface="Calibri"/>
            </a:endParaRPr>
          </a:p>
          <a:p>
            <a:pPr marL="346075" indent="-346075"/>
            <a:r>
              <a:rPr lang="en-US" dirty="0"/>
              <a:t>Re-read the Project Description with Class 1 Ideation Exercise in mind</a:t>
            </a:r>
          </a:p>
          <a:p>
            <a:pPr marL="346075" indent="-346075"/>
            <a:endParaRPr lang="en-US" sz="1800" dirty="0"/>
          </a:p>
          <a:p>
            <a:r>
              <a:rPr lang="en-US" dirty="0"/>
              <a:t>Post evidence of progress on your project task assignment to team's Box folder as Word file. Filename should be RCSID-topic. Ex: pastea-FreeBodyDiagram.docx</a:t>
            </a:r>
            <a:endParaRPr lang="en-US" dirty="0">
              <a:cs typeface="Calibri"/>
            </a:endParaRPr>
          </a:p>
          <a:p>
            <a:pPr marL="914400" lvl="1" indent="-457200">
              <a:buChar char="•"/>
            </a:pPr>
            <a:r>
              <a:rPr lang="en-US" dirty="0">
                <a:cs typeface="Calibri"/>
              </a:rPr>
              <a:t>Web link of research AND summary of why it's important or useful</a:t>
            </a:r>
          </a:p>
          <a:p>
            <a:pPr marL="914400" lvl="1" indent="-457200">
              <a:buChar char="•"/>
            </a:pPr>
            <a:r>
              <a:rPr lang="en-US" dirty="0">
                <a:cs typeface="Calibri"/>
              </a:rPr>
              <a:t>Calculations</a:t>
            </a:r>
          </a:p>
          <a:p>
            <a:pPr marL="914400" lvl="1" indent="-457200">
              <a:buChar char="•"/>
            </a:pPr>
            <a:r>
              <a:rPr lang="en-US" dirty="0">
                <a:cs typeface="Calibri"/>
              </a:rPr>
              <a:t>Sketch of concept idea</a:t>
            </a:r>
          </a:p>
          <a:p>
            <a:pPr marL="457200" lvl="1" indent="0">
              <a:buNone/>
            </a:pPr>
            <a:endParaRPr lang="en-US" dirty="0">
              <a:cs typeface="Calibri"/>
            </a:endParaRPr>
          </a:p>
          <a:p>
            <a:pPr marL="346075" indent="-346075"/>
            <a:r>
              <a:rPr lang="en-US" dirty="0"/>
              <a:t>Watch Capstone Introduction &amp; Expectations – Part 2 video (7 Min)</a:t>
            </a:r>
          </a:p>
          <a:p>
            <a:pPr marL="800100" lvl="1" indent="-342900">
              <a:buFont typeface="Arial" pitchFamily="34" charset="0"/>
              <a:buChar char="•"/>
            </a:pPr>
            <a:r>
              <a:rPr lang="en-US" sz="1900" u="sng" dirty="0">
                <a:hlinkClick r:id="rId5"/>
              </a:rPr>
              <a:t>https://designlab.eng.rpi.edu/edn/projects/capstone-support-dev/repository/112/raw/training/Capstone%20Introduction%20and%20Expectations%20Part%202.mp4</a:t>
            </a:r>
            <a:endParaRPr lang="en-US" sz="1900" u="sng" dirty="0"/>
          </a:p>
          <a:p>
            <a:pPr marL="457200" lvl="1" indent="0">
              <a:buNone/>
            </a:pPr>
            <a:endParaRPr lang="en-US" sz="1900" u="sng" dirty="0"/>
          </a:p>
          <a:p>
            <a:pPr marL="0" indent="0" algn="ctr">
              <a:buNone/>
            </a:pPr>
            <a:r>
              <a:rPr lang="en-US" b="1" dirty="0">
                <a:solidFill>
                  <a:srgbClr val="FF0000"/>
                </a:solidFill>
              </a:rPr>
              <a:t>NOTE – These tasks are posted on EDN along with all class agendas</a:t>
            </a:r>
            <a:endParaRPr lang="en-US" b="1" dirty="0">
              <a:solidFill>
                <a:srgbClr val="FF0000"/>
              </a:solidFill>
              <a:cs typeface="Calibri"/>
            </a:endParaRPr>
          </a:p>
          <a:p>
            <a:pPr marL="0" indent="0" algn="ctr">
              <a:buNone/>
            </a:pPr>
            <a:r>
              <a:rPr lang="en-US" sz="1800" u="sng" dirty="0">
                <a:solidFill>
                  <a:srgbClr val="0070C0"/>
                </a:solidFill>
              </a:rPr>
              <a:t>https://designlab.eng.rpi.edu/edn/projects/capstone-support-dev/wiki/Capstone_Class_Agendas</a:t>
            </a:r>
          </a:p>
        </p:txBody>
      </p:sp>
      <p:sp>
        <p:nvSpPr>
          <p:cNvPr id="6" name="Slide Number Placeholder 5"/>
          <p:cNvSpPr>
            <a:spLocks noGrp="1"/>
          </p:cNvSpPr>
          <p:nvPr>
            <p:ph type="sldNum" sz="quarter" idx="12"/>
          </p:nvPr>
        </p:nvSpPr>
        <p:spPr/>
        <p:txBody>
          <a:bodyPr/>
          <a:lstStyle/>
          <a:p>
            <a:fld id="{B044824F-EBE0-443F-8A8F-F64816AF04DC}" type="slidenum">
              <a:rPr lang="en-US" smtClean="0"/>
              <a:t>29</a:t>
            </a:fld>
            <a:endParaRPr lang="en-US" dirty="0"/>
          </a:p>
        </p:txBody>
      </p:sp>
      <p:sp>
        <p:nvSpPr>
          <p:cNvPr id="5"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a:xfrm>
            <a:off x="3124200" y="6356350"/>
            <a:ext cx="2895600" cy="365125"/>
          </a:xfrm>
        </p:spPr>
        <p:txBody>
          <a:bodyPr/>
          <a:lstStyle/>
          <a:p>
            <a:r>
              <a:rPr lang="en-US" dirty="0"/>
              <a:t>PE Space</a:t>
            </a:r>
          </a:p>
        </p:txBody>
      </p:sp>
      <p:cxnSp>
        <p:nvCxnSpPr>
          <p:cNvPr id="7" name="Straight Connector 6"/>
          <p:cNvCxnSpPr/>
          <p:nvPr/>
        </p:nvCxnSpPr>
        <p:spPr>
          <a:xfrm flipH="1">
            <a:off x="2743200" y="457200"/>
            <a:ext cx="5410200" cy="5486400"/>
          </a:xfrm>
          <a:prstGeom prst="line">
            <a:avLst/>
          </a:prstGeom>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6019800" y="2996300"/>
            <a:ext cx="1056700" cy="707886"/>
          </a:xfrm>
          <a:prstGeom prst="rect">
            <a:avLst/>
          </a:prstGeom>
          <a:noFill/>
        </p:spPr>
        <p:txBody>
          <a:bodyPr wrap="none" rtlCol="0">
            <a:spAutoFit/>
          </a:bodyPr>
          <a:lstStyle/>
          <a:p>
            <a:r>
              <a:rPr lang="en-US" sz="4000" dirty="0" smtClean="0">
                <a:solidFill>
                  <a:srgbClr val="FF0000"/>
                </a:solidFill>
              </a:rPr>
              <a:t>OLD</a:t>
            </a:r>
            <a:endParaRPr lang="en-US" sz="4000" dirty="0">
              <a:solidFill>
                <a:srgbClr val="FF0000"/>
              </a:solidFill>
            </a:endParaRPr>
          </a:p>
        </p:txBody>
      </p:sp>
    </p:spTree>
    <p:extLst>
      <p:ext uri="{BB962C8B-B14F-4D97-AF65-F5344CB8AC3E}">
        <p14:creationId xmlns:p14="http://schemas.microsoft.com/office/powerpoint/2010/main" val="208562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180252" y="5343328"/>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9" name="Picture 8">
            <a:extLst>
              <a:ext uri="{FF2B5EF4-FFF2-40B4-BE49-F238E27FC236}">
                <a16:creationId xmlns:a16="http://schemas.microsoft.com/office/drawing/2014/main" id="{2F27A10D-4D9D-4C89-8419-8BBAEC5EA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52015"/>
            <a:ext cx="9144000" cy="2953970"/>
          </a:xfrm>
          <a:prstGeom prst="rect">
            <a:avLst/>
          </a:prstGeom>
        </p:spPr>
      </p:pic>
      <p:grpSp>
        <p:nvGrpSpPr>
          <p:cNvPr id="19" name="Group 18"/>
          <p:cNvGrpSpPr/>
          <p:nvPr/>
        </p:nvGrpSpPr>
        <p:grpSpPr>
          <a:xfrm>
            <a:off x="6934200" y="902346"/>
            <a:ext cx="2999703" cy="830997"/>
            <a:chOff x="-1167540" y="3413632"/>
            <a:chExt cx="4250740" cy="885220"/>
          </a:xfrm>
        </p:grpSpPr>
        <p:sp>
          <p:nvSpPr>
            <p:cNvPr id="20" name="TextBox 19"/>
            <p:cNvSpPr txBox="1"/>
            <p:nvPr/>
          </p:nvSpPr>
          <p:spPr>
            <a:xfrm>
              <a:off x="-914400" y="3413632"/>
              <a:ext cx="3997600" cy="885220"/>
            </a:xfrm>
            <a:prstGeom prst="rect">
              <a:avLst/>
            </a:prstGeom>
            <a:noFill/>
          </p:spPr>
          <p:txBody>
            <a:bodyPr wrap="square" rtlCol="0">
              <a:spAutoFit/>
            </a:bodyPr>
            <a:lstStyle/>
            <a:p>
              <a:pPr marL="114300" indent="-114300">
                <a:buFont typeface="Arial" panose="020B0604020202020204" pitchFamily="34" charset="0"/>
                <a:buChar char="•"/>
              </a:pPr>
              <a:r>
                <a:rPr lang="en-US" sz="1200" dirty="0">
                  <a:solidFill>
                    <a:prstClr val="black"/>
                  </a:solidFill>
                </a:rPr>
                <a:t>Project Technical Work</a:t>
              </a:r>
            </a:p>
            <a:p>
              <a:pPr marL="114300" indent="-114300">
                <a:buFont typeface="Arial" panose="020B0604020202020204" pitchFamily="34" charset="0"/>
                <a:buChar char="•"/>
              </a:pPr>
              <a:r>
                <a:rPr lang="en-US" sz="1200" dirty="0">
                  <a:solidFill>
                    <a:prstClr val="black"/>
                  </a:solidFill>
                </a:rPr>
                <a:t>Team Development / </a:t>
              </a:r>
              <a:endParaRPr lang="en-US" sz="1200" dirty="0" smtClean="0">
                <a:solidFill>
                  <a:prstClr val="black"/>
                </a:solidFill>
              </a:endParaRPr>
            </a:p>
            <a:p>
              <a:pPr marL="114300"/>
              <a:r>
                <a:rPr lang="en-US" sz="1200" dirty="0" smtClean="0">
                  <a:solidFill>
                    <a:prstClr val="black"/>
                  </a:solidFill>
                </a:rPr>
                <a:t>Design Process </a:t>
              </a:r>
              <a:r>
                <a:rPr lang="en-US" sz="1200" dirty="0">
                  <a:solidFill>
                    <a:prstClr val="black"/>
                  </a:solidFill>
                </a:rPr>
                <a:t>Refresher</a:t>
              </a:r>
            </a:p>
            <a:p>
              <a:pPr marL="114300" indent="-114300">
                <a:buFont typeface="Arial" panose="020B0604020202020204" pitchFamily="34" charset="0"/>
                <a:buChar char="•"/>
              </a:pPr>
              <a:r>
                <a:rPr lang="en-US" sz="1200" dirty="0" smtClean="0">
                  <a:solidFill>
                    <a:prstClr val="black"/>
                  </a:solidFill>
                </a:rPr>
                <a:t>Administrative Tasks</a:t>
              </a:r>
              <a:endParaRPr lang="en-US" sz="1200" dirty="0">
                <a:solidFill>
                  <a:prstClr val="black"/>
                </a:solidFill>
              </a:endParaRPr>
            </a:p>
          </p:txBody>
        </p:sp>
        <p:sp>
          <p:nvSpPr>
            <p:cNvPr id="21" name="Oval 20"/>
            <p:cNvSpPr/>
            <p:nvPr/>
          </p:nvSpPr>
          <p:spPr>
            <a:xfrm>
              <a:off x="-1167540" y="3755648"/>
              <a:ext cx="289863" cy="201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smtClean="0">
                  <a:solidFill>
                    <a:prstClr val="white"/>
                  </a:solidFill>
                  <a:latin typeface="Calibri" panose="020F0502020204030204"/>
                </a:rPr>
                <a:t>TD</a:t>
              </a:r>
              <a:endParaRPr lang="en-US" sz="600" dirty="0">
                <a:solidFill>
                  <a:prstClr val="white"/>
                </a:solidFill>
                <a:latin typeface="Calibri" panose="020F0502020204030204"/>
              </a:endParaRPr>
            </a:p>
          </p:txBody>
        </p:sp>
        <p:sp>
          <p:nvSpPr>
            <p:cNvPr id="22" name="Isosceles Triangle 21"/>
            <p:cNvSpPr/>
            <p:nvPr/>
          </p:nvSpPr>
          <p:spPr>
            <a:xfrm>
              <a:off x="-1167540" y="4046341"/>
              <a:ext cx="291961" cy="18055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A</a:t>
              </a:r>
              <a:endParaRPr lang="en-US" sz="600" dirty="0">
                <a:solidFill>
                  <a:prstClr val="white"/>
                </a:solidFill>
                <a:latin typeface="Calibri" panose="020F0502020204030204"/>
              </a:endParaRPr>
            </a:p>
          </p:txBody>
        </p:sp>
        <p:sp>
          <p:nvSpPr>
            <p:cNvPr id="23" name="Rectangle 22"/>
            <p:cNvSpPr/>
            <p:nvPr/>
          </p:nvSpPr>
          <p:spPr>
            <a:xfrm>
              <a:off x="-1155509" y="3450228"/>
              <a:ext cx="270000" cy="1992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P</a:t>
              </a:r>
              <a:endParaRPr lang="en-US" sz="600" dirty="0">
                <a:solidFill>
                  <a:prstClr val="white"/>
                </a:solidFill>
                <a:latin typeface="Calibri" panose="020F0502020204030204"/>
              </a:endParaRPr>
            </a:p>
          </p:txBody>
        </p:sp>
      </p:grpSp>
      <p:sp>
        <p:nvSpPr>
          <p:cNvPr id="28" name="Isosceles Triangle 27"/>
          <p:cNvSpPr/>
          <p:nvPr/>
        </p:nvSpPr>
        <p:spPr>
          <a:xfrm>
            <a:off x="1172736" y="2743200"/>
            <a:ext cx="78200" cy="7243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0" name="Oval 29"/>
          <p:cNvSpPr/>
          <p:nvPr/>
        </p:nvSpPr>
        <p:spPr>
          <a:xfrm>
            <a:off x="1173017" y="3580667"/>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1" name="Isosceles Triangle 30"/>
          <p:cNvSpPr/>
          <p:nvPr/>
        </p:nvSpPr>
        <p:spPr>
          <a:xfrm>
            <a:off x="1172736" y="4038600"/>
            <a:ext cx="78200" cy="7243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2" name="Rectangle 31"/>
          <p:cNvSpPr/>
          <p:nvPr/>
        </p:nvSpPr>
        <p:spPr>
          <a:xfrm>
            <a:off x="1175677" y="3227184"/>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3" name="Oval 32"/>
          <p:cNvSpPr/>
          <p:nvPr/>
        </p:nvSpPr>
        <p:spPr>
          <a:xfrm>
            <a:off x="1173017" y="3704492"/>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5" name="Rectangle 34"/>
          <p:cNvSpPr/>
          <p:nvPr/>
        </p:nvSpPr>
        <p:spPr>
          <a:xfrm>
            <a:off x="1175677" y="3342670"/>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7" name="Isosceles Triangle 36"/>
          <p:cNvSpPr/>
          <p:nvPr/>
        </p:nvSpPr>
        <p:spPr>
          <a:xfrm>
            <a:off x="1172736" y="4163409"/>
            <a:ext cx="78200" cy="7243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8" name="Rectangle 37"/>
          <p:cNvSpPr/>
          <p:nvPr/>
        </p:nvSpPr>
        <p:spPr>
          <a:xfrm>
            <a:off x="1175677" y="3461322"/>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9" name="Oval 38"/>
          <p:cNvSpPr/>
          <p:nvPr/>
        </p:nvSpPr>
        <p:spPr>
          <a:xfrm>
            <a:off x="4183825" y="3344938"/>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0" name="Rectangle 39"/>
          <p:cNvSpPr/>
          <p:nvPr/>
        </p:nvSpPr>
        <p:spPr>
          <a:xfrm>
            <a:off x="4191000" y="3232011"/>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1" name="Oval 40"/>
          <p:cNvSpPr/>
          <p:nvPr/>
        </p:nvSpPr>
        <p:spPr>
          <a:xfrm>
            <a:off x="4183825" y="3460541"/>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5" name="Rectangle 44"/>
          <p:cNvSpPr/>
          <p:nvPr/>
        </p:nvSpPr>
        <p:spPr>
          <a:xfrm>
            <a:off x="7242952" y="3232011"/>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6" name="Oval 45"/>
          <p:cNvSpPr/>
          <p:nvPr/>
        </p:nvSpPr>
        <p:spPr>
          <a:xfrm>
            <a:off x="7237351" y="3698623"/>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7" name="Rectangle 46"/>
          <p:cNvSpPr/>
          <p:nvPr/>
        </p:nvSpPr>
        <p:spPr>
          <a:xfrm>
            <a:off x="7242671" y="3343293"/>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8" name="Rectangle 47"/>
          <p:cNvSpPr/>
          <p:nvPr/>
        </p:nvSpPr>
        <p:spPr>
          <a:xfrm>
            <a:off x="7244888" y="3464667"/>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9" name="Rectangle 48"/>
          <p:cNvSpPr/>
          <p:nvPr/>
        </p:nvSpPr>
        <p:spPr>
          <a:xfrm>
            <a:off x="4192086" y="3581448"/>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50" name="Rectangle 49"/>
          <p:cNvSpPr/>
          <p:nvPr/>
        </p:nvSpPr>
        <p:spPr>
          <a:xfrm>
            <a:off x="4189145" y="3705273"/>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51" name="Rectangle 50"/>
          <p:cNvSpPr/>
          <p:nvPr/>
        </p:nvSpPr>
        <p:spPr>
          <a:xfrm>
            <a:off x="7242671" y="3576982"/>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Tree>
    <p:extLst>
      <p:ext uri="{BB962C8B-B14F-4D97-AF65-F5344CB8AC3E}">
        <p14:creationId xmlns:p14="http://schemas.microsoft.com/office/powerpoint/2010/main" val="1427135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628C-A95E-4AD9-BB7F-F40E686CDD34}"/>
              </a:ext>
            </a:extLst>
          </p:cNvPr>
          <p:cNvSpPr>
            <a:spLocks noGrp="1"/>
          </p:cNvSpPr>
          <p:nvPr>
            <p:ph type="title"/>
          </p:nvPr>
        </p:nvSpPr>
        <p:spPr/>
        <p:txBody>
          <a:bodyPr/>
          <a:lstStyle/>
          <a:p>
            <a:r>
              <a:rPr lang="en-US" dirty="0"/>
              <a:t>Follow Track A/B/C as instructed by 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4171499"/>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251363983"/>
                    </a:ext>
                  </a:extLst>
                </a:gridCol>
                <a:gridCol w="2628900">
                  <a:extLst>
                    <a:ext uri="{9D8B030D-6E8A-4147-A177-3AD203B41FA5}">
                      <a16:colId xmlns:a16="http://schemas.microsoft.com/office/drawing/2014/main" val="4056763945"/>
                    </a:ext>
                  </a:extLst>
                </a:gridCol>
                <a:gridCol w="2628900">
                  <a:extLst>
                    <a:ext uri="{9D8B030D-6E8A-4147-A177-3AD203B41FA5}">
                      <a16:colId xmlns:a16="http://schemas.microsoft.com/office/drawing/2014/main" val="3039919504"/>
                    </a:ext>
                  </a:extLst>
                </a:gridCol>
              </a:tblGrid>
              <a:tr h="370840">
                <a:tc>
                  <a:txBody>
                    <a:bodyPr/>
                    <a:lstStyle/>
                    <a:p>
                      <a:pPr algn="ctr"/>
                      <a:r>
                        <a:rPr lang="en-US" sz="1600" dirty="0"/>
                        <a:t>Track A</a:t>
                      </a:r>
                    </a:p>
                  </a:txBody>
                  <a:tcPr/>
                </a:tc>
                <a:tc>
                  <a:txBody>
                    <a:bodyPr/>
                    <a:lstStyle/>
                    <a:p>
                      <a:pPr algn="ctr"/>
                      <a:r>
                        <a:rPr lang="en-US" sz="1600" dirty="0"/>
                        <a:t>Track B</a:t>
                      </a:r>
                    </a:p>
                  </a:txBody>
                  <a:tcPr/>
                </a:tc>
                <a:tc>
                  <a:txBody>
                    <a:bodyPr/>
                    <a:lstStyle/>
                    <a:p>
                      <a:pPr algn="ctr"/>
                      <a:r>
                        <a:rPr lang="en-US" sz="1600" dirty="0"/>
                        <a:t>Track C</a:t>
                      </a:r>
                    </a:p>
                  </a:txBody>
                  <a:tcPr/>
                </a:tc>
                <a:extLst>
                  <a:ext uri="{0D108BD9-81ED-4DB2-BD59-A6C34878D82A}">
                    <a16:rowId xmlns:a16="http://schemas.microsoft.com/office/drawing/2014/main" val="1903042747"/>
                  </a:ext>
                </a:extLst>
              </a:tr>
              <a:tr h="370840">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In Depth Project Introduction (PE)</a:t>
                      </a:r>
                    </a:p>
                  </a:txBody>
                  <a:tcPr marL="7620" marR="7620" marT="7620" marB="0" anchor="b"/>
                </a:tc>
                <a:extLst>
                  <a:ext uri="{0D108BD9-81ED-4DB2-BD59-A6C34878D82A}">
                    <a16:rowId xmlns:a16="http://schemas.microsoft.com/office/drawing/2014/main" val="137550677"/>
                  </a:ext>
                </a:extLst>
              </a:tr>
              <a:tr h="370840">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extLst>
                  <a:ext uri="{0D108BD9-81ED-4DB2-BD59-A6C34878D82A}">
                    <a16:rowId xmlns:a16="http://schemas.microsoft.com/office/drawing/2014/main" val="3204930330"/>
                  </a:ext>
                </a:extLst>
              </a:tr>
              <a:tr h="370840">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extLst>
                  <a:ext uri="{0D108BD9-81ED-4DB2-BD59-A6C34878D82A}">
                    <a16:rowId xmlns:a16="http://schemas.microsoft.com/office/drawing/2014/main" val="1213144044"/>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Assign Questions</a:t>
                      </a:r>
                    </a:p>
                  </a:txBody>
                  <a:tcPr marL="7620" marR="7620" marT="7620" marB="0" anchor="b"/>
                </a:tc>
                <a:extLst>
                  <a:ext uri="{0D108BD9-81ED-4DB2-BD59-A6C34878D82A}">
                    <a16:rowId xmlns:a16="http://schemas.microsoft.com/office/drawing/2014/main" val="3077845709"/>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extLst>
                  <a:ext uri="{0D108BD9-81ED-4DB2-BD59-A6C34878D82A}">
                    <a16:rowId xmlns:a16="http://schemas.microsoft.com/office/drawing/2014/main" val="2084661451"/>
                  </a:ext>
                </a:extLst>
              </a:tr>
            </a:tbl>
          </a:graphicData>
        </a:graphic>
      </p:graphicFrame>
      <p:sp>
        <p:nvSpPr>
          <p:cNvPr id="4" name="Footer Placeholder 3">
            <a:extLst>
              <a:ext uri="{FF2B5EF4-FFF2-40B4-BE49-F238E27FC236}">
                <a16:creationId xmlns:a16="http://schemas.microsoft.com/office/drawing/2014/main" id="{F70FFACC-B8D8-4A9D-95CC-92D2488CFE39}"/>
              </a:ext>
            </a:extLst>
          </p:cNvPr>
          <p:cNvSpPr>
            <a:spLocks noGrp="1"/>
          </p:cNvSpPr>
          <p:nvPr>
            <p:ph type="ftr" sz="quarter" idx="11"/>
          </p:nvPr>
        </p:nvSpPr>
        <p:spPr/>
        <p:txBody>
          <a:bodyPr/>
          <a:lstStyle/>
          <a:p>
            <a:r>
              <a:rPr lang="en-US" dirty="0"/>
              <a:t>Team Space</a:t>
            </a:r>
          </a:p>
        </p:txBody>
      </p:sp>
      <p:sp>
        <p:nvSpPr>
          <p:cNvPr id="5" name="Slide Number Placeholder 4">
            <a:extLst>
              <a:ext uri="{FF2B5EF4-FFF2-40B4-BE49-F238E27FC236}">
                <a16:creationId xmlns:a16="http://schemas.microsoft.com/office/drawing/2014/main" id="{749D6311-7FB9-446A-9F9A-A257F66D868E}"/>
              </a:ext>
            </a:extLst>
          </p:cNvPr>
          <p:cNvSpPr>
            <a:spLocks noGrp="1"/>
          </p:cNvSpPr>
          <p:nvPr>
            <p:ph type="sldNum" sz="quarter" idx="12"/>
          </p:nvPr>
        </p:nvSpPr>
        <p:spPr/>
        <p:txBody>
          <a:bodyPr/>
          <a:lstStyle/>
          <a:p>
            <a:fld id="{028FE254-016A-4E51-98AE-D4B4E3F12C32}" type="slidenum">
              <a:rPr lang="en-US" smtClean="0"/>
              <a:t>32</a:t>
            </a:fld>
            <a:endParaRPr lang="en-US" dirty="0"/>
          </a:p>
        </p:txBody>
      </p:sp>
      <p:sp>
        <p:nvSpPr>
          <p:cNvPr id="7" name="TextBox 6"/>
          <p:cNvSpPr txBox="1"/>
          <p:nvPr/>
        </p:nvSpPr>
        <p:spPr>
          <a:xfrm>
            <a:off x="1752600" y="5029200"/>
            <a:ext cx="5407955" cy="923330"/>
          </a:xfrm>
          <a:prstGeom prst="rect">
            <a:avLst/>
          </a:prstGeom>
          <a:noFill/>
        </p:spPr>
        <p:txBody>
          <a:bodyPr wrap="none" rtlCol="0">
            <a:spAutoFit/>
          </a:bodyPr>
          <a:lstStyle/>
          <a:p>
            <a:r>
              <a:rPr lang="en-US" dirty="0"/>
              <a:t>Instructions for each activity are on the next few slides</a:t>
            </a:r>
          </a:p>
          <a:p>
            <a:endParaRPr lang="en-US" dirty="0"/>
          </a:p>
          <a:p>
            <a:r>
              <a:rPr lang="en-US" dirty="0"/>
              <a:t>ALL activities in </a:t>
            </a:r>
            <a:r>
              <a:rPr lang="en-US" b="1" dirty="0"/>
              <a:t>TEAM</a:t>
            </a:r>
            <a:r>
              <a:rPr lang="en-US" dirty="0"/>
              <a:t> Space</a:t>
            </a:r>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309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or 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lvl="1" indent="0">
              <a:buNone/>
            </a:pPr>
            <a:endParaRPr lang="en-US" sz="2000" dirty="0">
              <a:ea typeface="+mn-lt"/>
              <a:cs typeface="+mn-lt"/>
            </a:endParaRPr>
          </a:p>
          <a:p>
            <a:r>
              <a:rPr lang="en-US" sz="2000" dirty="0">
                <a:ea typeface="+mn-lt"/>
                <a:cs typeface="+mn-lt"/>
              </a:rPr>
              <a:t>Same inclusive discussion format as first class</a:t>
            </a:r>
          </a:p>
          <a:p>
            <a:pPr lvl="1"/>
            <a:r>
              <a:rPr lang="en-US" sz="2000" dirty="0">
                <a:ea typeface="+mn-lt"/>
                <a:cs typeface="+mn-lt"/>
              </a:rPr>
              <a:t>2 min. silent question generation</a:t>
            </a:r>
            <a:endParaRPr lang="en-US" sz="2000" dirty="0">
              <a:cs typeface="Calibri"/>
            </a:endParaRPr>
          </a:p>
          <a:p>
            <a:pPr lvl="1"/>
            <a:r>
              <a:rPr lang="en-US" sz="2000" dirty="0">
                <a:ea typeface="+mn-lt"/>
                <a:cs typeface="+mn-lt"/>
              </a:rPr>
              <a:t>Then begin copying into </a:t>
            </a:r>
            <a:r>
              <a:rPr lang="en-US" sz="2000" dirty="0">
                <a:solidFill>
                  <a:schemeClr val="accent6"/>
                </a:solidFill>
                <a:ea typeface="+mn-lt"/>
                <a:cs typeface="+mn-lt"/>
              </a:rPr>
              <a:t>Project Questions.xlsx </a:t>
            </a:r>
            <a:r>
              <a:rPr lang="en-US" sz="2000" dirty="0">
                <a:ea typeface="+mn-lt"/>
                <a:cs typeface="+mn-lt"/>
              </a:rPr>
              <a:t>spreadsheet in Box.</a:t>
            </a:r>
          </a:p>
          <a:p>
            <a:pPr lvl="1"/>
            <a:r>
              <a:rPr lang="en-US" sz="2000" dirty="0">
                <a:cs typeface="Calibri"/>
              </a:rPr>
              <a:t>Combine duplicates/similar questions</a:t>
            </a:r>
          </a:p>
          <a:p>
            <a:pPr lvl="1"/>
            <a:r>
              <a:rPr lang="en-US" sz="2000" dirty="0">
                <a:cs typeface="Calibri"/>
              </a:rPr>
              <a:t>Add more to list as you think of them during discussion</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2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15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1"/>
            <a:r>
              <a:rPr lang="en-US" sz="2450" dirty="0">
                <a:cs typeface="Calibri"/>
              </a:rPr>
              <a:t>Classify all questions generated into one of three categories</a:t>
            </a:r>
          </a:p>
          <a:p>
            <a:pPr marL="1028700" lvl="2" indent="-342900">
              <a:buFont typeface="+mj-lt"/>
              <a:buAutoNum type="alphaUcPeriod"/>
            </a:pPr>
            <a:r>
              <a:rPr lang="en-US" sz="2150" dirty="0">
                <a:cs typeface="Calibri"/>
              </a:rPr>
              <a:t>Things</a:t>
            </a:r>
            <a:r>
              <a:rPr lang="en-US" sz="2150" dirty="0">
                <a:ea typeface="+mn-lt"/>
                <a:cs typeface="+mn-lt"/>
              </a:rPr>
              <a:t> team members can research/answer themselves</a:t>
            </a:r>
          </a:p>
          <a:p>
            <a:pPr marL="1028700" lvl="2" indent="-342900">
              <a:buFont typeface="+mj-lt"/>
              <a:buAutoNum type="alphaUcPeriod"/>
            </a:pPr>
            <a:r>
              <a:rPr lang="en-US" sz="2150" dirty="0">
                <a:ea typeface="+mn-lt"/>
                <a:cs typeface="+mn-lt"/>
              </a:rPr>
              <a:t>Things PE will answer</a:t>
            </a:r>
          </a:p>
          <a:p>
            <a:pPr marL="1028700" lvl="2" indent="-342900">
              <a:buFont typeface="+mj-lt"/>
              <a:buAutoNum type="alphaUcPeriod"/>
            </a:pPr>
            <a:r>
              <a:rPr lang="en-US" sz="2150" dirty="0">
                <a:ea typeface="+mn-lt"/>
                <a:cs typeface="+mn-lt"/>
              </a:rPr>
              <a:t>Things to ask sponsor during kick-off meeting</a:t>
            </a:r>
          </a:p>
          <a:p>
            <a:pPr lvl="1"/>
            <a:r>
              <a:rPr lang="en-US" sz="2450" dirty="0">
                <a:ea typeface="+mn-lt"/>
                <a:cs typeface="+mn-lt"/>
              </a:rPr>
              <a:t>Team assigns owner to all questions in category A</a:t>
            </a:r>
          </a:p>
          <a:p>
            <a:pPr lvl="1"/>
            <a:r>
              <a:rPr lang="en-US" sz="2450" dirty="0">
                <a:ea typeface="+mn-lt"/>
                <a:cs typeface="+mn-lt"/>
              </a:rPr>
              <a:t>Add question classification and ownership to Box spreadsheet</a:t>
            </a:r>
            <a:endParaRPr lang="en-US" sz="2450" dirty="0"/>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15/20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r>
              <a:rPr lang="en-US" sz="2550" dirty="0">
                <a:ea typeface="+mn-lt"/>
                <a:cs typeface="+mn-lt"/>
              </a:rPr>
              <a:t>Review project question &amp; categories</a:t>
            </a:r>
          </a:p>
          <a:p>
            <a:pPr lvl="3"/>
            <a:r>
              <a:rPr lang="en-US" sz="2400" dirty="0">
                <a:ea typeface="+mn-lt"/>
                <a:cs typeface="+mn-lt"/>
              </a:rPr>
              <a:t>Confirm &amp; update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746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Review project question &amp; categories</a:t>
            </a:r>
          </a:p>
          <a:p>
            <a:pPr lvl="3"/>
            <a:r>
              <a:rPr lang="en-US" sz="2400" dirty="0">
                <a:ea typeface="+mn-lt"/>
                <a:cs typeface="+mn-lt"/>
              </a:rPr>
              <a:t>Confirm &amp; update</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18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27D0-5D5E-4DB5-B974-F15E6B2F69D7}"/>
              </a:ext>
            </a:extLst>
          </p:cNvPr>
          <p:cNvSpPr>
            <a:spLocks noGrp="1"/>
          </p:cNvSpPr>
          <p:nvPr>
            <p:ph type="title"/>
          </p:nvPr>
        </p:nvSpPr>
        <p:spPr/>
        <p:txBody>
          <a:bodyPr/>
          <a:lstStyle/>
          <a:p>
            <a:r>
              <a:rPr lang="en-US" dirty="0"/>
              <a:t>Go back to PE space for </a:t>
            </a:r>
            <a:br>
              <a:rPr lang="en-US" dirty="0"/>
            </a:br>
            <a:r>
              <a:rPr lang="en-US" dirty="0"/>
              <a:t>Engineering Documentation discussion</a:t>
            </a:r>
          </a:p>
        </p:txBody>
      </p:sp>
      <p:sp>
        <p:nvSpPr>
          <p:cNvPr id="3" name="Content Placeholder 2">
            <a:extLst>
              <a:ext uri="{FF2B5EF4-FFF2-40B4-BE49-F238E27FC236}">
                <a16:creationId xmlns:a16="http://schemas.microsoft.com/office/drawing/2014/main" id="{A24559F4-BAEB-48D8-8F02-AE05EBBEFBC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EE53D8CA-90A5-49EA-82B6-B10523144470}"/>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BB256967-EED6-425D-8203-5B1D50255725}"/>
              </a:ext>
            </a:extLst>
          </p:cNvPr>
          <p:cNvSpPr>
            <a:spLocks noGrp="1"/>
          </p:cNvSpPr>
          <p:nvPr>
            <p:ph type="sldNum" sz="quarter" idx="12"/>
          </p:nvPr>
        </p:nvSpPr>
        <p:spPr/>
        <p:txBody>
          <a:bodyPr/>
          <a:lstStyle/>
          <a:p>
            <a:fld id="{028FE254-016A-4E51-98AE-D4B4E3F12C32}" type="slidenum">
              <a:rPr lang="en-US" smtClean="0"/>
              <a:t>37</a:t>
            </a:fld>
            <a:endParaRPr lang="en-US" dirty="0"/>
          </a:p>
        </p:txBody>
      </p:sp>
      <p:sp>
        <p:nvSpPr>
          <p:cNvPr id="7" name="Down Arrow 6"/>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872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38</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39</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40</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r>
              <a:rPr lang="en-US" dirty="0"/>
              <a:t>Box – Initial Collaborative work (week 1 - 4)</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Suite for document creation</a:t>
            </a:r>
          </a:p>
          <a:p>
            <a:pPr lvl="1"/>
            <a:r>
              <a:rPr lang="en-US" dirty="0"/>
              <a:t>Other cloud based tools for any use (schematics, mind maps, drawings, analysis, etc…) e.g. diagrams.net, etc.</a:t>
            </a:r>
          </a:p>
          <a:p>
            <a:pPr lvl="1"/>
            <a:endParaRPr lang="en-US" dirty="0"/>
          </a:p>
          <a:p>
            <a:r>
              <a:rPr lang="en-US" dirty="0"/>
              <a:t>Webex Teams is good for chat and live meetings, but project documentation MUST be transferred to 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41</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42</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43</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a:t>(what </a:t>
            </a:r>
            <a:r>
              <a:rPr lang="en-US" sz="1800" dirty="0"/>
              <a:t>you might call homework, </a:t>
            </a:r>
            <a:r>
              <a:rPr lang="en-US" sz="1800" dirty="0"/>
              <a:t>to be completed </a:t>
            </a:r>
            <a:r>
              <a:rPr lang="en-US" sz="1800" b="1" dirty="0"/>
              <a:t>BEFORE Class 3</a:t>
            </a:r>
            <a:r>
              <a:rPr lang="en-US" sz="1800" dirty="0"/>
              <a:t>)</a:t>
            </a:r>
            <a:endParaRPr lang="en-US" sz="1800" dirty="0"/>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endParaRPr lang="en-US" sz="1200" dirty="0">
              <a:solidFill>
                <a:prstClr val="white"/>
              </a:solidFill>
              <a:latin typeface="Calibri" panose="020F0502020204030204"/>
            </a:endParaRP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endParaRPr lang="en-US" sz="1350" dirty="0">
              <a:solidFill>
                <a:prstClr val="white"/>
              </a:solidFill>
              <a:latin typeface="Calibri" panose="020F0502020204030204"/>
            </a:endParaRP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endParaRPr lang="en-US" sz="1200" dirty="0">
              <a:solidFill>
                <a:prstClr val="white"/>
              </a:solidFill>
              <a:latin typeface="Calibri" panose="020F0502020204030204"/>
            </a:endParaRPr>
          </a:p>
        </p:txBody>
      </p:sp>
      <p:sp>
        <p:nvSpPr>
          <p:cNvPr id="8" name="Content Placeholder 2"/>
          <p:cNvSpPr txBox="1">
            <a:spLocks/>
          </p:cNvSpPr>
          <p:nvPr/>
        </p:nvSpPr>
        <p:spPr>
          <a:xfrm>
            <a:off x="736292" y="1783307"/>
            <a:ext cx="7886700" cy="1329695"/>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a:t>
            </a:r>
            <a:r>
              <a:rPr lang="en-US" sz="1875" dirty="0">
                <a:solidFill>
                  <a:prstClr val="black"/>
                </a:solidFill>
                <a:latin typeface="Calibri" panose="020F0502020204030204"/>
                <a:ea typeface="+mn-lt"/>
                <a:cs typeface="Calibri" panose="020F0502020204030204"/>
              </a:rPr>
              <a:t>Forum</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Identify one </a:t>
            </a:r>
            <a:r>
              <a:rPr lang="en-US" sz="1875" b="1" dirty="0">
                <a:solidFill>
                  <a:prstClr val="black"/>
                </a:solidFill>
                <a:latin typeface="Calibri" panose="020F0502020204030204"/>
                <a:ea typeface="+mn-lt"/>
                <a:cs typeface="Calibri" panose="020F0502020204030204"/>
              </a:rPr>
              <a:t>Customer Need </a:t>
            </a:r>
            <a:r>
              <a:rPr lang="en-US" sz="1875" dirty="0">
                <a:solidFill>
                  <a:prstClr val="black"/>
                </a:solidFill>
                <a:latin typeface="Calibri" panose="020F0502020204030204"/>
                <a:ea typeface="+mn-lt"/>
                <a:cs typeface="Calibri" panose="020F0502020204030204"/>
              </a:rPr>
              <a:t>for your project and translate it into an </a:t>
            </a:r>
            <a:r>
              <a:rPr lang="en-US" sz="1875" b="1" dirty="0">
                <a:solidFill>
                  <a:prstClr val="black"/>
                </a:solidFill>
                <a:latin typeface="Calibri" panose="020F0502020204030204"/>
                <a:ea typeface="+mn-lt"/>
                <a:cs typeface="Calibri" panose="020F0502020204030204"/>
              </a:rPr>
              <a:t>Engineering Requirement.</a:t>
            </a:r>
            <a:r>
              <a:rPr lang="en-US" sz="1875" dirty="0">
                <a:solidFill>
                  <a:prstClr val="black"/>
                </a:solidFill>
                <a:latin typeface="Calibri" panose="020F0502020204030204"/>
                <a:ea typeface="+mn-lt"/>
                <a:cs typeface="Calibri" panose="020F0502020204030204"/>
              </a:rPr>
              <a:t> Post to new thread in EDN Design Forum titled “Initial Needs and Requirements”</a:t>
            </a:r>
            <a:endParaRPr lang="en-US" sz="1875"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1875"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Each student - Create list of questions to ask PE/CE during next </a:t>
            </a:r>
            <a:r>
              <a:rPr lang="en-US" sz="1875" dirty="0">
                <a:solidFill>
                  <a:prstClr val="black"/>
                </a:solidFill>
                <a:latin typeface="Calibri" panose="020F0502020204030204"/>
                <a:ea typeface="+mn-lt"/>
                <a:cs typeface="Calibri" panose="020F0502020204030204"/>
              </a:rPr>
              <a:t>class</a:t>
            </a:r>
            <a:endParaRPr lang="en-US" sz="1875"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736292" y="3113001"/>
            <a:ext cx="7886700" cy="1259806"/>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50" b="1" dirty="0">
                <a:solidFill>
                  <a:prstClr val="black"/>
                </a:solidFill>
                <a:latin typeface="Calibri" panose="020F0502020204030204"/>
              </a:rPr>
              <a:t>Team Development / Design Process Refresher</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Read </a:t>
            </a:r>
            <a:r>
              <a:rPr lang="en-US" sz="1875" i="1" dirty="0">
                <a:solidFill>
                  <a:prstClr val="black"/>
                </a:solidFill>
                <a:latin typeface="Calibri" panose="020F0502020204030204"/>
                <a:ea typeface="+mn-lt"/>
                <a:cs typeface="Calibri" panose="020F0502020204030204"/>
              </a:rPr>
              <a:t>The Engineering Design Process Refresher.pptx </a:t>
            </a:r>
            <a:r>
              <a:rPr lang="en-US" sz="1875"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Watch </a:t>
            </a:r>
            <a:r>
              <a:rPr lang="en-US" sz="1875" dirty="0">
                <a:solidFill>
                  <a:prstClr val="black"/>
                </a:solidFill>
                <a:latin typeface="Calibri" panose="020F0502020204030204"/>
                <a:ea typeface="+mn-lt"/>
                <a:cs typeface="Calibri" panose="020F0502020204030204"/>
              </a:rPr>
              <a:t>Engineering Requirements </a:t>
            </a:r>
            <a:r>
              <a:rPr lang="en-US" sz="1875" dirty="0">
                <a:solidFill>
                  <a:prstClr val="black"/>
                </a:solidFill>
                <a:latin typeface="Calibri" panose="020F0502020204030204"/>
                <a:ea typeface="+mn-lt"/>
                <a:cs typeface="Calibri" panose="020F0502020204030204"/>
              </a:rPr>
              <a:t>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a:t>
            </a:r>
            <a:r>
              <a:rPr lang="en-US" sz="1350" dirty="0">
                <a:solidFill>
                  <a:prstClr val="black"/>
                </a:solidFill>
                <a:latin typeface="Calibri" panose="020F0502020204030204"/>
                <a:ea typeface="+mn-lt"/>
                <a:cs typeface="Calibri" panose="020F0502020204030204"/>
                <a:hlinkClick r:id="rId4"/>
              </a:rPr>
              <a:t>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736292" y="4372808"/>
            <a:ext cx="7886700" cy="147542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050" b="1" dirty="0">
                <a:solidFill>
                  <a:prstClr val="black"/>
                </a:solidFill>
                <a:latin typeface="Calibri" panose="020F0502020204030204"/>
              </a:rPr>
              <a:t>Administrative Tasks</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Complete Class 2 Ticket </a:t>
            </a:r>
            <a:r>
              <a:rPr lang="en-US" sz="1050" dirty="0">
                <a:solidFill>
                  <a:prstClr val="black"/>
                </a:solidFill>
                <a:latin typeface="Calibri" panose="020F0502020204030204"/>
                <a:ea typeface="+mn-lt"/>
                <a:cs typeface="Calibri" panose="020F0502020204030204"/>
              </a:rPr>
              <a:t>Out - </a:t>
            </a:r>
            <a:r>
              <a:rPr lang="en-US" sz="825" u="sng" dirty="0">
                <a:solidFill>
                  <a:prstClr val="black"/>
                </a:solidFill>
                <a:latin typeface="Calibri" panose="020F0502020204030204"/>
                <a:hlinkClick r:id="rId5"/>
              </a:rPr>
              <a:t>https</a:t>
            </a:r>
            <a:r>
              <a:rPr lang="en-US" sz="825" u="sng" dirty="0">
                <a:solidFill>
                  <a:prstClr val="black"/>
                </a:solidFill>
                <a:latin typeface="Calibri" panose="020F0502020204030204"/>
                <a:hlinkClick r:id="rId5"/>
              </a:rPr>
              <a:t>://forms.gle/YweXodSa96dVjdQZ8</a:t>
            </a:r>
            <a:r>
              <a:rPr lang="en-US" sz="825" u="sng" dirty="0">
                <a:solidFill>
                  <a:prstClr val="black"/>
                </a:solidFill>
                <a:latin typeface="Calibri" panose="020F0502020204030204"/>
              </a:rPr>
              <a:t> </a:t>
            </a:r>
          </a:p>
          <a:p>
            <a:pPr marL="171450" indent="-171450" defTabSz="685800">
              <a:spcBef>
                <a:spcPts val="750"/>
              </a:spcBef>
            </a:pPr>
            <a:r>
              <a:rPr lang="en-US" sz="105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Post personal contact info (name, major, RPI email, phone #) to one thread in the EDN Background Info Forum (start new thread titled “Team Contact Info”, then reply for subsequent entries</a:t>
            </a:r>
            <a:r>
              <a:rPr lang="en-US" sz="1050" dirty="0">
                <a:solidFill>
                  <a:prstClr val="black"/>
                </a:solidFill>
                <a:latin typeface="Calibri" panose="020F0502020204030204"/>
                <a:ea typeface="+mn-lt"/>
                <a:cs typeface="Calibri" panose="020F0502020204030204"/>
              </a:rPr>
              <a:t>)</a:t>
            </a:r>
            <a:endParaRPr lang="en-US" sz="1050" dirty="0">
              <a:solidFill>
                <a:prstClr val="black"/>
              </a:solidFill>
              <a:latin typeface="Calibri" panose="020F0502020204030204"/>
              <a:ea typeface="+mn-lt"/>
              <a:cs typeface="Calibri" panose="020F0502020204030204"/>
            </a:endParaRPr>
          </a:p>
        </p:txBody>
      </p:sp>
    </p:spTree>
    <p:extLst>
      <p:ext uri="{BB962C8B-B14F-4D97-AF65-F5344CB8AC3E}">
        <p14:creationId xmlns:p14="http://schemas.microsoft.com/office/powerpoint/2010/main" val="3761273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29308"/>
            <a:ext cx="7886700" cy="1325563"/>
          </a:xfrm>
        </p:spPr>
        <p:txBody>
          <a:bodyPr>
            <a:normAutofit/>
          </a:bodyPr>
          <a:lstStyle/>
          <a:p>
            <a:r>
              <a:rPr lang="en-US" sz="4400" dirty="0">
                <a:latin typeface="Calibri"/>
                <a:cs typeface="Calibri"/>
              </a:rPr>
              <a:t>Out of Class Tasks </a:t>
            </a:r>
            <a:r>
              <a:rPr lang="en-US" sz="900" dirty="0">
                <a:latin typeface="Calibri Light"/>
                <a:cs typeface="Calibri Light"/>
              </a:rPr>
              <a:t>(</a:t>
            </a:r>
            <a:r>
              <a:rPr lang="en-US" sz="900" dirty="0">
                <a:ea typeface="+mj-lt"/>
                <a:cs typeface="+mj-lt"/>
              </a:rPr>
              <a:t>what you might call homework, complete </a:t>
            </a:r>
            <a:r>
              <a:rPr lang="en-US" sz="900" b="1" dirty="0">
                <a:ea typeface="+mj-lt"/>
                <a:cs typeface="+mj-lt"/>
              </a:rPr>
              <a:t>BEFORE</a:t>
            </a:r>
            <a:r>
              <a:rPr lang="en-US" sz="900" dirty="0">
                <a:ea typeface="+mj-lt"/>
                <a:cs typeface="+mj-lt"/>
              </a:rPr>
              <a:t> Class 3)</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486400"/>
          </a:xfrm>
        </p:spPr>
        <p:txBody>
          <a:bodyPr vert="horz" lIns="91440" tIns="45720" rIns="91440" bIns="45720" rtlCol="0" anchor="t">
            <a:normAutofit fontScale="85000" lnSpcReduction="20000"/>
          </a:bodyPr>
          <a:lstStyle/>
          <a:p>
            <a:r>
              <a:rPr lang="en-US" dirty="0">
                <a:ea typeface="+mn-lt"/>
                <a:cs typeface="+mn-lt"/>
              </a:rPr>
              <a:t>Complete Class 2 Ticket Out</a:t>
            </a:r>
          </a:p>
          <a:p>
            <a:pPr lvl="1"/>
            <a:r>
              <a:rPr lang="en-US" sz="1100" u="sng" dirty="0">
                <a:hlinkClick r:id="rId2"/>
              </a:rPr>
              <a:t>https://</a:t>
            </a:r>
            <a:r>
              <a:rPr lang="en-US" sz="1100" u="sng" dirty="0" smtClean="0">
                <a:hlinkClick r:id="rId2"/>
              </a:rPr>
              <a:t>forms.gle/YweXodSa96dVjdQZ8</a:t>
            </a:r>
            <a:r>
              <a:rPr lang="en-US" sz="1100" u="sng" dirty="0" smtClean="0"/>
              <a:t> </a:t>
            </a:r>
            <a:endParaRPr lang="en-US" sz="1100" u="sng" dirty="0"/>
          </a:p>
          <a:p>
            <a:r>
              <a:rPr lang="en-US" dirty="0"/>
              <a:t>Watch EDN Guidance for Out of Class Tasks - Initial Postings Video (7.5 min)</a:t>
            </a:r>
          </a:p>
          <a:p>
            <a:pPr lvl="1"/>
            <a:r>
              <a:rPr lang="en-US" sz="1100" dirty="0">
                <a:hlinkClick r:id="rId3"/>
              </a:rPr>
              <a:t>https://designlab.eng.rpi.edu/edn/projects/capstone-support-dev/repository/112/raw/training/EDN%20Guidance%20for%20Out%20of%20Class%20Tasks%20-%20Initial%20Postings.mp4</a:t>
            </a:r>
            <a:endParaRPr lang="en-US" sz="1100" dirty="0"/>
          </a:p>
          <a:p>
            <a:r>
              <a:rPr lang="en-US" dirty="0">
                <a:ea typeface="+mn-lt"/>
                <a:cs typeface="+mn-lt"/>
              </a:rPr>
              <a:t>Post personal contact info (name, major, RPI email, phone #) to one thread in the EDN Background Info Forum (start new thread titled “Team Contact Info”, then reply for subsequent entries)</a:t>
            </a:r>
          </a:p>
          <a:p>
            <a:r>
              <a:rPr lang="en-US" dirty="0">
                <a:ea typeface="+mn-lt"/>
                <a:cs typeface="+mn-lt"/>
              </a:rPr>
              <a:t>Find answer(s) to assigned question(s) &amp; post to new thread titled “Class 2 Questions and Answers” in EDN Background Info Forum </a:t>
            </a:r>
          </a:p>
          <a:p>
            <a:r>
              <a:rPr lang="en-US" dirty="0">
                <a:ea typeface="+mn-lt"/>
                <a:cs typeface="+mn-lt"/>
              </a:rPr>
              <a:t>Read </a:t>
            </a:r>
            <a:r>
              <a:rPr lang="en-US" i="1" dirty="0">
                <a:ea typeface="+mn-lt"/>
                <a:cs typeface="+mn-lt"/>
              </a:rPr>
              <a:t>The Engineering Design Process Refresher.pptx </a:t>
            </a:r>
            <a:r>
              <a:rPr lang="en-US" dirty="0">
                <a:ea typeface="+mn-lt"/>
                <a:cs typeface="+mn-lt"/>
              </a:rPr>
              <a:t>in preparation for class 3 discussion</a:t>
            </a:r>
          </a:p>
          <a:p>
            <a:pPr lvl="1"/>
            <a:r>
              <a:rPr lang="en-US" sz="1100" dirty="0">
                <a:ea typeface="+mn-lt"/>
                <a:cs typeface="+mn-lt"/>
                <a:hlinkClick r:id="rId4"/>
              </a:rPr>
              <a:t>https://designlab.eng.rpi.edu/edn/projects/capstone-support-dev/repository/112/raw/training/The%20Engineering%20Design%20Process%20Refresher.pptx</a:t>
            </a:r>
            <a:endParaRPr lang="en-US" sz="1100" dirty="0">
              <a:ea typeface="+mn-lt"/>
              <a:cs typeface="+mn-lt"/>
            </a:endParaRPr>
          </a:p>
          <a:p>
            <a:r>
              <a:rPr lang="en-US" dirty="0">
                <a:ea typeface="+mn-lt"/>
                <a:cs typeface="+mn-lt"/>
              </a:rPr>
              <a:t>Watch Customer Needs video (9 min) </a:t>
            </a:r>
          </a:p>
          <a:p>
            <a:pPr lvl="1" indent="-285750"/>
            <a:r>
              <a:rPr lang="en-US" sz="1100" dirty="0">
                <a:ea typeface="+mn-lt"/>
                <a:cs typeface="+mn-lt"/>
                <a:hlinkClick r:id="rId5"/>
              </a:rPr>
              <a:t>https://mediasite.mms.rpi.edu/Mediasite5/Channel/anderm8winrpiedu-engr-2050/watch/87d950eccc2942038b1d06530e9217841d</a:t>
            </a:r>
            <a:r>
              <a:rPr lang="en-US" sz="1100" dirty="0">
                <a:ea typeface="+mn-lt"/>
                <a:cs typeface="+mn-lt"/>
              </a:rPr>
              <a:t> </a:t>
            </a:r>
            <a:endParaRPr lang="en-US" sz="1100" dirty="0">
              <a:cs typeface="Calibri"/>
            </a:endParaRPr>
          </a:p>
          <a:p>
            <a:r>
              <a:rPr lang="en-US" dirty="0">
                <a:ea typeface="+mn-lt"/>
                <a:cs typeface="+mn-lt"/>
              </a:rPr>
              <a:t>Watch Requirements video (11 min)</a:t>
            </a:r>
          </a:p>
          <a:p>
            <a:pPr lvl="1" indent="-285750"/>
            <a:r>
              <a:rPr lang="en-US" sz="1100" dirty="0">
                <a:ea typeface="+mn-lt"/>
                <a:cs typeface="+mn-lt"/>
                <a:hlinkClick r:id="rId6"/>
              </a:rPr>
              <a:t>https://mediasite.mms.rpi.edu/Mediasite5/Channel/anderm8winrpiedu-engr-2050/watch/96dceab44ae7447d812f5a216afa97cf1d</a:t>
            </a:r>
            <a:r>
              <a:rPr lang="en-US" sz="1100" dirty="0">
                <a:ea typeface="+mn-lt"/>
                <a:cs typeface="+mn-lt"/>
              </a:rPr>
              <a:t> </a:t>
            </a:r>
          </a:p>
          <a:p>
            <a:r>
              <a:rPr lang="en-US" dirty="0">
                <a:ea typeface="+mn-lt"/>
                <a:cs typeface="+mn-lt"/>
              </a:rPr>
              <a:t>Identify one </a:t>
            </a:r>
            <a:r>
              <a:rPr lang="en-US" b="1" dirty="0">
                <a:ea typeface="+mn-lt"/>
                <a:cs typeface="+mn-lt"/>
              </a:rPr>
              <a:t>Customer Need </a:t>
            </a:r>
            <a:r>
              <a:rPr lang="en-US" dirty="0">
                <a:ea typeface="+mn-lt"/>
                <a:cs typeface="+mn-lt"/>
              </a:rPr>
              <a:t>for your project and translate it into an </a:t>
            </a:r>
            <a:r>
              <a:rPr lang="en-US" b="1" dirty="0">
                <a:ea typeface="+mn-lt"/>
                <a:cs typeface="+mn-lt"/>
              </a:rPr>
              <a:t>Engineering Requirement.</a:t>
            </a:r>
            <a:r>
              <a:rPr lang="en-US" dirty="0">
                <a:ea typeface="+mn-lt"/>
                <a:cs typeface="+mn-lt"/>
              </a:rPr>
              <a:t> Post to new thread in EDN Design Forum titled “Initial Needs and Requirements”</a:t>
            </a:r>
            <a:endParaRPr lang="en-US" b="1" dirty="0">
              <a:ea typeface="+mn-lt"/>
              <a:cs typeface="+mn-lt"/>
            </a:endParaRPr>
          </a:p>
          <a:p>
            <a:r>
              <a:rPr lang="en-US" dirty="0">
                <a:ea typeface="+mn-lt"/>
                <a:cs typeface="+mn-lt"/>
              </a:rPr>
              <a:t>For ongoing projects, review prior semesters’ final presentations in accordance with PE instructions for class discussion in Class 3 or 4</a:t>
            </a:r>
          </a:p>
          <a:p>
            <a:pPr lvl="1"/>
            <a:r>
              <a:rPr lang="en-US" dirty="0"/>
              <a:t>PPT should be in last semester's Final Deliverables Forum on EDN</a:t>
            </a:r>
          </a:p>
          <a:p>
            <a:pPr lvl="1"/>
            <a:r>
              <a:rPr lang="en-US" dirty="0">
                <a:ea typeface="+mn-lt"/>
                <a:cs typeface="+mn-lt"/>
              </a:rPr>
              <a:t>Each student - Create list of questions to ask PE/CE during next class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46</a:t>
            </a:fld>
            <a:endParaRPr lang="en-US" sz="1200" dirty="0"/>
          </a:p>
        </p:txBody>
      </p:sp>
      <p:cxnSp>
        <p:nvCxnSpPr>
          <p:cNvPr id="6" name="Straight Connector 5"/>
          <p:cNvCxnSpPr/>
          <p:nvPr/>
        </p:nvCxnSpPr>
        <p:spPr>
          <a:xfrm flipH="1">
            <a:off x="2743200" y="457200"/>
            <a:ext cx="5410200" cy="5486400"/>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6019800" y="2996300"/>
            <a:ext cx="1056700" cy="707886"/>
          </a:xfrm>
          <a:prstGeom prst="rect">
            <a:avLst/>
          </a:prstGeom>
          <a:noFill/>
        </p:spPr>
        <p:txBody>
          <a:bodyPr wrap="none" rtlCol="0">
            <a:spAutoFit/>
          </a:bodyPr>
          <a:lstStyle/>
          <a:p>
            <a:r>
              <a:rPr lang="en-US" sz="4000" dirty="0" smtClean="0">
                <a:solidFill>
                  <a:srgbClr val="FF0000"/>
                </a:solidFill>
              </a:rPr>
              <a:t>OLD</a:t>
            </a:r>
            <a:endParaRPr lang="en-US" sz="4000" dirty="0">
              <a:solidFill>
                <a:srgbClr val="FF0000"/>
              </a:solidFill>
            </a:endParaRPr>
          </a:p>
        </p:txBody>
      </p:sp>
    </p:spTree>
    <p:extLst>
      <p:ext uri="{BB962C8B-B14F-4D97-AF65-F5344CB8AC3E}">
        <p14:creationId xmlns:p14="http://schemas.microsoft.com/office/powerpoint/2010/main" val="40173588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smtClean="0">
                <a:cs typeface="Calibri"/>
              </a:rPr>
              <a:t>Class </a:t>
            </a:r>
            <a:r>
              <a:rPr lang="en-US" dirty="0">
                <a:cs typeface="Calibri"/>
              </a:rPr>
              <a:t>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47</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 y="1241304"/>
            <a:ext cx="9144000" cy="2612571"/>
          </a:xfrm>
          <a:prstGeom prst="rect">
            <a:avLst/>
          </a:prstGeom>
        </p:spPr>
      </p:pic>
    </p:spTree>
    <p:extLst>
      <p:ext uri="{BB962C8B-B14F-4D97-AF65-F5344CB8AC3E}">
        <p14:creationId xmlns:p14="http://schemas.microsoft.com/office/powerpoint/2010/main" val="23991334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49</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50</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a:t>(what </a:t>
            </a:r>
            <a:r>
              <a:rPr lang="en-US" sz="1800" dirty="0"/>
              <a:t>you might call homework, </a:t>
            </a:r>
            <a:r>
              <a:rPr lang="en-US" sz="1800" dirty="0"/>
              <a:t>to be completed </a:t>
            </a:r>
            <a:r>
              <a:rPr lang="en-US" sz="1800" b="1" dirty="0"/>
              <a:t>BEFORE Class </a:t>
            </a:r>
            <a:r>
              <a:rPr lang="en-US" sz="1800" b="1" dirty="0"/>
              <a:t>4</a:t>
            </a:r>
            <a:r>
              <a:rPr lang="en-US" sz="1800" dirty="0"/>
              <a:t>)</a:t>
            </a:r>
            <a:endParaRPr lang="en-US" sz="1800" dirty="0"/>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endParaRPr lang="en-US" sz="1200" dirty="0">
              <a:solidFill>
                <a:prstClr val="white"/>
              </a:solidFill>
              <a:latin typeface="Calibri" panose="020F0502020204030204"/>
            </a:endParaRP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endParaRPr lang="en-US" sz="1350" dirty="0">
              <a:solidFill>
                <a:prstClr val="white"/>
              </a:solidFill>
              <a:latin typeface="Calibri" panose="020F0502020204030204"/>
            </a:endParaRP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endParaRPr lang="en-US" sz="1200" dirty="0">
              <a:solidFill>
                <a:prstClr val="white"/>
              </a:solidFill>
              <a:latin typeface="Calibri" panose="020F0502020204030204"/>
            </a:endParaRPr>
          </a:p>
        </p:txBody>
      </p:sp>
      <p:sp>
        <p:nvSpPr>
          <p:cNvPr id="8" name="Content Placeholder 2"/>
          <p:cNvSpPr txBox="1">
            <a:spLocks/>
          </p:cNvSpPr>
          <p:nvPr/>
        </p:nvSpPr>
        <p:spPr>
          <a:xfrm>
            <a:off x="736292" y="1783308"/>
            <a:ext cx="7886700" cy="50726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200" b="1" dirty="0">
                <a:solidFill>
                  <a:prstClr val="black"/>
                </a:solidFill>
                <a:latin typeface="Calibri" panose="020F0502020204030204"/>
              </a:rPr>
              <a:t>Project Technical Work</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Update Needs/</a:t>
            </a:r>
            <a:r>
              <a:rPr lang="en-US" sz="1050" dirty="0" err="1">
                <a:solidFill>
                  <a:prstClr val="black"/>
                </a:solidFill>
                <a:latin typeface="Calibri" panose="020F0502020204030204"/>
                <a:ea typeface="+mn-lt"/>
                <a:cs typeface="Calibri" panose="020F0502020204030204"/>
              </a:rPr>
              <a:t>Reqs</a:t>
            </a:r>
            <a:r>
              <a:rPr lang="en-US" sz="1050" dirty="0">
                <a:solidFill>
                  <a:prstClr val="black"/>
                </a:solidFill>
                <a:latin typeface="Calibri" panose="020F0502020204030204"/>
                <a:ea typeface="+mn-lt"/>
                <a:cs typeface="Calibri" panose="020F0502020204030204"/>
              </a:rPr>
              <a:t> Workbook based on feedback and post to EDN Design Forum.</a:t>
            </a:r>
          </a:p>
        </p:txBody>
      </p:sp>
      <p:sp>
        <p:nvSpPr>
          <p:cNvPr id="10" name="Content Placeholder 2"/>
          <p:cNvSpPr txBox="1">
            <a:spLocks/>
          </p:cNvSpPr>
          <p:nvPr/>
        </p:nvSpPr>
        <p:spPr>
          <a:xfrm>
            <a:off x="736292" y="2290573"/>
            <a:ext cx="7886700" cy="32285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2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2613429"/>
            <a:ext cx="7886700" cy="3229588"/>
          </a:xfrm>
          <a:prstGeom prst="rect">
            <a:avLst/>
          </a:prstGeom>
          <a:solidFill>
            <a:schemeClr val="accent6">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a:t>
            </a:r>
            <a:r>
              <a:rPr lang="en-US" sz="1875" dirty="0">
                <a:solidFill>
                  <a:prstClr val="black"/>
                </a:solidFill>
                <a:latin typeface="Calibri" panose="020F0502020204030204"/>
                <a:ea typeface="+mn-lt"/>
                <a:cs typeface="Calibri" panose="020F0502020204030204"/>
              </a:rPr>
              <a:t>Out - </a:t>
            </a:r>
            <a:r>
              <a:rPr lang="en-US" sz="900" dirty="0">
                <a:solidFill>
                  <a:prstClr val="black"/>
                </a:solidFill>
                <a:latin typeface="Calibri" panose="020F0502020204030204"/>
                <a:hlinkClick r:id="rId2"/>
              </a:rPr>
              <a:t>https</a:t>
            </a:r>
            <a:r>
              <a:rPr lang="en-US" sz="900" dirty="0">
                <a:solidFill>
                  <a:prstClr val="black"/>
                </a:solidFill>
                <a:latin typeface="Calibri" panose="020F0502020204030204"/>
                <a:hlinkClick r:id="rId2"/>
              </a:rPr>
              <a:t>://</a:t>
            </a:r>
            <a:r>
              <a:rPr lang="en-US" sz="900" dirty="0">
                <a:solidFill>
                  <a:prstClr val="black"/>
                </a:solidFill>
                <a:latin typeface="Calibri" panose="020F0502020204030204"/>
                <a:hlinkClick r:id="rId2"/>
              </a:rPr>
              <a:t>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a:t>
            </a:r>
            <a:r>
              <a:rPr lang="en-US" sz="2100" dirty="0" err="1">
                <a:solidFill>
                  <a:prstClr val="black"/>
                </a:solidFill>
                <a:latin typeface="Calibri" panose="020F0502020204030204"/>
                <a:ea typeface="+mn-lt"/>
                <a:cs typeface="Calibri" panose="020F0502020204030204"/>
              </a:rPr>
              <a:t>Percipio</a:t>
            </a:r>
            <a:r>
              <a:rPr lang="en-US" sz="2100" dirty="0">
                <a:solidFill>
                  <a:prstClr val="black"/>
                </a:solidFill>
                <a:latin typeface="Calibri" panose="020F0502020204030204"/>
                <a:ea typeface="+mn-lt"/>
                <a:cs typeface="Calibri" panose="020F0502020204030204"/>
              </a:rPr>
              <a:t>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Tree>
    <p:extLst>
      <p:ext uri="{BB962C8B-B14F-4D97-AF65-F5344CB8AC3E}">
        <p14:creationId xmlns:p14="http://schemas.microsoft.com/office/powerpoint/2010/main" val="4265114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76200"/>
            <a:ext cx="7886700" cy="1325563"/>
          </a:xfrm>
        </p:spPr>
        <p:txBody>
          <a:bodyPr/>
          <a:lstStyle/>
          <a:p>
            <a:r>
              <a:rPr lang="en-US" dirty="0">
                <a:latin typeface="Calibri"/>
                <a:cs typeface="Calibri"/>
              </a:rPr>
              <a:t>Out of Class Tasks </a:t>
            </a:r>
            <a:r>
              <a:rPr lang="en-US" sz="900" dirty="0" smtClean="0">
                <a:latin typeface="Calibri Light"/>
                <a:cs typeface="Calibri Light"/>
              </a:rPr>
              <a:t>(complete </a:t>
            </a:r>
            <a:r>
              <a:rPr lang="en-US" sz="900" b="1" dirty="0">
                <a:latin typeface="Calibri Light"/>
                <a:cs typeface="Calibri Light"/>
              </a:rPr>
              <a:t>BEFORE</a:t>
            </a:r>
            <a:r>
              <a:rPr lang="en-US" sz="900" dirty="0">
                <a:latin typeface="Calibri Light"/>
                <a:cs typeface="Calibri Light"/>
              </a:rPr>
              <a:t> Class 4)</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654676"/>
          </a:xfrm>
        </p:spPr>
        <p:txBody>
          <a:bodyPr vert="horz" lIns="91440" tIns="45720" rIns="91440" bIns="45720" rtlCol="0" anchor="t">
            <a:normAutofit fontScale="92500" lnSpcReduction="20000"/>
          </a:bodyPr>
          <a:lstStyle/>
          <a:p>
            <a:r>
              <a:rPr lang="en-US" dirty="0">
                <a:ea typeface="+mn-lt"/>
                <a:cs typeface="+mn-lt"/>
              </a:rPr>
              <a:t>Complete Class 3 Ticket Out</a:t>
            </a:r>
          </a:p>
          <a:p>
            <a:pPr lvl="1"/>
            <a:r>
              <a:rPr lang="en-US" sz="1200" dirty="0">
                <a:hlinkClick r:id="rId2"/>
              </a:rPr>
              <a:t>https://</a:t>
            </a:r>
            <a:r>
              <a:rPr lang="en-US" sz="1200" dirty="0" smtClean="0">
                <a:hlinkClick r:id="rId2"/>
              </a:rPr>
              <a:t>forms.gle/wvAGzscgNjTHmAxZ7</a:t>
            </a:r>
            <a:endParaRPr lang="en-US" sz="1200" dirty="0" smtClean="0"/>
          </a:p>
          <a:p>
            <a:r>
              <a:rPr lang="en-US" dirty="0" smtClean="0">
                <a:ea typeface="+mn-lt"/>
                <a:cs typeface="+mn-lt"/>
              </a:rPr>
              <a:t>Update</a:t>
            </a:r>
            <a:r>
              <a:rPr lang="en-US" dirty="0">
                <a:ea typeface="+mn-lt"/>
                <a:cs typeface="+mn-lt"/>
              </a:rPr>
              <a:t> Needs/Reqs Workbook based on feedback and post to EDN Design Forum.</a:t>
            </a:r>
          </a:p>
          <a:p>
            <a:r>
              <a:rPr lang="en-US" dirty="0">
                <a:ea typeface="+mn-lt"/>
                <a:cs typeface="+mn-lt"/>
              </a:rPr>
              <a:t>Choose sponsor liaison</a:t>
            </a:r>
          </a:p>
          <a:p>
            <a:pPr lvl="1"/>
            <a:r>
              <a:rPr lang="en-US" dirty="0">
                <a:ea typeface="+mn-lt"/>
                <a:cs typeface="+mn-lt"/>
              </a:rPr>
              <a:t>This person will be the focal point for emails to/from your sponsor. They are not the team's "spokesperson" at meetings, conference calls, in class, etc.</a:t>
            </a:r>
          </a:p>
          <a:p>
            <a:r>
              <a:rPr lang="en-US" dirty="0"/>
              <a:t>Watch Intro to EDN video (5 min) in preparation of Class 4 review</a:t>
            </a:r>
            <a:endParaRPr lang="en-US" dirty="0">
              <a:solidFill>
                <a:srgbClr val="FF0000"/>
              </a:solidFill>
              <a:ea typeface="+mn-lt"/>
              <a:cs typeface="+mn-lt"/>
            </a:endParaRPr>
          </a:p>
          <a:p>
            <a:pPr lvl="1"/>
            <a:r>
              <a:rPr lang="en-US" sz="1200" dirty="0">
                <a:hlinkClick r:id="rId3"/>
              </a:rPr>
              <a:t>https://designlab.eng.rpi.edu/edn/projects/capstone-support-dev/repository/112/raw/training/Intro%20to%20the%20EDN.mp4</a:t>
            </a:r>
            <a:endParaRPr lang="en-US" sz="1200" dirty="0"/>
          </a:p>
          <a:p>
            <a:r>
              <a:rPr lang="en-US" dirty="0"/>
              <a:t>Read Project Documentation Wiki page in preparation of Class 4 review</a:t>
            </a:r>
            <a:endParaRPr lang="en-US" dirty="0">
              <a:ea typeface="+mn-lt"/>
              <a:cs typeface="+mn-lt"/>
            </a:endParaRPr>
          </a:p>
          <a:p>
            <a:pPr lvl="1"/>
            <a:r>
              <a:rPr lang="en-US" sz="1200" dirty="0">
                <a:hlinkClick r:id="rId4"/>
              </a:rPr>
              <a:t>https://designlab.eng.rpi.edu/edn/projects/capstone-support-dev/wiki/Project_Documentation</a:t>
            </a:r>
            <a:r>
              <a:rPr lang="en-US" sz="1200" dirty="0"/>
              <a:t> </a:t>
            </a:r>
          </a:p>
          <a:p>
            <a:r>
              <a:rPr lang="en-US" dirty="0">
                <a:ea typeface="+mn-lt"/>
                <a:cs typeface="+mn-lt"/>
              </a:rPr>
              <a:t>Read Meeting Minutes Wiki Page</a:t>
            </a:r>
          </a:p>
          <a:p>
            <a:pPr lvl="1"/>
            <a:r>
              <a:rPr lang="en-US" sz="1200" dirty="0">
                <a:hlinkClick r:id="rId5"/>
              </a:rPr>
              <a:t>https://designlab.eng.rpi.edu/edn/projects/capstone-support-dev/wiki/Meeting_Minutes</a:t>
            </a:r>
            <a:r>
              <a:rPr lang="en-US" sz="1200" dirty="0"/>
              <a:t> </a:t>
            </a:r>
          </a:p>
          <a:p>
            <a:pPr lvl="1"/>
            <a:r>
              <a:rPr lang="en-US" sz="1600" dirty="0"/>
              <a:t>Post notes taken during PPT review to Project Management Forum</a:t>
            </a:r>
            <a:endParaRPr lang="en-US" sz="1600" dirty="0">
              <a:ea typeface="+mn-lt"/>
              <a:cs typeface="+mn-lt"/>
            </a:endParaRPr>
          </a:p>
          <a:p>
            <a:r>
              <a:rPr lang="en-US" dirty="0">
                <a:ea typeface="+mn-lt"/>
                <a:cs typeface="+mn-lt"/>
              </a:rPr>
              <a:t>Follow Subversion instructions to download and install client, then checkout a copy of your project’s repository. Visit your PE’s office hours for assistance.</a:t>
            </a:r>
          </a:p>
          <a:p>
            <a:pPr lvl="1"/>
            <a:r>
              <a:rPr lang="en-US" sz="1200" dirty="0">
                <a:hlinkClick r:id="rId6"/>
              </a:rPr>
              <a:t>https://designlab.eng.rpi.edu/edn/projects/capstone-support-dev/wiki/Subversion_Clients#section-2</a:t>
            </a:r>
            <a:r>
              <a:rPr lang="en-US" sz="1200" dirty="0"/>
              <a:t> </a:t>
            </a:r>
          </a:p>
          <a:p>
            <a:pPr lvl="1"/>
            <a:endParaRPr lang="en-US" sz="1200" dirty="0"/>
          </a:p>
          <a:p>
            <a:r>
              <a:rPr lang="en-US" dirty="0">
                <a:ea typeface="+mn-lt"/>
                <a:cs typeface="+mn-lt"/>
              </a:rPr>
              <a:t>Complete the Online Safety Training in Percipio by end of 3rd week</a:t>
            </a:r>
          </a:p>
          <a:p>
            <a:pPr lvl="1" indent="-285750"/>
            <a:r>
              <a:rPr lang="en-US" sz="1200" dirty="0">
                <a:ea typeface="+mn-lt"/>
                <a:cs typeface="+mn-lt"/>
                <a:hlinkClick r:id="rId7"/>
              </a:rPr>
              <a:t>https://www.percipio.com</a:t>
            </a:r>
            <a:endParaRPr lang="en-US" sz="1200" dirty="0">
              <a:ea typeface="+mn-lt"/>
              <a:cs typeface="+mn-lt"/>
            </a:endParaRPr>
          </a:p>
          <a:p>
            <a:pPr lvl="1" indent="-285750"/>
            <a:r>
              <a:rPr lang="en-US" dirty="0">
                <a:ea typeface="+mn-lt"/>
                <a:cs typeface="+mn-lt"/>
              </a:rPr>
              <a:t>Rensselaer Manufacturing and Prototyping Laboratories-Safety Orientation</a:t>
            </a:r>
          </a:p>
          <a:p>
            <a:pPr lvl="1" indent="-285750"/>
            <a:r>
              <a:rPr lang="en-US" dirty="0">
                <a:ea typeface="+mn-lt"/>
                <a:cs typeface="+mn-lt"/>
              </a:rPr>
              <a:t>Instructions </a:t>
            </a:r>
            <a:r>
              <a:rPr lang="en-US" sz="1200" dirty="0">
                <a:ea typeface="+mn-lt"/>
                <a:cs typeface="+mn-lt"/>
                <a:hlinkClick r:id="rId8"/>
              </a:rPr>
              <a:t>https://designlab.eng.rpi.edu/edn/attachments/download/114354/RMPL%20Safety%20Module%20Completion%20Instructions-Percipio%20.pdf</a:t>
            </a:r>
            <a:r>
              <a:rPr lang="en-US" sz="1200" dirty="0">
                <a:ea typeface="+mn-lt"/>
                <a:cs typeface="+mn-lt"/>
              </a:rPr>
              <a:t> </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56</a:t>
            </a:fld>
            <a:endParaRPr lang="en-US" sz="1200" dirty="0"/>
          </a:p>
        </p:txBody>
      </p:sp>
      <p:cxnSp>
        <p:nvCxnSpPr>
          <p:cNvPr id="6" name="Straight Connector 5"/>
          <p:cNvCxnSpPr/>
          <p:nvPr/>
        </p:nvCxnSpPr>
        <p:spPr>
          <a:xfrm flipH="1">
            <a:off x="2743200" y="457200"/>
            <a:ext cx="5410200" cy="5486400"/>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6019800" y="2996300"/>
            <a:ext cx="1056700" cy="707886"/>
          </a:xfrm>
          <a:prstGeom prst="rect">
            <a:avLst/>
          </a:prstGeom>
          <a:noFill/>
        </p:spPr>
        <p:txBody>
          <a:bodyPr wrap="none" rtlCol="0">
            <a:spAutoFit/>
          </a:bodyPr>
          <a:lstStyle/>
          <a:p>
            <a:r>
              <a:rPr lang="en-US" sz="4000" dirty="0" smtClean="0">
                <a:solidFill>
                  <a:srgbClr val="FF0000"/>
                </a:solidFill>
              </a:rPr>
              <a:t>OLD</a:t>
            </a:r>
            <a:endParaRPr lang="en-US" sz="4000" dirty="0">
              <a:solidFill>
                <a:srgbClr val="FF0000"/>
              </a:solidFill>
            </a:endParaRPr>
          </a:p>
        </p:txBody>
      </p:sp>
    </p:spTree>
    <p:extLst>
      <p:ext uri="{BB962C8B-B14F-4D97-AF65-F5344CB8AC3E}">
        <p14:creationId xmlns:p14="http://schemas.microsoft.com/office/powerpoint/2010/main" val="3843557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57</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6692"/>
            <a:ext cx="9144000" cy="276461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smtClean="0">
                <a:cs typeface="Calibri"/>
              </a:rPr>
              <a:t>Class </a:t>
            </a:r>
            <a:r>
              <a:rPr lang="en-US" dirty="0">
                <a:cs typeface="Calibri"/>
              </a:rPr>
              <a:t>1 Agenda</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4234" y="1417638"/>
            <a:ext cx="6575532" cy="4678362"/>
          </a:xfrm>
        </p:spPr>
      </p:pic>
    </p:spTree>
    <p:extLst>
      <p:ext uri="{BB962C8B-B14F-4D97-AF65-F5344CB8AC3E}">
        <p14:creationId xmlns:p14="http://schemas.microsoft.com/office/powerpoint/2010/main" val="5751348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send to Sponsor, copy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61</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30 min – Meet with CE</a:t>
            </a:r>
            <a:br>
              <a:rPr lang="en-US" sz="4000" dirty="0"/>
            </a:br>
            <a:r>
              <a:rPr lang="en-US" sz="4000"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62</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35358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a:t>
            </a:r>
            <a:r>
              <a:rPr lang="en-US" sz="1800" b="1" dirty="0"/>
              <a:t>5</a:t>
            </a:r>
            <a:r>
              <a:rPr lang="en-US" sz="1800" dirty="0"/>
              <a:t>)</a:t>
            </a:r>
            <a:endParaRPr lang="en-US" sz="1800" dirty="0"/>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endParaRPr lang="en-US" sz="1200" dirty="0">
              <a:solidFill>
                <a:prstClr val="white"/>
              </a:solidFill>
              <a:latin typeface="Calibri" panose="020F0502020204030204"/>
            </a:endParaRP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endParaRPr lang="en-US" sz="1350" dirty="0">
              <a:solidFill>
                <a:prstClr val="white"/>
              </a:solidFill>
              <a:latin typeface="Calibri" panose="020F0502020204030204"/>
            </a:endParaRP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endParaRPr lang="en-US" sz="1200" dirty="0">
              <a:solidFill>
                <a:prstClr val="white"/>
              </a:solidFill>
              <a:latin typeface="Calibri" panose="020F0502020204030204"/>
            </a:endParaRPr>
          </a:p>
        </p:txBody>
      </p:sp>
      <p:sp>
        <p:nvSpPr>
          <p:cNvPr id="8" name="Content Placeholder 2"/>
          <p:cNvSpPr txBox="1">
            <a:spLocks/>
          </p:cNvSpPr>
          <p:nvPr/>
        </p:nvSpPr>
        <p:spPr>
          <a:xfrm>
            <a:off x="736292" y="1783307"/>
            <a:ext cx="7886700"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2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cs typeface="Calibri"/>
              </a:rPr>
              <a:t>Update Needs/</a:t>
            </a:r>
            <a:r>
              <a:rPr lang="en-US" sz="1500" dirty="0" err="1">
                <a:solidFill>
                  <a:prstClr val="black"/>
                </a:solidFill>
                <a:latin typeface="Calibri" panose="020F0502020204030204"/>
                <a:cs typeface="Calibri"/>
              </a:rPr>
              <a:t>Reqs</a:t>
            </a:r>
            <a:r>
              <a:rPr lang="en-US" sz="1500" dirty="0">
                <a:solidFill>
                  <a:prstClr val="black"/>
                </a:solidFill>
                <a:latin typeface="Calibri" panose="020F0502020204030204"/>
                <a:cs typeface="Calibri"/>
              </a:rPr>
              <a:t> Workbook - post to Engineering Analysis folder in the repository</a:t>
            </a:r>
          </a:p>
        </p:txBody>
      </p:sp>
      <p:sp>
        <p:nvSpPr>
          <p:cNvPr id="10" name="Content Placeholder 2"/>
          <p:cNvSpPr txBox="1">
            <a:spLocks/>
          </p:cNvSpPr>
          <p:nvPr/>
        </p:nvSpPr>
        <p:spPr>
          <a:xfrm>
            <a:off x="736292" y="2891421"/>
            <a:ext cx="7886700" cy="10029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200" b="1" dirty="0">
                <a:solidFill>
                  <a:prstClr val="black"/>
                </a:solidFill>
                <a:latin typeface="Calibri" panose="020F0502020204030204"/>
              </a:rPr>
              <a:t>Team Development / Design Process Refresher</a:t>
            </a:r>
          </a:p>
          <a:p>
            <a:pPr marL="171450" indent="-171450" defTabSz="685800">
              <a:spcBef>
                <a:spcPts val="750"/>
              </a:spcBef>
            </a:pPr>
            <a:r>
              <a:rPr lang="en-US" sz="1350" dirty="0">
                <a:solidFill>
                  <a:prstClr val="black"/>
                </a:solidFill>
                <a:latin typeface="Calibri" panose="020F0502020204030204"/>
                <a:cs typeface="Calibri"/>
              </a:rPr>
              <a:t>Watch Statement of Work video (10 min) in preparation for creating draft in </a:t>
            </a:r>
            <a:r>
              <a:rPr lang="en-US" sz="1350" dirty="0">
                <a:solidFill>
                  <a:prstClr val="black"/>
                </a:solidFill>
                <a:latin typeface="Calibri" panose="020F0502020204030204"/>
                <a:cs typeface="Calibri"/>
              </a:rPr>
              <a:t>class 5</a:t>
            </a:r>
            <a:endParaRPr lang="en-US" sz="1350" dirty="0">
              <a:solidFill>
                <a:prstClr val="black"/>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a:t>
            </a:r>
            <a:r>
              <a:rPr lang="en-US" sz="750" dirty="0">
                <a:solidFill>
                  <a:prstClr val="black"/>
                </a:solidFill>
                <a:latin typeface="Calibri" panose="020F0502020204030204"/>
                <a:cs typeface="Calibri"/>
                <a:hlinkClick r:id="rId2"/>
              </a:rPr>
              <a:t>designlab.eng.rpi.edu/edn/projects/capstone-support-dev/repository/112/raw/training/Statement%20of%20Work.mp4</a:t>
            </a:r>
            <a:endParaRPr lang="en-US" sz="750" dirty="0">
              <a:solidFill>
                <a:prstClr val="black"/>
              </a:solidFill>
              <a:latin typeface="Calibri" panose="020F0502020204030204"/>
              <a:cs typeface="Calibri"/>
            </a:endParaRPr>
          </a:p>
        </p:txBody>
      </p:sp>
      <p:sp>
        <p:nvSpPr>
          <p:cNvPr id="11" name="Content Placeholder 2"/>
          <p:cNvSpPr txBox="1">
            <a:spLocks/>
          </p:cNvSpPr>
          <p:nvPr/>
        </p:nvSpPr>
        <p:spPr>
          <a:xfrm>
            <a:off x="736292" y="3894365"/>
            <a:ext cx="7886700"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275"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a:t>
            </a:r>
            <a:r>
              <a:rPr lang="en-US" sz="1200" dirty="0">
                <a:solidFill>
                  <a:prstClr val="black"/>
                </a:solidFill>
                <a:latin typeface="Calibri" panose="020F0502020204030204"/>
                <a:ea typeface="+mn-lt"/>
                <a:cs typeface="Calibri" panose="020F0502020204030204"/>
              </a:rPr>
              <a:t>4 </a:t>
            </a:r>
            <a:r>
              <a:rPr lang="en-US" sz="1200" dirty="0">
                <a:solidFill>
                  <a:prstClr val="black"/>
                </a:solidFill>
                <a:latin typeface="Calibri" panose="020F0502020204030204"/>
                <a:ea typeface="+mn-lt"/>
                <a:cs typeface="Calibri" panose="020F0502020204030204"/>
              </a:rPr>
              <a:t>Ticket </a:t>
            </a:r>
            <a:r>
              <a:rPr lang="en-US" sz="1200" dirty="0">
                <a:solidFill>
                  <a:prstClr val="black"/>
                </a:solidFill>
                <a:latin typeface="Calibri" panose="020F0502020204030204"/>
                <a:ea typeface="+mn-lt"/>
                <a:cs typeface="Calibri" panose="020F0502020204030204"/>
              </a:rPr>
              <a:t>Out - </a:t>
            </a:r>
            <a:r>
              <a:rPr lang="en-US" sz="900" dirty="0">
                <a:solidFill>
                  <a:prstClr val="black"/>
                </a:solidFill>
                <a:latin typeface="Calibri" panose="020F0502020204030204"/>
                <a:hlinkClick r:id="rId3"/>
              </a:rPr>
              <a:t>https</a:t>
            </a:r>
            <a:r>
              <a:rPr lang="en-US" sz="900" dirty="0">
                <a:solidFill>
                  <a:prstClr val="black"/>
                </a:solidFill>
                <a:latin typeface="Calibri" panose="020F0502020204030204"/>
                <a:hlinkClick r:id="rId3"/>
              </a:rPr>
              <a:t>://</a:t>
            </a:r>
            <a:r>
              <a:rPr lang="en-US" sz="900" dirty="0">
                <a:solidFill>
                  <a:prstClr val="black"/>
                </a:solidFill>
                <a:latin typeface="Calibri" panose="020F0502020204030204"/>
                <a:hlinkClick r:id="rId3"/>
              </a:rPr>
              <a:t>forms.gle/sXn3zGefqdyHnqg77</a:t>
            </a:r>
            <a:r>
              <a:rPr lang="en-US" sz="900"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cs typeface="Calibri"/>
              </a:rPr>
              <a:t>Update </a:t>
            </a:r>
            <a:r>
              <a:rPr lang="en-US" sz="1200" dirty="0">
                <a:solidFill>
                  <a:prstClr val="black"/>
                </a:solidFill>
                <a:latin typeface="Calibri" panose="020F0502020204030204"/>
                <a:cs typeface="Calibri"/>
              </a:rPr>
              <a:t>Needs/</a:t>
            </a:r>
            <a:r>
              <a:rPr lang="en-US" sz="1200" dirty="0" err="1">
                <a:solidFill>
                  <a:prstClr val="black"/>
                </a:solidFill>
                <a:latin typeface="Calibri" panose="020F0502020204030204"/>
                <a:cs typeface="Calibri"/>
              </a:rPr>
              <a:t>Reqs</a:t>
            </a:r>
            <a:r>
              <a:rPr lang="en-US" sz="1200" dirty="0">
                <a:solidFill>
                  <a:prstClr val="black"/>
                </a:solidFill>
                <a:latin typeface="Calibri" panose="020F0502020204030204"/>
                <a:cs typeface="Calibri"/>
              </a:rPr>
              <a:t> Workbook - post to Engineering Analysis folder in the repository</a:t>
            </a:r>
          </a:p>
          <a:p>
            <a:pPr marL="171450" indent="-171450" defTabSz="685800">
              <a:spcBef>
                <a:spcPts val="750"/>
              </a:spcBef>
            </a:pPr>
            <a:r>
              <a:rPr lang="en-US" sz="1200" dirty="0">
                <a:solidFill>
                  <a:prstClr val="black"/>
                </a:solidFill>
                <a:latin typeface="Calibri" panose="020F0502020204030204"/>
                <a:cs typeface="Calibri"/>
              </a:rPr>
              <a:t>Read </a:t>
            </a:r>
            <a:r>
              <a:rPr lang="en-US" sz="1200" dirty="0">
                <a:solidFill>
                  <a:prstClr val="black"/>
                </a:solidFill>
                <a:latin typeface="Calibri" panose="020F0502020204030204"/>
                <a:cs typeface="Calibri"/>
              </a:rPr>
              <a:t>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200" dirty="0">
                <a:solidFill>
                  <a:prstClr val="black"/>
                </a:solidFill>
                <a:latin typeface="Calibri" panose="020F0502020204030204"/>
                <a:cs typeface="Calibri"/>
              </a:rPr>
              <a:t>Complete the Online Safety Training in </a:t>
            </a:r>
            <a:r>
              <a:rPr lang="en-US" sz="1200" dirty="0" err="1">
                <a:solidFill>
                  <a:prstClr val="black"/>
                </a:solidFill>
                <a:latin typeface="Calibri" panose="020F0502020204030204"/>
                <a:cs typeface="Calibri"/>
              </a:rPr>
              <a:t>Percipio</a:t>
            </a:r>
            <a:r>
              <a:rPr lang="en-US" sz="1200" dirty="0">
                <a:solidFill>
                  <a:prstClr val="black"/>
                </a:solidFill>
                <a:latin typeface="Calibri" panose="020F0502020204030204"/>
                <a:cs typeface="Calibri"/>
              </a:rPr>
              <a:t>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9355539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600200"/>
            <a:ext cx="7886700" cy="4876799"/>
          </a:xfrm>
        </p:spPr>
        <p:txBody>
          <a:bodyPr vert="horz" lIns="91440" tIns="45720" rIns="91440" bIns="45720" rtlCol="0" anchor="t">
            <a:normAutofit/>
          </a:bodyPr>
          <a:lstStyle/>
          <a:p>
            <a:r>
              <a:rPr lang="en-US" dirty="0">
                <a:ea typeface="+mn-lt"/>
                <a:cs typeface="+mn-lt"/>
              </a:rPr>
              <a:t>Complete Class 4 Ticket Out</a:t>
            </a:r>
          </a:p>
          <a:p>
            <a:pPr lvl="1"/>
            <a:r>
              <a:rPr lang="en-US" sz="1000" dirty="0" smtClean="0">
                <a:hlinkClick r:id="rId2"/>
              </a:rPr>
              <a:t>https</a:t>
            </a:r>
            <a:r>
              <a:rPr lang="en-US" sz="1000" dirty="0">
                <a:hlinkClick r:id="rId2"/>
              </a:rPr>
              <a:t>://</a:t>
            </a:r>
            <a:r>
              <a:rPr lang="en-US" sz="1000" dirty="0" smtClean="0">
                <a:hlinkClick r:id="rId2"/>
              </a:rPr>
              <a:t>forms.gle/QY4XYLLRb9iop52XA</a:t>
            </a:r>
            <a:r>
              <a:rPr lang="en-US" sz="1000" dirty="0" smtClean="0"/>
              <a:t> </a:t>
            </a:r>
            <a:endParaRPr lang="en-US" sz="1000" dirty="0"/>
          </a:p>
          <a:p>
            <a:r>
              <a:rPr lang="en-US" dirty="0">
                <a:cs typeface="Calibri"/>
              </a:rPr>
              <a:t>Update Needs/Reqs Workbook - post to Engineering Analysis folder in the repository</a:t>
            </a:r>
          </a:p>
          <a:p>
            <a:r>
              <a:rPr lang="en-US" dirty="0">
                <a:cs typeface="Calibri"/>
              </a:rPr>
              <a:t>Watch Statement of Work video (10 min) in preparation for creating draft in class</a:t>
            </a:r>
          </a:p>
          <a:p>
            <a:pPr lvl="1"/>
            <a:r>
              <a:rPr lang="en-US" sz="1000" dirty="0">
                <a:cs typeface="Calibri"/>
                <a:hlinkClick r:id="rId3"/>
              </a:rPr>
              <a:t>https://designlab.eng.rpi.edu/edn/projects/capstone-support-dev/repository/112/raw/training/Statement%20of%20Work.mp4</a:t>
            </a:r>
            <a:endParaRPr lang="en-US" sz="1000" dirty="0">
              <a:cs typeface="Calibri"/>
            </a:endParaRPr>
          </a:p>
          <a:p>
            <a:r>
              <a:rPr lang="en-US" dirty="0">
                <a:cs typeface="Calibri"/>
              </a:rPr>
              <a:t>Read Project Documentation Wiki page in preparation for class review</a:t>
            </a:r>
          </a:p>
          <a:p>
            <a:pPr lvl="1"/>
            <a:r>
              <a:rPr lang="en-US" sz="1000" dirty="0">
                <a:cs typeface="Calibri"/>
                <a:hlinkClick r:id="rId4"/>
              </a:rPr>
              <a:t>https://designlab.eng.rpi.edu/edn/projects/capstone-support-dev/wiki/Project_Documentation</a:t>
            </a:r>
            <a:r>
              <a:rPr lang="en-US" sz="1000" dirty="0">
                <a:cs typeface="Calibri"/>
              </a:rPr>
              <a:t> </a:t>
            </a:r>
          </a:p>
          <a:p>
            <a:pPr lvl="1"/>
            <a:endParaRPr lang="en-US" dirty="0">
              <a:solidFill>
                <a:srgbClr val="FF0000"/>
              </a:solidFill>
              <a:cs typeface="Calibri"/>
            </a:endParaRPr>
          </a:p>
          <a:p>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lvl="1" indent="-285750"/>
            <a:endParaRPr lang="en-US"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64</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2743200" y="457200"/>
            <a:ext cx="5410200" cy="5486400"/>
          </a:xfrm>
          <a:prstGeom prst="line">
            <a:avLst/>
          </a:prstGeom>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6019800" y="2996300"/>
            <a:ext cx="1056700" cy="707886"/>
          </a:xfrm>
          <a:prstGeom prst="rect">
            <a:avLst/>
          </a:prstGeom>
          <a:noFill/>
        </p:spPr>
        <p:txBody>
          <a:bodyPr wrap="none" rtlCol="0">
            <a:spAutoFit/>
          </a:bodyPr>
          <a:lstStyle/>
          <a:p>
            <a:r>
              <a:rPr lang="en-US" sz="4000" dirty="0" smtClean="0">
                <a:solidFill>
                  <a:srgbClr val="FF0000"/>
                </a:solidFill>
              </a:rPr>
              <a:t>OLD</a:t>
            </a:r>
            <a:endParaRPr lang="en-US" sz="4000" dirty="0">
              <a:solidFill>
                <a:srgbClr val="FF0000"/>
              </a:solidFill>
            </a:endParaRPr>
          </a:p>
        </p:txBody>
      </p:sp>
    </p:spTree>
    <p:extLst>
      <p:ext uri="{BB962C8B-B14F-4D97-AF65-F5344CB8AC3E}">
        <p14:creationId xmlns:p14="http://schemas.microsoft.com/office/powerpoint/2010/main" val="39895430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94" y="1825625"/>
            <a:ext cx="6008409" cy="3510796"/>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68</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69</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978160807"/>
              </p:ext>
            </p:extLst>
          </p:nvPr>
        </p:nvGraphicFramePr>
        <p:xfrm>
          <a:off x="914400" y="1574098"/>
          <a:ext cx="5953125" cy="4610100"/>
        </p:xfrm>
        <a:graphic>
          <a:graphicData uri="http://schemas.openxmlformats.org/presentationml/2006/ole">
            <mc:AlternateContent xmlns:mc="http://schemas.openxmlformats.org/markup-compatibility/2006">
              <mc:Choice xmlns:v="urn:schemas-microsoft-com:vml" Requires="v">
                <p:oleObj spid="_x0000_s1066" name="Worksheet" r:id="rId3" imgW="6067511" imgH="4614760" progId="Excel.Sheet.12">
                  <p:embed/>
                </p:oleObj>
              </mc:Choice>
              <mc:Fallback>
                <p:oleObj name="Worksheet" r:id="rId3" imgW="6067511" imgH="4614760" progId="Excel.Sheet.12">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74098"/>
                        <a:ext cx="5953125"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10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85000" lnSpcReduction="20000"/>
          </a:bodyPr>
          <a:lstStyle/>
          <a:p>
            <a:r>
              <a:rPr lang="en-US" dirty="0">
                <a:cs typeface="Calibri"/>
              </a:rPr>
              <a:t>All students should attend class meetings using Webex Teams</a:t>
            </a:r>
          </a:p>
          <a:p>
            <a:pPr lvl="1"/>
            <a:r>
              <a:rPr lang="en-US" sz="3200" dirty="0">
                <a:cs typeface="Calibri"/>
              </a:rPr>
              <a:t>Project Space (ex: GSK Toothpaste Flow)</a:t>
            </a:r>
          </a:p>
          <a:p>
            <a:pPr lvl="1"/>
            <a:r>
              <a:rPr lang="en-US" sz="3200" dirty="0">
                <a:cs typeface="Calibri"/>
              </a:rPr>
              <a:t>Project Engineer Space (ex: F21-sec1-Paster)</a:t>
            </a:r>
          </a:p>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70</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a:t>
            </a:r>
            <a:r>
              <a:rPr lang="en-US" sz="1800" b="1" dirty="0"/>
              <a:t>6</a:t>
            </a:r>
            <a:r>
              <a:rPr lang="en-US" sz="1800" dirty="0"/>
              <a:t>)</a:t>
            </a:r>
            <a:endParaRPr lang="en-US" sz="1800" dirty="0"/>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endParaRPr lang="en-US" sz="1200" dirty="0">
              <a:solidFill>
                <a:prstClr val="white"/>
              </a:solidFill>
              <a:latin typeface="Calibri" panose="020F0502020204030204"/>
            </a:endParaRP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endParaRPr lang="en-US" sz="1350" dirty="0">
              <a:solidFill>
                <a:prstClr val="white"/>
              </a:solidFill>
              <a:latin typeface="Calibri" panose="020F0502020204030204"/>
            </a:endParaRP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endParaRPr lang="en-US" sz="1200" dirty="0">
              <a:solidFill>
                <a:prstClr val="white"/>
              </a:solidFill>
              <a:latin typeface="Calibri" panose="020F0502020204030204"/>
            </a:endParaRPr>
          </a:p>
        </p:txBody>
      </p:sp>
      <p:sp>
        <p:nvSpPr>
          <p:cNvPr id="8" name="Content Placeholder 2"/>
          <p:cNvSpPr txBox="1">
            <a:spLocks/>
          </p:cNvSpPr>
          <p:nvPr/>
        </p:nvSpPr>
        <p:spPr>
          <a:xfrm>
            <a:off x="736292" y="1783307"/>
            <a:ext cx="7886700"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a:t>
            </a:r>
            <a:r>
              <a:rPr lang="en-US" sz="1200" dirty="0">
                <a:solidFill>
                  <a:prstClr val="black"/>
                </a:solidFill>
                <a:latin typeface="Calibri" panose="020F0502020204030204"/>
                <a:ea typeface="+mn-lt"/>
                <a:cs typeface="Calibri" panose="020F0502020204030204"/>
              </a:rPr>
              <a:t>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a:t>
            </a:r>
            <a:r>
              <a:rPr lang="en-US" sz="1200" dirty="0">
                <a:solidFill>
                  <a:prstClr val="black"/>
                </a:solidFill>
                <a:latin typeface="Calibri" panose="020F0502020204030204"/>
                <a:ea typeface="+mn-lt"/>
                <a:cs typeface="Calibri" panose="020F0502020204030204"/>
              </a:rPr>
              <a:t>Repository </a:t>
            </a:r>
            <a:r>
              <a:rPr lang="en-US" sz="1200" dirty="0">
                <a:solidFill>
                  <a:prstClr val="black"/>
                </a:solidFill>
                <a:latin typeface="Calibri" panose="020F0502020204030204"/>
                <a:ea typeface="+mn-lt"/>
                <a:cs typeface="Calibri" panose="020F0502020204030204"/>
              </a:rPr>
              <a:t>prior to class 6 </a:t>
            </a:r>
          </a:p>
          <a:p>
            <a:pPr marL="514350" lvl="1" indent="-171450" defTabSz="685800">
              <a:spcBef>
                <a:spcPts val="375"/>
              </a:spcBef>
            </a:pPr>
            <a:r>
              <a:rPr lang="en-US" sz="105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a:t>
            </a:r>
            <a:r>
              <a:rPr lang="en-US" sz="1200" dirty="0">
                <a:solidFill>
                  <a:prstClr val="black"/>
                </a:solidFill>
                <a:latin typeface="Calibri" panose="020F0502020204030204"/>
                <a:ea typeface="+mn-lt"/>
                <a:cs typeface="Calibri" panose="020F0502020204030204"/>
              </a:rPr>
              <a:t>Repository</a:t>
            </a:r>
          </a:p>
          <a:p>
            <a:pPr marL="514350" lvl="1" indent="-171450" defTabSz="685800">
              <a:spcBef>
                <a:spcPts val="375"/>
              </a:spcBef>
            </a:pPr>
            <a:r>
              <a:rPr lang="en-US" sz="900" dirty="0">
                <a:solidFill>
                  <a:prstClr val="black"/>
                </a:solidFill>
                <a:latin typeface="Calibri" panose="020F0502020204030204"/>
                <a:ea typeface="+mn-lt"/>
                <a:cs typeface="Calibri" panose="020F0502020204030204"/>
              </a:rPr>
              <a:t>Location </a:t>
            </a:r>
            <a:r>
              <a:rPr lang="en-US" sz="900" dirty="0">
                <a:solidFill>
                  <a:prstClr val="black"/>
                </a:solidFill>
                <a:latin typeface="Calibri" panose="020F0502020204030204"/>
                <a:ea typeface="+mn-lt"/>
                <a:cs typeface="Calibri" panose="020F0502020204030204"/>
              </a:rPr>
              <a:t>- </a:t>
            </a:r>
            <a:r>
              <a:rPr lang="en-US" sz="900" dirty="0">
                <a:solidFill>
                  <a:prstClr val="black"/>
                </a:solidFill>
                <a:latin typeface="Calibri" panose="020F0502020204030204"/>
                <a:ea typeface="+mn-lt"/>
                <a:cs typeface="Calibri" panose="020F0502020204030204"/>
              </a:rPr>
              <a:t>working/Engineering Analysis</a:t>
            </a:r>
            <a:endParaRPr lang="en-US" sz="1200" dirty="0">
              <a:solidFill>
                <a:prstClr val="black"/>
              </a:solidFill>
              <a:latin typeface="Calibri" panose="020F0502020204030204"/>
              <a:ea typeface="+mn-lt"/>
              <a:cs typeface="Calibri" panose="020F0502020204030204"/>
            </a:endParaRP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736292" y="3346703"/>
            <a:ext cx="7886700" cy="89890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2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245611"/>
            <a:ext cx="7886700" cy="160261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200" b="1" dirty="0">
                <a:solidFill>
                  <a:prstClr val="black"/>
                </a:solidFill>
                <a:latin typeface="Calibri" panose="020F0502020204030204"/>
              </a:rPr>
              <a:t>Administrative Tasks</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Complete Class 5 Ticket </a:t>
            </a:r>
            <a:r>
              <a:rPr lang="en-US" sz="1050" dirty="0">
                <a:solidFill>
                  <a:prstClr val="black"/>
                </a:solidFill>
                <a:latin typeface="Calibri" panose="020F0502020204030204"/>
                <a:ea typeface="+mn-lt"/>
                <a:cs typeface="Calibri" panose="020F0502020204030204"/>
              </a:rPr>
              <a:t>Out - </a:t>
            </a:r>
            <a:r>
              <a:rPr lang="en-US" sz="750" u="sng" dirty="0">
                <a:solidFill>
                  <a:prstClr val="black"/>
                </a:solidFill>
                <a:latin typeface="Calibri" panose="020F0502020204030204"/>
                <a:hlinkClick r:id="rId3"/>
              </a:rPr>
              <a:t>https</a:t>
            </a:r>
            <a:r>
              <a:rPr lang="en-US" sz="750" u="sng" dirty="0">
                <a:solidFill>
                  <a:prstClr val="black"/>
                </a:solidFill>
                <a:latin typeface="Calibri" panose="020F0502020204030204"/>
                <a:hlinkClick r:id="rId3"/>
              </a:rPr>
              <a:t>://forms.gle/15vkmdmQLpqfMnhw5</a:t>
            </a:r>
            <a:r>
              <a:rPr lang="en-US" sz="750" u="sng" dirty="0">
                <a:solidFill>
                  <a:prstClr val="black"/>
                </a:solidFill>
                <a:latin typeface="Calibri" panose="020F0502020204030204"/>
              </a:rPr>
              <a:t> </a:t>
            </a:r>
            <a:endParaRPr lang="en-US" sz="750" u="sng" dirty="0">
              <a:solidFill>
                <a:prstClr val="black"/>
              </a:solidFill>
              <a:latin typeface="Calibri" panose="020F0502020204030204"/>
            </a:endParaRPr>
          </a:p>
          <a:p>
            <a:pPr marL="171450" indent="-171450" defTabSz="685800">
              <a:spcBef>
                <a:spcPts val="750"/>
              </a:spcBef>
            </a:pPr>
            <a:r>
              <a:rPr lang="en-US" sz="1050" dirty="0">
                <a:solidFill>
                  <a:prstClr val="black"/>
                </a:solidFill>
                <a:latin typeface="Calibri" panose="020F0502020204030204"/>
              </a:rPr>
              <a:t>Attend SVN Training or watch </a:t>
            </a:r>
            <a:r>
              <a:rPr lang="en-US" sz="1050" dirty="0">
                <a:solidFill>
                  <a:prstClr val="black"/>
                </a:solidFill>
                <a:latin typeface="Calibri" panose="020F0502020204030204"/>
              </a:rPr>
              <a:t>video</a:t>
            </a:r>
          </a:p>
          <a:p>
            <a:pPr marL="514350" lvl="1" indent="-171450" defTabSz="685800">
              <a:spcBef>
                <a:spcPts val="375"/>
              </a:spcBef>
            </a:pPr>
            <a:r>
              <a:rPr lang="en-US" sz="750" dirty="0">
                <a:solidFill>
                  <a:prstClr val="black"/>
                </a:solidFill>
                <a:latin typeface="Calibri" panose="020F0502020204030204"/>
                <a:cs typeface="Calibri"/>
                <a:hlinkClick r:id="rId4"/>
              </a:rPr>
              <a:t>https://</a:t>
            </a:r>
            <a:r>
              <a:rPr lang="en-US" sz="750" dirty="0">
                <a:solidFill>
                  <a:prstClr val="black"/>
                </a:solidFill>
                <a:latin typeface="Calibri" panose="020F0502020204030204"/>
                <a:cs typeface="Calibri"/>
                <a:hlinkClick r:id="rId4"/>
              </a:rPr>
              <a:t>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endParaRPr lang="en-US" sz="750" dirty="0">
              <a:solidFill>
                <a:prstClr val="black"/>
              </a:solidFill>
              <a:latin typeface="Calibri" panose="020F0502020204030204"/>
              <a:cs typeface="Calibri"/>
            </a:endParaRPr>
          </a:p>
          <a:p>
            <a:pPr marL="171450" indent="-171450" defTabSz="685800">
              <a:spcBef>
                <a:spcPts val="750"/>
              </a:spcBef>
            </a:pPr>
            <a:r>
              <a:rPr lang="en-US" sz="1050" dirty="0">
                <a:solidFill>
                  <a:prstClr val="black"/>
                </a:solidFill>
                <a:latin typeface="Calibri" panose="020F0502020204030204"/>
                <a:cs typeface="Calibri"/>
              </a:rPr>
              <a:t>Complete </a:t>
            </a:r>
            <a:r>
              <a:rPr lang="en-US" sz="1050" dirty="0">
                <a:solidFill>
                  <a:prstClr val="black"/>
                </a:solidFill>
                <a:latin typeface="Calibri" panose="020F0502020204030204"/>
                <a:cs typeface="Calibri"/>
              </a:rPr>
              <a:t>the Online Safety Training in </a:t>
            </a:r>
            <a:r>
              <a:rPr lang="en-US" sz="1050" dirty="0" err="1">
                <a:solidFill>
                  <a:prstClr val="black"/>
                </a:solidFill>
                <a:latin typeface="Calibri" panose="020F0502020204030204"/>
                <a:cs typeface="Calibri"/>
              </a:rPr>
              <a:t>Percipio</a:t>
            </a:r>
            <a:r>
              <a:rPr lang="en-US" sz="1050" dirty="0">
                <a:solidFill>
                  <a:prstClr val="black"/>
                </a:solidFill>
                <a:latin typeface="Calibri" panose="020F0502020204030204"/>
                <a:cs typeface="Calibri"/>
              </a:rPr>
              <a:t> by end of 3rd week</a:t>
            </a:r>
            <a:endParaRPr lang="en-US" sz="10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p>
          <a:p>
            <a:pPr marL="171450" indent="-171450" defTabSz="685800">
              <a:spcBef>
                <a:spcPts val="750"/>
              </a:spcBef>
            </a:pPr>
            <a:endParaRPr lang="en-US" sz="1050" u="sng" dirty="0">
              <a:solidFill>
                <a:prstClr val="black"/>
              </a:solidFill>
              <a:latin typeface="Calibri" panose="020F0502020204030204"/>
            </a:endParaRPr>
          </a:p>
        </p:txBody>
      </p:sp>
    </p:spTree>
    <p:extLst>
      <p:ext uri="{BB962C8B-B14F-4D97-AF65-F5344CB8AC3E}">
        <p14:creationId xmlns:p14="http://schemas.microsoft.com/office/powerpoint/2010/main" val="10668158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371600"/>
            <a:ext cx="7886700" cy="4805363"/>
          </a:xfrm>
        </p:spPr>
        <p:txBody>
          <a:bodyPr vert="horz" lIns="91440" tIns="45720" rIns="91440" bIns="45720" rtlCol="0" anchor="t">
            <a:normAutofit/>
          </a:bodyPr>
          <a:lstStyle/>
          <a:p>
            <a:r>
              <a:rPr lang="en-US" dirty="0">
                <a:ea typeface="+mn-lt"/>
                <a:cs typeface="+mn-lt"/>
              </a:rPr>
              <a:t>Complete Class 5 Ticket Out</a:t>
            </a:r>
          </a:p>
          <a:p>
            <a:pPr lvl="1"/>
            <a:r>
              <a:rPr lang="en-US" sz="1000" u="sng" dirty="0">
                <a:hlinkClick r:id="rId2"/>
              </a:rPr>
              <a:t>https://</a:t>
            </a:r>
            <a:r>
              <a:rPr lang="en-US" sz="1000" u="sng" dirty="0" smtClean="0">
                <a:hlinkClick r:id="rId2"/>
              </a:rPr>
              <a:t>forms.gle/15vkmdmQLpqfMnhw5</a:t>
            </a:r>
            <a:r>
              <a:rPr lang="en-US" sz="1000" u="sng" dirty="0" smtClean="0"/>
              <a:t> </a:t>
            </a:r>
            <a:endParaRPr lang="en-US" sz="1000" u="sng" dirty="0"/>
          </a:p>
          <a:p>
            <a:r>
              <a:rPr lang="en-US" dirty="0">
                <a:ea typeface="+mn-lt"/>
                <a:cs typeface="+mn-lt"/>
              </a:rPr>
              <a:t>Wordsmith and polish Statement of Work</a:t>
            </a:r>
            <a:endParaRPr lang="en-US" dirty="0">
              <a:solidFill>
                <a:srgbClr val="C00000"/>
              </a:solidFill>
              <a:ea typeface="+mn-lt"/>
              <a:cs typeface="+mn-lt"/>
            </a:endParaRPr>
          </a:p>
          <a:p>
            <a:r>
              <a:rPr lang="en-US" dirty="0">
                <a:ea typeface="+mn-lt"/>
                <a:cs typeface="+mn-lt"/>
              </a:rPr>
              <a:t>Post Statement of Work (Phase 1 of </a:t>
            </a:r>
            <a:r>
              <a:rPr lang="en-US" i="1" dirty="0">
                <a:ea typeface="+mn-lt"/>
                <a:cs typeface="+mn-lt"/>
              </a:rPr>
              <a:t>Design Report.docx</a:t>
            </a:r>
            <a:r>
              <a:rPr lang="en-US" dirty="0">
                <a:ea typeface="+mn-lt"/>
                <a:cs typeface="+mn-lt"/>
              </a:rPr>
              <a:t>) to EDN Repository prior to class 6 </a:t>
            </a:r>
          </a:p>
          <a:p>
            <a:pPr lvl="1"/>
            <a:r>
              <a:rPr lang="en-US" dirty="0">
                <a:ea typeface="+mn-lt"/>
                <a:cs typeface="+mn-lt"/>
              </a:rPr>
              <a:t>Location - working/Reports/Design Report + Poster</a:t>
            </a:r>
          </a:p>
          <a:p>
            <a:r>
              <a:rPr lang="en-US" dirty="0">
                <a:ea typeface="+mn-lt"/>
                <a:cs typeface="+mn-lt"/>
              </a:rPr>
              <a:t>Upload Needs &amp; Requirements spreadsheet to Repository</a:t>
            </a:r>
          </a:p>
          <a:p>
            <a:r>
              <a:rPr lang="en-US" dirty="0">
                <a:ea typeface="+mn-lt"/>
                <a:cs typeface="+mn-lt"/>
              </a:rPr>
              <a:t>Watch Concept Generation video (9 min) in preparation for Concept Generation class exercise</a:t>
            </a:r>
          </a:p>
          <a:p>
            <a:pPr lvl="1"/>
            <a:r>
              <a:rPr lang="en-US" sz="800" dirty="0">
                <a:ea typeface="+mn-lt"/>
                <a:cs typeface="+mn-lt"/>
                <a:hlinkClick r:id="rId3"/>
              </a:rPr>
              <a:t>https://mediasite.mms.rpi.edu/Mediasite5/Channel/anderm8winrpiedu-engr-2050/watch/d78db44fd9f7424b9d8f4c72857f84371d</a:t>
            </a:r>
            <a:r>
              <a:rPr lang="en-US" sz="800" dirty="0">
                <a:ea typeface="+mn-lt"/>
                <a:cs typeface="+mn-lt"/>
              </a:rPr>
              <a:t> </a:t>
            </a:r>
          </a:p>
          <a:p>
            <a:r>
              <a:rPr lang="en-US" dirty="0">
                <a:ea typeface="+mn-lt"/>
                <a:cs typeface="+mn-lt"/>
              </a:rPr>
              <a:t>Attend SVN Training or watch video</a:t>
            </a:r>
          </a:p>
          <a:p>
            <a:pPr lvl="1"/>
            <a:r>
              <a:rPr lang="en-US" sz="800" dirty="0">
                <a:ea typeface="+mn-lt"/>
                <a:cs typeface="+mn-lt"/>
                <a:hlinkClick r:id="rId4"/>
              </a:rPr>
              <a:t>https://designlab.eng.rpi.edu/edn/projects/capstone-support-dev/wiki/Subversion#Basic-How-To-Guides</a:t>
            </a:r>
            <a:r>
              <a:rPr lang="en-US" sz="800" dirty="0">
                <a:ea typeface="+mn-lt"/>
                <a:cs typeface="+mn-lt"/>
              </a:rPr>
              <a:t> – Getting Started with Subversion</a:t>
            </a:r>
          </a:p>
          <a:p>
            <a:pPr marL="0" indent="0">
              <a:buNone/>
            </a:pPr>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marL="342900" lvl="1" indent="0">
              <a:buNone/>
            </a:pPr>
            <a:endParaRPr lang="en-US" dirty="0">
              <a:solidFill>
                <a:srgbClr val="C00000"/>
              </a:solidFill>
              <a:cs typeface="Calibri"/>
            </a:endParaRP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2743200" y="457200"/>
            <a:ext cx="5410200" cy="5486400"/>
          </a:xfrm>
          <a:prstGeom prst="line">
            <a:avLst/>
          </a:prstGeom>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6019800" y="2996300"/>
            <a:ext cx="1056700" cy="707886"/>
          </a:xfrm>
          <a:prstGeom prst="rect">
            <a:avLst/>
          </a:prstGeom>
          <a:noFill/>
        </p:spPr>
        <p:txBody>
          <a:bodyPr wrap="none" rtlCol="0">
            <a:spAutoFit/>
          </a:bodyPr>
          <a:lstStyle/>
          <a:p>
            <a:r>
              <a:rPr lang="en-US" sz="4000" dirty="0" smtClean="0">
                <a:solidFill>
                  <a:srgbClr val="FF0000"/>
                </a:solidFill>
              </a:rPr>
              <a:t>OLD</a:t>
            </a:r>
            <a:endParaRPr lang="en-US" sz="4000" dirty="0">
              <a:solidFill>
                <a:srgbClr val="FF0000"/>
              </a:solidFill>
            </a:endParaRPr>
          </a:p>
        </p:txBody>
      </p:sp>
    </p:spTree>
    <p:extLst>
      <p:ext uri="{BB962C8B-B14F-4D97-AF65-F5344CB8AC3E}">
        <p14:creationId xmlns:p14="http://schemas.microsoft.com/office/powerpoint/2010/main" val="37974130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9" name="Picture 8">
            <a:extLst>
              <a:ext uri="{FF2B5EF4-FFF2-40B4-BE49-F238E27FC236}">
                <a16:creationId xmlns:a16="http://schemas.microsoft.com/office/drawing/2014/main" id="{6FC84FBB-8052-488C-BF82-706945128924}"/>
              </a:ext>
            </a:extLst>
          </p:cNvPr>
          <p:cNvPicPr>
            <a:picLocks noChangeAspect="1"/>
          </p:cNvPicPr>
          <p:nvPr/>
        </p:nvPicPr>
        <p:blipFill>
          <a:blip r:embed="rId4"/>
          <a:stretch>
            <a:fillRect/>
          </a:stretch>
        </p:blipFill>
        <p:spPr>
          <a:xfrm>
            <a:off x="1395412" y="1459124"/>
            <a:ext cx="6353175" cy="3749268"/>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fontScale="92500" lnSpcReduction="10000"/>
          </a:bodyPr>
          <a:lstStyle/>
          <a:p>
            <a:r>
              <a:rPr lang="en-US" dirty="0">
                <a:cs typeface="Calibri"/>
              </a:rPr>
              <a:t>Off campus and out of country students should strive to stay as synchronous as possible with team meetings and project progress</a:t>
            </a:r>
          </a:p>
          <a:p>
            <a:r>
              <a:rPr lang="en-US" dirty="0">
                <a:cs typeface="Calibri"/>
              </a:rPr>
              <a:t>All course material is available online (EDN)</a:t>
            </a:r>
          </a:p>
          <a:p>
            <a:pPr lvl="1"/>
            <a:r>
              <a:rPr lang="en-US" dirty="0">
                <a:ea typeface="+mn-lt"/>
                <a:cs typeface="+mn-lt"/>
                <a:hlinkClick r:id="rId2"/>
              </a:rPr>
              <a:t>https://designlab.eng.rpi.edu/edn/projects/capstone-support-dev/wiki</a:t>
            </a:r>
            <a:r>
              <a:rPr lang="en-US" dirty="0">
                <a:ea typeface="+mn-lt"/>
                <a:cs typeface="+mn-lt"/>
              </a:rPr>
              <a:t> </a:t>
            </a:r>
            <a:endParaRPr lang="en-US" dirty="0">
              <a:cs typeface="Calibri"/>
            </a:endParaRPr>
          </a:p>
          <a:p>
            <a:r>
              <a:rPr lang="en-US" dirty="0">
                <a:cs typeface="Calibri"/>
              </a:rPr>
              <a:t>If any team member is remote, then ALL interactions will take place via Webex. If a team is entirely local, then some interactions will be via Webex.</a:t>
            </a:r>
          </a:p>
          <a:p>
            <a:pPr lvl="1"/>
            <a:r>
              <a:rPr lang="en-US" dirty="0">
                <a:cs typeface="Calibri"/>
              </a:rPr>
              <a:t>In Class Activities – Webex Team Spaces</a:t>
            </a:r>
          </a:p>
          <a:p>
            <a:pPr lvl="2"/>
            <a:r>
              <a:rPr lang="en-US" dirty="0">
                <a:cs typeface="Calibri"/>
              </a:rPr>
              <a:t>Project Space</a:t>
            </a:r>
          </a:p>
          <a:p>
            <a:pPr lvl="2"/>
            <a:r>
              <a:rPr lang="en-US" dirty="0">
                <a:cs typeface="Calibri"/>
              </a:rPr>
              <a:t>PE Space</a:t>
            </a:r>
            <a:endParaRPr lang="en-US" dirty="0"/>
          </a:p>
          <a:p>
            <a:pPr lvl="1"/>
            <a:r>
              <a:rPr lang="en-US" dirty="0">
                <a:cs typeface="Calibri"/>
              </a:rPr>
              <a:t>Class time - Webex Project Space or Sub-team Spaces</a:t>
            </a:r>
          </a:p>
          <a:p>
            <a:pPr lvl="1"/>
            <a:r>
              <a:rPr lang="en-US" dirty="0">
                <a:cs typeface="Calibri"/>
              </a:rPr>
              <a:t>Sponsor meetings – Webex meetings</a:t>
            </a:r>
          </a:p>
          <a:p>
            <a:pPr lvl="1"/>
            <a:r>
              <a:rPr lang="en-US" dirty="0">
                <a:cs typeface="Calibri"/>
              </a:rPr>
              <a:t>PE/CE Office hours – Webex private rooms</a:t>
            </a:r>
          </a:p>
          <a:p>
            <a:r>
              <a:rPr lang="en-US" dirty="0">
                <a:cs typeface="Calibri"/>
              </a:rPr>
              <a:t>Classroom</a:t>
            </a:r>
          </a:p>
          <a:p>
            <a:pPr lvl="1"/>
            <a:r>
              <a:rPr lang="en-US" dirty="0">
                <a:cs typeface="Calibri"/>
              </a:rPr>
              <a:t>One-way entry/exit</a:t>
            </a:r>
          </a:p>
          <a:p>
            <a:pPr lvl="2"/>
            <a:r>
              <a:rPr lang="en-US" dirty="0">
                <a:cs typeface="Calibri"/>
              </a:rPr>
              <a:t>Enter @ JEC3332 door (SoE Hub or West side), Exit @ JEC 3232 door (15</a:t>
            </a:r>
            <a:r>
              <a:rPr lang="en-US" baseline="30000" dirty="0">
                <a:cs typeface="Calibri"/>
              </a:rPr>
              <a:t>th</a:t>
            </a:r>
            <a:r>
              <a:rPr lang="en-US" dirty="0">
                <a:cs typeface="Calibri"/>
              </a:rPr>
              <a:t> St or East side)</a:t>
            </a:r>
          </a:p>
          <a:p>
            <a:pPr lvl="1"/>
            <a:r>
              <a:rPr lang="en-US" dirty="0">
                <a:cs typeface="Calibri"/>
              </a:rPr>
              <a:t>Webex teams has whiteboard functionality</a:t>
            </a:r>
          </a:p>
          <a:p>
            <a:pPr lvl="1"/>
            <a:r>
              <a:rPr lang="en-US" strike="sngStrike" dirty="0">
                <a:cs typeface="Calibri"/>
              </a:rPr>
              <a:t>Chairs stay on X’s at 6 foot separation</a:t>
            </a:r>
          </a:p>
          <a:p>
            <a:pPr lvl="1"/>
            <a:r>
              <a:rPr lang="en-US" strike="sngStrike" dirty="0">
                <a:cs typeface="Calibri"/>
              </a:rPr>
              <a:t>4 additional tables available for smaller 2 person meetings</a:t>
            </a:r>
          </a:p>
          <a:p>
            <a:pPr lvl="1"/>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a:t>
            </a:fld>
            <a:endParaRPr lang="en-US" sz="1200" dirty="0"/>
          </a:p>
        </p:txBody>
      </p:sp>
    </p:spTree>
    <p:extLst>
      <p:ext uri="{BB962C8B-B14F-4D97-AF65-F5344CB8AC3E}">
        <p14:creationId xmlns:p14="http://schemas.microsoft.com/office/powerpoint/2010/main" val="33474327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83</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a:t>
            </a:r>
            <a:r>
              <a:rPr lang="en-US" sz="1800" b="1" dirty="0"/>
              <a:t>7</a:t>
            </a:r>
            <a:r>
              <a:rPr lang="en-US" sz="1800" dirty="0"/>
              <a:t>)</a:t>
            </a:r>
            <a:endParaRPr lang="en-US" sz="1800" dirty="0"/>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endParaRPr lang="en-US" sz="1200" dirty="0">
              <a:solidFill>
                <a:prstClr val="white"/>
              </a:solidFill>
              <a:latin typeface="Calibri" panose="020F0502020204030204"/>
            </a:endParaRP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endParaRPr lang="en-US" sz="1350" dirty="0">
              <a:solidFill>
                <a:prstClr val="white"/>
              </a:solidFill>
              <a:latin typeface="Calibri" panose="020F0502020204030204"/>
            </a:endParaRP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endParaRPr lang="en-US" sz="1200" dirty="0">
              <a:solidFill>
                <a:prstClr val="white"/>
              </a:solidFill>
              <a:latin typeface="Calibri" panose="020F0502020204030204"/>
            </a:endParaRPr>
          </a:p>
        </p:txBody>
      </p:sp>
      <p:sp>
        <p:nvSpPr>
          <p:cNvPr id="8" name="Content Placeholder 2"/>
          <p:cNvSpPr txBox="1">
            <a:spLocks/>
          </p:cNvSpPr>
          <p:nvPr/>
        </p:nvSpPr>
        <p:spPr>
          <a:xfrm>
            <a:off x="736292" y="1783307"/>
            <a:ext cx="7886700" cy="1577112"/>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Continue technical work</a:t>
            </a:r>
            <a:endParaRPr lang="en-US" sz="21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8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Brainstorm </a:t>
            </a:r>
            <a:r>
              <a:rPr lang="en-US" sz="2100" b="1" dirty="0">
                <a:solidFill>
                  <a:prstClr val="black"/>
                </a:solidFill>
                <a:latin typeface="Calibri" panose="020F0502020204030204"/>
                <a:ea typeface="+mn-lt"/>
                <a:cs typeface="Calibri" panose="020F0502020204030204"/>
              </a:rPr>
              <a:t>6</a:t>
            </a:r>
            <a:r>
              <a:rPr lang="en-US" sz="21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8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8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800" dirty="0">
                <a:solidFill>
                  <a:prstClr val="black"/>
                </a:solidFill>
                <a:latin typeface="Calibri" panose="020F0502020204030204"/>
                <a:ea typeface="+mn-lt"/>
                <a:cs typeface="Calibri" panose="020F0502020204030204"/>
              </a:rPr>
              <a:t>Post to </a:t>
            </a:r>
            <a:r>
              <a:rPr lang="en-US" sz="1800" dirty="0">
                <a:solidFill>
                  <a:prstClr val="black"/>
                </a:solidFill>
                <a:latin typeface="Calibri" panose="020F0502020204030204"/>
              </a:rPr>
              <a:t>Background Info forum – “Memo topics”</a:t>
            </a:r>
          </a:p>
        </p:txBody>
      </p:sp>
      <p:sp>
        <p:nvSpPr>
          <p:cNvPr id="10" name="Content Placeholder 2"/>
          <p:cNvSpPr txBox="1">
            <a:spLocks/>
          </p:cNvSpPr>
          <p:nvPr/>
        </p:nvSpPr>
        <p:spPr>
          <a:xfrm>
            <a:off x="736292" y="3360420"/>
            <a:ext cx="7886700" cy="1090421"/>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050" dirty="0">
                <a:solidFill>
                  <a:prstClr val="black"/>
                </a:solidFill>
                <a:latin typeface="Calibri" panose="020F0502020204030204"/>
                <a:ea typeface="+mn-lt"/>
                <a:cs typeface="Calibri" panose="020F0502020204030204"/>
              </a:rPr>
              <a:t>Intro to Project </a:t>
            </a:r>
            <a:r>
              <a:rPr lang="en-US" sz="1050" dirty="0" err="1">
                <a:solidFill>
                  <a:prstClr val="black"/>
                </a:solidFill>
                <a:latin typeface="Calibri" panose="020F0502020204030204"/>
                <a:ea typeface="+mn-lt"/>
                <a:cs typeface="Calibri" panose="020F0502020204030204"/>
              </a:rPr>
              <a:t>Mgmt</a:t>
            </a:r>
            <a:r>
              <a:rPr lang="en-US" sz="1050" dirty="0">
                <a:solidFill>
                  <a:prstClr val="black"/>
                </a:solidFill>
                <a:latin typeface="Calibri" panose="020F0502020204030204"/>
                <a:ea typeface="+mn-lt"/>
                <a:cs typeface="Calibri" panose="020F0502020204030204"/>
              </a:rPr>
              <a: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05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450841"/>
            <a:ext cx="7886700"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2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p>
        </p:txBody>
      </p:sp>
    </p:spTree>
    <p:extLst>
      <p:ext uri="{BB962C8B-B14F-4D97-AF65-F5344CB8AC3E}">
        <p14:creationId xmlns:p14="http://schemas.microsoft.com/office/powerpoint/2010/main" val="24699409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1222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82675"/>
            <a:ext cx="7886700" cy="5273676"/>
          </a:xfrm>
        </p:spPr>
        <p:txBody>
          <a:bodyPr vert="horz" lIns="91440" tIns="45720" rIns="91440" bIns="45720" rtlCol="0" anchor="t">
            <a:normAutofit fontScale="92500" lnSpcReduction="10000"/>
          </a:bodyPr>
          <a:lstStyle/>
          <a:p>
            <a:r>
              <a:rPr lang="en-US" dirty="0">
                <a:ea typeface="+mn-lt"/>
                <a:cs typeface="+mn-lt"/>
              </a:rPr>
              <a:t>Continue technical work</a:t>
            </a:r>
            <a:endParaRPr lang="en-US" dirty="0">
              <a:solidFill>
                <a:srgbClr val="C00000"/>
              </a:solidFill>
              <a:ea typeface="+mn-lt"/>
              <a:cs typeface="+mn-lt"/>
            </a:endParaRPr>
          </a:p>
          <a:p>
            <a:pPr lvl="1"/>
            <a:r>
              <a:rPr lang="en-US" dirty="0">
                <a:ea typeface="+mn-lt"/>
                <a:cs typeface="+mn-lt"/>
              </a:rPr>
              <a:t>Post progress to Design Forum threads</a:t>
            </a:r>
          </a:p>
          <a:p>
            <a:r>
              <a:rPr lang="en-US" dirty="0">
                <a:ea typeface="+mn-lt"/>
                <a:cs typeface="+mn-lt"/>
              </a:rPr>
              <a:t>Brainstorm </a:t>
            </a:r>
            <a:r>
              <a:rPr lang="en-US" b="1" dirty="0">
                <a:ea typeface="+mn-lt"/>
                <a:cs typeface="+mn-lt"/>
              </a:rPr>
              <a:t>6</a:t>
            </a:r>
            <a:r>
              <a:rPr lang="en-US" dirty="0">
                <a:ea typeface="+mn-lt"/>
                <a:cs typeface="+mn-lt"/>
              </a:rPr>
              <a:t> individual tasks which need to be accomplished to reach project goals</a:t>
            </a:r>
          </a:p>
          <a:p>
            <a:pPr lvl="1"/>
            <a:r>
              <a:rPr lang="en-US" dirty="0">
                <a:ea typeface="+mn-lt"/>
                <a:cs typeface="+mn-lt"/>
              </a:rPr>
              <a:t>(first person to post) Create a SINGLE thread in the Project Mgt. Forum called “Tasks”</a:t>
            </a:r>
          </a:p>
          <a:p>
            <a:pPr lvl="1"/>
            <a:r>
              <a:rPr lang="en-US" dirty="0">
                <a:ea typeface="+mn-lt"/>
                <a:cs typeface="+mn-lt"/>
              </a:rPr>
              <a:t>(everyone else) Reply to post with your 6 task ideas</a:t>
            </a:r>
          </a:p>
          <a:p>
            <a:r>
              <a:rPr lang="en-US" dirty="0">
                <a:ea typeface="+mn-lt"/>
                <a:cs typeface="+mn-lt"/>
              </a:rPr>
              <a:t>Team brainstorms Background Memo topic list</a:t>
            </a:r>
          </a:p>
          <a:p>
            <a:pPr lvl="1"/>
            <a:r>
              <a:rPr lang="en-US" sz="1100" dirty="0">
                <a:ea typeface="+mn-lt"/>
                <a:cs typeface="+mn-lt"/>
                <a:hlinkClick r:id="rId2"/>
              </a:rPr>
              <a:t>https://designlab.eng.rpi.edu/edn/projects/capstone-support-dev/wiki/Background_Memo</a:t>
            </a:r>
            <a:endParaRPr lang="en-US" sz="1100" dirty="0">
              <a:ea typeface="+mn-lt"/>
              <a:cs typeface="+mn-lt"/>
            </a:endParaRPr>
          </a:p>
          <a:p>
            <a:pPr lvl="1"/>
            <a:r>
              <a:rPr lang="en-US" dirty="0">
                <a:ea typeface="+mn-lt"/>
                <a:cs typeface="+mn-lt"/>
              </a:rPr>
              <a:t>Post to </a:t>
            </a:r>
            <a:r>
              <a:rPr lang="en-US" dirty="0"/>
              <a:t>Background Info forum – “Memo topics”</a:t>
            </a:r>
          </a:p>
          <a:p>
            <a:r>
              <a:rPr lang="en-US" dirty="0">
                <a:ea typeface="+mn-lt"/>
                <a:cs typeface="+mn-lt"/>
              </a:rPr>
              <a:t>Watch videos in preparation for Project Planning activity</a:t>
            </a:r>
          </a:p>
          <a:p>
            <a:pPr lvl="1"/>
            <a:r>
              <a:rPr lang="en-US" dirty="0">
                <a:ea typeface="+mn-lt"/>
                <a:cs typeface="+mn-lt"/>
              </a:rPr>
              <a:t>Intro to Project </a:t>
            </a:r>
            <a:r>
              <a:rPr lang="en-US" dirty="0" err="1">
                <a:ea typeface="+mn-lt"/>
                <a:cs typeface="+mn-lt"/>
              </a:rPr>
              <a:t>Mgmt</a:t>
            </a:r>
            <a:r>
              <a:rPr lang="en-US" dirty="0">
                <a:ea typeface="+mn-lt"/>
                <a:cs typeface="+mn-lt"/>
              </a:rPr>
              <a:t> (7 min)</a:t>
            </a:r>
          </a:p>
          <a:p>
            <a:pPr lvl="2"/>
            <a:r>
              <a:rPr lang="en-US" sz="1100" dirty="0">
                <a:ea typeface="+mn-lt"/>
                <a:cs typeface="+mn-lt"/>
                <a:hlinkClick r:id="rId3"/>
              </a:rPr>
              <a:t>https://www.youtube.com/watch?v=QwuwzBBThPY</a:t>
            </a:r>
            <a:r>
              <a:rPr lang="en-US" sz="1100" dirty="0">
                <a:ea typeface="+mn-lt"/>
                <a:cs typeface="+mn-lt"/>
              </a:rPr>
              <a:t> </a:t>
            </a:r>
          </a:p>
          <a:p>
            <a:pPr lvl="1"/>
            <a:r>
              <a:rPr lang="en-US" dirty="0">
                <a:ea typeface="+mn-lt"/>
                <a:cs typeface="+mn-lt"/>
              </a:rPr>
              <a:t>Deliverables &amp; Activities (3 min)</a:t>
            </a:r>
          </a:p>
          <a:p>
            <a:pPr lvl="2"/>
            <a:r>
              <a:rPr lang="en-US" sz="1100" dirty="0">
                <a:ea typeface="+mn-lt"/>
                <a:cs typeface="+mn-lt"/>
                <a:hlinkClick r:id="rId4"/>
              </a:rPr>
              <a:t>https://www.youtube.com/watch?v=L6WYJh1Ygoc</a:t>
            </a:r>
            <a:r>
              <a:rPr lang="en-US" sz="1100" dirty="0">
                <a:ea typeface="+mn-lt"/>
                <a:cs typeface="+mn-lt"/>
              </a:rPr>
              <a:t> </a:t>
            </a:r>
          </a:p>
          <a:p>
            <a:pPr lvl="2"/>
            <a:endParaRPr lang="en-US" sz="1100" dirty="0">
              <a:ea typeface="+mn-lt"/>
              <a:cs typeface="+mn-lt"/>
            </a:endParaRPr>
          </a:p>
          <a:p>
            <a:r>
              <a:rPr lang="en-US" dirty="0">
                <a:solidFill>
                  <a:srgbClr val="FF0000"/>
                </a:solidFill>
                <a:cs typeface="Calibri"/>
              </a:rPr>
              <a:t>Complete the Online Safety Training in Percipio </a:t>
            </a:r>
            <a:r>
              <a:rPr lang="en-US" strike="sngStrike" dirty="0">
                <a:solidFill>
                  <a:srgbClr val="FF0000"/>
                </a:solidFill>
                <a:cs typeface="Calibri"/>
              </a:rPr>
              <a:t>by end of 3rd week </a:t>
            </a:r>
            <a:r>
              <a:rPr lang="en-US" sz="2800" b="1" dirty="0">
                <a:solidFill>
                  <a:srgbClr val="FF0000"/>
                </a:solidFill>
                <a:cs typeface="Calibri"/>
              </a:rPr>
              <a:t>RIGHT NOW</a:t>
            </a:r>
            <a:endParaRPr lang="en-US" sz="2800" b="1" dirty="0">
              <a:solidFill>
                <a:srgbClr val="FF0000"/>
              </a:solidFill>
              <a:ea typeface="+mn-lt"/>
              <a:cs typeface="+mn-lt"/>
            </a:endParaRPr>
          </a:p>
          <a:p>
            <a:pPr lvl="1" indent="-285750"/>
            <a:r>
              <a:rPr lang="en-US" dirty="0">
                <a:cs typeface="Calibri"/>
                <a:hlinkClick r:id="rId5"/>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cxnSp>
        <p:nvCxnSpPr>
          <p:cNvPr id="6" name="Straight Connector 5"/>
          <p:cNvCxnSpPr/>
          <p:nvPr/>
        </p:nvCxnSpPr>
        <p:spPr>
          <a:xfrm flipH="1">
            <a:off x="2743200" y="457200"/>
            <a:ext cx="5410200" cy="5486400"/>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6019800" y="2996300"/>
            <a:ext cx="1056700" cy="707886"/>
          </a:xfrm>
          <a:prstGeom prst="rect">
            <a:avLst/>
          </a:prstGeom>
          <a:noFill/>
        </p:spPr>
        <p:txBody>
          <a:bodyPr wrap="none" rtlCol="0">
            <a:spAutoFit/>
          </a:bodyPr>
          <a:lstStyle/>
          <a:p>
            <a:r>
              <a:rPr lang="en-US" sz="4000" dirty="0" smtClean="0">
                <a:solidFill>
                  <a:srgbClr val="FF0000"/>
                </a:solidFill>
              </a:rPr>
              <a:t>OLD</a:t>
            </a:r>
            <a:endParaRPr lang="en-US" sz="4000" dirty="0">
              <a:solidFill>
                <a:srgbClr val="FF0000"/>
              </a:solidFill>
            </a:endParaRPr>
          </a:p>
        </p:txBody>
      </p:sp>
    </p:spTree>
    <p:extLst>
      <p:ext uri="{BB962C8B-B14F-4D97-AF65-F5344CB8AC3E}">
        <p14:creationId xmlns:p14="http://schemas.microsoft.com/office/powerpoint/2010/main" val="24192511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508" y="1965347"/>
            <a:ext cx="6004981" cy="2880438"/>
          </a:xfrm>
          <a:prstGeom prst="rect">
            <a:avLst/>
          </a:prstGeom>
        </p:spPr>
      </p:pic>
    </p:spTree>
    <p:extLst>
      <p:ext uri="{BB962C8B-B14F-4D97-AF65-F5344CB8AC3E}">
        <p14:creationId xmlns:p14="http://schemas.microsoft.com/office/powerpoint/2010/main" val="11158598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87</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r>
              <a:rPr lang="en-US" dirty="0" smtClean="0"/>
              <a:t>.</a:t>
            </a:r>
          </a:p>
          <a:p>
            <a:r>
              <a:rPr lang="en-US" dirty="0" smtClean="0"/>
              <a:t>DO include documentation needed for technology transfer, e.g. user manual</a:t>
            </a:r>
            <a:endParaRPr lang="en-US" dirty="0"/>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89</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Class meeting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Wear a </a:t>
            </a:r>
            <a:r>
              <a:rPr lang="en-US" b="1" dirty="0">
                <a:cs typeface="Calibri"/>
              </a:rPr>
              <a:t>disposable</a:t>
            </a:r>
            <a:r>
              <a:rPr lang="en-US" dirty="0">
                <a:cs typeface="Calibri"/>
              </a:rPr>
              <a:t> mask at all times</a:t>
            </a:r>
          </a:p>
          <a:p>
            <a:r>
              <a:rPr lang="en-US" dirty="0">
                <a:cs typeface="Calibri"/>
              </a:rPr>
              <a:t>Teams may wish to use Webex to record their meetings for any members who are 'absent' or have connection issues.</a:t>
            </a:r>
          </a:p>
          <a:p>
            <a:pPr lvl="1"/>
            <a:r>
              <a:rPr lang="en-US" dirty="0"/>
              <a:t>If you record, save to the cloud so your team can access </a:t>
            </a:r>
            <a:r>
              <a:rPr lang="en-US"/>
              <a:t>the recording.</a:t>
            </a:r>
            <a:endParaRPr lang="en-US" dirty="0"/>
          </a:p>
          <a:p>
            <a:pPr lvl="1"/>
            <a:r>
              <a:rPr lang="en-US" dirty="0">
                <a:cs typeface="Calibri"/>
              </a:rPr>
              <a:t>ALWAYS encouraged to take meeting minutes and post to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9</a:t>
            </a:fld>
            <a:endParaRPr lang="en-US" dirty="0"/>
          </a:p>
        </p:txBody>
      </p:sp>
    </p:spTree>
    <p:extLst>
      <p:ext uri="{BB962C8B-B14F-4D97-AF65-F5344CB8AC3E}">
        <p14:creationId xmlns:p14="http://schemas.microsoft.com/office/powerpoint/2010/main" val="9551138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smtClean="0"/>
              <a:t>Yes, it gets harder to define tasks near the end of the semester. So instead, work backwards from the end!</a:t>
            </a:r>
            <a:endParaRPr lang="en-US" dirty="0"/>
          </a:p>
          <a:p>
            <a:r>
              <a:rPr lang="en-US" dirty="0" smtClean="0"/>
              <a:t>There may be gaps in time – you will need to fill those in today</a:t>
            </a:r>
            <a:endParaRPr lang="en-US" dirty="0"/>
          </a:p>
          <a:p>
            <a:r>
              <a:rPr lang="en-US" dirty="0" smtClean="0"/>
              <a:t>Do not just copy a task 3 times because it spans 3 weeks. Instead, you must break it down into 3 well defined smaller tasks.</a:t>
            </a:r>
            <a:endParaRPr lang="en-US" dirty="0"/>
          </a:p>
          <a:p>
            <a:r>
              <a:rPr lang="en-US" dirty="0" smtClean="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smtClean="0"/>
              <a:t>Group things by functional subsystem rather than by name. this helps reveal possible planning gaps.</a:t>
            </a:r>
          </a:p>
          <a:p>
            <a:r>
              <a:rPr lang="en-US" dirty="0" smtClean="0"/>
              <a:t>Remember your deliverables! Do you have the tasks needed to produce each of them, including things like demos?</a:t>
            </a:r>
            <a:endParaRPr lang="en-US" dirty="0"/>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90</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18101578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smtClean="0"/>
              <a:t>Previous Out </a:t>
            </a:r>
            <a:r>
              <a:rPr lang="en-US" dirty="0"/>
              <a:t>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a:t>
            </a:r>
            <a:r>
              <a:rPr lang="en-US" sz="1800" b="1" dirty="0"/>
              <a:t>8</a:t>
            </a:r>
            <a:r>
              <a:rPr lang="en-US" sz="1800" dirty="0"/>
              <a:t>)</a:t>
            </a:r>
            <a:endParaRPr lang="en-US" sz="1800" dirty="0"/>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endParaRPr lang="en-US" sz="1200" dirty="0">
              <a:solidFill>
                <a:prstClr val="white"/>
              </a:solidFill>
              <a:latin typeface="Calibri" panose="020F0502020204030204"/>
            </a:endParaRP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endParaRPr lang="en-US" sz="1350" dirty="0">
              <a:solidFill>
                <a:prstClr val="white"/>
              </a:solidFill>
              <a:latin typeface="Calibri" panose="020F0502020204030204"/>
            </a:endParaRP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endParaRPr lang="en-US" sz="1200" dirty="0">
              <a:solidFill>
                <a:prstClr val="white"/>
              </a:solidFill>
              <a:latin typeface="Calibri" panose="020F0502020204030204"/>
            </a:endParaRPr>
          </a:p>
        </p:txBody>
      </p:sp>
      <p:sp>
        <p:nvSpPr>
          <p:cNvPr id="8" name="Content Placeholder 2"/>
          <p:cNvSpPr txBox="1">
            <a:spLocks/>
          </p:cNvSpPr>
          <p:nvPr/>
        </p:nvSpPr>
        <p:spPr>
          <a:xfrm>
            <a:off x="736292" y="1783308"/>
            <a:ext cx="7886700" cy="185143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Add deliverables from Statement of Work to EDN Gantt Chart as </a:t>
            </a:r>
            <a:r>
              <a:rPr lang="en-US" sz="1875"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W</a:t>
            </a:r>
            <a:r>
              <a:rPr lang="en-US" sz="1875" dirty="0">
                <a:solidFill>
                  <a:prstClr val="black"/>
                </a:solidFill>
                <a:latin typeface="Calibri" panose="020F0502020204030204"/>
                <a:ea typeface="+mn-lt"/>
                <a:cs typeface="Calibri" panose="020F0502020204030204"/>
              </a:rPr>
              <a:t>atch </a:t>
            </a:r>
            <a:r>
              <a:rPr lang="en-US" sz="1875" dirty="0">
                <a:solidFill>
                  <a:prstClr val="black"/>
                </a:solidFill>
                <a:latin typeface="Calibri" panose="020F0502020204030204"/>
                <a:ea typeface="+mn-lt"/>
                <a:cs typeface="Calibri" panose="020F0502020204030204"/>
              </a:rPr>
              <a:t>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Prefix with current semester name/year, e.g. </a:t>
            </a:r>
            <a:r>
              <a:rPr lang="en-US" sz="1875" dirty="0">
                <a:solidFill>
                  <a:prstClr val="black"/>
                </a:solidFill>
                <a:latin typeface="Calibri" panose="020F0502020204030204"/>
                <a:ea typeface="+mn-lt"/>
                <a:cs typeface="Calibri" panose="020F0502020204030204"/>
              </a:rPr>
              <a:t>“</a:t>
            </a:r>
            <a:r>
              <a:rPr lang="en-US" sz="1875" dirty="0">
                <a:solidFill>
                  <a:prstClr val="black"/>
                </a:solidFill>
                <a:latin typeface="Calibri" panose="020F0502020204030204"/>
                <a:ea typeface="+mn-lt"/>
                <a:cs typeface="Calibri" panose="020F0502020204030204"/>
              </a:rPr>
              <a:t>F</a:t>
            </a:r>
            <a:r>
              <a:rPr lang="en-US" sz="1875" dirty="0">
                <a:solidFill>
                  <a:prstClr val="black"/>
                </a:solidFill>
                <a:latin typeface="Calibri" panose="020F0502020204030204"/>
                <a:ea typeface="+mn-lt"/>
                <a:cs typeface="Calibri" panose="020F0502020204030204"/>
              </a:rPr>
              <a:t>22-</a:t>
            </a:r>
            <a:r>
              <a:rPr lang="en-US" sz="1875" dirty="0">
                <a:solidFill>
                  <a:prstClr val="black"/>
                </a:solidFill>
                <a:latin typeface="Calibri" panose="020F0502020204030204"/>
                <a:ea typeface="+mn-lt"/>
                <a:cs typeface="Calibri" panose="020F0502020204030204"/>
              </a:rPr>
              <a:t>” to avoid duplication of common deliverable names across semesters.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Add tasks identified on sticky notes into EDN as </a:t>
            </a:r>
            <a:r>
              <a:rPr lang="en-US" sz="1875" i="1" dirty="0">
                <a:solidFill>
                  <a:prstClr val="black"/>
                </a:solidFill>
                <a:latin typeface="Calibri" panose="020F0502020204030204"/>
                <a:ea typeface="+mn-lt"/>
                <a:cs typeface="Calibri" panose="020F0502020204030204"/>
              </a:rPr>
              <a:t>Issues</a:t>
            </a:r>
            <a:r>
              <a:rPr lang="en-US" sz="1875"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a:t>
            </a:r>
            <a:r>
              <a:rPr lang="en-US" sz="2100" b="1" dirty="0">
                <a:solidFill>
                  <a:srgbClr val="000000"/>
                </a:solidFill>
                <a:latin typeface="Calibri" panose="020F0502020204030204"/>
                <a:ea typeface="+mn-lt"/>
                <a:cs typeface="Calibri" panose="020F0502020204030204"/>
              </a:rPr>
              <a:t>Memo due on 2/7 (2/4)</a:t>
            </a:r>
          </a:p>
          <a:p>
            <a:pPr marL="514350" lvl="1" indent="-171450" defTabSz="685800">
              <a:spcBef>
                <a:spcPts val="375"/>
              </a:spcBef>
            </a:pPr>
            <a:r>
              <a:rPr lang="en-US" sz="1875" dirty="0">
                <a:solidFill>
                  <a:srgbClr val="000000"/>
                </a:solidFill>
                <a:latin typeface="Calibri" panose="020F0502020204030204"/>
                <a:ea typeface="+mn-lt"/>
                <a:cs typeface="Calibri" panose="020F0502020204030204"/>
              </a:rPr>
              <a:t>Memo Template: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1875"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Submit your memo in the Background Info </a:t>
            </a:r>
            <a:r>
              <a:rPr lang="en-US" sz="1875"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sz="1875"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736292" y="3634740"/>
            <a:ext cx="7886700" cy="75677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2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391515"/>
            <a:ext cx="7886700" cy="1446551"/>
          </a:xfrm>
          <a:prstGeom prst="rect">
            <a:avLst/>
          </a:prstGeom>
          <a:solidFill>
            <a:schemeClr val="accent6">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95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a:t>
            </a:r>
            <a:r>
              <a:rPr lang="en-US" sz="825" dirty="0">
                <a:solidFill>
                  <a:prstClr val="black"/>
                </a:solidFill>
                <a:latin typeface="Calibri" panose="020F0502020204030204"/>
                <a:ea typeface="+mn-lt"/>
                <a:cs typeface="Calibri" panose="020F0502020204030204"/>
                <a:hlinkClick r:id="rId6"/>
              </a:rPr>
              <a:t>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a:t>
            </a:r>
            <a:r>
              <a:rPr lang="en-US" sz="1650" dirty="0" err="1">
                <a:solidFill>
                  <a:prstClr val="black"/>
                </a:solidFill>
                <a:latin typeface="Calibri" panose="020F0502020204030204"/>
              </a:rPr>
              <a:t>mins</a:t>
            </a:r>
            <a:r>
              <a:rPr lang="en-US" sz="1650" dirty="0">
                <a:solidFill>
                  <a:prstClr val="black"/>
                </a:solidFill>
                <a:latin typeface="Calibri" panose="020F0502020204030204"/>
              </a:rPr>
              <a:t>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a:t>
            </a:r>
            <a:r>
              <a:rPr lang="en-US" sz="2100" dirty="0">
                <a:solidFill>
                  <a:srgbClr val="FF0000"/>
                </a:solidFill>
                <a:latin typeface="Calibri" panose="020F0502020204030204"/>
                <a:cs typeface="Calibri"/>
              </a:rPr>
              <a:t>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a:t>
            </a:r>
            <a:r>
              <a:rPr lang="en-US" sz="1500" dirty="0">
                <a:solidFill>
                  <a:prstClr val="black"/>
                </a:solidFill>
                <a:latin typeface="Calibri" panose="020F0502020204030204"/>
                <a:cs typeface="Calibri"/>
              </a:rPr>
              <a:t>Orientation</a:t>
            </a:r>
            <a:endParaRPr lang="en-US" sz="1500" dirty="0">
              <a:solidFill>
                <a:prstClr val="black"/>
              </a:solidFill>
              <a:latin typeface="Calibri" panose="020F0502020204030204"/>
              <a:cs typeface="Calibri"/>
            </a:endParaRPr>
          </a:p>
        </p:txBody>
      </p:sp>
    </p:spTree>
    <p:extLst>
      <p:ext uri="{BB962C8B-B14F-4D97-AF65-F5344CB8AC3E}">
        <p14:creationId xmlns:p14="http://schemas.microsoft.com/office/powerpoint/2010/main" val="24000542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460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457200" y="960436"/>
            <a:ext cx="8229600" cy="5578477"/>
          </a:xfrm>
        </p:spPr>
        <p:txBody>
          <a:bodyPr vert="horz" lIns="91440" tIns="45720" rIns="91440" bIns="45720" rtlCol="0" anchor="t">
            <a:normAutofit fontScale="92500" lnSpcReduction="20000"/>
          </a:bodyPr>
          <a:lstStyle/>
          <a:p>
            <a:r>
              <a:rPr lang="en-US" dirty="0">
                <a:ea typeface="+mn-lt"/>
                <a:cs typeface="+mn-lt"/>
              </a:rPr>
              <a:t>Create draft of Status Update PPT topics</a:t>
            </a:r>
            <a:endParaRPr lang="en-US" dirty="0">
              <a:solidFill>
                <a:srgbClr val="C00000"/>
              </a:solidFill>
              <a:ea typeface="+mn-lt"/>
              <a:cs typeface="+mn-lt"/>
            </a:endParaRPr>
          </a:p>
          <a:p>
            <a:pPr lvl="1" indent="-285750"/>
            <a:r>
              <a:rPr lang="en-US" dirty="0">
                <a:ea typeface="+mn-lt"/>
                <a:cs typeface="+mn-lt"/>
              </a:rPr>
              <a:t>Template - </a:t>
            </a:r>
            <a:r>
              <a:rPr lang="en-US" sz="1100" dirty="0">
                <a:ea typeface="+mn-lt"/>
                <a:cs typeface="+mn-lt"/>
                <a:hlinkClick r:id="rId2"/>
              </a:rPr>
              <a:t>https://designlab.eng.rpi.edu/edn/projects/capstone-support-dev/wiki/Templates_and_Forms</a:t>
            </a:r>
            <a:r>
              <a:rPr lang="en-US" sz="1100" dirty="0">
                <a:ea typeface="+mn-lt"/>
                <a:cs typeface="+mn-lt"/>
              </a:rPr>
              <a:t> </a:t>
            </a:r>
            <a:endParaRPr lang="en-US" sz="1100" dirty="0">
              <a:solidFill>
                <a:srgbClr val="C00000"/>
              </a:solidFill>
              <a:ea typeface="+mn-lt"/>
              <a:cs typeface="+mn-lt"/>
            </a:endParaRPr>
          </a:p>
          <a:p>
            <a:r>
              <a:rPr lang="en-US" dirty="0">
                <a:ea typeface="+mn-lt"/>
                <a:cs typeface="+mn-lt"/>
              </a:rPr>
              <a:t>Create agenda for 60 mins of Class 8</a:t>
            </a:r>
          </a:p>
          <a:p>
            <a:r>
              <a:rPr lang="en-US" dirty="0">
                <a:ea typeface="+mn-lt"/>
                <a:cs typeface="+mn-lt"/>
              </a:rPr>
              <a:t>Add deliverables from Statement of Work to EDN Gantt Chart as Versions</a:t>
            </a:r>
          </a:p>
          <a:p>
            <a:pPr lvl="1"/>
            <a:r>
              <a:rPr lang="en-US" dirty="0">
                <a:ea typeface="+mn-lt"/>
                <a:cs typeface="+mn-lt"/>
              </a:rPr>
              <a:t>watch video with instructions (4 min) - </a:t>
            </a:r>
            <a:r>
              <a:rPr lang="en-US" sz="1300" dirty="0">
                <a:ea typeface="+mn-lt"/>
                <a:cs typeface="+mn-lt"/>
                <a:hlinkClick r:id="rId3"/>
              </a:rPr>
              <a:t>https://</a:t>
            </a:r>
            <a:r>
              <a:rPr lang="en-US" sz="1300" dirty="0" smtClean="0">
                <a:ea typeface="+mn-lt"/>
                <a:cs typeface="+mn-lt"/>
                <a:hlinkClick r:id="rId3"/>
              </a:rPr>
              <a:t>designlab.eng.rpi.edu/edn/projects/capstone-support-dev/repository/112/raw/training/Creating%20Versions%20from%20your%20Statement%20of%20Work.mp4</a:t>
            </a:r>
            <a:endParaRPr lang="en-US" sz="1300" dirty="0" smtClean="0">
              <a:ea typeface="+mn-lt"/>
              <a:cs typeface="+mn-lt"/>
            </a:endParaRPr>
          </a:p>
          <a:p>
            <a:pPr lvl="1"/>
            <a:r>
              <a:rPr lang="en-US" sz="1300" dirty="0" smtClean="0">
                <a:ea typeface="+mn-lt"/>
                <a:cs typeface="+mn-lt"/>
              </a:rPr>
              <a:t>Prefix with current semester name/year, e.g. “Sp22-” to avoid duplication of common deliverable names across semesters.</a:t>
            </a:r>
            <a:endParaRPr lang="en-US" sz="1300" dirty="0">
              <a:ea typeface="+mn-lt"/>
              <a:cs typeface="+mn-lt"/>
            </a:endParaRPr>
          </a:p>
          <a:p>
            <a:r>
              <a:rPr lang="en-US" dirty="0">
                <a:ea typeface="+mn-lt"/>
                <a:cs typeface="+mn-lt"/>
              </a:rPr>
              <a:t>Add tasks identified on sticky notes into EDN as Issues and associate them with the appropriate version and assignee (owner)</a:t>
            </a:r>
          </a:p>
          <a:p>
            <a:r>
              <a:rPr lang="en-US" dirty="0">
                <a:ea typeface="+mn-lt"/>
                <a:cs typeface="+mn-lt"/>
              </a:rPr>
              <a:t>Read Risks Associated with Project Plans Wiki page and revise team plan in EDN Gantt chart as necessary</a:t>
            </a:r>
          </a:p>
          <a:p>
            <a:pPr lvl="1"/>
            <a:r>
              <a:rPr lang="en-US" sz="1100" dirty="0">
                <a:ea typeface="+mn-lt"/>
                <a:cs typeface="+mn-lt"/>
                <a:hlinkClick r:id="rId4"/>
              </a:rPr>
              <a:t>https://designlab.eng.rpi.edu/edn/projects/capstone-support-dev/wiki/Risks_Associated_with_Project_Plans</a:t>
            </a:r>
            <a:r>
              <a:rPr lang="en-US" sz="1100" dirty="0">
                <a:ea typeface="+mn-lt"/>
                <a:cs typeface="+mn-lt"/>
              </a:rPr>
              <a:t> </a:t>
            </a:r>
            <a:endParaRPr lang="en-US" sz="1100" dirty="0">
              <a:solidFill>
                <a:srgbClr val="000000"/>
              </a:solidFill>
              <a:ea typeface="+mn-lt"/>
              <a:cs typeface="+mn-lt"/>
            </a:endParaRPr>
          </a:p>
          <a:p>
            <a:pPr indent="-285750"/>
            <a:r>
              <a:rPr lang="en-US" b="1" dirty="0">
                <a:solidFill>
                  <a:srgbClr val="000000"/>
                </a:solidFill>
                <a:ea typeface="+mn-lt"/>
                <a:cs typeface="+mn-lt"/>
              </a:rPr>
              <a:t>Background Memo due on 2/7 (2/4)</a:t>
            </a:r>
          </a:p>
          <a:p>
            <a:pPr lvl="1" indent="-285750"/>
            <a:r>
              <a:rPr lang="en-US" dirty="0">
                <a:solidFill>
                  <a:srgbClr val="000000"/>
                </a:solidFill>
                <a:ea typeface="+mn-lt"/>
                <a:cs typeface="+mn-lt"/>
              </a:rPr>
              <a:t>Memo Template: </a:t>
            </a:r>
            <a:r>
              <a:rPr lang="en-US" sz="1100" dirty="0">
                <a:solidFill>
                  <a:srgbClr val="000000"/>
                </a:solidFill>
                <a:ea typeface="+mn-lt"/>
                <a:cs typeface="+mn-lt"/>
                <a:hlinkClick r:id="rId5"/>
              </a:rPr>
              <a:t>https://designlab.eng.rpi.edu/edn/projects/capstone-support-dev/repository/112/raw/template%20documents/BM_Memo-Topic-RCSid.docx</a:t>
            </a:r>
            <a:endParaRPr lang="en-US" sz="1100" dirty="0">
              <a:solidFill>
                <a:srgbClr val="000000"/>
              </a:solidFill>
              <a:ea typeface="+mn-lt"/>
              <a:cs typeface="+mn-lt"/>
            </a:endParaRPr>
          </a:p>
          <a:p>
            <a:pPr lvl="1" indent="-285750"/>
            <a:r>
              <a:rPr lang="en-US" dirty="0">
                <a:solidFill>
                  <a:srgbClr val="000000"/>
                </a:solidFill>
                <a:ea typeface="+mn-lt"/>
                <a:cs typeface="+mn-lt"/>
              </a:rPr>
              <a:t>Memo Rubric: </a:t>
            </a:r>
            <a:r>
              <a:rPr lang="en-US" sz="1100" dirty="0">
                <a:solidFill>
                  <a:srgbClr val="000000"/>
                </a:solidFill>
                <a:ea typeface="+mn-lt"/>
                <a:cs typeface="+mn-lt"/>
                <a:hlinkClick r:id="rId6"/>
              </a:rPr>
              <a:t>https://designlab.eng.rpi.edu/edn/projects/capstone-support-dev/repository/112/raw/Rubrics/Background%20Memo%20Rubric.docx</a:t>
            </a:r>
            <a:endParaRPr lang="en-US" sz="1100" dirty="0">
              <a:solidFill>
                <a:srgbClr val="000000"/>
              </a:solidFill>
              <a:ea typeface="+mn-lt"/>
              <a:cs typeface="+mn-lt"/>
            </a:endParaRPr>
          </a:p>
          <a:p>
            <a:pPr lvl="1" indent="-285750"/>
            <a:r>
              <a:rPr lang="en-US" dirty="0">
                <a:ea typeface="+mn-lt"/>
                <a:cs typeface="+mn-lt"/>
              </a:rPr>
              <a:t>Submit your memo in the Background Info </a:t>
            </a:r>
            <a:r>
              <a:rPr lang="en-US" dirty="0">
                <a:solidFill>
                  <a:srgbClr val="000000"/>
                </a:solidFill>
                <a:ea typeface="+mn-lt"/>
                <a:cs typeface="+mn-lt"/>
              </a:rPr>
              <a:t>forum</a:t>
            </a:r>
          </a:p>
          <a:p>
            <a:pPr lvl="2" indent="-285750"/>
            <a:r>
              <a:rPr lang="en-US" dirty="0">
                <a:solidFill>
                  <a:srgbClr val="000000"/>
                </a:solidFill>
                <a:ea typeface="+mn-lt"/>
                <a:cs typeface="+mn-lt"/>
              </a:rPr>
              <a:t>Include your RCSID and topic in filename!</a:t>
            </a:r>
          </a:p>
          <a:p>
            <a:r>
              <a:rPr lang="en-US" dirty="0">
                <a:solidFill>
                  <a:srgbClr val="FF0000"/>
                </a:solidFill>
                <a:cs typeface="Calibri"/>
              </a:rPr>
              <a:t>Complete the Online Safety Training in Percipio </a:t>
            </a:r>
            <a:r>
              <a:rPr lang="en-US" strike="sngStrike" dirty="0">
                <a:solidFill>
                  <a:srgbClr val="FF0000"/>
                </a:solidFill>
                <a:cs typeface="Calibri"/>
              </a:rPr>
              <a:t>by end of 3rd week </a:t>
            </a:r>
            <a:r>
              <a:rPr lang="en-US" dirty="0">
                <a:solidFill>
                  <a:srgbClr val="FF0000"/>
                </a:solidFill>
                <a:cs typeface="Calibri"/>
              </a:rPr>
              <a:t> </a:t>
            </a:r>
            <a:r>
              <a:rPr lang="en-US" sz="2800" b="1" dirty="0" smtClean="0">
                <a:solidFill>
                  <a:srgbClr val="FF0000"/>
                </a:solidFill>
                <a:cs typeface="Calibri"/>
              </a:rPr>
              <a:t>RIGHT </a:t>
            </a:r>
            <a:r>
              <a:rPr lang="en-US" sz="2800" b="1" dirty="0">
                <a:solidFill>
                  <a:srgbClr val="FF0000"/>
                </a:solidFill>
                <a:cs typeface="Calibri"/>
              </a:rPr>
              <a:t>NOW !!</a:t>
            </a:r>
            <a:endParaRPr lang="en-US" sz="2800" b="1" dirty="0">
              <a:solidFill>
                <a:srgbClr val="FF0000"/>
              </a:solidFill>
              <a:ea typeface="+mn-lt"/>
              <a:cs typeface="+mn-lt"/>
            </a:endParaRPr>
          </a:p>
          <a:p>
            <a:pPr lvl="1" indent="-285750"/>
            <a:r>
              <a:rPr lang="en-US" dirty="0">
                <a:cs typeface="Calibri"/>
                <a:hlinkClick r:id="rId7"/>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cxnSp>
        <p:nvCxnSpPr>
          <p:cNvPr id="6" name="Straight Connector 5"/>
          <p:cNvCxnSpPr/>
          <p:nvPr/>
        </p:nvCxnSpPr>
        <p:spPr>
          <a:xfrm flipH="1">
            <a:off x="2743200" y="457200"/>
            <a:ext cx="5410200" cy="5486400"/>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6019800" y="2996300"/>
            <a:ext cx="1056700" cy="707886"/>
          </a:xfrm>
          <a:prstGeom prst="rect">
            <a:avLst/>
          </a:prstGeom>
          <a:noFill/>
        </p:spPr>
        <p:txBody>
          <a:bodyPr wrap="none" rtlCol="0">
            <a:spAutoFit/>
          </a:bodyPr>
          <a:lstStyle/>
          <a:p>
            <a:r>
              <a:rPr lang="en-US" sz="4000" dirty="0" smtClean="0">
                <a:solidFill>
                  <a:srgbClr val="FF0000"/>
                </a:solidFill>
              </a:rPr>
              <a:t>OLD</a:t>
            </a:r>
            <a:endParaRPr lang="en-US" sz="4000" dirty="0">
              <a:solidFill>
                <a:srgbClr val="FF0000"/>
              </a:solidFill>
            </a:endParaRPr>
          </a:p>
        </p:txBody>
      </p:sp>
    </p:spTree>
    <p:extLst>
      <p:ext uri="{BB962C8B-B14F-4D97-AF65-F5344CB8AC3E}">
        <p14:creationId xmlns:p14="http://schemas.microsoft.com/office/powerpoint/2010/main" val="40695997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5" y="1825625"/>
            <a:ext cx="8665948" cy="3102409"/>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95</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a:t>
            </a:r>
            <a:r>
              <a:rPr lang="en-US" sz="1800" b="1" dirty="0"/>
              <a:t>9</a:t>
            </a:r>
            <a:r>
              <a:rPr lang="en-US" sz="1800" dirty="0"/>
              <a:t>)</a:t>
            </a:r>
            <a:endParaRPr lang="en-US" sz="1800" dirty="0"/>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endParaRPr lang="en-US" sz="1200" dirty="0">
              <a:solidFill>
                <a:prstClr val="white"/>
              </a:solidFill>
              <a:latin typeface="Calibri" panose="020F0502020204030204"/>
            </a:endParaRP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endParaRPr lang="en-US" sz="1350" dirty="0">
              <a:solidFill>
                <a:prstClr val="white"/>
              </a:solidFill>
              <a:latin typeface="Calibri" panose="020F0502020204030204"/>
            </a:endParaRP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endParaRPr lang="en-US" sz="1200" dirty="0">
              <a:solidFill>
                <a:prstClr val="white"/>
              </a:solidFill>
              <a:latin typeface="Calibri" panose="020F0502020204030204"/>
            </a:endParaRPr>
          </a:p>
        </p:txBody>
      </p:sp>
      <p:sp>
        <p:nvSpPr>
          <p:cNvPr id="8" name="Content Placeholder 2"/>
          <p:cNvSpPr txBox="1">
            <a:spLocks/>
          </p:cNvSpPr>
          <p:nvPr/>
        </p:nvSpPr>
        <p:spPr>
          <a:xfrm>
            <a:off x="736292" y="1783307"/>
            <a:ext cx="7886700"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35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rPr>
              <a:t>Read Preliminary Design Review and Poster Wiki page in preparation for creating a first draft of the poster during Class 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200" dirty="0">
                <a:solidFill>
                  <a:prstClr val="black"/>
                </a:solidFill>
                <a:latin typeface="Calibri" panose="020F0502020204030204"/>
                <a:cs typeface="Calibri"/>
              </a:rPr>
              <a:t>Continue technical work</a:t>
            </a:r>
          </a:p>
          <a:p>
            <a:pPr marL="171450" indent="-171450" defTabSz="685800">
              <a:spcBef>
                <a:spcPts val="750"/>
              </a:spcBef>
            </a:pPr>
            <a:r>
              <a:rPr lang="en-US" sz="1200" dirty="0">
                <a:solidFill>
                  <a:prstClr val="black"/>
                </a:solidFill>
                <a:latin typeface="Calibri" panose="020F0502020204030204"/>
                <a:cs typeface="Calibri"/>
              </a:rPr>
              <a:t>Post progress to Design Forum thread(s)</a:t>
            </a:r>
          </a:p>
          <a:p>
            <a:pPr marL="171450" indent="-171450" defTabSz="685800">
              <a:spcBef>
                <a:spcPts val="750"/>
              </a:spcBef>
            </a:pPr>
            <a:r>
              <a:rPr lang="en-US" sz="12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736292" y="3922755"/>
            <a:ext cx="7886700" cy="32285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35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245611"/>
            <a:ext cx="7886700" cy="160261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35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Address any feedback received on Status Update PPT</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Sponsor liaison should email PPT to sponsor </a:t>
            </a:r>
            <a:r>
              <a:rPr lang="en-US" sz="1200" b="1" dirty="0">
                <a:solidFill>
                  <a:prstClr val="black"/>
                </a:solidFill>
                <a:latin typeface="Calibri" panose="020F0502020204030204"/>
                <a:ea typeface="+mn-lt"/>
                <a:cs typeface="Calibri" panose="020F0502020204030204"/>
              </a:rPr>
              <a:t>24 hours prior</a:t>
            </a:r>
            <a:r>
              <a:rPr lang="en-US" sz="12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2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05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061967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8756</Words>
  <Application>Microsoft Office PowerPoint</Application>
  <PresentationFormat>On-screen Show (4:3)</PresentationFormat>
  <Paragraphs>1446</Paragraphs>
  <Slides>108</Slides>
  <Notes>23</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108</vt:i4>
      </vt:variant>
    </vt:vector>
  </HeadingPairs>
  <TitlesOfParts>
    <vt:vector size="119"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Class 1 Agenda</vt:lpstr>
      <vt:lpstr>10 min - Logistics</vt:lpstr>
      <vt:lpstr>Covid-19 related challenges</vt:lpstr>
      <vt:lpstr>Class meeting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Collaboration Logistics</vt:lpstr>
      <vt:lpstr>30 min - Team Ideation Exercise</vt:lpstr>
      <vt:lpstr>20 min - Team Ideation Summary</vt:lpstr>
      <vt:lpstr>5 min – Initial Team Meeting</vt:lpstr>
      <vt:lpstr>10 min – Questions about IED and Capstone Readiness </vt:lpstr>
      <vt:lpstr>5 min – Ticket Out</vt:lpstr>
      <vt:lpstr>Capstone Activities topics</vt:lpstr>
      <vt:lpstr>Out of Class Tasks (what you might call homework, to be completed BEFORE Class 2)</vt:lpstr>
      <vt:lpstr>Out of Class Tasks (what you might call homework, complete BEFORE Class 2)</vt:lpstr>
      <vt:lpstr>Class 2 Agenda</vt:lpstr>
      <vt:lpstr>15 min - Capstone Expectations Q&amp;A</vt:lpstr>
      <vt:lpstr>Follow Track A/B/C as instructed by PE</vt:lpstr>
      <vt:lpstr>15 or 20 min - Generate Project Questions</vt:lpstr>
      <vt:lpstr>15 min - Classify and Assign Questions</vt:lpstr>
      <vt:lpstr>15/20 min - Meet with Project Engineer</vt:lpstr>
      <vt:lpstr>15 min - Meet with Chief Engineer</vt:lpstr>
      <vt:lpstr>Go back to PE space for  Engineering Documentation discussion</vt:lpstr>
      <vt:lpstr>20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Out of Class Tasks (what you might call homework, to be completed BEFORE Class 3)</vt:lpstr>
      <vt:lpstr>Out of Class Tasks (what you might call homework, complete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Out of Class Tasks (complete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Out of Class Task / Action Items:</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Tasks (to be completed BEFORE Class 6)</vt:lpstr>
      <vt:lpstr>Out of Class Task / Action Items:</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Out of Class Task / Action Items:</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Out of Class Task / Action Items:</vt:lpstr>
      <vt:lpstr>Class 8 Agenda</vt:lpstr>
      <vt:lpstr>Engineering Design Process</vt:lpstr>
      <vt:lpstr>60 min – Follow Team Agenda</vt:lpstr>
      <vt:lpstr>15 min – PE Review Project Plan</vt:lpstr>
      <vt:lpstr>30 min – PE Review of Status Update PPT</vt:lpstr>
      <vt:lpstr>Out of Class Tasks (to be completed BEFORE Class 9)</vt:lpstr>
      <vt:lpstr>Out of Class Task / Action Items:</vt:lpstr>
      <vt:lpstr>Class 9 Agenda</vt:lpstr>
      <vt:lpstr>Engineering Design Process</vt:lpstr>
      <vt:lpstr>5 min - PDR Q&amp;A</vt:lpstr>
      <vt:lpstr>95 min – Poster Creation</vt:lpstr>
      <vt:lpstr>Out of Class Tasks (to be completed BEFORE Class 10)</vt:lpstr>
      <vt:lpstr>Out of Class Task / Action Items:</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2022-07-08T13:46:49Z</dcterms:modified>
</cp:coreProperties>
</file>