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 id="2147483672" r:id="rId3"/>
  </p:sldMasterIdLst>
  <p:notesMasterIdLst>
    <p:notesMasterId r:id="rId103"/>
  </p:notesMasterIdLst>
  <p:sldIdLst>
    <p:sldId id="256" r:id="rId4"/>
    <p:sldId id="338" r:id="rId5"/>
    <p:sldId id="316" r:id="rId6"/>
    <p:sldId id="352" r:id="rId7"/>
    <p:sldId id="339" r:id="rId8"/>
    <p:sldId id="276" r:id="rId9"/>
    <p:sldId id="257" r:id="rId10"/>
    <p:sldId id="269" r:id="rId11"/>
    <p:sldId id="317" r:id="rId12"/>
    <p:sldId id="357" r:id="rId13"/>
    <p:sldId id="310" r:id="rId14"/>
    <p:sldId id="275" r:id="rId15"/>
    <p:sldId id="272" r:id="rId16"/>
    <p:sldId id="403" r:id="rId17"/>
    <p:sldId id="274" r:id="rId18"/>
    <p:sldId id="270" r:id="rId19"/>
    <p:sldId id="262" r:id="rId20"/>
    <p:sldId id="258" r:id="rId21"/>
    <p:sldId id="400" r:id="rId22"/>
    <p:sldId id="265" r:id="rId23"/>
    <p:sldId id="311" r:id="rId24"/>
    <p:sldId id="281" r:id="rId25"/>
    <p:sldId id="279" r:id="rId26"/>
    <p:sldId id="354" r:id="rId27"/>
    <p:sldId id="280" r:id="rId28"/>
    <p:sldId id="292" r:id="rId29"/>
    <p:sldId id="405" r:id="rId30"/>
    <p:sldId id="406" r:id="rId31"/>
    <p:sldId id="264" r:id="rId32"/>
    <p:sldId id="389" r:id="rId33"/>
    <p:sldId id="359" r:id="rId34"/>
    <p:sldId id="285" r:id="rId35"/>
    <p:sldId id="362" r:id="rId36"/>
    <p:sldId id="363" r:id="rId37"/>
    <p:sldId id="390" r:id="rId38"/>
    <p:sldId id="360" r:id="rId39"/>
    <p:sldId id="326" r:id="rId40"/>
    <p:sldId id="327" r:id="rId41"/>
    <p:sldId id="328" r:id="rId42"/>
    <p:sldId id="329" r:id="rId43"/>
    <p:sldId id="330" r:id="rId44"/>
    <p:sldId id="331" r:id="rId45"/>
    <p:sldId id="284" r:id="rId46"/>
    <p:sldId id="407" r:id="rId47"/>
    <p:sldId id="287" r:id="rId48"/>
    <p:sldId id="387" r:id="rId49"/>
    <p:sldId id="333" r:id="rId50"/>
    <p:sldId id="340" r:id="rId51"/>
    <p:sldId id="289" r:id="rId52"/>
    <p:sldId id="391" r:id="rId53"/>
    <p:sldId id="288" r:id="rId54"/>
    <p:sldId id="290" r:id="rId55"/>
    <p:sldId id="408" r:id="rId56"/>
    <p:sldId id="293" r:id="rId57"/>
    <p:sldId id="372" r:id="rId58"/>
    <p:sldId id="393" r:id="rId59"/>
    <p:sldId id="394" r:id="rId60"/>
    <p:sldId id="342" r:id="rId61"/>
    <p:sldId id="341" r:id="rId62"/>
    <p:sldId id="409" r:id="rId63"/>
    <p:sldId id="298" r:id="rId64"/>
    <p:sldId id="373" r:id="rId65"/>
    <p:sldId id="386" r:id="rId66"/>
    <p:sldId id="355" r:id="rId67"/>
    <p:sldId id="366" r:id="rId68"/>
    <p:sldId id="367" r:id="rId69"/>
    <p:sldId id="401" r:id="rId70"/>
    <p:sldId id="313" r:id="rId71"/>
    <p:sldId id="309" r:id="rId72"/>
    <p:sldId id="410" r:id="rId73"/>
    <p:sldId id="300" r:id="rId74"/>
    <p:sldId id="374" r:id="rId75"/>
    <p:sldId id="385" r:id="rId76"/>
    <p:sldId id="382" r:id="rId77"/>
    <p:sldId id="343" r:id="rId78"/>
    <p:sldId id="344" r:id="rId79"/>
    <p:sldId id="345" r:id="rId80"/>
    <p:sldId id="381" r:id="rId81"/>
    <p:sldId id="411" r:id="rId82"/>
    <p:sldId id="302" r:id="rId83"/>
    <p:sldId id="375" r:id="rId84"/>
    <p:sldId id="384" r:id="rId85"/>
    <p:sldId id="402" r:id="rId86"/>
    <p:sldId id="404" r:id="rId87"/>
    <p:sldId id="348" r:id="rId88"/>
    <p:sldId id="412" r:id="rId89"/>
    <p:sldId id="304" r:id="rId90"/>
    <p:sldId id="376" r:id="rId91"/>
    <p:sldId id="395" r:id="rId92"/>
    <p:sldId id="396" r:id="rId93"/>
    <p:sldId id="397" r:id="rId94"/>
    <p:sldId id="413" r:id="rId95"/>
    <p:sldId id="306" r:id="rId96"/>
    <p:sldId id="378" r:id="rId97"/>
    <p:sldId id="383" r:id="rId98"/>
    <p:sldId id="350" r:id="rId99"/>
    <p:sldId id="414" r:id="rId100"/>
    <p:sldId id="369" r:id="rId101"/>
    <p:sldId id="398" r:id="rId102"/>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95090" autoAdjust="0"/>
  </p:normalViewPr>
  <p:slideViewPr>
    <p:cSldViewPr>
      <p:cViewPr varScale="1">
        <p:scale>
          <a:sx n="80" d="100"/>
          <a:sy n="80" d="100"/>
        </p:scale>
        <p:origin x="1042"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8"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7/25/2022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38</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46</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95</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30</a:t>
            </a:fld>
            <a:endParaRPr lang="en-US"/>
          </a:p>
        </p:txBody>
      </p:sp>
    </p:spTree>
    <p:extLst>
      <p:ext uri="{BB962C8B-B14F-4D97-AF65-F5344CB8AC3E}">
        <p14:creationId xmlns:p14="http://schemas.microsoft.com/office/powerpoint/2010/main" val="3848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7/25/2022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7/25/2022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7/25/2022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7/25/2022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7/25/2022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7/25/2022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7/25/2022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7/25/2022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2B93E7-D57E-4A7E-B607-67BD05683528}"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2B93E7-D57E-4A7E-B607-67BD05683528}"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2B93E7-D57E-4A7E-B607-67BD05683528}" type="datetimeFigureOut">
              <a:rPr lang="en-US" smtClean="0"/>
              <a:t>7/25/2022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7/25/2022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B93E7-D57E-4A7E-B607-67BD05683528}"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7/25/2022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7/25/2022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7/25/2022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7/25/2022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7/25/2022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7/25/2022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7/25/2022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7/25/2022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7/25/2022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29.xml"/><Relationship Id="rId7" Type="http://schemas.openxmlformats.org/officeDocument/2006/relationships/slide" Target="slide71.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1.xml"/><Relationship Id="rId5" Type="http://schemas.openxmlformats.org/officeDocument/2006/relationships/slide" Target="slide54.xml"/><Relationship Id="rId10" Type="http://schemas.openxmlformats.org/officeDocument/2006/relationships/slide" Target="slide93.xml"/><Relationship Id="rId4" Type="http://schemas.openxmlformats.org/officeDocument/2006/relationships/slide" Target="slide45.xml"/><Relationship Id="rId9" Type="http://schemas.openxmlformats.org/officeDocument/2006/relationships/slide" Target="slide87.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40882783"/>
              </p:ext>
            </p:extLst>
          </p:nvPr>
        </p:nvGraphicFramePr>
        <p:xfrm>
          <a:off x="381000" y="846138"/>
          <a:ext cx="8382000" cy="425460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smtClean="0">
                          <a:effectLst/>
                          <a:latin typeface="+mj-lt"/>
                          <a:ea typeface="MS Mincho"/>
                        </a:rPr>
                        <a:t>6.2.22</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a:t>
                      </a:r>
                      <a:r>
                        <a:rPr lang="en-US" sz="1200" dirty="0" smtClean="0">
                          <a:effectLst/>
                          <a:latin typeface="+mj-lt"/>
                          <a:ea typeface="MS Mincho"/>
                        </a:rPr>
                        <a:t>S22 </a:t>
                      </a:r>
                      <a:r>
                        <a:rPr lang="en-US" sz="1200" dirty="0">
                          <a:effectLst/>
                          <a:latin typeface="+mj-lt"/>
                          <a:ea typeface="MS Mincho"/>
                        </a:rPr>
                        <a:t>Playbook</a:t>
                      </a:r>
                    </a:p>
                    <a:p>
                      <a:pPr marL="0" marR="0" algn="l">
                        <a:spcBef>
                          <a:spcPts val="0"/>
                        </a:spcBef>
                        <a:spcAft>
                          <a:spcPts val="0"/>
                        </a:spcAft>
                      </a:pPr>
                      <a:r>
                        <a:rPr lang="en-US" sz="1200" dirty="0">
                          <a:effectLst/>
                          <a:latin typeface="+mj-lt"/>
                          <a:ea typeface="MS Mincho"/>
                        </a:rPr>
                        <a:t>Revision history </a:t>
                      </a:r>
                      <a:r>
                        <a:rPr lang="en-US" sz="1200" dirty="0" smtClean="0">
                          <a:effectLst/>
                          <a:latin typeface="+mj-lt"/>
                          <a:ea typeface="MS Mincho"/>
                        </a:rPr>
                        <a:t>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smtClean="0">
                          <a:effectLst/>
                          <a:latin typeface="+mj-lt"/>
                          <a:ea typeface="MS Mincho"/>
                        </a:rPr>
                        <a:t>1.1</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6.2.22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Ticket</a:t>
                      </a:r>
                      <a:r>
                        <a:rPr lang="en-US" sz="1200" kern="1200" baseline="0" dirty="0" smtClean="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smtClean="0">
                          <a:effectLst/>
                          <a:latin typeface="+mj-lt"/>
                          <a:ea typeface="MS Mincho"/>
                        </a:rPr>
                        <a:t>1.2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7.8.22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Out of Class pages reformatted and sorted by category</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smtClean="0">
                          <a:effectLst/>
                          <a:latin typeface="+mj-lt"/>
                          <a:ea typeface="MS Mincho"/>
                        </a:rPr>
                        <a:t>1.3</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7.11.22</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Paster</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baseline="0" dirty="0" smtClean="0">
                          <a:effectLst/>
                          <a:latin typeface="+mj-lt"/>
                          <a:ea typeface="MS Mincho"/>
                        </a:rPr>
                        <a:t>Out of Class task slides - Deleted old version, improved agreement between Wiki and Playbook</a:t>
                      </a: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61"/>
            <a:ext cx="7886700" cy="555974"/>
          </a:xfrm>
        </p:spPr>
        <p:txBody>
          <a:bodyPr>
            <a:normAutofit fontScale="90000"/>
          </a:bodyPr>
          <a:lstStyle/>
          <a:p>
            <a:pPr algn="ctr"/>
            <a:r>
              <a:rPr lang="en-US" sz="3700" dirty="0"/>
              <a:t>10 min – Questions about IED and</a:t>
            </a:r>
            <a:br>
              <a:rPr lang="en-US" sz="3700" dirty="0"/>
            </a:br>
            <a:r>
              <a:rPr lang="en-US" sz="3700" dirty="0"/>
              <a:t>Capstone 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smtClean="0">
                <a:latin typeface="+mn-lt"/>
              </a:rPr>
              <a:t>Capstone Activities </a:t>
            </a:r>
            <a:r>
              <a:rPr lang="en-US" sz="4000" dirty="0">
                <a:latin typeface="+mn-lt"/>
              </a:rPr>
              <a:t>topics</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a:t>
            </a:r>
            <a:r>
              <a:rPr lang="en-US" sz="1800" dirty="0" smtClean="0">
                <a:solidFill>
                  <a:prstClr val="black"/>
                </a:solidFill>
                <a:latin typeface="Calibri" panose="020F0502020204030204"/>
              </a:rPr>
              <a:t>Performing</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1187069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you might call homework, to be completed </a:t>
            </a:r>
            <a:r>
              <a:rPr lang="en-US" sz="1800" b="1" dirty="0"/>
              <a:t>BEFORE Class 2</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smtClean="0">
                <a:solidFill>
                  <a:prstClr val="white"/>
                </a:solidFill>
                <a:latin typeface="Calibri" panose="020F0502020204030204"/>
              </a:rPr>
              <a:t>T/D</a:t>
            </a:r>
            <a:endParaRPr lang="en-US" sz="1200" dirty="0">
              <a:solidFill>
                <a:prstClr val="white"/>
              </a:solidFill>
              <a:latin typeface="Calibri" panose="020F0502020204030204"/>
            </a:endParaRP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team's Box 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736292" y="3189202"/>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72000"/>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69902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grpSp>
        <p:nvGrpSpPr>
          <p:cNvPr id="19" name="Group 18"/>
          <p:cNvGrpSpPr/>
          <p:nvPr/>
        </p:nvGrpSpPr>
        <p:grpSpPr>
          <a:xfrm>
            <a:off x="6934200" y="902346"/>
            <a:ext cx="2999703" cy="830997"/>
            <a:chOff x="-1167540" y="3413632"/>
            <a:chExt cx="4250740" cy="885220"/>
          </a:xfrm>
        </p:grpSpPr>
        <p:sp>
          <p:nvSpPr>
            <p:cNvPr id="20" name="TextBox 19"/>
            <p:cNvSpPr txBox="1"/>
            <p:nvPr/>
          </p:nvSpPr>
          <p:spPr>
            <a:xfrm>
              <a:off x="-914400" y="3413632"/>
              <a:ext cx="3997600" cy="885220"/>
            </a:xfrm>
            <a:prstGeom prst="rect">
              <a:avLst/>
            </a:prstGeom>
            <a:noFill/>
          </p:spPr>
          <p:txBody>
            <a:bodyPr wrap="square" rtlCol="0">
              <a:spAutoFit/>
            </a:bodyPr>
            <a:lstStyle/>
            <a:p>
              <a:pPr marL="114300" indent="-114300">
                <a:buFont typeface="Arial" panose="020B0604020202020204" pitchFamily="34" charset="0"/>
                <a:buChar char="•"/>
              </a:pPr>
              <a:r>
                <a:rPr lang="en-US" sz="1200" dirty="0">
                  <a:solidFill>
                    <a:prstClr val="black"/>
                  </a:solidFill>
                </a:rPr>
                <a:t>Project Technical Work</a:t>
              </a:r>
            </a:p>
            <a:p>
              <a:pPr marL="114300" indent="-114300">
                <a:buFont typeface="Arial" panose="020B0604020202020204" pitchFamily="34" charset="0"/>
                <a:buChar char="•"/>
              </a:pPr>
              <a:r>
                <a:rPr lang="en-US" sz="1200" dirty="0">
                  <a:solidFill>
                    <a:prstClr val="black"/>
                  </a:solidFill>
                </a:rPr>
                <a:t>Team Development / </a:t>
              </a:r>
              <a:endParaRPr lang="en-US" sz="1200" dirty="0" smtClean="0">
                <a:solidFill>
                  <a:prstClr val="black"/>
                </a:solidFill>
              </a:endParaRPr>
            </a:p>
            <a:p>
              <a:pPr marL="114300"/>
              <a:r>
                <a:rPr lang="en-US" sz="1200" dirty="0" smtClean="0">
                  <a:solidFill>
                    <a:prstClr val="black"/>
                  </a:solidFill>
                </a:rPr>
                <a:t>Design Process </a:t>
              </a:r>
              <a:r>
                <a:rPr lang="en-US" sz="1200" dirty="0">
                  <a:solidFill>
                    <a:prstClr val="black"/>
                  </a:solidFill>
                </a:rPr>
                <a:t>Refresher</a:t>
              </a:r>
            </a:p>
            <a:p>
              <a:pPr marL="114300" indent="-114300">
                <a:buFont typeface="Arial" panose="020B0604020202020204" pitchFamily="34" charset="0"/>
                <a:buChar char="•"/>
              </a:pPr>
              <a:r>
                <a:rPr lang="en-US" sz="1200" dirty="0" smtClean="0">
                  <a:solidFill>
                    <a:prstClr val="black"/>
                  </a:solidFill>
                </a:rPr>
                <a:t>Administrative Tasks</a:t>
              </a:r>
              <a:endParaRPr lang="en-US" sz="1200" dirty="0">
                <a:solidFill>
                  <a:prstClr val="black"/>
                </a:solidFill>
              </a:endParaRPr>
            </a:p>
          </p:txBody>
        </p:sp>
        <p:sp>
          <p:nvSpPr>
            <p:cNvPr id="21" name="Oval 20"/>
            <p:cNvSpPr/>
            <p:nvPr/>
          </p:nvSpPr>
          <p:spPr>
            <a:xfrm>
              <a:off x="-1167540" y="3755648"/>
              <a:ext cx="289863" cy="201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smtClean="0">
                  <a:solidFill>
                    <a:prstClr val="white"/>
                  </a:solidFill>
                  <a:latin typeface="Calibri" panose="020F0502020204030204"/>
                </a:rPr>
                <a:t>TD</a:t>
              </a:r>
              <a:endParaRPr lang="en-US" sz="600" dirty="0">
                <a:solidFill>
                  <a:prstClr val="white"/>
                </a:solidFill>
                <a:latin typeface="Calibri" panose="020F0502020204030204"/>
              </a:endParaRPr>
            </a:p>
          </p:txBody>
        </p:sp>
        <p:sp>
          <p:nvSpPr>
            <p:cNvPr id="22" name="Isosceles Triangle 21"/>
            <p:cNvSpPr/>
            <p:nvPr/>
          </p:nvSpPr>
          <p:spPr>
            <a:xfrm>
              <a:off x="-1167540" y="4046341"/>
              <a:ext cx="291961" cy="18055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A</a:t>
              </a:r>
            </a:p>
          </p:txBody>
        </p:sp>
        <p:sp>
          <p:nvSpPr>
            <p:cNvPr id="23" name="Rectangle 22"/>
            <p:cNvSpPr/>
            <p:nvPr/>
          </p:nvSpPr>
          <p:spPr>
            <a:xfrm>
              <a:off x="-1155509" y="3450228"/>
              <a:ext cx="270000" cy="1992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P</a:t>
              </a:r>
            </a:p>
          </p:txBody>
        </p:sp>
      </p:grpSp>
      <p:sp>
        <p:nvSpPr>
          <p:cNvPr id="28" name="Isosceles Triangle 27"/>
          <p:cNvSpPr/>
          <p:nvPr/>
        </p:nvSpPr>
        <p:spPr>
          <a:xfrm>
            <a:off x="1172736" y="27432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0" name="Oval 29"/>
          <p:cNvSpPr/>
          <p:nvPr/>
        </p:nvSpPr>
        <p:spPr>
          <a:xfrm>
            <a:off x="1173017" y="3580667"/>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1" name="Isosceles Triangle 30"/>
          <p:cNvSpPr/>
          <p:nvPr/>
        </p:nvSpPr>
        <p:spPr>
          <a:xfrm>
            <a:off x="1172736" y="40386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2" name="Rectangle 31"/>
          <p:cNvSpPr/>
          <p:nvPr/>
        </p:nvSpPr>
        <p:spPr>
          <a:xfrm>
            <a:off x="1175677" y="3227184"/>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3" name="Oval 32"/>
          <p:cNvSpPr/>
          <p:nvPr/>
        </p:nvSpPr>
        <p:spPr>
          <a:xfrm>
            <a:off x="1173017" y="3704492"/>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5" name="Rectangle 34"/>
          <p:cNvSpPr/>
          <p:nvPr/>
        </p:nvSpPr>
        <p:spPr>
          <a:xfrm>
            <a:off x="1175677" y="3342670"/>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7" name="Isosceles Triangle 36"/>
          <p:cNvSpPr/>
          <p:nvPr/>
        </p:nvSpPr>
        <p:spPr>
          <a:xfrm>
            <a:off x="1172736" y="4163409"/>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8" name="Rectangle 37"/>
          <p:cNvSpPr/>
          <p:nvPr/>
        </p:nvSpPr>
        <p:spPr>
          <a:xfrm>
            <a:off x="1175677" y="346132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9" name="Oval 38"/>
          <p:cNvSpPr/>
          <p:nvPr/>
        </p:nvSpPr>
        <p:spPr>
          <a:xfrm>
            <a:off x="4183825" y="3344938"/>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0" name="Rectangle 39"/>
          <p:cNvSpPr/>
          <p:nvPr/>
        </p:nvSpPr>
        <p:spPr>
          <a:xfrm>
            <a:off x="4191000"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1" name="Oval 40"/>
          <p:cNvSpPr/>
          <p:nvPr/>
        </p:nvSpPr>
        <p:spPr>
          <a:xfrm>
            <a:off x="4183825" y="3460541"/>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5" name="Rectangle 44"/>
          <p:cNvSpPr/>
          <p:nvPr/>
        </p:nvSpPr>
        <p:spPr>
          <a:xfrm>
            <a:off x="7242952"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6" name="Oval 45"/>
          <p:cNvSpPr/>
          <p:nvPr/>
        </p:nvSpPr>
        <p:spPr>
          <a:xfrm>
            <a:off x="7237351" y="3698623"/>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7" name="Rectangle 46"/>
          <p:cNvSpPr/>
          <p:nvPr/>
        </p:nvSpPr>
        <p:spPr>
          <a:xfrm>
            <a:off x="7242671" y="334329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8" name="Rectangle 47"/>
          <p:cNvSpPr/>
          <p:nvPr/>
        </p:nvSpPr>
        <p:spPr>
          <a:xfrm>
            <a:off x="7244888" y="3464667"/>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9" name="Rectangle 48"/>
          <p:cNvSpPr/>
          <p:nvPr/>
        </p:nvSpPr>
        <p:spPr>
          <a:xfrm>
            <a:off x="4192086" y="3581448"/>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0" name="Rectangle 49"/>
          <p:cNvSpPr/>
          <p:nvPr/>
        </p:nvSpPr>
        <p:spPr>
          <a:xfrm>
            <a:off x="4189145" y="370527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1" name="Rectangle 50"/>
          <p:cNvSpPr/>
          <p:nvPr/>
        </p:nvSpPr>
        <p:spPr>
          <a:xfrm>
            <a:off x="7242671" y="357698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Tree>
    <p:extLst>
      <p:ext uri="{BB962C8B-B14F-4D97-AF65-F5344CB8AC3E}">
        <p14:creationId xmlns:p14="http://schemas.microsoft.com/office/powerpoint/2010/main" val="142713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31</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36</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37</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39</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40</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42</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you might call homework, to be completed </a:t>
            </a:r>
            <a:r>
              <a:rPr lang="en-US" sz="1800" b="1" dirty="0"/>
              <a:t>BEFORE Class 3</a:t>
            </a:r>
            <a:r>
              <a:rPr lang="en-US" sz="1800" dirty="0"/>
              <a:t>)</a:t>
            </a:r>
          </a:p>
        </p:txBody>
      </p:sp>
      <p:sp>
        <p:nvSpPr>
          <p:cNvPr id="5" name="Oval 4"/>
          <p:cNvSpPr/>
          <p:nvPr/>
        </p:nvSpPr>
        <p:spPr>
          <a:xfrm>
            <a:off x="93103" y="4028295"/>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4102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smtClean="0">
                <a:solidFill>
                  <a:prstClr val="black"/>
                </a:solidFill>
                <a:ea typeface="+mn-lt"/>
                <a:cs typeface="Calibri" panose="020F0502020204030204"/>
              </a:rPr>
              <a:t>First </a:t>
            </a:r>
            <a:r>
              <a:rPr lang="en-US" sz="2200" dirty="0">
                <a:solidFill>
                  <a:prstClr val="black"/>
                </a:solidFill>
                <a:ea typeface="+mn-lt"/>
                <a:cs typeface="Calibri" panose="020F0502020204030204"/>
              </a:rPr>
              <a:t>student - create new thread in EDN Background Info titled "Questions about project"</a:t>
            </a:r>
          </a:p>
          <a:p>
            <a:pPr marL="514350" lvl="1" indent="-171450" defTabSz="685800">
              <a:spcBef>
                <a:spcPts val="375"/>
              </a:spcBef>
            </a:pPr>
            <a:r>
              <a:rPr lang="en-US" sz="2200" dirty="0" smtClean="0">
                <a:solidFill>
                  <a:prstClr val="black"/>
                </a:solidFill>
                <a:ea typeface="+mn-lt"/>
                <a:cs typeface="Calibri" panose="020F0502020204030204"/>
              </a:rPr>
              <a:t>Rest </a:t>
            </a:r>
            <a:r>
              <a:rPr lang="en-US" sz="2200" dirty="0">
                <a:solidFill>
                  <a:prstClr val="black"/>
                </a:solidFill>
                <a:ea typeface="+mn-lt"/>
                <a:cs typeface="Calibri" panose="020F0502020204030204"/>
              </a:rPr>
              <a:t>of team - respond to thread with questions you have about </a:t>
            </a:r>
            <a:r>
              <a:rPr lang="en-US" sz="2200" dirty="0" smtClean="0">
                <a:solidFill>
                  <a:prstClr val="black"/>
                </a:solidFill>
                <a:ea typeface="+mn-lt"/>
                <a:cs typeface="Calibri" panose="020F0502020204030204"/>
              </a:rPr>
              <a:t>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616993"/>
            <a:ext cx="7886700" cy="1333763"/>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736292"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one thread in the EDN Background Info Forum (start new thread titled “Team Contact Info”, then reply for subsequent entries)</a:t>
            </a:r>
          </a:p>
        </p:txBody>
      </p:sp>
    </p:spTree>
    <p:extLst>
      <p:ext uri="{BB962C8B-B14F-4D97-AF65-F5344CB8AC3E}">
        <p14:creationId xmlns:p14="http://schemas.microsoft.com/office/powerpoint/2010/main" val="3761273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45</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47</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smtClean="0"/>
              <a:t>Course </a:t>
            </a:r>
            <a:r>
              <a:rPr lang="en-US" sz="2400" dirty="0"/>
              <a:t>grading</a:t>
            </a:r>
          </a:p>
          <a:p>
            <a:pPr lvl="1"/>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a:t>(what you might call homework, to be completed </a:t>
            </a:r>
            <a:r>
              <a:rPr lang="en-US" sz="1800" b="1" dirty="0"/>
              <a:t>BEFORE Class 4</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a:t>
            </a:r>
            <a:r>
              <a:rPr lang="en-US" sz="1200" dirty="0" err="1">
                <a:solidFill>
                  <a:prstClr val="black"/>
                </a:solidFill>
                <a:latin typeface="Calibri" panose="020F0502020204030204"/>
                <a:ea typeface="+mn-lt"/>
                <a:cs typeface="Calibri" panose="020F0502020204030204"/>
              </a:rPr>
              <a:t>Reqs</a:t>
            </a:r>
            <a:r>
              <a:rPr lang="en-US" sz="1200" dirty="0">
                <a:solidFill>
                  <a:prstClr val="black"/>
                </a:solidFill>
                <a:latin typeface="Calibri" panose="020F0502020204030204"/>
                <a:ea typeface="+mn-lt"/>
                <a:cs typeface="Calibri" panose="020F0502020204030204"/>
              </a:rPr>
              <a:t>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736292" y="2582269"/>
            <a:ext cx="7886700" cy="32285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2895600"/>
            <a:ext cx="7886700" cy="3505199"/>
          </a:xfrm>
          <a:prstGeom prst="rect">
            <a:avLst/>
          </a:prstGeom>
          <a:solidFill>
            <a:schemeClr val="accent6">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Tree>
    <p:extLst>
      <p:ext uri="{BB962C8B-B14F-4D97-AF65-F5344CB8AC3E}">
        <p14:creationId xmlns:p14="http://schemas.microsoft.com/office/powerpoint/2010/main" val="4265114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54</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smtClean="0">
                <a:cs typeface="Calibri"/>
              </a:rPr>
              <a:t>Class </a:t>
            </a:r>
            <a:r>
              <a:rPr lang="en-US" dirty="0">
                <a:cs typeface="Calibri"/>
              </a:rPr>
              <a:t>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5</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a:t>
            </a:r>
            <a:r>
              <a:rPr lang="en-US" sz="1400" dirty="0" err="1">
                <a:solidFill>
                  <a:prstClr val="black"/>
                </a:solidFill>
                <a:latin typeface="Calibri" panose="020F0502020204030204"/>
                <a:cs typeface="Calibri"/>
              </a:rPr>
              <a:t>Reqs</a:t>
            </a:r>
            <a:r>
              <a:rPr lang="en-US" sz="14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736292" y="2891421"/>
            <a:ext cx="7886700"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p:txBody>
      </p:sp>
      <p:sp>
        <p:nvSpPr>
          <p:cNvPr id="11" name="Content Placeholder 2"/>
          <p:cNvSpPr txBox="1">
            <a:spLocks/>
          </p:cNvSpPr>
          <p:nvPr/>
        </p:nvSpPr>
        <p:spPr>
          <a:xfrm>
            <a:off x="736292" y="4439073"/>
            <a:ext cx="7886700"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latin typeface="Calibri" panose="020F0502020204030204"/>
                <a:hlinkClick r:id="rId3"/>
              </a:rPr>
              <a:t>https://forms.gle/sXn3zGefqdyHnqg77</a:t>
            </a:r>
            <a:r>
              <a:rPr lang="en-US" sz="900" dirty="0">
                <a:solidFill>
                  <a:prstClr val="black"/>
                </a:solidFill>
                <a:latin typeface="Calibri" panose="020F0502020204030204"/>
              </a:rPr>
              <a:t> </a:t>
            </a:r>
          </a:p>
          <a:p>
            <a:pPr marL="171450" indent="-171450" defTabSz="685800">
              <a:spcBef>
                <a:spcPts val="750"/>
              </a:spcBef>
            </a:pPr>
            <a:r>
              <a:rPr lang="en-US" sz="1400" dirty="0" smtClean="0">
                <a:solidFill>
                  <a:prstClr val="black"/>
                </a:solidFill>
                <a:latin typeface="Calibri" panose="020F0502020204030204"/>
                <a:cs typeface="Calibri"/>
              </a:rPr>
              <a:t>Read </a:t>
            </a:r>
            <a:r>
              <a:rPr lang="en-US" sz="1400" dirty="0">
                <a:solidFill>
                  <a:prstClr val="black"/>
                </a:solidFill>
                <a:latin typeface="Calibri" panose="020F0502020204030204"/>
                <a:cs typeface="Calibri"/>
              </a:rPr>
              <a:t>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a:t>
            </a:r>
            <a:r>
              <a:rPr lang="en-US" sz="1400" dirty="0" err="1">
                <a:solidFill>
                  <a:prstClr val="black"/>
                </a:solidFill>
                <a:latin typeface="Calibri" panose="020F0502020204030204"/>
                <a:cs typeface="Calibri"/>
              </a:rPr>
              <a:t>Percipio</a:t>
            </a:r>
            <a:r>
              <a:rPr lang="en-US" sz="1400" dirty="0">
                <a:solidFill>
                  <a:prstClr val="black"/>
                </a:solidFill>
                <a:latin typeface="Calibri" panose="020F0502020204030204"/>
                <a:cs typeface="Calibri"/>
              </a:rPr>
              <a:t>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935553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61</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71"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66</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68</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6</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346703"/>
            <a:ext cx="7886700"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736292" y="4343400"/>
            <a:ext cx="7886700"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Tree>
    <p:extLst>
      <p:ext uri="{BB962C8B-B14F-4D97-AF65-F5344CB8AC3E}">
        <p14:creationId xmlns:p14="http://schemas.microsoft.com/office/powerpoint/2010/main" val="1066815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78</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7</a:t>
            </a:r>
            <a:r>
              <a:rPr lang="en-US" sz="1800" dirty="0"/>
              <a:t>)</a:t>
            </a:r>
          </a:p>
        </p:txBody>
      </p:sp>
      <p:sp>
        <p:nvSpPr>
          <p:cNvPr id="5" name="Oval 4"/>
          <p:cNvSpPr/>
          <p:nvPr/>
        </p:nvSpPr>
        <p:spPr>
          <a:xfrm>
            <a:off x="115399" y="4253073"/>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639925"/>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591438"/>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6"/>
            <a:ext cx="7886700"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736292" y="3843448"/>
            <a:ext cx="7886700" cy="133040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err="1">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5173856"/>
            <a:ext cx="7886700"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69940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81</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r>
              <a:rPr lang="en-US" dirty="0" smtClean="0"/>
              <a:t>.</a:t>
            </a:r>
          </a:p>
          <a:p>
            <a:r>
              <a:rPr lang="en-US" dirty="0" smtClean="0"/>
              <a:t>DO include documentation needed for technology transfer, e.g. user manual</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83</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smtClean="0"/>
              <a:t>Yes, it gets harder to define tasks near the end of the semester. So instead, work backwards from the end!</a:t>
            </a:r>
            <a:endParaRPr lang="en-US" dirty="0"/>
          </a:p>
          <a:p>
            <a:r>
              <a:rPr lang="en-US" dirty="0" smtClean="0"/>
              <a:t>There may be gaps in time – you will need to fill those in today</a:t>
            </a:r>
            <a:endParaRPr lang="en-US" dirty="0"/>
          </a:p>
          <a:p>
            <a:r>
              <a:rPr lang="en-US" dirty="0" smtClean="0"/>
              <a:t>Do not just copy a task 3 times because it spans 3 weeks. Instead, you must break it down into 3 well defined smaller tasks.</a:t>
            </a:r>
            <a:endParaRPr lang="en-US" dirty="0"/>
          </a:p>
          <a:p>
            <a:r>
              <a:rPr lang="en-US" dirty="0" smtClean="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smtClean="0"/>
              <a:t>Group things by functional subsystem rather than by name. this helps reveal possible planning gaps.</a:t>
            </a:r>
          </a:p>
          <a:p>
            <a:r>
              <a:rPr lang="en-US" dirty="0" smtClean="0"/>
              <a:t>Remember your deliverables! Do you have the tasks needed to produce each of them, including things like demos?</a:t>
            </a:r>
            <a:endParaRPr lang="en-US" dirty="0"/>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84</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smtClean="0"/>
              <a:t>Previous Out </a:t>
            </a:r>
            <a:r>
              <a:rPr lang="en-US" dirty="0"/>
              <a:t>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8</a:t>
            </a:r>
            <a:r>
              <a:rPr lang="en-US" sz="1800" dirty="0"/>
              <a:t>)</a:t>
            </a:r>
          </a:p>
        </p:txBody>
      </p:sp>
      <p:sp>
        <p:nvSpPr>
          <p:cNvPr id="5" name="Oval 4"/>
          <p:cNvSpPr/>
          <p:nvPr/>
        </p:nvSpPr>
        <p:spPr>
          <a:xfrm>
            <a:off x="93101" y="4125921"/>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8" y="52578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7" y="2523590"/>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8"/>
            <a:ext cx="7886700" cy="2179092"/>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736292" y="3962400"/>
            <a:ext cx="7886700" cy="838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endParaRPr lang="en-US" sz="8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736292" y="4800600"/>
            <a:ext cx="7886700" cy="1704485"/>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00054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88</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9</a:t>
            </a:r>
            <a:r>
              <a:rPr lang="en-US" sz="1800" dirty="0"/>
              <a:t>)</a:t>
            </a:r>
          </a:p>
        </p:txBody>
      </p:sp>
      <p:sp>
        <p:nvSpPr>
          <p:cNvPr id="5" name="Oval 4"/>
          <p:cNvSpPr/>
          <p:nvPr/>
        </p:nvSpPr>
        <p:spPr>
          <a:xfrm>
            <a:off x="115399" y="3922754"/>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736292" y="3922754"/>
            <a:ext cx="7886700"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19600"/>
            <a:ext cx="7886700"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061967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a:t>
            </a:r>
            <a:r>
              <a:rPr lang="en-US" dirty="0" smtClean="0"/>
              <a:t>Tasks</a:t>
            </a:r>
            <a:br>
              <a:rPr lang="en-US" dirty="0" smtClean="0"/>
            </a:br>
            <a:r>
              <a:rPr lang="en-US" sz="1800" dirty="0" smtClean="0"/>
              <a:t>(to </a:t>
            </a:r>
            <a:r>
              <a:rPr lang="en-US" sz="1800" dirty="0"/>
              <a:t>be completed </a:t>
            </a:r>
            <a:r>
              <a:rPr lang="en-US" sz="1800" b="1" dirty="0"/>
              <a:t>BEFORE Class 10</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736292" y="3627622"/>
            <a:ext cx="7886700"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95800"/>
            <a:ext cx="7886700"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smtClean="0">
                <a:solidFill>
                  <a:prstClr val="black"/>
                </a:solidFill>
                <a:latin typeface="Calibri" panose="020F0502020204030204"/>
                <a:cs typeface="Calibri"/>
              </a:rPr>
              <a:t>Student </a:t>
            </a:r>
            <a:r>
              <a:rPr lang="en-US" sz="1400" dirty="0">
                <a:solidFill>
                  <a:prstClr val="black"/>
                </a:solidFill>
                <a:latin typeface="Calibri" panose="020F0502020204030204"/>
                <a:cs typeface="Calibri"/>
              </a:rPr>
              <a:t>Team should now be creating agendas for each class meeting and individual project tasks</a:t>
            </a:r>
          </a:p>
        </p:txBody>
      </p:sp>
    </p:spTree>
    <p:extLst>
      <p:ext uri="{BB962C8B-B14F-4D97-AF65-F5344CB8AC3E}">
        <p14:creationId xmlns:p14="http://schemas.microsoft.com/office/powerpoint/2010/main" val="2106402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7443</Words>
  <Application>Microsoft Office PowerPoint</Application>
  <PresentationFormat>On-screen Show (4:3)</PresentationFormat>
  <Paragraphs>1270</Paragraphs>
  <Slides>99</Slides>
  <Notes>21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99</vt:i4>
      </vt:variant>
    </vt:vector>
  </HeadingPairs>
  <TitlesOfParts>
    <vt:vector size="110"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Class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Capstone Activities topics</vt:lpstr>
      <vt:lpstr>Out of Class Tasks (what you might call homework, to be completed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2022-07-25T19:25:57Z</dcterms:modified>
</cp:coreProperties>
</file>