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1"/>
  </p:sldMasterIdLst>
  <p:notesMasterIdLst>
    <p:notesMasterId r:id="rId10"/>
  </p:notesMasterIdLst>
  <p:handoutMasterIdLst>
    <p:handoutMasterId r:id="rId11"/>
  </p:handoutMasterIdLst>
  <p:sldIdLst>
    <p:sldId id="256" r:id="rId2"/>
    <p:sldId id="272" r:id="rId3"/>
    <p:sldId id="270" r:id="rId4"/>
    <p:sldId id="257" r:id="rId5"/>
    <p:sldId id="271" r:id="rId6"/>
    <p:sldId id="268" r:id="rId7"/>
    <p:sldId id="265" r:id="rId8"/>
    <p:sldId id="267" r:id="rId9"/>
  </p:sldIdLst>
  <p:sldSz cx="9144000" cy="6858000" type="screen4x3"/>
  <p:notesSz cx="9296400" cy="7010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19" autoAdjust="0"/>
  </p:normalViewPr>
  <p:slideViewPr>
    <p:cSldViewPr>
      <p:cViewPr varScale="1">
        <p:scale>
          <a:sx n="102" d="100"/>
          <a:sy n="102" d="100"/>
        </p:scale>
        <p:origin x="120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27367" cy="35076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5266889" y="0"/>
            <a:ext cx="4027367" cy="350760"/>
          </a:xfrm>
          <a:prstGeom prst="rect">
            <a:avLst/>
          </a:prstGeom>
        </p:spPr>
        <p:txBody>
          <a:bodyPr vert="horz" lIns="91440" tIns="45720" rIns="91440" bIns="45720" rtlCol="0"/>
          <a:lstStyle>
            <a:lvl1pPr algn="r">
              <a:defRPr sz="1200">
                <a:latin typeface="Arial" charset="0"/>
              </a:defRPr>
            </a:lvl1pPr>
          </a:lstStyle>
          <a:p>
            <a:pPr>
              <a:defRPr/>
            </a:pPr>
            <a:fld id="{A878273F-5776-4F53-89F2-E91E966C8129}" type="datetimeFigureOut">
              <a:rPr lang="en-US"/>
              <a:pPr>
                <a:defRPr/>
              </a:pPr>
              <a:t>8/15/2018</a:t>
            </a:fld>
            <a:endParaRPr lang="en-US" dirty="0"/>
          </a:p>
        </p:txBody>
      </p:sp>
      <p:sp>
        <p:nvSpPr>
          <p:cNvPr id="4" name="Footer Placeholder 3"/>
          <p:cNvSpPr>
            <a:spLocks noGrp="1"/>
          </p:cNvSpPr>
          <p:nvPr>
            <p:ph type="ftr" sz="quarter" idx="2"/>
          </p:nvPr>
        </p:nvSpPr>
        <p:spPr>
          <a:xfrm>
            <a:off x="2" y="6658443"/>
            <a:ext cx="4027367" cy="35076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5266889" y="6658443"/>
            <a:ext cx="4027367" cy="35076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3604E549-5849-412C-9BAA-B3CB25F9597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27367" cy="35076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5266889" y="0"/>
            <a:ext cx="4027367" cy="350760"/>
          </a:xfrm>
          <a:prstGeom prst="rect">
            <a:avLst/>
          </a:prstGeom>
        </p:spPr>
        <p:txBody>
          <a:bodyPr vert="horz" lIns="91440" tIns="45720" rIns="91440" bIns="45720" rtlCol="0"/>
          <a:lstStyle>
            <a:lvl1pPr algn="r">
              <a:defRPr sz="1200">
                <a:latin typeface="Arial" charset="0"/>
              </a:defRPr>
            </a:lvl1pPr>
          </a:lstStyle>
          <a:p>
            <a:pPr>
              <a:defRPr/>
            </a:pPr>
            <a:fld id="{C89282D3-33EC-495B-B8A3-FE7DBB99DA06}" type="datetimeFigureOut">
              <a:rPr lang="en-US"/>
              <a:pPr>
                <a:defRPr/>
              </a:pPr>
              <a:t>8/15/2018</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930713" y="3330420"/>
            <a:ext cx="7434976" cy="3154441"/>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2" y="6658443"/>
            <a:ext cx="4027367" cy="35076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5266889" y="6658443"/>
            <a:ext cx="4027367" cy="35076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DB48BF7B-46A5-4046-9248-A8B6252FC21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0811090-5373-4D75-97FF-2690271D85F5}" type="slidenum">
              <a:rPr lang="en-US" altLang="en-US" smtClean="0"/>
              <a:pPr/>
              <a:t>1</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4"/>
          <p:cNvGrpSpPr>
            <a:grpSpLocks/>
          </p:cNvGrpSpPr>
          <p:nvPr/>
        </p:nvGrpSpPr>
        <p:grpSpPr bwMode="auto">
          <a:xfrm>
            <a:off x="1658938" y="1600200"/>
            <a:ext cx="6837362" cy="3200400"/>
            <a:chOff x="1045" y="1008"/>
            <a:chExt cx="4307" cy="2016"/>
          </a:xfrm>
        </p:grpSpPr>
        <p:sp>
          <p:nvSpPr>
            <p:cNvPr id="5" name="Oval 2"/>
            <p:cNvSpPr>
              <a:spLocks noChangeArrowheads="1"/>
            </p:cNvSpPr>
            <p:nvPr/>
          </p:nvSpPr>
          <p:spPr bwMode="hidden">
            <a:xfrm flipH="1">
              <a:off x="4392" y="1008"/>
              <a:ext cx="960" cy="96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sp>
          <p:nvSpPr>
            <p:cNvPr id="6" name="Oval 3"/>
            <p:cNvSpPr>
              <a:spLocks noChangeArrowheads="1"/>
            </p:cNvSpPr>
            <p:nvPr/>
          </p:nvSpPr>
          <p:spPr bwMode="hidden">
            <a:xfrm flipH="1">
              <a:off x="3264" y="1008"/>
              <a:ext cx="960" cy="96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sp>
          <p:nvSpPr>
            <p:cNvPr id="7" name="Oval 4"/>
            <p:cNvSpPr>
              <a:spLocks noChangeArrowheads="1"/>
            </p:cNvSpPr>
            <p:nvPr/>
          </p:nvSpPr>
          <p:spPr bwMode="hidden">
            <a:xfrm flipH="1">
              <a:off x="2136" y="1008"/>
              <a:ext cx="960" cy="960"/>
            </a:xfrm>
            <a:prstGeom prst="ellipse">
              <a:avLst/>
            </a:pr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sp>
          <p:nvSpPr>
            <p:cNvPr id="8" name="Oval 5"/>
            <p:cNvSpPr>
              <a:spLocks noChangeArrowheads="1"/>
            </p:cNvSpPr>
            <p:nvPr/>
          </p:nvSpPr>
          <p:spPr bwMode="hidden">
            <a:xfrm flipH="1">
              <a:off x="2136" y="2064"/>
              <a:ext cx="960" cy="960"/>
            </a:xfrm>
            <a:prstGeom prst="ellipse">
              <a:avLst/>
            </a:prstGeom>
            <a:solidFill>
              <a:schemeClr val="accent2"/>
            </a:solidFill>
            <a:ln>
              <a:noFill/>
            </a:ln>
            <a:extLst>
              <a:ext uri="{91240B29-F687-4F45-9708-019B960494DF}">
                <a14:hiddenLine xmlns:a14="http://schemas.microsoft.com/office/drawing/2010/main" w="2857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sp>
          <p:nvSpPr>
            <p:cNvPr id="9" name="Oval 6"/>
            <p:cNvSpPr>
              <a:spLocks noChangeArrowheads="1"/>
            </p:cNvSpPr>
            <p:nvPr/>
          </p:nvSpPr>
          <p:spPr bwMode="hidden">
            <a:xfrm flipH="1">
              <a:off x="1045" y="2064"/>
              <a:ext cx="960" cy="96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sp>
          <p:nvSpPr>
            <p:cNvPr id="10" name="Oval 7"/>
            <p:cNvSpPr>
              <a:spLocks noChangeArrowheads="1"/>
            </p:cNvSpPr>
            <p:nvPr/>
          </p:nvSpPr>
          <p:spPr bwMode="hidden">
            <a:xfrm flipH="1">
              <a:off x="4392" y="2064"/>
              <a:ext cx="960" cy="960"/>
            </a:xfrm>
            <a:prstGeom prst="ellipse">
              <a:avLst/>
            </a:pr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grpSp>
      <p:sp>
        <p:nvSpPr>
          <p:cNvPr id="450572" name="Rectangle 12"/>
          <p:cNvSpPr>
            <a:spLocks noGrp="1" noChangeArrowheads="1"/>
          </p:cNvSpPr>
          <p:nvPr>
            <p:ph type="ctrTitle"/>
          </p:nvPr>
        </p:nvSpPr>
        <p:spPr>
          <a:xfrm>
            <a:off x="685800" y="1219200"/>
            <a:ext cx="7772400" cy="1933575"/>
          </a:xfrm>
        </p:spPr>
        <p:txBody>
          <a:bodyPr anchor="b"/>
          <a:lstStyle>
            <a:lvl1pPr algn="r">
              <a:defRPr sz="4400"/>
            </a:lvl1pPr>
          </a:lstStyle>
          <a:p>
            <a:r>
              <a:rPr lang="en-US"/>
              <a:t>Click to edit Master title style</a:t>
            </a:r>
          </a:p>
        </p:txBody>
      </p:sp>
      <p:sp>
        <p:nvSpPr>
          <p:cNvPr id="450568" name="Rectangle 8"/>
          <p:cNvSpPr>
            <a:spLocks noGrp="1" noChangeArrowheads="1"/>
          </p:cNvSpPr>
          <p:nvPr>
            <p:ph type="subTitle" idx="1"/>
          </p:nvPr>
        </p:nvSpPr>
        <p:spPr>
          <a:xfrm>
            <a:off x="2057400" y="3505200"/>
            <a:ext cx="6400800" cy="1752600"/>
          </a:xfrm>
        </p:spPr>
        <p:txBody>
          <a:bodyPr/>
          <a:lstStyle>
            <a:lvl1pPr marL="0" indent="0" algn="r">
              <a:buFont typeface="Wingdings" pitchFamily="2" charset="2"/>
              <a:buNone/>
              <a:defRPr/>
            </a:lvl1pPr>
          </a:lstStyle>
          <a:p>
            <a:r>
              <a:rPr lang="en-US"/>
              <a:t>Click to edit Master subtitle style</a:t>
            </a:r>
          </a:p>
        </p:txBody>
      </p:sp>
      <p:sp>
        <p:nvSpPr>
          <p:cNvPr id="11" name="Rectangle 9"/>
          <p:cNvSpPr>
            <a:spLocks noGrp="1" noChangeArrowheads="1"/>
          </p:cNvSpPr>
          <p:nvPr>
            <p:ph type="dt" sz="half" idx="10"/>
          </p:nvPr>
        </p:nvSpPr>
        <p:spPr/>
        <p:txBody>
          <a:bodyPr/>
          <a:lstStyle>
            <a:lvl1pPr>
              <a:defRPr/>
            </a:lvl1pPr>
          </a:lstStyle>
          <a:p>
            <a:pPr>
              <a:defRPr/>
            </a:pPr>
            <a:endParaRPr lang="en-US"/>
          </a:p>
        </p:txBody>
      </p:sp>
      <p:sp>
        <p:nvSpPr>
          <p:cNvPr id="12" name="Rectangle 10"/>
          <p:cNvSpPr>
            <a:spLocks noGrp="1" noChangeArrowheads="1"/>
          </p:cNvSpPr>
          <p:nvPr>
            <p:ph type="ftr" sz="quarter" idx="11"/>
          </p:nvPr>
        </p:nvSpPr>
        <p:spPr/>
        <p:txBody>
          <a:bodyPr/>
          <a:lstStyle>
            <a:lvl1pPr>
              <a:defRPr/>
            </a:lvl1pPr>
          </a:lstStyle>
          <a:p>
            <a:pPr>
              <a:defRPr/>
            </a:pPr>
            <a:r>
              <a:rPr lang="en-US"/>
              <a:t>Original: The Archer Center for Student Leadership Development</a:t>
            </a:r>
          </a:p>
        </p:txBody>
      </p:sp>
      <p:sp>
        <p:nvSpPr>
          <p:cNvPr id="13" name="Rectangle 11"/>
          <p:cNvSpPr>
            <a:spLocks noGrp="1" noChangeArrowheads="1"/>
          </p:cNvSpPr>
          <p:nvPr>
            <p:ph type="sldNum" sz="quarter" idx="12"/>
          </p:nvPr>
        </p:nvSpPr>
        <p:spPr/>
        <p:txBody>
          <a:bodyPr/>
          <a:lstStyle>
            <a:lvl1pPr>
              <a:defRPr/>
            </a:lvl1pPr>
          </a:lstStyle>
          <a:p>
            <a:pPr>
              <a:defRPr/>
            </a:pPr>
            <a:fld id="{DA404337-BA44-4DD1-9BC8-1CD7EAAD6A03}" type="slidenum">
              <a:rPr lang="en-US" altLang="en-US"/>
              <a:pPr>
                <a:defRPr/>
              </a:pPr>
              <a:t>‹#›</a:t>
            </a:fld>
            <a:endParaRPr lang="en-US" altLang="en-US"/>
          </a:p>
        </p:txBody>
      </p:sp>
    </p:spTree>
    <p:extLst>
      <p:ext uri="{BB962C8B-B14F-4D97-AF65-F5344CB8AC3E}">
        <p14:creationId xmlns:p14="http://schemas.microsoft.com/office/powerpoint/2010/main" val="16951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2"/>
          <p:cNvSpPr>
            <a:spLocks noGrp="1" noChangeArrowheads="1"/>
          </p:cNvSpPr>
          <p:nvPr>
            <p:ph type="dt" sz="half" idx="10"/>
          </p:nvPr>
        </p:nvSpPr>
        <p:spPr/>
        <p:txBody>
          <a:bodyPr/>
          <a:lstStyle>
            <a:lvl1pPr>
              <a:defRPr/>
            </a:lvl1pPr>
          </a:lstStyle>
          <a:p>
            <a:pPr>
              <a:defRPr/>
            </a:pPr>
            <a:endParaRPr lang="en-US"/>
          </a:p>
        </p:txBody>
      </p:sp>
      <p:sp>
        <p:nvSpPr>
          <p:cNvPr id="5" name="Footer Placeholder 13"/>
          <p:cNvSpPr>
            <a:spLocks noGrp="1" noChangeArrowheads="1"/>
          </p:cNvSpPr>
          <p:nvPr>
            <p:ph type="ftr" sz="quarter" idx="11"/>
          </p:nvPr>
        </p:nvSpPr>
        <p:spPr/>
        <p:txBody>
          <a:bodyPr/>
          <a:lstStyle>
            <a:lvl1pPr>
              <a:defRPr/>
            </a:lvl1pPr>
          </a:lstStyle>
          <a:p>
            <a:pPr>
              <a:defRPr/>
            </a:pPr>
            <a:r>
              <a:rPr lang="en-US"/>
              <a:t>Original: The Archer Center for Student Leadership Development</a:t>
            </a:r>
          </a:p>
        </p:txBody>
      </p:sp>
      <p:sp>
        <p:nvSpPr>
          <p:cNvPr id="6" name="Slide Number Placeholder 14"/>
          <p:cNvSpPr>
            <a:spLocks noGrp="1" noChangeArrowheads="1"/>
          </p:cNvSpPr>
          <p:nvPr>
            <p:ph type="sldNum" sz="quarter" idx="12"/>
          </p:nvPr>
        </p:nvSpPr>
        <p:spPr/>
        <p:txBody>
          <a:bodyPr/>
          <a:lstStyle>
            <a:lvl1pPr>
              <a:defRPr/>
            </a:lvl1pPr>
          </a:lstStyle>
          <a:p>
            <a:pPr>
              <a:defRPr/>
            </a:pPr>
            <a:fld id="{197E8CAD-7F4D-44DC-8990-FCF8FE39B898}" type="slidenum">
              <a:rPr lang="en-US" altLang="en-US"/>
              <a:pPr>
                <a:defRPr/>
              </a:pPr>
              <a:t>‹#›</a:t>
            </a:fld>
            <a:endParaRPr lang="en-US" altLang="en-US"/>
          </a:p>
        </p:txBody>
      </p:sp>
    </p:spTree>
    <p:extLst>
      <p:ext uri="{BB962C8B-B14F-4D97-AF65-F5344CB8AC3E}">
        <p14:creationId xmlns:p14="http://schemas.microsoft.com/office/powerpoint/2010/main" val="4240709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62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62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2"/>
          <p:cNvSpPr>
            <a:spLocks noGrp="1" noChangeArrowheads="1"/>
          </p:cNvSpPr>
          <p:nvPr>
            <p:ph type="dt" sz="half" idx="10"/>
          </p:nvPr>
        </p:nvSpPr>
        <p:spPr/>
        <p:txBody>
          <a:bodyPr/>
          <a:lstStyle>
            <a:lvl1pPr>
              <a:defRPr/>
            </a:lvl1pPr>
          </a:lstStyle>
          <a:p>
            <a:pPr>
              <a:defRPr/>
            </a:pPr>
            <a:endParaRPr lang="en-US"/>
          </a:p>
        </p:txBody>
      </p:sp>
      <p:sp>
        <p:nvSpPr>
          <p:cNvPr id="5" name="Footer Placeholder 13"/>
          <p:cNvSpPr>
            <a:spLocks noGrp="1" noChangeArrowheads="1"/>
          </p:cNvSpPr>
          <p:nvPr>
            <p:ph type="ftr" sz="quarter" idx="11"/>
          </p:nvPr>
        </p:nvSpPr>
        <p:spPr/>
        <p:txBody>
          <a:bodyPr/>
          <a:lstStyle>
            <a:lvl1pPr>
              <a:defRPr/>
            </a:lvl1pPr>
          </a:lstStyle>
          <a:p>
            <a:pPr>
              <a:defRPr/>
            </a:pPr>
            <a:r>
              <a:rPr lang="en-US"/>
              <a:t>Original: The Archer Center for Student Leadership Development</a:t>
            </a:r>
          </a:p>
        </p:txBody>
      </p:sp>
      <p:sp>
        <p:nvSpPr>
          <p:cNvPr id="6" name="Slide Number Placeholder 14"/>
          <p:cNvSpPr>
            <a:spLocks noGrp="1" noChangeArrowheads="1"/>
          </p:cNvSpPr>
          <p:nvPr>
            <p:ph type="sldNum" sz="quarter" idx="12"/>
          </p:nvPr>
        </p:nvSpPr>
        <p:spPr/>
        <p:txBody>
          <a:bodyPr/>
          <a:lstStyle>
            <a:lvl1pPr>
              <a:defRPr/>
            </a:lvl1pPr>
          </a:lstStyle>
          <a:p>
            <a:pPr>
              <a:defRPr/>
            </a:pPr>
            <a:fld id="{7838213E-7C82-4580-B85C-F745F61DD466}" type="slidenum">
              <a:rPr lang="en-US" altLang="en-US"/>
              <a:pPr>
                <a:defRPr/>
              </a:pPr>
              <a:t>‹#›</a:t>
            </a:fld>
            <a:endParaRPr lang="en-US" altLang="en-US"/>
          </a:p>
        </p:txBody>
      </p:sp>
    </p:spTree>
    <p:extLst>
      <p:ext uri="{BB962C8B-B14F-4D97-AF65-F5344CB8AC3E}">
        <p14:creationId xmlns:p14="http://schemas.microsoft.com/office/powerpoint/2010/main" val="3876982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sz="half" idx="10"/>
          </p:nvPr>
        </p:nvSpPr>
        <p:spPr/>
        <p:txBody>
          <a:bodyPr/>
          <a:lstStyle>
            <a:lvl1pPr>
              <a:defRPr/>
            </a:lvl1pPr>
          </a:lstStyle>
          <a:p>
            <a:pPr>
              <a:defRPr/>
            </a:pPr>
            <a:endParaRPr lang="en-US"/>
          </a:p>
        </p:txBody>
      </p:sp>
      <p:sp>
        <p:nvSpPr>
          <p:cNvPr id="6" name="Rectangle 4"/>
          <p:cNvSpPr>
            <a:spLocks noGrp="1" noChangeArrowheads="1"/>
          </p:cNvSpPr>
          <p:nvPr>
            <p:ph type="ftr" sz="quarter" idx="11"/>
          </p:nvPr>
        </p:nvSpPr>
        <p:spPr/>
        <p:txBody>
          <a:bodyPr/>
          <a:lstStyle>
            <a:lvl1pPr>
              <a:defRPr/>
            </a:lvl1pPr>
          </a:lstStyle>
          <a:p>
            <a:pPr>
              <a:defRPr/>
            </a:pPr>
            <a:r>
              <a:rPr lang="en-US"/>
              <a:t>Original: The Archer Center for Student Leadership Development</a:t>
            </a:r>
          </a:p>
        </p:txBody>
      </p:sp>
      <p:sp>
        <p:nvSpPr>
          <p:cNvPr id="7" name="Rectangle 5"/>
          <p:cNvSpPr>
            <a:spLocks noGrp="1" noChangeArrowheads="1"/>
          </p:cNvSpPr>
          <p:nvPr>
            <p:ph type="sldNum" sz="quarter" idx="12"/>
          </p:nvPr>
        </p:nvSpPr>
        <p:spPr/>
        <p:txBody>
          <a:bodyPr/>
          <a:lstStyle>
            <a:lvl1pPr>
              <a:defRPr/>
            </a:lvl1pPr>
          </a:lstStyle>
          <a:p>
            <a:pPr>
              <a:defRPr/>
            </a:pPr>
            <a:fld id="{28E028A4-6606-4C5C-A38A-6FF71E26B81C}" type="slidenum">
              <a:rPr lang="en-US" altLang="en-US"/>
              <a:pPr>
                <a:defRPr/>
              </a:pPr>
              <a:t>‹#›</a:t>
            </a:fld>
            <a:endParaRPr lang="en-US" altLang="en-US"/>
          </a:p>
        </p:txBody>
      </p:sp>
    </p:spTree>
    <p:extLst>
      <p:ext uri="{BB962C8B-B14F-4D97-AF65-F5344CB8AC3E}">
        <p14:creationId xmlns:p14="http://schemas.microsoft.com/office/powerpoint/2010/main" val="2852665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2"/>
          <p:cNvSpPr>
            <a:spLocks noGrp="1" noChangeArrowheads="1"/>
          </p:cNvSpPr>
          <p:nvPr>
            <p:ph type="dt" sz="half" idx="10"/>
          </p:nvPr>
        </p:nvSpPr>
        <p:spPr/>
        <p:txBody>
          <a:bodyPr/>
          <a:lstStyle>
            <a:lvl1pPr>
              <a:defRPr/>
            </a:lvl1pPr>
          </a:lstStyle>
          <a:p>
            <a:pPr>
              <a:defRPr/>
            </a:pPr>
            <a:endParaRPr lang="en-US"/>
          </a:p>
        </p:txBody>
      </p:sp>
      <p:sp>
        <p:nvSpPr>
          <p:cNvPr id="5" name="Footer Placeholder 13"/>
          <p:cNvSpPr>
            <a:spLocks noGrp="1" noChangeArrowheads="1"/>
          </p:cNvSpPr>
          <p:nvPr>
            <p:ph type="ftr" sz="quarter" idx="11"/>
          </p:nvPr>
        </p:nvSpPr>
        <p:spPr/>
        <p:txBody>
          <a:bodyPr/>
          <a:lstStyle>
            <a:lvl1pPr>
              <a:defRPr/>
            </a:lvl1pPr>
          </a:lstStyle>
          <a:p>
            <a:pPr>
              <a:defRPr/>
            </a:pPr>
            <a:r>
              <a:rPr lang="en-US"/>
              <a:t>Original: The Archer Center for Student Leadership Development</a:t>
            </a:r>
          </a:p>
        </p:txBody>
      </p:sp>
      <p:sp>
        <p:nvSpPr>
          <p:cNvPr id="6" name="Slide Number Placeholder 14"/>
          <p:cNvSpPr>
            <a:spLocks noGrp="1" noChangeArrowheads="1"/>
          </p:cNvSpPr>
          <p:nvPr>
            <p:ph type="sldNum" sz="quarter" idx="12"/>
          </p:nvPr>
        </p:nvSpPr>
        <p:spPr/>
        <p:txBody>
          <a:bodyPr/>
          <a:lstStyle>
            <a:lvl1pPr>
              <a:defRPr/>
            </a:lvl1pPr>
          </a:lstStyle>
          <a:p>
            <a:pPr>
              <a:defRPr/>
            </a:pPr>
            <a:fld id="{ECB33391-0334-4C51-A0D2-FDEAE08F803F}" type="slidenum">
              <a:rPr lang="en-US" altLang="en-US"/>
              <a:pPr>
                <a:defRPr/>
              </a:pPr>
              <a:t>‹#›</a:t>
            </a:fld>
            <a:endParaRPr lang="en-US" altLang="en-US"/>
          </a:p>
        </p:txBody>
      </p:sp>
    </p:spTree>
    <p:extLst>
      <p:ext uri="{BB962C8B-B14F-4D97-AF65-F5344CB8AC3E}">
        <p14:creationId xmlns:p14="http://schemas.microsoft.com/office/powerpoint/2010/main" val="567001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12"/>
          <p:cNvSpPr>
            <a:spLocks noGrp="1" noChangeArrowheads="1"/>
          </p:cNvSpPr>
          <p:nvPr>
            <p:ph type="dt" sz="half" idx="10"/>
          </p:nvPr>
        </p:nvSpPr>
        <p:spPr/>
        <p:txBody>
          <a:bodyPr/>
          <a:lstStyle>
            <a:lvl1pPr>
              <a:defRPr/>
            </a:lvl1pPr>
          </a:lstStyle>
          <a:p>
            <a:pPr>
              <a:defRPr/>
            </a:pPr>
            <a:endParaRPr lang="en-US"/>
          </a:p>
        </p:txBody>
      </p:sp>
      <p:sp>
        <p:nvSpPr>
          <p:cNvPr id="5" name="Footer Placeholder 13"/>
          <p:cNvSpPr>
            <a:spLocks noGrp="1" noChangeArrowheads="1"/>
          </p:cNvSpPr>
          <p:nvPr>
            <p:ph type="ftr" sz="quarter" idx="11"/>
          </p:nvPr>
        </p:nvSpPr>
        <p:spPr/>
        <p:txBody>
          <a:bodyPr/>
          <a:lstStyle>
            <a:lvl1pPr>
              <a:defRPr/>
            </a:lvl1pPr>
          </a:lstStyle>
          <a:p>
            <a:pPr>
              <a:defRPr/>
            </a:pPr>
            <a:r>
              <a:rPr lang="en-US"/>
              <a:t>Original: The Archer Center for Student Leadership Development</a:t>
            </a:r>
          </a:p>
        </p:txBody>
      </p:sp>
      <p:sp>
        <p:nvSpPr>
          <p:cNvPr id="6" name="Slide Number Placeholder 14"/>
          <p:cNvSpPr>
            <a:spLocks noGrp="1" noChangeArrowheads="1"/>
          </p:cNvSpPr>
          <p:nvPr>
            <p:ph type="sldNum" sz="quarter" idx="12"/>
          </p:nvPr>
        </p:nvSpPr>
        <p:spPr/>
        <p:txBody>
          <a:bodyPr/>
          <a:lstStyle>
            <a:lvl1pPr>
              <a:defRPr/>
            </a:lvl1pPr>
          </a:lstStyle>
          <a:p>
            <a:pPr>
              <a:defRPr/>
            </a:pPr>
            <a:fld id="{42E6E0D7-D129-41A0-A1C9-78369E143485}" type="slidenum">
              <a:rPr lang="en-US" altLang="en-US"/>
              <a:pPr>
                <a:defRPr/>
              </a:pPr>
              <a:t>‹#›</a:t>
            </a:fld>
            <a:endParaRPr lang="en-US" altLang="en-US"/>
          </a:p>
        </p:txBody>
      </p:sp>
    </p:spTree>
    <p:extLst>
      <p:ext uri="{BB962C8B-B14F-4D97-AF65-F5344CB8AC3E}">
        <p14:creationId xmlns:p14="http://schemas.microsoft.com/office/powerpoint/2010/main" val="2388271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sz="half" idx="10"/>
          </p:nvPr>
        </p:nvSpPr>
        <p:spPr/>
        <p:txBody>
          <a:bodyPr/>
          <a:lstStyle>
            <a:lvl1pPr>
              <a:defRPr/>
            </a:lvl1pPr>
          </a:lstStyle>
          <a:p>
            <a:pPr>
              <a:defRPr/>
            </a:pPr>
            <a:endParaRPr lang="en-US"/>
          </a:p>
        </p:txBody>
      </p:sp>
      <p:sp>
        <p:nvSpPr>
          <p:cNvPr id="6" name="Rectangle 4"/>
          <p:cNvSpPr>
            <a:spLocks noGrp="1" noChangeArrowheads="1"/>
          </p:cNvSpPr>
          <p:nvPr>
            <p:ph type="ftr" sz="quarter" idx="11"/>
          </p:nvPr>
        </p:nvSpPr>
        <p:spPr/>
        <p:txBody>
          <a:bodyPr/>
          <a:lstStyle>
            <a:lvl1pPr>
              <a:defRPr/>
            </a:lvl1pPr>
          </a:lstStyle>
          <a:p>
            <a:pPr>
              <a:defRPr/>
            </a:pPr>
            <a:r>
              <a:rPr lang="en-US"/>
              <a:t>Original: The Archer Center for Student Leadership Development</a:t>
            </a:r>
          </a:p>
        </p:txBody>
      </p:sp>
      <p:sp>
        <p:nvSpPr>
          <p:cNvPr id="7" name="Rectangle 5"/>
          <p:cNvSpPr>
            <a:spLocks noGrp="1" noChangeArrowheads="1"/>
          </p:cNvSpPr>
          <p:nvPr>
            <p:ph type="sldNum" sz="quarter" idx="12"/>
          </p:nvPr>
        </p:nvSpPr>
        <p:spPr/>
        <p:txBody>
          <a:bodyPr/>
          <a:lstStyle>
            <a:lvl1pPr>
              <a:defRPr/>
            </a:lvl1pPr>
          </a:lstStyle>
          <a:p>
            <a:pPr>
              <a:defRPr/>
            </a:pPr>
            <a:fld id="{F2347E2B-1306-4238-9DAE-709E2144A74C}" type="slidenum">
              <a:rPr lang="en-US" altLang="en-US"/>
              <a:pPr>
                <a:defRPr/>
              </a:pPr>
              <a:t>‹#›</a:t>
            </a:fld>
            <a:endParaRPr lang="en-US" altLang="en-US"/>
          </a:p>
        </p:txBody>
      </p:sp>
    </p:spTree>
    <p:extLst>
      <p:ext uri="{BB962C8B-B14F-4D97-AF65-F5344CB8AC3E}">
        <p14:creationId xmlns:p14="http://schemas.microsoft.com/office/powerpoint/2010/main" val="3750190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sz="half" idx="10"/>
          </p:nvPr>
        </p:nvSpPr>
        <p:spPr/>
        <p:txBody>
          <a:bodyPr/>
          <a:lstStyle>
            <a:lvl1pPr>
              <a:defRPr/>
            </a:lvl1pPr>
          </a:lstStyle>
          <a:p>
            <a:pPr>
              <a:defRPr/>
            </a:pPr>
            <a:endParaRPr lang="en-US"/>
          </a:p>
        </p:txBody>
      </p:sp>
      <p:sp>
        <p:nvSpPr>
          <p:cNvPr id="8" name="Rectangle 4"/>
          <p:cNvSpPr>
            <a:spLocks noGrp="1" noChangeArrowheads="1"/>
          </p:cNvSpPr>
          <p:nvPr>
            <p:ph type="ftr" sz="quarter" idx="11"/>
          </p:nvPr>
        </p:nvSpPr>
        <p:spPr/>
        <p:txBody>
          <a:bodyPr/>
          <a:lstStyle>
            <a:lvl1pPr>
              <a:defRPr/>
            </a:lvl1pPr>
          </a:lstStyle>
          <a:p>
            <a:pPr>
              <a:defRPr/>
            </a:pPr>
            <a:r>
              <a:rPr lang="en-US"/>
              <a:t>Original: The Archer Center for Student Leadership Development</a:t>
            </a:r>
          </a:p>
        </p:txBody>
      </p:sp>
      <p:sp>
        <p:nvSpPr>
          <p:cNvPr id="9" name="Rectangle 5"/>
          <p:cNvSpPr>
            <a:spLocks noGrp="1" noChangeArrowheads="1"/>
          </p:cNvSpPr>
          <p:nvPr>
            <p:ph type="sldNum" sz="quarter" idx="12"/>
          </p:nvPr>
        </p:nvSpPr>
        <p:spPr/>
        <p:txBody>
          <a:bodyPr/>
          <a:lstStyle>
            <a:lvl1pPr>
              <a:defRPr/>
            </a:lvl1pPr>
          </a:lstStyle>
          <a:p>
            <a:pPr>
              <a:defRPr/>
            </a:pPr>
            <a:fld id="{9685D378-E265-401A-8363-4352AACBBA59}" type="slidenum">
              <a:rPr lang="en-US" altLang="en-US"/>
              <a:pPr>
                <a:defRPr/>
              </a:pPr>
              <a:t>‹#›</a:t>
            </a:fld>
            <a:endParaRPr lang="en-US" altLang="en-US"/>
          </a:p>
        </p:txBody>
      </p:sp>
    </p:spTree>
    <p:extLst>
      <p:ext uri="{BB962C8B-B14F-4D97-AF65-F5344CB8AC3E}">
        <p14:creationId xmlns:p14="http://schemas.microsoft.com/office/powerpoint/2010/main" val="1903428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sz="half" idx="10"/>
          </p:nvPr>
        </p:nvSpPr>
        <p:spPr/>
        <p:txBody>
          <a:bodyPr/>
          <a:lstStyle>
            <a:lvl1pPr>
              <a:defRPr/>
            </a:lvl1pPr>
          </a:lstStyle>
          <a:p>
            <a:pPr>
              <a:defRPr/>
            </a:pPr>
            <a:endParaRPr lang="en-US"/>
          </a:p>
        </p:txBody>
      </p:sp>
      <p:sp>
        <p:nvSpPr>
          <p:cNvPr id="4" name="Rectangle 4"/>
          <p:cNvSpPr>
            <a:spLocks noGrp="1" noChangeArrowheads="1"/>
          </p:cNvSpPr>
          <p:nvPr>
            <p:ph type="ftr" sz="quarter" idx="11"/>
          </p:nvPr>
        </p:nvSpPr>
        <p:spPr/>
        <p:txBody>
          <a:bodyPr/>
          <a:lstStyle>
            <a:lvl1pPr>
              <a:defRPr/>
            </a:lvl1pPr>
          </a:lstStyle>
          <a:p>
            <a:pPr>
              <a:defRPr/>
            </a:pPr>
            <a:r>
              <a:rPr lang="en-US"/>
              <a:t>Original: The Archer Center for Student Leadership Development</a:t>
            </a:r>
          </a:p>
        </p:txBody>
      </p:sp>
      <p:sp>
        <p:nvSpPr>
          <p:cNvPr id="5" name="Rectangle 5"/>
          <p:cNvSpPr>
            <a:spLocks noGrp="1" noChangeArrowheads="1"/>
          </p:cNvSpPr>
          <p:nvPr>
            <p:ph type="sldNum" sz="quarter" idx="12"/>
          </p:nvPr>
        </p:nvSpPr>
        <p:spPr/>
        <p:txBody>
          <a:bodyPr/>
          <a:lstStyle>
            <a:lvl1pPr>
              <a:defRPr/>
            </a:lvl1pPr>
          </a:lstStyle>
          <a:p>
            <a:pPr>
              <a:defRPr/>
            </a:pPr>
            <a:fld id="{CCB5C17E-9C6C-4FF9-B6F5-447FCE3B61AD}" type="slidenum">
              <a:rPr lang="en-US" altLang="en-US"/>
              <a:pPr>
                <a:defRPr/>
              </a:pPr>
              <a:t>‹#›</a:t>
            </a:fld>
            <a:endParaRPr lang="en-US" altLang="en-US"/>
          </a:p>
        </p:txBody>
      </p:sp>
    </p:spTree>
    <p:extLst>
      <p:ext uri="{BB962C8B-B14F-4D97-AF65-F5344CB8AC3E}">
        <p14:creationId xmlns:p14="http://schemas.microsoft.com/office/powerpoint/2010/main" val="2900977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p:txBody>
          <a:bodyPr/>
          <a:lstStyle>
            <a:lvl1pPr>
              <a:defRPr/>
            </a:lvl1pPr>
          </a:lstStyle>
          <a:p>
            <a:pPr>
              <a:defRPr/>
            </a:pPr>
            <a:endParaRPr lang="en-US"/>
          </a:p>
        </p:txBody>
      </p:sp>
      <p:sp>
        <p:nvSpPr>
          <p:cNvPr id="3" name="Rectangle 4"/>
          <p:cNvSpPr>
            <a:spLocks noGrp="1" noChangeArrowheads="1"/>
          </p:cNvSpPr>
          <p:nvPr>
            <p:ph type="ftr" sz="quarter" idx="11"/>
          </p:nvPr>
        </p:nvSpPr>
        <p:spPr/>
        <p:txBody>
          <a:bodyPr/>
          <a:lstStyle>
            <a:lvl1pPr>
              <a:defRPr/>
            </a:lvl1pPr>
          </a:lstStyle>
          <a:p>
            <a:pPr>
              <a:defRPr/>
            </a:pPr>
            <a:r>
              <a:rPr lang="en-US"/>
              <a:t>Original: The Archer Center for Student Leadership Development</a:t>
            </a:r>
          </a:p>
        </p:txBody>
      </p:sp>
      <p:sp>
        <p:nvSpPr>
          <p:cNvPr id="4" name="Rectangle 5"/>
          <p:cNvSpPr>
            <a:spLocks noGrp="1" noChangeArrowheads="1"/>
          </p:cNvSpPr>
          <p:nvPr>
            <p:ph type="sldNum" sz="quarter" idx="12"/>
          </p:nvPr>
        </p:nvSpPr>
        <p:spPr/>
        <p:txBody>
          <a:bodyPr/>
          <a:lstStyle>
            <a:lvl1pPr>
              <a:defRPr/>
            </a:lvl1pPr>
          </a:lstStyle>
          <a:p>
            <a:pPr>
              <a:defRPr/>
            </a:pPr>
            <a:fld id="{BB56DD6F-8FC2-49AA-8B65-42A05DBC87CF}" type="slidenum">
              <a:rPr lang="en-US" altLang="en-US"/>
              <a:pPr>
                <a:defRPr/>
              </a:pPr>
              <a:t>‹#›</a:t>
            </a:fld>
            <a:endParaRPr lang="en-US" altLang="en-US"/>
          </a:p>
        </p:txBody>
      </p:sp>
    </p:spTree>
    <p:extLst>
      <p:ext uri="{BB962C8B-B14F-4D97-AF65-F5344CB8AC3E}">
        <p14:creationId xmlns:p14="http://schemas.microsoft.com/office/powerpoint/2010/main" val="1209115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sz="half" idx="10"/>
          </p:nvPr>
        </p:nvSpPr>
        <p:spPr/>
        <p:txBody>
          <a:bodyPr/>
          <a:lstStyle>
            <a:lvl1pPr>
              <a:defRPr/>
            </a:lvl1pPr>
          </a:lstStyle>
          <a:p>
            <a:pPr>
              <a:defRPr/>
            </a:pPr>
            <a:endParaRPr lang="en-US"/>
          </a:p>
        </p:txBody>
      </p:sp>
      <p:sp>
        <p:nvSpPr>
          <p:cNvPr id="6" name="Rectangle 4"/>
          <p:cNvSpPr>
            <a:spLocks noGrp="1" noChangeArrowheads="1"/>
          </p:cNvSpPr>
          <p:nvPr>
            <p:ph type="ftr" sz="quarter" idx="11"/>
          </p:nvPr>
        </p:nvSpPr>
        <p:spPr/>
        <p:txBody>
          <a:bodyPr/>
          <a:lstStyle>
            <a:lvl1pPr>
              <a:defRPr/>
            </a:lvl1pPr>
          </a:lstStyle>
          <a:p>
            <a:pPr>
              <a:defRPr/>
            </a:pPr>
            <a:r>
              <a:rPr lang="en-US"/>
              <a:t>Original: The Archer Center for Student Leadership Development</a:t>
            </a:r>
          </a:p>
        </p:txBody>
      </p:sp>
      <p:sp>
        <p:nvSpPr>
          <p:cNvPr id="7" name="Rectangle 5"/>
          <p:cNvSpPr>
            <a:spLocks noGrp="1" noChangeArrowheads="1"/>
          </p:cNvSpPr>
          <p:nvPr>
            <p:ph type="sldNum" sz="quarter" idx="12"/>
          </p:nvPr>
        </p:nvSpPr>
        <p:spPr/>
        <p:txBody>
          <a:bodyPr/>
          <a:lstStyle>
            <a:lvl1pPr>
              <a:defRPr/>
            </a:lvl1pPr>
          </a:lstStyle>
          <a:p>
            <a:pPr>
              <a:defRPr/>
            </a:pPr>
            <a:fld id="{B54BC61E-ED6C-4AC5-AB98-C91DFABF082A}" type="slidenum">
              <a:rPr lang="en-US" altLang="en-US"/>
              <a:pPr>
                <a:defRPr/>
              </a:pPr>
              <a:t>‹#›</a:t>
            </a:fld>
            <a:endParaRPr lang="en-US" altLang="en-US"/>
          </a:p>
        </p:txBody>
      </p:sp>
    </p:spTree>
    <p:extLst>
      <p:ext uri="{BB962C8B-B14F-4D97-AF65-F5344CB8AC3E}">
        <p14:creationId xmlns:p14="http://schemas.microsoft.com/office/powerpoint/2010/main" val="3405363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sz="half" idx="10"/>
          </p:nvPr>
        </p:nvSpPr>
        <p:spPr/>
        <p:txBody>
          <a:bodyPr/>
          <a:lstStyle>
            <a:lvl1pPr>
              <a:defRPr/>
            </a:lvl1pPr>
          </a:lstStyle>
          <a:p>
            <a:pPr>
              <a:defRPr/>
            </a:pPr>
            <a:endParaRPr lang="en-US"/>
          </a:p>
        </p:txBody>
      </p:sp>
      <p:sp>
        <p:nvSpPr>
          <p:cNvPr id="6" name="Rectangle 4"/>
          <p:cNvSpPr>
            <a:spLocks noGrp="1" noChangeArrowheads="1"/>
          </p:cNvSpPr>
          <p:nvPr>
            <p:ph type="ftr" sz="quarter" idx="11"/>
          </p:nvPr>
        </p:nvSpPr>
        <p:spPr/>
        <p:txBody>
          <a:bodyPr/>
          <a:lstStyle>
            <a:lvl1pPr>
              <a:defRPr/>
            </a:lvl1pPr>
          </a:lstStyle>
          <a:p>
            <a:pPr>
              <a:defRPr/>
            </a:pPr>
            <a:r>
              <a:rPr lang="en-US"/>
              <a:t>Original: The Archer Center for Student Leadership Development</a:t>
            </a:r>
          </a:p>
        </p:txBody>
      </p:sp>
      <p:sp>
        <p:nvSpPr>
          <p:cNvPr id="7" name="Rectangle 5"/>
          <p:cNvSpPr>
            <a:spLocks noGrp="1" noChangeArrowheads="1"/>
          </p:cNvSpPr>
          <p:nvPr>
            <p:ph type="sldNum" sz="quarter" idx="12"/>
          </p:nvPr>
        </p:nvSpPr>
        <p:spPr/>
        <p:txBody>
          <a:bodyPr/>
          <a:lstStyle>
            <a:lvl1pPr>
              <a:defRPr/>
            </a:lvl1pPr>
          </a:lstStyle>
          <a:p>
            <a:pPr>
              <a:defRPr/>
            </a:pPr>
            <a:fld id="{045F4C4D-346A-4563-B7BD-4F0AB27C52D5}" type="slidenum">
              <a:rPr lang="en-US" altLang="en-US"/>
              <a:pPr>
                <a:defRPr/>
              </a:pPr>
              <a:t>‹#›</a:t>
            </a:fld>
            <a:endParaRPr lang="en-US" altLang="en-US"/>
          </a:p>
        </p:txBody>
      </p:sp>
    </p:spTree>
    <p:extLst>
      <p:ext uri="{BB962C8B-B14F-4D97-AF65-F5344CB8AC3E}">
        <p14:creationId xmlns:p14="http://schemas.microsoft.com/office/powerpoint/2010/main" val="1775130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3"/>
          <p:cNvGrpSpPr>
            <a:grpSpLocks/>
          </p:cNvGrpSpPr>
          <p:nvPr/>
        </p:nvGrpSpPr>
        <p:grpSpPr bwMode="auto">
          <a:xfrm>
            <a:off x="1071563" y="304800"/>
            <a:ext cx="7615237" cy="1106488"/>
            <a:chOff x="675" y="192"/>
            <a:chExt cx="4797" cy="697"/>
          </a:xfrm>
        </p:grpSpPr>
        <p:sp>
          <p:nvSpPr>
            <p:cNvPr id="1032" name="Oval 6"/>
            <p:cNvSpPr>
              <a:spLocks noChangeArrowheads="1"/>
            </p:cNvSpPr>
            <p:nvPr/>
          </p:nvSpPr>
          <p:spPr bwMode="hidden">
            <a:xfrm flipH="1">
              <a:off x="3067" y="192"/>
              <a:ext cx="696" cy="696"/>
            </a:xfrm>
            <a:prstGeom prst="ellipse">
              <a:avLst/>
            </a:prstGeom>
            <a:solidFill>
              <a:schemeClr val="accent2"/>
            </a:solidFill>
            <a:ln>
              <a:noFill/>
            </a:ln>
            <a:extLst>
              <a:ext uri="{91240B29-F687-4F45-9708-019B960494DF}">
                <a14:hiddenLine xmlns:a14="http://schemas.microsoft.com/office/drawing/2010/main" w="2857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sp>
          <p:nvSpPr>
            <p:cNvPr id="1033" name="Oval 7"/>
            <p:cNvSpPr>
              <a:spLocks noChangeArrowheads="1"/>
            </p:cNvSpPr>
            <p:nvPr/>
          </p:nvSpPr>
          <p:spPr bwMode="hidden">
            <a:xfrm flipH="1">
              <a:off x="4777" y="192"/>
              <a:ext cx="695" cy="696"/>
            </a:xfrm>
            <a:prstGeom prst="ellipse">
              <a:avLst/>
            </a:prstGeom>
            <a:solidFill>
              <a:schemeClr val="accent2"/>
            </a:solidFill>
            <a:ln>
              <a:noFill/>
            </a:ln>
            <a:extLst>
              <a:ext uri="{91240B29-F687-4F45-9708-019B960494DF}">
                <a14:hiddenLine xmlns:a14="http://schemas.microsoft.com/office/drawing/2010/main" w="2857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sp>
          <p:nvSpPr>
            <p:cNvPr id="1034" name="Oval 8"/>
            <p:cNvSpPr>
              <a:spLocks noChangeArrowheads="1"/>
            </p:cNvSpPr>
            <p:nvPr/>
          </p:nvSpPr>
          <p:spPr bwMode="hidden">
            <a:xfrm flipH="1">
              <a:off x="675" y="193"/>
              <a:ext cx="695" cy="696"/>
            </a:xfrm>
            <a:prstGeom prst="ellipse">
              <a:avLst/>
            </a:prstGeom>
            <a:solidFill>
              <a:schemeClr val="accent2"/>
            </a:solidFill>
            <a:ln>
              <a:noFill/>
            </a:ln>
            <a:extLst>
              <a:ext uri="{91240B29-F687-4F45-9708-019B960494DF}">
                <a14:hiddenLine xmlns:a14="http://schemas.microsoft.com/office/drawing/2010/main" w="2857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sp>
          <p:nvSpPr>
            <p:cNvPr id="1035" name="Oval 9"/>
            <p:cNvSpPr>
              <a:spLocks noChangeArrowheads="1"/>
            </p:cNvSpPr>
            <p:nvPr/>
          </p:nvSpPr>
          <p:spPr bwMode="hidden">
            <a:xfrm flipH="1">
              <a:off x="3984" y="192"/>
              <a:ext cx="695" cy="696"/>
            </a:xfrm>
            <a:prstGeom prst="ellipse">
              <a:avLst/>
            </a:pr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sp>
          <p:nvSpPr>
            <p:cNvPr id="1036" name="Oval 10"/>
            <p:cNvSpPr>
              <a:spLocks noChangeArrowheads="1"/>
            </p:cNvSpPr>
            <p:nvPr/>
          </p:nvSpPr>
          <p:spPr bwMode="hidden">
            <a:xfrm flipH="1">
              <a:off x="1486" y="192"/>
              <a:ext cx="695" cy="696"/>
            </a:xfrm>
            <a:prstGeom prst="ellipse">
              <a:avLst/>
            </a:pr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grpSp>
      <p:sp>
        <p:nvSpPr>
          <p:cNvPr id="1027" name="Rectangle 2"/>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49539" name="Rectangle 3"/>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defRPr>
            </a:lvl1pPr>
          </a:lstStyle>
          <a:p>
            <a:pPr>
              <a:defRPr/>
            </a:pPr>
            <a:endParaRPr lang="en-US"/>
          </a:p>
        </p:txBody>
      </p:sp>
      <p:sp>
        <p:nvSpPr>
          <p:cNvPr id="449540" name="Rectangle 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charset="0"/>
              </a:defRPr>
            </a:lvl1pPr>
          </a:lstStyle>
          <a:p>
            <a:pPr>
              <a:defRPr/>
            </a:pPr>
            <a:r>
              <a:rPr lang="en-US"/>
              <a:t>The Archer Center for Student Leadership Development</a:t>
            </a:r>
          </a:p>
        </p:txBody>
      </p:sp>
      <p:sp>
        <p:nvSpPr>
          <p:cNvPr id="449541" name="Rectangle 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F92E7DD7-2DD7-4AFB-94F8-2D60A0F6158E}" type="slidenum">
              <a:rPr lang="en-US" altLang="en-US"/>
              <a:pPr>
                <a:defRPr/>
              </a:pPr>
              <a:t>‹#›</a:t>
            </a:fld>
            <a:endParaRPr lang="en-US" altLang="en-US"/>
          </a:p>
        </p:txBody>
      </p:sp>
      <p:sp>
        <p:nvSpPr>
          <p:cNvPr id="1031" name="Rectangle 14"/>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 id="2147483842" r:id="rId12"/>
  </p:sldLayoutIdLst>
  <p:timing>
    <p:tnLst>
      <p:par>
        <p:cTn id="1" dur="indefinite" restart="never" nodeType="tmRoot"/>
      </p:par>
    </p:tnLst>
  </p:timing>
  <p:hf hd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1"/>
        </a:buClr>
        <a:buFont typeface="Wingdings" panose="05000000000000000000"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700">
          <a:solidFill>
            <a:schemeClr val="tx1"/>
          </a:solidFill>
          <a:latin typeface="+mn-lt"/>
        </a:defRPr>
      </a:lvl2pPr>
      <a:lvl3pPr marL="1143000" indent="-228600" algn="l" rtl="0" eaLnBrk="0" fontAlgn="base" hangingPunct="0">
        <a:spcBef>
          <a:spcPct val="20000"/>
        </a:spcBef>
        <a:spcAft>
          <a:spcPct val="0"/>
        </a:spcAft>
        <a:buClr>
          <a:schemeClr val="accent1"/>
        </a:buClr>
        <a:buFont typeface="Wingdings" panose="05000000000000000000" pitchFamily="2" charset="2"/>
        <a:buChar char="l"/>
        <a:defRPr sz="2300">
          <a:solidFill>
            <a:schemeClr val="tx1"/>
          </a:solidFill>
          <a:latin typeface="+mn-lt"/>
        </a:defRPr>
      </a:lvl3pPr>
      <a:lvl4pPr marL="1600200" indent="-228600" algn="l" rtl="0" eaLnBrk="0" fontAlgn="base" hangingPunct="0">
        <a:spcBef>
          <a:spcPct val="20000"/>
        </a:spcBef>
        <a:spcAft>
          <a:spcPct val="0"/>
        </a:spcAft>
        <a:buClr>
          <a:schemeClr val="accent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p:txBody>
          <a:bodyPr/>
          <a:lstStyle/>
          <a:p>
            <a:pPr eaLnBrk="1" hangingPunct="1"/>
            <a:r>
              <a:rPr lang="en-US" altLang="en-US" smtClean="0"/>
              <a:t>Capstone Team Packet</a:t>
            </a:r>
            <a:br>
              <a:rPr lang="en-US" altLang="en-US" smtClean="0"/>
            </a:br>
            <a:endParaRPr lang="en-US" altLang="en-US" sz="3200" smtClean="0"/>
          </a:p>
        </p:txBody>
      </p:sp>
      <p:sp>
        <p:nvSpPr>
          <p:cNvPr id="16387" name="Rectangle 3"/>
          <p:cNvSpPr>
            <a:spLocks noGrp="1" noChangeArrowheads="1"/>
          </p:cNvSpPr>
          <p:nvPr>
            <p:ph type="subTitle" idx="1"/>
          </p:nvPr>
        </p:nvSpPr>
        <p:spPr>
          <a:xfrm>
            <a:off x="533400" y="3810000"/>
            <a:ext cx="7924800" cy="1752600"/>
          </a:xfrm>
        </p:spPr>
        <p:txBody>
          <a:bodyPr/>
          <a:lstStyle/>
          <a:p>
            <a:pPr eaLnBrk="1" hangingPunct="1"/>
            <a:r>
              <a:rPr lang="en-US" altLang="en-US" dirty="0" smtClean="0"/>
              <a:t>Project Name:______________________</a:t>
            </a:r>
          </a:p>
          <a:p>
            <a:pPr eaLnBrk="1" hangingPunct="1"/>
            <a:endParaRPr lang="en-US" altLang="en-US" dirty="0" smtClean="0"/>
          </a:p>
        </p:txBody>
      </p:sp>
      <p:sp>
        <p:nvSpPr>
          <p:cNvPr id="1638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fld id="{E64C7883-5DE7-495E-A7D2-42405837BBAD}" type="slidenum">
              <a:rPr lang="en-US" altLang="en-US" sz="1000" smtClean="0"/>
              <a:pPr>
                <a:spcBef>
                  <a:spcPct val="0"/>
                </a:spcBef>
                <a:buClrTx/>
                <a:buFontTx/>
                <a:buNone/>
              </a:pPr>
              <a:t>1</a:t>
            </a:fld>
            <a:endParaRPr lang="en-US" altLang="en-US" sz="1000" smtClean="0"/>
          </a:p>
        </p:txBody>
      </p:sp>
      <p:sp>
        <p:nvSpPr>
          <p:cNvPr id="16389" name="Footer Placeholder 4"/>
          <p:cNvSpPr>
            <a:spLocks noGrp="1"/>
          </p:cNvSpPr>
          <p:nvPr>
            <p:ph type="ftr" sz="quarter" idx="11"/>
          </p:nvPr>
        </p:nvSpPr>
        <p:spPr>
          <a:xfrm>
            <a:off x="2724150" y="6248400"/>
            <a:ext cx="36957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r>
              <a:rPr lang="en-US" altLang="en-US" sz="1000" smtClean="0"/>
              <a:t>The Archer Center for Student Leadership Development</a:t>
            </a:r>
          </a:p>
          <a:p>
            <a:pPr>
              <a:spcBef>
                <a:spcPct val="0"/>
              </a:spcBef>
              <a:buClrTx/>
              <a:buFontTx/>
              <a:buNone/>
            </a:pPr>
            <a:r>
              <a:rPr lang="en-US" altLang="en-US" sz="1000" smtClean="0"/>
              <a:t>The Design Lab at Rensselaer</a:t>
            </a:r>
          </a:p>
        </p:txBody>
      </p:sp>
      <p:sp>
        <p:nvSpPr>
          <p:cNvPr id="16390" name="Rectangle 1"/>
          <p:cNvSpPr>
            <a:spLocks noChangeArrowheads="1"/>
          </p:cNvSpPr>
          <p:nvPr/>
        </p:nvSpPr>
        <p:spPr bwMode="auto">
          <a:xfrm>
            <a:off x="457200" y="5172075"/>
            <a:ext cx="8229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r>
              <a:rPr lang="en-US" altLang="en-US" sz="1400" dirty="0"/>
              <a:t>Based on Material Developed by The Archer Center for Student Leadership Development for </a:t>
            </a:r>
            <a:r>
              <a:rPr lang="en-US" altLang="en-US" sz="1400" dirty="0" smtClean="0"/>
              <a:t/>
            </a:r>
            <a:br>
              <a:rPr lang="en-US" altLang="en-US" sz="1400" dirty="0" smtClean="0"/>
            </a:br>
            <a:r>
              <a:rPr lang="en-US" altLang="en-US" sz="1400" dirty="0" smtClean="0"/>
              <a:t>ENGR-2050</a:t>
            </a:r>
            <a:r>
              <a:rPr lang="en-US" altLang="en-US" sz="1400" dirty="0"/>
              <a:t>, Introduction to Engineering Design with Professional Development 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lgn="ctr" eaLnBrk="1" hangingPunct="1"/>
            <a:r>
              <a:rPr lang="en-US" altLang="en-US" smtClean="0"/>
              <a:t>Team Information</a:t>
            </a:r>
          </a:p>
        </p:txBody>
      </p:sp>
      <p:sp>
        <p:nvSpPr>
          <p:cNvPr id="18449" name="Slide Number Placeholder 19"/>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fld id="{0E546550-7C27-4C25-9544-714D5A75E801}" type="slidenum">
              <a:rPr lang="en-US" altLang="en-US" sz="1000" smtClean="0"/>
              <a:pPr>
                <a:spcBef>
                  <a:spcPct val="0"/>
                </a:spcBef>
                <a:buClrTx/>
                <a:buFontTx/>
                <a:buNone/>
              </a:pPr>
              <a:t>2</a:t>
            </a:fld>
            <a:endParaRPr lang="en-US" altLang="en-US" sz="1000" smtClean="0"/>
          </a:p>
        </p:txBody>
      </p:sp>
      <p:sp>
        <p:nvSpPr>
          <p:cNvPr id="18450" name="TextBox 1"/>
          <p:cNvSpPr txBox="1">
            <a:spLocks noChangeArrowheads="1"/>
          </p:cNvSpPr>
          <p:nvPr/>
        </p:nvSpPr>
        <p:spPr bwMode="auto">
          <a:xfrm>
            <a:off x="838200" y="5878512"/>
            <a:ext cx="7467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FontTx/>
              <a:buNone/>
            </a:pPr>
            <a:r>
              <a:rPr lang="en-US" altLang="en-US" sz="1800" dirty="0"/>
              <a:t>Collect and enter into your team’s Project Wiki when you have access.</a:t>
            </a:r>
          </a:p>
        </p:txBody>
      </p:sp>
      <p:sp>
        <p:nvSpPr>
          <p:cNvPr id="18451" name="Footer Placeholder 4"/>
          <p:cNvSpPr>
            <a:spLocks noGrp="1"/>
          </p:cNvSpPr>
          <p:nvPr>
            <p:ph type="ftr" sz="quarter" idx="11"/>
          </p:nvPr>
        </p:nvSpPr>
        <p:spPr>
          <a:xfrm>
            <a:off x="2724150" y="6248400"/>
            <a:ext cx="36957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r>
              <a:rPr lang="en-US" altLang="en-US" sz="1000" smtClean="0"/>
              <a:t>The Archer Center for Student Leadership Development</a:t>
            </a:r>
          </a:p>
          <a:p>
            <a:pPr>
              <a:spcBef>
                <a:spcPct val="0"/>
              </a:spcBef>
              <a:buClrTx/>
              <a:buFontTx/>
              <a:buNone/>
            </a:pPr>
            <a:r>
              <a:rPr lang="en-US" altLang="en-US" sz="1000" smtClean="0"/>
              <a:t>The Design Lab at Rensselaer</a:t>
            </a:r>
          </a:p>
        </p:txBody>
      </p:sp>
      <p:graphicFrame>
        <p:nvGraphicFramePr>
          <p:cNvPr id="2" name="Table 1"/>
          <p:cNvGraphicFramePr>
            <a:graphicFrameLocks noGrp="1"/>
          </p:cNvGraphicFramePr>
          <p:nvPr>
            <p:extLst>
              <p:ext uri="{D42A27DB-BD31-4B8C-83A1-F6EECF244321}">
                <p14:modId xmlns:p14="http://schemas.microsoft.com/office/powerpoint/2010/main" val="2339164415"/>
              </p:ext>
            </p:extLst>
          </p:nvPr>
        </p:nvGraphicFramePr>
        <p:xfrm>
          <a:off x="457200" y="1397000"/>
          <a:ext cx="8229600" cy="4450080"/>
        </p:xfrm>
        <a:graphic>
          <a:graphicData uri="http://schemas.openxmlformats.org/drawingml/2006/table">
            <a:tbl>
              <a:tblPr firstRow="1" bandRow="1">
                <a:tableStyleId>{073A0DAA-6AF3-43AB-8588-CEC1D06C72B9}</a:tableStyleId>
              </a:tblPr>
              <a:tblGrid>
                <a:gridCol w="3276600">
                  <a:extLst>
                    <a:ext uri="{9D8B030D-6E8A-4147-A177-3AD203B41FA5}">
                      <a16:colId xmlns:a16="http://schemas.microsoft.com/office/drawing/2014/main" val="2341635534"/>
                    </a:ext>
                  </a:extLst>
                </a:gridCol>
                <a:gridCol w="2514600">
                  <a:extLst>
                    <a:ext uri="{9D8B030D-6E8A-4147-A177-3AD203B41FA5}">
                      <a16:colId xmlns:a16="http://schemas.microsoft.com/office/drawing/2014/main" val="958920430"/>
                    </a:ext>
                  </a:extLst>
                </a:gridCol>
                <a:gridCol w="2438400">
                  <a:extLst>
                    <a:ext uri="{9D8B030D-6E8A-4147-A177-3AD203B41FA5}">
                      <a16:colId xmlns:a16="http://schemas.microsoft.com/office/drawing/2014/main" val="3144087787"/>
                    </a:ext>
                  </a:extLst>
                </a:gridCol>
              </a:tblGrid>
              <a:tr h="370840">
                <a:tc>
                  <a:txBody>
                    <a:bodyPr/>
                    <a:lstStyle/>
                    <a:p>
                      <a:r>
                        <a:rPr lang="en-US" dirty="0" smtClean="0"/>
                        <a:t>Team Member</a:t>
                      </a:r>
                      <a:endParaRPr lang="en-US" dirty="0"/>
                    </a:p>
                  </a:txBody>
                  <a:tcPr/>
                </a:tc>
                <a:tc>
                  <a:txBody>
                    <a:bodyPr/>
                    <a:lstStyle/>
                    <a:p>
                      <a:r>
                        <a:rPr lang="en-US" dirty="0" smtClean="0"/>
                        <a:t>Phone</a:t>
                      </a:r>
                      <a:endParaRPr lang="en-US" dirty="0"/>
                    </a:p>
                  </a:txBody>
                  <a:tcPr/>
                </a:tc>
                <a:tc>
                  <a:txBody>
                    <a:bodyPr/>
                    <a:lstStyle/>
                    <a:p>
                      <a:r>
                        <a:rPr lang="en-US" dirty="0" smtClean="0"/>
                        <a:t>Email</a:t>
                      </a:r>
                      <a:endParaRPr lang="en-US" dirty="0"/>
                    </a:p>
                  </a:txBody>
                  <a:tcPr/>
                </a:tc>
                <a:extLst>
                  <a:ext uri="{0D108BD9-81ED-4DB2-BD59-A6C34878D82A}">
                    <a16:rowId xmlns:a16="http://schemas.microsoft.com/office/drawing/2014/main" val="3287563308"/>
                  </a:ext>
                </a:extLst>
              </a:tr>
              <a:tr h="370840">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48432886"/>
                  </a:ext>
                </a:extLst>
              </a:tr>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003589733"/>
                  </a:ext>
                </a:extLst>
              </a:tr>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40506003"/>
                  </a:ext>
                </a:extLst>
              </a:tr>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469730393"/>
                  </a:ext>
                </a:extLst>
              </a:tr>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933659516"/>
                  </a:ext>
                </a:extLst>
              </a:tr>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857848662"/>
                  </a:ext>
                </a:extLst>
              </a:tr>
              <a:tr h="370840">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416729674"/>
                  </a:ext>
                </a:extLst>
              </a:tr>
              <a:tr h="370840">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612413182"/>
                  </a:ext>
                </a:extLst>
              </a:tr>
              <a:tr h="370840">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220527766"/>
                  </a:ext>
                </a:extLst>
              </a:tr>
              <a:tr h="370840">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397443109"/>
                  </a:ext>
                </a:extLst>
              </a:tr>
              <a:tr h="370840">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014908974"/>
                  </a:ext>
                </a:extLst>
              </a:tr>
            </a:tbl>
          </a:graphicData>
        </a:graphic>
      </p:graphicFrame>
    </p:spTree>
    <p:extLst>
      <p:ext uri="{BB962C8B-B14F-4D97-AF65-F5344CB8AC3E}">
        <p14:creationId xmlns:p14="http://schemas.microsoft.com/office/powerpoint/2010/main" val="1988383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algn="ctr" eaLnBrk="1" hangingPunct="1"/>
            <a:r>
              <a:rPr lang="en-US" altLang="en-US" smtClean="0"/>
              <a:t>Individual Questions</a:t>
            </a:r>
          </a:p>
        </p:txBody>
      </p:sp>
      <p:sp>
        <p:nvSpPr>
          <p:cNvPr id="19459" name="Content Placeholder 2"/>
          <p:cNvSpPr>
            <a:spLocks noGrp="1"/>
          </p:cNvSpPr>
          <p:nvPr>
            <p:ph idx="1"/>
          </p:nvPr>
        </p:nvSpPr>
        <p:spPr>
          <a:xfrm>
            <a:off x="457200" y="1565275"/>
            <a:ext cx="8229600" cy="4911725"/>
          </a:xfrm>
        </p:spPr>
        <p:txBody>
          <a:bodyPr/>
          <a:lstStyle/>
          <a:p>
            <a:pPr eaLnBrk="1" hangingPunct="1"/>
            <a:r>
              <a:rPr lang="en-US" altLang="en-US" sz="1200" smtClean="0"/>
              <a:t>What do you hope to get out of this project?</a:t>
            </a:r>
          </a:p>
          <a:p>
            <a:pPr eaLnBrk="1" hangingPunct="1"/>
            <a:endParaRPr lang="en-US" altLang="en-US" sz="1200" smtClean="0"/>
          </a:p>
          <a:p>
            <a:pPr eaLnBrk="1" hangingPunct="1"/>
            <a:r>
              <a:rPr lang="en-US" altLang="en-US" sz="1200" smtClean="0"/>
              <a:t>List specific skills/experiences that you can contribute to the team.</a:t>
            </a:r>
          </a:p>
          <a:p>
            <a:pPr eaLnBrk="1" hangingPunct="1"/>
            <a:endParaRPr lang="en-US" altLang="en-US" sz="1200" smtClean="0"/>
          </a:p>
          <a:p>
            <a:pPr eaLnBrk="1" hangingPunct="1"/>
            <a:r>
              <a:rPr lang="en-US" altLang="en-US" sz="1200" smtClean="0"/>
              <a:t>List weaknesses/things you prefer not to do.</a:t>
            </a:r>
          </a:p>
          <a:p>
            <a:pPr eaLnBrk="1" hangingPunct="1"/>
            <a:endParaRPr lang="en-US" altLang="en-US" sz="1200" smtClean="0"/>
          </a:p>
          <a:p>
            <a:pPr eaLnBrk="1" hangingPunct="1"/>
            <a:r>
              <a:rPr lang="en-US" altLang="en-US" sz="1200" smtClean="0"/>
              <a:t>What are your work style preferences?  How, when, and where do you like to work?</a:t>
            </a:r>
          </a:p>
          <a:p>
            <a:pPr eaLnBrk="1" hangingPunct="1"/>
            <a:endParaRPr lang="en-US" altLang="en-US" sz="1200" smtClean="0"/>
          </a:p>
          <a:p>
            <a:pPr eaLnBrk="1" hangingPunct="1"/>
            <a:r>
              <a:rPr lang="en-US" altLang="en-US" sz="1200" smtClean="0"/>
              <a:t>What really annoys you when working with others?</a:t>
            </a:r>
          </a:p>
          <a:p>
            <a:pPr eaLnBrk="1" hangingPunct="1"/>
            <a:endParaRPr lang="en-US" altLang="en-US" sz="1200" smtClean="0"/>
          </a:p>
          <a:p>
            <a:pPr eaLnBrk="1" hangingPunct="1"/>
            <a:r>
              <a:rPr lang="en-US" altLang="en-US" sz="1200" smtClean="0"/>
              <a:t>What outside obligations do you have/scheduling conflicts?</a:t>
            </a:r>
          </a:p>
          <a:p>
            <a:pPr eaLnBrk="1" hangingPunct="1"/>
            <a:endParaRPr lang="en-US" altLang="en-US" sz="1200" smtClean="0"/>
          </a:p>
          <a:p>
            <a:pPr eaLnBrk="1" hangingPunct="1"/>
            <a:r>
              <a:rPr lang="en-US" altLang="en-US" sz="1200" smtClean="0"/>
              <a:t>What is your level of commitment (high/medium/low) to accomplishing the Team’s Purpose and Desired Outcome(s) as provided by the team?</a:t>
            </a:r>
          </a:p>
        </p:txBody>
      </p:sp>
      <p:sp>
        <p:nvSpPr>
          <p:cNvPr id="19460" name="TextBox 3"/>
          <p:cNvSpPr txBox="1">
            <a:spLocks noChangeArrowheads="1"/>
          </p:cNvSpPr>
          <p:nvPr/>
        </p:nvSpPr>
        <p:spPr bwMode="auto">
          <a:xfrm>
            <a:off x="5105400" y="6477000"/>
            <a:ext cx="34290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r">
              <a:spcBef>
                <a:spcPct val="0"/>
              </a:spcBef>
              <a:buClrTx/>
              <a:buFontTx/>
              <a:buNone/>
            </a:pPr>
            <a:r>
              <a:rPr lang="en-US" altLang="en-US" sz="800"/>
              <a:t>Adapted from The Team Learning Assistant Workbook, 2005</a:t>
            </a:r>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fld id="{0757DFB7-B212-4EF2-987F-08698BB501E9}" type="slidenum">
              <a:rPr lang="en-US" altLang="en-US" sz="1000" smtClean="0"/>
              <a:pPr>
                <a:spcBef>
                  <a:spcPct val="0"/>
                </a:spcBef>
                <a:buClrTx/>
                <a:buFontTx/>
                <a:buNone/>
              </a:pPr>
              <a:t>3</a:t>
            </a:fld>
            <a:endParaRPr lang="en-US" altLang="en-US" sz="1000" smtClean="0"/>
          </a:p>
        </p:txBody>
      </p:sp>
      <p:sp>
        <p:nvSpPr>
          <p:cNvPr id="19462" name="TextBox 6"/>
          <p:cNvSpPr txBox="1">
            <a:spLocks noChangeArrowheads="1"/>
          </p:cNvSpPr>
          <p:nvPr/>
        </p:nvSpPr>
        <p:spPr bwMode="auto">
          <a:xfrm>
            <a:off x="679450" y="5562600"/>
            <a:ext cx="7785100" cy="369888"/>
          </a:xfrm>
          <a:prstGeom prst="rect">
            <a:avLst/>
          </a:prstGeom>
          <a:ln/>
        </p:spPr>
        <p:style>
          <a:lnRef idx="2">
            <a:schemeClr val="dk1"/>
          </a:lnRef>
          <a:fillRef idx="1">
            <a:schemeClr val="lt1"/>
          </a:fillRef>
          <a:effectRef idx="0">
            <a:schemeClr val="dk1"/>
          </a:effectRef>
          <a:fontRef idx="minor">
            <a:schemeClr val="dk1"/>
          </a:fontRef>
        </p:style>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r>
              <a:rPr lang="en-US" altLang="en-US" dirty="0" smtClean="0"/>
              <a:t>Enter Your Responses Into Your Team’s Background Information Forum</a:t>
            </a:r>
          </a:p>
        </p:txBody>
      </p:sp>
      <p:sp>
        <p:nvSpPr>
          <p:cNvPr id="19463" name="Footer Placeholder 4"/>
          <p:cNvSpPr>
            <a:spLocks noGrp="1"/>
          </p:cNvSpPr>
          <p:nvPr>
            <p:ph type="ftr" sz="quarter" idx="11"/>
          </p:nvPr>
        </p:nvSpPr>
        <p:spPr>
          <a:xfrm>
            <a:off x="2724150" y="6248400"/>
            <a:ext cx="36957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r>
              <a:rPr lang="en-US" altLang="en-US" sz="1000" smtClean="0"/>
              <a:t>The Archer Center for Student Leadership Development</a:t>
            </a:r>
          </a:p>
          <a:p>
            <a:pPr>
              <a:spcBef>
                <a:spcPct val="0"/>
              </a:spcBef>
              <a:buClrTx/>
              <a:buFontTx/>
              <a:buNone/>
            </a:pPr>
            <a:r>
              <a:rPr lang="en-US" altLang="en-US" sz="1000" smtClean="0"/>
              <a:t>The Design Lab at Rensselaer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r>
              <a:rPr lang="en-US" altLang="en-US" smtClean="0"/>
              <a:t>Team Type Table</a:t>
            </a:r>
          </a:p>
        </p:txBody>
      </p:sp>
      <p:grpSp>
        <p:nvGrpSpPr>
          <p:cNvPr id="20483" name="Group 13"/>
          <p:cNvGrpSpPr>
            <a:grpSpLocks/>
          </p:cNvGrpSpPr>
          <p:nvPr/>
        </p:nvGrpSpPr>
        <p:grpSpPr bwMode="auto">
          <a:xfrm>
            <a:off x="1676400" y="1524000"/>
            <a:ext cx="5791200" cy="2978150"/>
            <a:chOff x="576" y="1200"/>
            <a:chExt cx="4608" cy="2688"/>
          </a:xfrm>
        </p:grpSpPr>
        <p:grpSp>
          <p:nvGrpSpPr>
            <p:cNvPr id="20488" name="Group 14"/>
            <p:cNvGrpSpPr>
              <a:grpSpLocks/>
            </p:cNvGrpSpPr>
            <p:nvPr/>
          </p:nvGrpSpPr>
          <p:grpSpPr bwMode="auto">
            <a:xfrm>
              <a:off x="576" y="1200"/>
              <a:ext cx="4608" cy="2688"/>
              <a:chOff x="576" y="432"/>
              <a:chExt cx="4608" cy="3456"/>
            </a:xfrm>
          </p:grpSpPr>
          <p:sp>
            <p:nvSpPr>
              <p:cNvPr id="20505" name="Rectangle 15"/>
              <p:cNvSpPr>
                <a:spLocks noChangeArrowheads="1"/>
              </p:cNvSpPr>
              <p:nvPr/>
            </p:nvSpPr>
            <p:spPr bwMode="auto">
              <a:xfrm>
                <a:off x="576" y="432"/>
                <a:ext cx="4608" cy="34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endParaRPr lang="en-US" altLang="en-US" sz="1800"/>
              </a:p>
            </p:txBody>
          </p:sp>
          <p:sp>
            <p:nvSpPr>
              <p:cNvPr id="20506" name="Line 16"/>
              <p:cNvSpPr>
                <a:spLocks noChangeShapeType="1"/>
              </p:cNvSpPr>
              <p:nvPr/>
            </p:nvSpPr>
            <p:spPr bwMode="auto">
              <a:xfrm>
                <a:off x="1728" y="432"/>
                <a:ext cx="0" cy="345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07" name="Line 17"/>
              <p:cNvSpPr>
                <a:spLocks noChangeShapeType="1"/>
              </p:cNvSpPr>
              <p:nvPr/>
            </p:nvSpPr>
            <p:spPr bwMode="auto">
              <a:xfrm>
                <a:off x="2880" y="432"/>
                <a:ext cx="0" cy="345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08" name="Line 18"/>
              <p:cNvSpPr>
                <a:spLocks noChangeShapeType="1"/>
              </p:cNvSpPr>
              <p:nvPr/>
            </p:nvSpPr>
            <p:spPr bwMode="auto">
              <a:xfrm>
                <a:off x="4032" y="432"/>
                <a:ext cx="0" cy="345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09" name="Line 19"/>
              <p:cNvSpPr>
                <a:spLocks noChangeShapeType="1"/>
              </p:cNvSpPr>
              <p:nvPr/>
            </p:nvSpPr>
            <p:spPr bwMode="auto">
              <a:xfrm>
                <a:off x="576" y="1248"/>
                <a:ext cx="460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10" name="Line 20"/>
              <p:cNvSpPr>
                <a:spLocks noChangeShapeType="1"/>
              </p:cNvSpPr>
              <p:nvPr/>
            </p:nvSpPr>
            <p:spPr bwMode="auto">
              <a:xfrm>
                <a:off x="576" y="2064"/>
                <a:ext cx="460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11" name="Line 21"/>
              <p:cNvSpPr>
                <a:spLocks noChangeShapeType="1"/>
              </p:cNvSpPr>
              <p:nvPr/>
            </p:nvSpPr>
            <p:spPr bwMode="auto">
              <a:xfrm>
                <a:off x="576" y="2976"/>
                <a:ext cx="460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0489" name="Text Box 22"/>
            <p:cNvSpPr txBox="1">
              <a:spLocks noChangeArrowheads="1"/>
            </p:cNvSpPr>
            <p:nvPr/>
          </p:nvSpPr>
          <p:spPr bwMode="auto">
            <a:xfrm>
              <a:off x="912" y="1276"/>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1600" b="1">
                  <a:solidFill>
                    <a:srgbClr val="0033CC"/>
                  </a:solidFill>
                </a:rPr>
                <a:t>ISTJ</a:t>
              </a:r>
            </a:p>
          </p:txBody>
        </p:sp>
        <p:sp>
          <p:nvSpPr>
            <p:cNvPr id="20490" name="Text Box 23"/>
            <p:cNvSpPr txBox="1">
              <a:spLocks noChangeArrowheads="1"/>
            </p:cNvSpPr>
            <p:nvPr/>
          </p:nvSpPr>
          <p:spPr bwMode="auto">
            <a:xfrm>
              <a:off x="912" y="1900"/>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1600" b="1">
                  <a:solidFill>
                    <a:srgbClr val="0033CC"/>
                  </a:solidFill>
                </a:rPr>
                <a:t>ISTP</a:t>
              </a:r>
            </a:p>
          </p:txBody>
        </p:sp>
        <p:sp>
          <p:nvSpPr>
            <p:cNvPr id="20491" name="Text Box 24"/>
            <p:cNvSpPr txBox="1">
              <a:spLocks noChangeArrowheads="1"/>
            </p:cNvSpPr>
            <p:nvPr/>
          </p:nvSpPr>
          <p:spPr bwMode="auto">
            <a:xfrm>
              <a:off x="912" y="2524"/>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1600" b="1">
                  <a:solidFill>
                    <a:srgbClr val="0033CC"/>
                  </a:solidFill>
                </a:rPr>
                <a:t>ESTP</a:t>
              </a:r>
            </a:p>
          </p:txBody>
        </p:sp>
        <p:sp>
          <p:nvSpPr>
            <p:cNvPr id="20492" name="Text Box 25"/>
            <p:cNvSpPr txBox="1">
              <a:spLocks noChangeArrowheads="1"/>
            </p:cNvSpPr>
            <p:nvPr/>
          </p:nvSpPr>
          <p:spPr bwMode="auto">
            <a:xfrm>
              <a:off x="912" y="3244"/>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1600" b="1">
                  <a:solidFill>
                    <a:srgbClr val="0033CC"/>
                  </a:solidFill>
                </a:rPr>
                <a:t>ESTJ</a:t>
              </a:r>
            </a:p>
          </p:txBody>
        </p:sp>
        <p:sp>
          <p:nvSpPr>
            <p:cNvPr id="20493" name="Text Box 26"/>
            <p:cNvSpPr txBox="1">
              <a:spLocks noChangeArrowheads="1"/>
            </p:cNvSpPr>
            <p:nvPr/>
          </p:nvSpPr>
          <p:spPr bwMode="auto">
            <a:xfrm>
              <a:off x="2064" y="1296"/>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1600" b="1">
                  <a:solidFill>
                    <a:srgbClr val="0033CC"/>
                  </a:solidFill>
                </a:rPr>
                <a:t>ISFJ</a:t>
              </a:r>
            </a:p>
          </p:txBody>
        </p:sp>
        <p:sp>
          <p:nvSpPr>
            <p:cNvPr id="20494" name="Text Box 27"/>
            <p:cNvSpPr txBox="1">
              <a:spLocks noChangeArrowheads="1"/>
            </p:cNvSpPr>
            <p:nvPr/>
          </p:nvSpPr>
          <p:spPr bwMode="auto">
            <a:xfrm>
              <a:off x="2064" y="1900"/>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1600" b="1">
                  <a:solidFill>
                    <a:srgbClr val="0033CC"/>
                  </a:solidFill>
                </a:rPr>
                <a:t>ISFP</a:t>
              </a:r>
            </a:p>
          </p:txBody>
        </p:sp>
        <p:sp>
          <p:nvSpPr>
            <p:cNvPr id="20495" name="Text Box 28"/>
            <p:cNvSpPr txBox="1">
              <a:spLocks noChangeArrowheads="1"/>
            </p:cNvSpPr>
            <p:nvPr/>
          </p:nvSpPr>
          <p:spPr bwMode="auto">
            <a:xfrm>
              <a:off x="2064" y="2524"/>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1600" b="1">
                  <a:solidFill>
                    <a:srgbClr val="0033CC"/>
                  </a:solidFill>
                </a:rPr>
                <a:t>ESFP</a:t>
              </a:r>
            </a:p>
          </p:txBody>
        </p:sp>
        <p:sp>
          <p:nvSpPr>
            <p:cNvPr id="20496" name="Text Box 29"/>
            <p:cNvSpPr txBox="1">
              <a:spLocks noChangeArrowheads="1"/>
            </p:cNvSpPr>
            <p:nvPr/>
          </p:nvSpPr>
          <p:spPr bwMode="auto">
            <a:xfrm>
              <a:off x="2064" y="3244"/>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1600" b="1">
                  <a:solidFill>
                    <a:srgbClr val="0033CC"/>
                  </a:solidFill>
                </a:rPr>
                <a:t>ESFJ</a:t>
              </a:r>
            </a:p>
          </p:txBody>
        </p:sp>
        <p:sp>
          <p:nvSpPr>
            <p:cNvPr id="20497" name="Text Box 30"/>
            <p:cNvSpPr txBox="1">
              <a:spLocks noChangeArrowheads="1"/>
            </p:cNvSpPr>
            <p:nvPr/>
          </p:nvSpPr>
          <p:spPr bwMode="auto">
            <a:xfrm>
              <a:off x="3216" y="1276"/>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1600" b="1">
                  <a:solidFill>
                    <a:srgbClr val="0033CC"/>
                  </a:solidFill>
                </a:rPr>
                <a:t>INFJ</a:t>
              </a:r>
            </a:p>
          </p:txBody>
        </p:sp>
        <p:sp>
          <p:nvSpPr>
            <p:cNvPr id="20498" name="Text Box 31"/>
            <p:cNvSpPr txBox="1">
              <a:spLocks noChangeArrowheads="1"/>
            </p:cNvSpPr>
            <p:nvPr/>
          </p:nvSpPr>
          <p:spPr bwMode="auto">
            <a:xfrm>
              <a:off x="3216" y="1900"/>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1600" b="1">
                  <a:solidFill>
                    <a:srgbClr val="0033CC"/>
                  </a:solidFill>
                </a:rPr>
                <a:t>INFP</a:t>
              </a:r>
            </a:p>
          </p:txBody>
        </p:sp>
        <p:sp>
          <p:nvSpPr>
            <p:cNvPr id="20499" name="Text Box 32"/>
            <p:cNvSpPr txBox="1">
              <a:spLocks noChangeArrowheads="1"/>
            </p:cNvSpPr>
            <p:nvPr/>
          </p:nvSpPr>
          <p:spPr bwMode="auto">
            <a:xfrm>
              <a:off x="3216" y="2544"/>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1600" b="1">
                  <a:solidFill>
                    <a:srgbClr val="0033CC"/>
                  </a:solidFill>
                </a:rPr>
                <a:t>ENFP</a:t>
              </a:r>
            </a:p>
          </p:txBody>
        </p:sp>
        <p:sp>
          <p:nvSpPr>
            <p:cNvPr id="20500" name="Text Box 33"/>
            <p:cNvSpPr txBox="1">
              <a:spLocks noChangeArrowheads="1"/>
            </p:cNvSpPr>
            <p:nvPr/>
          </p:nvSpPr>
          <p:spPr bwMode="auto">
            <a:xfrm>
              <a:off x="3216" y="3264"/>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1600" b="1">
                  <a:solidFill>
                    <a:srgbClr val="0033CC"/>
                  </a:solidFill>
                </a:rPr>
                <a:t>ENFJ</a:t>
              </a:r>
            </a:p>
          </p:txBody>
        </p:sp>
        <p:sp>
          <p:nvSpPr>
            <p:cNvPr id="20501" name="Text Box 34"/>
            <p:cNvSpPr txBox="1">
              <a:spLocks noChangeArrowheads="1"/>
            </p:cNvSpPr>
            <p:nvPr/>
          </p:nvSpPr>
          <p:spPr bwMode="auto">
            <a:xfrm>
              <a:off x="4368" y="1296"/>
              <a:ext cx="57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1400" b="1">
                  <a:solidFill>
                    <a:srgbClr val="0033CC"/>
                  </a:solidFill>
                </a:rPr>
                <a:t>INTJ</a:t>
              </a:r>
            </a:p>
          </p:txBody>
        </p:sp>
        <p:sp>
          <p:nvSpPr>
            <p:cNvPr id="20502" name="Text Box 35"/>
            <p:cNvSpPr txBox="1">
              <a:spLocks noChangeArrowheads="1"/>
            </p:cNvSpPr>
            <p:nvPr/>
          </p:nvSpPr>
          <p:spPr bwMode="auto">
            <a:xfrm>
              <a:off x="4368" y="1900"/>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1600" b="1">
                  <a:solidFill>
                    <a:srgbClr val="0033CC"/>
                  </a:solidFill>
                </a:rPr>
                <a:t>INTP</a:t>
              </a:r>
            </a:p>
          </p:txBody>
        </p:sp>
        <p:sp>
          <p:nvSpPr>
            <p:cNvPr id="20503" name="Text Box 36"/>
            <p:cNvSpPr txBox="1">
              <a:spLocks noChangeArrowheads="1"/>
            </p:cNvSpPr>
            <p:nvPr/>
          </p:nvSpPr>
          <p:spPr bwMode="auto">
            <a:xfrm>
              <a:off x="4368" y="2524"/>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1600" b="1">
                  <a:solidFill>
                    <a:srgbClr val="0033CC"/>
                  </a:solidFill>
                </a:rPr>
                <a:t>ENTP</a:t>
              </a:r>
            </a:p>
          </p:txBody>
        </p:sp>
        <p:sp>
          <p:nvSpPr>
            <p:cNvPr id="20504" name="Text Box 37"/>
            <p:cNvSpPr txBox="1">
              <a:spLocks noChangeArrowheads="1"/>
            </p:cNvSpPr>
            <p:nvPr/>
          </p:nvSpPr>
          <p:spPr bwMode="auto">
            <a:xfrm>
              <a:off x="4368" y="3264"/>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1600" b="1">
                  <a:solidFill>
                    <a:srgbClr val="0033CC"/>
                  </a:solidFill>
                </a:rPr>
                <a:t>ENTJ</a:t>
              </a:r>
            </a:p>
          </p:txBody>
        </p:sp>
      </p:grpSp>
      <p:sp>
        <p:nvSpPr>
          <p:cNvPr id="20484" name="Text Box 39"/>
          <p:cNvSpPr txBox="1">
            <a:spLocks noChangeArrowheads="1"/>
          </p:cNvSpPr>
          <p:nvPr/>
        </p:nvSpPr>
        <p:spPr bwMode="auto">
          <a:xfrm>
            <a:off x="1066800" y="4572000"/>
            <a:ext cx="71247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r>
              <a:rPr lang="en-US" altLang="en-US" sz="1600" b="1">
                <a:solidFill>
                  <a:srgbClr val="3333CC"/>
                </a:solidFill>
              </a:rPr>
              <a:t>E:_____        S:______        T:______        J:______         Group</a:t>
            </a:r>
          </a:p>
          <a:p>
            <a:pPr>
              <a:spcBef>
                <a:spcPct val="0"/>
              </a:spcBef>
              <a:buClrTx/>
              <a:buFontTx/>
              <a:buNone/>
            </a:pPr>
            <a:r>
              <a:rPr lang="en-US" altLang="en-US" sz="1600" b="1">
                <a:solidFill>
                  <a:srgbClr val="3333CC"/>
                </a:solidFill>
              </a:rPr>
              <a:t>I:______       N:______        F:______        P:______         Type: __ __ __ __</a:t>
            </a:r>
          </a:p>
        </p:txBody>
      </p:sp>
      <p:sp>
        <p:nvSpPr>
          <p:cNvPr id="20485" name="Slide Number Placeholder 28"/>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fld id="{58AAC5CF-C827-413D-9B71-007F41A21EEB}" type="slidenum">
              <a:rPr lang="en-US" altLang="en-US" sz="1000" smtClean="0"/>
              <a:pPr>
                <a:spcBef>
                  <a:spcPct val="0"/>
                </a:spcBef>
                <a:buClrTx/>
                <a:buFontTx/>
                <a:buNone/>
              </a:pPr>
              <a:t>4</a:t>
            </a:fld>
            <a:endParaRPr lang="en-US" altLang="en-US" sz="1000" smtClean="0"/>
          </a:p>
        </p:txBody>
      </p:sp>
      <p:sp>
        <p:nvSpPr>
          <p:cNvPr id="20486" name="Footer Placeholder 4"/>
          <p:cNvSpPr>
            <a:spLocks noGrp="1"/>
          </p:cNvSpPr>
          <p:nvPr>
            <p:ph type="ftr" sz="quarter" idx="11"/>
          </p:nvPr>
        </p:nvSpPr>
        <p:spPr>
          <a:xfrm>
            <a:off x="452438" y="6494463"/>
            <a:ext cx="8239125" cy="2111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r>
              <a:rPr lang="en-US" altLang="en-US" sz="1000" smtClean="0"/>
              <a:t>The Archer Center for Student Leadership Development / The Design Lab at Rensselaer</a:t>
            </a:r>
          </a:p>
        </p:txBody>
      </p:sp>
      <p:sp>
        <p:nvSpPr>
          <p:cNvPr id="2" name="TextBox 1"/>
          <p:cNvSpPr txBox="1"/>
          <p:nvPr/>
        </p:nvSpPr>
        <p:spPr>
          <a:xfrm>
            <a:off x="914400" y="5573713"/>
            <a:ext cx="7277100" cy="646331"/>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a:defRPr/>
            </a:pPr>
            <a:r>
              <a:rPr lang="en-US" b="1" dirty="0"/>
              <a:t>Copy Onto Whiteboard and Tally The Quantity of Each </a:t>
            </a:r>
            <a:r>
              <a:rPr lang="en-US" b="1" dirty="0" smtClean="0"/>
              <a:t>Type</a:t>
            </a:r>
            <a:br>
              <a:rPr lang="en-US" b="1" dirty="0" smtClean="0"/>
            </a:br>
            <a:r>
              <a:rPr lang="en-US" b="1" dirty="0" smtClean="0"/>
              <a:t>To Determine your Overall Group’s Type</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lgn="ctr" eaLnBrk="1" hangingPunct="1"/>
            <a:r>
              <a:rPr lang="en-US" altLang="en-US" smtClean="0"/>
              <a:t>MBTI Discussion Questions</a:t>
            </a:r>
          </a:p>
        </p:txBody>
      </p:sp>
      <p:sp>
        <p:nvSpPr>
          <p:cNvPr id="7171" name="Content Placeholder 2"/>
          <p:cNvSpPr>
            <a:spLocks noGrp="1"/>
          </p:cNvSpPr>
          <p:nvPr>
            <p:ph idx="1"/>
          </p:nvPr>
        </p:nvSpPr>
        <p:spPr>
          <a:xfrm>
            <a:off x="457200" y="1447800"/>
            <a:ext cx="8229600" cy="5105400"/>
          </a:xfrm>
        </p:spPr>
        <p:txBody>
          <a:bodyPr/>
          <a:lstStyle/>
          <a:p>
            <a:pPr eaLnBrk="1" hangingPunct="1">
              <a:buFont typeface="Wingdings" panose="05000000000000000000" pitchFamily="2" charset="2"/>
              <a:buNone/>
              <a:defRPr/>
            </a:pPr>
            <a:r>
              <a:rPr lang="en-US" sz="2400" dirty="0" smtClean="0"/>
              <a:t>In relation to type… </a:t>
            </a:r>
          </a:p>
          <a:p>
            <a:pPr eaLnBrk="1" hangingPunct="1">
              <a:buFont typeface="Wingdings" panose="05000000000000000000" pitchFamily="2" charset="2"/>
              <a:buNone/>
              <a:defRPr/>
            </a:pPr>
            <a:endParaRPr lang="en-US" sz="1200" dirty="0" smtClean="0"/>
          </a:p>
          <a:p>
            <a:pPr marL="687388" indent="-225425" eaLnBrk="1" hangingPunct="1">
              <a:spcBef>
                <a:spcPts val="0"/>
              </a:spcBef>
              <a:defRPr/>
            </a:pPr>
            <a:r>
              <a:rPr lang="en-US" sz="1800" dirty="0" smtClean="0"/>
              <a:t>what could  be some strengths of your team?</a:t>
            </a:r>
          </a:p>
          <a:p>
            <a:pPr marL="687388" indent="-225425" eaLnBrk="1" hangingPunct="1">
              <a:spcBef>
                <a:spcPts val="0"/>
              </a:spcBef>
              <a:defRPr/>
            </a:pPr>
            <a:endParaRPr lang="en-US" sz="1800" dirty="0" smtClean="0"/>
          </a:p>
          <a:p>
            <a:pPr marL="687388" indent="-225425" eaLnBrk="1" hangingPunct="1">
              <a:spcBef>
                <a:spcPts val="0"/>
              </a:spcBef>
              <a:defRPr/>
            </a:pPr>
            <a:r>
              <a:rPr lang="en-US" sz="1800" dirty="0" smtClean="0"/>
              <a:t>what problems might occur on your team?</a:t>
            </a:r>
          </a:p>
          <a:p>
            <a:pPr marL="687388" indent="-225425" eaLnBrk="1" hangingPunct="1">
              <a:spcBef>
                <a:spcPts val="0"/>
              </a:spcBef>
              <a:defRPr/>
            </a:pPr>
            <a:endParaRPr lang="en-US" sz="1800" dirty="0" smtClean="0"/>
          </a:p>
          <a:p>
            <a:pPr marL="687388" indent="-225425" eaLnBrk="1" hangingPunct="1">
              <a:spcBef>
                <a:spcPts val="0"/>
              </a:spcBef>
              <a:defRPr/>
            </a:pPr>
            <a:r>
              <a:rPr lang="en-US" sz="1800" dirty="0" smtClean="0"/>
              <a:t>what would you want a leader need to contribute?</a:t>
            </a:r>
          </a:p>
          <a:p>
            <a:pPr marL="687388" indent="-225425" eaLnBrk="1" hangingPunct="1">
              <a:spcBef>
                <a:spcPts val="0"/>
              </a:spcBef>
              <a:defRPr/>
            </a:pPr>
            <a:endParaRPr lang="en-US" sz="1800" dirty="0" smtClean="0"/>
          </a:p>
          <a:p>
            <a:pPr marL="687388" indent="-225425" eaLnBrk="1" hangingPunct="1">
              <a:spcBef>
                <a:spcPts val="0"/>
              </a:spcBef>
              <a:defRPr/>
            </a:pPr>
            <a:r>
              <a:rPr lang="en-US" sz="1800" dirty="0" smtClean="0"/>
              <a:t>what does this team need in order to be optimally effective?</a:t>
            </a:r>
          </a:p>
          <a:p>
            <a:pPr marL="687388" indent="-225425" eaLnBrk="1" hangingPunct="1">
              <a:spcBef>
                <a:spcPts val="0"/>
              </a:spcBef>
              <a:defRPr/>
            </a:pPr>
            <a:endParaRPr lang="en-US" sz="1800" dirty="0" smtClean="0"/>
          </a:p>
          <a:p>
            <a:pPr marL="687388" indent="-225425" eaLnBrk="1" hangingPunct="1">
              <a:spcBef>
                <a:spcPts val="0"/>
              </a:spcBef>
              <a:defRPr/>
            </a:pPr>
            <a:r>
              <a:rPr lang="en-US" sz="1800" dirty="0" smtClean="0"/>
              <a:t>where do we have preferences in common?</a:t>
            </a:r>
          </a:p>
          <a:p>
            <a:pPr marL="687388" indent="-225425" eaLnBrk="1" hangingPunct="1">
              <a:spcBef>
                <a:spcPts val="0"/>
              </a:spcBef>
              <a:defRPr/>
            </a:pPr>
            <a:endParaRPr lang="en-US" sz="1800" dirty="0" smtClean="0"/>
          </a:p>
          <a:p>
            <a:pPr marL="687388" indent="-225425" eaLnBrk="1" hangingPunct="1">
              <a:spcBef>
                <a:spcPts val="0"/>
              </a:spcBef>
              <a:defRPr/>
            </a:pPr>
            <a:r>
              <a:rPr lang="en-US" sz="1800" dirty="0" smtClean="0"/>
              <a:t>how will we most effectively use those commonalities?</a:t>
            </a:r>
          </a:p>
          <a:p>
            <a:pPr marL="687388" indent="-225425" eaLnBrk="1" hangingPunct="1">
              <a:spcBef>
                <a:spcPts val="0"/>
              </a:spcBef>
              <a:defRPr/>
            </a:pPr>
            <a:endParaRPr lang="en-US" sz="1800" dirty="0" smtClean="0"/>
          </a:p>
          <a:p>
            <a:pPr marL="687388" indent="-225425" eaLnBrk="1" hangingPunct="1">
              <a:spcBef>
                <a:spcPts val="0"/>
              </a:spcBef>
              <a:defRPr/>
            </a:pPr>
            <a:r>
              <a:rPr lang="en-US" sz="1800" dirty="0" smtClean="0"/>
              <a:t>Where are we lacking?</a:t>
            </a:r>
          </a:p>
          <a:p>
            <a:pPr marL="687388" indent="-225425" eaLnBrk="1" hangingPunct="1">
              <a:spcBef>
                <a:spcPts val="0"/>
              </a:spcBef>
              <a:defRPr/>
            </a:pPr>
            <a:endParaRPr lang="en-US" sz="1800" dirty="0" smtClean="0"/>
          </a:p>
          <a:p>
            <a:pPr marL="687388" indent="-225425" eaLnBrk="1" hangingPunct="1">
              <a:spcBef>
                <a:spcPts val="0"/>
              </a:spcBef>
              <a:defRPr/>
            </a:pPr>
            <a:r>
              <a:rPr lang="en-US" sz="1800" dirty="0" smtClean="0"/>
              <a:t>How can we leverage individual preferences to help our team be stronger?</a:t>
            </a:r>
          </a:p>
          <a:p>
            <a:pPr eaLnBrk="1" hangingPunct="1">
              <a:defRPr/>
            </a:pPr>
            <a:endParaRPr lang="en-US" sz="1100" dirty="0" smtClean="0"/>
          </a:p>
        </p:txBody>
      </p:sp>
      <p:sp>
        <p:nvSpPr>
          <p:cNvPr id="2150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fld id="{2D671991-1216-43AD-841E-893F0632C6A8}" type="slidenum">
              <a:rPr lang="en-US" altLang="en-US" sz="1000" smtClean="0"/>
              <a:pPr>
                <a:spcBef>
                  <a:spcPct val="0"/>
                </a:spcBef>
                <a:buClrTx/>
                <a:buFontTx/>
                <a:buNone/>
              </a:pPr>
              <a:t>5</a:t>
            </a:fld>
            <a:endParaRPr lang="en-US" altLang="en-US" sz="1000" smtClean="0"/>
          </a:p>
        </p:txBody>
      </p:sp>
      <p:sp>
        <p:nvSpPr>
          <p:cNvPr id="21509" name="Footer Placeholder 4"/>
          <p:cNvSpPr>
            <a:spLocks noGrp="1"/>
          </p:cNvSpPr>
          <p:nvPr>
            <p:ph type="ftr" sz="quarter" idx="11"/>
          </p:nvPr>
        </p:nvSpPr>
        <p:spPr>
          <a:xfrm>
            <a:off x="452438" y="6494463"/>
            <a:ext cx="8239125" cy="2111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r>
              <a:rPr lang="en-US" altLang="en-US" sz="1000" smtClean="0"/>
              <a:t>The Archer Center for Student Leadership Development / The Design Lab at Rensselaer</a:t>
            </a:r>
          </a:p>
        </p:txBody>
      </p:sp>
      <p:sp>
        <p:nvSpPr>
          <p:cNvPr id="6" name="TextBox 5"/>
          <p:cNvSpPr txBox="1"/>
          <p:nvPr/>
        </p:nvSpPr>
        <p:spPr>
          <a:xfrm>
            <a:off x="6248400" y="1752600"/>
            <a:ext cx="2177592" cy="121920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defRPr/>
            </a:pPr>
            <a:r>
              <a:rPr lang="en-US" b="1" dirty="0"/>
              <a:t>Start this Discussion Now, </a:t>
            </a:r>
            <a:r>
              <a:rPr lang="en-US" b="1" dirty="0" smtClean="0"/>
              <a:t>Finish </a:t>
            </a:r>
            <a:r>
              <a:rPr lang="en-US" b="1" dirty="0"/>
              <a:t>at Next Team Meeting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eaLnBrk="1" hangingPunct="1"/>
            <a:r>
              <a:rPr lang="en-US" altLang="en-US" smtClean="0"/>
              <a:t>Team Ground Rules</a:t>
            </a:r>
          </a:p>
        </p:txBody>
      </p:sp>
      <p:sp>
        <p:nvSpPr>
          <p:cNvPr id="23555" name="Rectangle 3"/>
          <p:cNvSpPr>
            <a:spLocks noGrp="1" noChangeArrowheads="1"/>
          </p:cNvSpPr>
          <p:nvPr>
            <p:ph type="body" idx="1"/>
          </p:nvPr>
        </p:nvSpPr>
        <p:spPr/>
        <p:txBody>
          <a:bodyPr/>
          <a:lstStyle/>
          <a:p>
            <a:pPr marL="0" indent="0" eaLnBrk="1" hangingPunct="1">
              <a:buFont typeface="Wingdings" panose="05000000000000000000" pitchFamily="2" charset="2"/>
              <a:buNone/>
              <a:defRPr/>
            </a:pPr>
            <a:r>
              <a:rPr lang="en-US" altLang="en-US" dirty="0" smtClean="0"/>
              <a:t>Address topics like: </a:t>
            </a:r>
          </a:p>
          <a:p>
            <a:pPr eaLnBrk="1" hangingPunct="1">
              <a:buFont typeface="Arial" panose="020B0604020202020204" pitchFamily="34" charset="0"/>
              <a:buChar char="•"/>
              <a:defRPr/>
            </a:pPr>
            <a:r>
              <a:rPr lang="en-US" altLang="en-US" dirty="0" smtClean="0"/>
              <a:t> Meeting attendance</a:t>
            </a:r>
          </a:p>
          <a:p>
            <a:pPr eaLnBrk="1" hangingPunct="1">
              <a:buFont typeface="Arial" panose="020B0604020202020204" pitchFamily="34" charset="0"/>
              <a:buChar char="•"/>
              <a:defRPr/>
            </a:pPr>
            <a:r>
              <a:rPr lang="en-US" altLang="en-US" dirty="0" smtClean="0"/>
              <a:t> Timeliness for Delivery of Work</a:t>
            </a:r>
          </a:p>
          <a:p>
            <a:pPr eaLnBrk="1" hangingPunct="1">
              <a:buFont typeface="Arial" panose="020B0604020202020204" pitchFamily="34" charset="0"/>
              <a:buChar char="•"/>
              <a:defRPr/>
            </a:pPr>
            <a:r>
              <a:rPr lang="en-US" altLang="en-US" dirty="0" smtClean="0"/>
              <a:t> etc. </a:t>
            </a:r>
          </a:p>
          <a:p>
            <a:pPr eaLnBrk="1" hangingPunct="1">
              <a:defRPr/>
            </a:pPr>
            <a:endParaRPr lang="en-US" altLang="en-US" dirty="0" smtClean="0"/>
          </a:p>
          <a:p>
            <a:pPr eaLnBrk="1" hangingPunct="1">
              <a:defRPr/>
            </a:pPr>
            <a:endParaRPr lang="en-US" altLang="en-US" dirty="0" smtClean="0"/>
          </a:p>
        </p:txBody>
      </p:sp>
      <p:sp>
        <p:nvSpPr>
          <p:cNvPr id="2355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fld id="{4BE5B6E8-DA86-455F-B509-DC6A0D5F889D}" type="slidenum">
              <a:rPr lang="en-US" altLang="en-US" sz="1000" smtClean="0"/>
              <a:pPr>
                <a:spcBef>
                  <a:spcPct val="0"/>
                </a:spcBef>
                <a:buClrTx/>
                <a:buFontTx/>
                <a:buNone/>
              </a:pPr>
              <a:t>6</a:t>
            </a:fld>
            <a:endParaRPr lang="en-US" altLang="en-US" sz="1000" smtClean="0"/>
          </a:p>
        </p:txBody>
      </p:sp>
      <p:sp>
        <p:nvSpPr>
          <p:cNvPr id="23557" name="Footer Placeholder 4"/>
          <p:cNvSpPr>
            <a:spLocks noGrp="1"/>
          </p:cNvSpPr>
          <p:nvPr>
            <p:ph type="ftr" sz="quarter" idx="11"/>
          </p:nvPr>
        </p:nvSpPr>
        <p:spPr>
          <a:xfrm>
            <a:off x="2724150" y="6248400"/>
            <a:ext cx="36957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r>
              <a:rPr lang="en-US" altLang="en-US" sz="1000" smtClean="0"/>
              <a:t>The Archer Center for Student Leadership Development</a:t>
            </a:r>
          </a:p>
          <a:p>
            <a:pPr>
              <a:spcBef>
                <a:spcPct val="0"/>
              </a:spcBef>
              <a:buClrTx/>
              <a:buFontTx/>
              <a:buNone/>
            </a:pPr>
            <a:r>
              <a:rPr lang="en-US" altLang="en-US" sz="1000" smtClean="0"/>
              <a:t>The Design Lab at Rensselaer</a:t>
            </a:r>
          </a:p>
        </p:txBody>
      </p:sp>
      <p:sp>
        <p:nvSpPr>
          <p:cNvPr id="7" name="TextBox 6"/>
          <p:cNvSpPr txBox="1"/>
          <p:nvPr/>
        </p:nvSpPr>
        <p:spPr>
          <a:xfrm>
            <a:off x="914400" y="5573713"/>
            <a:ext cx="7277100" cy="36988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a:defRPr/>
            </a:pPr>
            <a:r>
              <a:rPr lang="en-US" b="1" dirty="0"/>
              <a:t>Start this Discussion Now, Finish at Next Team Meeting</a:t>
            </a:r>
          </a:p>
        </p:txBody>
      </p:sp>
      <p:sp>
        <p:nvSpPr>
          <p:cNvPr id="8" name="TextBox 7"/>
          <p:cNvSpPr txBox="1"/>
          <p:nvPr/>
        </p:nvSpPr>
        <p:spPr>
          <a:xfrm>
            <a:off x="914400" y="4350603"/>
            <a:ext cx="7277100" cy="830997"/>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algn="ctr">
              <a:defRPr/>
            </a:pPr>
            <a:r>
              <a:rPr lang="en-US" sz="2400" b="1" dirty="0" smtClean="0"/>
              <a:t>What Rules Did Your IED Team Have?</a:t>
            </a:r>
          </a:p>
          <a:p>
            <a:pPr algn="ctr">
              <a:defRPr/>
            </a:pPr>
            <a:r>
              <a:rPr lang="en-US" sz="2400" b="1" dirty="0" smtClean="0"/>
              <a:t>How Would They Still Apply?</a:t>
            </a:r>
            <a:endParaRPr lang="en-US" sz="24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ctr" eaLnBrk="1" hangingPunct="1"/>
            <a:r>
              <a:rPr lang="en-US" altLang="en-US" smtClean="0"/>
              <a:t>Process for Civilized Disagreement</a:t>
            </a:r>
          </a:p>
        </p:txBody>
      </p:sp>
      <p:sp>
        <p:nvSpPr>
          <p:cNvPr id="28675" name="Rectangle 3"/>
          <p:cNvSpPr>
            <a:spLocks noGrp="1" noChangeArrowheads="1"/>
          </p:cNvSpPr>
          <p:nvPr>
            <p:ph type="body" idx="1"/>
          </p:nvPr>
        </p:nvSpPr>
        <p:spPr>
          <a:xfrm>
            <a:off x="457200" y="1600200"/>
            <a:ext cx="8229600" cy="3200400"/>
          </a:xfrm>
        </p:spPr>
        <p:txBody>
          <a:bodyPr/>
          <a:lstStyle/>
          <a:p>
            <a:pPr marL="0" indent="0" eaLnBrk="1" hangingPunct="1">
              <a:buFont typeface="Wingdings" panose="05000000000000000000" pitchFamily="2" charset="2"/>
              <a:buNone/>
            </a:pPr>
            <a:r>
              <a:rPr lang="en-US" altLang="en-US" sz="1600" b="1" smtClean="0"/>
              <a:t>Civilized Disagreement</a:t>
            </a:r>
            <a:r>
              <a:rPr lang="en-US" altLang="en-US" sz="1600" smtClean="0"/>
              <a:t>:  An effective team is comfortable with disagreements, and shows no signs of avoiding, smoothing over, or suppressing conflict.  What processes or systems will your team use to facilitate discussions when conflict, or differing opinions begin to hinder your team’s performance?</a:t>
            </a:r>
          </a:p>
        </p:txBody>
      </p:sp>
      <p:sp>
        <p:nvSpPr>
          <p:cNvPr id="28676" name="Rectangle 4"/>
          <p:cNvSpPr>
            <a:spLocks noChangeArrowheads="1"/>
          </p:cNvSpPr>
          <p:nvPr/>
        </p:nvSpPr>
        <p:spPr bwMode="auto">
          <a:xfrm>
            <a:off x="914400" y="3048000"/>
            <a:ext cx="7315200" cy="19351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FontTx/>
              <a:buNone/>
            </a:pPr>
            <a:r>
              <a:rPr lang="en-US" altLang="en-US" sz="1800"/>
              <a:t>Use the whiteboards!</a:t>
            </a:r>
          </a:p>
        </p:txBody>
      </p:sp>
      <p:sp>
        <p:nvSpPr>
          <p:cNvPr id="2867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fld id="{FCCDFD4D-BB0D-4BB7-9855-8848CEA44EA1}" type="slidenum">
              <a:rPr lang="en-US" altLang="en-US" sz="1000" smtClean="0"/>
              <a:pPr>
                <a:spcBef>
                  <a:spcPct val="0"/>
                </a:spcBef>
                <a:buClrTx/>
                <a:buFontTx/>
                <a:buNone/>
              </a:pPr>
              <a:t>7</a:t>
            </a:fld>
            <a:endParaRPr lang="en-US" altLang="en-US" sz="1000" smtClean="0"/>
          </a:p>
        </p:txBody>
      </p:sp>
      <p:sp>
        <p:nvSpPr>
          <p:cNvPr id="28678" name="Footer Placeholder 4"/>
          <p:cNvSpPr>
            <a:spLocks noGrp="1"/>
          </p:cNvSpPr>
          <p:nvPr>
            <p:ph type="ftr" sz="quarter" idx="11"/>
          </p:nvPr>
        </p:nvSpPr>
        <p:spPr>
          <a:xfrm>
            <a:off x="2724150" y="6248400"/>
            <a:ext cx="36957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r>
              <a:rPr lang="en-US" altLang="en-US" sz="1000" smtClean="0"/>
              <a:t>The Archer Center for Student Leadership Development</a:t>
            </a:r>
          </a:p>
          <a:p>
            <a:pPr>
              <a:spcBef>
                <a:spcPct val="0"/>
              </a:spcBef>
              <a:buClrTx/>
              <a:buFontTx/>
              <a:buNone/>
            </a:pPr>
            <a:r>
              <a:rPr lang="en-US" altLang="en-US" sz="1000" smtClean="0"/>
              <a:t>The Design Lab at Rensselaer</a:t>
            </a:r>
          </a:p>
        </p:txBody>
      </p:sp>
      <p:sp>
        <p:nvSpPr>
          <p:cNvPr id="7" name="TextBox 6"/>
          <p:cNvSpPr txBox="1"/>
          <p:nvPr/>
        </p:nvSpPr>
        <p:spPr>
          <a:xfrm>
            <a:off x="914400" y="5573713"/>
            <a:ext cx="7277100" cy="36988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a:defRPr/>
            </a:pPr>
            <a:r>
              <a:rPr lang="en-US" b="1" dirty="0"/>
              <a:t>Start this Discussion Now, Finish by End of Second Week</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noFill/>
        </p:spPr>
        <p:txBody>
          <a:bodyPr/>
          <a:lstStyle/>
          <a:p>
            <a:pPr algn="ctr" eaLnBrk="1" hangingPunct="1"/>
            <a:r>
              <a:rPr lang="en-US" altLang="en-US" smtClean="0"/>
              <a:t>Team Signatures</a:t>
            </a:r>
          </a:p>
        </p:txBody>
      </p:sp>
      <p:sp>
        <p:nvSpPr>
          <p:cNvPr id="29699" name="Rectangle 3"/>
          <p:cNvSpPr>
            <a:spLocks noChangeArrowheads="1"/>
          </p:cNvSpPr>
          <p:nvPr/>
        </p:nvSpPr>
        <p:spPr bwMode="auto">
          <a:xfrm>
            <a:off x="457200" y="2662238"/>
            <a:ext cx="8229600" cy="206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buFont typeface="Wingdings" panose="05000000000000000000" pitchFamily="2" charset="2"/>
              <a:buNone/>
            </a:pPr>
            <a:r>
              <a:rPr lang="en-US" altLang="en-US" sz="2000"/>
              <a:t>In IED, each member signed this packet to verify that they actively participated in the completion of this consultation packet and that everyone understands and agrees with the policies and procedures established by the team.  </a:t>
            </a:r>
          </a:p>
          <a:p>
            <a:pPr algn="ctr" eaLnBrk="1" hangingPunct="1">
              <a:buFont typeface="Wingdings" panose="05000000000000000000" pitchFamily="2" charset="2"/>
              <a:buNone/>
            </a:pPr>
            <a:endParaRPr lang="en-US" altLang="en-US" sz="2000"/>
          </a:p>
          <a:p>
            <a:pPr eaLnBrk="1" hangingPunct="1">
              <a:buFont typeface="Wingdings" panose="05000000000000000000" pitchFamily="2" charset="2"/>
              <a:buNone/>
            </a:pPr>
            <a:r>
              <a:rPr lang="en-US" altLang="en-US" sz="2000"/>
              <a:t>For Capstone, your postings act as your signature.</a:t>
            </a:r>
          </a:p>
        </p:txBody>
      </p:sp>
      <p:sp>
        <p:nvSpPr>
          <p:cNvPr id="29700" name="Slide Number Placeholder 1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fld id="{46DAE493-1D40-45B9-85A3-391BEDAD99B2}" type="slidenum">
              <a:rPr lang="en-US" altLang="en-US" sz="1000" smtClean="0"/>
              <a:pPr>
                <a:spcBef>
                  <a:spcPct val="0"/>
                </a:spcBef>
                <a:buClrTx/>
                <a:buFontTx/>
                <a:buNone/>
              </a:pPr>
              <a:t>8</a:t>
            </a:fld>
            <a:endParaRPr lang="en-US" altLang="en-US" sz="1000" smtClean="0"/>
          </a:p>
        </p:txBody>
      </p:sp>
      <p:sp>
        <p:nvSpPr>
          <p:cNvPr id="29701" name="Footer Placeholder 4"/>
          <p:cNvSpPr>
            <a:spLocks noGrp="1"/>
          </p:cNvSpPr>
          <p:nvPr>
            <p:ph type="ftr" sz="quarter" idx="11"/>
          </p:nvPr>
        </p:nvSpPr>
        <p:spPr>
          <a:xfrm>
            <a:off x="452438" y="6494463"/>
            <a:ext cx="8239125" cy="2111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r>
              <a:rPr lang="en-US" altLang="en-US" sz="1000" smtClean="0"/>
              <a:t>The Archer Center for Student Leadership Development / The Design Lab at Rensselaer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atermark">
  <a:themeElements>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Waterma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Watermark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Watermark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Watermark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Watermark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Watermark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Watermark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Watermark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Watermark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Watermark</Template>
  <TotalTime>1990</TotalTime>
  <Words>560</Words>
  <Application>Microsoft Office PowerPoint</Application>
  <PresentationFormat>On-screen Show (4:3)</PresentationFormat>
  <Paragraphs>101</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Times New Roman</vt:lpstr>
      <vt:lpstr>Wingdings</vt:lpstr>
      <vt:lpstr>Watermark</vt:lpstr>
      <vt:lpstr>Capstone Team Packet </vt:lpstr>
      <vt:lpstr>Team Information</vt:lpstr>
      <vt:lpstr>Individual Questions</vt:lpstr>
      <vt:lpstr>Team Type Table</vt:lpstr>
      <vt:lpstr>MBTI Discussion Questions</vt:lpstr>
      <vt:lpstr>Team Ground Rules</vt:lpstr>
      <vt:lpstr>Process for Civilized Disagreement</vt:lpstr>
      <vt:lpstr>Team Signatures</vt:lpstr>
    </vt:vector>
  </TitlesOfParts>
  <Company>RPI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 Consultation First Session</dc:title>
  <dc:subject>based on the IED Team Consultation Packet</dc:subject>
  <dc:creator>Tracy Schierenbeck;Mark Anderson</dc:creator>
  <cp:keywords>IED;Capstone</cp:keywords>
  <cp:lastModifiedBy>Anderson, Mark</cp:lastModifiedBy>
  <cp:revision>58</cp:revision>
  <cp:lastPrinted>2018-08-15T13:59:30Z</cp:lastPrinted>
  <dcterms:created xsi:type="dcterms:W3CDTF">2006-07-10T15:28:04Z</dcterms:created>
  <dcterms:modified xsi:type="dcterms:W3CDTF">2018-08-15T13:59:36Z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4</vt:i4>
  </property>
</Properties>
</file>