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 id="2147483672" r:id="rId3"/>
  </p:sldMasterIdLst>
  <p:notesMasterIdLst>
    <p:notesMasterId r:id="rId104"/>
  </p:notesMasterIdLst>
  <p:sldIdLst>
    <p:sldId id="256" r:id="rId4"/>
    <p:sldId id="338" r:id="rId5"/>
    <p:sldId id="316" r:id="rId6"/>
    <p:sldId id="352" r:id="rId7"/>
    <p:sldId id="339" r:id="rId8"/>
    <p:sldId id="415" r:id="rId9"/>
    <p:sldId id="276" r:id="rId10"/>
    <p:sldId id="257" r:id="rId11"/>
    <p:sldId id="269" r:id="rId12"/>
    <p:sldId id="317" r:id="rId13"/>
    <p:sldId id="357" r:id="rId14"/>
    <p:sldId id="310" r:id="rId15"/>
    <p:sldId id="275" r:id="rId16"/>
    <p:sldId id="272" r:id="rId17"/>
    <p:sldId id="403" r:id="rId18"/>
    <p:sldId id="274" r:id="rId19"/>
    <p:sldId id="270" r:id="rId20"/>
    <p:sldId id="262" r:id="rId21"/>
    <p:sldId id="258" r:id="rId22"/>
    <p:sldId id="400" r:id="rId23"/>
    <p:sldId id="265" r:id="rId24"/>
    <p:sldId id="311" r:id="rId25"/>
    <p:sldId id="281" r:id="rId26"/>
    <p:sldId id="279" r:id="rId27"/>
    <p:sldId id="354" r:id="rId28"/>
    <p:sldId id="280" r:id="rId29"/>
    <p:sldId id="292" r:id="rId30"/>
    <p:sldId id="405" r:id="rId31"/>
    <p:sldId id="406" r:id="rId32"/>
    <p:sldId id="264" r:id="rId33"/>
    <p:sldId id="389" r:id="rId34"/>
    <p:sldId id="359" r:id="rId35"/>
    <p:sldId id="285" r:id="rId36"/>
    <p:sldId id="362" r:id="rId37"/>
    <p:sldId id="363" r:id="rId38"/>
    <p:sldId id="390" r:id="rId39"/>
    <p:sldId id="360" r:id="rId40"/>
    <p:sldId id="326" r:id="rId41"/>
    <p:sldId id="327" r:id="rId42"/>
    <p:sldId id="328" r:id="rId43"/>
    <p:sldId id="329" r:id="rId44"/>
    <p:sldId id="330" r:id="rId45"/>
    <p:sldId id="331" r:id="rId46"/>
    <p:sldId id="284" r:id="rId47"/>
    <p:sldId id="407" r:id="rId48"/>
    <p:sldId id="287" r:id="rId49"/>
    <p:sldId id="387" r:id="rId50"/>
    <p:sldId id="333" r:id="rId51"/>
    <p:sldId id="340" r:id="rId52"/>
    <p:sldId id="289" r:id="rId53"/>
    <p:sldId id="391" r:id="rId54"/>
    <p:sldId id="288" r:id="rId55"/>
    <p:sldId id="290" r:id="rId56"/>
    <p:sldId id="408" r:id="rId57"/>
    <p:sldId id="293" r:id="rId58"/>
    <p:sldId id="372" r:id="rId59"/>
    <p:sldId id="393" r:id="rId60"/>
    <p:sldId id="394" r:id="rId61"/>
    <p:sldId id="342" r:id="rId62"/>
    <p:sldId id="416" r:id="rId63"/>
    <p:sldId id="409" r:id="rId64"/>
    <p:sldId id="298" r:id="rId65"/>
    <p:sldId id="373" r:id="rId66"/>
    <p:sldId id="386" r:id="rId67"/>
    <p:sldId id="355" r:id="rId68"/>
    <p:sldId id="366" r:id="rId69"/>
    <p:sldId id="367" r:id="rId70"/>
    <p:sldId id="401" r:id="rId71"/>
    <p:sldId id="313" r:id="rId72"/>
    <p:sldId id="309" r:id="rId73"/>
    <p:sldId id="410" r:id="rId74"/>
    <p:sldId id="300" r:id="rId75"/>
    <p:sldId id="374" r:id="rId76"/>
    <p:sldId id="385" r:id="rId77"/>
    <p:sldId id="382" r:id="rId78"/>
    <p:sldId id="343" r:id="rId79"/>
    <p:sldId id="344" r:id="rId80"/>
    <p:sldId id="345" r:id="rId81"/>
    <p:sldId id="381" r:id="rId82"/>
    <p:sldId id="411" r:id="rId83"/>
    <p:sldId id="302" r:id="rId84"/>
    <p:sldId id="375" r:id="rId85"/>
    <p:sldId id="384" r:id="rId86"/>
    <p:sldId id="402" r:id="rId87"/>
    <p:sldId id="404" r:id="rId88"/>
    <p:sldId id="348" r:id="rId89"/>
    <p:sldId id="412" r:id="rId90"/>
    <p:sldId id="304" r:id="rId91"/>
    <p:sldId id="376" r:id="rId92"/>
    <p:sldId id="395" r:id="rId93"/>
    <p:sldId id="396" r:id="rId94"/>
    <p:sldId id="397" r:id="rId95"/>
    <p:sldId id="413" r:id="rId96"/>
    <p:sldId id="306" r:id="rId97"/>
    <p:sldId id="378" r:id="rId98"/>
    <p:sldId id="383" r:id="rId99"/>
    <p:sldId id="350" r:id="rId100"/>
    <p:sldId id="414" r:id="rId101"/>
    <p:sldId id="369" r:id="rId102"/>
    <p:sldId id="398" r:id="rId103"/>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80" d="100"/>
          <a:sy n="80" d="100"/>
        </p:scale>
        <p:origin x="1440" y="5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2.jpeg"/><Relationship Id="rId6" Type="http://schemas.openxmlformats.org/officeDocument/2006/relationships/hyperlink" Target="https://en.wiktionary.org/wiki/monarch" TargetMode="External"/><Relationship Id="rId5" Type="http://schemas.openxmlformats.org/officeDocument/2006/relationships/image" Target="../media/image34.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2.jpeg"/><Relationship Id="rId6" Type="http://schemas.openxmlformats.org/officeDocument/2006/relationships/hyperlink" Target="https://en.wiktionary.org/wiki/monarch" TargetMode="External"/><Relationship Id="rId5" Type="http://schemas.openxmlformats.org/officeDocument/2006/relationships/image" Target="../media/image34.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C5254C6F-E0AC-494C-816E-7AB73BEB2A48}" srcId="{D1D102AF-B7EE-4ABA-818B-966774740422}" destId="{F00F1D8C-B58F-449B-994E-20E961E308E6}" srcOrd="1" destOrd="0" parTransId="{5D5CEC23-C140-4DCB-912C-B4D1FA5C856A}" sibTransId="{EDF8BA88-30E9-4F44-88AA-261D5891C0DB}"/>
    <dgm:cxn modelId="{F742C7BB-EBBF-45C3-A141-3776C9323EB5}" srcId="{63E1802C-C9C0-4148-AC7C-3AE81545D912}" destId="{EE1EF569-9F29-434C-9ACB-0F2D2A5E2B53}" srcOrd="0" destOrd="0" parTransId="{A4336810-3FB2-4A91-8902-4FAC120449EE}" sibTransId="{85444A9F-EB7C-4ED1-A57C-596ECCF6D19F}"/>
    <dgm:cxn modelId="{D9997BD9-3495-4EF1-9BB1-CDB842261B3D}" srcId="{84B730F6-E6CE-4099-8451-9D6448D55025}" destId="{80F49431-FABB-4465-B476-A9EE3392E46B}" srcOrd="1" destOrd="0" parTransId="{55F85078-C7F7-41C7-AF8E-C4C9A05AE2F5}" sibTransId="{C4618B19-E5C9-4C72-8C60-624683EC996C}"/>
    <dgm:cxn modelId="{4B553B37-A07C-4F01-AD67-63C284B28C90}" type="presOf" srcId="{025E694E-134A-40E3-84F2-5229D754EE85}" destId="{9952CBE2-7F7D-46A3-9580-2FF4860630A6}" srcOrd="0" destOrd="2"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7678042B-FFA1-4C5F-A50E-D4A170559C58}" type="presOf" srcId="{8DBE0E98-9306-4FAC-864C-F5F9D7826A6E}" destId="{02551E02-946E-4976-8AE0-6DBE97996596}" srcOrd="1"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C531BD17-709E-499A-A5D8-4DD4C76D8358}" srcId="{63E1802C-C9C0-4148-AC7C-3AE81545D912}" destId="{025E694E-134A-40E3-84F2-5229D754EE85}" srcOrd="1" destOrd="0" parTransId="{58C6126D-F09D-4434-98B2-F2E17FDA91BC}" sibTransId="{11DA280C-A3F3-4769-A36A-680A41656C84}"/>
    <dgm:cxn modelId="{6B331428-D1D0-45BC-8D13-43C8256A27CB}" type="presOf" srcId="{8DBE0E98-9306-4FAC-864C-F5F9D7826A6E}" destId="{D0F4E070-3314-4AB3-AA0E-016754E3A79E}" srcOrd="0" destOrd="0" presId="urn:microsoft.com/office/officeart/2005/8/layout/hProcess10"/>
    <dgm:cxn modelId="{8EA8A9FA-F6B7-49C6-8854-735B88312893}" type="presOf" srcId="{D1D102AF-B7EE-4ABA-818B-966774740422}" destId="{FFD19A52-441B-410C-B072-FF11A597BD73}" srcOrd="0" destOrd="0" presId="urn:microsoft.com/office/officeart/2005/8/layout/hProcess10"/>
    <dgm:cxn modelId="{B369AD8C-70F6-48F3-9B42-2AF5D98B7F02}" srcId="{84B730F6-E6CE-4099-8451-9D6448D55025}" destId="{9618C81A-3A42-4191-95BE-9151987F60EA}" srcOrd="0" destOrd="0" parTransId="{A8F404D2-7B2D-466B-AC6C-D36D46E289C3}" sibTransId="{CBBEAC84-FBF3-47AE-AE9F-55C13504B1C8}"/>
    <dgm:cxn modelId="{CF05124C-742D-485B-BB96-C62E3B700B6F}" type="presOf" srcId="{F00F1D8C-B58F-449B-994E-20E961E308E6}" destId="{FFD19A52-441B-410C-B072-FF11A597BD73}" srcOrd="0" destOrd="2" presId="urn:microsoft.com/office/officeart/2005/8/layout/hProcess10"/>
    <dgm:cxn modelId="{22C427F1-B0DE-4577-8259-A01A5147F97E}" srcId="{81F6A475-8832-49A5-9610-840C77F585D9}" destId="{63E1802C-C9C0-4148-AC7C-3AE81545D912}" srcOrd="1" destOrd="0" parTransId="{D5A23646-AE0A-4D4F-A87B-3AE7CB653CBE}" sibTransId="{8DBE0E98-9306-4FAC-864C-F5F9D7826A6E}"/>
    <dgm:cxn modelId="{217D31D4-FD80-4748-BE4D-AE207277F590}" srcId="{81F6A475-8832-49A5-9610-840C77F585D9}" destId="{84B730F6-E6CE-4099-8451-9D6448D55025}" srcOrd="2" destOrd="0" parTransId="{6DC99785-FA92-432C-AA88-F6A55F09339B}" sibTransId="{BAEC9C96-BA54-477A-9AEA-A06A06DDCBD9}"/>
    <dgm:cxn modelId="{B06B0F25-0B95-489F-A7E5-D16A410D4044}" type="presOf" srcId="{CA732D00-E1D9-46E0-AB25-0369BA0ED5BB}" destId="{FFD19A52-441B-410C-B072-FF11A597BD73}" srcOrd="0" destOrd="1"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8/4/2022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39</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47</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64</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74</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83</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96</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12</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14</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31</a:t>
            </a:fld>
            <a:endParaRPr lang="en-US"/>
          </a:p>
        </p:txBody>
      </p:sp>
    </p:spTree>
    <p:extLst>
      <p:ext uri="{BB962C8B-B14F-4D97-AF65-F5344CB8AC3E}">
        <p14:creationId xmlns:p14="http://schemas.microsoft.com/office/powerpoint/2010/main" val="3848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8/4/2022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8/4/2022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8/4/2022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8/4/2022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8/4/2022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8/4/2022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8/4/2022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8/4/2022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8/4/2022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8/4/2022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8/4/2022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8/4/2022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jp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image" Target="../media/image15.jpeg"/><Relationship Id="rId15" Type="http://schemas.openxmlformats.org/officeDocument/2006/relationships/image" Target="../media/image9.wmf"/><Relationship Id="rId10" Type="http://schemas.openxmlformats.org/officeDocument/2006/relationships/image" Target="../media/image19.jpeg"/><Relationship Id="rId4" Type="http://schemas.openxmlformats.org/officeDocument/2006/relationships/image" Target="../media/image14.jpeg"/><Relationship Id="rId9" Type="http://schemas.openxmlformats.org/officeDocument/2006/relationships/image" Target="../media/image18.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30.xml"/><Relationship Id="rId7" Type="http://schemas.openxmlformats.org/officeDocument/2006/relationships/slide" Target="slide7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55.xml"/><Relationship Id="rId10" Type="http://schemas.openxmlformats.org/officeDocument/2006/relationships/slide" Target="slide94.xml"/><Relationship Id="rId4" Type="http://schemas.openxmlformats.org/officeDocument/2006/relationships/slide" Target="slide46.xml"/><Relationship Id="rId9" Type="http://schemas.openxmlformats.org/officeDocument/2006/relationships/slide" Target="slide8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s://forms.gle/sXn3zGefqdyHnqg77"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2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12</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14</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0162069"/>
              </p:ext>
            </p:extLst>
          </p:nvPr>
        </p:nvGraphicFramePr>
        <p:xfrm>
          <a:off x="381000" y="846138"/>
          <a:ext cx="8382000" cy="462036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smtClean="0">
                          <a:effectLst/>
                          <a:latin typeface="+mj-lt"/>
                          <a:ea typeface="MS Mincho"/>
                        </a:rPr>
                        <a:t>1.4</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dirty="0" smtClean="0">
                          <a:effectLst/>
                          <a:latin typeface="+mj-lt"/>
                          <a:ea typeface="MS Mincho"/>
                        </a:rPr>
                        <a:t>8.4.22</a:t>
                      </a: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b="0" dirty="0" smtClean="0">
                          <a:effectLst/>
                          <a:latin typeface="+mj-lt"/>
                          <a:ea typeface="MS Mincho"/>
                        </a:rPr>
                        <a:t>Paster, Anderson</a:t>
                      </a:r>
                      <a:endParaRPr lang="en-US" sz="1200" b="0" dirty="0">
                        <a:effectLst/>
                        <a:latin typeface="+mj-lt"/>
                        <a:ea typeface="MS Mincho"/>
                      </a:endParaRPr>
                    </a:p>
                  </a:txBody>
                  <a:tcPr marL="68580" marR="68580" marT="0" marB="0"/>
                </a:tc>
                <a:tc>
                  <a:txBody>
                    <a:bodyPr/>
                    <a:lstStyle/>
                    <a:p>
                      <a:pPr marL="0" marR="0" algn="l">
                        <a:spcBef>
                          <a:spcPts val="0"/>
                        </a:spcBef>
                        <a:spcAft>
                          <a:spcPts val="0"/>
                        </a:spcAft>
                      </a:pPr>
                      <a:r>
                        <a:rPr lang="en-US" sz="1200" b="0" baseline="0" dirty="0" smtClean="0">
                          <a:effectLst/>
                          <a:latin typeface="+mj-lt"/>
                          <a:ea typeface="MS Mincho"/>
                        </a:rPr>
                        <a:t>Welcome slide added, contact info posted to Wiki, reformatted Report schedule table p66</a:t>
                      </a:r>
                    </a:p>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20</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21</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25</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61"/>
            <a:ext cx="7886700" cy="555974"/>
          </a:xfrm>
        </p:spPr>
        <p:txBody>
          <a:bodyPr>
            <a:normAutofit fontScale="90000"/>
          </a:bodyPr>
          <a:lstStyle/>
          <a:p>
            <a:pPr algn="ctr"/>
            <a:r>
              <a:rPr lang="en-US" sz="3700" dirty="0"/>
              <a:t>10 min – Questions about IED and</a:t>
            </a:r>
            <a:br>
              <a:rPr lang="en-US" sz="3700" dirty="0"/>
            </a:br>
            <a:r>
              <a:rPr lang="en-US" sz="3700" dirty="0"/>
              <a:t>Capstone Readiness</a:t>
            </a:r>
            <a:r>
              <a:rPr lang="en-US" dirty="0"/>
              <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26</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Activities topics</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736292" y="3113002"/>
            <a:ext cx="7886700"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18533"/>
            <a:ext cx="7886700"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118706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team's Box 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736292" y="3189202"/>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72000"/>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69902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grpSp>
        <p:nvGrpSpPr>
          <p:cNvPr id="19" name="Group 18"/>
          <p:cNvGrpSpPr/>
          <p:nvPr/>
        </p:nvGrpSpPr>
        <p:grpSpPr>
          <a:xfrm>
            <a:off x="6934200" y="902346"/>
            <a:ext cx="2999703" cy="830997"/>
            <a:chOff x="-1167540" y="3413632"/>
            <a:chExt cx="4250740" cy="885220"/>
          </a:xfrm>
        </p:grpSpPr>
        <p:sp>
          <p:nvSpPr>
            <p:cNvPr id="20" name="TextBox 19"/>
            <p:cNvSpPr txBox="1"/>
            <p:nvPr/>
          </p:nvSpPr>
          <p:spPr>
            <a:xfrm>
              <a:off x="-914400" y="3413632"/>
              <a:ext cx="3997600" cy="885220"/>
            </a:xfrm>
            <a:prstGeom prst="rect">
              <a:avLst/>
            </a:prstGeom>
            <a:noFill/>
          </p:spPr>
          <p:txBody>
            <a:bodyPr wrap="square" rtlCol="0">
              <a:spAutoFit/>
            </a:bodyPr>
            <a:lstStyle/>
            <a:p>
              <a:pPr marL="114300" indent="-114300">
                <a:buFont typeface="Arial" panose="020B0604020202020204" pitchFamily="34" charset="0"/>
                <a:buChar char="•"/>
              </a:pPr>
              <a:r>
                <a:rPr lang="en-US" sz="1200" dirty="0">
                  <a:solidFill>
                    <a:prstClr val="black"/>
                  </a:solidFill>
                </a:rPr>
                <a:t>Project Technical Work</a:t>
              </a:r>
            </a:p>
            <a:p>
              <a:pPr marL="114300" indent="-114300">
                <a:buFont typeface="Arial" panose="020B0604020202020204" pitchFamily="34" charset="0"/>
                <a:buChar char="•"/>
              </a:pPr>
              <a:r>
                <a:rPr lang="en-US" sz="1200" dirty="0">
                  <a:solidFill>
                    <a:prstClr val="black"/>
                  </a:solidFill>
                </a:rPr>
                <a:t>Team Development / </a:t>
              </a:r>
            </a:p>
            <a:p>
              <a:pPr marL="114300"/>
              <a:r>
                <a:rPr lang="en-US" sz="1200" dirty="0">
                  <a:solidFill>
                    <a:prstClr val="black"/>
                  </a:solidFill>
                </a:rPr>
                <a:t>Design Process Refresher</a:t>
              </a:r>
            </a:p>
            <a:p>
              <a:pPr marL="114300" indent="-114300">
                <a:buFont typeface="Arial" panose="020B0604020202020204" pitchFamily="34" charset="0"/>
                <a:buChar char="•"/>
              </a:pPr>
              <a:r>
                <a:rPr lang="en-US" sz="1200" dirty="0">
                  <a:solidFill>
                    <a:prstClr val="black"/>
                  </a:solidFill>
                </a:rPr>
                <a:t>Administrative Tasks</a:t>
              </a:r>
            </a:p>
          </p:txBody>
        </p:sp>
        <p:sp>
          <p:nvSpPr>
            <p:cNvPr id="21" name="Oval 20"/>
            <p:cNvSpPr/>
            <p:nvPr/>
          </p:nvSpPr>
          <p:spPr>
            <a:xfrm>
              <a:off x="-1167540" y="3755648"/>
              <a:ext cx="289863" cy="201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TD</a:t>
              </a:r>
            </a:p>
          </p:txBody>
        </p:sp>
        <p:sp>
          <p:nvSpPr>
            <p:cNvPr id="22" name="Isosceles Triangle 21"/>
            <p:cNvSpPr/>
            <p:nvPr/>
          </p:nvSpPr>
          <p:spPr>
            <a:xfrm>
              <a:off x="-1167540" y="4046341"/>
              <a:ext cx="291961" cy="18055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A</a:t>
              </a:r>
            </a:p>
          </p:txBody>
        </p:sp>
        <p:sp>
          <p:nvSpPr>
            <p:cNvPr id="23" name="Rectangle 22"/>
            <p:cNvSpPr/>
            <p:nvPr/>
          </p:nvSpPr>
          <p:spPr>
            <a:xfrm>
              <a:off x="-1155509" y="3450228"/>
              <a:ext cx="270000" cy="1992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P</a:t>
              </a:r>
            </a:p>
          </p:txBody>
        </p:sp>
      </p:grpSp>
      <p:sp>
        <p:nvSpPr>
          <p:cNvPr id="28" name="Isosceles Triangle 27"/>
          <p:cNvSpPr/>
          <p:nvPr/>
        </p:nvSpPr>
        <p:spPr>
          <a:xfrm>
            <a:off x="1172736" y="2743200"/>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0" name="Oval 29"/>
          <p:cNvSpPr/>
          <p:nvPr/>
        </p:nvSpPr>
        <p:spPr>
          <a:xfrm>
            <a:off x="1173017" y="3580667"/>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1" name="Isosceles Triangle 30"/>
          <p:cNvSpPr/>
          <p:nvPr/>
        </p:nvSpPr>
        <p:spPr>
          <a:xfrm>
            <a:off x="1172736" y="4038600"/>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2" name="Rectangle 31"/>
          <p:cNvSpPr/>
          <p:nvPr/>
        </p:nvSpPr>
        <p:spPr>
          <a:xfrm>
            <a:off x="1175677" y="3227184"/>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3" name="Oval 32"/>
          <p:cNvSpPr/>
          <p:nvPr/>
        </p:nvSpPr>
        <p:spPr>
          <a:xfrm>
            <a:off x="1173017" y="3704492"/>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5" name="Rectangle 34"/>
          <p:cNvSpPr/>
          <p:nvPr/>
        </p:nvSpPr>
        <p:spPr>
          <a:xfrm>
            <a:off x="1175677" y="3342670"/>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7" name="Isosceles Triangle 36"/>
          <p:cNvSpPr/>
          <p:nvPr/>
        </p:nvSpPr>
        <p:spPr>
          <a:xfrm>
            <a:off x="1172736" y="4163409"/>
            <a:ext cx="78200" cy="7243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8" name="Rectangle 37"/>
          <p:cNvSpPr/>
          <p:nvPr/>
        </p:nvSpPr>
        <p:spPr>
          <a:xfrm>
            <a:off x="1175677" y="3461322"/>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39" name="Oval 38"/>
          <p:cNvSpPr/>
          <p:nvPr/>
        </p:nvSpPr>
        <p:spPr>
          <a:xfrm>
            <a:off x="4183825" y="3344938"/>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0" name="Rectangle 39"/>
          <p:cNvSpPr/>
          <p:nvPr/>
        </p:nvSpPr>
        <p:spPr>
          <a:xfrm>
            <a:off x="4191000" y="3232011"/>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1" name="Oval 40"/>
          <p:cNvSpPr/>
          <p:nvPr/>
        </p:nvSpPr>
        <p:spPr>
          <a:xfrm>
            <a:off x="4183825" y="3460541"/>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5" name="Rectangle 44"/>
          <p:cNvSpPr/>
          <p:nvPr/>
        </p:nvSpPr>
        <p:spPr>
          <a:xfrm>
            <a:off x="7242952" y="3232011"/>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6" name="Oval 45"/>
          <p:cNvSpPr/>
          <p:nvPr/>
        </p:nvSpPr>
        <p:spPr>
          <a:xfrm>
            <a:off x="7237351" y="3698623"/>
            <a:ext cx="77638" cy="80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7" name="Rectangle 46"/>
          <p:cNvSpPr/>
          <p:nvPr/>
        </p:nvSpPr>
        <p:spPr>
          <a:xfrm>
            <a:off x="7242671" y="3343293"/>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8" name="Rectangle 47"/>
          <p:cNvSpPr/>
          <p:nvPr/>
        </p:nvSpPr>
        <p:spPr>
          <a:xfrm>
            <a:off x="7244888" y="3464667"/>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49" name="Rectangle 48"/>
          <p:cNvSpPr/>
          <p:nvPr/>
        </p:nvSpPr>
        <p:spPr>
          <a:xfrm>
            <a:off x="4192086" y="3581448"/>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50" name="Rectangle 49"/>
          <p:cNvSpPr/>
          <p:nvPr/>
        </p:nvSpPr>
        <p:spPr>
          <a:xfrm>
            <a:off x="4189145" y="3705273"/>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
        <p:nvSpPr>
          <p:cNvPr id="51" name="Rectangle 50"/>
          <p:cNvSpPr/>
          <p:nvPr/>
        </p:nvSpPr>
        <p:spPr>
          <a:xfrm>
            <a:off x="7242671" y="3576982"/>
            <a:ext cx="72318" cy="799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dirty="0">
              <a:solidFill>
                <a:prstClr val="white"/>
              </a:solidFill>
              <a:latin typeface="Calibri" panose="020F0502020204030204"/>
            </a:endParaRPr>
          </a:p>
        </p:txBody>
      </p:sp>
    </p:spTree>
    <p:extLst>
      <p:ext uri="{BB962C8B-B14F-4D97-AF65-F5344CB8AC3E}">
        <p14:creationId xmlns:p14="http://schemas.microsoft.com/office/powerpoint/2010/main" val="1427135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32</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37</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38</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39</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cloud-based tools for any use (schematics, mind maps, drawings, analysis, etc…) e.g., diagrams.net, etc.</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41</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42</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5" name="Oval 4"/>
          <p:cNvSpPr/>
          <p:nvPr/>
        </p:nvSpPr>
        <p:spPr>
          <a:xfrm>
            <a:off x="93103" y="4028295"/>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4102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616993"/>
            <a:ext cx="7886700" cy="1333763"/>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736292"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a:t>
            </a:r>
            <a:r>
              <a:rPr lang="en-US" sz="1200">
                <a:solidFill>
                  <a:prstClr val="black"/>
                </a:solidFill>
                <a:latin typeface="Calibri" panose="020F0502020204030204"/>
                <a:ea typeface="+mn-lt"/>
                <a:cs typeface="Calibri" panose="020F0502020204030204"/>
              </a:rPr>
              <a:t>member creates </a:t>
            </a:r>
            <a:r>
              <a:rPr lang="en-US" sz="1200" dirty="0">
                <a:solidFill>
                  <a:prstClr val="black"/>
                </a:solidFill>
                <a:latin typeface="Calibri" panose="020F0502020204030204"/>
                <a:ea typeface="+mn-lt"/>
                <a:cs typeface="Calibri" panose="020F0502020204030204"/>
              </a:rPr>
              <a:t>the page, </a:t>
            </a:r>
            <a:r>
              <a:rPr lang="en-US" sz="1200">
                <a:solidFill>
                  <a:prstClr val="black"/>
                </a:solidFill>
                <a:latin typeface="Calibri" panose="020F0502020204030204"/>
                <a:ea typeface="+mn-lt"/>
                <a:cs typeface="Calibri" panose="020F0502020204030204"/>
              </a:rPr>
              <a:t>other members </a:t>
            </a:r>
            <a:r>
              <a:rPr lang="en-US" sz="1200" dirty="0">
                <a:solidFill>
                  <a:prstClr val="black"/>
                </a:solidFill>
                <a:latin typeface="Calibri" panose="020F0502020204030204"/>
                <a:ea typeface="+mn-lt"/>
                <a:cs typeface="Calibri" panose="020F0502020204030204"/>
              </a:rPr>
              <a:t>simply edits the page to add their info. </a:t>
            </a:r>
          </a:p>
        </p:txBody>
      </p:sp>
    </p:spTree>
    <p:extLst>
      <p:ext uri="{BB962C8B-B14F-4D97-AF65-F5344CB8AC3E}">
        <p14:creationId xmlns:p14="http://schemas.microsoft.com/office/powerpoint/2010/main" val="376127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
        <p:nvSpPr>
          <p:cNvPr id="6" name="Rectangle 5"/>
          <p:cNvSpPr/>
          <p:nvPr/>
        </p:nvSpPr>
        <p:spPr>
          <a:xfrm>
            <a:off x="3250324" y="3244334"/>
            <a:ext cx="2643352" cy="369332"/>
          </a:xfrm>
          <a:prstGeom prst="rect">
            <a:avLst/>
          </a:prstGeom>
        </p:spPr>
        <p:txBody>
          <a:bodyPr wrap="none">
            <a:spAutoFit/>
          </a:bodyPr>
          <a:lstStyle/>
          <a:p>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Reworked Classes 1 and 2 </a:t>
            </a:r>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a:t>
            </a:r>
            <a:r>
              <a:rPr lang="en-US" sz="1200" dirty="0" err="1">
                <a:solidFill>
                  <a:prstClr val="black"/>
                </a:solidFill>
                <a:latin typeface="Calibri" panose="020F0502020204030204"/>
                <a:ea typeface="+mn-lt"/>
                <a:cs typeface="Calibri" panose="020F0502020204030204"/>
              </a:rPr>
              <a:t>Reqs</a:t>
            </a:r>
            <a:r>
              <a:rPr lang="en-US" sz="1200" dirty="0">
                <a:solidFill>
                  <a:prstClr val="black"/>
                </a:solidFill>
                <a:latin typeface="Calibri" panose="020F0502020204030204"/>
                <a:ea typeface="+mn-lt"/>
                <a:cs typeface="Calibri" panose="020F0502020204030204"/>
              </a:rPr>
              <a:t>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736292" y="2582269"/>
            <a:ext cx="7886700" cy="32285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2895600"/>
            <a:ext cx="7886700" cy="3505199"/>
          </a:xfrm>
          <a:prstGeom prst="rect">
            <a:avLst/>
          </a:prstGeom>
          <a:solidFill>
            <a:schemeClr val="accent6">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a:t>
            </a:r>
            <a:r>
              <a:rPr lang="en-US" sz="2100" dirty="0" err="1">
                <a:solidFill>
                  <a:prstClr val="black"/>
                </a:solidFill>
                <a:latin typeface="Calibri" panose="020F0502020204030204"/>
                <a:ea typeface="+mn-lt"/>
                <a:cs typeface="Calibri" panose="020F0502020204030204"/>
              </a:rPr>
              <a:t>Percipio</a:t>
            </a:r>
            <a:r>
              <a:rPr lang="en-US" sz="2100" dirty="0">
                <a:solidFill>
                  <a:prstClr val="black"/>
                </a:solidFill>
                <a:latin typeface="Calibri" panose="020F0502020204030204"/>
                <a:ea typeface="+mn-lt"/>
                <a:cs typeface="Calibri" panose="020F0502020204030204"/>
              </a:rPr>
              <a:t>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Tree>
    <p:extLst>
      <p:ext uri="{BB962C8B-B14F-4D97-AF65-F5344CB8AC3E}">
        <p14:creationId xmlns:p14="http://schemas.microsoft.com/office/powerpoint/2010/main" val="4265114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55</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a:t>
            </a:r>
            <a:r>
              <a:rPr lang="en-US" dirty="0" smtClean="0"/>
              <a:t>email </a:t>
            </a:r>
            <a:r>
              <a:rPr lang="en-US" dirty="0"/>
              <a:t>to Sponsor, copy </a:t>
            </a:r>
            <a:r>
              <a:rPr lang="en-US" dirty="0" smtClean="0"/>
              <a:t>your PE</a:t>
            </a:r>
            <a:endParaRPr lang="en-US" dirty="0"/>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a:t>
            </a:r>
            <a:r>
              <a:rPr lang="en-US" sz="5800" b="1" dirty="0" smtClean="0">
                <a:solidFill>
                  <a:schemeClr val="tx1"/>
                </a:solidFill>
              </a:rPr>
              <a:t>Capstone Design</a:t>
            </a:r>
          </a:p>
          <a:p>
            <a:r>
              <a:rPr lang="en-US" b="1" dirty="0">
                <a:solidFill>
                  <a:schemeClr val="tx1"/>
                </a:solidFill>
              </a:rPr>
              <a:t>	</a:t>
            </a:r>
            <a:endParaRPr lang="en-US" b="1" dirty="0" smtClean="0">
              <a:solidFill>
                <a:schemeClr val="tx1"/>
              </a:solidFill>
            </a:endParaRPr>
          </a:p>
          <a:p>
            <a:pPr marL="1371600" indent="-457200" algn="l">
              <a:buFont typeface="Arial" panose="020B0604020202020204" pitchFamily="34" charset="0"/>
              <a:buChar char="•"/>
            </a:pPr>
            <a:r>
              <a:rPr lang="en-US" b="1" dirty="0" smtClean="0">
                <a:solidFill>
                  <a:schemeClr val="tx1"/>
                </a:solidFill>
              </a:rPr>
              <a:t>ISYE </a:t>
            </a:r>
            <a:r>
              <a:rPr lang="en-US" b="1" dirty="0">
                <a:solidFill>
                  <a:schemeClr val="tx1"/>
                </a:solidFill>
              </a:rPr>
              <a:t>4270 </a:t>
            </a:r>
            <a:r>
              <a:rPr lang="en-US" b="1" dirty="0" smtClean="0">
                <a:solidFill>
                  <a:schemeClr val="tx1"/>
                </a:solidFill>
              </a:rPr>
              <a:t>– Industrial Engineers</a:t>
            </a:r>
            <a:endParaRPr lang="en-US" b="1" dirty="0">
              <a:solidFill>
                <a:schemeClr val="tx1"/>
              </a:solidFill>
            </a:endParaRPr>
          </a:p>
          <a:p>
            <a:pPr marL="1371600" indent="-457200" algn="l">
              <a:buFont typeface="Arial" panose="020B0604020202020204" pitchFamily="34" charset="0"/>
              <a:buChar char="•"/>
            </a:pPr>
            <a:r>
              <a:rPr lang="en-US" b="1" dirty="0">
                <a:solidFill>
                  <a:schemeClr val="tx1"/>
                </a:solidFill>
              </a:rPr>
              <a:t>ECSE 4900 </a:t>
            </a:r>
            <a:r>
              <a:rPr lang="en-US" b="1" dirty="0" smtClean="0">
                <a:solidFill>
                  <a:schemeClr val="tx1"/>
                </a:solidFill>
              </a:rPr>
              <a:t>– Electrical &amp; Computer Systems Engineers</a:t>
            </a:r>
            <a:endParaRPr lang="en-US" b="1" dirty="0">
              <a:solidFill>
                <a:schemeClr val="tx1"/>
              </a:solidFill>
            </a:endParaRPr>
          </a:p>
          <a:p>
            <a:pPr marL="1371600" indent="-457200" algn="l">
              <a:buFont typeface="Arial" panose="020B0604020202020204" pitchFamily="34" charset="0"/>
              <a:buChar char="•"/>
            </a:pPr>
            <a:r>
              <a:rPr lang="en-US" b="1" dirty="0">
                <a:solidFill>
                  <a:schemeClr val="tx1"/>
                </a:solidFill>
              </a:rPr>
              <a:t>MANE 4260 </a:t>
            </a:r>
            <a:r>
              <a:rPr lang="en-US" b="1" dirty="0" smtClean="0">
                <a:solidFill>
                  <a:schemeClr val="tx1"/>
                </a:solidFill>
              </a:rPr>
              <a:t>– Mechanical Engineers</a:t>
            </a:r>
            <a:endParaRPr lang="en-US" b="1" dirty="0">
              <a:solidFill>
                <a:schemeClr val="tx1"/>
              </a:solidFill>
            </a:endParaRPr>
          </a:p>
          <a:p>
            <a:pPr marL="1371600" indent="-457200" algn="l">
              <a:buFont typeface="Arial" panose="020B0604020202020204" pitchFamily="34" charset="0"/>
              <a:buChar char="•"/>
            </a:pPr>
            <a:r>
              <a:rPr lang="en-US" b="1" dirty="0">
                <a:solidFill>
                  <a:schemeClr val="tx1"/>
                </a:solidFill>
              </a:rPr>
              <a:t>MTLE 4920 </a:t>
            </a:r>
            <a:r>
              <a:rPr lang="en-US" b="1" dirty="0" smtClean="0">
                <a:solidFill>
                  <a:schemeClr val="tx1"/>
                </a:solidFill>
              </a:rPr>
              <a:t>– Materials Engineers</a:t>
            </a:r>
          </a:p>
          <a:p>
            <a:endParaRPr lang="en-US" b="1" dirty="0">
              <a:solidFill>
                <a:schemeClr val="tx1"/>
              </a:solidFill>
            </a:endParaRPr>
          </a:p>
        </p:txBody>
      </p:sp>
      <p:sp>
        <p:nvSpPr>
          <p:cNvPr id="4" name="Footer Placeholder 3"/>
          <p:cNvSpPr>
            <a:spLocks noGrp="1"/>
          </p:cNvSpPr>
          <p:nvPr>
            <p:ph type="ftr" sz="quarter" idx="11"/>
          </p:nvPr>
        </p:nvSpPr>
        <p:spPr/>
        <p:txBody>
          <a:bodyPr/>
          <a:lstStyle/>
          <a:p>
            <a:r>
              <a:rPr lang="en-US" smtClean="0"/>
              <a:t>PE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60</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226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a:t>
            </a:r>
            <a:r>
              <a:rPr lang="en-US" sz="1400" dirty="0" err="1">
                <a:solidFill>
                  <a:prstClr val="black"/>
                </a:solidFill>
                <a:latin typeface="Calibri" panose="020F0502020204030204"/>
                <a:cs typeface="Calibri"/>
              </a:rPr>
              <a:t>Reqs</a:t>
            </a:r>
            <a:r>
              <a:rPr lang="en-US" sz="1400" dirty="0">
                <a:solidFill>
                  <a:prstClr val="black"/>
                </a:solidFill>
                <a:latin typeface="Calibri" panose="020F0502020204030204"/>
                <a:cs typeface="Calibri"/>
              </a:rPr>
              <a:t> Workbook - post to Engineering Analysis folder in the repository</a:t>
            </a:r>
          </a:p>
        </p:txBody>
      </p:sp>
      <p:sp>
        <p:nvSpPr>
          <p:cNvPr id="10" name="Content Placeholder 2"/>
          <p:cNvSpPr txBox="1">
            <a:spLocks/>
          </p:cNvSpPr>
          <p:nvPr/>
        </p:nvSpPr>
        <p:spPr>
          <a:xfrm>
            <a:off x="736292" y="2891421"/>
            <a:ext cx="7886700"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p:txBody>
      </p:sp>
      <p:sp>
        <p:nvSpPr>
          <p:cNvPr id="11" name="Content Placeholder 2"/>
          <p:cNvSpPr txBox="1">
            <a:spLocks/>
          </p:cNvSpPr>
          <p:nvPr/>
        </p:nvSpPr>
        <p:spPr>
          <a:xfrm>
            <a:off x="736292" y="4439073"/>
            <a:ext cx="7886700"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latin typeface="Calibri" panose="020F0502020204030204"/>
                <a:hlinkClick r:id="rId3"/>
              </a:rPr>
              <a:t>https://forms.gle/sXn3zGefqdyHnqg77</a:t>
            </a:r>
            <a:r>
              <a:rPr lang="en-US" sz="900"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a:t>
            </a:r>
            <a:r>
              <a:rPr lang="en-US" sz="1400" dirty="0" err="1">
                <a:solidFill>
                  <a:prstClr val="black"/>
                </a:solidFill>
                <a:latin typeface="Calibri" panose="020F0502020204030204"/>
                <a:cs typeface="Calibri"/>
              </a:rPr>
              <a:t>Percipio</a:t>
            </a:r>
            <a:r>
              <a:rPr lang="en-US" sz="1400" dirty="0">
                <a:solidFill>
                  <a:prstClr val="black"/>
                </a:solidFill>
                <a:latin typeface="Calibri" panose="020F0502020204030204"/>
                <a:cs typeface="Calibri"/>
              </a:rPr>
              <a:t>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935553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66</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2052"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67</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69</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346703"/>
            <a:ext cx="7886700"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736292" y="4343400"/>
            <a:ext cx="7886700"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a:t>
            </a:r>
            <a:r>
              <a:rPr lang="en-US" sz="1200" dirty="0" err="1">
                <a:solidFill>
                  <a:prstClr val="black"/>
                </a:solidFill>
                <a:latin typeface="Calibri" panose="020F0502020204030204"/>
                <a:cs typeface="Calibri"/>
              </a:rPr>
              <a:t>Percipio</a:t>
            </a:r>
            <a:r>
              <a:rPr lang="en-US" sz="1200" dirty="0">
                <a:solidFill>
                  <a:prstClr val="black"/>
                </a:solidFill>
                <a:latin typeface="Calibri" panose="020F0502020204030204"/>
                <a:cs typeface="Calibri"/>
              </a:rPr>
              <a:t>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Tree>
    <p:extLst>
      <p:ext uri="{BB962C8B-B14F-4D97-AF65-F5344CB8AC3E}">
        <p14:creationId xmlns:p14="http://schemas.microsoft.com/office/powerpoint/2010/main" val="1066815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73</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79</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5" name="Oval 4"/>
          <p:cNvSpPr/>
          <p:nvPr/>
        </p:nvSpPr>
        <p:spPr>
          <a:xfrm>
            <a:off x="115399" y="4253073"/>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639925"/>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591438"/>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6"/>
            <a:ext cx="7886700"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736292" y="3843448"/>
            <a:ext cx="7886700" cy="133040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a:t>
            </a:r>
            <a:r>
              <a:rPr lang="en-US" sz="1200" dirty="0" err="1">
                <a:solidFill>
                  <a:prstClr val="black"/>
                </a:solidFill>
                <a:latin typeface="Calibri" panose="020F0502020204030204"/>
                <a:ea typeface="+mn-lt"/>
                <a:cs typeface="Calibri" panose="020F0502020204030204"/>
              </a:rPr>
              <a:t>Mgmt</a:t>
            </a:r>
            <a:r>
              <a:rPr lang="en-US" sz="120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5173856"/>
            <a:ext cx="7886700"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69940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82</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84</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85</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5" name="Oval 4"/>
          <p:cNvSpPr/>
          <p:nvPr/>
        </p:nvSpPr>
        <p:spPr>
          <a:xfrm>
            <a:off x="93101" y="4125921"/>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8" y="52578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7" y="2523590"/>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8"/>
            <a:ext cx="7886700" cy="2179092"/>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736292" y="3962400"/>
            <a:ext cx="7886700" cy="838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endParaRPr lang="en-US" sz="8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736292" y="4800600"/>
            <a:ext cx="7886700" cy="1704485"/>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err="1">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000542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89</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Electronic Design Notebook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5" name="Oval 4"/>
          <p:cNvSpPr/>
          <p:nvPr/>
        </p:nvSpPr>
        <p:spPr>
          <a:xfrm>
            <a:off x="115399" y="3922754"/>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736292" y="3922754"/>
            <a:ext cx="7886700"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19600"/>
            <a:ext cx="7886700"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061967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95</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736292" y="3627622"/>
            <a:ext cx="7886700"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95800"/>
            <a:ext cx="7886700"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Tree>
    <p:extLst>
      <p:ext uri="{BB962C8B-B14F-4D97-AF65-F5344CB8AC3E}">
        <p14:creationId xmlns:p14="http://schemas.microsoft.com/office/powerpoint/2010/main" val="21064027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99</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7511</Words>
  <Application>Microsoft Office PowerPoint</Application>
  <PresentationFormat>On-screen Show (4:3)</PresentationFormat>
  <Paragraphs>1282</Paragraphs>
  <Slides>100</Slides>
  <Notes>21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100</vt:i4>
      </vt:variant>
    </vt:vector>
  </HeadingPairs>
  <TitlesOfParts>
    <vt:vector size="111"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Microsoft Excel 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Capstone Activities topics</vt:lpstr>
      <vt:lpstr>Out of Class Tasks (what you might call homework, to be completed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2022-08-04T19:59:55Z</dcterms:modified>
</cp:coreProperties>
</file>