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48" r:id="rId1"/>
    <p:sldMasterId id="2147483660" r:id="rId2"/>
    <p:sldMasterId id="2147483672" r:id="rId3"/>
  </p:sldMasterIdLst>
  <p:notesMasterIdLst>
    <p:notesMasterId r:id="rId105"/>
  </p:notesMasterIdLst>
  <p:sldIdLst>
    <p:sldId id="256" r:id="rId4"/>
    <p:sldId id="338" r:id="rId5"/>
    <p:sldId id="316" r:id="rId6"/>
    <p:sldId id="352" r:id="rId7"/>
    <p:sldId id="339" r:id="rId8"/>
    <p:sldId id="415" r:id="rId9"/>
    <p:sldId id="276" r:id="rId10"/>
    <p:sldId id="257" r:id="rId11"/>
    <p:sldId id="269" r:id="rId12"/>
    <p:sldId id="317" r:id="rId13"/>
    <p:sldId id="357" r:id="rId14"/>
    <p:sldId id="310" r:id="rId15"/>
    <p:sldId id="275" r:id="rId16"/>
    <p:sldId id="272" r:id="rId17"/>
    <p:sldId id="403" r:id="rId18"/>
    <p:sldId id="274" r:id="rId19"/>
    <p:sldId id="270" r:id="rId20"/>
    <p:sldId id="262" r:id="rId21"/>
    <p:sldId id="258" r:id="rId22"/>
    <p:sldId id="400" r:id="rId23"/>
    <p:sldId id="265" r:id="rId24"/>
    <p:sldId id="311" r:id="rId25"/>
    <p:sldId id="281" r:id="rId26"/>
    <p:sldId id="279" r:id="rId27"/>
    <p:sldId id="354" r:id="rId28"/>
    <p:sldId id="280" r:id="rId29"/>
    <p:sldId id="292" r:id="rId30"/>
    <p:sldId id="405" r:id="rId31"/>
    <p:sldId id="406" r:id="rId32"/>
    <p:sldId id="264" r:id="rId33"/>
    <p:sldId id="389" r:id="rId34"/>
    <p:sldId id="359" r:id="rId35"/>
    <p:sldId id="285" r:id="rId36"/>
    <p:sldId id="362" r:id="rId37"/>
    <p:sldId id="363" r:id="rId38"/>
    <p:sldId id="390" r:id="rId39"/>
    <p:sldId id="360" r:id="rId40"/>
    <p:sldId id="326" r:id="rId41"/>
    <p:sldId id="327" r:id="rId42"/>
    <p:sldId id="328" r:id="rId43"/>
    <p:sldId id="329" r:id="rId44"/>
    <p:sldId id="330" r:id="rId45"/>
    <p:sldId id="331" r:id="rId46"/>
    <p:sldId id="284" r:id="rId47"/>
    <p:sldId id="417" r:id="rId48"/>
    <p:sldId id="407" r:id="rId49"/>
    <p:sldId id="287" r:id="rId50"/>
    <p:sldId id="387" r:id="rId51"/>
    <p:sldId id="333" r:id="rId52"/>
    <p:sldId id="340" r:id="rId53"/>
    <p:sldId id="289" r:id="rId54"/>
    <p:sldId id="391" r:id="rId55"/>
    <p:sldId id="288" r:id="rId56"/>
    <p:sldId id="290" r:id="rId57"/>
    <p:sldId id="408" r:id="rId58"/>
    <p:sldId id="293" r:id="rId59"/>
    <p:sldId id="372" r:id="rId60"/>
    <p:sldId id="393" r:id="rId61"/>
    <p:sldId id="394" r:id="rId62"/>
    <p:sldId id="342" r:id="rId63"/>
    <p:sldId id="416" r:id="rId64"/>
    <p:sldId id="409" r:id="rId65"/>
    <p:sldId id="298" r:id="rId66"/>
    <p:sldId id="373" r:id="rId67"/>
    <p:sldId id="386" r:id="rId68"/>
    <p:sldId id="355" r:id="rId69"/>
    <p:sldId id="366" r:id="rId70"/>
    <p:sldId id="367" r:id="rId71"/>
    <p:sldId id="401" r:id="rId72"/>
    <p:sldId id="313" r:id="rId73"/>
    <p:sldId id="309" r:id="rId74"/>
    <p:sldId id="410" r:id="rId75"/>
    <p:sldId id="300" r:id="rId76"/>
    <p:sldId id="374" r:id="rId77"/>
    <p:sldId id="385" r:id="rId78"/>
    <p:sldId id="382" r:id="rId79"/>
    <p:sldId id="343" r:id="rId80"/>
    <p:sldId id="344" r:id="rId81"/>
    <p:sldId id="345" r:id="rId82"/>
    <p:sldId id="381" r:id="rId83"/>
    <p:sldId id="411" r:id="rId84"/>
    <p:sldId id="302" r:id="rId85"/>
    <p:sldId id="375" r:id="rId86"/>
    <p:sldId id="384" r:id="rId87"/>
    <p:sldId id="402" r:id="rId88"/>
    <p:sldId id="404" r:id="rId89"/>
    <p:sldId id="348" r:id="rId90"/>
    <p:sldId id="412" r:id="rId91"/>
    <p:sldId id="304" r:id="rId92"/>
    <p:sldId id="376" r:id="rId93"/>
    <p:sldId id="395" r:id="rId94"/>
    <p:sldId id="396" r:id="rId95"/>
    <p:sldId id="397" r:id="rId96"/>
    <p:sldId id="413" r:id="rId97"/>
    <p:sldId id="306" r:id="rId98"/>
    <p:sldId id="378" r:id="rId99"/>
    <p:sldId id="383" r:id="rId100"/>
    <p:sldId id="350" r:id="rId101"/>
    <p:sldId id="414" r:id="rId102"/>
    <p:sldId id="369" r:id="rId103"/>
    <p:sldId id="398" r:id="rId104"/>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95090" autoAdjust="0"/>
  </p:normalViewPr>
  <p:slideViewPr>
    <p:cSldViewPr>
      <p:cViewPr varScale="1">
        <p:scale>
          <a:sx n="97" d="100"/>
          <a:sy n="97" d="100"/>
        </p:scale>
        <p:origin x="1920" y="51"/>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presProps" Target="pres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8/16/2022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38</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39</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48</a:t>
            </a:fld>
            <a:endParaRPr lang="en-US"/>
          </a:p>
        </p:txBody>
      </p:sp>
    </p:spTree>
    <p:extLst>
      <p:ext uri="{BB962C8B-B14F-4D97-AF65-F5344CB8AC3E}">
        <p14:creationId xmlns:p14="http://schemas.microsoft.com/office/powerpoint/2010/main" val="3004372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56</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65</a:t>
            </a:fld>
            <a:endParaRPr lang="en-US"/>
          </a:p>
        </p:txBody>
      </p:sp>
    </p:spTree>
    <p:extLst>
      <p:ext uri="{BB962C8B-B14F-4D97-AF65-F5344CB8AC3E}">
        <p14:creationId xmlns:p14="http://schemas.microsoft.com/office/powerpoint/2010/main" val="2988575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69</a:t>
            </a:fld>
            <a:endParaRPr lang="en-US"/>
          </a:p>
        </p:txBody>
      </p:sp>
    </p:spTree>
    <p:extLst>
      <p:ext uri="{BB962C8B-B14F-4D97-AF65-F5344CB8AC3E}">
        <p14:creationId xmlns:p14="http://schemas.microsoft.com/office/powerpoint/2010/main" val="2418574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75</a:t>
            </a:fld>
            <a:endParaRPr lang="en-US"/>
          </a:p>
        </p:txBody>
      </p:sp>
    </p:spTree>
    <p:extLst>
      <p:ext uri="{BB962C8B-B14F-4D97-AF65-F5344CB8AC3E}">
        <p14:creationId xmlns:p14="http://schemas.microsoft.com/office/powerpoint/2010/main" val="1884706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r>
              <a:rPr lang="en-US" dirty="0"/>
              <a:t>CE will jump in to talk for 15 </a:t>
            </a:r>
            <a:r>
              <a:rPr lang="en-US" dirty="0" err="1"/>
              <a:t>mins</a:t>
            </a:r>
            <a:r>
              <a:rPr lang="en-US" dirty="0"/>
              <a:t> of this time block</a:t>
            </a:r>
          </a:p>
        </p:txBody>
      </p:sp>
      <p:sp>
        <p:nvSpPr>
          <p:cNvPr id="4" name="Slide Number Placeholder 3"/>
          <p:cNvSpPr>
            <a:spLocks noGrp="1"/>
          </p:cNvSpPr>
          <p:nvPr>
            <p:ph type="sldNum" sz="quarter" idx="10"/>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84</a:t>
            </a:fld>
            <a:endParaRPr lang="en-US"/>
          </a:p>
        </p:txBody>
      </p:sp>
    </p:spTree>
    <p:extLst>
      <p:ext uri="{BB962C8B-B14F-4D97-AF65-F5344CB8AC3E}">
        <p14:creationId xmlns:p14="http://schemas.microsoft.com/office/powerpoint/2010/main" val="318763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to have – preload the Gantt Chart PPT with the SOW deliverables to speed up the mapping of tasks to milestones.</a:t>
            </a:r>
          </a:p>
        </p:txBody>
      </p:sp>
      <p:sp>
        <p:nvSpPr>
          <p:cNvPr id="4" name="Slide Number Placeholder 3"/>
          <p:cNvSpPr>
            <a:spLocks noGrp="1"/>
          </p:cNvSpPr>
          <p:nvPr>
            <p:ph type="sldNum" sz="quarter" idx="5"/>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97</a:t>
            </a:fld>
            <a:endParaRPr lang="en-US"/>
          </a:p>
        </p:txBody>
      </p:sp>
    </p:spTree>
    <p:extLst>
      <p:ext uri="{BB962C8B-B14F-4D97-AF65-F5344CB8AC3E}">
        <p14:creationId xmlns:p14="http://schemas.microsoft.com/office/powerpoint/2010/main" val="115052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should remind</a:t>
            </a:r>
            <a:r>
              <a:rPr lang="en-US" baseline="0" dirty="0"/>
              <a:t> each team</a:t>
            </a:r>
            <a:r>
              <a:rPr lang="en-US" dirty="0"/>
              <a:t> which day they are remote vs in class</a:t>
            </a:r>
          </a:p>
        </p:txBody>
      </p:sp>
      <p:sp>
        <p:nvSpPr>
          <p:cNvPr id="4" name="Slide Number Placeholder 3"/>
          <p:cNvSpPr>
            <a:spLocks noGrp="1"/>
          </p:cNvSpPr>
          <p:nvPr>
            <p:ph type="sldNum" sz="quarter" idx="10"/>
          </p:nvPr>
        </p:nvSpPr>
        <p:spPr/>
        <p:txBody>
          <a:bodyPr/>
          <a:lstStyle/>
          <a:p>
            <a:fld id="{DF811066-0135-4CAA-8AD4-89A97190AC00}" type="slidenum">
              <a:rPr lang="en-US" smtClean="0"/>
              <a:t>12</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14</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15</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303747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r>
              <a:rPr lang="en-US" baseline="0" dirty="0"/>
              <a:t> – Track C is for projects with lots of history or content wholly unfamiliar to students.</a:t>
            </a:r>
          </a:p>
          <a:p>
            <a:r>
              <a:rPr lang="en-US" baseline="0" dirty="0"/>
              <a:t>Track A vs B is just a coin flip for scheduling.</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31</a:t>
            </a:fld>
            <a:endParaRPr lang="en-US"/>
          </a:p>
        </p:txBody>
      </p:sp>
    </p:spTree>
    <p:extLst>
      <p:ext uri="{BB962C8B-B14F-4D97-AF65-F5344CB8AC3E}">
        <p14:creationId xmlns:p14="http://schemas.microsoft.com/office/powerpoint/2010/main" val="384811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8/16/2022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8/16/2022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8/16/2022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8/16/2022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8/16/2022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8/16/2022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8/16/2022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8/16/2022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8/16/2022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8/16/2022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8/16/2022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8/16/2022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8/16/2022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8/16/2022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8/16/2022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8/16/2022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8/16/2022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8/16/2022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8/16/2022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8/16/2022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8/16/2022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8/16/2022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8/16/2022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8/16/2022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8/16/2022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8/16/2022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8/16/2022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8/16/2022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5" Type="http://schemas.openxmlformats.org/officeDocument/2006/relationships/image" Target="../media/image9.wmf"/><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rpi.app.box.com/" TargetMode="External"/><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whenisgood.net/"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designlab.eng.rpi.edu/projects/capstone-support-dev/wiki%20-%20Playbook.pptx"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designlab.eng.rpi.edu/projects/capstone-support-dev/wiki%20-%20Playbook.pptx"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82.xml"/><Relationship Id="rId3" Type="http://schemas.openxmlformats.org/officeDocument/2006/relationships/slide" Target="slide30.xml"/><Relationship Id="rId7" Type="http://schemas.openxmlformats.org/officeDocument/2006/relationships/slide" Target="slide73.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3.xml"/><Relationship Id="rId5" Type="http://schemas.openxmlformats.org/officeDocument/2006/relationships/slide" Target="slide56.xml"/><Relationship Id="rId10" Type="http://schemas.openxmlformats.org/officeDocument/2006/relationships/slide" Target="slide95.xml"/><Relationship Id="rId4" Type="http://schemas.openxmlformats.org/officeDocument/2006/relationships/slide" Target="slide47.xml"/><Relationship Id="rId9" Type="http://schemas.openxmlformats.org/officeDocument/2006/relationships/slide" Target="slide89.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s://forms.gle/sXn3zGefqdyHnqg77"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7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8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9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5" name="Footer Placeholder 4">
            <a:extLst>
              <a:ext uri="{FF2B5EF4-FFF2-40B4-BE49-F238E27FC236}">
                <a16:creationId xmlns:a16="http://schemas.microsoft.com/office/drawing/2014/main" id="{3AAE08B6-9078-4A0F-9E7F-F680153B8239}"/>
              </a:ext>
            </a:extLst>
          </p:cNvPr>
          <p:cNvSpPr>
            <a:spLocks noGrp="1"/>
          </p:cNvSpPr>
          <p:nvPr>
            <p:ph type="ftr" sz="quarter" idx="11"/>
          </p:nvPr>
        </p:nvSpPr>
        <p:spPr>
          <a:xfrm>
            <a:off x="3124200" y="6317930"/>
            <a:ext cx="2895600" cy="365125"/>
          </a:xfrm>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4" name="Footer Placeholder 3">
            <a:extLst>
              <a:ext uri="{FF2B5EF4-FFF2-40B4-BE49-F238E27FC236}">
                <a16:creationId xmlns:a16="http://schemas.microsoft.com/office/drawing/2014/main" id="{19FD35EA-1571-4562-BA9E-35972A53A2E3}"/>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100</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err="1">
                <a:cs typeface="Calibri"/>
              </a:rPr>
              <a:t>Scaffolded</a:t>
            </a:r>
            <a:r>
              <a:rPr lang="en-US" dirty="0">
                <a:cs typeface="Calibri"/>
              </a:rPr>
              <a:t>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(rather than Box) to document all work moving forwards</a:t>
            </a: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fontScale="92500" lnSpcReduction="10000"/>
          </a:bodyPr>
          <a:lstStyle/>
          <a:p>
            <a:pPr lvl="0"/>
            <a:r>
              <a:rPr lang="en-US" dirty="0"/>
              <a:t>Be productive for meetings. </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11</a:t>
            </a:fld>
            <a:endParaRPr lang="en-US" dirty="0"/>
          </a:p>
        </p:txBody>
      </p:sp>
      <p:sp>
        <p:nvSpPr>
          <p:cNvPr id="6" name="Rectangle 5">
            <a:extLst>
              <a:ext uri="{FF2B5EF4-FFF2-40B4-BE49-F238E27FC236}">
                <a16:creationId xmlns:a16="http://schemas.microsoft.com/office/drawing/2014/main" id="{37B80507-E789-19D3-487E-12395CCB32A1}"/>
              </a:ext>
            </a:extLst>
          </p:cNvPr>
          <p:cNvSpPr/>
          <p:nvPr/>
        </p:nvSpPr>
        <p:spPr>
          <a:xfrm>
            <a:off x="7010400" y="182562"/>
            <a:ext cx="1981200" cy="1112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this the best location?</a:t>
            </a:r>
          </a:p>
        </p:txBody>
      </p:sp>
    </p:spTree>
    <p:extLst>
      <p:ext uri="{BB962C8B-B14F-4D97-AF65-F5344CB8AC3E}">
        <p14:creationId xmlns:p14="http://schemas.microsoft.com/office/powerpoint/2010/main" val="3970268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a:bodyPr>
          <a:lstStyle/>
          <a:p>
            <a:r>
              <a:rPr lang="en-US" dirty="0"/>
              <a:t>Capstone Classrooms are JEC 3232/3332</a:t>
            </a:r>
          </a:p>
          <a:p>
            <a:r>
              <a:rPr lang="en-US" dirty="0"/>
              <a:t>Capstone Shop (JEC 2332) will be open 9am-4pm for hands-on work only when classes resume in-person</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4" name="Footer Placeholder 3"/>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4" name="Footer Placeholder 3">
            <a:extLst>
              <a:ext uri="{FF2B5EF4-FFF2-40B4-BE49-F238E27FC236}">
                <a16:creationId xmlns:a16="http://schemas.microsoft.com/office/drawing/2014/main" id="{E7476AA9-DC85-4859-B433-F6B5C0CB652E}"/>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2" name="Footer Placeholder 1">
            <a:extLst>
              <a:ext uri="{FF2B5EF4-FFF2-40B4-BE49-F238E27FC236}">
                <a16:creationId xmlns:a16="http://schemas.microsoft.com/office/drawing/2014/main" id="{939F47A2-F1DA-4F40-A2DB-369F3AF3502B}"/>
              </a:ext>
            </a:extLst>
          </p:cNvPr>
          <p:cNvSpPr>
            <a:spLocks noGrp="1"/>
          </p:cNvSpPr>
          <p:nvPr>
            <p:ph type="ftr" sz="quarter" idx="11"/>
          </p:nvPr>
        </p:nvSpPr>
        <p:spPr/>
        <p:txBody>
          <a:bodyPr/>
          <a:lstStyle/>
          <a:p>
            <a:r>
              <a:rPr lang="en-US" sz="1200" dirty="0"/>
              <a:t>PE Space</a:t>
            </a:r>
            <a:endParaRPr lang="en-US" sz="1200" dirty="0">
              <a:cs typeface="Calibri"/>
            </a:endParaRPr>
          </a:p>
        </p:txBody>
      </p:sp>
      <p:sp>
        <p:nvSpPr>
          <p:cNvPr id="3" name="Slide Number Placeholder 2"/>
          <p:cNvSpPr>
            <a:spLocks noGrp="1"/>
          </p:cNvSpPr>
          <p:nvPr>
            <p:ph type="sldNum" sz="quarter" idx="12"/>
          </p:nvPr>
        </p:nvSpPr>
        <p:spPr/>
        <p:txBody>
          <a:bodyPr/>
          <a:lstStyle/>
          <a:p>
            <a:fld id="{028FE254-016A-4E51-98AE-D4B4E3F12C32}" type="slidenum">
              <a:rPr lang="en-US" sz="1200" smtClean="0"/>
              <a:t>14</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sp>
        <p:nvSpPr>
          <p:cNvPr id="13" name="TextBox 12"/>
          <p:cNvSpPr txBox="1"/>
          <p:nvPr/>
        </p:nvSpPr>
        <p:spPr>
          <a:xfrm>
            <a:off x="792472" y="3373993"/>
            <a:ext cx="912419" cy="369332"/>
          </a:xfrm>
          <a:prstGeom prst="rect">
            <a:avLst/>
          </a:prstGeom>
          <a:noFill/>
        </p:spPr>
        <p:txBody>
          <a:bodyPr wrap="square" rtlCol="0">
            <a:spAutoFit/>
          </a:bodyPr>
          <a:lstStyle/>
          <a:p>
            <a:r>
              <a:rPr lang="en-US" b="1" dirty="0"/>
              <a:t> MANE</a:t>
            </a:r>
          </a:p>
        </p:txBody>
      </p:sp>
      <p:grpSp>
        <p:nvGrpSpPr>
          <p:cNvPr id="20" name="Group 19"/>
          <p:cNvGrpSpPr/>
          <p:nvPr/>
        </p:nvGrpSpPr>
        <p:grpSpPr>
          <a:xfrm>
            <a:off x="5029385" y="1290517"/>
            <a:ext cx="1014873" cy="1492879"/>
            <a:chOff x="4044843" y="3830983"/>
            <a:chExt cx="1639816" cy="2401491"/>
          </a:xfrm>
          <a:solidFill>
            <a:schemeClr val="bg1"/>
          </a:solidFill>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4843" y="3830983"/>
              <a:ext cx="1494702" cy="2035764"/>
            </a:xfrm>
            <a:prstGeom prst="rect">
              <a:avLst/>
            </a:prstGeom>
            <a:grpFill/>
          </p:spPr>
        </p:pic>
        <p:sp>
          <p:nvSpPr>
            <p:cNvPr id="43" name="TextBox 42"/>
            <p:cNvSpPr txBox="1"/>
            <p:nvPr/>
          </p:nvSpPr>
          <p:spPr>
            <a:xfrm>
              <a:off x="4128268" y="5871567"/>
              <a:ext cx="1556391" cy="360907"/>
            </a:xfrm>
            <a:prstGeom prst="rect">
              <a:avLst/>
            </a:prstGeom>
            <a:grpFill/>
          </p:spPr>
          <p:txBody>
            <a:bodyPr wrap="square" rtlCol="0">
              <a:spAutoFit/>
            </a:bodyPr>
            <a:lstStyle/>
            <a:p>
              <a:r>
                <a:rPr lang="en-US" sz="858" dirty="0"/>
                <a:t>Junichi Kanai</a:t>
              </a:r>
            </a:p>
          </p:txBody>
        </p:sp>
      </p:grpSp>
      <p:grpSp>
        <p:nvGrpSpPr>
          <p:cNvPr id="23" name="Group 22"/>
          <p:cNvGrpSpPr/>
          <p:nvPr/>
        </p:nvGrpSpPr>
        <p:grpSpPr>
          <a:xfrm>
            <a:off x="1621201" y="1290517"/>
            <a:ext cx="933124" cy="1496026"/>
            <a:chOff x="3655268" y="3112236"/>
            <a:chExt cx="957287" cy="1527970"/>
          </a:xfrm>
          <a:solidFill>
            <a:schemeClr val="bg1"/>
          </a:solidFill>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5268" y="3112236"/>
              <a:ext cx="939245" cy="1282700"/>
            </a:xfrm>
            <a:prstGeom prst="rect">
              <a:avLst/>
            </a:prstGeom>
            <a:grpFill/>
            <a:ln>
              <a:solidFill>
                <a:schemeClr val="tx1"/>
              </a:solidFill>
            </a:ln>
          </p:spPr>
        </p:pic>
        <p:sp>
          <p:nvSpPr>
            <p:cNvPr id="37" name="TextBox 36"/>
            <p:cNvSpPr txBox="1"/>
            <p:nvPr/>
          </p:nvSpPr>
          <p:spPr>
            <a:xfrm>
              <a:off x="3666224" y="4411058"/>
              <a:ext cx="946331" cy="229148"/>
            </a:xfrm>
            <a:prstGeom prst="rect">
              <a:avLst/>
            </a:prstGeom>
            <a:grpFill/>
            <a:ln>
              <a:noFill/>
            </a:ln>
          </p:spPr>
          <p:txBody>
            <a:bodyPr wrap="square" rtlCol="0">
              <a:spAutoFit/>
            </a:bodyPr>
            <a:lstStyle/>
            <a:p>
              <a:r>
                <a:rPr lang="en-US" sz="858" dirty="0"/>
                <a:t>Partha Dutta</a:t>
              </a:r>
            </a:p>
          </p:txBody>
        </p:sp>
      </p:grpSp>
      <p:sp>
        <p:nvSpPr>
          <p:cNvPr id="33" name="Rectangle 32"/>
          <p:cNvSpPr/>
          <p:nvPr/>
        </p:nvSpPr>
        <p:spPr>
          <a:xfrm>
            <a:off x="2003838" y="4128273"/>
            <a:ext cx="184731" cy="224229"/>
          </a:xfrm>
          <a:prstGeom prst="rect">
            <a:avLst/>
          </a:prstGeom>
          <a:solidFill>
            <a:schemeClr val="bg1"/>
          </a:solidFill>
        </p:spPr>
        <p:txBody>
          <a:bodyPr wrap="none">
            <a:spAutoFit/>
          </a:bodyPr>
          <a:lstStyle/>
          <a:p>
            <a:endParaRPr lang="en-US" sz="857" dirty="0"/>
          </a:p>
        </p:txBody>
      </p:sp>
      <p:grpSp>
        <p:nvGrpSpPr>
          <p:cNvPr id="26" name="Group 25"/>
          <p:cNvGrpSpPr/>
          <p:nvPr/>
        </p:nvGrpSpPr>
        <p:grpSpPr>
          <a:xfrm>
            <a:off x="1608119" y="2991188"/>
            <a:ext cx="891320" cy="1491153"/>
            <a:chOff x="6691216" y="1283597"/>
            <a:chExt cx="914401" cy="1522993"/>
          </a:xfrm>
          <a:solidFill>
            <a:schemeClr val="bg1"/>
          </a:solidFill>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31" name="TextBox 30"/>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64" name="TextBox 63"/>
          <p:cNvSpPr txBox="1"/>
          <p:nvPr/>
        </p:nvSpPr>
        <p:spPr>
          <a:xfrm>
            <a:off x="792472" y="1828735"/>
            <a:ext cx="769436" cy="369332"/>
          </a:xfrm>
          <a:prstGeom prst="rect">
            <a:avLst/>
          </a:prstGeom>
          <a:noFill/>
        </p:spPr>
        <p:txBody>
          <a:bodyPr wrap="square" rtlCol="0">
            <a:spAutoFit/>
          </a:bodyPr>
          <a:lstStyle/>
          <a:p>
            <a:r>
              <a:rPr lang="en-US" b="1" dirty="0"/>
              <a:t>ECSE</a:t>
            </a:r>
          </a:p>
        </p:txBody>
      </p:sp>
      <p:sp>
        <p:nvSpPr>
          <p:cNvPr id="83" name="TextBox 82"/>
          <p:cNvSpPr txBox="1"/>
          <p:nvPr/>
        </p:nvSpPr>
        <p:spPr>
          <a:xfrm>
            <a:off x="2636378" y="2592716"/>
            <a:ext cx="922444" cy="224357"/>
          </a:xfrm>
          <a:prstGeom prst="rect">
            <a:avLst/>
          </a:prstGeom>
          <a:solidFill>
            <a:schemeClr val="bg1"/>
          </a:solidFill>
        </p:spPr>
        <p:txBody>
          <a:bodyPr wrap="square" rtlCol="0">
            <a:spAutoFit/>
          </a:bodyPr>
          <a:lstStyle/>
          <a:p>
            <a:r>
              <a:rPr lang="en-US" sz="858" dirty="0"/>
              <a:t>Ishwara Bhat</a:t>
            </a:r>
          </a:p>
        </p:txBody>
      </p:sp>
      <p:pic>
        <p:nvPicPr>
          <p:cNvPr id="2066" name="Picture 18" descr="http://cemsim.rpi.edu/sites/default/files/styles/640_x_640_crop/public/people/karthi.jpg?itok=RKpcMvj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52649" y="2991188"/>
            <a:ext cx="1042715" cy="1228982"/>
          </a:xfrm>
          <a:prstGeom prst="rect">
            <a:avLst/>
          </a:prstGeom>
          <a:solidFill>
            <a:schemeClr val="bg1"/>
          </a:solidFill>
        </p:spPr>
      </p:pic>
      <p:sp>
        <p:nvSpPr>
          <p:cNvPr id="87" name="TextBox 86"/>
          <p:cNvSpPr txBox="1"/>
          <p:nvPr/>
        </p:nvSpPr>
        <p:spPr>
          <a:xfrm>
            <a:off x="2770473" y="4232781"/>
            <a:ext cx="920890" cy="356380"/>
          </a:xfrm>
          <a:prstGeom prst="rect">
            <a:avLst/>
          </a:prstGeom>
          <a:solidFill>
            <a:schemeClr val="bg1"/>
          </a:solidFill>
        </p:spPr>
        <p:txBody>
          <a:bodyPr wrap="square" rtlCol="0">
            <a:spAutoFit/>
          </a:bodyPr>
          <a:lstStyle/>
          <a:p>
            <a:pPr algn="ctr">
              <a:tabLst>
                <a:tab pos="112009" algn="l"/>
              </a:tabLst>
            </a:pPr>
            <a:r>
              <a:rPr lang="en-US" sz="858" dirty="0"/>
              <a:t>Karthik</a:t>
            </a:r>
            <a:br>
              <a:rPr lang="en-US" sz="858" dirty="0"/>
            </a:br>
            <a:r>
              <a:rPr lang="en-US" sz="858" dirty="0"/>
              <a:t>Panneerselvam</a:t>
            </a:r>
          </a:p>
        </p:txBody>
      </p:sp>
      <p:sp>
        <p:nvSpPr>
          <p:cNvPr id="66" name="TextBox 65"/>
          <p:cNvSpPr txBox="1"/>
          <p:nvPr/>
        </p:nvSpPr>
        <p:spPr>
          <a:xfrm>
            <a:off x="1016029" y="5117000"/>
            <a:ext cx="613219" cy="369332"/>
          </a:xfrm>
          <a:prstGeom prst="rect">
            <a:avLst/>
          </a:prstGeom>
          <a:solidFill>
            <a:schemeClr val="bg1"/>
          </a:solidFill>
        </p:spPr>
        <p:txBody>
          <a:bodyPr wrap="square" rtlCol="0">
            <a:spAutoFit/>
          </a:bodyPr>
          <a:lstStyle/>
          <a:p>
            <a:r>
              <a:rPr lang="en-US" b="1" dirty="0"/>
              <a:t>MSE</a:t>
            </a:r>
          </a:p>
        </p:txBody>
      </p:sp>
      <p:sp>
        <p:nvSpPr>
          <p:cNvPr id="61" name="TextBox 60"/>
          <p:cNvSpPr txBox="1"/>
          <p:nvPr/>
        </p:nvSpPr>
        <p:spPr>
          <a:xfrm>
            <a:off x="1661766" y="5890812"/>
            <a:ext cx="938845" cy="356123"/>
          </a:xfrm>
          <a:prstGeom prst="rect">
            <a:avLst/>
          </a:prstGeom>
          <a:noFill/>
        </p:spPr>
        <p:txBody>
          <a:bodyPr wrap="square" rtlCol="0">
            <a:spAutoFit/>
          </a:bodyPr>
          <a:lstStyle/>
          <a:p>
            <a:pPr algn="ctr">
              <a:tabLst>
                <a:tab pos="112009" algn="l"/>
              </a:tabLst>
            </a:pPr>
            <a:r>
              <a:rPr lang="en-US" sz="857" dirty="0"/>
              <a:t>Kathryn</a:t>
            </a:r>
            <a:br>
              <a:rPr lang="en-US" sz="857" dirty="0"/>
            </a:br>
            <a:r>
              <a:rPr lang="en-US" sz="857" dirty="0"/>
              <a:t>Dannemann</a:t>
            </a:r>
          </a:p>
        </p:txBody>
      </p:sp>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677713" y="4618417"/>
            <a:ext cx="926461" cy="1256823"/>
          </a:xfrm>
          <a:prstGeom prst="rect">
            <a:avLst/>
          </a:prstGeom>
        </p:spPr>
      </p:pic>
      <p:sp>
        <p:nvSpPr>
          <p:cNvPr id="27" name="TextBox 26"/>
          <p:cNvSpPr txBox="1"/>
          <p:nvPr/>
        </p:nvSpPr>
        <p:spPr>
          <a:xfrm>
            <a:off x="2755998" y="5896908"/>
            <a:ext cx="938845" cy="356123"/>
          </a:xfrm>
          <a:prstGeom prst="rect">
            <a:avLst/>
          </a:prstGeom>
          <a:noFill/>
        </p:spPr>
        <p:txBody>
          <a:bodyPr wrap="square" rtlCol="0">
            <a:spAutoFit/>
          </a:bodyPr>
          <a:lstStyle/>
          <a:p>
            <a:pPr algn="ctr">
              <a:tabLst>
                <a:tab pos="112009" algn="l"/>
              </a:tabLst>
            </a:pPr>
            <a:r>
              <a:rPr lang="en-US" sz="857" dirty="0"/>
              <a:t>David</a:t>
            </a:r>
            <a:br>
              <a:rPr lang="en-US" sz="857" dirty="0"/>
            </a:br>
            <a:r>
              <a:rPr lang="en-US" sz="857" dirty="0"/>
              <a:t>Duquette</a:t>
            </a:r>
          </a:p>
        </p:txBody>
      </p:sp>
      <p:sp>
        <p:nvSpPr>
          <p:cNvPr id="28" name="TextBox 27"/>
          <p:cNvSpPr txBox="1"/>
          <p:nvPr/>
        </p:nvSpPr>
        <p:spPr>
          <a:xfrm>
            <a:off x="4050650" y="2580524"/>
            <a:ext cx="922444" cy="224357"/>
          </a:xfrm>
          <a:prstGeom prst="rect">
            <a:avLst/>
          </a:prstGeom>
          <a:solidFill>
            <a:schemeClr val="bg1"/>
          </a:solidFill>
        </p:spPr>
        <p:txBody>
          <a:bodyPr wrap="square" rtlCol="0">
            <a:spAutoFit/>
          </a:bodyPr>
          <a:lstStyle/>
          <a:p>
            <a:r>
              <a:rPr lang="en-US" sz="858" dirty="0"/>
              <a:t>Mona Hella</a:t>
            </a:r>
          </a:p>
        </p:txBody>
      </p:sp>
      <p:sp>
        <p:nvSpPr>
          <p:cNvPr id="29" name="TextBox 28"/>
          <p:cNvSpPr txBox="1"/>
          <p:nvPr/>
        </p:nvSpPr>
        <p:spPr>
          <a:xfrm>
            <a:off x="5379164" y="5890812"/>
            <a:ext cx="938845" cy="356123"/>
          </a:xfrm>
          <a:prstGeom prst="rect">
            <a:avLst/>
          </a:prstGeom>
          <a:noFill/>
        </p:spPr>
        <p:txBody>
          <a:bodyPr wrap="square" rtlCol="0">
            <a:spAutoFit/>
          </a:bodyPr>
          <a:lstStyle/>
          <a:p>
            <a:pPr algn="ctr">
              <a:tabLst>
                <a:tab pos="112009" algn="l"/>
              </a:tabLst>
            </a:pPr>
            <a:r>
              <a:rPr lang="en-US" sz="857" dirty="0"/>
              <a:t>Nima </a:t>
            </a:r>
            <a:br>
              <a:rPr lang="en-US" sz="857" dirty="0"/>
            </a:br>
            <a:r>
              <a:rPr lang="en-US" sz="857" dirty="0"/>
              <a:t>Ahmadi</a:t>
            </a:r>
          </a:p>
        </p:txBody>
      </p:sp>
      <p:sp>
        <p:nvSpPr>
          <p:cNvPr id="32" name="TextBox 31"/>
          <p:cNvSpPr txBox="1"/>
          <p:nvPr/>
        </p:nvSpPr>
        <p:spPr>
          <a:xfrm>
            <a:off x="4313965" y="5049944"/>
            <a:ext cx="613219" cy="369332"/>
          </a:xfrm>
          <a:prstGeom prst="rect">
            <a:avLst/>
          </a:prstGeom>
          <a:solidFill>
            <a:schemeClr val="bg1"/>
          </a:solidFill>
        </p:spPr>
        <p:txBody>
          <a:bodyPr wrap="square" rtlCol="0">
            <a:spAutoFit/>
          </a:bodyPr>
          <a:lstStyle/>
          <a:p>
            <a:r>
              <a:rPr lang="en-US" b="1" dirty="0"/>
              <a:t>IME</a:t>
            </a:r>
          </a:p>
        </p:txBody>
      </p:sp>
      <p:sp>
        <p:nvSpPr>
          <p:cNvPr id="34" name="TextBox 33"/>
          <p:cNvSpPr txBox="1"/>
          <p:nvPr/>
        </p:nvSpPr>
        <p:spPr>
          <a:xfrm>
            <a:off x="3944338" y="4200696"/>
            <a:ext cx="920890" cy="356380"/>
          </a:xfrm>
          <a:prstGeom prst="rect">
            <a:avLst/>
          </a:prstGeom>
          <a:solidFill>
            <a:schemeClr val="bg1"/>
          </a:solidFill>
        </p:spPr>
        <p:txBody>
          <a:bodyPr wrap="square" rtlCol="0">
            <a:spAutoFit/>
          </a:bodyPr>
          <a:lstStyle/>
          <a:p>
            <a:pPr algn="ctr">
              <a:tabLst>
                <a:tab pos="112009" algn="l"/>
              </a:tabLst>
            </a:pPr>
            <a:r>
              <a:rPr lang="en-US" sz="858" dirty="0"/>
              <a:t>Indika</a:t>
            </a:r>
            <a:br>
              <a:rPr lang="en-US" sz="858" dirty="0"/>
            </a:br>
            <a:r>
              <a:rPr lang="en-US" sz="858" dirty="0"/>
              <a:t>Perera</a:t>
            </a:r>
          </a:p>
        </p:txBody>
      </p:sp>
      <p:sp>
        <p:nvSpPr>
          <p:cNvPr id="35" name="TextBox 34"/>
          <p:cNvSpPr txBox="1"/>
          <p:nvPr/>
        </p:nvSpPr>
        <p:spPr>
          <a:xfrm>
            <a:off x="6185367" y="2570261"/>
            <a:ext cx="1064546" cy="224357"/>
          </a:xfrm>
          <a:prstGeom prst="rect">
            <a:avLst/>
          </a:prstGeom>
          <a:solidFill>
            <a:schemeClr val="bg1"/>
          </a:solidFill>
        </p:spPr>
        <p:txBody>
          <a:bodyPr wrap="square" rtlCol="0">
            <a:spAutoFit/>
          </a:bodyPr>
          <a:lstStyle/>
          <a:p>
            <a:r>
              <a:rPr lang="en-US" sz="858" dirty="0"/>
              <a:t> Prabahakar Neti</a:t>
            </a:r>
          </a:p>
        </p:txBody>
      </p:sp>
      <p:pic>
        <p:nvPicPr>
          <p:cNvPr id="3" name="Picture 2"/>
          <p:cNvPicPr>
            <a:picLocks noChangeAspect="1"/>
          </p:cNvPicPr>
          <p:nvPr/>
        </p:nvPicPr>
        <p:blipFill rotWithShape="1">
          <a:blip r:embed="rId9"/>
          <a:srcRect l="29540" r="25857"/>
          <a:stretch/>
        </p:blipFill>
        <p:spPr>
          <a:xfrm flipH="1">
            <a:off x="3993296" y="2991188"/>
            <a:ext cx="943718" cy="1232678"/>
          </a:xfrm>
          <a:prstGeom prst="rect">
            <a:avLst/>
          </a:prstGeom>
        </p:spPr>
      </p:pic>
      <p:pic>
        <p:nvPicPr>
          <p:cNvPr id="1028" name="Picture 4" descr="David J. Duquet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63" y="4618417"/>
            <a:ext cx="945588" cy="128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2636758" y="1290517"/>
            <a:ext cx="1054605" cy="1265526"/>
          </a:xfrm>
          <a:prstGeom prst="rect">
            <a:avLst/>
          </a:prstGeom>
        </p:spPr>
      </p:pic>
      <p:pic>
        <p:nvPicPr>
          <p:cNvPr id="1030" name="Picture 6" descr="Mona M. He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5586" y="1290517"/>
            <a:ext cx="1018395" cy="126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104983" y="1290517"/>
            <a:ext cx="1155516" cy="1255884"/>
          </a:xfrm>
          <a:prstGeom prst="rect">
            <a:avLst/>
          </a:prstGeom>
        </p:spPr>
      </p:pic>
      <p:pic>
        <p:nvPicPr>
          <p:cNvPr id="9" name="Picture 8"/>
          <p:cNvPicPr>
            <a:picLocks noChangeAspect="1"/>
          </p:cNvPicPr>
          <p:nvPr/>
        </p:nvPicPr>
        <p:blipFill>
          <a:blip r:embed="rId14"/>
          <a:stretch>
            <a:fillRect/>
          </a:stretch>
        </p:blipFill>
        <p:spPr>
          <a:xfrm>
            <a:off x="5220176" y="4618417"/>
            <a:ext cx="1256823" cy="125682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0" name="Footer Placeholder 2">
            <a:extLst>
              <a:ext uri="{FF2B5EF4-FFF2-40B4-BE49-F238E27FC236}">
                <a16:creationId xmlns:a16="http://schemas.microsoft.com/office/drawing/2014/main" id="{6927F7F3-5970-4456-A03E-DD62BE709EA8}"/>
              </a:ext>
            </a:extLst>
          </p:cNvPr>
          <p:cNvSpPr>
            <a:spLocks noGrp="1"/>
          </p:cNvSpPr>
          <p:nvPr>
            <p:ph type="ftr" sz="quarter" idx="11"/>
          </p:nvPr>
        </p:nvSpPr>
        <p:spPr>
          <a:xfrm>
            <a:off x="3028950" y="6356351"/>
            <a:ext cx="3086100" cy="365125"/>
          </a:xfrm>
        </p:spPr>
        <p:txBody>
          <a:bodyPr/>
          <a:lstStyle/>
          <a:p>
            <a:r>
              <a:rPr lang="en-US" sz="1200" dirty="0"/>
              <a:t>PE Space</a:t>
            </a:r>
            <a:endParaRPr lang="en-US" sz="1200" dirty="0">
              <a:cs typeface="Calibri"/>
            </a:endParaRPr>
          </a:p>
        </p:txBody>
      </p:sp>
      <p:sp>
        <p:nvSpPr>
          <p:cNvPr id="41" name="Slide Number Placeholder 2"/>
          <p:cNvSpPr>
            <a:spLocks noGrp="1"/>
          </p:cNvSpPr>
          <p:nvPr>
            <p:ph type="sldNum" sz="quarter" idx="12"/>
          </p:nvPr>
        </p:nvSpPr>
        <p:spPr>
          <a:xfrm>
            <a:off x="6457950" y="6356351"/>
            <a:ext cx="2057400" cy="365125"/>
          </a:xfrm>
        </p:spPr>
        <p:txBody>
          <a:bodyPr/>
          <a:lstStyle/>
          <a:p>
            <a:r>
              <a:rPr lang="en-US" sz="1200" dirty="0"/>
              <a:t>14</a:t>
            </a:r>
          </a:p>
        </p:txBody>
      </p:sp>
      <p:sp>
        <p:nvSpPr>
          <p:cNvPr id="2" name="Rectangle: Rounded Corners 1">
            <a:extLst>
              <a:ext uri="{FF2B5EF4-FFF2-40B4-BE49-F238E27FC236}">
                <a16:creationId xmlns:a16="http://schemas.microsoft.com/office/drawing/2014/main" id="{EEDF1804-4D8A-BA57-4071-E86A404C9EF9}"/>
              </a:ext>
            </a:extLst>
          </p:cNvPr>
          <p:cNvSpPr/>
          <p:nvPr/>
        </p:nvSpPr>
        <p:spPr>
          <a:xfrm>
            <a:off x="7315200" y="179629"/>
            <a:ext cx="1828800" cy="1179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Must be updated</a:t>
            </a:r>
          </a:p>
        </p:txBody>
      </p:sp>
    </p:spTree>
    <p:extLst>
      <p:ext uri="{BB962C8B-B14F-4D97-AF65-F5344CB8AC3E}">
        <p14:creationId xmlns:p14="http://schemas.microsoft.com/office/powerpoint/2010/main" val="385420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7" name="TextBox 6"/>
          <p:cNvSpPr txBox="1"/>
          <p:nvPr/>
        </p:nvSpPr>
        <p:spPr>
          <a:xfrm>
            <a:off x="3657600" y="51054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3" name="Footer Placeholder 2">
            <a:extLst>
              <a:ext uri="{FF2B5EF4-FFF2-40B4-BE49-F238E27FC236}">
                <a16:creationId xmlns:a16="http://schemas.microsoft.com/office/drawing/2014/main" id="{87B76C63-E3AF-4093-A90A-BFCE4A03FF14}"/>
              </a:ext>
            </a:extLst>
          </p:cNvPr>
          <p:cNvSpPr>
            <a:spLocks noGrp="1"/>
          </p:cNvSpPr>
          <p:nvPr>
            <p:ph type="ftr" sz="quarter" idx="11"/>
          </p:nvPr>
        </p:nvSpPr>
        <p:spPr>
          <a:xfrm>
            <a:off x="-712381" y="6338629"/>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4" name="Footer Placeholder 3">
            <a:extLst>
              <a:ext uri="{FF2B5EF4-FFF2-40B4-BE49-F238E27FC236}">
                <a16:creationId xmlns:a16="http://schemas.microsoft.com/office/drawing/2014/main" id="{A9D06505-532E-4038-9C45-A359383635AF}"/>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4" name="Footer Placeholder 3">
            <a:extLst>
              <a:ext uri="{FF2B5EF4-FFF2-40B4-BE49-F238E27FC236}">
                <a16:creationId xmlns:a16="http://schemas.microsoft.com/office/drawing/2014/main" id="{A0AFCCA3-4970-4A0F-A692-08CA2884EF8E}"/>
              </a:ext>
            </a:extLst>
          </p:cNvPr>
          <p:cNvSpPr>
            <a:spLocks noGrp="1"/>
          </p:cNvSpPr>
          <p:nvPr>
            <p:ph type="ftr" sz="quarter" idx="11"/>
          </p:nvPr>
        </p:nvSpPr>
        <p:spPr>
          <a:xfrm>
            <a:off x="3124200" y="6489257"/>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21134466"/>
              </p:ext>
            </p:extLst>
          </p:nvPr>
        </p:nvGraphicFramePr>
        <p:xfrm>
          <a:off x="381000" y="846138"/>
          <a:ext cx="8382000" cy="5151558"/>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9364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a:t>
                      </a:r>
                      <a:r>
                        <a:rPr lang="en-US" sz="1200" b="0" dirty="0" err="1">
                          <a:effectLst/>
                          <a:latin typeface="+mj-lt"/>
                          <a:ea typeface="MS Mincho"/>
                        </a:rPr>
                        <a:t>Expections</a:t>
                      </a:r>
                      <a:r>
                        <a:rPr lang="en-US" sz="1200" b="0" dirty="0">
                          <a:effectLst/>
                          <a:latin typeface="+mj-lt"/>
                          <a:ea typeface="MS Mincho"/>
                        </a:rPr>
                        <a:t> - Added DIE statements; added documentation </a:t>
                      </a:r>
                      <a:r>
                        <a:rPr lang="en-US" sz="1200" b="0">
                          <a:effectLst/>
                          <a:latin typeface="+mj-lt"/>
                          <a:ea typeface="MS Mincho"/>
                        </a:rPr>
                        <a:t>needs.</a:t>
                      </a:r>
                      <a:endParaRPr lang="en-US" sz="1200" b="0" dirty="0">
                        <a:effectLst/>
                        <a:latin typeface="+mj-lt"/>
                        <a:ea typeface="MS Mincho"/>
                      </a:endParaRP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3050399495"/>
                  </a:ext>
                </a:extLst>
              </a:tr>
              <a:tr h="32626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595434">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pPr lvl="1"/>
            <a:r>
              <a:rPr lang="en-US" dirty="0">
                <a:highlight>
                  <a:srgbClr val="FFFF00"/>
                </a:highlight>
                <a:cs typeface="Calibri"/>
              </a:rPr>
              <a:t>RPI Box and RPI </a:t>
            </a:r>
            <a:r>
              <a:rPr lang="en-US" dirty="0" err="1">
                <a:highlight>
                  <a:srgbClr val="FFFF00"/>
                </a:highlight>
                <a:cs typeface="Calibri"/>
              </a:rPr>
              <a:t>Onedrive</a:t>
            </a:r>
            <a:r>
              <a:rPr lang="en-US" dirty="0">
                <a:highlight>
                  <a:srgbClr val="FFFF00"/>
                </a:highlight>
                <a:cs typeface="Calibri"/>
              </a:rPr>
              <a:t>??</a:t>
            </a:r>
          </a:p>
          <a:p>
            <a:r>
              <a:rPr lang="en-US" dirty="0">
                <a:cs typeface="Calibri"/>
              </a:rPr>
              <a:t>Use of any other cloud-based service, such as Google Drive, GroupMe, Discord, Slack, etc. is </a:t>
            </a:r>
            <a:r>
              <a:rPr lang="en-US" dirty="0">
                <a:solidFill>
                  <a:srgbClr val="FF0000"/>
                </a:solidFill>
                <a:cs typeface="Calibri"/>
              </a:rPr>
              <a:t>FORBIDDEN</a:t>
            </a:r>
            <a:r>
              <a:rPr lang="en-US" dirty="0">
                <a:cs typeface="Calibri"/>
              </a:rPr>
              <a:t> </a:t>
            </a:r>
          </a:p>
          <a:p>
            <a:r>
              <a:rPr lang="en-US" dirty="0">
                <a:cs typeface="Calibri"/>
              </a:rPr>
              <a:t>Scheduling services such as </a:t>
            </a:r>
            <a:r>
              <a:rPr lang="en-US" dirty="0" err="1">
                <a:cs typeface="Calibri"/>
              </a:rPr>
              <a:t>WhenIsGood</a:t>
            </a:r>
            <a:r>
              <a:rPr lang="en-US" dirty="0">
                <a:cs typeface="Calibri"/>
              </a:rPr>
              <a:t> are acceptable for setting up meetings but must not contain any technical information</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20</a:t>
            </a:fld>
            <a:endParaRPr lang="en-US" dirty="0"/>
          </a:p>
        </p:txBody>
      </p:sp>
      <p:sp>
        <p:nvSpPr>
          <p:cNvPr id="6" name="Rectangle: Rounded Corners 5">
            <a:extLst>
              <a:ext uri="{FF2B5EF4-FFF2-40B4-BE49-F238E27FC236}">
                <a16:creationId xmlns:a16="http://schemas.microsoft.com/office/drawing/2014/main" id="{BBD1B904-3B3C-50D4-1654-761FDA6F982F}"/>
              </a:ext>
            </a:extLst>
          </p:cNvPr>
          <p:cNvSpPr/>
          <p:nvPr/>
        </p:nvSpPr>
        <p:spPr>
          <a:xfrm>
            <a:off x="8229600" y="274638"/>
            <a:ext cx="685800" cy="944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2382509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5" name="Footer Placeholder 4">
            <a:extLst>
              <a:ext uri="{FF2B5EF4-FFF2-40B4-BE49-F238E27FC236}">
                <a16:creationId xmlns:a16="http://schemas.microsoft.com/office/drawing/2014/main" id="{9454204C-E1D9-4E9B-BBC4-CC1E9730D7D1}"/>
              </a:ext>
            </a:extLst>
          </p:cNvPr>
          <p:cNvSpPr>
            <a:spLocks noGrp="1"/>
          </p:cNvSpPr>
          <p:nvPr>
            <p:ph type="ftr" sz="quarter" idx="11"/>
          </p:nvPr>
        </p:nvSpPr>
        <p:spPr/>
        <p:txBody>
          <a:bodyPr/>
          <a:lstStyle/>
          <a:p>
            <a:r>
              <a:rPr lang="en-US" sz="1200"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21</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1808"/>
          <a:stretch/>
        </p:blipFill>
        <p:spPr>
          <a:xfrm>
            <a:off x="533400" y="3338513"/>
            <a:ext cx="8382000" cy="3200400"/>
          </a:xfrm>
          <a:prstGeom prst="rect">
            <a:avLst/>
          </a:prstGeom>
        </p:spPr>
      </p:pic>
      <p:sp>
        <p:nvSpPr>
          <p:cNvPr id="2" name="Title 1"/>
          <p:cNvSpPr>
            <a:spLocks noGrp="1"/>
          </p:cNvSpPr>
          <p:nvPr>
            <p:ph type="title"/>
          </p:nvPr>
        </p:nvSpPr>
        <p:spPr>
          <a:xfrm>
            <a:off x="628650" y="19050"/>
            <a:ext cx="7886700" cy="1325563"/>
          </a:xfrm>
        </p:spPr>
        <p:txBody>
          <a:bodyPr/>
          <a:lstStyle/>
          <a:p>
            <a:r>
              <a:rPr lang="en-US" dirty="0"/>
              <a:t>Collaboration Logistics</a:t>
            </a:r>
          </a:p>
        </p:txBody>
      </p:sp>
      <p:sp>
        <p:nvSpPr>
          <p:cNvPr id="3" name="Content Placeholder 2"/>
          <p:cNvSpPr>
            <a:spLocks noGrp="1"/>
          </p:cNvSpPr>
          <p:nvPr>
            <p:ph idx="1"/>
          </p:nvPr>
        </p:nvSpPr>
        <p:spPr>
          <a:xfrm>
            <a:off x="381000" y="990600"/>
            <a:ext cx="8534400" cy="4351338"/>
          </a:xfrm>
        </p:spPr>
        <p:txBody>
          <a:bodyPr vert="horz" lIns="91440" tIns="45720" rIns="91440" bIns="45720" rtlCol="0" anchor="t">
            <a:normAutofit/>
          </a:bodyPr>
          <a:lstStyle/>
          <a:p>
            <a:r>
              <a:rPr lang="en-US" dirty="0"/>
              <a:t>Each team has a Box folder pre-loaded with files</a:t>
            </a:r>
          </a:p>
          <a:p>
            <a:pPr lvl="1"/>
            <a:r>
              <a:rPr lang="en-US" dirty="0">
                <a:hlinkClick r:id="rId3"/>
              </a:rPr>
              <a:t>https://rpi.app.box.com/</a:t>
            </a:r>
            <a:r>
              <a:rPr lang="en-US" dirty="0"/>
              <a:t> </a:t>
            </a:r>
            <a:endParaRPr lang="en-US" dirty="0">
              <a:cs typeface="Calibri"/>
            </a:endParaRPr>
          </a:p>
          <a:p>
            <a:pPr lvl="1"/>
            <a:r>
              <a:rPr lang="en-US" dirty="0"/>
              <a:t>Login using RPI credentials</a:t>
            </a:r>
          </a:p>
          <a:p>
            <a:r>
              <a:rPr lang="en-US" dirty="0"/>
              <a:t>EVERYONE open “</a:t>
            </a:r>
            <a:r>
              <a:rPr lang="en-US" sz="2000" dirty="0">
                <a:solidFill>
                  <a:srgbClr val="00B050"/>
                </a:solidFill>
                <a:cs typeface="Calibri"/>
              </a:rPr>
              <a:t>20 min Poster - Webex enabled.pptx</a:t>
            </a:r>
            <a:r>
              <a:rPr lang="en-US" dirty="0"/>
              <a:t>” file in        </a:t>
            </a:r>
            <a:r>
              <a:rPr lang="en-US" b="1" dirty="0"/>
              <a:t>PowerPoint Online</a:t>
            </a:r>
          </a:p>
          <a:p>
            <a:pPr lvl="1"/>
            <a:r>
              <a:rPr lang="en-US" dirty="0"/>
              <a:t>This will allow simultaneous group editing</a:t>
            </a:r>
          </a:p>
          <a:p>
            <a:pPr lvl="1"/>
            <a:r>
              <a:rPr lang="en-US" dirty="0"/>
              <a:t>(warning/notice) Online Office version lacks MANY features of standalone program</a:t>
            </a:r>
          </a:p>
        </p:txBody>
      </p:sp>
      <p:sp>
        <p:nvSpPr>
          <p:cNvPr id="4" name="Footer Placeholder 3"/>
          <p:cNvSpPr>
            <a:spLocks noGrp="1"/>
          </p:cNvSpPr>
          <p:nvPr>
            <p:ph type="ftr" sz="quarter" idx="11"/>
          </p:nvPr>
        </p:nvSpPr>
        <p:spPr/>
        <p:txBody>
          <a:bodyPr/>
          <a:lstStyle/>
          <a:p>
            <a:r>
              <a:rPr lang="en-US" dirty="0"/>
              <a:t>PE </a:t>
            </a:r>
            <a:r>
              <a:rPr lang="en-US" sz="1200" dirty="0"/>
              <a:t>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sz="1200" dirty="0"/>
          </a:p>
        </p:txBody>
      </p:sp>
      <p:cxnSp>
        <p:nvCxnSpPr>
          <p:cNvPr id="8" name="Straight Connector 7">
            <a:extLst>
              <a:ext uri="{FF2B5EF4-FFF2-40B4-BE49-F238E27FC236}">
                <a16:creationId xmlns:a16="http://schemas.microsoft.com/office/drawing/2014/main" id="{96A1C4E2-30E1-4D48-8CDD-B8297B8352B4}"/>
              </a:ext>
            </a:extLst>
          </p:cNvPr>
          <p:cNvCxnSpPr/>
          <p:nvPr/>
        </p:nvCxnSpPr>
        <p:spPr>
          <a:xfrm flipH="1">
            <a:off x="4724400" y="1905000"/>
            <a:ext cx="762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E57BF7F-EB13-DD68-A2DF-5633DD5189BD}"/>
              </a:ext>
            </a:extLst>
          </p:cNvPr>
          <p:cNvSpPr/>
          <p:nvPr/>
        </p:nvSpPr>
        <p:spPr>
          <a:xfrm>
            <a:off x="7315200" y="152400"/>
            <a:ext cx="1676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Hide?</a:t>
            </a:r>
          </a:p>
        </p:txBody>
      </p:sp>
    </p:spTree>
    <p:extLst>
      <p:ext uri="{BB962C8B-B14F-4D97-AF65-F5344CB8AC3E}">
        <p14:creationId xmlns:p14="http://schemas.microsoft.com/office/powerpoint/2010/main" val="1158563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85000" lnSpcReduction="2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presentation slides:</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Type thoughts into text editor (Word, Notepad, etc...)</a:t>
            </a:r>
          </a:p>
          <a:p>
            <a:r>
              <a:rPr lang="en-US" sz="2000" dirty="0">
                <a:cs typeface="Calibri"/>
              </a:rPr>
              <a:t>2 min</a:t>
            </a:r>
          </a:p>
          <a:p>
            <a:pPr lvl="1"/>
            <a:r>
              <a:rPr lang="en-US" sz="2000" dirty="0">
                <a:cs typeface="Calibri"/>
              </a:rPr>
              <a:t>Copy answers into shared Team PPT on Box</a:t>
            </a:r>
          </a:p>
          <a:p>
            <a:pPr lvl="1"/>
            <a:r>
              <a:rPr lang="en-US" sz="2000" dirty="0">
                <a:cs typeface="Calibri"/>
              </a:rPr>
              <a:t>Quick discussion of similar, unique, or new answers</a:t>
            </a:r>
          </a:p>
          <a:p>
            <a:r>
              <a:rPr lang="en-US" sz="2000" dirty="0">
                <a:cs typeface="Calibri"/>
              </a:rPr>
              <a:t>Move on to next section of Ideation PPT as a team</a:t>
            </a:r>
          </a:p>
          <a:p>
            <a:endParaRPr lang="en-US" sz="2000" dirty="0">
              <a:cs typeface="Calibri"/>
            </a:endParaRPr>
          </a:p>
          <a:p>
            <a:r>
              <a:rPr lang="en-US" sz="2000" dirty="0">
                <a:cs typeface="Calibri"/>
              </a:rPr>
              <a:t>PE will send chat messages to PE Space to help remind team to move on to each section of presentation</a:t>
            </a:r>
          </a:p>
          <a:p>
            <a:endParaRPr lang="en-US" sz="2000" dirty="0">
              <a:cs typeface="Calibri"/>
            </a:endParaRPr>
          </a:p>
          <a:p>
            <a:endParaRPr lang="en-US" sz="2000" dirty="0">
              <a:cs typeface="Calibri"/>
            </a:endParaRPr>
          </a:p>
        </p:txBody>
      </p:sp>
      <p:sp>
        <p:nvSpPr>
          <p:cNvPr id="4" name="Footer Placeholder 3">
            <a:extLst>
              <a:ext uri="{FF2B5EF4-FFF2-40B4-BE49-F238E27FC236}">
                <a16:creationId xmlns:a16="http://schemas.microsoft.com/office/drawing/2014/main" id="{BDAD45D7-F4BE-48EE-8AF6-0A7FFA5A474A}"/>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23</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5081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4" name="Footer Placeholder 3">
            <a:extLst>
              <a:ext uri="{FF2B5EF4-FFF2-40B4-BE49-F238E27FC236}">
                <a16:creationId xmlns:a16="http://schemas.microsoft.com/office/drawing/2014/main" id="{31BE8FA8-2A5F-4638-9F96-7B004230BF9E}"/>
              </a:ext>
            </a:extLst>
          </p:cNvPr>
          <p:cNvSpPr>
            <a:spLocks noGrp="1"/>
          </p:cNvSpPr>
          <p:nvPr>
            <p:ph type="ftr" sz="quarter" idx="11"/>
          </p:nvPr>
        </p:nvSpPr>
        <p:spPr/>
        <p:txBody>
          <a:bodyPr/>
          <a:lstStyle/>
          <a:p>
            <a:r>
              <a:rPr lang="en-US" dirty="0">
                <a:ea typeface="+mn-lt"/>
                <a:cs typeface="+mn-lt"/>
              </a:rPr>
              <a:t>Team Space</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24</a:t>
            </a:fld>
            <a:endParaRPr lang="en-US"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2771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5 min – Initial Team Meeting</a:t>
            </a:r>
          </a:p>
        </p:txBody>
      </p:sp>
      <p:sp>
        <p:nvSpPr>
          <p:cNvPr id="3" name="Content Placeholder 2"/>
          <p:cNvSpPr>
            <a:spLocks noGrp="1"/>
          </p:cNvSpPr>
          <p:nvPr>
            <p:ph idx="1"/>
          </p:nvPr>
        </p:nvSpPr>
        <p:spPr/>
        <p:txBody>
          <a:bodyPr>
            <a:normAutofit/>
          </a:bodyPr>
          <a:lstStyle/>
          <a:p>
            <a:pPr marL="346075" indent="-346075"/>
            <a:r>
              <a:rPr lang="en-US" dirty="0">
                <a:cs typeface="Calibri"/>
              </a:rPr>
              <a:t>Choose a 30-60 min time for team to meet </a:t>
            </a:r>
            <a:r>
              <a:rPr lang="en-US" b="1" dirty="0">
                <a:cs typeface="Calibri"/>
              </a:rPr>
              <a:t>before next class</a:t>
            </a:r>
          </a:p>
          <a:p>
            <a:pPr marL="857250" lvl="1" indent="-457200">
              <a:buFont typeface="Arial" panose="020B0604020202020204" pitchFamily="34" charset="0"/>
              <a:buChar char="•"/>
            </a:pPr>
            <a:r>
              <a:rPr lang="en-US" dirty="0">
                <a:cs typeface="Calibri"/>
                <a:hlinkClick r:id="rId2"/>
              </a:rPr>
              <a:t>www.WhenIsGood.net</a:t>
            </a:r>
            <a:r>
              <a:rPr lang="en-US" dirty="0">
                <a:cs typeface="Calibri"/>
              </a:rPr>
              <a:t> works well</a:t>
            </a:r>
          </a:p>
          <a:p>
            <a:pPr marL="857250" lvl="1" indent="-457200">
              <a:buFont typeface="Arial" panose="020B0604020202020204" pitchFamily="34" charset="0"/>
              <a:buChar char="•"/>
            </a:pPr>
            <a:r>
              <a:rPr lang="en-US" dirty="0">
                <a:cs typeface="Calibri"/>
              </a:rPr>
              <a:t>This is only for your first team meeting and may or may not be the same for the remainder of the semester.</a:t>
            </a:r>
            <a:endParaRPr lang="en-US" dirty="0"/>
          </a:p>
          <a:p>
            <a:r>
              <a:rPr lang="en-US" dirty="0"/>
              <a:t>MUST REACH DECISION TODAY! You have a group task to complete before next class.</a:t>
            </a:r>
          </a:p>
        </p:txBody>
      </p:sp>
      <p:sp>
        <p:nvSpPr>
          <p:cNvPr id="4" name="Footer Placeholder 3"/>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25</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2578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0061"/>
            <a:ext cx="7886700" cy="555974"/>
          </a:xfrm>
        </p:spPr>
        <p:txBody>
          <a:bodyPr>
            <a:normAutofit fontScale="90000"/>
          </a:bodyPr>
          <a:lstStyle/>
          <a:p>
            <a:pPr algn="ctr"/>
            <a:r>
              <a:rPr lang="en-US" sz="3700" dirty="0"/>
              <a:t>10 min – Questions about IED and</a:t>
            </a:r>
            <a:br>
              <a:rPr lang="en-US" sz="3700" dirty="0"/>
            </a:br>
            <a:r>
              <a:rPr lang="en-US" sz="3700" dirty="0"/>
              <a:t>Capstone Readiness</a:t>
            </a:r>
            <a:br>
              <a:rPr lang="en-US" dirty="0"/>
            </a:br>
            <a:endParaRPr lang="en-US" dirty="0"/>
          </a:p>
        </p:txBody>
      </p:sp>
      <p:sp>
        <p:nvSpPr>
          <p:cNvPr id="3" name="Content Placeholder 2"/>
          <p:cNvSpPr>
            <a:spLocks noGrp="1"/>
          </p:cNvSpPr>
          <p:nvPr>
            <p:ph idx="1"/>
          </p:nvPr>
        </p:nvSpPr>
        <p:spPr>
          <a:xfrm>
            <a:off x="428624" y="1366440"/>
            <a:ext cx="8562975" cy="4829505"/>
          </a:xfrm>
        </p:spPr>
        <p:txBody>
          <a:bodyPr vert="horz" lIns="91440" tIns="45720" rIns="91440" bIns="45720" rtlCol="0" anchor="t">
            <a:noAutofit/>
          </a:bodyPr>
          <a:lstStyle/>
          <a:p>
            <a:pPr marL="385445" indent="-385445">
              <a:buFont typeface="+mj-lt"/>
              <a:buAutoNum type="arabicPeriod"/>
            </a:pPr>
            <a:r>
              <a:rPr lang="en-US" sz="2000" dirty="0"/>
              <a:t>What part of your IED experience do you NOT want to repeat? - 4 min</a:t>
            </a:r>
            <a:endParaRPr lang="en-US" dirty="0">
              <a:cs typeface="Calibri"/>
            </a:endParaRPr>
          </a:p>
          <a:p>
            <a:pPr marL="685800" lvl="1" indent="-342900"/>
            <a:r>
              <a:rPr lang="en-US" sz="2000" dirty="0"/>
              <a:t>Personality conflicts</a:t>
            </a:r>
          </a:p>
          <a:p>
            <a:pPr marL="685800" lvl="1" indent="-342900"/>
            <a:r>
              <a:rPr lang="en-US" sz="2000" dirty="0"/>
              <a:t>Time management (ran out of time)</a:t>
            </a:r>
          </a:p>
          <a:p>
            <a:pPr marL="685800" lvl="1" indent="-342900"/>
            <a:r>
              <a:rPr lang="en-US" sz="2000" dirty="0"/>
              <a:t>Unequal division of labor</a:t>
            </a:r>
          </a:p>
          <a:p>
            <a:pPr marL="685800" lvl="1" indent="-342900"/>
            <a:r>
              <a:rPr lang="en-US" sz="2000" dirty="0"/>
              <a:t>Communication breakdown</a:t>
            </a:r>
          </a:p>
          <a:p>
            <a:pPr marL="685800" lvl="1" indent="-342900">
              <a:buFont typeface="+mj-lt"/>
              <a:buAutoNum type="alphaUcPeriod"/>
            </a:pPr>
            <a:endParaRPr lang="en-US" sz="2000" dirty="0"/>
          </a:p>
          <a:p>
            <a:pPr marL="385763" indent="-385763">
              <a:buFont typeface="+mj-lt"/>
              <a:buAutoNum type="arabicPeriod"/>
            </a:pPr>
            <a:r>
              <a:rPr lang="en-US" sz="2000" dirty="0"/>
              <a:t>How ready is your team to move forward on project? </a:t>
            </a:r>
          </a:p>
          <a:p>
            <a:pPr marL="0" indent="0">
              <a:buNone/>
            </a:pPr>
            <a:r>
              <a:rPr lang="en-US" sz="2000" dirty="0"/>
              <a:t>	1 (low) - 10 (high) scale</a:t>
            </a:r>
          </a:p>
          <a:p>
            <a:pPr marL="0" indent="0">
              <a:buNone/>
            </a:pPr>
            <a:r>
              <a:rPr lang="en-US" sz="2000" dirty="0"/>
              <a:t>	1 min - Pick individual answer</a:t>
            </a:r>
            <a:endParaRPr lang="en-US" sz="2400" dirty="0">
              <a:cs typeface="Calibri"/>
            </a:endParaRPr>
          </a:p>
          <a:p>
            <a:pPr marL="403225" indent="-403225">
              <a:buFont typeface="+mj-lt"/>
              <a:buAutoNum type="arabicPeriod" startAt="3"/>
            </a:pPr>
            <a:r>
              <a:rPr lang="en-US" sz="2000" dirty="0"/>
              <a:t>Move to PROJECT SPACE, discuss as a team, and come to consensus - 5 min</a:t>
            </a:r>
          </a:p>
          <a:p>
            <a:pPr marL="385763" indent="-385763">
              <a:buFont typeface="+mj-lt"/>
              <a:buAutoNum type="arabicPeriod" startAt="3"/>
            </a:pPr>
            <a:r>
              <a:rPr lang="en-US" sz="2000" dirty="0"/>
              <a:t>Return to PE SPACE for full class debrief - 5 min</a:t>
            </a:r>
          </a:p>
        </p:txBody>
      </p:sp>
      <p:sp>
        <p:nvSpPr>
          <p:cNvPr id="6" name="Footer Placeholder 5">
            <a:extLst>
              <a:ext uri="{FF2B5EF4-FFF2-40B4-BE49-F238E27FC236}">
                <a16:creationId xmlns:a16="http://schemas.microsoft.com/office/drawing/2014/main" id="{DA9EF293-0BB7-43F1-BC34-D1AB6E10E758}"/>
              </a:ext>
            </a:extLst>
          </p:cNvPr>
          <p:cNvSpPr>
            <a:spLocks noGrp="1"/>
          </p:cNvSpPr>
          <p:nvPr>
            <p:ph type="ftr" sz="quarter" idx="11"/>
          </p:nvPr>
        </p:nvSpPr>
        <p:spPr/>
        <p:txBody>
          <a:bodyPr/>
          <a:lstStyle/>
          <a:p>
            <a:r>
              <a:rPr lang="en-US" dirty="0"/>
              <a:t>PE &amp; Team Space</a:t>
            </a:r>
          </a:p>
        </p:txBody>
      </p:sp>
      <p:sp>
        <p:nvSpPr>
          <p:cNvPr id="5" name="Down Arrow 4"/>
          <p:cNvSpPr/>
          <p:nvPr/>
        </p:nvSpPr>
        <p:spPr>
          <a:xfrm rot="18214931">
            <a:off x="3474023" y="6010987"/>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26</a:t>
            </a:fld>
            <a:endParaRPr lang="en-US" dirty="0"/>
          </a:p>
        </p:txBody>
      </p:sp>
    </p:spTree>
    <p:extLst>
      <p:ext uri="{BB962C8B-B14F-4D97-AF65-F5344CB8AC3E}">
        <p14:creationId xmlns:p14="http://schemas.microsoft.com/office/powerpoint/2010/main" val="4066356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4"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27</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4709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Activities topics</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32969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736292" y="3113002"/>
            <a:ext cx="7886700"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a:t>
            </a:r>
            <a:r>
              <a:rPr lang="en-US" sz="1800" dirty="0" err="1">
                <a:solidFill>
                  <a:prstClr val="black"/>
                </a:solidFill>
                <a:latin typeface="Calibri" panose="020F0502020204030204"/>
              </a:rPr>
              <a:t>Reqs</a:t>
            </a:r>
            <a:r>
              <a:rPr lang="en-US" sz="1800" dirty="0">
                <a:solidFill>
                  <a:prstClr val="black"/>
                </a:solidFill>
                <a:latin typeface="Calibri" panose="020F0502020204030204"/>
              </a:rPr>
              <a:t>,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518533"/>
            <a:ext cx="7886700"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Tree>
    <p:extLst>
      <p:ext uri="{BB962C8B-B14F-4D97-AF65-F5344CB8AC3E}">
        <p14:creationId xmlns:p14="http://schemas.microsoft.com/office/powerpoint/2010/main" val="1187069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405895"/>
          </a:xfrm>
          <a:prstGeom prst="rect">
            <a:avLst/>
          </a:prstGeom>
          <a:solidFill>
            <a:schemeClr val="accent4">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200" b="1" dirty="0">
                <a:solidFill>
                  <a:prstClr val="black"/>
                </a:solidFill>
                <a:latin typeface="Calibri" panose="020F0502020204030204"/>
              </a:rPr>
              <a:t>Project Technical Work</a:t>
            </a:r>
          </a:p>
          <a:p>
            <a:pPr marL="171450" indent="-171450" defTabSz="685800">
              <a:spcBef>
                <a:spcPts val="750"/>
              </a:spcBef>
            </a:pPr>
            <a:r>
              <a:rPr lang="en-US" sz="1800" dirty="0">
                <a:solidFill>
                  <a:prstClr val="black"/>
                </a:solidFill>
                <a:latin typeface="Calibri" panose="020F0502020204030204"/>
              </a:rPr>
              <a:t>Re-read the Project Description with Class 1 Ideation Exercise in mind</a:t>
            </a:r>
          </a:p>
          <a:p>
            <a:pPr marL="171450" indent="-171450" defTabSz="685800">
              <a:lnSpc>
                <a:spcPct val="120000"/>
              </a:lnSpc>
              <a:spcBef>
                <a:spcPts val="750"/>
              </a:spcBef>
            </a:pPr>
            <a:r>
              <a:rPr lang="en-US" sz="1800" dirty="0">
                <a:solidFill>
                  <a:prstClr val="black"/>
                </a:solidFill>
                <a:latin typeface="Calibri" panose="020F0502020204030204"/>
              </a:rPr>
              <a:t>Post evidence of progress on your project task assignment to team's Box folder as Word file. Filename should be RCSID-topic. Ex: pastea-FreeBodyDiagram.docx</a:t>
            </a:r>
            <a:endParaRPr lang="en-US" sz="1800" dirty="0">
              <a:solidFill>
                <a:prstClr val="black"/>
              </a:solidFill>
              <a:latin typeface="Calibri" panose="020F0502020204030204"/>
              <a:cs typeface="Calibri"/>
            </a:endParaRPr>
          </a:p>
          <a:p>
            <a:pPr lvl="1" indent="-259556" defTabSz="685800">
              <a:spcBef>
                <a:spcPts val="375"/>
              </a:spcBef>
            </a:pPr>
            <a:r>
              <a:rPr lang="en-US" sz="1800" dirty="0">
                <a:solidFill>
                  <a:prstClr val="black"/>
                </a:solidFill>
                <a:latin typeface="Calibri" panose="020F0502020204030204"/>
                <a:cs typeface="Calibri"/>
              </a:rPr>
              <a:t>Web link of research AND summary of why it's important or useful</a:t>
            </a:r>
          </a:p>
          <a:p>
            <a:pPr lvl="1" indent="-259556" defTabSz="685800">
              <a:spcBef>
                <a:spcPts val="375"/>
              </a:spcBef>
            </a:pPr>
            <a:r>
              <a:rPr lang="en-US" sz="1800" dirty="0">
                <a:solidFill>
                  <a:prstClr val="black"/>
                </a:solidFill>
                <a:latin typeface="Calibri" panose="020F0502020204030204"/>
                <a:cs typeface="Calibri"/>
              </a:rPr>
              <a:t>Calculations</a:t>
            </a:r>
          </a:p>
          <a:p>
            <a:pPr lvl="1" indent="-259556" defTabSz="685800">
              <a:spcBef>
                <a:spcPts val="375"/>
              </a:spcBef>
            </a:pPr>
            <a:r>
              <a:rPr lang="en-US" sz="1800" dirty="0">
                <a:solidFill>
                  <a:prstClr val="black"/>
                </a:solidFill>
                <a:latin typeface="Calibri" panose="020F0502020204030204"/>
                <a:cs typeface="Calibri"/>
              </a:rPr>
              <a:t>Sketch of concept idea</a:t>
            </a:r>
          </a:p>
        </p:txBody>
      </p:sp>
      <p:sp>
        <p:nvSpPr>
          <p:cNvPr id="10" name="Content Placeholder 2"/>
          <p:cNvSpPr txBox="1">
            <a:spLocks/>
          </p:cNvSpPr>
          <p:nvPr/>
        </p:nvSpPr>
        <p:spPr>
          <a:xfrm>
            <a:off x="736292" y="3189202"/>
            <a:ext cx="7886700" cy="138279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572000"/>
            <a:ext cx="7886700" cy="2133600"/>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Tree>
    <p:extLst>
      <p:ext uri="{BB962C8B-B14F-4D97-AF65-F5344CB8AC3E}">
        <p14:creationId xmlns:p14="http://schemas.microsoft.com/office/powerpoint/2010/main" val="2699027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grpSp>
        <p:nvGrpSpPr>
          <p:cNvPr id="19" name="Group 18"/>
          <p:cNvGrpSpPr/>
          <p:nvPr/>
        </p:nvGrpSpPr>
        <p:grpSpPr>
          <a:xfrm>
            <a:off x="6934200" y="902346"/>
            <a:ext cx="2999703" cy="830997"/>
            <a:chOff x="-1167540" y="3413632"/>
            <a:chExt cx="4250740" cy="885220"/>
          </a:xfrm>
        </p:grpSpPr>
        <p:sp>
          <p:nvSpPr>
            <p:cNvPr id="20" name="TextBox 19"/>
            <p:cNvSpPr txBox="1"/>
            <p:nvPr/>
          </p:nvSpPr>
          <p:spPr>
            <a:xfrm>
              <a:off x="-914400" y="3413632"/>
              <a:ext cx="3997600" cy="885220"/>
            </a:xfrm>
            <a:prstGeom prst="rect">
              <a:avLst/>
            </a:prstGeom>
            <a:noFill/>
          </p:spPr>
          <p:txBody>
            <a:bodyPr wrap="square" rtlCol="0">
              <a:spAutoFit/>
            </a:bodyPr>
            <a:lstStyle/>
            <a:p>
              <a:pPr marL="114300" indent="-114300">
                <a:buFont typeface="Arial" panose="020B0604020202020204" pitchFamily="34" charset="0"/>
                <a:buChar char="•"/>
              </a:pPr>
              <a:r>
                <a:rPr lang="en-US" sz="1200" dirty="0">
                  <a:solidFill>
                    <a:prstClr val="black"/>
                  </a:solidFill>
                </a:rPr>
                <a:t>Project Technical Work</a:t>
              </a:r>
            </a:p>
            <a:p>
              <a:pPr marL="114300" indent="-114300">
                <a:buFont typeface="Arial" panose="020B0604020202020204" pitchFamily="34" charset="0"/>
                <a:buChar char="•"/>
              </a:pPr>
              <a:r>
                <a:rPr lang="en-US" sz="1200" dirty="0">
                  <a:solidFill>
                    <a:prstClr val="black"/>
                  </a:solidFill>
                </a:rPr>
                <a:t>Team Development / </a:t>
              </a:r>
            </a:p>
            <a:p>
              <a:pPr marL="114300"/>
              <a:r>
                <a:rPr lang="en-US" sz="1200" dirty="0">
                  <a:solidFill>
                    <a:prstClr val="black"/>
                  </a:solidFill>
                </a:rPr>
                <a:t>Design Process Refresher</a:t>
              </a:r>
            </a:p>
            <a:p>
              <a:pPr marL="114300" indent="-114300">
                <a:buFont typeface="Arial" panose="020B0604020202020204" pitchFamily="34" charset="0"/>
                <a:buChar char="•"/>
              </a:pPr>
              <a:r>
                <a:rPr lang="en-US" sz="1200" dirty="0">
                  <a:solidFill>
                    <a:prstClr val="black"/>
                  </a:solidFill>
                </a:rPr>
                <a:t>Administrative Tasks</a:t>
              </a:r>
            </a:p>
          </p:txBody>
        </p:sp>
        <p:sp>
          <p:nvSpPr>
            <p:cNvPr id="21" name="Oval 20"/>
            <p:cNvSpPr/>
            <p:nvPr/>
          </p:nvSpPr>
          <p:spPr>
            <a:xfrm>
              <a:off x="-1167540" y="3755648"/>
              <a:ext cx="289863" cy="201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600" dirty="0">
                  <a:solidFill>
                    <a:prstClr val="white"/>
                  </a:solidFill>
                  <a:latin typeface="Calibri" panose="020F0502020204030204"/>
                </a:rPr>
                <a:t>TD</a:t>
              </a:r>
            </a:p>
          </p:txBody>
        </p:sp>
        <p:sp>
          <p:nvSpPr>
            <p:cNvPr id="22" name="Isosceles Triangle 21"/>
            <p:cNvSpPr/>
            <p:nvPr/>
          </p:nvSpPr>
          <p:spPr>
            <a:xfrm>
              <a:off x="-1167540" y="4046341"/>
              <a:ext cx="291961" cy="180553"/>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600" dirty="0">
                  <a:solidFill>
                    <a:prstClr val="white"/>
                  </a:solidFill>
                  <a:latin typeface="Calibri" panose="020F0502020204030204"/>
                </a:rPr>
                <a:t>A</a:t>
              </a:r>
            </a:p>
          </p:txBody>
        </p:sp>
        <p:sp>
          <p:nvSpPr>
            <p:cNvPr id="23" name="Rectangle 22"/>
            <p:cNvSpPr/>
            <p:nvPr/>
          </p:nvSpPr>
          <p:spPr>
            <a:xfrm>
              <a:off x="-1155509" y="3450228"/>
              <a:ext cx="270000" cy="19923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600" dirty="0">
                  <a:solidFill>
                    <a:prstClr val="white"/>
                  </a:solidFill>
                  <a:latin typeface="Calibri" panose="020F0502020204030204"/>
                </a:rPr>
                <a:t>P</a:t>
              </a:r>
            </a:p>
          </p:txBody>
        </p:sp>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1223412"/>
            <a:ext cx="4635719" cy="4277056"/>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628C-A95E-4AD9-BB7F-F40E686CDD34}"/>
              </a:ext>
            </a:extLst>
          </p:cNvPr>
          <p:cNvSpPr>
            <a:spLocks noGrp="1"/>
          </p:cNvSpPr>
          <p:nvPr>
            <p:ph type="title"/>
          </p:nvPr>
        </p:nvSpPr>
        <p:spPr/>
        <p:txBody>
          <a:bodyPr/>
          <a:lstStyle/>
          <a:p>
            <a:r>
              <a:rPr lang="en-US" dirty="0"/>
              <a:t>Follow Track A/B/C as instructed by PE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4171499"/>
              </p:ext>
            </p:extLst>
          </p:nvPr>
        </p:nvGraphicFramePr>
        <p:xfrm>
          <a:off x="628650" y="1825625"/>
          <a:ext cx="7886700" cy="22250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251363983"/>
                    </a:ext>
                  </a:extLst>
                </a:gridCol>
                <a:gridCol w="2628900">
                  <a:extLst>
                    <a:ext uri="{9D8B030D-6E8A-4147-A177-3AD203B41FA5}">
                      <a16:colId xmlns:a16="http://schemas.microsoft.com/office/drawing/2014/main" val="4056763945"/>
                    </a:ext>
                  </a:extLst>
                </a:gridCol>
                <a:gridCol w="2628900">
                  <a:extLst>
                    <a:ext uri="{9D8B030D-6E8A-4147-A177-3AD203B41FA5}">
                      <a16:colId xmlns:a16="http://schemas.microsoft.com/office/drawing/2014/main" val="3039919504"/>
                    </a:ext>
                  </a:extLst>
                </a:gridCol>
              </a:tblGrid>
              <a:tr h="370840">
                <a:tc>
                  <a:txBody>
                    <a:bodyPr/>
                    <a:lstStyle/>
                    <a:p>
                      <a:pPr algn="ctr"/>
                      <a:r>
                        <a:rPr lang="en-US" sz="1600" dirty="0"/>
                        <a:t>Track A</a:t>
                      </a:r>
                    </a:p>
                  </a:txBody>
                  <a:tcPr/>
                </a:tc>
                <a:tc>
                  <a:txBody>
                    <a:bodyPr/>
                    <a:lstStyle/>
                    <a:p>
                      <a:pPr algn="ctr"/>
                      <a:r>
                        <a:rPr lang="en-US" sz="1600" dirty="0"/>
                        <a:t>Track B</a:t>
                      </a:r>
                    </a:p>
                  </a:txBody>
                  <a:tcPr/>
                </a:tc>
                <a:tc>
                  <a:txBody>
                    <a:bodyPr/>
                    <a:lstStyle/>
                    <a:p>
                      <a:pPr algn="ctr"/>
                      <a:r>
                        <a:rPr lang="en-US" sz="1600" dirty="0"/>
                        <a:t>Track C</a:t>
                      </a:r>
                    </a:p>
                  </a:txBody>
                  <a:tcPr/>
                </a:tc>
                <a:extLst>
                  <a:ext uri="{0D108BD9-81ED-4DB2-BD59-A6C34878D82A}">
                    <a16:rowId xmlns:a16="http://schemas.microsoft.com/office/drawing/2014/main" val="1903042747"/>
                  </a:ext>
                </a:extLst>
              </a:tr>
              <a:tr h="370840">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In Depth Project Introduction (PE)</a:t>
                      </a:r>
                    </a:p>
                  </a:txBody>
                  <a:tcPr marL="7620" marR="7620" marT="7620" marB="0" anchor="b"/>
                </a:tc>
                <a:extLst>
                  <a:ext uri="{0D108BD9-81ED-4DB2-BD59-A6C34878D82A}">
                    <a16:rowId xmlns:a16="http://schemas.microsoft.com/office/drawing/2014/main" val="137550677"/>
                  </a:ext>
                </a:extLst>
              </a:tr>
              <a:tr h="370840">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extLst>
                  <a:ext uri="{0D108BD9-81ED-4DB2-BD59-A6C34878D82A}">
                    <a16:rowId xmlns:a16="http://schemas.microsoft.com/office/drawing/2014/main" val="3204930330"/>
                  </a:ext>
                </a:extLst>
              </a:tr>
              <a:tr h="370840">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extLst>
                  <a:ext uri="{0D108BD9-81ED-4DB2-BD59-A6C34878D82A}">
                    <a16:rowId xmlns:a16="http://schemas.microsoft.com/office/drawing/2014/main" val="1213144044"/>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Assign Questions</a:t>
                      </a:r>
                    </a:p>
                  </a:txBody>
                  <a:tcPr marL="7620" marR="7620" marT="7620" marB="0" anchor="b"/>
                </a:tc>
                <a:extLst>
                  <a:ext uri="{0D108BD9-81ED-4DB2-BD59-A6C34878D82A}">
                    <a16:rowId xmlns:a16="http://schemas.microsoft.com/office/drawing/2014/main" val="3077845709"/>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extLst>
                  <a:ext uri="{0D108BD9-81ED-4DB2-BD59-A6C34878D82A}">
                    <a16:rowId xmlns:a16="http://schemas.microsoft.com/office/drawing/2014/main" val="2084661451"/>
                  </a:ext>
                </a:extLst>
              </a:tr>
            </a:tbl>
          </a:graphicData>
        </a:graphic>
      </p:graphicFrame>
      <p:sp>
        <p:nvSpPr>
          <p:cNvPr id="4" name="Footer Placeholder 3">
            <a:extLst>
              <a:ext uri="{FF2B5EF4-FFF2-40B4-BE49-F238E27FC236}">
                <a16:creationId xmlns:a16="http://schemas.microsoft.com/office/drawing/2014/main" id="{F70FFACC-B8D8-4A9D-95CC-92D2488CFE39}"/>
              </a:ext>
            </a:extLst>
          </p:cNvPr>
          <p:cNvSpPr>
            <a:spLocks noGrp="1"/>
          </p:cNvSpPr>
          <p:nvPr>
            <p:ph type="ftr" sz="quarter" idx="11"/>
          </p:nvPr>
        </p:nvSpPr>
        <p:spPr/>
        <p:txBody>
          <a:bodyPr/>
          <a:lstStyle/>
          <a:p>
            <a:r>
              <a:rPr lang="en-US" dirty="0"/>
              <a:t>Team Space</a:t>
            </a:r>
          </a:p>
        </p:txBody>
      </p:sp>
      <p:sp>
        <p:nvSpPr>
          <p:cNvPr id="5" name="Slide Number Placeholder 4">
            <a:extLst>
              <a:ext uri="{FF2B5EF4-FFF2-40B4-BE49-F238E27FC236}">
                <a16:creationId xmlns:a16="http://schemas.microsoft.com/office/drawing/2014/main" id="{749D6311-7FB9-446A-9F9A-A257F66D868E}"/>
              </a:ext>
            </a:extLst>
          </p:cNvPr>
          <p:cNvSpPr>
            <a:spLocks noGrp="1"/>
          </p:cNvSpPr>
          <p:nvPr>
            <p:ph type="sldNum" sz="quarter" idx="12"/>
          </p:nvPr>
        </p:nvSpPr>
        <p:spPr/>
        <p:txBody>
          <a:bodyPr/>
          <a:lstStyle/>
          <a:p>
            <a:fld id="{028FE254-016A-4E51-98AE-D4B4E3F12C32}" type="slidenum">
              <a:rPr lang="en-US" smtClean="0"/>
              <a:t>32</a:t>
            </a:fld>
            <a:endParaRPr lang="en-US" dirty="0"/>
          </a:p>
        </p:txBody>
      </p:sp>
      <p:sp>
        <p:nvSpPr>
          <p:cNvPr id="7" name="TextBox 6"/>
          <p:cNvSpPr txBox="1"/>
          <p:nvPr/>
        </p:nvSpPr>
        <p:spPr>
          <a:xfrm>
            <a:off x="1752600" y="5029200"/>
            <a:ext cx="5407955" cy="923330"/>
          </a:xfrm>
          <a:prstGeom prst="rect">
            <a:avLst/>
          </a:prstGeom>
          <a:noFill/>
        </p:spPr>
        <p:txBody>
          <a:bodyPr wrap="none" rtlCol="0">
            <a:spAutoFit/>
          </a:bodyPr>
          <a:lstStyle/>
          <a:p>
            <a:r>
              <a:rPr lang="en-US" dirty="0"/>
              <a:t>Instructions for each activity are on the next few slides</a:t>
            </a:r>
          </a:p>
          <a:p>
            <a:endParaRPr lang="en-US" dirty="0"/>
          </a:p>
          <a:p>
            <a:r>
              <a:rPr lang="en-US" dirty="0"/>
              <a:t>ALL activities in </a:t>
            </a:r>
            <a:r>
              <a:rPr lang="en-US" b="1" dirty="0"/>
              <a:t>TEAM</a:t>
            </a:r>
            <a:r>
              <a:rPr lang="en-US" dirty="0"/>
              <a:t> Space</a:t>
            </a:r>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2309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or 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lvl="1" indent="0">
              <a:buNone/>
            </a:pPr>
            <a:endParaRPr lang="en-US" sz="2000" dirty="0">
              <a:ea typeface="+mn-lt"/>
              <a:cs typeface="+mn-lt"/>
            </a:endParaRPr>
          </a:p>
          <a:p>
            <a:r>
              <a:rPr lang="en-US" sz="2000" dirty="0">
                <a:ea typeface="+mn-lt"/>
                <a:cs typeface="+mn-lt"/>
              </a:rPr>
              <a:t>Same inclusive discussion format as first class</a:t>
            </a:r>
          </a:p>
          <a:p>
            <a:pPr lvl="1"/>
            <a:r>
              <a:rPr lang="en-US" sz="2000" dirty="0">
                <a:ea typeface="+mn-lt"/>
                <a:cs typeface="+mn-lt"/>
              </a:rPr>
              <a:t>2 min. silent question generation</a:t>
            </a:r>
            <a:endParaRPr lang="en-US" sz="2000" dirty="0">
              <a:cs typeface="Calibri"/>
            </a:endParaRPr>
          </a:p>
          <a:p>
            <a:pPr lvl="1"/>
            <a:r>
              <a:rPr lang="en-US" sz="2000" dirty="0">
                <a:ea typeface="+mn-lt"/>
                <a:cs typeface="+mn-lt"/>
              </a:rPr>
              <a:t>Then begin copying into </a:t>
            </a:r>
            <a:r>
              <a:rPr lang="en-US" sz="2000" dirty="0">
                <a:solidFill>
                  <a:schemeClr val="accent6"/>
                </a:solidFill>
                <a:ea typeface="+mn-lt"/>
                <a:cs typeface="+mn-lt"/>
              </a:rPr>
              <a:t>Project Questions.xlsx </a:t>
            </a:r>
            <a:r>
              <a:rPr lang="en-US" sz="2000" dirty="0">
                <a:ea typeface="+mn-lt"/>
                <a:cs typeface="+mn-lt"/>
              </a:rPr>
              <a:t>spreadsheet in Box.</a:t>
            </a:r>
          </a:p>
          <a:p>
            <a:pPr lvl="1"/>
            <a:r>
              <a:rPr lang="en-US" sz="2000" dirty="0">
                <a:cs typeface="Calibri"/>
              </a:rPr>
              <a:t>Combine duplicates/similar questions</a:t>
            </a:r>
          </a:p>
          <a:p>
            <a:pPr lvl="1"/>
            <a:r>
              <a:rPr lang="en-US" sz="2000" dirty="0">
                <a:cs typeface="Calibri"/>
              </a:rPr>
              <a:t>Add more to list as you think of them during discussion</a:t>
            </a: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552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15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1"/>
            <a:r>
              <a:rPr lang="en-US" sz="2450" dirty="0">
                <a:cs typeface="Calibri"/>
              </a:rPr>
              <a:t>Classify all questions generated into one of three categories</a:t>
            </a:r>
          </a:p>
          <a:p>
            <a:pPr marL="1028700" lvl="2" indent="-342900">
              <a:buFont typeface="+mj-lt"/>
              <a:buAutoNum type="alphaUcPeriod"/>
            </a:pPr>
            <a:r>
              <a:rPr lang="en-US" sz="2150" dirty="0">
                <a:cs typeface="Calibri"/>
              </a:rPr>
              <a:t>Things</a:t>
            </a:r>
            <a:r>
              <a:rPr lang="en-US" sz="2150" dirty="0">
                <a:ea typeface="+mn-lt"/>
                <a:cs typeface="+mn-lt"/>
              </a:rPr>
              <a:t> team members can research/answer themselves</a:t>
            </a:r>
          </a:p>
          <a:p>
            <a:pPr marL="1028700" lvl="2" indent="-342900">
              <a:buFont typeface="+mj-lt"/>
              <a:buAutoNum type="alphaUcPeriod"/>
            </a:pPr>
            <a:r>
              <a:rPr lang="en-US" sz="2150" dirty="0">
                <a:ea typeface="+mn-lt"/>
                <a:cs typeface="+mn-lt"/>
              </a:rPr>
              <a:t>Things PE will answer</a:t>
            </a:r>
          </a:p>
          <a:p>
            <a:pPr marL="1028700" lvl="2" indent="-342900">
              <a:buFont typeface="+mj-lt"/>
              <a:buAutoNum type="alphaUcPeriod"/>
            </a:pPr>
            <a:r>
              <a:rPr lang="en-US" sz="2150" dirty="0">
                <a:ea typeface="+mn-lt"/>
                <a:cs typeface="+mn-lt"/>
              </a:rPr>
              <a:t>Things to ask sponsor during kick-off meeting</a:t>
            </a:r>
          </a:p>
          <a:p>
            <a:pPr lvl="1"/>
            <a:r>
              <a:rPr lang="en-US" sz="2450" dirty="0">
                <a:ea typeface="+mn-lt"/>
                <a:cs typeface="+mn-lt"/>
              </a:rPr>
              <a:t>Team assigns owner to all questions in category A</a:t>
            </a:r>
          </a:p>
          <a:p>
            <a:pPr lvl="1"/>
            <a:r>
              <a:rPr lang="en-US" sz="2450" dirty="0">
                <a:ea typeface="+mn-lt"/>
                <a:cs typeface="+mn-lt"/>
              </a:rPr>
              <a:t>Add question classification and ownership to Box spreadsheet</a:t>
            </a:r>
            <a:endParaRPr lang="en-US" sz="2450" dirty="0"/>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34</a:t>
            </a:fld>
            <a:endParaRPr lang="en-US" sz="120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7629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15/20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r>
              <a:rPr lang="en-US" sz="2550" dirty="0">
                <a:ea typeface="+mn-lt"/>
                <a:cs typeface="+mn-lt"/>
              </a:rPr>
              <a:t>Review project question &amp; categories</a:t>
            </a:r>
          </a:p>
          <a:p>
            <a:pPr lvl="3"/>
            <a:r>
              <a:rPr lang="en-US" sz="2400" dirty="0">
                <a:ea typeface="+mn-lt"/>
                <a:cs typeface="+mn-lt"/>
              </a:rPr>
              <a:t>Confirm &amp; update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1746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Review project question &amp; categories</a:t>
            </a:r>
          </a:p>
          <a:p>
            <a:pPr lvl="3"/>
            <a:r>
              <a:rPr lang="en-US" sz="2400" dirty="0">
                <a:ea typeface="+mn-lt"/>
                <a:cs typeface="+mn-lt"/>
              </a:rPr>
              <a:t>Confirm &amp; update</a:t>
            </a:r>
          </a:p>
          <a:p>
            <a:pPr lvl="2"/>
            <a:r>
              <a:rPr lang="en-US" sz="2550" dirty="0">
                <a:ea typeface="+mn-lt"/>
                <a:cs typeface="+mn-lt"/>
              </a:rPr>
              <a:t>CE’s background/experience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918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27D0-5D5E-4DB5-B974-F15E6B2F69D7}"/>
              </a:ext>
            </a:extLst>
          </p:cNvPr>
          <p:cNvSpPr>
            <a:spLocks noGrp="1"/>
          </p:cNvSpPr>
          <p:nvPr>
            <p:ph type="title"/>
          </p:nvPr>
        </p:nvSpPr>
        <p:spPr/>
        <p:txBody>
          <a:bodyPr/>
          <a:lstStyle/>
          <a:p>
            <a:r>
              <a:rPr lang="en-US" dirty="0"/>
              <a:t>Go back to PE space for </a:t>
            </a:r>
            <a:br>
              <a:rPr lang="en-US" dirty="0"/>
            </a:br>
            <a:r>
              <a:rPr lang="en-US" dirty="0"/>
              <a:t>Engineering Documentation discussion</a:t>
            </a:r>
          </a:p>
        </p:txBody>
      </p:sp>
      <p:sp>
        <p:nvSpPr>
          <p:cNvPr id="3" name="Content Placeholder 2">
            <a:extLst>
              <a:ext uri="{FF2B5EF4-FFF2-40B4-BE49-F238E27FC236}">
                <a16:creationId xmlns:a16="http://schemas.microsoft.com/office/drawing/2014/main" id="{A24559F4-BAEB-48D8-8F02-AE05EBBEFBC8}"/>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EE53D8CA-90A5-49EA-82B6-B10523144470}"/>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BB256967-EED6-425D-8203-5B1D50255725}"/>
              </a:ext>
            </a:extLst>
          </p:cNvPr>
          <p:cNvSpPr>
            <a:spLocks noGrp="1"/>
          </p:cNvSpPr>
          <p:nvPr>
            <p:ph type="sldNum" sz="quarter" idx="12"/>
          </p:nvPr>
        </p:nvSpPr>
        <p:spPr/>
        <p:txBody>
          <a:bodyPr/>
          <a:lstStyle/>
          <a:p>
            <a:fld id="{028FE254-016A-4E51-98AE-D4B4E3F12C32}" type="slidenum">
              <a:rPr lang="en-US" smtClean="0"/>
              <a:t>37</a:t>
            </a:fld>
            <a:endParaRPr lang="en-US" dirty="0"/>
          </a:p>
        </p:txBody>
      </p:sp>
      <p:sp>
        <p:nvSpPr>
          <p:cNvPr id="7" name="Down Arrow 6"/>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2872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z="1200" smtClean="0"/>
              <a:t>38</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98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39</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2191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40</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1013997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fontScale="92500" lnSpcReduction="10000"/>
          </a:bodyPr>
          <a:lstStyle/>
          <a:p>
            <a:r>
              <a:rPr lang="en-US" dirty="0"/>
              <a:t>Electronic Design Notebook - REQUIRED for all collaboration</a:t>
            </a:r>
          </a:p>
          <a:p>
            <a:r>
              <a:rPr lang="en-US" dirty="0"/>
              <a:t>Webex – Team Chat</a:t>
            </a:r>
          </a:p>
          <a:p>
            <a:r>
              <a:rPr lang="en-US" dirty="0"/>
              <a:t>When Is Good – meeting scheduling</a:t>
            </a:r>
          </a:p>
          <a:p>
            <a:r>
              <a:rPr lang="en-US" dirty="0"/>
              <a:t>Box – Initial Collaborative work (week 1 - 4)</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Suite for document creation</a:t>
            </a:r>
          </a:p>
          <a:p>
            <a:pPr lvl="1"/>
            <a:r>
              <a:rPr lang="en-US" dirty="0"/>
              <a:t>Other cloud-based tools for any use (schematics, mind maps, drawings, analysis, etc…) e.g., diagrams.net, etc.</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41</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42</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3454057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43</a:t>
            </a:fld>
            <a:endParaRPr lang="en-US" sz="1200" dirty="0"/>
          </a:p>
        </p:txBody>
      </p:sp>
      <p:sp>
        <p:nvSpPr>
          <p:cNvPr id="7"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84217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Activities topics</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32969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736292" y="3113002"/>
            <a:ext cx="7886700"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a:t>
            </a:r>
            <a:r>
              <a:rPr lang="en-US" sz="1800" dirty="0" err="1">
                <a:solidFill>
                  <a:prstClr val="black"/>
                </a:solidFill>
                <a:latin typeface="Calibri" panose="020F0502020204030204"/>
              </a:rPr>
              <a:t>Reqs</a:t>
            </a:r>
            <a:r>
              <a:rPr lang="en-US" sz="1800" dirty="0">
                <a:solidFill>
                  <a:prstClr val="black"/>
                </a:solidFill>
                <a:latin typeface="Calibri" panose="020F0502020204030204"/>
              </a:rPr>
              <a:t>,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518533"/>
            <a:ext cx="7886700"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Tree>
    <p:extLst>
      <p:ext uri="{BB962C8B-B14F-4D97-AF65-F5344CB8AC3E}">
        <p14:creationId xmlns:p14="http://schemas.microsoft.com/office/powerpoint/2010/main" val="3837045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5" name="Oval 4"/>
          <p:cNvSpPr/>
          <p:nvPr/>
        </p:nvSpPr>
        <p:spPr>
          <a:xfrm>
            <a:off x="93103" y="4028295"/>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93105" y="5410200"/>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833687"/>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736292" y="3616993"/>
            <a:ext cx="7886700" cy="1333763"/>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736292"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the Wiki. First </a:t>
            </a:r>
            <a:r>
              <a:rPr lang="en-US" sz="1200">
                <a:solidFill>
                  <a:prstClr val="black"/>
                </a:solidFill>
                <a:latin typeface="Calibri" panose="020F0502020204030204"/>
                <a:ea typeface="+mn-lt"/>
                <a:cs typeface="Calibri" panose="020F0502020204030204"/>
              </a:rPr>
              <a:t>member creates </a:t>
            </a:r>
            <a:r>
              <a:rPr lang="en-US" sz="1200" dirty="0">
                <a:solidFill>
                  <a:prstClr val="black"/>
                </a:solidFill>
                <a:latin typeface="Calibri" panose="020F0502020204030204"/>
                <a:ea typeface="+mn-lt"/>
                <a:cs typeface="Calibri" panose="020F0502020204030204"/>
              </a:rPr>
              <a:t>the page, </a:t>
            </a:r>
            <a:r>
              <a:rPr lang="en-US" sz="1200">
                <a:solidFill>
                  <a:prstClr val="black"/>
                </a:solidFill>
                <a:latin typeface="Calibri" panose="020F0502020204030204"/>
                <a:ea typeface="+mn-lt"/>
                <a:cs typeface="Calibri" panose="020F0502020204030204"/>
              </a:rPr>
              <a:t>other members </a:t>
            </a:r>
            <a:r>
              <a:rPr lang="en-US" sz="1200" dirty="0">
                <a:solidFill>
                  <a:prstClr val="black"/>
                </a:solidFill>
                <a:latin typeface="Calibri" panose="020F0502020204030204"/>
                <a:ea typeface="+mn-lt"/>
                <a:cs typeface="Calibri" panose="020F0502020204030204"/>
              </a:rPr>
              <a:t>simply edits the page to add their info. </a:t>
            </a:r>
          </a:p>
        </p:txBody>
      </p:sp>
    </p:spTree>
    <p:extLst>
      <p:ext uri="{BB962C8B-B14F-4D97-AF65-F5344CB8AC3E}">
        <p14:creationId xmlns:p14="http://schemas.microsoft.com/office/powerpoint/2010/main" val="37612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47</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 y="1222694"/>
            <a:ext cx="9144000" cy="2624214"/>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49</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4" name="Footer Placeholder 3">
            <a:extLst>
              <a:ext uri="{FF2B5EF4-FFF2-40B4-BE49-F238E27FC236}">
                <a16:creationId xmlns:a16="http://schemas.microsoft.com/office/drawing/2014/main" id="{BDF9089B-E281-4CA2-9229-34B0F67C843C}"/>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50</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9777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p:txBody>
          <a:bodyPr vert="horz" lIns="91440" tIns="45720" rIns="91440" bIns="45720" rtlCol="0" anchor="t">
            <a:normAutofit/>
          </a:bodyPr>
          <a:lstStyle/>
          <a:p>
            <a:r>
              <a:rPr lang="en-US" dirty="0">
                <a:solidFill>
                  <a:srgbClr val="00B050"/>
                </a:solidFill>
                <a:cs typeface="Calibri"/>
              </a:rPr>
              <a:t>Needs and Requirements workbook.xlsx </a:t>
            </a:r>
            <a:r>
              <a:rPr lang="en-US" dirty="0">
                <a:cs typeface="Calibri"/>
              </a:rPr>
              <a:t>spreadsheet is in team Box folder</a:t>
            </a:r>
          </a:p>
          <a:p>
            <a:endParaRPr lang="en-US" dirty="0">
              <a:cs typeface="Calibri"/>
            </a:endParaRP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735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52</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24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53</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81761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4" name="Footer Placeholder 3">
            <a:extLst>
              <a:ext uri="{FF2B5EF4-FFF2-40B4-BE49-F238E27FC236}">
                <a16:creationId xmlns:a16="http://schemas.microsoft.com/office/drawing/2014/main" id="{CFCC97DA-F9DD-473A-93CA-7514DDB8ACBE}"/>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23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a:t>
            </a:r>
            <a:r>
              <a:rPr lang="en-US" sz="1200" dirty="0" err="1">
                <a:solidFill>
                  <a:prstClr val="black"/>
                </a:solidFill>
                <a:latin typeface="Calibri" panose="020F0502020204030204"/>
                <a:ea typeface="+mn-lt"/>
                <a:cs typeface="Calibri" panose="020F0502020204030204"/>
              </a:rPr>
              <a:t>Reqs</a:t>
            </a:r>
            <a:r>
              <a:rPr lang="en-US" sz="1200" dirty="0">
                <a:solidFill>
                  <a:prstClr val="black"/>
                </a:solidFill>
                <a:latin typeface="Calibri" panose="020F0502020204030204"/>
                <a:ea typeface="+mn-lt"/>
                <a:cs typeface="Calibri" panose="020F0502020204030204"/>
              </a:rPr>
              <a:t>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736292" y="2582269"/>
            <a:ext cx="7886700" cy="32285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2895600"/>
            <a:ext cx="7886700" cy="3505199"/>
          </a:xfrm>
          <a:prstGeom prst="rect">
            <a:avLst/>
          </a:prstGeom>
          <a:solidFill>
            <a:schemeClr val="accent6">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a:t>
            </a:r>
            <a:r>
              <a:rPr lang="en-US" sz="2100" dirty="0" err="1">
                <a:solidFill>
                  <a:prstClr val="black"/>
                </a:solidFill>
                <a:latin typeface="Calibri" panose="020F0502020204030204"/>
                <a:ea typeface="+mn-lt"/>
                <a:cs typeface="Calibri" panose="020F0502020204030204"/>
              </a:rPr>
              <a:t>Percipio</a:t>
            </a:r>
            <a:r>
              <a:rPr lang="en-US" sz="2100" dirty="0">
                <a:solidFill>
                  <a:prstClr val="black"/>
                </a:solidFill>
                <a:latin typeface="Calibri" panose="020F0502020204030204"/>
                <a:ea typeface="+mn-lt"/>
                <a:cs typeface="Calibri" panose="020F0502020204030204"/>
              </a:rPr>
              <a:t> by end of 3rd week</a:t>
            </a:r>
          </a:p>
          <a:p>
            <a:pPr marL="514350" lvl="1" indent="-214313" defTabSz="685800">
              <a:spcBef>
                <a:spcPts val="375"/>
              </a:spcBef>
            </a:pPr>
            <a:r>
              <a:rPr lang="en-US" sz="900" dirty="0">
                <a:solidFill>
                  <a:prstClr val="black"/>
                </a:solidFill>
                <a:latin typeface="Calibri" panose="020F0502020204030204"/>
                <a:ea typeface="+mn-lt"/>
                <a:cs typeface="Calibri" panose="020F0502020204030204"/>
                <a:hlinkClick r:id="rId7"/>
              </a:rPr>
              <a:t>https://www.percipio.com</a:t>
            </a:r>
            <a:endParaRPr lang="en-US" sz="9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Tree>
    <p:extLst>
      <p:ext uri="{BB962C8B-B14F-4D97-AF65-F5344CB8AC3E}">
        <p14:creationId xmlns:p14="http://schemas.microsoft.com/office/powerpoint/2010/main" val="4265114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56</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62595"/>
            <a:ext cx="9144000" cy="2732809"/>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594436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Team Space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127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4" name="Footer Placeholder 3"/>
          <p:cNvSpPr>
            <a:spLocks noGrp="1"/>
          </p:cNvSpPr>
          <p:nvPr>
            <p:ph type="ftr" sz="quarter" idx="11"/>
          </p:nvPr>
        </p:nvSpPr>
        <p:spPr/>
        <p:txBody>
          <a:bodyPr/>
          <a:lstStyle/>
          <a:p>
            <a:r>
              <a:rPr lang="en-US"/>
              <a:t>PE Space</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32DB0885-9F5C-499F-B727-D564AB7C2E72}"/>
              </a:ext>
            </a:extLst>
          </p:cNvPr>
          <p:cNvSpPr>
            <a:spLocks noGrp="1"/>
          </p:cNvSpPr>
          <p:nvPr>
            <p:ph type="ftr" sz="quarter" idx="11"/>
          </p:nvPr>
        </p:nvSpPr>
        <p:spPr/>
        <p:txBody>
          <a:bodyPr/>
          <a:lstStyle/>
          <a:p>
            <a:r>
              <a:rPr lang="en-US" sz="1200" dirty="0"/>
              <a:t>Team Space</a:t>
            </a:r>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60</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8240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61</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4226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a:t>
            </a:r>
            <a:r>
              <a:rPr lang="en-US" sz="1400" dirty="0" err="1">
                <a:solidFill>
                  <a:prstClr val="black"/>
                </a:solidFill>
                <a:latin typeface="Calibri" panose="020F0502020204030204"/>
                <a:cs typeface="Calibri"/>
              </a:rPr>
              <a:t>Reqs</a:t>
            </a:r>
            <a:r>
              <a:rPr lang="en-US" sz="1400" dirty="0">
                <a:solidFill>
                  <a:prstClr val="black"/>
                </a:solidFill>
                <a:latin typeface="Calibri" panose="020F0502020204030204"/>
                <a:cs typeface="Calibri"/>
              </a:rPr>
              <a:t> Workbook - post to Engineering Analysis folder in the repository</a:t>
            </a:r>
          </a:p>
        </p:txBody>
      </p:sp>
      <p:sp>
        <p:nvSpPr>
          <p:cNvPr id="10" name="Content Placeholder 2"/>
          <p:cNvSpPr txBox="1">
            <a:spLocks/>
          </p:cNvSpPr>
          <p:nvPr/>
        </p:nvSpPr>
        <p:spPr>
          <a:xfrm>
            <a:off x="736292" y="2891421"/>
            <a:ext cx="7886700"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p:txBody>
      </p:sp>
      <p:sp>
        <p:nvSpPr>
          <p:cNvPr id="11" name="Content Placeholder 2"/>
          <p:cNvSpPr txBox="1">
            <a:spLocks/>
          </p:cNvSpPr>
          <p:nvPr/>
        </p:nvSpPr>
        <p:spPr>
          <a:xfrm>
            <a:off x="736292" y="4439073"/>
            <a:ext cx="7886700"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latin typeface="Calibri" panose="020F0502020204030204"/>
                <a:hlinkClick r:id="rId3"/>
              </a:rPr>
              <a:t>https://forms.gle/sXn3zGefqdyHnqg77</a:t>
            </a:r>
            <a:r>
              <a:rPr lang="en-US" sz="900" dirty="0">
                <a:solidFill>
                  <a:prstClr val="black"/>
                </a:solidFill>
                <a:latin typeface="Calibri" panose="020F0502020204030204"/>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a:t>
            </a:r>
            <a:r>
              <a:rPr lang="en-US" sz="1400" dirty="0" err="1">
                <a:solidFill>
                  <a:prstClr val="black"/>
                </a:solidFill>
                <a:latin typeface="Calibri" panose="020F0502020204030204"/>
                <a:cs typeface="Calibri"/>
              </a:rPr>
              <a:t>Percipio</a:t>
            </a:r>
            <a:r>
              <a:rPr lang="en-US" sz="1400" dirty="0">
                <a:solidFill>
                  <a:prstClr val="black"/>
                </a:solidFill>
                <a:latin typeface="Calibri" panose="020F0502020204030204"/>
                <a:cs typeface="Calibri"/>
              </a:rPr>
              <a:t> by end of 3rd week</a:t>
            </a:r>
            <a:endParaRPr lang="en-US" sz="14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Tree>
    <p:extLst>
      <p:ext uri="{BB962C8B-B14F-4D97-AF65-F5344CB8AC3E}">
        <p14:creationId xmlns:p14="http://schemas.microsoft.com/office/powerpoint/2010/main" val="2935553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63</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524000"/>
            <a:ext cx="6735776" cy="3668079"/>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64</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32701720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66</a:t>
            </a:fld>
            <a:endParaRPr lang="en-US" dirty="0"/>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378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67</a:t>
            </a:fld>
            <a:endParaRPr lang="en-US" dirty="0"/>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name="Worksheet" r:id="rId2" imgW="5821538" imgH="4846131" progId="Excel.Sheet.12">
                  <p:embed/>
                </p:oleObj>
              </mc:Choice>
              <mc:Fallback>
                <p:oleObj name="Worksheet" r:id="rId2" imgW="5821538" imgH="4846131" progId="Excel.Sheet.12">
                  <p:embed/>
                  <p:pic>
                    <p:nvPicPr>
                      <p:cNvPr id="0" name="Object 9"/>
                      <p:cNvPicPr>
                        <a:picLocks noChangeAspect="1" noChangeArrowheads="1"/>
                      </p:cNvPicPr>
                      <p:nvPr/>
                    </p:nvPicPr>
                    <p:blipFill>
                      <a:blip r:embed="rId3"/>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68140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68</a:t>
            </a:fld>
            <a:endParaRPr lang="en-US"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Tree>
    <p:extLst>
      <p:ext uri="{BB962C8B-B14F-4D97-AF65-F5344CB8AC3E}">
        <p14:creationId xmlns:p14="http://schemas.microsoft.com/office/powerpoint/2010/main" val="25740501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a:t>
            </a:r>
            <a:r>
              <a:rPr lang="en-US" dirty="0" err="1"/>
              <a:t>SoW</a:t>
            </a:r>
            <a:r>
              <a:rPr lang="en-US" dirty="0"/>
              <a:t> document template located?</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1143000"/>
            <a:ext cx="5458842" cy="5291284"/>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70</a:t>
            </a:fld>
            <a:endParaRPr lang="en-US" dirty="0"/>
          </a:p>
        </p:txBody>
      </p:sp>
      <p:sp>
        <p:nvSpPr>
          <p:cNvPr id="6"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a:xfrm>
            <a:off x="3028950" y="6356351"/>
            <a:ext cx="3086100" cy="365125"/>
          </a:xfrm>
        </p:spPr>
        <p:txBody>
          <a:bodyPr/>
          <a:lstStyle/>
          <a:p>
            <a:r>
              <a:rPr lang="en-US" dirty="0"/>
              <a:t>PE Space</a:t>
            </a:r>
          </a:p>
        </p:txBody>
      </p:sp>
      <p:sp>
        <p:nvSpPr>
          <p:cNvPr id="7" name="Down Arrow 6"/>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4180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85000" lnSpcReduction="2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 (</a:t>
            </a:r>
            <a:r>
              <a:rPr lang="en-US" dirty="0">
                <a:solidFill>
                  <a:srgbClr val="FF0000"/>
                </a:solidFill>
              </a:rPr>
              <a:t>meet in subteam spaces A/B/C</a:t>
            </a:r>
            <a:r>
              <a:rPr lang="en-US" dirty="0"/>
              <a:t>)</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solidFill>
                  <a:srgbClr val="FF0000"/>
                </a:solidFill>
              </a:rPr>
              <a:t>Shift back to Team Space</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4" name="Footer Placeholder 3">
            <a:extLst>
              <a:ext uri="{FF2B5EF4-FFF2-40B4-BE49-F238E27FC236}">
                <a16:creationId xmlns:a16="http://schemas.microsoft.com/office/drawing/2014/main" id="{8AB7047F-EB22-4668-AFDF-6262A3AC01BE}"/>
              </a:ext>
            </a:extLst>
          </p:cNvPr>
          <p:cNvSpPr>
            <a:spLocks noGrp="1"/>
          </p:cNvSpPr>
          <p:nvPr>
            <p:ph type="ftr" sz="quarter" idx="11"/>
          </p:nvPr>
        </p:nvSpPr>
        <p:spPr>
          <a:xfrm>
            <a:off x="3028950" y="6356351"/>
            <a:ext cx="3086100" cy="365125"/>
          </a:xfrm>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71</a:t>
            </a:fld>
            <a:endParaRPr lang="en-US" sz="1200" dirty="0"/>
          </a:p>
        </p:txBody>
      </p:sp>
      <p:sp>
        <p:nvSpPr>
          <p:cNvPr id="6" name="Down Arrow 5"/>
          <p:cNvSpPr/>
          <p:nvPr/>
        </p:nvSpPr>
        <p:spPr>
          <a:xfrm rot="18214931">
            <a:off x="3510040"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854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736292" y="3346703"/>
            <a:ext cx="7886700"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736292" y="4343400"/>
            <a:ext cx="7886700"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a:t>
            </a:r>
            <a:r>
              <a:rPr lang="en-US" sz="1200" dirty="0" err="1">
                <a:solidFill>
                  <a:prstClr val="black"/>
                </a:solidFill>
                <a:latin typeface="Calibri" panose="020F0502020204030204"/>
                <a:cs typeface="Calibri"/>
              </a:rPr>
              <a:t>Percipio</a:t>
            </a:r>
            <a:r>
              <a:rPr lang="en-US" sz="1200" dirty="0">
                <a:solidFill>
                  <a:prstClr val="black"/>
                </a:solidFill>
                <a:latin typeface="Calibri" panose="020F0502020204030204"/>
                <a:cs typeface="Calibri"/>
              </a:rPr>
              <a:t>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Tree>
    <p:extLst>
      <p:ext uri="{BB962C8B-B14F-4D97-AF65-F5344CB8AC3E}">
        <p14:creationId xmlns:p14="http://schemas.microsoft.com/office/powerpoint/2010/main" val="10668158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524099"/>
            <a:ext cx="5944801" cy="3665352"/>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74</a:t>
            </a:fld>
            <a:endParaRPr lang="en-US" dirty="0"/>
          </a:p>
        </p:txBody>
      </p:sp>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243014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in CE’s Webex Personal Room</a:t>
            </a:r>
          </a:p>
          <a:p>
            <a:r>
              <a:rPr lang="en-US" dirty="0"/>
              <a:t>This will take place at some point during Concept Generation exercise depending on CE’s schedule</a:t>
            </a:r>
          </a:p>
        </p:txBody>
      </p:sp>
      <p:sp>
        <p:nvSpPr>
          <p:cNvPr id="4" name="Footer Placeholder 3"/>
          <p:cNvSpPr>
            <a:spLocks noGrp="1"/>
          </p:cNvSpPr>
          <p:nvPr>
            <p:ph type="ftr" sz="quarter" idx="11"/>
          </p:nvPr>
        </p:nvSpPr>
        <p:spPr/>
        <p:txBody>
          <a:bodyPr/>
          <a:lstStyle/>
          <a:p>
            <a:r>
              <a:rPr lang="en-US" sz="1200" dirty="0"/>
              <a:t>CE’s Webex Personal Room</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6" name="Down Arrow 5"/>
          <p:cNvSpPr/>
          <p:nvPr/>
        </p:nvSpPr>
        <p:spPr>
          <a:xfrm rot="18214931">
            <a:off x="3223870" y="604044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7038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10000"/>
          </a:bodyPr>
          <a:lstStyle/>
          <a:p>
            <a:pPr marL="0" indent="0">
              <a:buNone/>
            </a:pPr>
            <a:r>
              <a:rPr lang="en-US" dirty="0"/>
              <a:t>Similar inclusive plan as previous exercises using Box document</a:t>
            </a:r>
          </a:p>
          <a:p>
            <a:endParaRPr lang="en-US" dirty="0"/>
          </a:p>
          <a:p>
            <a:r>
              <a:rPr lang="en-US" dirty="0"/>
              <a:t>5 min – Individually silently generate any concept to solve/address project needs/reqs</a:t>
            </a:r>
          </a:p>
          <a:p>
            <a:endParaRPr lang="en-US" dirty="0"/>
          </a:p>
          <a:p>
            <a:r>
              <a:rPr lang="en-US" dirty="0"/>
              <a:t>10 min – Everyone add concepts to </a:t>
            </a:r>
            <a:r>
              <a:rPr lang="en-US" dirty="0">
                <a:solidFill>
                  <a:schemeClr val="accent6"/>
                </a:solidFill>
              </a:rPr>
              <a:t>Concept Generation Spreadsheet.xlsx </a:t>
            </a:r>
            <a:r>
              <a:rPr lang="en-US" dirty="0"/>
              <a:t>in Box</a:t>
            </a:r>
          </a:p>
          <a:p>
            <a:endParaRPr lang="en-US" dirty="0"/>
          </a:p>
          <a:p>
            <a:r>
              <a:rPr lang="en-US" dirty="0"/>
              <a:t>15 min – 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35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sp>
        <p:nvSpPr>
          <p:cNvPr id="6" name="Down Arrow 5"/>
          <p:cNvSpPr/>
          <p:nvPr/>
        </p:nvSpPr>
        <p:spPr>
          <a:xfrm rot="18214931">
            <a:off x="3510038"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17092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
        <p:nvSpPr>
          <p:cNvPr id="6" name="Down Arrow 5"/>
          <p:cNvSpPr/>
          <p:nvPr/>
        </p:nvSpPr>
        <p:spPr>
          <a:xfrm rot="18214931">
            <a:off x="3510039" y="59951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94828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Go to Team Space</a:t>
            </a:r>
          </a:p>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a:t>
            </a:r>
            <a:r>
              <a:rPr lang="en-US" dirty="0" err="1"/>
              <a:t>Mgmt</a:t>
            </a:r>
            <a:endParaRPr lang="en-US" dirty="0"/>
          </a:p>
          <a:p>
            <a:pPr lvl="1"/>
            <a:r>
              <a:rPr lang="en-US" sz="2100" dirty="0"/>
              <a:t>Others can reply to post with any corrections or additional information</a:t>
            </a:r>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852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10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4" name="Footer Placeholder 3">
            <a:extLst>
              <a:ext uri="{FF2B5EF4-FFF2-40B4-BE49-F238E27FC236}">
                <a16:creationId xmlns:a16="http://schemas.microsoft.com/office/drawing/2014/main" id="{CBF8CF1D-1919-4E8F-AC11-7895E4B53B65}"/>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80</a:t>
            </a:fld>
            <a:endParaRPr lang="en-US" dirty="0"/>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8" name="Down Arrow 7"/>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83852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5" name="Oval 4"/>
          <p:cNvSpPr/>
          <p:nvPr/>
        </p:nvSpPr>
        <p:spPr>
          <a:xfrm>
            <a:off x="115399" y="4253073"/>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93105" y="5639925"/>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591438"/>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6"/>
            <a:ext cx="7886700"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736292" y="3843448"/>
            <a:ext cx="7886700" cy="133040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a:t>
            </a:r>
            <a:r>
              <a:rPr lang="en-US" sz="1200" dirty="0" err="1">
                <a:solidFill>
                  <a:prstClr val="black"/>
                </a:solidFill>
                <a:latin typeface="Calibri" panose="020F0502020204030204"/>
                <a:ea typeface="+mn-lt"/>
                <a:cs typeface="Calibri" panose="020F0502020204030204"/>
              </a:rPr>
              <a:t>Mgmt</a:t>
            </a:r>
            <a:r>
              <a:rPr lang="en-US" sz="1200" dirty="0">
                <a:solidFill>
                  <a:prstClr val="black"/>
                </a:solidFill>
                <a:latin typeface="Calibri" panose="020F0502020204030204"/>
                <a:ea typeface="+mn-lt"/>
                <a:cs typeface="Calibri" panose="020F0502020204030204"/>
              </a:rPr>
              <a: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5173856"/>
            <a:ext cx="7886700" cy="1397387"/>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5"/>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Tree>
    <p:extLst>
      <p:ext uri="{BB962C8B-B14F-4D97-AF65-F5344CB8AC3E}">
        <p14:creationId xmlns:p14="http://schemas.microsoft.com/office/powerpoint/2010/main" val="24699409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690689"/>
            <a:ext cx="6209123" cy="2971800"/>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83</a:t>
            </a:fld>
            <a:endParaRPr lang="en-US" dirty="0"/>
          </a:p>
        </p:txBody>
      </p:sp>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326205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85</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32655919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86</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18101578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enter tasks in the </a:t>
            </a:r>
            <a:r>
              <a:rPr lang="en-US" dirty="0">
                <a:solidFill>
                  <a:schemeClr val="accent6"/>
                </a:solidFill>
              </a:rPr>
              <a:t>Gantt Chart PPT.pptx </a:t>
            </a:r>
            <a:r>
              <a:rPr lang="en-US" dirty="0"/>
              <a:t>in Box or placed on Whiteboard</a:t>
            </a:r>
          </a:p>
          <a:p>
            <a:r>
              <a:rPr lang="en-US" dirty="0"/>
              <a:t>Create 1 text box / post-it for each task</a:t>
            </a:r>
          </a:p>
          <a:p>
            <a:r>
              <a:rPr lang="en-US" dirty="0"/>
              <a:t>On PPT, choose a personalized fill color for your entries</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 to ensure everyone has work throughout semester</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65367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5" name="Oval 4"/>
          <p:cNvSpPr/>
          <p:nvPr/>
        </p:nvSpPr>
        <p:spPr>
          <a:xfrm>
            <a:off x="93101" y="4125921"/>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8" y="5257800"/>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7" y="2523590"/>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8"/>
            <a:ext cx="7886700" cy="2179092"/>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2/7 (2/4)</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736292" y="3962400"/>
            <a:ext cx="7886700" cy="83820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endParaRPr lang="en-US" sz="8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736292" y="4800600"/>
            <a:ext cx="7886700" cy="1704485"/>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a:t>
            </a:r>
            <a:r>
              <a:rPr lang="en-US" sz="1650" dirty="0" err="1">
                <a:solidFill>
                  <a:prstClr val="black"/>
                </a:solidFill>
                <a:latin typeface="Calibri" panose="020F0502020204030204"/>
              </a:rPr>
              <a:t>mins</a:t>
            </a:r>
            <a:r>
              <a:rPr lang="en-US" sz="1650" dirty="0">
                <a:solidFill>
                  <a:prstClr val="black"/>
                </a:solidFill>
                <a:latin typeface="Calibri" panose="020F0502020204030204"/>
              </a:rPr>
              <a:t>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7"/>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Tree>
    <p:extLst>
      <p:ext uri="{BB962C8B-B14F-4D97-AF65-F5344CB8AC3E}">
        <p14:creationId xmlns:p14="http://schemas.microsoft.com/office/powerpoint/2010/main" val="24000542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835"/>
            <a:ext cx="9144000" cy="331433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4" name="Footer Placeholder 3">
            <a:extLst>
              <a:ext uri="{FF2B5EF4-FFF2-40B4-BE49-F238E27FC236}">
                <a16:creationId xmlns:a16="http://schemas.microsoft.com/office/drawing/2014/main" id="{40DB7823-EADD-41FD-BE50-3433863D2597}"/>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90</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02134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6" name="Down Arrow 5"/>
          <p:cNvSpPr/>
          <p:nvPr/>
        </p:nvSpPr>
        <p:spPr>
          <a:xfrm rot="18214931">
            <a:off x="3586239" y="59888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7287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a:t>
            </a:r>
            <a:r>
              <a:rPr lang="en-US" dirty="0" err="1"/>
              <a:t>mfg</a:t>
            </a:r>
            <a:r>
              <a:rPr lang="en-US" dirty="0"/>
              <a:t> is complete</a:t>
            </a:r>
          </a:p>
          <a:p>
            <a:pPr lvl="1"/>
            <a:r>
              <a:rPr lang="en-US" dirty="0"/>
              <a:t>Create dummy data NOW to test software performance or analysis approach</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6" name="Down Arrow 5"/>
          <p:cNvSpPr/>
          <p:nvPr/>
        </p:nvSpPr>
        <p:spPr>
          <a:xfrm rot="18214931">
            <a:off x="3586238" y="599185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8202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sp>
        <p:nvSpPr>
          <p:cNvPr id="6" name="Down Arrow 5"/>
          <p:cNvSpPr/>
          <p:nvPr/>
        </p:nvSpPr>
        <p:spPr>
          <a:xfrm rot="18214931">
            <a:off x="3662440" y="598883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866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5" name="Oval 4"/>
          <p:cNvSpPr/>
          <p:nvPr/>
        </p:nvSpPr>
        <p:spPr>
          <a:xfrm>
            <a:off x="115399" y="3922754"/>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736292" y="3922754"/>
            <a:ext cx="7886700"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419600"/>
            <a:ext cx="7886700"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Tree>
    <p:extLst>
      <p:ext uri="{BB962C8B-B14F-4D97-AF65-F5344CB8AC3E}">
        <p14:creationId xmlns:p14="http://schemas.microsoft.com/office/powerpoint/2010/main" val="20619678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690689"/>
            <a:ext cx="5965363" cy="309025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96</a:t>
            </a:fld>
            <a:endParaRPr lang="en-US" dirty="0"/>
          </a:p>
        </p:txBody>
      </p:sp>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891243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err="1"/>
              <a:t>Covid</a:t>
            </a:r>
            <a:r>
              <a:rPr lang="en-US" dirty="0"/>
              <a:t> Tip – It’s hard to hear speakers through a mask. Be sure to </a:t>
            </a:r>
            <a:r>
              <a:rPr lang="en-US" dirty="0">
                <a:solidFill>
                  <a:srgbClr val="FF0000"/>
                </a:solidFill>
              </a:rPr>
              <a:t>SPEAK LOUDLY </a:t>
            </a:r>
            <a:r>
              <a:rPr lang="en-US" dirty="0"/>
              <a:t>during presentation.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lnSpcReduction="10000"/>
          </a:bodyPr>
          <a:lstStyle/>
          <a:p>
            <a:r>
              <a:rPr lang="en-US" dirty="0"/>
              <a:t>Open </a:t>
            </a:r>
            <a:r>
              <a:rPr lang="en-US" dirty="0">
                <a:solidFill>
                  <a:schemeClr val="accent6"/>
                </a:solidFill>
              </a:rPr>
              <a:t>Poster.pptx </a:t>
            </a:r>
            <a:r>
              <a:rPr lang="en-US" dirty="0"/>
              <a:t>in Box in PPT Online</a:t>
            </a:r>
          </a:p>
          <a:p>
            <a:endParaRPr lang="en-US" dirty="0"/>
          </a:p>
          <a:p>
            <a:r>
              <a:rPr lang="en-US" dirty="0"/>
              <a:t>10 mins – Divide into 3 groups, shift to sub-Spaces on Webex Teams,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49172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5" name="Oval 4"/>
          <p:cNvSpPr/>
          <p:nvPr/>
        </p:nvSpPr>
        <p:spPr>
          <a:xfrm>
            <a:off x="93105" y="3560189"/>
            <a:ext cx="527539" cy="511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T/D</a:t>
            </a:r>
          </a:p>
        </p:txBody>
      </p:sp>
      <p:sp>
        <p:nvSpPr>
          <p:cNvPr id="6" name="Isosceles Triangle 5"/>
          <p:cNvSpPr/>
          <p:nvPr/>
        </p:nvSpPr>
        <p:spPr>
          <a:xfrm>
            <a:off x="66099" y="4950757"/>
            <a:ext cx="581549" cy="46524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A</a:t>
            </a:r>
          </a:p>
        </p:txBody>
      </p:sp>
      <p:sp>
        <p:nvSpPr>
          <p:cNvPr id="7" name="Rectangle 6"/>
          <p:cNvSpPr/>
          <p:nvPr/>
        </p:nvSpPr>
        <p:spPr>
          <a:xfrm>
            <a:off x="115399" y="2226469"/>
            <a:ext cx="482949" cy="44337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P</a:t>
            </a:r>
          </a:p>
        </p:txBody>
      </p:sp>
      <p:sp>
        <p:nvSpPr>
          <p:cNvPr id="8" name="Content Placeholder 2"/>
          <p:cNvSpPr txBox="1">
            <a:spLocks/>
          </p:cNvSpPr>
          <p:nvPr/>
        </p:nvSpPr>
        <p:spPr>
          <a:xfrm>
            <a:off x="736292" y="1783307"/>
            <a:ext cx="7886700"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736292" y="3627622"/>
            <a:ext cx="7886700"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736292" y="4495800"/>
            <a:ext cx="7886700"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Tree>
    <p:extLst>
      <p:ext uri="{BB962C8B-B14F-4D97-AF65-F5344CB8AC3E}">
        <p14:creationId xmlns:p14="http://schemas.microsoft.com/office/powerpoint/2010/main" val="2106402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8922</Words>
  <Application>Microsoft Office PowerPoint</Application>
  <PresentationFormat>On-screen Show (4:3)</PresentationFormat>
  <Paragraphs>1292</Paragraphs>
  <Slides>101</Slides>
  <Notes>21</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101</vt:i4>
      </vt:variant>
    </vt:vector>
  </HeadingPairs>
  <TitlesOfParts>
    <vt:vector size="110" baseType="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10 min - Logistics</vt:lpstr>
      <vt:lpstr>COVID-19 Related Challenges</vt:lpstr>
      <vt:lpstr>Course logistics</vt:lpstr>
      <vt:lpstr>Webex/Meeting Tips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Collaboration Logistics</vt:lpstr>
      <vt:lpstr>30 min - Team Ideation Exercise</vt:lpstr>
      <vt:lpstr>20 min - Team Ideation Summary</vt:lpstr>
      <vt:lpstr>5 min – Initial Team Meeting</vt:lpstr>
      <vt:lpstr>10 min – Questions about IED and Capstone Readiness </vt:lpstr>
      <vt:lpstr>5 min – Ticket Out</vt:lpstr>
      <vt:lpstr>Capstone Activities topics</vt:lpstr>
      <vt:lpstr>Out of Class Tasks (what you might call homework, to be completed BEFORE Class 2)</vt:lpstr>
      <vt:lpstr>Class 2 Agenda</vt:lpstr>
      <vt:lpstr>15 min - Capstone Expectations Q&amp;A</vt:lpstr>
      <vt:lpstr>Follow Track A/B/C as instructed by PE</vt:lpstr>
      <vt:lpstr>15 or 20 min - Generate Project Questions</vt:lpstr>
      <vt:lpstr>15 min - Classify and Assign Questions</vt:lpstr>
      <vt:lpstr>15/20 min - Meet with Project Engineer</vt:lpstr>
      <vt:lpstr>15 min - Meet with Chief Engineer</vt:lpstr>
      <vt:lpstr>Go back to PE space for  Engineering Documentation discussion</vt:lpstr>
      <vt:lpstr>20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Capstone Activities topics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2022-08-16T16:37:14Z</dcterms:modified>
</cp:coreProperties>
</file>