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1"/>
    <p:sldMasterId id="2147483660" r:id="rId2"/>
    <p:sldMasterId id="2147483672" r:id="rId3"/>
  </p:sldMasterIdLst>
  <p:notesMasterIdLst>
    <p:notesMasterId r:id="rId109"/>
  </p:notesMasterIdLst>
  <p:sldIdLst>
    <p:sldId id="430" r:id="rId4"/>
    <p:sldId id="256" r:id="rId5"/>
    <p:sldId id="338" r:id="rId6"/>
    <p:sldId id="316" r:id="rId7"/>
    <p:sldId id="352" r:id="rId8"/>
    <p:sldId id="339" r:id="rId9"/>
    <p:sldId id="415" r:id="rId10"/>
    <p:sldId id="276" r:id="rId11"/>
    <p:sldId id="257" r:id="rId12"/>
    <p:sldId id="269" r:id="rId13"/>
    <p:sldId id="317" r:id="rId14"/>
    <p:sldId id="357" r:id="rId15"/>
    <p:sldId id="310" r:id="rId16"/>
    <p:sldId id="275" r:id="rId17"/>
    <p:sldId id="272" r:id="rId18"/>
    <p:sldId id="403" r:id="rId19"/>
    <p:sldId id="274" r:id="rId20"/>
    <p:sldId id="270" r:id="rId21"/>
    <p:sldId id="262" r:id="rId22"/>
    <p:sldId id="258" r:id="rId23"/>
    <p:sldId id="400" r:id="rId24"/>
    <p:sldId id="265" r:id="rId25"/>
    <p:sldId id="422" r:id="rId26"/>
    <p:sldId id="431" r:id="rId27"/>
    <p:sldId id="432" r:id="rId28"/>
    <p:sldId id="425" r:id="rId29"/>
    <p:sldId id="423" r:id="rId30"/>
    <p:sldId id="424" r:id="rId31"/>
    <p:sldId id="421" r:id="rId32"/>
    <p:sldId id="280" r:id="rId33"/>
    <p:sldId id="292" r:id="rId34"/>
    <p:sldId id="406" r:id="rId35"/>
    <p:sldId id="264" r:id="rId36"/>
    <p:sldId id="389" r:id="rId37"/>
    <p:sldId id="426" r:id="rId38"/>
    <p:sldId id="427" r:id="rId39"/>
    <p:sldId id="428" r:id="rId40"/>
    <p:sldId id="420" r:id="rId41"/>
    <p:sldId id="418" r:id="rId42"/>
    <p:sldId id="362" r:id="rId43"/>
    <p:sldId id="326" r:id="rId44"/>
    <p:sldId id="327" r:id="rId45"/>
    <p:sldId id="328" r:id="rId46"/>
    <p:sldId id="329" r:id="rId47"/>
    <p:sldId id="330" r:id="rId48"/>
    <p:sldId id="331" r:id="rId49"/>
    <p:sldId id="284" r:id="rId50"/>
    <p:sldId id="429" r:id="rId51"/>
    <p:sldId id="417" r:id="rId52"/>
    <p:sldId id="407" r:id="rId53"/>
    <p:sldId id="287" r:id="rId54"/>
    <p:sldId id="387" r:id="rId55"/>
    <p:sldId id="333" r:id="rId56"/>
    <p:sldId id="340" r:id="rId57"/>
    <p:sldId id="289" r:id="rId58"/>
    <p:sldId id="391" r:id="rId59"/>
    <p:sldId id="288" r:id="rId60"/>
    <p:sldId id="290" r:id="rId61"/>
    <p:sldId id="408" r:id="rId62"/>
    <p:sldId id="293" r:id="rId63"/>
    <p:sldId id="372" r:id="rId64"/>
    <p:sldId id="393" r:id="rId65"/>
    <p:sldId id="394" r:id="rId66"/>
    <p:sldId id="342" r:id="rId67"/>
    <p:sldId id="416" r:id="rId68"/>
    <p:sldId id="409" r:id="rId69"/>
    <p:sldId id="298" r:id="rId70"/>
    <p:sldId id="373" r:id="rId71"/>
    <p:sldId id="386" r:id="rId72"/>
    <p:sldId id="355" r:id="rId73"/>
    <p:sldId id="366" r:id="rId74"/>
    <p:sldId id="367" r:id="rId75"/>
    <p:sldId id="401" r:id="rId76"/>
    <p:sldId id="313" r:id="rId77"/>
    <p:sldId id="309" r:id="rId78"/>
    <p:sldId id="410" r:id="rId79"/>
    <p:sldId id="300" r:id="rId80"/>
    <p:sldId id="374" r:id="rId81"/>
    <p:sldId id="385" r:id="rId82"/>
    <p:sldId id="382" r:id="rId83"/>
    <p:sldId id="343" r:id="rId84"/>
    <p:sldId id="344" r:id="rId85"/>
    <p:sldId id="345" r:id="rId86"/>
    <p:sldId id="381" r:id="rId87"/>
    <p:sldId id="411" r:id="rId88"/>
    <p:sldId id="302" r:id="rId89"/>
    <p:sldId id="375" r:id="rId90"/>
    <p:sldId id="384" r:id="rId91"/>
    <p:sldId id="402" r:id="rId92"/>
    <p:sldId id="404" r:id="rId93"/>
    <p:sldId id="348" r:id="rId94"/>
    <p:sldId id="412" r:id="rId95"/>
    <p:sldId id="304" r:id="rId96"/>
    <p:sldId id="376" r:id="rId97"/>
    <p:sldId id="395" r:id="rId98"/>
    <p:sldId id="396" r:id="rId99"/>
    <p:sldId id="397" r:id="rId100"/>
    <p:sldId id="413" r:id="rId101"/>
    <p:sldId id="306" r:id="rId102"/>
    <p:sldId id="378" r:id="rId103"/>
    <p:sldId id="383" r:id="rId104"/>
    <p:sldId id="350" r:id="rId105"/>
    <p:sldId id="414" r:id="rId106"/>
    <p:sldId id="369" r:id="rId107"/>
    <p:sldId id="398" r:id="rId108"/>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7" autoAdjust="0"/>
    <p:restoredTop sz="84060" autoAdjust="0"/>
  </p:normalViewPr>
  <p:slideViewPr>
    <p:cSldViewPr>
      <p:cViewPr varScale="1">
        <p:scale>
          <a:sx n="73" d="100"/>
          <a:sy n="73" d="100"/>
        </p:scale>
        <p:origin x="1728" y="53"/>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commentAuthors" Target="commentAuthors.xml"/><Relationship Id="rId115"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notesMaster" Target="notesMasters/notesMaster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8/19/2022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3037476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r>
              <a:rPr lang="en-US" baseline="0" dirty="0"/>
              <a:t> – Track C is for projects with lots of history or content wholly unfamiliar to students.</a:t>
            </a:r>
          </a:p>
          <a:p>
            <a:r>
              <a:rPr lang="en-US" baseline="0" dirty="0"/>
              <a:t>Track A vs B is just a coin flip for scheduling.</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34</a:t>
            </a:fld>
            <a:endParaRPr lang="en-US"/>
          </a:p>
        </p:txBody>
      </p:sp>
    </p:spTree>
    <p:extLst>
      <p:ext uri="{BB962C8B-B14F-4D97-AF65-F5344CB8AC3E}">
        <p14:creationId xmlns:p14="http://schemas.microsoft.com/office/powerpoint/2010/main" val="384811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42</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52</a:t>
            </a:fld>
            <a:endParaRPr lang="en-US"/>
          </a:p>
        </p:txBody>
      </p:sp>
    </p:spTree>
    <p:extLst>
      <p:ext uri="{BB962C8B-B14F-4D97-AF65-F5344CB8AC3E}">
        <p14:creationId xmlns:p14="http://schemas.microsoft.com/office/powerpoint/2010/main" val="300437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69</a:t>
            </a:fld>
            <a:endParaRPr lang="en-US"/>
          </a:p>
        </p:txBody>
      </p:sp>
    </p:spTree>
    <p:extLst>
      <p:ext uri="{BB962C8B-B14F-4D97-AF65-F5344CB8AC3E}">
        <p14:creationId xmlns:p14="http://schemas.microsoft.com/office/powerpoint/2010/main" val="2988575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a:p>
        </p:txBody>
      </p:sp>
    </p:spTree>
    <p:extLst>
      <p:ext uri="{BB962C8B-B14F-4D97-AF65-F5344CB8AC3E}">
        <p14:creationId xmlns:p14="http://schemas.microsoft.com/office/powerpoint/2010/main" val="2418574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79</a:t>
            </a:fld>
            <a:endParaRPr lang="en-US"/>
          </a:p>
        </p:txBody>
      </p:sp>
    </p:spTree>
    <p:extLst>
      <p:ext uri="{BB962C8B-B14F-4D97-AF65-F5344CB8AC3E}">
        <p14:creationId xmlns:p14="http://schemas.microsoft.com/office/powerpoint/2010/main" val="1884706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CE will jump in to talk for 15 </a:t>
            </a:r>
            <a:r>
              <a:rPr lang="en-US" dirty="0" err="1"/>
              <a:t>mins</a:t>
            </a:r>
            <a:r>
              <a:rPr lang="en-US" dirty="0"/>
              <a:t> of this time block</a:t>
            </a:r>
          </a:p>
        </p:txBody>
      </p:sp>
      <p:sp>
        <p:nvSpPr>
          <p:cNvPr id="4" name="Slide Number Placeholder 3"/>
          <p:cNvSpPr>
            <a:spLocks noGrp="1"/>
          </p:cNvSpPr>
          <p:nvPr>
            <p:ph type="sldNum" sz="quarter" idx="10"/>
          </p:nvPr>
        </p:nvSpPr>
        <p:spPr/>
        <p:txBody>
          <a:bodyPr/>
          <a:lstStyle/>
          <a:p>
            <a:fld id="{DF811066-0135-4CAA-8AD4-89A97190AC00}" type="slidenum">
              <a:rPr lang="en-US" smtClean="0"/>
              <a:t>81</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88</a:t>
            </a:fld>
            <a:endParaRPr lang="en-US"/>
          </a:p>
        </p:txBody>
      </p:sp>
    </p:spTree>
    <p:extLst>
      <p:ext uri="{BB962C8B-B14F-4D97-AF65-F5344CB8AC3E}">
        <p14:creationId xmlns:p14="http://schemas.microsoft.com/office/powerpoint/2010/main" val="3187639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to have – preload the Gantt Chart PPT with the SOW deliverables to speed up the mapping of tasks to milestones.</a:t>
            </a:r>
          </a:p>
        </p:txBody>
      </p:sp>
      <p:sp>
        <p:nvSpPr>
          <p:cNvPr id="4" name="Slide Number Placeholder 3"/>
          <p:cNvSpPr>
            <a:spLocks noGrp="1"/>
          </p:cNvSpPr>
          <p:nvPr>
            <p:ph type="sldNum" sz="quarter" idx="5"/>
          </p:nvPr>
        </p:nvSpPr>
        <p:spPr/>
        <p:txBody>
          <a:bodyPr/>
          <a:lstStyle/>
          <a:p>
            <a:fld id="{DF811066-0135-4CAA-8AD4-89A97190AC00}" type="slidenum">
              <a:rPr lang="en-US" smtClean="0"/>
              <a:t>91</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101</a:t>
            </a:fld>
            <a:endParaRPr lang="en-US"/>
          </a:p>
        </p:txBody>
      </p:sp>
    </p:spTree>
    <p:extLst>
      <p:ext uri="{BB962C8B-B14F-4D97-AF65-F5344CB8AC3E}">
        <p14:creationId xmlns:p14="http://schemas.microsoft.com/office/powerpoint/2010/main" val="11505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should remind</a:t>
            </a:r>
            <a:r>
              <a:rPr lang="en-US" baseline="0" dirty="0"/>
              <a:t> each team</a:t>
            </a:r>
            <a:r>
              <a:rPr lang="en-US" dirty="0"/>
              <a:t> which day they are remote vs in class</a:t>
            </a:r>
          </a:p>
        </p:txBody>
      </p:sp>
      <p:sp>
        <p:nvSpPr>
          <p:cNvPr id="4" name="Slide Number Placeholder 3"/>
          <p:cNvSpPr>
            <a:spLocks noGrp="1"/>
          </p:cNvSpPr>
          <p:nvPr>
            <p:ph type="sldNum" sz="quarter" idx="10"/>
          </p:nvPr>
        </p:nvSpPr>
        <p:spPr/>
        <p:txBody>
          <a:bodyPr/>
          <a:lstStyle/>
          <a:p>
            <a:fld id="{DF811066-0135-4CAA-8AD4-89A97190AC00}" type="slidenum">
              <a:rPr lang="en-US" smtClean="0"/>
              <a:t>13</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15</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16</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Wave activity – three waves, two minutes each plus report out. Divide according to:</a:t>
            </a:r>
          </a:p>
          <a:p>
            <a:pPr marL="228600" indent="-228600">
              <a:buAutoNum type="arabicPeriod"/>
            </a:pPr>
            <a:r>
              <a:rPr lang="en-US" dirty="0"/>
              <a:t>Pets – Dogs/Cats/Other (none, birds, reptiles)</a:t>
            </a:r>
          </a:p>
          <a:p>
            <a:pPr marL="228600" indent="-228600">
              <a:buAutoNum type="arabicPeriod"/>
            </a:pPr>
            <a:r>
              <a:rPr lang="en-US" dirty="0"/>
              <a:t>Exercise preference – Cardio and strength/Yoga/Couch Potato</a:t>
            </a:r>
          </a:p>
          <a:p>
            <a:pPr marL="228600" indent="-228600">
              <a:buAutoNum type="arabicPeriod"/>
            </a:pPr>
            <a:r>
              <a:rPr lang="en-US" dirty="0"/>
              <a:t>Favorite vacation (past or future) – Beach/city/mountains</a:t>
            </a:r>
          </a:p>
          <a:p>
            <a:pPr marL="0" indent="0">
              <a:buFontTx/>
              <a:buNone/>
            </a:pPr>
            <a:r>
              <a:rPr lang="en-US" dirty="0"/>
              <a:t>Share out question – after each wave, ask team to explain how team was sorted, and share something funny, interesting, or new that was revealed</a:t>
            </a:r>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425231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8/19/2022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8/19/2022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8/19/2022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8/19/2022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8/19/2022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8/19/2022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8/19/2022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8/19/2022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8/19/2022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8/19/2022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8/19/2022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8/19/2022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8/19/2022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8/19/2022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8/19/2022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8/19/2022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8/19/2022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8/19/2022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8/19/2022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8/19/2022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8/19/2022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8/19/2022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8/19/2022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8/19/2022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8/19/2022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9.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slide" Target="slide33.xml"/><Relationship Id="rId7" Type="http://schemas.openxmlformats.org/officeDocument/2006/relationships/slide" Target="slide7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7.xml"/><Relationship Id="rId5" Type="http://schemas.openxmlformats.org/officeDocument/2006/relationships/slide" Target="slide60.xml"/><Relationship Id="rId10" Type="http://schemas.openxmlformats.org/officeDocument/2006/relationships/slide" Target="slide99.xml"/><Relationship Id="rId4" Type="http://schemas.openxmlformats.org/officeDocument/2006/relationships/slide" Target="slide51.xml"/><Relationship Id="rId9" Type="http://schemas.openxmlformats.org/officeDocument/2006/relationships/slide" Target="slide93.xml"/></Relationships>
</file>

<file path=ppt/slides/_rels/slide6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s://forms.gle/sXn3zGefqdyHnqg77"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8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DO</a:t>
            </a:r>
          </a:p>
        </p:txBody>
      </p:sp>
      <p:sp>
        <p:nvSpPr>
          <p:cNvPr id="3" name="Content Placeholder 2"/>
          <p:cNvSpPr>
            <a:spLocks noGrp="1"/>
          </p:cNvSpPr>
          <p:nvPr>
            <p:ph idx="1"/>
          </p:nvPr>
        </p:nvSpPr>
        <p:spPr/>
        <p:txBody>
          <a:bodyPr>
            <a:normAutofit fontScale="85000" lnSpcReduction="20000"/>
          </a:bodyPr>
          <a:lstStyle/>
          <a:p>
            <a:r>
              <a:rPr lang="en-US" dirty="0"/>
              <a:t>Update Agenda images – also do in Wiki – AP</a:t>
            </a:r>
          </a:p>
          <a:p>
            <a:r>
              <a:rPr lang="en-US" dirty="0"/>
              <a:t>Update playbook links (or create playbook page) - AP</a:t>
            </a:r>
          </a:p>
          <a:p>
            <a:r>
              <a:rPr lang="en-US" dirty="0"/>
              <a:t>Add content</a:t>
            </a:r>
          </a:p>
          <a:p>
            <a:pPr lvl="1"/>
            <a:r>
              <a:rPr lang="en-US" dirty="0"/>
              <a:t>Team Standards Agreement – BD</a:t>
            </a:r>
          </a:p>
          <a:p>
            <a:pPr lvl="2"/>
            <a:r>
              <a:rPr lang="en-US" dirty="0"/>
              <a:t>Introduction</a:t>
            </a:r>
          </a:p>
          <a:p>
            <a:pPr lvl="2"/>
            <a:r>
              <a:rPr lang="en-US" dirty="0"/>
              <a:t>Out of class tasks related</a:t>
            </a:r>
          </a:p>
          <a:p>
            <a:pPr lvl="1"/>
            <a:r>
              <a:rPr lang="en-US" dirty="0"/>
              <a:t>Ice Breaker – BD</a:t>
            </a:r>
          </a:p>
          <a:p>
            <a:r>
              <a:rPr lang="en-US" dirty="0"/>
              <a:t>Remove ALL reference to Webex &amp; Box locations in footers – AP</a:t>
            </a:r>
          </a:p>
          <a:p>
            <a:r>
              <a:rPr lang="en-US" dirty="0"/>
              <a:t>Update CE photos – AP</a:t>
            </a:r>
          </a:p>
          <a:p>
            <a:r>
              <a:rPr lang="en-US" dirty="0"/>
              <a:t>Shift 1 question to Ticket Out</a:t>
            </a:r>
          </a:p>
        </p:txBody>
      </p:sp>
      <p:sp>
        <p:nvSpPr>
          <p:cNvPr id="4" name="Footer Placeholder 3"/>
          <p:cNvSpPr>
            <a:spLocks noGrp="1"/>
          </p:cNvSpPr>
          <p:nvPr>
            <p:ph type="ftr" sz="quarter" idx="11"/>
          </p:nvPr>
        </p:nvSpPr>
        <p:spPr>
          <a:xfrm>
            <a:off x="3124200" y="5791200"/>
            <a:ext cx="3429000" cy="930275"/>
          </a:xfrm>
        </p:spPr>
        <p:txBody>
          <a:bodyPr/>
          <a:lstStyle/>
          <a:p>
            <a:r>
              <a:rPr lang="en-US" dirty="0">
                <a:solidFill>
                  <a:srgbClr val="FF0000"/>
                </a:solidFill>
              </a:rPr>
              <a:t>REMOVE THIS SLIDE before classes</a:t>
            </a:r>
          </a:p>
        </p:txBody>
      </p:sp>
      <p:sp>
        <p:nvSpPr>
          <p:cNvPr id="5" name="Slide Number Placeholder 4"/>
          <p:cNvSpPr>
            <a:spLocks noGrp="1"/>
          </p:cNvSpPr>
          <p:nvPr>
            <p:ph type="sldNum" sz="quarter" idx="12"/>
          </p:nvPr>
        </p:nvSpPr>
        <p:spPr/>
        <p:txBody>
          <a:bodyPr/>
          <a:lstStyle/>
          <a:p>
            <a:fld id="{B044824F-EBE0-443F-8A8F-F64816AF04DC}" type="slidenum">
              <a:rPr lang="en-US" smtClean="0"/>
              <a:t>1</a:t>
            </a:fld>
            <a:endParaRPr lang="en-US" dirty="0"/>
          </a:p>
        </p:txBody>
      </p:sp>
    </p:spTree>
    <p:extLst>
      <p:ext uri="{BB962C8B-B14F-4D97-AF65-F5344CB8AC3E}">
        <p14:creationId xmlns:p14="http://schemas.microsoft.com/office/powerpoint/2010/main" val="138939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4" name="Footer Placeholder 3">
            <a:extLst>
              <a:ext uri="{FF2B5EF4-FFF2-40B4-BE49-F238E27FC236}">
                <a16:creationId xmlns:a16="http://schemas.microsoft.com/office/drawing/2014/main" id="{40DB7823-EADD-41FD-BE50-3433863D2597}"/>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100</a:t>
            </a:fld>
            <a:endParaRPr lang="en-US" dirty="0"/>
          </a:p>
        </p:txBody>
      </p:sp>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891243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err="1"/>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lnSpcReduction="10000"/>
          </a:bodyPr>
          <a:lstStyle/>
          <a:p>
            <a:r>
              <a:rPr lang="en-US" dirty="0"/>
              <a:t>Open </a:t>
            </a:r>
            <a:r>
              <a:rPr lang="en-US" dirty="0">
                <a:solidFill>
                  <a:schemeClr val="accent6"/>
                </a:solidFill>
              </a:rPr>
              <a:t>Poster.pptx </a:t>
            </a:r>
            <a:r>
              <a:rPr lang="en-US" dirty="0"/>
              <a:t>in Box in PPT Online</a:t>
            </a:r>
          </a:p>
          <a:p>
            <a:endParaRPr lang="en-US" dirty="0"/>
          </a:p>
          <a:p>
            <a:r>
              <a:rPr lang="en-US" dirty="0"/>
              <a:t>10 mins – Divide into 3 groups, shift to sub-Spaces on Webex Teams,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9172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736292" y="3627622"/>
            <a:ext cx="7886700"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495800"/>
            <a:ext cx="7886700"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Tree>
    <p:extLst>
      <p:ext uri="{BB962C8B-B14F-4D97-AF65-F5344CB8AC3E}">
        <p14:creationId xmlns:p14="http://schemas.microsoft.com/office/powerpoint/2010/main" val="21064027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104</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err="1">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(rather than Box) to document all work moving forwards</a:t>
            </a: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4" name="Footer Placeholder 3">
            <a:extLst>
              <a:ext uri="{FF2B5EF4-FFF2-40B4-BE49-F238E27FC236}">
                <a16:creationId xmlns:a16="http://schemas.microsoft.com/office/drawing/2014/main" id="{19FD35EA-1571-4562-BA9E-35972A53A2E3}"/>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fontScale="92500" lnSpcReduction="10000"/>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
        <p:nvSpPr>
          <p:cNvPr id="6" name="Rectangle 5">
            <a:extLst>
              <a:ext uri="{FF2B5EF4-FFF2-40B4-BE49-F238E27FC236}">
                <a16:creationId xmlns:a16="http://schemas.microsoft.com/office/drawing/2014/main" id="{37B80507-E789-19D3-487E-12395CCB32A1}"/>
              </a:ext>
            </a:extLst>
          </p:cNvPr>
          <p:cNvSpPr/>
          <p:nvPr/>
        </p:nvSpPr>
        <p:spPr>
          <a:xfrm>
            <a:off x="7010400" y="182562"/>
            <a:ext cx="1981200" cy="1112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SHIFT to new location day 5ish</a:t>
            </a:r>
          </a:p>
        </p:txBody>
      </p:sp>
    </p:spTree>
    <p:extLst>
      <p:ext uri="{BB962C8B-B14F-4D97-AF65-F5344CB8AC3E}">
        <p14:creationId xmlns:p14="http://schemas.microsoft.com/office/powerpoint/2010/main" val="3970268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4" name="Footer Placeholder 3"/>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13</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4" name="Footer Placeholder 3">
            <a:extLst>
              <a:ext uri="{FF2B5EF4-FFF2-40B4-BE49-F238E27FC236}">
                <a16:creationId xmlns:a16="http://schemas.microsoft.com/office/drawing/2014/main" id="{E7476AA9-DC85-4859-B433-F6B5C0CB652E}"/>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2" name="Footer Placeholder 1">
            <a:extLst>
              <a:ext uri="{FF2B5EF4-FFF2-40B4-BE49-F238E27FC236}">
                <a16:creationId xmlns:a16="http://schemas.microsoft.com/office/drawing/2014/main" id="{939F47A2-F1DA-4F40-A2DB-369F3AF3502B}"/>
              </a:ext>
            </a:extLst>
          </p:cNvPr>
          <p:cNvSpPr>
            <a:spLocks noGrp="1"/>
          </p:cNvSpPr>
          <p:nvPr>
            <p:ph type="ftr" sz="quarter" idx="11"/>
          </p:nvPr>
        </p:nvSpPr>
        <p:spPr/>
        <p:txBody>
          <a:bodyPr/>
          <a:lstStyle/>
          <a:p>
            <a:r>
              <a:rPr lang="en-US" sz="1200" dirty="0"/>
              <a:t>PE Space</a:t>
            </a:r>
            <a:endParaRPr lang="en-US" sz="1200" dirty="0">
              <a:cs typeface="Calibri"/>
            </a:endParaRPr>
          </a:p>
        </p:txBody>
      </p:sp>
      <p:sp>
        <p:nvSpPr>
          <p:cNvPr id="3" name="Slide Number Placeholder 2"/>
          <p:cNvSpPr>
            <a:spLocks noGrp="1"/>
          </p:cNvSpPr>
          <p:nvPr>
            <p:ph type="sldNum" sz="quarter" idx="12"/>
          </p:nvPr>
        </p:nvSpPr>
        <p:spPr/>
        <p:txBody>
          <a:bodyPr/>
          <a:lstStyle/>
          <a:p>
            <a:fld id="{028FE254-016A-4E51-98AE-D4B4E3F12C32}" type="slidenum">
              <a:rPr lang="en-US" sz="1200" smtClean="0"/>
              <a:t>15</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0" name="Footer Placeholder 2">
            <a:extLst>
              <a:ext uri="{FF2B5EF4-FFF2-40B4-BE49-F238E27FC236}">
                <a16:creationId xmlns:a16="http://schemas.microsoft.com/office/drawing/2014/main" id="{6927F7F3-5970-4456-A03E-DD62BE709EA8}"/>
              </a:ext>
            </a:extLst>
          </p:cNvPr>
          <p:cNvSpPr>
            <a:spLocks noGrp="1"/>
          </p:cNvSpPr>
          <p:nvPr>
            <p:ph type="ftr" sz="quarter" idx="11"/>
          </p:nvPr>
        </p:nvSpPr>
        <p:spPr>
          <a:xfrm>
            <a:off x="3028950" y="6356351"/>
            <a:ext cx="3086100" cy="365125"/>
          </a:xfrm>
        </p:spPr>
        <p:txBody>
          <a:bodyPr/>
          <a:lstStyle/>
          <a:p>
            <a:r>
              <a:rPr lang="en-US" sz="1200" dirty="0"/>
              <a:t>PE Space</a:t>
            </a:r>
            <a:endParaRPr lang="en-US" sz="1200" dirty="0">
              <a:cs typeface="Calibri"/>
            </a:endParaRPr>
          </a:p>
        </p:txBody>
      </p:sp>
      <p:sp>
        <p:nvSpPr>
          <p:cNvPr id="41" name="Slide Number Placeholder 2"/>
          <p:cNvSpPr>
            <a:spLocks noGrp="1"/>
          </p:cNvSpPr>
          <p:nvPr>
            <p:ph type="sldNum" sz="quarter" idx="12"/>
          </p:nvPr>
        </p:nvSpPr>
        <p:spPr>
          <a:xfrm>
            <a:off x="6457950" y="6356351"/>
            <a:ext cx="2057400" cy="365125"/>
          </a:xfrm>
        </p:spPr>
        <p:txBody>
          <a:bodyPr/>
          <a:lstStyle/>
          <a:p>
            <a:r>
              <a:rPr lang="en-US" sz="1200" dirty="0"/>
              <a:t>14</a:t>
            </a:r>
          </a:p>
        </p:txBody>
      </p:sp>
      <p:sp>
        <p:nvSpPr>
          <p:cNvPr id="2" name="Rectangle: Rounded Corners 1">
            <a:extLst>
              <a:ext uri="{FF2B5EF4-FFF2-40B4-BE49-F238E27FC236}">
                <a16:creationId xmlns:a16="http://schemas.microsoft.com/office/drawing/2014/main" id="{EEDF1804-4D8A-BA57-4071-E86A404C9EF9}"/>
              </a:ext>
            </a:extLst>
          </p:cNvPr>
          <p:cNvSpPr/>
          <p:nvPr/>
        </p:nvSpPr>
        <p:spPr>
          <a:xfrm>
            <a:off x="7315200" y="179629"/>
            <a:ext cx="1828800" cy="1179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Must be updated</a:t>
            </a:r>
          </a:p>
        </p:txBody>
      </p:sp>
    </p:spTree>
    <p:extLst>
      <p:ext uri="{BB962C8B-B14F-4D97-AF65-F5344CB8AC3E}">
        <p14:creationId xmlns:p14="http://schemas.microsoft.com/office/powerpoint/2010/main" val="3854201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3" name="Footer Placeholder 2">
            <a:extLst>
              <a:ext uri="{FF2B5EF4-FFF2-40B4-BE49-F238E27FC236}">
                <a16:creationId xmlns:a16="http://schemas.microsoft.com/office/drawing/2014/main" id="{87B76C63-E3AF-4093-A90A-BFCE4A03FF14}"/>
              </a:ext>
            </a:extLst>
          </p:cNvPr>
          <p:cNvSpPr>
            <a:spLocks noGrp="1"/>
          </p:cNvSpPr>
          <p:nvPr>
            <p:ph type="ftr" sz="quarter" idx="11"/>
          </p:nvPr>
        </p:nvSpPr>
        <p:spPr>
          <a:xfrm>
            <a:off x="-712381" y="6338629"/>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4" name="Footer Placeholder 3">
            <a:extLst>
              <a:ext uri="{FF2B5EF4-FFF2-40B4-BE49-F238E27FC236}">
                <a16:creationId xmlns:a16="http://schemas.microsoft.com/office/drawing/2014/main" id="{A9D06505-532E-4038-9C45-A359383635AF}"/>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5" name="Footer Placeholder 4">
            <a:extLst>
              <a:ext uri="{FF2B5EF4-FFF2-40B4-BE49-F238E27FC236}">
                <a16:creationId xmlns:a16="http://schemas.microsoft.com/office/drawing/2014/main" id="{3AAE08B6-9078-4A0F-9E7F-F680153B8239}"/>
              </a:ext>
            </a:extLst>
          </p:cNvPr>
          <p:cNvSpPr>
            <a:spLocks noGrp="1"/>
          </p:cNvSpPr>
          <p:nvPr>
            <p:ph type="ftr" sz="quarter" idx="11"/>
          </p:nvPr>
        </p:nvSpPr>
        <p:spPr>
          <a:xfrm>
            <a:off x="3124200" y="6317930"/>
            <a:ext cx="2895600" cy="365125"/>
          </a:xfrm>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4" name="Footer Placeholder 3">
            <a:extLst>
              <a:ext uri="{FF2B5EF4-FFF2-40B4-BE49-F238E27FC236}">
                <a16:creationId xmlns:a16="http://schemas.microsoft.com/office/drawing/2014/main" id="{A0AFCCA3-4970-4A0F-A692-08CA2884EF8E}"/>
              </a:ext>
            </a:extLst>
          </p:cNvPr>
          <p:cNvSpPr>
            <a:spLocks noGrp="1"/>
          </p:cNvSpPr>
          <p:nvPr>
            <p:ph type="ftr" sz="quarter" idx="11"/>
          </p:nvPr>
        </p:nvSpPr>
        <p:spPr>
          <a:xfrm>
            <a:off x="3124200" y="6489257"/>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20</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a:t>
            </a:r>
            <a:r>
              <a:rPr lang="en-US" dirty="0" err="1">
                <a:cs typeface="Calibri"/>
              </a:rPr>
              <a:t>Onedrive</a:t>
            </a:r>
            <a:r>
              <a:rPr lang="en-US" dirty="0">
                <a:cs typeface="Calibri"/>
              </a:rPr>
              <a:t>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21</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5" name="Footer Placeholder 4">
            <a:extLst>
              <a:ext uri="{FF2B5EF4-FFF2-40B4-BE49-F238E27FC236}">
                <a16:creationId xmlns:a16="http://schemas.microsoft.com/office/drawing/2014/main" id="{9454204C-E1D9-4E9B-BBC4-CC1E9730D7D1}"/>
              </a:ext>
            </a:extLst>
          </p:cNvPr>
          <p:cNvSpPr>
            <a:spLocks noGrp="1"/>
          </p:cNvSpPr>
          <p:nvPr>
            <p:ph type="ftr" sz="quarter" idx="11"/>
          </p:nvPr>
        </p:nvSpPr>
        <p:spPr/>
        <p:txBody>
          <a:bodyPr/>
          <a:lstStyle/>
          <a:p>
            <a:r>
              <a:rPr lang="en-US" sz="1200"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22</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 Activity</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group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4" name="Footer Placeholder 3"/>
          <p:cNvSpPr>
            <a:spLocks noGrp="1"/>
          </p:cNvSpPr>
          <p:nvPr>
            <p:ph type="ftr" sz="quarter" idx="11"/>
          </p:nvPr>
        </p:nvSpPr>
        <p:spPr/>
        <p:txBody>
          <a:bodyPr/>
          <a:lstStyle/>
          <a:p>
            <a:r>
              <a:rPr lang="en-US"/>
              <a:t>PE Space</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23</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4" name="Footer Placeholder 3"/>
          <p:cNvSpPr>
            <a:spLocks noGrp="1"/>
          </p:cNvSpPr>
          <p:nvPr>
            <p:ph type="ftr" sz="quarter" idx="11"/>
          </p:nvPr>
        </p:nvSpPr>
        <p:spPr/>
        <p:txBody>
          <a:bodyPr/>
          <a:lstStyle/>
          <a:p>
            <a:r>
              <a:rPr lang="en-US"/>
              <a:t>PE Space</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24</a:t>
            </a:fld>
            <a:endParaRPr lang="en-US" dirty="0"/>
          </a:p>
        </p:txBody>
      </p:sp>
    </p:spTree>
    <p:extLst>
      <p:ext uri="{BB962C8B-B14F-4D97-AF65-F5344CB8AC3E}">
        <p14:creationId xmlns:p14="http://schemas.microsoft.com/office/powerpoint/2010/main" val="1310139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690689"/>
            <a:ext cx="1831181" cy="2441575"/>
          </a:xfrm>
        </p:spPr>
      </p:pic>
      <p:sp>
        <p:nvSpPr>
          <p:cNvPr id="4" name="Footer Placeholder 3"/>
          <p:cNvSpPr>
            <a:spLocks noGrp="1"/>
          </p:cNvSpPr>
          <p:nvPr>
            <p:ph type="ftr" sz="quarter" idx="11"/>
          </p:nvPr>
        </p:nvSpPr>
        <p:spPr/>
        <p:txBody>
          <a:bodyPr/>
          <a:lstStyle/>
          <a:p>
            <a:r>
              <a:rPr lang="en-US"/>
              <a:t>PE Space</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25</a:t>
            </a:fld>
            <a:endParaRPr lang="en-US"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951" y="1690689"/>
            <a:ext cx="1627716" cy="2441575"/>
          </a:xfrm>
          <a:prstGeom prst="rect">
            <a:avLst/>
          </a:prstGeom>
        </p:spPr>
      </p:pic>
      <p:pic>
        <p:nvPicPr>
          <p:cNvPr id="9" name="Picture 8">
            <a:extLst>
              <a:ext uri="{FF2B5EF4-FFF2-40B4-BE49-F238E27FC236}">
                <a16:creationId xmlns:a16="http://schemas.microsoft.com/office/drawing/2014/main" id="{28B1E962-40B7-46DE-A86C-EAD5DAF841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020" y="3689571"/>
            <a:ext cx="4219960" cy="2635249"/>
          </a:xfrm>
          <a:prstGeom prst="rect">
            <a:avLst/>
          </a:prstGeom>
        </p:spPr>
      </p:pic>
    </p:spTree>
    <p:extLst>
      <p:ext uri="{BB962C8B-B14F-4D97-AF65-F5344CB8AC3E}">
        <p14:creationId xmlns:p14="http://schemas.microsoft.com/office/powerpoint/2010/main" val="1220340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a:t>
            </a:r>
            <a:r>
              <a:rPr lang="fr-FR" sz="2400" dirty="0" err="1">
                <a:cs typeface="Calibri"/>
              </a:rPr>
              <a:t>Engineer</a:t>
            </a:r>
            <a:r>
              <a:rPr lang="fr-FR" sz="2400" dirty="0">
                <a:cs typeface="Calibri"/>
              </a:rPr>
              <a:t> (CE) &amp; Project </a:t>
            </a:r>
            <a:r>
              <a:rPr lang="fr-FR" sz="2400" dirty="0" err="1">
                <a:cs typeface="Calibri"/>
              </a:rPr>
              <a:t>Engineer</a:t>
            </a:r>
            <a:r>
              <a:rPr lang="fr-FR" sz="2400" dirty="0">
                <a:cs typeface="Calibri"/>
              </a:rPr>
              <a:t>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9149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1055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4525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pPr lvl="1" indent="0">
              <a:buNone/>
            </a:pPr>
            <a:endParaRPr lang="en-US" sz="2000" dirty="0">
              <a:ea typeface="+mn-lt"/>
              <a:cs typeface="+mn-lt"/>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2720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40376074"/>
              </p:ext>
            </p:extLst>
          </p:nvPr>
        </p:nvGraphicFramePr>
        <p:xfrm>
          <a:off x="381000" y="846138"/>
          <a:ext cx="8382000" cy="5426953"/>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0061"/>
            <a:ext cx="7886700" cy="555974"/>
          </a:xfrm>
        </p:spPr>
        <p:txBody>
          <a:bodyPr>
            <a:normAutofit fontScale="90000"/>
          </a:bodyPr>
          <a:lstStyle/>
          <a:p>
            <a:pPr algn="ctr"/>
            <a:r>
              <a:rPr lang="en-US" sz="3700" dirty="0"/>
              <a:t>10 min – Questions about IED</a:t>
            </a:r>
            <a:br>
              <a:rPr lang="en-US" sz="3700" dirty="0"/>
            </a:br>
            <a:r>
              <a:rPr lang="en-US" sz="3700" dirty="0"/>
              <a:t> and Capstone Readiness</a:t>
            </a:r>
            <a:br>
              <a:rPr lang="en-US" dirty="0"/>
            </a:br>
            <a:endParaRPr lang="en-US" dirty="0"/>
          </a:p>
        </p:txBody>
      </p:sp>
      <p:sp>
        <p:nvSpPr>
          <p:cNvPr id="3" name="Content Placeholder 2"/>
          <p:cNvSpPr>
            <a:spLocks noGrp="1"/>
          </p:cNvSpPr>
          <p:nvPr>
            <p:ph idx="1"/>
          </p:nvPr>
        </p:nvSpPr>
        <p:spPr>
          <a:xfrm>
            <a:off x="428624" y="1366440"/>
            <a:ext cx="8562975" cy="4829505"/>
          </a:xfrm>
        </p:spPr>
        <p:txBody>
          <a:bodyPr vert="horz" lIns="91440" tIns="45720" rIns="91440" bIns="45720" rtlCol="0" anchor="t">
            <a:noAutofit/>
          </a:bodyPr>
          <a:lstStyle/>
          <a:p>
            <a:r>
              <a:rPr lang="en-US" sz="2000" dirty="0"/>
              <a:t>What part of your IED experience do you NOT want to repeat? - 4 min</a:t>
            </a:r>
            <a:endParaRPr lang="en-US" dirty="0">
              <a:cs typeface="Calibri"/>
            </a:endParaRPr>
          </a:p>
          <a:p>
            <a:pPr marL="685800" lvl="1" indent="-342900"/>
            <a:r>
              <a:rPr lang="en-US" sz="2000" dirty="0"/>
              <a:t>Personality conflicts</a:t>
            </a:r>
          </a:p>
          <a:p>
            <a:pPr marL="685800" lvl="1" indent="-342900"/>
            <a:r>
              <a:rPr lang="en-US" sz="2000" dirty="0"/>
              <a:t>Time management (ran out of time)</a:t>
            </a:r>
          </a:p>
          <a:p>
            <a:pPr marL="685800" lvl="1" indent="-342900"/>
            <a:r>
              <a:rPr lang="en-US" sz="2000" dirty="0"/>
              <a:t>Unequal division of labor</a:t>
            </a:r>
          </a:p>
          <a:p>
            <a:pPr marL="685800" lvl="1" indent="-342900"/>
            <a:r>
              <a:rPr lang="en-US" sz="2000" dirty="0"/>
              <a:t>Communication breakdown</a:t>
            </a:r>
          </a:p>
          <a:p>
            <a:pPr marL="685800" lvl="1" indent="-342900">
              <a:buFont typeface="+mj-lt"/>
              <a:buAutoNum type="alphaUcPeriod"/>
            </a:pPr>
            <a:endParaRPr lang="en-US" sz="2000" dirty="0"/>
          </a:p>
          <a:p>
            <a:r>
              <a:rPr lang="en-US" sz="2000" dirty="0"/>
              <a:t>How ready is your team to move forward on project? </a:t>
            </a:r>
          </a:p>
          <a:p>
            <a:r>
              <a:rPr lang="en-US" sz="2000" dirty="0"/>
              <a:t>	1 (low) - 10 (high) scale</a:t>
            </a:r>
          </a:p>
          <a:p>
            <a:r>
              <a:rPr lang="en-US" sz="2000" dirty="0"/>
              <a:t>	1 min - Pick individual answer</a:t>
            </a:r>
            <a:endParaRPr lang="en-US" sz="2400" dirty="0">
              <a:cs typeface="Calibri"/>
            </a:endParaRPr>
          </a:p>
          <a:p>
            <a:r>
              <a:rPr lang="en-US" sz="2000" dirty="0"/>
              <a:t>Move to PROJECT SPACE, discuss as a team, and come to consensus - 5 min</a:t>
            </a:r>
          </a:p>
          <a:p>
            <a:r>
              <a:rPr lang="en-US" sz="2000" dirty="0"/>
              <a:t>Return to PE SPACE for full class debrief - 5 min</a:t>
            </a:r>
          </a:p>
        </p:txBody>
      </p:sp>
      <p:sp>
        <p:nvSpPr>
          <p:cNvPr id="6" name="Footer Placeholder 5">
            <a:extLst>
              <a:ext uri="{FF2B5EF4-FFF2-40B4-BE49-F238E27FC236}">
                <a16:creationId xmlns:a16="http://schemas.microsoft.com/office/drawing/2014/main" id="{DA9EF293-0BB7-43F1-BC34-D1AB6E10E758}"/>
              </a:ext>
            </a:extLst>
          </p:cNvPr>
          <p:cNvSpPr>
            <a:spLocks noGrp="1"/>
          </p:cNvSpPr>
          <p:nvPr>
            <p:ph type="ftr" sz="quarter" idx="11"/>
          </p:nvPr>
        </p:nvSpPr>
        <p:spPr/>
        <p:txBody>
          <a:bodyPr/>
          <a:lstStyle/>
          <a:p>
            <a:r>
              <a:rPr lang="en-US" dirty="0"/>
              <a:t>PE &amp; Team Space</a:t>
            </a:r>
          </a:p>
        </p:txBody>
      </p:sp>
      <p:sp>
        <p:nvSpPr>
          <p:cNvPr id="5" name="Down Arrow 4"/>
          <p:cNvSpPr/>
          <p:nvPr/>
        </p:nvSpPr>
        <p:spPr>
          <a:xfrm rot="18214931">
            <a:off x="3474023" y="6010987"/>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30</a:t>
            </a:fld>
            <a:endParaRPr lang="en-US" dirty="0"/>
          </a:p>
        </p:txBody>
      </p:sp>
      <p:sp>
        <p:nvSpPr>
          <p:cNvPr id="7" name="Rectangle 6">
            <a:extLst>
              <a:ext uri="{FF2B5EF4-FFF2-40B4-BE49-F238E27FC236}">
                <a16:creationId xmlns:a16="http://schemas.microsoft.com/office/drawing/2014/main" id="{CE57BF7F-EB13-DD68-A2DF-5633DD5189BD}"/>
              </a:ext>
            </a:extLst>
          </p:cNvPr>
          <p:cNvSpPr/>
          <p:nvPr/>
        </p:nvSpPr>
        <p:spPr>
          <a:xfrm>
            <a:off x="7315200" y="152400"/>
            <a:ext cx="16764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COPY second question to Ticket Out</a:t>
            </a:r>
          </a:p>
          <a:p>
            <a:pPr algn="ctr"/>
            <a:r>
              <a:rPr lang="en-US" dirty="0"/>
              <a:t>Remove rest of slide</a:t>
            </a:r>
          </a:p>
        </p:txBody>
      </p:sp>
    </p:spTree>
    <p:extLst>
      <p:ext uri="{BB962C8B-B14F-4D97-AF65-F5344CB8AC3E}">
        <p14:creationId xmlns:p14="http://schemas.microsoft.com/office/powerpoint/2010/main" val="4066356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4"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09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405895"/>
          </a:xfrm>
          <a:prstGeom prst="rect">
            <a:avLst/>
          </a:prstGeom>
          <a:solidFill>
            <a:schemeClr val="accent4">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200" b="1" dirty="0">
                <a:solidFill>
                  <a:prstClr val="black"/>
                </a:solidFill>
                <a:latin typeface="Calibri" panose="020F0502020204030204"/>
              </a:rPr>
              <a:t>Project Technical Work</a:t>
            </a:r>
          </a:p>
          <a:p>
            <a:pPr marL="171450" indent="-171450" defTabSz="685800">
              <a:spcBef>
                <a:spcPts val="750"/>
              </a:spcBef>
            </a:pPr>
            <a:r>
              <a:rPr lang="en-US" sz="1800" dirty="0">
                <a:solidFill>
                  <a:prstClr val="black"/>
                </a:solidFill>
                <a:latin typeface="Calibri" panose="020F0502020204030204"/>
              </a:rPr>
              <a:t>Re-read the Project Description with Class 1 Ideation Exercise in mind</a:t>
            </a:r>
          </a:p>
          <a:p>
            <a:pPr marL="171450" indent="-171450" defTabSz="685800">
              <a:lnSpc>
                <a:spcPct val="120000"/>
              </a:lnSpc>
              <a:spcBef>
                <a:spcPts val="750"/>
              </a:spcBef>
            </a:pPr>
            <a:r>
              <a:rPr lang="en-US" sz="1800" dirty="0">
                <a:solidFill>
                  <a:prstClr val="black"/>
                </a:solidFill>
                <a:latin typeface="Calibri" panose="020F0502020204030204"/>
              </a:rPr>
              <a:t>Post evidence of progress on your project task assignment to team's Box folder as Word file. Filename should be RCSID-topic. Ex: pastea-FreeBodyDiagram.docx</a:t>
            </a:r>
            <a:endParaRPr lang="en-US" sz="1800" dirty="0">
              <a:solidFill>
                <a:prstClr val="black"/>
              </a:solidFill>
              <a:latin typeface="Calibri" panose="020F0502020204030204"/>
              <a:cs typeface="Calibri"/>
            </a:endParaRPr>
          </a:p>
          <a:p>
            <a:pPr lvl="1" indent="-259556" defTabSz="685800">
              <a:spcBef>
                <a:spcPts val="375"/>
              </a:spcBef>
            </a:pPr>
            <a:r>
              <a:rPr lang="en-US" sz="1800" dirty="0">
                <a:solidFill>
                  <a:prstClr val="black"/>
                </a:solidFill>
                <a:latin typeface="Calibri" panose="020F0502020204030204"/>
                <a:cs typeface="Calibri"/>
              </a:rPr>
              <a:t>Web link of research AND summary of why it's important or useful</a:t>
            </a:r>
          </a:p>
          <a:p>
            <a:pPr lvl="1" indent="-259556" defTabSz="685800">
              <a:spcBef>
                <a:spcPts val="375"/>
              </a:spcBef>
            </a:pPr>
            <a:r>
              <a:rPr lang="en-US" sz="1800" dirty="0">
                <a:solidFill>
                  <a:prstClr val="black"/>
                </a:solidFill>
                <a:latin typeface="Calibri" panose="020F0502020204030204"/>
                <a:cs typeface="Calibri"/>
              </a:rPr>
              <a:t>Calculations</a:t>
            </a:r>
          </a:p>
          <a:p>
            <a:pPr lvl="1" indent="-259556" defTabSz="685800">
              <a:spcBef>
                <a:spcPts val="375"/>
              </a:spcBef>
            </a:pPr>
            <a:r>
              <a:rPr lang="en-US" sz="1800" dirty="0">
                <a:solidFill>
                  <a:prstClr val="black"/>
                </a:solidFill>
                <a:latin typeface="Calibri" panose="020F0502020204030204"/>
                <a:cs typeface="Calibri"/>
              </a:rPr>
              <a:t>Sketch of concept idea</a:t>
            </a:r>
          </a:p>
        </p:txBody>
      </p:sp>
      <p:sp>
        <p:nvSpPr>
          <p:cNvPr id="10" name="Content Placeholder 2"/>
          <p:cNvSpPr txBox="1">
            <a:spLocks/>
          </p:cNvSpPr>
          <p:nvPr/>
        </p:nvSpPr>
        <p:spPr>
          <a:xfrm>
            <a:off x="736292" y="3189202"/>
            <a:ext cx="7886700" cy="138279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572000"/>
            <a:ext cx="7886700" cy="2133600"/>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699027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grpSp>
        <p:nvGrpSpPr>
          <p:cNvPr id="19" name="Group 18"/>
          <p:cNvGrpSpPr/>
          <p:nvPr/>
        </p:nvGrpSpPr>
        <p:grpSpPr>
          <a:xfrm>
            <a:off x="6934200" y="902346"/>
            <a:ext cx="2999703" cy="830997"/>
            <a:chOff x="-1167540" y="3413632"/>
            <a:chExt cx="4250740" cy="885220"/>
          </a:xfrm>
        </p:grpSpPr>
        <p:sp>
          <p:nvSpPr>
            <p:cNvPr id="20" name="TextBox 19"/>
            <p:cNvSpPr txBox="1"/>
            <p:nvPr/>
          </p:nvSpPr>
          <p:spPr>
            <a:xfrm>
              <a:off x="-914400" y="3413632"/>
              <a:ext cx="3997600" cy="885220"/>
            </a:xfrm>
            <a:prstGeom prst="rect">
              <a:avLst/>
            </a:prstGeom>
            <a:noFill/>
          </p:spPr>
          <p:txBody>
            <a:bodyPr wrap="square" rtlCol="0">
              <a:spAutoFit/>
            </a:bodyPr>
            <a:lstStyle/>
            <a:p>
              <a:pPr marL="114300" indent="-114300">
                <a:buFont typeface="Arial" panose="020B0604020202020204" pitchFamily="34" charset="0"/>
                <a:buChar char="•"/>
              </a:pPr>
              <a:r>
                <a:rPr lang="en-US" sz="1200" dirty="0">
                  <a:solidFill>
                    <a:prstClr val="black"/>
                  </a:solidFill>
                </a:rPr>
                <a:t>Project Technical Work</a:t>
              </a:r>
            </a:p>
            <a:p>
              <a:pPr marL="114300" indent="-114300">
                <a:buFont typeface="Arial" panose="020B0604020202020204" pitchFamily="34" charset="0"/>
                <a:buChar char="•"/>
              </a:pPr>
              <a:r>
                <a:rPr lang="en-US" sz="1200" dirty="0">
                  <a:solidFill>
                    <a:prstClr val="black"/>
                  </a:solidFill>
                </a:rPr>
                <a:t>Team Development / </a:t>
              </a:r>
            </a:p>
            <a:p>
              <a:pPr marL="114300"/>
              <a:r>
                <a:rPr lang="en-US" sz="1200" dirty="0">
                  <a:solidFill>
                    <a:prstClr val="black"/>
                  </a:solidFill>
                </a:rPr>
                <a:t>Design Process Refresher</a:t>
              </a:r>
            </a:p>
            <a:p>
              <a:pPr marL="114300" indent="-114300">
                <a:buFont typeface="Arial" panose="020B0604020202020204" pitchFamily="34" charset="0"/>
                <a:buChar char="•"/>
              </a:pPr>
              <a:r>
                <a:rPr lang="en-US" sz="1200" dirty="0">
                  <a:solidFill>
                    <a:prstClr val="black"/>
                  </a:solidFill>
                </a:rPr>
                <a:t>Administrative Tasks</a:t>
              </a:r>
            </a:p>
          </p:txBody>
        </p:sp>
        <p:sp>
          <p:nvSpPr>
            <p:cNvPr id="21" name="Oval 20"/>
            <p:cNvSpPr/>
            <p:nvPr/>
          </p:nvSpPr>
          <p:spPr>
            <a:xfrm>
              <a:off x="-1167540" y="3755648"/>
              <a:ext cx="289863" cy="201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a:solidFill>
                    <a:prstClr val="white"/>
                  </a:solidFill>
                  <a:latin typeface="Calibri" panose="020F0502020204030204"/>
                </a:rPr>
                <a:t>TD</a:t>
              </a:r>
            </a:p>
          </p:txBody>
        </p:sp>
        <p:sp>
          <p:nvSpPr>
            <p:cNvPr id="22" name="Isosceles Triangle 21"/>
            <p:cNvSpPr/>
            <p:nvPr/>
          </p:nvSpPr>
          <p:spPr>
            <a:xfrm>
              <a:off x="-1167540" y="4046341"/>
              <a:ext cx="291961" cy="18055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a:solidFill>
                    <a:prstClr val="white"/>
                  </a:solidFill>
                  <a:latin typeface="Calibri" panose="020F0502020204030204"/>
                </a:rPr>
                <a:t>A</a:t>
              </a:r>
            </a:p>
          </p:txBody>
        </p:sp>
        <p:sp>
          <p:nvSpPr>
            <p:cNvPr id="23" name="Rectangle 22"/>
            <p:cNvSpPr/>
            <p:nvPr/>
          </p:nvSpPr>
          <p:spPr>
            <a:xfrm>
              <a:off x="-1155509" y="3450228"/>
              <a:ext cx="270000" cy="19923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a:solidFill>
                    <a:prstClr val="white"/>
                  </a:solidFill>
                  <a:latin typeface="Calibri" panose="020F0502020204030204"/>
                </a:rPr>
                <a:t>P</a:t>
              </a:r>
            </a:p>
          </p:txBody>
        </p:sp>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1412276"/>
            <a:ext cx="5693613" cy="4106455"/>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Tree>
    <p:extLst>
      <p:ext uri="{BB962C8B-B14F-4D97-AF65-F5344CB8AC3E}">
        <p14:creationId xmlns:p14="http://schemas.microsoft.com/office/powerpoint/2010/main" val="1153654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Tree>
    <p:extLst>
      <p:ext uri="{BB962C8B-B14F-4D97-AF65-F5344CB8AC3E}">
        <p14:creationId xmlns:p14="http://schemas.microsoft.com/office/powerpoint/2010/main" val="702849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Tree>
    <p:extLst>
      <p:ext uri="{BB962C8B-B14F-4D97-AF65-F5344CB8AC3E}">
        <p14:creationId xmlns:p14="http://schemas.microsoft.com/office/powerpoint/2010/main" val="223910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4" name="Footer Placeholder 3">
            <a:extLst>
              <a:ext uri="{FF2B5EF4-FFF2-40B4-BE49-F238E27FC236}">
                <a16:creationId xmlns:a16="http://schemas.microsoft.com/office/drawing/2014/main" id="{BDAD45D7-F4BE-48EE-8AF6-0A7FFA5A474A}"/>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38</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4547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4" name="Footer Placeholder 3">
            <a:extLst>
              <a:ext uri="{FF2B5EF4-FFF2-40B4-BE49-F238E27FC236}">
                <a16:creationId xmlns:a16="http://schemas.microsoft.com/office/drawing/2014/main" id="{31BE8FA8-2A5F-4638-9F96-7B004230BF9E}"/>
              </a:ext>
            </a:extLst>
          </p:cNvPr>
          <p:cNvSpPr>
            <a:spLocks noGrp="1"/>
          </p:cNvSpPr>
          <p:nvPr>
            <p:ph type="ftr" sz="quarter" idx="11"/>
          </p:nvPr>
        </p:nvSpPr>
        <p:spPr/>
        <p:txBody>
          <a:bodyPr/>
          <a:lstStyle/>
          <a:p>
            <a:r>
              <a:rPr lang="en-US" dirty="0">
                <a:ea typeface="+mn-lt"/>
                <a:cs typeface="+mn-lt"/>
              </a:rPr>
              <a:t>Team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39</a:t>
            </a:fld>
            <a:endParaRPr lang="en-US"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8318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a:t>
            </a:r>
            <a:r>
              <a:rPr lang="en-US" sz="2000" dirty="0" err="1"/>
              <a:t>Mgmt</a:t>
            </a:r>
            <a:r>
              <a:rPr lang="en-US" sz="2000" dirty="0"/>
              <a:t> thread</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sz="120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629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z="1200" smtClean="0"/>
              <a:t>41</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98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42</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21910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43</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1013997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a:t>
            </a:r>
            <a:r>
              <a:rPr lang="en-US" dirty="0" err="1"/>
              <a:t>Onedrive</a:t>
            </a:r>
            <a:endParaRPr lang="en-US" dirty="0"/>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7"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4" name="Footer Placeholder 3"/>
          <p:cNvSpPr>
            <a:spLocks noGrp="1"/>
          </p:cNvSpPr>
          <p:nvPr>
            <p:ph type="ftr" sz="quarter" idx="11"/>
          </p:nvPr>
        </p:nvSpPr>
        <p:spPr/>
        <p:txBody>
          <a:bodyPr/>
          <a:lstStyle/>
          <a:p>
            <a:r>
              <a:rPr lang="en-US"/>
              <a:t>PE Space</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48</a:t>
            </a:fld>
            <a:endParaRPr lang="en-US" dirty="0"/>
          </a:p>
        </p:txBody>
      </p:sp>
    </p:spTree>
    <p:extLst>
      <p:ext uri="{BB962C8B-B14F-4D97-AF65-F5344CB8AC3E}">
        <p14:creationId xmlns:p14="http://schemas.microsoft.com/office/powerpoint/2010/main" val="3085754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32969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736292" y="3113002"/>
            <a:ext cx="7886700"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a:t>
            </a:r>
            <a:r>
              <a:rPr lang="en-US" sz="1800" dirty="0" err="1">
                <a:solidFill>
                  <a:prstClr val="black"/>
                </a:solidFill>
                <a:latin typeface="Calibri" panose="020F0502020204030204"/>
              </a:rPr>
              <a:t>Reqs</a:t>
            </a:r>
            <a:r>
              <a:rPr lang="en-US" sz="1800" dirty="0">
                <a:solidFill>
                  <a:prstClr val="black"/>
                </a:solidFill>
                <a:latin typeface="Calibri" panose="020F0502020204030204"/>
              </a:rPr>
              <a:t>,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518533"/>
            <a:ext cx="7886700"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Tree>
    <p:extLst>
      <p:ext uri="{BB962C8B-B14F-4D97-AF65-F5344CB8AC3E}">
        <p14:creationId xmlns:p14="http://schemas.microsoft.com/office/powerpoint/2010/main" val="3837045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5" name="Oval 4"/>
          <p:cNvSpPr/>
          <p:nvPr/>
        </p:nvSpPr>
        <p:spPr>
          <a:xfrm>
            <a:off x="93103" y="4028295"/>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93105" y="5410200"/>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309625"/>
            <a:ext cx="7886700" cy="1833687"/>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736292"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736292"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member creates the page, other members simply edits the page to add their info. </a:t>
            </a:r>
          </a:p>
        </p:txBody>
      </p:sp>
    </p:spTree>
    <p:extLst>
      <p:ext uri="{BB962C8B-B14F-4D97-AF65-F5344CB8AC3E}">
        <p14:creationId xmlns:p14="http://schemas.microsoft.com/office/powerpoint/2010/main" val="3761273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51</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 y="1222694"/>
            <a:ext cx="9144000" cy="2624214"/>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54</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77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p:txBody>
          <a:bodyPr vert="horz" lIns="91440" tIns="45720" rIns="91440" bIns="45720" rtlCol="0" anchor="t">
            <a:normAutofit/>
          </a:bodyPr>
          <a:lstStyle/>
          <a:p>
            <a:r>
              <a:rPr lang="en-US" dirty="0">
                <a:solidFill>
                  <a:srgbClr val="00B050"/>
                </a:solidFill>
                <a:cs typeface="Calibri"/>
              </a:rPr>
              <a:t>Needs and Requirements workbook.xlsx </a:t>
            </a:r>
            <a:r>
              <a:rPr lang="en-US" dirty="0">
                <a:cs typeface="Calibri"/>
              </a:rPr>
              <a:t>spreadsheet is in team Box folder</a:t>
            </a:r>
          </a:p>
          <a:p>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735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245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176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4" name="Footer Placeholder 3">
            <a:extLst>
              <a:ext uri="{FF2B5EF4-FFF2-40B4-BE49-F238E27FC236}">
                <a16:creationId xmlns:a16="http://schemas.microsoft.com/office/drawing/2014/main" id="{CFCC97DA-F9DD-473A-93CA-7514DDB8ACBE}"/>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238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a:t>
            </a:r>
            <a:r>
              <a:rPr lang="en-US" sz="1200" dirty="0" err="1">
                <a:solidFill>
                  <a:prstClr val="black"/>
                </a:solidFill>
                <a:latin typeface="Calibri" panose="020F0502020204030204"/>
                <a:ea typeface="+mn-lt"/>
                <a:cs typeface="Calibri" panose="020F0502020204030204"/>
              </a:rPr>
              <a:t>Reqs</a:t>
            </a:r>
            <a:r>
              <a:rPr lang="en-US" sz="1200" dirty="0">
                <a:solidFill>
                  <a:prstClr val="black"/>
                </a:solidFill>
                <a:latin typeface="Calibri" panose="020F0502020204030204"/>
                <a:ea typeface="+mn-lt"/>
                <a:cs typeface="Calibri" panose="020F0502020204030204"/>
              </a:rPr>
              <a:t>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736292"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3183337"/>
            <a:ext cx="7886700" cy="3206953"/>
          </a:xfrm>
          <a:prstGeom prst="rect">
            <a:avLst/>
          </a:prstGeom>
          <a:solidFill>
            <a:schemeClr val="accent6">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a:t>
            </a:r>
            <a:r>
              <a:rPr lang="en-US" sz="2100" dirty="0" err="1">
                <a:solidFill>
                  <a:prstClr val="black"/>
                </a:solidFill>
                <a:latin typeface="Calibri" panose="020F0502020204030204"/>
                <a:ea typeface="+mn-lt"/>
                <a:cs typeface="Calibri" panose="020F0502020204030204"/>
              </a:rPr>
              <a:t>Percipio</a:t>
            </a:r>
            <a:r>
              <a:rPr lang="en-US" sz="2100" dirty="0">
                <a:solidFill>
                  <a:prstClr val="black"/>
                </a:solidFill>
                <a:latin typeface="Calibri" panose="020F0502020204030204"/>
                <a:ea typeface="+mn-lt"/>
                <a:cs typeface="Calibri" panose="020F0502020204030204"/>
              </a:rPr>
              <a:t>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Tree>
    <p:extLst>
      <p:ext uri="{BB962C8B-B14F-4D97-AF65-F5344CB8AC3E}">
        <p14:creationId xmlns:p14="http://schemas.microsoft.com/office/powerpoint/2010/main" val="4265114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4" name="Footer Placeholder 3">
            <a:extLst>
              <a:ext uri="{FF2B5EF4-FFF2-40B4-BE49-F238E27FC236}">
                <a16:creationId xmlns:a16="http://schemas.microsoft.com/office/drawing/2014/main" id="{BDF9089B-E281-4CA2-9229-34B0F67C843C}"/>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60</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62595"/>
            <a:ext cx="9144000" cy="2732809"/>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594436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Team Space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127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32DB0885-9F5C-499F-B727-D564AB7C2E72}"/>
              </a:ext>
            </a:extLst>
          </p:cNvPr>
          <p:cNvSpPr>
            <a:spLocks noGrp="1"/>
          </p:cNvSpPr>
          <p:nvPr>
            <p:ph type="ftr" sz="quarter" idx="11"/>
          </p:nvPr>
        </p:nvSpPr>
        <p:spPr/>
        <p:txBody>
          <a:bodyPr/>
          <a:lstStyle/>
          <a:p>
            <a:r>
              <a:rPr lang="en-US" sz="1200" dirty="0"/>
              <a:t>Team Space</a:t>
            </a:r>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64</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8240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4226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a:t>
            </a:r>
            <a:r>
              <a:rPr lang="en-US" sz="1400" dirty="0" err="1">
                <a:solidFill>
                  <a:prstClr val="black"/>
                </a:solidFill>
                <a:latin typeface="Calibri" panose="020F0502020204030204"/>
                <a:cs typeface="Calibri"/>
              </a:rPr>
              <a:t>Reqs</a:t>
            </a:r>
            <a:r>
              <a:rPr lang="en-US" sz="1400" dirty="0">
                <a:solidFill>
                  <a:prstClr val="black"/>
                </a:solidFill>
                <a:latin typeface="Calibri" panose="020F0502020204030204"/>
                <a:cs typeface="Calibri"/>
              </a:rPr>
              <a:t> Workbook - post to Engineering Analysis folder in the repository</a:t>
            </a:r>
          </a:p>
        </p:txBody>
      </p:sp>
      <p:sp>
        <p:nvSpPr>
          <p:cNvPr id="10" name="Content Placeholder 2"/>
          <p:cNvSpPr txBox="1">
            <a:spLocks/>
          </p:cNvSpPr>
          <p:nvPr/>
        </p:nvSpPr>
        <p:spPr>
          <a:xfrm>
            <a:off x="736292" y="2891421"/>
            <a:ext cx="7886700"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736292" y="4439073"/>
            <a:ext cx="7886700"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latin typeface="Calibri" panose="020F0502020204030204"/>
                <a:hlinkClick r:id="rId3"/>
              </a:rPr>
              <a:t>https://forms.gle/sXn3zGefqdyHnqg77</a:t>
            </a:r>
            <a:r>
              <a:rPr lang="en-US" sz="900" dirty="0">
                <a:solidFill>
                  <a:prstClr val="black"/>
                </a:solidFill>
                <a:latin typeface="Calibri" panose="020F0502020204030204"/>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a:t>
            </a:r>
            <a:r>
              <a:rPr lang="en-US" sz="1400" dirty="0" err="1">
                <a:solidFill>
                  <a:prstClr val="black"/>
                </a:solidFill>
                <a:latin typeface="Calibri" panose="020F0502020204030204"/>
                <a:cs typeface="Calibri"/>
              </a:rPr>
              <a:t>Percipio</a:t>
            </a:r>
            <a:r>
              <a:rPr lang="en-US" sz="1400" dirty="0">
                <a:solidFill>
                  <a:prstClr val="black"/>
                </a:solidFill>
                <a:latin typeface="Calibri" panose="020F0502020204030204"/>
                <a:cs typeface="Calibri"/>
              </a:rPr>
              <a:t> by end of 3rd week</a:t>
            </a:r>
            <a:endParaRPr lang="en-US" sz="14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9355539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67</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524000"/>
            <a:ext cx="6735776" cy="3668079"/>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68</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32701720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4" name="Footer Placeholder 3"/>
          <p:cNvSpPr>
            <a:spLocks noGrp="1"/>
          </p:cNvSpPr>
          <p:nvPr>
            <p:ph type="ftr" sz="quarter" idx="11"/>
          </p:nvPr>
        </p:nvSpPr>
        <p:spPr/>
        <p:txBody>
          <a:bodyPr/>
          <a:lstStyle/>
          <a:p>
            <a:r>
              <a:rPr lang="en-US"/>
              <a:t>PE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70</a:t>
            </a:fld>
            <a:endParaRPr lang="en-US" dirty="0"/>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3789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71</a:t>
            </a:fld>
            <a:endParaRPr lang="en-US" dirty="0"/>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40"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68140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72</a:t>
            </a:fld>
            <a:endParaRPr lang="en-US"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Tree>
    <p:extLst>
      <p:ext uri="{BB962C8B-B14F-4D97-AF65-F5344CB8AC3E}">
        <p14:creationId xmlns:p14="http://schemas.microsoft.com/office/powerpoint/2010/main" val="2574050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a:t>
            </a:r>
            <a:r>
              <a:rPr lang="en-US" dirty="0" err="1"/>
              <a:t>SoW</a:t>
            </a:r>
            <a:r>
              <a:rPr lang="en-US" dirty="0"/>
              <a:t> document template located?</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74</a:t>
            </a:fld>
            <a:endParaRPr lang="en-US" dirty="0"/>
          </a:p>
        </p:txBody>
      </p:sp>
      <p:sp>
        <p:nvSpPr>
          <p:cNvPr id="6"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a:xfrm>
            <a:off x="3028950" y="6356351"/>
            <a:ext cx="3086100" cy="365125"/>
          </a:xfrm>
        </p:spPr>
        <p:txBody>
          <a:bodyPr/>
          <a:lstStyle/>
          <a:p>
            <a:r>
              <a:rPr lang="en-US" dirty="0"/>
              <a:t>PE Space</a:t>
            </a:r>
          </a:p>
        </p:txBody>
      </p:sp>
      <p:sp>
        <p:nvSpPr>
          <p:cNvPr id="7" name="Down Arrow 6"/>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4180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85000" lnSpcReduction="2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 (</a:t>
            </a:r>
            <a:r>
              <a:rPr lang="en-US" dirty="0">
                <a:solidFill>
                  <a:srgbClr val="FF0000"/>
                </a:solidFill>
              </a:rPr>
              <a:t>meet in subteam spaces A/B/C</a:t>
            </a:r>
            <a:r>
              <a:rPr lang="en-US" dirty="0"/>
              <a:t>)</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solidFill>
                  <a:srgbClr val="FF0000"/>
                </a:solidFill>
              </a:rPr>
              <a:t>Shift back to Team Space</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4" name="Footer Placeholder 3">
            <a:extLst>
              <a:ext uri="{FF2B5EF4-FFF2-40B4-BE49-F238E27FC236}">
                <a16:creationId xmlns:a16="http://schemas.microsoft.com/office/drawing/2014/main" id="{8AB7047F-EB22-4668-AFDF-6262A3AC01BE}"/>
              </a:ext>
            </a:extLst>
          </p:cNvPr>
          <p:cNvSpPr>
            <a:spLocks noGrp="1"/>
          </p:cNvSpPr>
          <p:nvPr>
            <p:ph type="ftr" sz="quarter" idx="11"/>
          </p:nvPr>
        </p:nvSpPr>
        <p:spPr>
          <a:xfrm>
            <a:off x="3028950" y="6356351"/>
            <a:ext cx="3086100" cy="365125"/>
          </a:xfrm>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75</a:t>
            </a:fld>
            <a:endParaRPr lang="en-US" sz="1200" dirty="0"/>
          </a:p>
        </p:txBody>
      </p:sp>
      <p:sp>
        <p:nvSpPr>
          <p:cNvPr id="6" name="Down Arrow 5"/>
          <p:cNvSpPr/>
          <p:nvPr/>
        </p:nvSpPr>
        <p:spPr>
          <a:xfrm rot="18214931">
            <a:off x="3510040"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736292" y="3346703"/>
            <a:ext cx="7886700"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736292" y="4343400"/>
            <a:ext cx="7886700"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a:t>
            </a:r>
            <a:r>
              <a:rPr lang="en-US" sz="1200" dirty="0" err="1">
                <a:solidFill>
                  <a:prstClr val="black"/>
                </a:solidFill>
                <a:latin typeface="Calibri" panose="020F0502020204030204"/>
                <a:cs typeface="Calibri"/>
              </a:rPr>
              <a:t>Percipio</a:t>
            </a:r>
            <a:r>
              <a:rPr lang="en-US" sz="1200" dirty="0">
                <a:solidFill>
                  <a:prstClr val="black"/>
                </a:solidFill>
                <a:latin typeface="Calibri" panose="020F0502020204030204"/>
                <a:cs typeface="Calibri"/>
              </a:rPr>
              <a:t>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Tree>
    <p:extLst>
      <p:ext uri="{BB962C8B-B14F-4D97-AF65-F5344CB8AC3E}">
        <p14:creationId xmlns:p14="http://schemas.microsoft.com/office/powerpoint/2010/main" val="10668158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524099"/>
            <a:ext cx="5944801" cy="3665352"/>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78</a:t>
            </a:fld>
            <a:endParaRPr lang="en-US" dirty="0"/>
          </a:p>
        </p:txBody>
      </p:sp>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243014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8044" y="1455047"/>
            <a:ext cx="6967911" cy="4830763"/>
          </a:xfrm>
        </p:spPr>
      </p:pic>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Tree>
    <p:extLst>
      <p:ext uri="{BB962C8B-B14F-4D97-AF65-F5344CB8AC3E}">
        <p14:creationId xmlns:p14="http://schemas.microsoft.com/office/powerpoint/2010/main" val="5751348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in CE’s Webex Personal Room</a:t>
            </a:r>
          </a:p>
          <a:p>
            <a:r>
              <a:rPr lang="en-US" dirty="0"/>
              <a:t>This will take place at some point during Concept Generation exercise depending on CE’s schedule</a:t>
            </a:r>
          </a:p>
        </p:txBody>
      </p:sp>
      <p:sp>
        <p:nvSpPr>
          <p:cNvPr id="4" name="Footer Placeholder 3"/>
          <p:cNvSpPr>
            <a:spLocks noGrp="1"/>
          </p:cNvSpPr>
          <p:nvPr>
            <p:ph type="ftr" sz="quarter" idx="11"/>
          </p:nvPr>
        </p:nvSpPr>
        <p:spPr/>
        <p:txBody>
          <a:bodyPr/>
          <a:lstStyle/>
          <a:p>
            <a:r>
              <a:rPr lang="en-US" sz="1200" dirty="0"/>
              <a:t>CE’s Webex Personal Room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6" name="Down Arrow 5"/>
          <p:cNvSpPr/>
          <p:nvPr/>
        </p:nvSpPr>
        <p:spPr>
          <a:xfrm rot="18214931">
            <a:off x="3223870" y="604044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7038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10000"/>
          </a:bodyPr>
          <a:lstStyle/>
          <a:p>
            <a:pPr marL="0" indent="0">
              <a:buNone/>
            </a:pPr>
            <a:r>
              <a:rPr lang="en-US" dirty="0"/>
              <a:t>Similar inclusive plan as previous exercises using Box document</a:t>
            </a:r>
          </a:p>
          <a:p>
            <a:endParaRPr lang="en-US" dirty="0"/>
          </a:p>
          <a:p>
            <a:r>
              <a:rPr lang="en-US" dirty="0"/>
              <a:t>5 min – Individually silently generate any concept to solve/address project needs/reqs</a:t>
            </a:r>
          </a:p>
          <a:p>
            <a:endParaRPr lang="en-US" dirty="0"/>
          </a:p>
          <a:p>
            <a:r>
              <a:rPr lang="en-US" dirty="0"/>
              <a:t>10 min – Everyone add concepts to </a:t>
            </a:r>
            <a:r>
              <a:rPr lang="en-US" dirty="0">
                <a:solidFill>
                  <a:schemeClr val="accent6"/>
                </a:solidFill>
              </a:rPr>
              <a:t>Concept Generation Spreadsheet.xlsx </a:t>
            </a:r>
            <a:r>
              <a:rPr lang="en-US" dirty="0"/>
              <a:t>in Box</a:t>
            </a:r>
          </a:p>
          <a:p>
            <a:endParaRPr lang="en-US" dirty="0"/>
          </a:p>
          <a:p>
            <a:r>
              <a:rPr lang="en-US" dirty="0"/>
              <a:t>15 min – 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35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
        <p:nvSpPr>
          <p:cNvPr id="6" name="Down Arrow 5"/>
          <p:cNvSpPr/>
          <p:nvPr/>
        </p:nvSpPr>
        <p:spPr>
          <a:xfrm rot="18214931">
            <a:off x="3510038"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092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
        <p:nvSpPr>
          <p:cNvPr id="6" name="Down Arrow 5"/>
          <p:cNvSpPr/>
          <p:nvPr/>
        </p:nvSpPr>
        <p:spPr>
          <a:xfrm rot="18214931">
            <a:off x="3510039" y="59951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4828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Go to Team Space</a:t>
            </a:r>
          </a:p>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err="1"/>
              <a:t>Mgmt</a:t>
            </a:r>
            <a:endParaRPr lang="en-US" dirty="0"/>
          </a:p>
          <a:p>
            <a:pPr lvl="1"/>
            <a:r>
              <a:rPr lang="en-US" sz="2100" dirty="0"/>
              <a:t>Others can reply to post with any corrections or additional information</a:t>
            </a:r>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8527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84</a:t>
            </a:fld>
            <a:endParaRPr lang="en-US" dirty="0"/>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8" name="Down Arrow 7"/>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3852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5" name="Oval 4"/>
          <p:cNvSpPr/>
          <p:nvPr/>
        </p:nvSpPr>
        <p:spPr>
          <a:xfrm>
            <a:off x="115399" y="4253073"/>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93105" y="5639925"/>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591438"/>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6"/>
            <a:ext cx="7886700"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736292" y="3843448"/>
            <a:ext cx="7886700"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a:t>
            </a:r>
            <a:r>
              <a:rPr lang="en-US" sz="1200" dirty="0" err="1">
                <a:solidFill>
                  <a:prstClr val="black"/>
                </a:solidFill>
                <a:latin typeface="Calibri" panose="020F0502020204030204"/>
                <a:ea typeface="+mn-lt"/>
                <a:cs typeface="Calibri" panose="020F0502020204030204"/>
              </a:rPr>
              <a:t>Mgmt</a:t>
            </a:r>
            <a:r>
              <a:rPr lang="en-US" sz="1200" dirty="0">
                <a:solidFill>
                  <a:prstClr val="black"/>
                </a:solidFill>
                <a:latin typeface="Calibri" panose="020F0502020204030204"/>
                <a:ea typeface="+mn-lt"/>
                <a:cs typeface="Calibri" panose="020F0502020204030204"/>
              </a:rPr>
              <a: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5173856"/>
            <a:ext cx="7886700"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Tree>
    <p:extLst>
      <p:ext uri="{BB962C8B-B14F-4D97-AF65-F5344CB8AC3E}">
        <p14:creationId xmlns:p14="http://schemas.microsoft.com/office/powerpoint/2010/main" val="24699409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690689"/>
            <a:ext cx="6209123" cy="2971800"/>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87</a:t>
            </a:fld>
            <a:endParaRPr lang="en-US" dirty="0"/>
          </a:p>
        </p:txBody>
      </p:sp>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326205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89</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3265591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4" name="Footer Placeholder 3">
            <a:extLst>
              <a:ext uri="{FF2B5EF4-FFF2-40B4-BE49-F238E27FC236}">
                <a16:creationId xmlns:a16="http://schemas.microsoft.com/office/drawing/2014/main" id="{CBF8CF1D-1919-4E8F-AC11-7895E4B53B65}"/>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7525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90</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18101578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enter tasks in the </a:t>
            </a:r>
            <a:r>
              <a:rPr lang="en-US" dirty="0">
                <a:solidFill>
                  <a:schemeClr val="accent6"/>
                </a:solidFill>
              </a:rPr>
              <a:t>Gantt Chart PPT.pptx </a:t>
            </a:r>
            <a:r>
              <a:rPr lang="en-US" dirty="0"/>
              <a:t>in Box or placed on Whiteboard</a:t>
            </a:r>
          </a:p>
          <a:p>
            <a:r>
              <a:rPr lang="en-US" dirty="0"/>
              <a:t>Create 1 text box / post-it for each task</a:t>
            </a:r>
          </a:p>
          <a:p>
            <a:r>
              <a:rPr lang="en-US" dirty="0"/>
              <a:t>On PPT, choose a personalized fill color for your entries</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 to ensure everyone has work throughout semester</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5367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5" name="Oval 4"/>
          <p:cNvSpPr/>
          <p:nvPr/>
        </p:nvSpPr>
        <p:spPr>
          <a:xfrm>
            <a:off x="93101" y="4125921"/>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8" y="5257800"/>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7" y="2523590"/>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8"/>
            <a:ext cx="7886700" cy="2179092"/>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736292" y="3962400"/>
            <a:ext cx="7886700" cy="838200"/>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736292" y="4800600"/>
            <a:ext cx="7886700" cy="1704485"/>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a:t>
            </a:r>
            <a:r>
              <a:rPr lang="en-US" sz="1650" dirty="0" err="1">
                <a:solidFill>
                  <a:prstClr val="black"/>
                </a:solidFill>
                <a:latin typeface="Calibri" panose="020F0502020204030204"/>
              </a:rPr>
              <a:t>mins</a:t>
            </a:r>
            <a:r>
              <a:rPr lang="en-US" sz="1650" dirty="0">
                <a:solidFill>
                  <a:prstClr val="black"/>
                </a:solidFill>
                <a:latin typeface="Calibri" panose="020F0502020204030204"/>
              </a:rPr>
              <a:t>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Tree>
    <p:extLst>
      <p:ext uri="{BB962C8B-B14F-4D97-AF65-F5344CB8AC3E}">
        <p14:creationId xmlns:p14="http://schemas.microsoft.com/office/powerpoint/2010/main" val="24000542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835"/>
            <a:ext cx="9144000" cy="331433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94</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2134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
        <p:nvSpPr>
          <p:cNvPr id="6" name="Down Arrow 5"/>
          <p:cNvSpPr/>
          <p:nvPr/>
        </p:nvSpPr>
        <p:spPr>
          <a:xfrm rot="18214931">
            <a:off x="3586239" y="59888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7287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err="1"/>
              <a:t>mfg</a:t>
            </a:r>
            <a:r>
              <a:rPr lang="en-US" dirty="0"/>
              <a:t> is complete</a:t>
            </a:r>
          </a:p>
          <a:p>
            <a:pPr lvl="1"/>
            <a:r>
              <a:rPr lang="en-US" dirty="0"/>
              <a:t>Create dummy data NOW to test software performance or analysis approach</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
        <p:nvSpPr>
          <p:cNvPr id="6" name="Down Arrow 5"/>
          <p:cNvSpPr/>
          <p:nvPr/>
        </p:nvSpPr>
        <p:spPr>
          <a:xfrm rot="18214931">
            <a:off x="3586238" y="599185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8202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6" name="Down Arrow 5"/>
          <p:cNvSpPr/>
          <p:nvPr/>
        </p:nvSpPr>
        <p:spPr>
          <a:xfrm rot="18214931">
            <a:off x="3662440" y="598883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866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5" name="Oval 4"/>
          <p:cNvSpPr/>
          <p:nvPr/>
        </p:nvSpPr>
        <p:spPr>
          <a:xfrm>
            <a:off x="115399" y="3922754"/>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736292" y="3922754"/>
            <a:ext cx="7886700"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736292" y="4419600"/>
            <a:ext cx="7886700"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0619678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690689"/>
            <a:ext cx="5965363" cy="3090254"/>
          </a:xfrm>
          <a:prstGeom prst="rect">
            <a:avLst/>
          </a:prstGeom>
        </p:spPr>
      </p:pic>
    </p:spTree>
    <p:extLst>
      <p:ext uri="{BB962C8B-B14F-4D97-AF65-F5344CB8AC3E}">
        <p14:creationId xmlns:p14="http://schemas.microsoft.com/office/powerpoint/2010/main" val="388616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9519</Words>
  <Application>Microsoft Office PowerPoint</Application>
  <PresentationFormat>On-screen Show (4:3)</PresentationFormat>
  <Paragraphs>1342</Paragraphs>
  <Slides>105</Slides>
  <Notes>24</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105</vt:i4>
      </vt:variant>
    </vt:vector>
  </HeadingPairs>
  <TitlesOfParts>
    <vt:vector size="116" baseType="lpstr">
      <vt:lpstr>MS Mincho</vt:lpstr>
      <vt:lpstr>ＭＳ Ｐゴシック</vt:lpstr>
      <vt:lpstr>Algerian</vt:lpstr>
      <vt:lpstr>Arial</vt:lpstr>
      <vt:lpstr>Calibri</vt:lpstr>
      <vt:lpstr>Calibri Light</vt:lpstr>
      <vt:lpstr>Times New Roman</vt:lpstr>
      <vt:lpstr>Office Theme</vt:lpstr>
      <vt:lpstr>1_Office Theme</vt:lpstr>
      <vt:lpstr>2_Office Theme</vt:lpstr>
      <vt:lpstr>Worksheet</vt:lpstr>
      <vt:lpstr>TO DO</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Webex/Meeting Tips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25 mins - Ice Breaker Activity</vt:lpstr>
      <vt:lpstr>Ice Breaker – Community Agreements</vt:lpstr>
      <vt:lpstr>Ice Breaker – Activity and Report Out</vt:lpstr>
      <vt:lpstr>40 min</vt:lpstr>
      <vt:lpstr>10 min - Meet with Project Engineer</vt:lpstr>
      <vt:lpstr>15 min - Meet with Chief Engineer</vt:lpstr>
      <vt:lpstr>15 min - Generate Project Questions</vt:lpstr>
      <vt:lpstr>10 min – Questions about IED  and Capstone Readiness </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2022-08-22T12:26:57Z</dcterms:modified>
</cp:coreProperties>
</file>