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08"/>
  </p:notesMasterIdLst>
  <p:sldIdLst>
    <p:sldId id="430" r:id="rId4"/>
    <p:sldId id="256" r:id="rId5"/>
    <p:sldId id="338" r:id="rId6"/>
    <p:sldId id="316" r:id="rId7"/>
    <p:sldId id="352" r:id="rId8"/>
    <p:sldId id="339" r:id="rId9"/>
    <p:sldId id="415" r:id="rId10"/>
    <p:sldId id="276" r:id="rId11"/>
    <p:sldId id="257" r:id="rId12"/>
    <p:sldId id="269" r:id="rId13"/>
    <p:sldId id="317" r:id="rId14"/>
    <p:sldId id="310" r:id="rId15"/>
    <p:sldId id="275" r:id="rId16"/>
    <p:sldId id="272" r:id="rId17"/>
    <p:sldId id="403" r:id="rId18"/>
    <p:sldId id="274" r:id="rId19"/>
    <p:sldId id="270" r:id="rId20"/>
    <p:sldId id="262" r:id="rId21"/>
    <p:sldId id="258" r:id="rId22"/>
    <p:sldId id="400" r:id="rId23"/>
    <p:sldId id="265" r:id="rId24"/>
    <p:sldId id="422" r:id="rId25"/>
    <p:sldId id="431" r:id="rId26"/>
    <p:sldId id="432" r:id="rId27"/>
    <p:sldId id="425" r:id="rId28"/>
    <p:sldId id="423" r:id="rId29"/>
    <p:sldId id="424" r:id="rId30"/>
    <p:sldId id="421" r:id="rId31"/>
    <p:sldId id="292" r:id="rId32"/>
    <p:sldId id="406" r:id="rId33"/>
    <p:sldId id="264" r:id="rId34"/>
    <p:sldId id="389" r:id="rId35"/>
    <p:sldId id="426" r:id="rId36"/>
    <p:sldId id="427" r:id="rId37"/>
    <p:sldId id="428" r:id="rId38"/>
    <p:sldId id="420" r:id="rId39"/>
    <p:sldId id="418" r:id="rId40"/>
    <p:sldId id="362" r:id="rId41"/>
    <p:sldId id="326" r:id="rId42"/>
    <p:sldId id="327" r:id="rId43"/>
    <p:sldId id="328" r:id="rId44"/>
    <p:sldId id="329" r:id="rId45"/>
    <p:sldId id="330" r:id="rId46"/>
    <p:sldId id="331" r:id="rId47"/>
    <p:sldId id="284" r:id="rId48"/>
    <p:sldId id="429" r:id="rId49"/>
    <p:sldId id="417" r:id="rId50"/>
    <p:sldId id="407" r:id="rId51"/>
    <p:sldId id="287" r:id="rId52"/>
    <p:sldId id="387" r:id="rId53"/>
    <p:sldId id="333" r:id="rId54"/>
    <p:sldId id="340" r:id="rId55"/>
    <p:sldId id="289" r:id="rId56"/>
    <p:sldId id="391" r:id="rId57"/>
    <p:sldId id="288" r:id="rId58"/>
    <p:sldId id="290" r:id="rId59"/>
    <p:sldId id="408" r:id="rId60"/>
    <p:sldId id="293" r:id="rId61"/>
    <p:sldId id="372" r:id="rId62"/>
    <p:sldId id="393" r:id="rId63"/>
    <p:sldId id="394" r:id="rId64"/>
    <p:sldId id="342" r:id="rId65"/>
    <p:sldId id="416" r:id="rId66"/>
    <p:sldId id="409" r:id="rId67"/>
    <p:sldId id="298" r:id="rId68"/>
    <p:sldId id="373" r:id="rId69"/>
    <p:sldId id="386" r:id="rId70"/>
    <p:sldId id="355" r:id="rId71"/>
    <p:sldId id="366" r:id="rId72"/>
    <p:sldId id="367" r:id="rId73"/>
    <p:sldId id="401" r:id="rId74"/>
    <p:sldId id="313" r:id="rId75"/>
    <p:sldId id="309" r:id="rId76"/>
    <p:sldId id="433" r:id="rId77"/>
    <p:sldId id="410" r:id="rId78"/>
    <p:sldId id="300" r:id="rId79"/>
    <p:sldId id="374" r:id="rId80"/>
    <p:sldId id="385" r:id="rId81"/>
    <p:sldId id="382" r:id="rId82"/>
    <p:sldId id="343" r:id="rId83"/>
    <p:sldId id="344" r:id="rId84"/>
    <p:sldId id="345" r:id="rId85"/>
    <p:sldId id="381" r:id="rId86"/>
    <p:sldId id="411" r:id="rId87"/>
    <p:sldId id="302" r:id="rId88"/>
    <p:sldId id="375" r:id="rId89"/>
    <p:sldId id="384" r:id="rId90"/>
    <p:sldId id="402" r:id="rId91"/>
    <p:sldId id="404" r:id="rId92"/>
    <p:sldId id="348" r:id="rId93"/>
    <p:sldId id="412" r:id="rId94"/>
    <p:sldId id="304" r:id="rId95"/>
    <p:sldId id="376" r:id="rId96"/>
    <p:sldId id="395" r:id="rId97"/>
    <p:sldId id="396" r:id="rId98"/>
    <p:sldId id="397" r:id="rId99"/>
    <p:sldId id="413" r:id="rId100"/>
    <p:sldId id="306" r:id="rId101"/>
    <p:sldId id="378" r:id="rId102"/>
    <p:sldId id="383" r:id="rId103"/>
    <p:sldId id="350" r:id="rId104"/>
    <p:sldId id="414" r:id="rId105"/>
    <p:sldId id="369" r:id="rId106"/>
    <p:sldId id="398" r:id="rId107"/>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84060" autoAdjust="0"/>
  </p:normalViewPr>
  <p:slideViewPr>
    <p:cSldViewPr>
      <p:cViewPr>
        <p:scale>
          <a:sx n="100" d="100"/>
          <a:sy n="100" d="100"/>
        </p:scale>
        <p:origin x="1834" y="-15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ommentAuthors" Target="commen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C5254C6F-E0AC-494C-816E-7AB73BEB2A48}" srcId="{D1D102AF-B7EE-4ABA-818B-966774740422}" destId="{F00F1D8C-B58F-449B-994E-20E961E308E6}" srcOrd="1" destOrd="0" parTransId="{5D5CEC23-C140-4DCB-912C-B4D1FA5C856A}" sibTransId="{EDF8BA88-30E9-4F44-88AA-261D5891C0DB}"/>
    <dgm:cxn modelId="{F742C7BB-EBBF-45C3-A141-3776C9323EB5}" srcId="{63E1802C-C9C0-4148-AC7C-3AE81545D912}" destId="{EE1EF569-9F29-434C-9ACB-0F2D2A5E2B53}" srcOrd="0" destOrd="0" parTransId="{A4336810-3FB2-4A91-8902-4FAC120449EE}" sibTransId="{85444A9F-EB7C-4ED1-A57C-596ECCF6D19F}"/>
    <dgm:cxn modelId="{D9997BD9-3495-4EF1-9BB1-CDB842261B3D}" srcId="{84B730F6-E6CE-4099-8451-9D6448D55025}" destId="{80F49431-FABB-4465-B476-A9EE3392E46B}" srcOrd="1" destOrd="0" parTransId="{55F85078-C7F7-41C7-AF8E-C4C9A05AE2F5}" sibTransId="{C4618B19-E5C9-4C72-8C60-624683EC996C}"/>
    <dgm:cxn modelId="{4B553B37-A07C-4F01-AD67-63C284B28C90}" type="presOf" srcId="{025E694E-134A-40E3-84F2-5229D754EE85}" destId="{9952CBE2-7F7D-46A3-9580-2FF4860630A6}" srcOrd="0" destOrd="2"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7678042B-FFA1-4C5F-A50E-D4A170559C58}" type="presOf" srcId="{8DBE0E98-9306-4FAC-864C-F5F9D7826A6E}" destId="{02551E02-946E-4976-8AE0-6DBE97996596}" srcOrd="1"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C531BD17-709E-499A-A5D8-4DD4C76D8358}" srcId="{63E1802C-C9C0-4148-AC7C-3AE81545D912}" destId="{025E694E-134A-40E3-84F2-5229D754EE85}" srcOrd="1" destOrd="0" parTransId="{58C6126D-F09D-4434-98B2-F2E17FDA91BC}" sibTransId="{11DA280C-A3F3-4769-A36A-680A41656C84}"/>
    <dgm:cxn modelId="{6B331428-D1D0-45BC-8D13-43C8256A27CB}" type="presOf" srcId="{8DBE0E98-9306-4FAC-864C-F5F9D7826A6E}" destId="{D0F4E070-3314-4AB3-AA0E-016754E3A79E}" srcOrd="0" destOrd="0" presId="urn:microsoft.com/office/officeart/2005/8/layout/hProcess10"/>
    <dgm:cxn modelId="{8EA8A9FA-F6B7-49C6-8854-735B88312893}" type="presOf" srcId="{D1D102AF-B7EE-4ABA-818B-966774740422}" destId="{FFD19A52-441B-410C-B072-FF11A597BD73}" srcOrd="0" destOrd="0" presId="urn:microsoft.com/office/officeart/2005/8/layout/hProcess10"/>
    <dgm:cxn modelId="{B369AD8C-70F6-48F3-9B42-2AF5D98B7F02}" srcId="{84B730F6-E6CE-4099-8451-9D6448D55025}" destId="{9618C81A-3A42-4191-95BE-9151987F60EA}" srcOrd="0" destOrd="0" parTransId="{A8F404D2-7B2D-466B-AC6C-D36D46E289C3}" sibTransId="{CBBEAC84-FBF3-47AE-AE9F-55C13504B1C8}"/>
    <dgm:cxn modelId="{CF05124C-742D-485B-BB96-C62E3B700B6F}" type="presOf" srcId="{F00F1D8C-B58F-449B-994E-20E961E308E6}" destId="{FFD19A52-441B-410C-B072-FF11A597BD73}" srcOrd="0" destOrd="2" presId="urn:microsoft.com/office/officeart/2005/8/layout/hProcess10"/>
    <dgm:cxn modelId="{22C427F1-B0DE-4577-8259-A01A5147F97E}" srcId="{81F6A475-8832-49A5-9610-840C77F585D9}" destId="{63E1802C-C9C0-4148-AC7C-3AE81545D912}" srcOrd="1" destOrd="0" parTransId="{D5A23646-AE0A-4D4F-A87B-3AE7CB653CBE}" sibTransId="{8DBE0E98-9306-4FAC-864C-F5F9D7826A6E}"/>
    <dgm:cxn modelId="{217D31D4-FD80-4748-BE4D-AE207277F590}" srcId="{81F6A475-8832-49A5-9610-840C77F585D9}" destId="{84B730F6-E6CE-4099-8451-9D6448D55025}" srcOrd="2" destOrd="0" parTransId="{6DC99785-FA92-432C-AA88-F6A55F09339B}" sibTransId="{BAEC9C96-BA54-477A-9AEA-A06A06DDCBD9}"/>
    <dgm:cxn modelId="{B06B0F25-0B95-489F-A7E5-D16A410D4044}" type="presOf" srcId="{CA732D00-E1D9-46E0-AB25-0369BA0ED5BB}" destId="{FFD19A52-441B-410C-B072-FF11A597BD73}" srcOrd="0" destOrd="1"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8/22/2022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32</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40</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50</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4</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5</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6</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7</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87</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8</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8</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9</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14</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28600" indent="-228600">
              <a:buAutoNum type="arabicPeriod"/>
            </a:pPr>
            <a:r>
              <a:rPr lang="en-US" dirty="0"/>
              <a:t>Pets – Dogs/Cats/Other (none, birds, reptiles)</a:t>
            </a:r>
          </a:p>
          <a:p>
            <a:pPr marL="228600" indent="-228600">
              <a:buAutoNum type="arabicPeriod"/>
            </a:pPr>
            <a:r>
              <a:rPr lang="en-US" dirty="0"/>
              <a:t>Exercise preference – Cardio and strength/Yoga/Couch Potato</a:t>
            </a:r>
          </a:p>
          <a:p>
            <a:pPr marL="228600" indent="-228600">
              <a:buAutoNum type="arabicPeriod"/>
            </a:pPr>
            <a:r>
              <a:rPr lang="en-US" dirty="0"/>
              <a:t>Favorite vacation (past or future) – Beach/city/mountains</a:t>
            </a:r>
          </a:p>
          <a:p>
            <a:pPr marL="0" indent="0">
              <a:buFontTx/>
              <a:buNone/>
            </a:pPr>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8/22/2022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8/22/2022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8/22/2022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8/22/2022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8/22/2022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8/22/2022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8/22/2022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8/22/2022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8/22/2022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8/22/2022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8/22/2022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8/22/2022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8/22/2022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8/22/2022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8/22/2022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8/22/2022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8/22/2022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8/22/2022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9.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31.xml"/><Relationship Id="rId7" Type="http://schemas.openxmlformats.org/officeDocument/2006/relationships/slide" Target="slide7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8.xml"/><Relationship Id="rId10" Type="http://schemas.openxmlformats.org/officeDocument/2006/relationships/slide" Target="slide98.xml"/><Relationship Id="rId4" Type="http://schemas.openxmlformats.org/officeDocument/2006/relationships/slide" Target="slide49.xml"/><Relationship Id="rId9" Type="http://schemas.openxmlformats.org/officeDocument/2006/relationships/slide" Target="slide9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forms.gle/sXn3zGefqdyHnqg77"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DO</a:t>
            </a:r>
          </a:p>
        </p:txBody>
      </p:sp>
      <p:sp>
        <p:nvSpPr>
          <p:cNvPr id="3" name="Content Placeholder 2"/>
          <p:cNvSpPr>
            <a:spLocks noGrp="1"/>
          </p:cNvSpPr>
          <p:nvPr>
            <p:ph idx="1"/>
          </p:nvPr>
        </p:nvSpPr>
        <p:spPr/>
        <p:txBody>
          <a:bodyPr>
            <a:normAutofit fontScale="85000" lnSpcReduction="20000"/>
          </a:bodyPr>
          <a:lstStyle/>
          <a:p>
            <a:r>
              <a:rPr lang="en-US" strike="sngStrike" dirty="0"/>
              <a:t>Update Agenda images – also do in Wiki – AP</a:t>
            </a:r>
          </a:p>
          <a:p>
            <a:r>
              <a:rPr lang="en-US" dirty="0"/>
              <a:t>Update playbook links (or create playbook page) - AP</a:t>
            </a:r>
          </a:p>
          <a:p>
            <a:r>
              <a:rPr lang="en-US" dirty="0"/>
              <a:t>Add content</a:t>
            </a:r>
          </a:p>
          <a:p>
            <a:pPr lvl="1"/>
            <a:r>
              <a:rPr lang="en-US" dirty="0"/>
              <a:t>Team Standards Agreement – BD</a:t>
            </a:r>
          </a:p>
          <a:p>
            <a:pPr lvl="2"/>
            <a:r>
              <a:rPr lang="en-US" dirty="0"/>
              <a:t>Introduction</a:t>
            </a:r>
          </a:p>
          <a:p>
            <a:pPr lvl="2"/>
            <a:r>
              <a:rPr lang="en-US" dirty="0"/>
              <a:t>Out of class tasks related</a:t>
            </a:r>
          </a:p>
          <a:p>
            <a:pPr lvl="1"/>
            <a:r>
              <a:rPr lang="en-US" dirty="0"/>
              <a:t>Ice Breaker – BD</a:t>
            </a:r>
          </a:p>
          <a:p>
            <a:r>
              <a:rPr lang="en-US" strike="sngStrike" dirty="0"/>
              <a:t>Remove ALL reference to Webex &amp; Box locations in footers – AP</a:t>
            </a:r>
          </a:p>
          <a:p>
            <a:r>
              <a:rPr lang="en-US" dirty="0"/>
              <a:t>Update CE photos – AP</a:t>
            </a:r>
          </a:p>
          <a:p>
            <a:r>
              <a:rPr lang="en-US" strike="sngStrike" dirty="0"/>
              <a:t>Shift 1 question to Ticket Out</a:t>
            </a:r>
          </a:p>
        </p:txBody>
      </p:sp>
      <p:sp>
        <p:nvSpPr>
          <p:cNvPr id="4" name="Footer Placeholder 3"/>
          <p:cNvSpPr>
            <a:spLocks noGrp="1"/>
          </p:cNvSpPr>
          <p:nvPr>
            <p:ph type="ftr" sz="quarter" idx="11"/>
          </p:nvPr>
        </p:nvSpPr>
        <p:spPr>
          <a:xfrm>
            <a:off x="3124200" y="5791200"/>
            <a:ext cx="3429000" cy="930275"/>
          </a:xfrm>
        </p:spPr>
        <p:txBody>
          <a:bodyPr/>
          <a:lstStyle/>
          <a:p>
            <a:r>
              <a:rPr lang="en-US" dirty="0">
                <a:solidFill>
                  <a:srgbClr val="FF0000"/>
                </a:solidFill>
              </a:rPr>
              <a:t>REMOVE THIS SLIDE before classes</a:t>
            </a:r>
          </a:p>
        </p:txBody>
      </p:sp>
      <p:sp>
        <p:nvSpPr>
          <p:cNvPr id="5" name="Slide Number Placeholder 4"/>
          <p:cNvSpPr>
            <a:spLocks noGrp="1"/>
          </p:cNvSpPr>
          <p:nvPr>
            <p:ph type="sldNum" sz="quarter" idx="12"/>
          </p:nvPr>
        </p:nvSpPr>
        <p:spPr/>
        <p:txBody>
          <a:bodyPr/>
          <a:lstStyle/>
          <a:p>
            <a:fld id="{B044824F-EBE0-443F-8A8F-F64816AF04DC}" type="slidenum">
              <a:rPr lang="en-US" smtClean="0"/>
              <a:t>1</a:t>
            </a:fld>
            <a:endParaRPr lang="en-US" dirty="0"/>
          </a:p>
        </p:txBody>
      </p:sp>
    </p:spTree>
    <p:extLst>
      <p:ext uri="{BB962C8B-B14F-4D97-AF65-F5344CB8AC3E}">
        <p14:creationId xmlns:p14="http://schemas.microsoft.com/office/powerpoint/2010/main" val="13893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smtClean="0"/>
              <a:t>on Repository</a:t>
            </a:r>
          </a:p>
          <a:p>
            <a:pPr lvl="1"/>
            <a:r>
              <a:rPr lang="en-US" sz="1300" dirty="0">
                <a:hlinkClick r:id="rId2"/>
              </a:rPr>
              <a:t>https://</a:t>
            </a:r>
            <a:r>
              <a:rPr lang="en-US" sz="1300" dirty="0" smtClean="0">
                <a:hlinkClick r:id="rId2"/>
              </a:rPr>
              <a:t>designlab.eng.rpi.edu/edn/projects/capstone-support-dev/repository/112/entry/template%20documents/Poster.pptx</a:t>
            </a:r>
            <a:r>
              <a:rPr lang="en-US" sz="1300" dirty="0" smtClean="0"/>
              <a:t> </a:t>
            </a:r>
            <a:endParaRPr lang="en-US" sz="1300" dirty="0"/>
          </a:p>
          <a:p>
            <a:endParaRPr lang="en-US" dirty="0"/>
          </a:p>
          <a:p>
            <a:r>
              <a:rPr lang="en-US" dirty="0"/>
              <a:t>10 mins – Divide into 3 groups, </a:t>
            </a:r>
            <a:r>
              <a:rPr lang="en-US" dirty="0" smtClean="0"/>
              <a:t>and </a:t>
            </a:r>
            <a:r>
              <a:rPr lang="en-US" dirty="0"/>
              <a:t>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a:t>
            </a:r>
            <a:r>
              <a:rPr lang="en-US" sz="3100" dirty="0" smtClean="0">
                <a:cs typeface="Calibri"/>
              </a:rPr>
              <a:t>Repository to </a:t>
            </a:r>
            <a:r>
              <a:rPr lang="en-US" sz="3100" dirty="0">
                <a:cs typeface="Calibri"/>
              </a:rPr>
              <a:t>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14</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2" name="Rectangle: Rounded Corners 1">
            <a:extLst>
              <a:ext uri="{FF2B5EF4-FFF2-40B4-BE49-F238E27FC236}">
                <a16:creationId xmlns:a16="http://schemas.microsoft.com/office/drawing/2014/main" id="{EEDF1804-4D8A-BA57-4071-E86A404C9EF9}"/>
              </a:ext>
            </a:extLst>
          </p:cNvPr>
          <p:cNvSpPr/>
          <p:nvPr/>
        </p:nvSpPr>
        <p:spPr>
          <a:xfrm>
            <a:off x="7315200" y="179629"/>
            <a:ext cx="1828800" cy="1179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be updated</a:t>
            </a:r>
          </a:p>
        </p:txBody>
      </p:sp>
      <p:sp>
        <p:nvSpPr>
          <p:cNvPr id="4" name="Slide Number Placeholder 3"/>
          <p:cNvSpPr>
            <a:spLocks noGrp="1"/>
          </p:cNvSpPr>
          <p:nvPr>
            <p:ph type="sldNum" sz="quarter" idx="12"/>
          </p:nvPr>
        </p:nvSpPr>
        <p:spPr/>
        <p:txBody>
          <a:bodyPr/>
          <a:lstStyle/>
          <a:p>
            <a:fld id="{028FE254-016A-4E51-98AE-D4B4E3F12C32}" type="slidenum">
              <a:rPr lang="en-US" sz="1200" smtClean="0"/>
              <a:t>15</a:t>
            </a:fld>
            <a:endParaRPr lang="en-US" sz="1200" dirty="0"/>
          </a:p>
        </p:txBody>
      </p:sp>
    </p:spTree>
    <p:extLst>
      <p:ext uri="{BB962C8B-B14F-4D97-AF65-F5344CB8AC3E}">
        <p14:creationId xmlns:p14="http://schemas.microsoft.com/office/powerpoint/2010/main" val="385420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a:t>
            </a:r>
            <a:r>
              <a:rPr lang="en-US" dirty="0" err="1">
                <a:cs typeface="Calibri"/>
              </a:rPr>
              <a:t>Onedrive</a:t>
            </a:r>
            <a:r>
              <a:rPr lang="en-US" dirty="0">
                <a:cs typeface="Calibri"/>
              </a:rPr>
              <a:t>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20</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21</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group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a:t>
            </a:r>
            <a:r>
              <a:rPr lang="fr-FR" sz="2400" dirty="0" err="1">
                <a:cs typeface="Calibri"/>
              </a:rPr>
              <a:t>Engineer</a:t>
            </a:r>
            <a:r>
              <a:rPr lang="fr-FR" sz="2400" dirty="0">
                <a:cs typeface="Calibri"/>
              </a:rPr>
              <a:t> (CE) &amp; Project </a:t>
            </a:r>
            <a:r>
              <a:rPr lang="fr-FR" sz="2400" dirty="0" err="1">
                <a:cs typeface="Calibri"/>
              </a:rPr>
              <a:t>Engineer</a:t>
            </a:r>
            <a:r>
              <a:rPr lang="fr-FR" sz="2400" dirty="0">
                <a:cs typeface="Calibri"/>
              </a:rPr>
              <a:t>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pPr lvl="1" indent="0">
              <a:buNone/>
            </a:pPr>
            <a:endParaRPr lang="en-US" sz="2000" dirty="0">
              <a:ea typeface="+mn-lt"/>
              <a:cs typeface="+mn-lt"/>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29</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15716213"/>
              </p:ext>
            </p:extLst>
          </p:nvPr>
        </p:nvGraphicFramePr>
        <p:xfrm>
          <a:off x="381000" y="846138"/>
          <a:ext cx="8382000" cy="5832205"/>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r>
                        <a:rPr lang="en-US" sz="1200" dirty="0" smtClean="0">
                          <a:effectLst/>
                          <a:latin typeface="+mj-lt"/>
                          <a:ea typeface="MS Mincho"/>
                        </a:rPr>
                        <a:t>1.8</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8.22.22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mj-lt"/>
                          <a:ea typeface="MS Mincho"/>
                        </a:rPr>
                        <a:t>Removed</a:t>
                      </a:r>
                      <a:r>
                        <a:rPr lang="en-US" sz="1200" baseline="0" dirty="0" smtClean="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a:t>
            </a:r>
            <a:r>
              <a:rPr lang="en-US" sz="1800" dirty="0">
                <a:solidFill>
                  <a:srgbClr val="FF0000"/>
                </a:solidFill>
                <a:latin typeface="Calibri" panose="020F0502020204030204"/>
              </a:rPr>
              <a:t>team's </a:t>
            </a:r>
            <a:r>
              <a:rPr lang="en-US" sz="1800" dirty="0" smtClean="0">
                <a:solidFill>
                  <a:srgbClr val="FF0000"/>
                </a:solidFill>
                <a:latin typeface="Calibri" panose="020F0502020204030204"/>
              </a:rPr>
              <a:t>Box?? </a:t>
            </a:r>
            <a:r>
              <a:rPr lang="en-US" sz="1800" dirty="0">
                <a:solidFill>
                  <a:prstClr val="black"/>
                </a:solidFill>
                <a:latin typeface="Calibri" panose="020F0502020204030204"/>
              </a:rPr>
              <a:t>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1066800" y="3203465"/>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586263"/>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33</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39</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40</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a:t>
            </a:r>
            <a:r>
              <a:rPr lang="en-US" dirty="0" err="1"/>
              <a:t>Onedrive</a:t>
            </a:r>
            <a:endParaRPr lang="en-US" dirty="0"/>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42</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44</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a:t>
            </a:r>
            <a:r>
              <a:rPr lang="en-US" sz="1800" dirty="0" err="1">
                <a:solidFill>
                  <a:prstClr val="black"/>
                </a:solidFill>
                <a:latin typeface="Calibri" panose="020F0502020204030204"/>
              </a:rPr>
              <a:t>Reqs</a:t>
            </a:r>
            <a:r>
              <a:rPr lang="en-US" sz="1800" dirty="0">
                <a:solidFill>
                  <a:prstClr val="black"/>
                </a:solidFill>
                <a:latin typeface="Calibri" panose="020F0502020204030204"/>
              </a:rPr>
              <a:t>,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a:t>
            </a:r>
            <a:r>
              <a:rPr lang="en-US" dirty="0" smtClean="0">
                <a:cs typeface="Calibri"/>
              </a:rPr>
              <a:t>located at:</a:t>
            </a:r>
            <a:endParaRPr lang="en-US" dirty="0" smtClean="0">
              <a:cs typeface="Calibri"/>
            </a:endParaRPr>
          </a:p>
          <a:p>
            <a:pPr lvl="1"/>
            <a:r>
              <a:rPr lang="en-US" dirty="0" smtClean="0">
                <a:cs typeface="Calibri"/>
              </a:rPr>
              <a:t>[new project] Capstone Support Template </a:t>
            </a:r>
            <a:r>
              <a:rPr lang="en-US" dirty="0">
                <a:cs typeface="Calibri"/>
              </a:rPr>
              <a:t>Documents page </a:t>
            </a:r>
            <a:r>
              <a:rPr lang="en-US" sz="1400" dirty="0">
                <a:cs typeface="Calibri"/>
                <a:hlinkClick r:id="rId2"/>
              </a:rPr>
              <a:t>https://</a:t>
            </a:r>
            <a:r>
              <a:rPr lang="en-US" sz="1400" dirty="0" smtClean="0">
                <a:cs typeface="Calibri"/>
                <a:hlinkClick r:id="rId2"/>
              </a:rPr>
              <a:t>designlab.eng.rpi.edu/edn/projects/capstone-support-dev/repository/112/entry/template%20documents/Needs%20and%20Requirements%20workbook.xlsx</a:t>
            </a:r>
            <a:r>
              <a:rPr lang="en-US" sz="1400" dirty="0" smtClean="0">
                <a:cs typeface="Calibri"/>
              </a:rPr>
              <a:t> </a:t>
            </a:r>
            <a:endParaRPr lang="en-US" sz="1400" dirty="0" smtClean="0">
              <a:cs typeface="Calibri"/>
            </a:endParaRPr>
          </a:p>
          <a:p>
            <a:pPr lvl="1"/>
            <a:r>
              <a:rPr lang="en-US" dirty="0" smtClean="0">
                <a:cs typeface="Calibri"/>
              </a:rPr>
              <a:t>[continuing project] Team’s Repository</a:t>
            </a:r>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a:t>
            </a:r>
            <a:r>
              <a:rPr lang="en-US" sz="1200" dirty="0" err="1">
                <a:solidFill>
                  <a:prstClr val="black"/>
                </a:solidFill>
                <a:latin typeface="Calibri" panose="020F0502020204030204"/>
                <a:ea typeface="+mn-lt"/>
                <a:cs typeface="Calibri" panose="020F0502020204030204"/>
              </a:rPr>
              <a:t>Reqs</a:t>
            </a:r>
            <a:r>
              <a:rPr lang="en-US" sz="1200" dirty="0">
                <a:solidFill>
                  <a:prstClr val="black"/>
                </a:solidFill>
                <a:latin typeface="Calibri" panose="020F0502020204030204"/>
                <a:ea typeface="+mn-lt"/>
                <a:cs typeface="Calibri" panose="020F0502020204030204"/>
              </a:rPr>
              <a:t>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a:t>
            </a:r>
            <a:r>
              <a:rPr lang="en-US" sz="2100" dirty="0" err="1">
                <a:solidFill>
                  <a:prstClr val="black"/>
                </a:solidFill>
                <a:latin typeface="Calibri" panose="020F0502020204030204"/>
                <a:ea typeface="+mn-lt"/>
                <a:cs typeface="Calibri" panose="020F0502020204030204"/>
              </a:rPr>
              <a:t>Percipio</a:t>
            </a:r>
            <a:r>
              <a:rPr lang="en-US" sz="2100" dirty="0">
                <a:solidFill>
                  <a:prstClr val="black"/>
                </a:solidFill>
                <a:latin typeface="Calibri" panose="020F0502020204030204"/>
                <a:ea typeface="+mn-lt"/>
                <a:cs typeface="Calibri" panose="020F0502020204030204"/>
              </a:rPr>
              <a:t>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a:t>
            </a:r>
            <a:r>
              <a:rPr lang="en-US" sz="1400" dirty="0" err="1">
                <a:solidFill>
                  <a:prstClr val="black"/>
                </a:solidFill>
                <a:latin typeface="Calibri" panose="020F0502020204030204"/>
                <a:cs typeface="Calibri"/>
              </a:rPr>
              <a:t>Reqs</a:t>
            </a:r>
            <a:r>
              <a:rPr lang="en-US" sz="1400" dirty="0">
                <a:solidFill>
                  <a:prstClr val="black"/>
                </a:solidFill>
                <a:latin typeface="Calibri" panose="020F0502020204030204"/>
                <a:cs typeface="Calibri"/>
              </a:rPr>
              <a:t>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latin typeface="Calibri" panose="020F0502020204030204"/>
                <a:hlinkClick r:id="rId3"/>
              </a:rPr>
              <a:t>https://forms.gle/sXn3zGefqdyHnqg77</a:t>
            </a:r>
            <a:r>
              <a:rPr lang="en-US" sz="900"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a:t>
            </a:r>
            <a:r>
              <a:rPr lang="en-US" sz="1400" dirty="0" err="1">
                <a:solidFill>
                  <a:prstClr val="black"/>
                </a:solidFill>
                <a:latin typeface="Calibri" panose="020F0502020204030204"/>
                <a:cs typeface="Calibri"/>
              </a:rPr>
              <a:t>Percipio</a:t>
            </a:r>
            <a:r>
              <a:rPr lang="en-US" sz="1400" dirty="0">
                <a:solidFill>
                  <a:prstClr val="black"/>
                </a:solidFill>
                <a:latin typeface="Calibri" panose="020F0502020204030204"/>
                <a:cs typeface="Calibri"/>
              </a:rPr>
              <a:t>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48"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a:t>
            </a:r>
            <a:r>
              <a:rPr lang="en-US" dirty="0" smtClean="0"/>
              <a:t>groups</a:t>
            </a:r>
          </a:p>
          <a:p>
            <a:pPr lvl="1"/>
            <a:r>
              <a:rPr lang="en-US" dirty="0" smtClean="0"/>
              <a:t>A - Long Term Objectives (1-5+ years, from Customer Perspective)</a:t>
            </a:r>
          </a:p>
          <a:p>
            <a:pPr lvl="1"/>
            <a:r>
              <a:rPr lang="en-US" dirty="0" smtClean="0"/>
              <a:t>B </a:t>
            </a:r>
            <a:r>
              <a:rPr lang="en-US" dirty="0"/>
              <a:t>- Current Semester Objectives (3 months!)</a:t>
            </a:r>
          </a:p>
          <a:p>
            <a:pPr lvl="1"/>
            <a:r>
              <a:rPr lang="en-US" dirty="0"/>
              <a:t>C - Deliverables (Be S.M.A.R.T.!)</a:t>
            </a:r>
          </a:p>
          <a:p>
            <a:endParaRPr lang="en-US" dirty="0"/>
          </a:p>
          <a:p>
            <a:r>
              <a:rPr lang="en-US" dirty="0" smtClean="0"/>
              <a:t>10 </a:t>
            </a:r>
            <a:r>
              <a:rPr lang="en-US" dirty="0"/>
              <a:t>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a:t>
            </a:r>
            <a:r>
              <a:rPr lang="en-US" sz="1200" dirty="0" err="1">
                <a:solidFill>
                  <a:prstClr val="black"/>
                </a:solidFill>
                <a:latin typeface="Calibri" panose="020F0502020204030204"/>
                <a:cs typeface="Calibri"/>
              </a:rPr>
              <a:t>Percipio</a:t>
            </a:r>
            <a:r>
              <a:rPr lang="en-US" sz="1200" dirty="0">
                <a:solidFill>
                  <a:prstClr val="black"/>
                </a:solidFill>
                <a:latin typeface="Calibri" panose="020F0502020204030204"/>
                <a:cs typeface="Calibri"/>
              </a:rPr>
              <a:t>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a:r>
            <a:r>
              <a:rPr lang="en-US" dirty="0" smtClean="0"/>
              <a:t>at team table</a:t>
            </a:r>
            <a:endParaRPr lang="en-US" dirty="0"/>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a:t>
            </a:r>
            <a:r>
              <a:rPr lang="en-US" dirty="0" smtClean="0"/>
              <a:t>exercises</a:t>
            </a:r>
            <a:endParaRPr lang="en-US" dirty="0"/>
          </a:p>
          <a:p>
            <a:endParaRPr lang="en-US" dirty="0"/>
          </a:p>
          <a:p>
            <a:r>
              <a:rPr lang="en-US" dirty="0"/>
              <a:t>5 min – Individually silently generate any concept to solve/address project </a:t>
            </a:r>
            <a:r>
              <a:rPr lang="en-US" dirty="0" smtClean="0"/>
              <a:t>needs/</a:t>
            </a:r>
            <a:r>
              <a:rPr lang="en-US" dirty="0" err="1" smtClean="0"/>
              <a:t>reqs</a:t>
            </a:r>
            <a:r>
              <a:rPr lang="en-US" dirty="0" smtClean="0"/>
              <a:t> </a:t>
            </a:r>
          </a:p>
          <a:p>
            <a:pPr lvl="1"/>
            <a:r>
              <a:rPr lang="en-US" dirty="0" smtClean="0"/>
              <a:t>write separately on Post It Notes</a:t>
            </a:r>
            <a:endParaRPr lang="en-US" dirty="0"/>
          </a:p>
          <a:p>
            <a:endParaRPr lang="en-US" dirty="0"/>
          </a:p>
          <a:p>
            <a:r>
              <a:rPr lang="en-US" dirty="0" smtClean="0"/>
              <a:t>15 </a:t>
            </a:r>
            <a:r>
              <a:rPr lang="en-US" dirty="0"/>
              <a:t>min – </a:t>
            </a:r>
            <a:r>
              <a:rPr lang="en-US" dirty="0" smtClean="0"/>
              <a:t>Place concepts on whiteboard</a:t>
            </a:r>
            <a:endParaRPr lang="en-US" dirty="0"/>
          </a:p>
          <a:p>
            <a:pPr lvl="1"/>
            <a:r>
              <a:rPr lang="en-US" dirty="0" smtClean="0"/>
              <a:t>Organize </a:t>
            </a:r>
            <a:r>
              <a:rPr lang="en-US" dirty="0"/>
              <a:t>list by topic</a:t>
            </a:r>
          </a:p>
          <a:p>
            <a:pPr lvl="1"/>
            <a:r>
              <a:rPr lang="en-US" dirty="0"/>
              <a:t>Eliminate duplicates</a:t>
            </a:r>
          </a:p>
          <a:p>
            <a:pPr lvl="1"/>
            <a:r>
              <a:rPr lang="en-US" dirty="0"/>
              <a:t>Add extra ideas you think of right now or are inspired by others ideas</a:t>
            </a:r>
          </a:p>
          <a:p>
            <a:endParaRPr lang="en-US" dirty="0"/>
          </a:p>
          <a:p>
            <a:r>
              <a:rPr lang="en-US" dirty="0" smtClean="0"/>
              <a:t>30 </a:t>
            </a:r>
            <a:r>
              <a:rPr lang="en-US" dirty="0"/>
              <a:t>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smtClean="0"/>
          </a:p>
          <a:p>
            <a:pPr marL="0" indent="0">
              <a:buNone/>
            </a:pPr>
            <a:r>
              <a:rPr lang="en-US" dirty="0" smtClean="0"/>
              <a:t>Note: 15 min - CE </a:t>
            </a:r>
            <a:r>
              <a:rPr lang="en-US" dirty="0"/>
              <a:t>will jump in to talk for 15 </a:t>
            </a:r>
            <a:r>
              <a:rPr lang="en-US" dirty="0" err="1"/>
              <a:t>mins</a:t>
            </a:r>
            <a:r>
              <a:rPr lang="en-US" dirty="0"/>
              <a:t>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smtClean="0"/>
              <a:t>Work </a:t>
            </a:r>
            <a:r>
              <a:rPr lang="en-US" dirty="0"/>
              <a:t>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a:t>
            </a:r>
            <a:r>
              <a:rPr lang="en-US" sz="1200" dirty="0" err="1">
                <a:solidFill>
                  <a:prstClr val="black"/>
                </a:solidFill>
                <a:latin typeface="Calibri" panose="020F0502020204030204"/>
                <a:ea typeface="+mn-lt"/>
                <a:cs typeface="Calibri" panose="020F0502020204030204"/>
              </a:rPr>
              <a:t>Mgmt</a:t>
            </a:r>
            <a:r>
              <a:rPr lang="en-US" sz="1200" dirty="0">
                <a:solidFill>
                  <a:prstClr val="black"/>
                </a:solidFill>
                <a:latin typeface="Calibri" panose="020F0502020204030204"/>
                <a:ea typeface="+mn-lt"/>
                <a:cs typeface="Calibri" panose="020F0502020204030204"/>
              </a:rPr>
              <a: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a:t>
            </a:r>
            <a:r>
              <a:rPr lang="en-US" dirty="0" smtClean="0"/>
              <a:t>Organize tasks</a:t>
            </a:r>
            <a:r>
              <a:rPr lang="en-US" dirty="0" smtClean="0"/>
              <a:t> </a:t>
            </a:r>
            <a:r>
              <a:rPr lang="en-US" dirty="0"/>
              <a:t>on Whiteboard</a:t>
            </a:r>
          </a:p>
          <a:p>
            <a:r>
              <a:rPr lang="en-US" dirty="0"/>
              <a:t>Create 1 </a:t>
            </a:r>
            <a:r>
              <a:rPr lang="en-US" dirty="0" smtClean="0"/>
              <a:t>post-it </a:t>
            </a:r>
            <a:r>
              <a:rPr lang="en-US" dirty="0"/>
              <a:t>for each task</a:t>
            </a:r>
          </a:p>
          <a:p>
            <a:r>
              <a:rPr lang="en-US" dirty="0" smtClean="0"/>
              <a:t>Add you initials to post-it in case there are questions about content</a:t>
            </a:r>
            <a:endParaRPr lang="en-US" dirty="0"/>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a:t>
            </a:r>
            <a:r>
              <a:rPr lang="en-US" dirty="0" smtClean="0"/>
              <a:t>color/initial) </a:t>
            </a:r>
            <a:r>
              <a:rPr lang="en-US" dirty="0"/>
              <a:t>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a:t>
            </a:r>
            <a:r>
              <a:rPr lang="en-US" sz="1650" dirty="0" err="1">
                <a:solidFill>
                  <a:prstClr val="black"/>
                </a:solidFill>
                <a:latin typeface="Calibri" panose="020F0502020204030204"/>
              </a:rPr>
              <a:t>mins</a:t>
            </a:r>
            <a:r>
              <a:rPr lang="en-US" sz="1650" dirty="0">
                <a:solidFill>
                  <a:prstClr val="black"/>
                </a:solidFill>
                <a:latin typeface="Calibri" panose="020F0502020204030204"/>
              </a:rPr>
              <a:t>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t>
            </a:r>
            <a:r>
              <a:rPr lang="en-US" dirty="0" smtClean="0"/>
              <a:t>created Agenda</a:t>
            </a:r>
            <a:endParaRPr lang="en-US" dirty="0"/>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989124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7686</Words>
  <Application>Microsoft Office PowerPoint</Application>
  <PresentationFormat>On-screen Show (4:3)</PresentationFormat>
  <Paragraphs>1271</Paragraphs>
  <Slides>104</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104</vt:i4>
      </vt:variant>
    </vt:vector>
  </HeadingPairs>
  <TitlesOfParts>
    <vt:vector size="115"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TO DO</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2022-08-22T17:51:44Z</dcterms:modified>
</cp:coreProperties>
</file>