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6"/>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6" r:id="rId47"/>
    <p:sldId id="327" r:id="rId48"/>
    <p:sldId id="328" r:id="rId49"/>
    <p:sldId id="329" r:id="rId50"/>
    <p:sldId id="330" r:id="rId51"/>
    <p:sldId id="331" r:id="rId52"/>
    <p:sldId id="284" r:id="rId53"/>
    <p:sldId id="429" r:id="rId54"/>
    <p:sldId id="417" r:id="rId55"/>
    <p:sldId id="407" r:id="rId56"/>
    <p:sldId id="287" r:id="rId57"/>
    <p:sldId id="387" r:id="rId58"/>
    <p:sldId id="333" r:id="rId59"/>
    <p:sldId id="340" r:id="rId60"/>
    <p:sldId id="289" r:id="rId61"/>
    <p:sldId id="391" r:id="rId62"/>
    <p:sldId id="288" r:id="rId63"/>
    <p:sldId id="290" r:id="rId64"/>
    <p:sldId id="408" r:id="rId65"/>
    <p:sldId id="293" r:id="rId66"/>
    <p:sldId id="372" r:id="rId67"/>
    <p:sldId id="393" r:id="rId68"/>
    <p:sldId id="394" r:id="rId69"/>
    <p:sldId id="342" r:id="rId70"/>
    <p:sldId id="416" r:id="rId71"/>
    <p:sldId id="409" r:id="rId72"/>
    <p:sldId id="298" r:id="rId73"/>
    <p:sldId id="373" r:id="rId74"/>
    <p:sldId id="386" r:id="rId75"/>
    <p:sldId id="355" r:id="rId76"/>
    <p:sldId id="366" r:id="rId77"/>
    <p:sldId id="367" r:id="rId78"/>
    <p:sldId id="401" r:id="rId79"/>
    <p:sldId id="313" r:id="rId80"/>
    <p:sldId id="309" r:id="rId81"/>
    <p:sldId id="442" r:id="rId82"/>
    <p:sldId id="433" r:id="rId83"/>
    <p:sldId id="410" r:id="rId84"/>
    <p:sldId id="300" r:id="rId85"/>
    <p:sldId id="374" r:id="rId86"/>
    <p:sldId id="385" r:id="rId87"/>
    <p:sldId id="382" r:id="rId88"/>
    <p:sldId id="343" r:id="rId89"/>
    <p:sldId id="344" r:id="rId90"/>
    <p:sldId id="345" r:id="rId91"/>
    <p:sldId id="381" r:id="rId92"/>
    <p:sldId id="411" r:id="rId93"/>
    <p:sldId id="302" r:id="rId94"/>
    <p:sldId id="375" r:id="rId95"/>
    <p:sldId id="384" r:id="rId96"/>
    <p:sldId id="402" r:id="rId97"/>
    <p:sldId id="404" r:id="rId98"/>
    <p:sldId id="348" r:id="rId99"/>
    <p:sldId id="412" r:id="rId100"/>
    <p:sldId id="304" r:id="rId101"/>
    <p:sldId id="376" r:id="rId102"/>
    <p:sldId id="395" r:id="rId103"/>
    <p:sldId id="396" r:id="rId104"/>
    <p:sldId id="397" r:id="rId105"/>
    <p:sldId id="413" r:id="rId106"/>
    <p:sldId id="306" r:id="rId107"/>
    <p:sldId id="378" r:id="rId108"/>
    <p:sldId id="383" r:id="rId109"/>
    <p:sldId id="350" r:id="rId110"/>
    <p:sldId id="414" r:id="rId111"/>
    <p:sldId id="443" r:id="rId112"/>
    <p:sldId id="444" r:id="rId113"/>
    <p:sldId id="398" r:id="rId114"/>
    <p:sldId id="369" r:id="rId115"/>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24F331D8-10B4-49F8-9C4A-A84148BBE140}" v="14" dt="2020-08-10T17:56:58.327"/>
    <p1510:client id="{3178F9A1-EFA8-4C4D-BB8A-A30A1B9E0B8A}" v="168" dt="2020-07-28T19:17:45.056"/>
    <p1510:client id="{3E2663B0-A35B-4459-A017-40CFF2F35260}" v="1017" dt="2020-08-20T19:54:14.003"/>
    <p1510:client id="{43DD23A0-7480-4EAC-AF77-94275ACAC052}" v="10" dt="2020-08-10T18:49:28.503"/>
    <p1510:client id="{459FB2ED-ABA0-48F6-A8F0-CB4BC97699F1}" v="593" dt="2020-08-18T16:01:24.726"/>
    <p1510:client id="{50BB1936-0D87-4A11-87EB-554C7D1B873E}" v="197" dt="2020-08-11T14:06:11.929"/>
    <p1510:client id="{5D5CC065-74D4-42D2-9CCC-3D9A44FD9D62}" v="1666" dt="2020-08-28T18:59:58.958"/>
    <p1510:client id="{70A8E117-50DA-47A8-AEC1-E93904120080}" v="795" dt="2020-08-19T20:05:20.611"/>
    <p1510:client id="{800C4647-BD70-4737-BF0C-44F77A27DBBA}" v="2442" dt="2020-08-10T19:57:45.949"/>
    <p1510:client id="{BC051E09-CB16-47FB-B00F-822AA1CD5111}" v="83" dt="2020-08-28T18:52:54.273"/>
    <p1510:client id="{C333B064-4BB1-4714-8A02-D0FCB101106D}" v="60" dt="2020-08-25T23:15:47.659"/>
    <p1510:client id="{D1082EDD-4600-4B4E-9CDA-5618E8F96443}" v="3323" dt="2020-08-19T15:22:55.026"/>
    <p1510:client id="{D9F74A4E-AB0C-49F7-8B88-95F65F818E85}" v="498" dt="2020-08-19T13:31:15.732"/>
    <p1510:client id="{F6828B9F-513B-41D7-892B-5FEECA0E1027}" v="367" dt="2020-08-10T18:29:37.7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07" autoAdjust="0"/>
    <p:restoredTop sz="84060" autoAdjust="0"/>
  </p:normalViewPr>
  <p:slideViewPr>
    <p:cSldViewPr>
      <p:cViewPr varScale="1">
        <p:scale>
          <a:sx n="85" d="100"/>
          <a:sy n="85" d="100"/>
        </p:scale>
        <p:origin x="2265" y="51"/>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213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commentAuthors" Target="commentAuthors.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presProps" Target="presProp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viewProps" Target="view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ableStyles" Target="tableStyles.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microsoft.com/office/2015/10/relationships/revisionInfo" Target="revisionInfo.xml"/></Relationships>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pt>
    <dgm:pt modelId="{64DA26E8-615F-43BF-80DE-A04E3A185889}" type="pres">
      <dgm:prSet presAssocID="{2A90C21E-1BA4-4C56-B33F-FF8FD313D573}" presName="sibTrans" presStyleLbl="sibTrans2D1" presStyleIdx="0" presStyleCnt="2" custLinFactNeighborX="-23831" custLinFactNeighborY="0"/>
      <dgm:spPr/>
    </dgm:pt>
    <dgm:pt modelId="{7E8B19BC-BEA4-43B7-A43D-3C86AE120D38}" type="pres">
      <dgm:prSet presAssocID="{2A90C21E-1BA4-4C56-B33F-FF8FD313D573}" presName="connTx" presStyleLbl="sibTrans2D1" presStyleIdx="0" presStyleCnt="2"/>
      <dgm:spPr/>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pt>
    <dgm:pt modelId="{D0F4E070-3314-4AB3-AA0E-016754E3A79E}" type="pres">
      <dgm:prSet presAssocID="{8DBE0E98-9306-4FAC-864C-F5F9D7826A6E}" presName="sibTrans" presStyleLbl="sibTrans2D1" presStyleIdx="1" presStyleCnt="2"/>
      <dgm:spPr/>
    </dgm:pt>
    <dgm:pt modelId="{02551E02-946E-4976-8AE0-6DBE97996596}" type="pres">
      <dgm:prSet presAssocID="{8DBE0E98-9306-4FAC-864C-F5F9D7826A6E}" presName="connTx" presStyleLbl="sibTrans2D1" presStyleIdx="1" presStyleCnt="2"/>
      <dgm:spPr/>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pt>
  </dgm:ptLst>
  <dgm:cxnLst>
    <dgm:cxn modelId="{C531BD17-709E-499A-A5D8-4DD4C76D8358}" srcId="{63E1802C-C9C0-4148-AC7C-3AE81545D912}" destId="{025E694E-134A-40E3-84F2-5229D754EE85}" srcOrd="1" destOrd="0" parTransId="{58C6126D-F09D-4434-98B2-F2E17FDA91BC}" sibTransId="{11DA280C-A3F3-4769-A36A-680A41656C84}"/>
    <dgm:cxn modelId="{B06B0F25-0B95-489F-A7E5-D16A410D4044}" type="presOf" srcId="{CA732D00-E1D9-46E0-AB25-0369BA0ED5BB}" destId="{FFD19A52-441B-410C-B072-FF11A597BD73}" srcOrd="0" destOrd="1" presId="urn:microsoft.com/office/officeart/2005/8/layout/hProcess10"/>
    <dgm:cxn modelId="{6B331428-D1D0-45BC-8D13-43C8256A27CB}" type="presOf" srcId="{8DBE0E98-9306-4FAC-864C-F5F9D7826A6E}" destId="{D0F4E070-3314-4AB3-AA0E-016754E3A79E}" srcOrd="0" destOrd="0"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678042B-FFA1-4C5F-A50E-D4A170559C58}" type="presOf" srcId="{8DBE0E98-9306-4FAC-864C-F5F9D7826A6E}" destId="{02551E02-946E-4976-8AE0-6DBE97996596}" srcOrd="1" destOrd="0" presId="urn:microsoft.com/office/officeart/2005/8/layout/hProcess10"/>
    <dgm:cxn modelId="{4B553B37-A07C-4F01-AD67-63C284B28C90}" type="presOf" srcId="{025E694E-134A-40E3-84F2-5229D754EE85}" destId="{9952CBE2-7F7D-46A3-9580-2FF4860630A6}"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C5254C6F-E0AC-494C-816E-7AB73BEB2A48}" srcId="{D1D102AF-B7EE-4ABA-818B-966774740422}" destId="{F00F1D8C-B58F-449B-994E-20E961E308E6}" srcOrd="1" destOrd="0" parTransId="{5D5CEC23-C140-4DCB-912C-B4D1FA5C856A}" sibTransId="{EDF8BA88-30E9-4F44-88AA-261D5891C0DB}"/>
    <dgm:cxn modelId="{FB3B6770-6908-417E-BFA4-DB0884BB1F88}" type="presOf" srcId="{EE1EF569-9F29-434C-9ACB-0F2D2A5E2B53}" destId="{9952CBE2-7F7D-46A3-9580-2FF4860630A6}"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369AD8C-70F6-48F3-9B42-2AF5D98B7F02}" srcId="{84B730F6-E6CE-4099-8451-9D6448D55025}" destId="{9618C81A-3A42-4191-95BE-9151987F60EA}" srcOrd="0" destOrd="0" parTransId="{A8F404D2-7B2D-466B-AC6C-D36D46E289C3}" sibTransId="{CBBEAC84-FBF3-47AE-AE9F-55C13504B1C8}"/>
    <dgm:cxn modelId="{B4466F8D-E25C-4BF4-BE59-52FDBF7EA60D}" type="presOf" srcId="{84B730F6-E6CE-4099-8451-9D6448D55025}" destId="{78CC00FE-30CD-4BA9-B030-2F32FAD5032C}" srcOrd="0" destOrd="0"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A1B7EC96-438A-4E2D-BDD9-D8CAA1395AAF}" type="presOf" srcId="{81F6A475-8832-49A5-9610-840C77F585D9}" destId="{98F3DA5C-672D-4BDE-86CE-99214DE0EDBE}" srcOrd="0" destOrd="0" presId="urn:microsoft.com/office/officeart/2005/8/layout/hProcess10"/>
    <dgm:cxn modelId="{F742C7BB-EBBF-45C3-A141-3776C9323EB5}" srcId="{63E1802C-C9C0-4148-AC7C-3AE81545D912}" destId="{EE1EF569-9F29-434C-9ACB-0F2D2A5E2B53}" srcOrd="0" destOrd="0" parTransId="{A4336810-3FB2-4A91-8902-4FAC120449EE}" sibTransId="{85444A9F-EB7C-4ED1-A57C-596ECCF6D19F}"/>
    <dgm:cxn modelId="{217D31D4-FD80-4748-BE4D-AE207277F590}" srcId="{81F6A475-8832-49A5-9610-840C77F585D9}" destId="{84B730F6-E6CE-4099-8451-9D6448D55025}" srcOrd="2" destOrd="0" parTransId="{6DC99785-FA92-432C-AA88-F6A55F09339B}" sibTransId="{BAEC9C96-BA54-477A-9AEA-A06A06DDCBD9}"/>
    <dgm:cxn modelId="{D9997BD9-3495-4EF1-9BB1-CDB842261B3D}" srcId="{84B730F6-E6CE-4099-8451-9D6448D55025}" destId="{80F49431-FABB-4465-B476-A9EE3392E46B}" srcOrd="1" destOrd="0" parTransId="{55F85078-C7F7-41C7-AF8E-C4C9A05AE2F5}" sibTransId="{C4618B19-E5C9-4C72-8C60-624683EC996C}"/>
    <dgm:cxn modelId="{22C427F1-B0DE-4577-8259-A01A5147F97E}" srcId="{81F6A475-8832-49A5-9610-840C77F585D9}" destId="{63E1802C-C9C0-4148-AC7C-3AE81545D912}" srcOrd="1" destOrd="0" parTransId="{D5A23646-AE0A-4D4F-A87B-3AE7CB653CBE}" sibTransId="{8DBE0E98-9306-4FAC-864C-F5F9D7826A6E}"/>
    <dgm:cxn modelId="{8EA8A9FA-F6B7-49C6-8854-735B88312893}" type="presOf" srcId="{D1D102AF-B7EE-4ABA-818B-966774740422}" destId="{FFD19A52-441B-410C-B072-FF11A597BD73}"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66750">
            <a:lnSpc>
              <a:spcPct val="90000"/>
            </a:lnSpc>
            <a:spcBef>
              <a:spcPct val="0"/>
            </a:spcBef>
            <a:spcAft>
              <a:spcPct val="35000"/>
            </a:spcAft>
            <a:buNone/>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marL="0" lvl="0" indent="0" algn="ctr" defTabSz="977900">
            <a:lnSpc>
              <a:spcPct val="90000"/>
            </a:lnSpc>
            <a:spcBef>
              <a:spcPct val="0"/>
            </a:spcBef>
            <a:spcAft>
              <a:spcPct val="35000"/>
            </a:spcAft>
            <a:buNone/>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9/23/2022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44</a:t>
            </a:fld>
            <a:endParaRPr lang="en-US" dirty="0"/>
          </a:p>
        </p:txBody>
      </p:sp>
    </p:spTree>
    <p:extLst>
      <p:ext uri="{BB962C8B-B14F-4D97-AF65-F5344CB8AC3E}">
        <p14:creationId xmlns:p14="http://schemas.microsoft.com/office/powerpoint/2010/main" val="659946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45</a:t>
            </a:fld>
            <a:endParaRPr lang="en-US" dirty="0"/>
          </a:p>
        </p:txBody>
      </p:sp>
    </p:spTree>
    <p:extLst>
      <p:ext uri="{BB962C8B-B14F-4D97-AF65-F5344CB8AC3E}">
        <p14:creationId xmlns:p14="http://schemas.microsoft.com/office/powerpoint/2010/main" val="33176538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54</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55</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63</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64</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71</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72</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76</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83</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84</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86</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92</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93</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96</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99</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105</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106</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110</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9/23/2022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9/23/2022</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9/23/2022</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9/23/2022</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9/23/2022</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9/23/2022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9/23/2022</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9/23/2022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9/23/2022</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9/23/2022</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9/23/2022</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9/23/2022</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9/23/2022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9/23/2022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9/23/2022</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4.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forms.gle/7JvfgSsWBVWRfvob9" TargetMode="External"/><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1.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VAiL3GTZs3R9QoQv7"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slide" Target="slide91.xml"/><Relationship Id="rId3" Type="http://schemas.openxmlformats.org/officeDocument/2006/relationships/slide" Target="slide35.xml"/><Relationship Id="rId7" Type="http://schemas.openxmlformats.org/officeDocument/2006/relationships/slide" Target="slide82.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70.xml"/><Relationship Id="rId5" Type="http://schemas.openxmlformats.org/officeDocument/2006/relationships/slide" Target="slide63.xml"/><Relationship Id="rId10" Type="http://schemas.openxmlformats.org/officeDocument/2006/relationships/slide" Target="slide104.xml"/><Relationship Id="rId4" Type="http://schemas.openxmlformats.org/officeDocument/2006/relationships/slide" Target="slide54.xml"/><Relationship Id="rId9" Type="http://schemas.openxmlformats.org/officeDocument/2006/relationships/slide" Target="slide9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weXodSa96dVjdQZ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https://designlab.eng.rpi.edu/projects/capstone-support-dev/wiki%20-%20Playbook.pptx" TargetMode="Externa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wvAGzscgNjTHmAxZ7"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hyperlink" Target="https://designlab.eng.rpi.edu/projects/capstone-support-dev/wiki%20-%20Playbook.pptx"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hyperlink" Target="https://forms.gle/zwE4Le9jfExECtE98"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wiki/Project_Documentatio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7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7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oleObject" Target="../embeddings/oleObject1.bin"/><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hyperlink" Target="https://forms.gle/15vkmdmQLpqfMnhw5"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4" Type="http://schemas.openxmlformats.org/officeDocument/2006/relationships/hyperlink" Target="https://rpi.percipio.com/"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9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r>
              <a:rPr lang="en-US" sz="1500" dirty="0">
                <a:solidFill>
                  <a:prstClr val="black"/>
                </a:solidFill>
                <a:ea typeface="+mn-lt"/>
                <a:cs typeface="Calibri" panose="020F0502020204030204"/>
              </a:rPr>
              <a:t>Team Standards Agreement part 4 due by class 10</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104</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105</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1844315"/>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Repository – working/Reports/Report + Poster/Poster.pptx</a:t>
            </a:r>
          </a:p>
          <a:p>
            <a:pPr marL="514350" lvl="1" indent="-171450" defTabSz="685800">
              <a:spcBef>
                <a:spcPts val="375"/>
              </a:spcBef>
            </a:pPr>
            <a:r>
              <a:rPr lang="en-US" sz="1400" dirty="0">
                <a:solidFill>
                  <a:prstClr val="black"/>
                </a:solidFill>
                <a:latin typeface="Calibri" panose="020F0502020204030204"/>
              </a:rPr>
              <a:t>Discussion in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641885"/>
            <a:ext cx="6045508" cy="868178"/>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2"/>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609600" y="3641885"/>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109</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8229600"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p:txBody>
          <a:bodyPr>
            <a:noAutofit/>
          </a:bodyPr>
          <a:lstStyle/>
          <a:p>
            <a:pPr marL="0" indent="0">
              <a:buNone/>
            </a:pPr>
            <a:r>
              <a:rPr lang="en-US" sz="2800" dirty="0"/>
              <a:t>Day 10 activities are simply a repeat of Day 9 activities in case team had a status update. Refer to previous slides.</a:t>
            </a:r>
          </a:p>
          <a:p>
            <a:pPr lvl="1"/>
            <a:endParaRPr lang="en-US" sz="2800" dirty="0"/>
          </a:p>
          <a:p>
            <a:pPr lvl="1"/>
            <a:r>
              <a:rPr lang="en-US" sz="2800" dirty="0"/>
              <a:t>Draft PDR Poster draft</a:t>
            </a:r>
          </a:p>
          <a:p>
            <a:pPr lvl="1"/>
            <a:endParaRPr lang="en-US" sz="2800" dirty="0"/>
          </a:p>
          <a:p>
            <a:pPr lvl="1"/>
            <a:r>
              <a:rPr lang="en-US" sz="2800" dirty="0"/>
              <a:t>Project Work</a:t>
            </a:r>
          </a:p>
          <a:p>
            <a:pPr lvl="1"/>
            <a:endParaRPr lang="en-US" sz="2800" dirty="0"/>
          </a:p>
          <a:p>
            <a:pPr lvl="1"/>
            <a:r>
              <a:rPr lang="en-US" sz="2800" dirty="0"/>
              <a:t>Status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110</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112</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066800"/>
            <a:ext cx="7546399" cy="5266841"/>
            <a:chOff x="1929857" y="1434804"/>
            <a:chExt cx="6417199" cy="487425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50" y="1474125"/>
              <a:ext cx="923506" cy="1470422"/>
              <a:chOff x="4047359" y="4052407"/>
              <a:chExt cx="1492186" cy="2365370"/>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7"/>
                <a:ext cx="1492186" cy="2032337"/>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094037" y="6083771"/>
                <a:ext cx="1277118" cy="334006"/>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grpSp>
          <p:nvGrpSpPr>
            <p:cNvPr id="14" name="Group 13">
              <a:extLst>
                <a:ext uri="{FF2B5EF4-FFF2-40B4-BE49-F238E27FC236}">
                  <a16:creationId xmlns:a16="http://schemas.microsoft.com/office/drawing/2014/main" id="{1B5517E8-4AB4-DB3B-0405-F58EF7BEFD4C}"/>
                </a:ext>
              </a:extLst>
            </p:cNvPr>
            <p:cNvGrpSpPr/>
            <p:nvPr/>
          </p:nvGrpSpPr>
          <p:grpSpPr>
            <a:xfrm>
              <a:off x="2745504" y="3046195"/>
              <a:ext cx="891320" cy="1491153"/>
              <a:chOff x="6691216" y="1283597"/>
              <a:chExt cx="914401" cy="1522993"/>
            </a:xfrm>
            <a:solidFill>
              <a:schemeClr val="bg1"/>
            </a:solidFill>
          </p:grpSpPr>
          <p:pic>
            <p:nvPicPr>
              <p:cNvPr id="56" name="Picture 55">
                <a:extLst>
                  <a:ext uri="{FF2B5EF4-FFF2-40B4-BE49-F238E27FC236}">
                    <a16:creationId xmlns:a16="http://schemas.microsoft.com/office/drawing/2014/main" id="{2396DFD6-A2A5-0BDD-825B-DCEB6300BE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6691216" y="1283597"/>
                <a:ext cx="914401" cy="1275593"/>
              </a:xfrm>
              <a:prstGeom prst="rect">
                <a:avLst/>
              </a:prstGeom>
              <a:grpFill/>
            </p:spPr>
          </p:pic>
          <p:sp>
            <p:nvSpPr>
              <p:cNvPr id="57" name="TextBox 56">
                <a:extLst>
                  <a:ext uri="{FF2B5EF4-FFF2-40B4-BE49-F238E27FC236}">
                    <a16:creationId xmlns:a16="http://schemas.microsoft.com/office/drawing/2014/main" id="{5762127F-D6CA-A72B-B6BE-98010417388C}"/>
                  </a:ext>
                </a:extLst>
              </p:cNvPr>
              <p:cNvSpPr txBox="1"/>
              <p:nvPr/>
            </p:nvSpPr>
            <p:spPr>
              <a:xfrm>
                <a:off x="6734203" y="2577442"/>
                <a:ext cx="843185" cy="229148"/>
              </a:xfrm>
              <a:prstGeom prst="rect">
                <a:avLst/>
              </a:prstGeom>
              <a:grpFill/>
            </p:spPr>
            <p:txBody>
              <a:bodyPr wrap="square" rtlCol="0">
                <a:spAutoFit/>
              </a:bodyPr>
              <a:lstStyle/>
              <a:p>
                <a:pPr algn="ctr">
                  <a:tabLst>
                    <a:tab pos="112009" algn="l"/>
                  </a:tabLst>
                </a:pPr>
                <a:r>
                  <a:rPr lang="en-US" sz="858" dirty="0"/>
                  <a:t>Sarah Felix</a:t>
                </a:r>
              </a:p>
            </p:txBody>
          </p:sp>
        </p:gr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35531"/>
              <a:ext cx="922444" cy="224357"/>
            </a:xfrm>
            <a:prstGeom prst="rect">
              <a:avLst/>
            </a:prstGeom>
            <a:solidFill>
              <a:schemeClr val="bg1"/>
            </a:solidFill>
          </p:spPr>
          <p:txBody>
            <a:bodyPr wrap="square" rtlCol="0">
              <a:spAutoFit/>
            </a:bodyPr>
            <a:lstStyle/>
            <a:p>
              <a:r>
                <a:rPr lang="en-US" sz="858" dirty="0"/>
                <a:t>Alex Patterson</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1841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405412"/>
              <a:chOff x="7214143" y="1444213"/>
              <a:chExt cx="1173155" cy="1405412"/>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625268"/>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6"/>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7"/>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BAB91A6A-8E78-99B9-EF4A-CDA0FDA4D088}"/>
                </a:ext>
              </a:extLst>
            </p:cNvPr>
            <p:cNvGrpSpPr/>
            <p:nvPr/>
          </p:nvGrpSpPr>
          <p:grpSpPr>
            <a:xfrm>
              <a:off x="6219152" y="1434804"/>
              <a:ext cx="974317" cy="1427829"/>
              <a:chOff x="2769264" y="1420858"/>
              <a:chExt cx="974317" cy="1427829"/>
            </a:xfrm>
          </p:grpSpPr>
          <p:sp>
            <p:nvSpPr>
              <p:cNvPr id="52" name="TextBox 51">
                <a:extLst>
                  <a:ext uri="{FF2B5EF4-FFF2-40B4-BE49-F238E27FC236}">
                    <a16:creationId xmlns:a16="http://schemas.microsoft.com/office/drawing/2014/main" id="{FC14434F-9DD0-1EB2-96AD-760A0204A3C4}"/>
                  </a:ext>
                </a:extLst>
              </p:cNvPr>
              <p:cNvSpPr txBox="1"/>
              <p:nvPr/>
            </p:nvSpPr>
            <p:spPr>
              <a:xfrm>
                <a:off x="2769265" y="2641053"/>
                <a:ext cx="922445" cy="207634"/>
              </a:xfrm>
              <a:prstGeom prst="rect">
                <a:avLst/>
              </a:prstGeom>
              <a:solidFill>
                <a:schemeClr val="bg1"/>
              </a:solidFill>
              <a:ln>
                <a:noFill/>
              </a:ln>
            </p:spPr>
            <p:txBody>
              <a:bodyPr wrap="square" rtlCol="0">
                <a:spAutoFit/>
              </a:bodyPr>
              <a:lstStyle/>
              <a:p>
                <a:pPr algn="ctr"/>
                <a:r>
                  <a:rPr lang="en-US" sz="858" dirty="0"/>
                  <a:t>Dylan Rees</a:t>
                </a:r>
              </a:p>
            </p:txBody>
          </p:sp>
          <p:pic>
            <p:nvPicPr>
              <p:cNvPr id="53" name="Picture 52">
                <a:extLst>
                  <a:ext uri="{FF2B5EF4-FFF2-40B4-BE49-F238E27FC236}">
                    <a16:creationId xmlns:a16="http://schemas.microsoft.com/office/drawing/2014/main" id="{3115134D-189F-A19F-C85C-248D9E45B3A5}"/>
                  </a:ext>
                </a:extLst>
              </p:cNvPr>
              <p:cNvPicPr>
                <a:picLocks noChangeAspect="1"/>
              </p:cNvPicPr>
              <p:nvPr/>
            </p:nvPicPr>
            <p:blipFill rotWithShape="1">
              <a:blip r:embed="rId9"/>
              <a:srcRect l="10635" b="9420"/>
              <a:stretch/>
            </p:blipFill>
            <p:spPr>
              <a:xfrm>
                <a:off x="2769264" y="1420858"/>
                <a:ext cx="974317" cy="1234440"/>
              </a:xfrm>
              <a:prstGeom prst="rect">
                <a:avLst/>
              </a:prstGeom>
            </p:spPr>
          </p:pic>
        </p:gr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6" name="Picture 45" descr="A person smiling for the camera&#10;&#10;Description automatically generated with low confidence">
              <a:extLst>
                <a:ext uri="{FF2B5EF4-FFF2-40B4-BE49-F238E27FC236}">
                  <a16:creationId xmlns:a16="http://schemas.microsoft.com/office/drawing/2014/main" id="{ED921F84-4BB0-3CA1-50E4-5C9609EC7D84}"/>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7196" r="-153"/>
            <a:stretch/>
          </p:blipFill>
          <p:spPr>
            <a:xfrm>
              <a:off x="4934489" y="1473944"/>
              <a:ext cx="920891" cy="1169645"/>
            </a:xfrm>
            <a:prstGeom prst="rect">
              <a:avLst/>
            </a:prstGeom>
          </p:spPr>
        </p:pic>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12"/>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3"/>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4"/>
            <a:stretch>
              <a:fillRect/>
            </a:stretch>
          </p:blipFill>
          <p:spPr>
            <a:xfrm>
              <a:off x="3989309" y="4731779"/>
              <a:ext cx="920576" cy="1249788"/>
            </a:xfrm>
            <a:prstGeom prst="rect">
              <a:avLst/>
            </a:prstGeom>
          </p:spPr>
        </p:pic>
      </p:grpSp>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p:txBody>
          <a:bodyPr vert="horz" lIns="91440" tIns="45720" rIns="91440" bIns="45720" rtlCol="0" anchor="t">
            <a:normAutofit fontScale="625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267200" y="53340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WhenIsGood 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162398047"/>
              </p:ext>
            </p:extLst>
          </p:nvPr>
        </p:nvGraphicFramePr>
        <p:xfrm>
          <a:off x="381000" y="846138"/>
          <a:ext cx="8382000" cy="42541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9/33/21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954424722"/>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t>
            </a:r>
            <a:r>
              <a:rPr lang="en-US" sz="2000">
                <a:ea typeface="+mn-lt"/>
                <a:cs typeface="+mn-lt"/>
              </a:rPr>
              <a:t>as needed</a:t>
            </a:r>
            <a:endParaRPr lang="en-US" sz="2000">
              <a:cs typeface="Calibri"/>
            </a:endParaRPr>
          </a:p>
          <a:p>
            <a:r>
              <a:rPr lang="en-US" sz="2000">
                <a:cs typeface="Calibri"/>
              </a:rPr>
              <a:t>Write </a:t>
            </a:r>
            <a:r>
              <a:rPr lang="en-US" sz="2000" dirty="0">
                <a:cs typeface="Calibri"/>
              </a:rPr>
              <a:t>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a:p>
            <a:r>
              <a:rPr lang="en-US" sz="2000" dirty="0">
                <a:cs typeface="Calibri"/>
              </a:rPr>
              <a:t>Take photo of board BEFORE end of class to preserve the list for Class 2 activity</a:t>
            </a:r>
          </a:p>
          <a:p>
            <a:pPr lvl="1"/>
            <a:r>
              <a:rPr lang="en-US" sz="2000" dirty="0">
                <a:cs typeface="Calibri"/>
              </a:rPr>
              <a:t>Post to Webex project space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797570"/>
            <a:ext cx="7886700" cy="945630"/>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300" dirty="0">
                <a:solidFill>
                  <a:prstClr val="black"/>
                </a:solidFill>
                <a:latin typeface="Calibri" panose="020F0502020204030204"/>
              </a:rPr>
              <a:t>Re-read the Project Description with Class 1 Question Generation exercise in mind</a:t>
            </a:r>
          </a:p>
          <a:p>
            <a:pPr marL="171450" indent="-171450" defTabSz="685800">
              <a:lnSpc>
                <a:spcPct val="120000"/>
              </a:lnSpc>
              <a:spcBef>
                <a:spcPts val="750"/>
              </a:spcBef>
            </a:pPr>
            <a:r>
              <a:rPr lang="en-US" sz="1300" dirty="0">
                <a:solidFill>
                  <a:prstClr val="black"/>
                </a:solidFill>
                <a:latin typeface="Calibri" panose="020F0502020204030204"/>
              </a:rPr>
              <a:t>Post list of questions to team’s Webex General space</a:t>
            </a:r>
            <a:endParaRPr lang="en-US" sz="1300" dirty="0">
              <a:solidFill>
                <a:prstClr val="black"/>
              </a:solidFill>
              <a:latin typeface="Calibri" panose="020F0502020204030204"/>
              <a:cs typeface="Calibri"/>
            </a:endParaRPr>
          </a:p>
        </p:txBody>
      </p:sp>
      <p:sp>
        <p:nvSpPr>
          <p:cNvPr id="10" name="Content Placeholder 2"/>
          <p:cNvSpPr txBox="1">
            <a:spLocks/>
          </p:cNvSpPr>
          <p:nvPr/>
        </p:nvSpPr>
        <p:spPr>
          <a:xfrm>
            <a:off x="1066800" y="2743201"/>
            <a:ext cx="7886700" cy="168767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259556" indent="-259556" defTabSz="685800">
              <a:spcBef>
                <a:spcPts val="750"/>
              </a:spcBef>
            </a:pPr>
            <a:r>
              <a:rPr lang="en-US" sz="1200" dirty="0">
                <a:solidFill>
                  <a:prstClr val="black"/>
                </a:solidFill>
                <a:latin typeface="Calibri" panose="020F0502020204030204"/>
                <a:cs typeface="Calibri"/>
              </a:rPr>
              <a:t>Hold Team Meeting for Introductions</a:t>
            </a:r>
          </a:p>
          <a:p>
            <a:pPr marL="685800" lvl="2" indent="-259556" defTabSz="685800">
              <a:spcBef>
                <a:spcPts val="375"/>
              </a:spcBef>
            </a:pPr>
            <a:r>
              <a:rPr lang="en-US" sz="1200" dirty="0">
                <a:solidFill>
                  <a:prstClr val="black"/>
                </a:solidFill>
                <a:latin typeface="Calibri" panose="020F0502020204030204"/>
                <a:cs typeface="Calibri"/>
              </a:rPr>
              <a:t>Major, hometown</a:t>
            </a:r>
          </a:p>
          <a:p>
            <a:pPr marL="685800" lvl="2" indent="-259556" defTabSz="685800">
              <a:spcBef>
                <a:spcPts val="375"/>
              </a:spcBef>
            </a:pPr>
            <a:r>
              <a:rPr lang="en-US" sz="1200" dirty="0">
                <a:solidFill>
                  <a:prstClr val="black"/>
                </a:solidFill>
                <a:latin typeface="Calibri" panose="020F0502020204030204"/>
                <a:cs typeface="Calibri"/>
              </a:rPr>
              <a:t>Interests, clubs/sports, experience related to project topic</a:t>
            </a:r>
          </a:p>
          <a:p>
            <a:pPr marL="685800" lvl="2" indent="-259556" defTabSz="685800">
              <a:spcBef>
                <a:spcPts val="375"/>
              </a:spcBef>
            </a:pPr>
            <a:r>
              <a:rPr lang="en-US" sz="1200" dirty="0">
                <a:solidFill>
                  <a:prstClr val="black"/>
                </a:solidFill>
                <a:latin typeface="Calibri" panose="020F0502020204030204"/>
                <a:cs typeface="Calibri"/>
              </a:rPr>
              <a:t>Co-op, internship, summer job</a:t>
            </a:r>
          </a:p>
          <a:p>
            <a:pPr marL="685800" lvl="2" indent="-259556" defTabSz="685800">
              <a:spcBef>
                <a:spcPts val="375"/>
              </a:spcBef>
            </a:pPr>
            <a:r>
              <a:rPr lang="en-US" sz="1200" dirty="0">
                <a:solidFill>
                  <a:prstClr val="black"/>
                </a:solidFill>
                <a:latin typeface="Calibri" panose="020F0502020204030204"/>
                <a:cs typeface="Calibri"/>
              </a:rPr>
              <a:t>Pet, favorite ice cream flavor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4432487"/>
            <a:ext cx="7886700" cy="2287375"/>
          </a:xfrm>
          <a:prstGeom prst="rect">
            <a:avLst/>
          </a:prstGeom>
          <a:solidFill>
            <a:schemeClr val="accent6">
              <a:lumMod val="20000"/>
              <a:lumOff val="80000"/>
            </a:schemeClr>
          </a:solidFill>
        </p:spPr>
        <p:txBody>
          <a:bodyPr vert="horz" lIns="68580" tIns="34290" rIns="68580" bIns="3429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700" dirty="0">
                <a:solidFill>
                  <a:prstClr val="black"/>
                </a:solidFill>
                <a:latin typeface="Calibri" panose="020F0502020204030204"/>
                <a:ea typeface="+mn-lt"/>
                <a:cs typeface="Calibri" panose="020F0502020204030204"/>
              </a:rPr>
              <a:t>Complete </a:t>
            </a:r>
            <a:r>
              <a:rPr lang="en-US" sz="1700" dirty="0">
                <a:solidFill>
                  <a:prstClr val="black"/>
                </a:solidFill>
                <a:latin typeface="Calibri" panose="020F0502020204030204"/>
              </a:rPr>
              <a:t>Class 1 Ticket Out </a:t>
            </a:r>
            <a:r>
              <a:rPr lang="en-US" sz="2250" dirty="0">
                <a:solidFill>
                  <a:prstClr val="black"/>
                </a:solidFill>
                <a:latin typeface="Calibri" panose="020F0502020204030204"/>
              </a:rPr>
              <a:t>- </a:t>
            </a:r>
            <a:r>
              <a:rPr lang="en-US" sz="1725" dirty="0">
                <a:solidFill>
                  <a:prstClr val="black"/>
                </a:solidFill>
                <a:latin typeface="Calibri" panose="020F0502020204030204"/>
                <a:cs typeface="Calibri"/>
                <a:hlinkClick r:id="rId2"/>
              </a:rPr>
              <a:t>https://forms.gle/VAiL3GTZs3R9QoQv7</a:t>
            </a:r>
            <a:r>
              <a:rPr lang="en-US" sz="1725" dirty="0">
                <a:solidFill>
                  <a:prstClr val="black"/>
                </a:solidFill>
                <a:latin typeface="Calibri" panose="020F0502020204030204"/>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700" dirty="0">
                <a:solidFill>
                  <a:prstClr val="black"/>
                </a:solidFill>
                <a:latin typeface="Calibri" panose="020F0502020204030204"/>
              </a:rPr>
              <a:t>Registration button in upper right hand corner</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rPr>
              <a:t>Login must be your RCSID (RPI email </a:t>
            </a:r>
            <a:r>
              <a:rPr lang="en-US" sz="1700" b="1" dirty="0">
                <a:solidFill>
                  <a:prstClr val="black"/>
                </a:solidFill>
                <a:latin typeface="Calibri" panose="020F0502020204030204"/>
              </a:rPr>
              <a:t>before </a:t>
            </a:r>
            <a:r>
              <a:rPr lang="en-US" sz="1700" dirty="0">
                <a:solidFill>
                  <a:prstClr val="black"/>
                </a:solidFill>
                <a:latin typeface="Calibri" panose="020F0502020204030204"/>
              </a:rPr>
              <a:t>the @ symbol)</a:t>
            </a:r>
            <a:endParaRPr lang="en-US" sz="1700" dirty="0">
              <a:solidFill>
                <a:prstClr val="black"/>
              </a:solidFill>
              <a:latin typeface="Calibri" panose="020F0502020204030204"/>
              <a:cs typeface="Calibri"/>
            </a:endParaRPr>
          </a:p>
          <a:p>
            <a:pPr marL="598885" lvl="1" indent="-298847" defTabSz="685800">
              <a:spcBef>
                <a:spcPts val="375"/>
              </a:spcBef>
            </a:pPr>
            <a:r>
              <a:rPr lang="en-US" sz="1700" dirty="0">
                <a:solidFill>
                  <a:prstClr val="black"/>
                </a:solidFill>
                <a:latin typeface="Calibri" panose="020F0502020204030204"/>
                <a:cs typeface="Calibri"/>
              </a:rPr>
              <a:t>Email must be your RPI email</a:t>
            </a:r>
          </a:p>
          <a:p>
            <a:pPr marL="598885" lvl="1" indent="-298847" defTabSz="685800">
              <a:spcBef>
                <a:spcPts val="375"/>
              </a:spcBef>
            </a:pPr>
            <a:r>
              <a:rPr lang="en-US" sz="1700" dirty="0">
                <a:solidFill>
                  <a:prstClr val="black"/>
                </a:solidFill>
                <a:latin typeface="Calibri" panose="020F0502020204030204"/>
                <a:cs typeface="Calibri"/>
              </a:rPr>
              <a:t>Bookmark this site. You will use it </a:t>
            </a:r>
            <a:r>
              <a:rPr lang="en-US" sz="1700" b="1" dirty="0">
                <a:solidFill>
                  <a:prstClr val="black"/>
                </a:solidFill>
                <a:latin typeface="Calibri" panose="020F0502020204030204"/>
                <a:cs typeface="Calibri"/>
              </a:rPr>
              <a:t>A LOT </a:t>
            </a:r>
            <a:r>
              <a:rPr lang="en-US" sz="1700" dirty="0">
                <a:solidFill>
                  <a:prstClr val="black"/>
                </a:solidFill>
                <a:latin typeface="Calibri" panose="020F0502020204030204"/>
                <a:cs typeface="Calibri"/>
              </a:rPr>
              <a:t>for this course.</a:t>
            </a:r>
          </a:p>
          <a:p>
            <a:pPr marL="172641" indent="-172641" defTabSz="685800">
              <a:spcBef>
                <a:spcPts val="750"/>
              </a:spcBef>
            </a:pPr>
            <a:r>
              <a:rPr lang="en-US" sz="19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2400" y="3505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86417" y="5029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74694" y="22266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9137" y="1491490"/>
            <a:ext cx="5245726" cy="3993015"/>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609600"/>
            <a:ext cx="8343191" cy="5056815"/>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183"/>
          <a:stretch/>
        </p:blipFill>
        <p:spPr>
          <a:xfrm>
            <a:off x="445482" y="914400"/>
            <a:ext cx="8116172" cy="4724400"/>
          </a:xfrm>
        </p:spPr>
      </p:pic>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515443772"/>
              </p:ext>
            </p:extLst>
          </p:nvPr>
        </p:nvGraphicFramePr>
        <p:xfrm>
          <a:off x="381000" y="846138"/>
          <a:ext cx="8382000" cy="2952756"/>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endParaRPr lang="en-US" dirty="0"/>
                    </a:p>
                  </a:txBody>
                  <a:tcPr marL="68580" marR="68580" marT="0" marB="0"/>
                </a:tc>
                <a:tc>
                  <a:txBody>
                    <a:bodyPr/>
                    <a:lstStyle/>
                    <a:p>
                      <a:endParaRPr lang="en-US" dirty="0"/>
                    </a:p>
                  </a:txBody>
                  <a:tcPr marL="68580" marR="68580" marT="0" marB="0"/>
                </a:tc>
                <a:tc>
                  <a:txBody>
                    <a:bodyPr/>
                    <a:lstStyle/>
                    <a:p>
                      <a:endParaRPr lang="en-US" dirty="0"/>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2417942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kern="1200" dirty="0">
                        <a:solidFill>
                          <a:schemeClr val="dk1"/>
                        </a:solidFill>
                        <a:effectLst/>
                        <a:latin typeface="+mn-lt"/>
                        <a:ea typeface="MS Mincho"/>
                        <a:cs typeface="+mn-cs"/>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silent thought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a:t>
            </a:r>
            <a:r>
              <a:rPr lang="en-US">
                <a:ea typeface="+mj-lt"/>
                <a:cs typeface="+mj-lt"/>
              </a:rPr>
              <a:t>this project? </a:t>
            </a:r>
            <a:r>
              <a:rPr lang="en-US" dirty="0">
                <a:ea typeface="+mj-lt"/>
                <a:cs typeface="+mj-lt"/>
              </a:rPr>
              <a:t>(2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20 min - Team Ideation Summary</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 does each person bring to the team?</a:t>
            </a:r>
          </a:p>
          <a:p>
            <a:r>
              <a:rPr lang="en-US" sz="2000" dirty="0"/>
              <a:t>What skills do members share in common?</a:t>
            </a:r>
          </a:p>
          <a:p>
            <a:r>
              <a:rPr lang="en-US" sz="2000" dirty="0"/>
              <a:t>What specific team or organizational strength will each person contribute?</a:t>
            </a:r>
          </a:p>
          <a:p>
            <a:r>
              <a:rPr lang="en-US" sz="2000" dirty="0"/>
              <a:t>What team or organizational weakness or areas for growth does each person have?</a:t>
            </a:r>
          </a:p>
          <a:p>
            <a:r>
              <a:rPr lang="en-US" sz="2000" dirty="0"/>
              <a:t>How can team make best use of each individual’s skills and talents?</a:t>
            </a:r>
          </a:p>
          <a:p>
            <a:endParaRPr lang="en-US" sz="2000" dirty="0"/>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20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lvl="1"/>
            <a:r>
              <a:rPr lang="en-US" sz="2000" dirty="0">
                <a:cs typeface="Calibri"/>
              </a:rPr>
              <a:t>Classify all questions generated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endParaRPr lang="en-US" sz="2000" dirty="0">
              <a:ea typeface="+mn-lt"/>
              <a:cs typeface="+mn-lt"/>
            </a:endParaRPr>
          </a:p>
          <a:p>
            <a:pPr lvl="1"/>
            <a:r>
              <a:rPr lang="en-US" sz="2000" dirty="0"/>
              <a:t>Chief Engineer &amp; Project Engineer review of questions &amp; classification</a:t>
            </a:r>
          </a:p>
          <a:p>
            <a:pPr lvl="1"/>
            <a:endParaRPr lang="en-US" sz="2000" dirty="0"/>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44</a:t>
            </a:fld>
            <a:endParaRPr lang="en-US" sz="1200" dirty="0"/>
          </a:p>
        </p:txBody>
      </p:sp>
      <p:sp>
        <p:nvSpPr>
          <p:cNvPr id="7" name="TextBox 6"/>
          <p:cNvSpPr txBox="1"/>
          <p:nvPr/>
        </p:nvSpPr>
        <p:spPr>
          <a:xfrm>
            <a:off x="4032066" y="3808406"/>
            <a:ext cx="4419600" cy="1446550"/>
          </a:xfrm>
          <a:prstGeom prst="rect">
            <a:avLst/>
          </a:prstGeom>
          <a:noFill/>
          <a:ln>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1896984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r>
              <a:rPr lang="en-US" sz="2700" spc="-1" dirty="0">
                <a:solidFill>
                  <a:srgbClr val="000000"/>
                </a:solidFill>
                <a:uFill>
                  <a:solidFill>
                    <a:srgbClr val="FFFFFF"/>
                  </a:solidFill>
                </a:uFill>
              </a:rPr>
              <a:t>Living record of your work</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p:txBody>
      </p:sp>
      <p:sp>
        <p:nvSpPr>
          <p:cNvPr id="4" name="Slide Number Placeholder 3"/>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222191037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Tree>
    <p:extLst>
      <p:ext uri="{BB962C8B-B14F-4D97-AF65-F5344CB8AC3E}">
        <p14:creationId xmlns:p14="http://schemas.microsoft.com/office/powerpoint/2010/main" val="10139973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Capstone Course Policies - Tools</a:t>
            </a:r>
          </a:p>
        </p:txBody>
      </p:sp>
      <p:sp>
        <p:nvSpPr>
          <p:cNvPr id="3" name="Content Placeholder 2"/>
          <p:cNvSpPr>
            <a:spLocks noGrp="1"/>
          </p:cNvSpPr>
          <p:nvPr>
            <p:ph idx="1"/>
          </p:nvPr>
        </p:nvSpPr>
        <p:spPr>
          <a:xfrm>
            <a:off x="628650" y="1371600"/>
            <a:ext cx="7886700" cy="4800600"/>
          </a:xfrm>
        </p:spPr>
        <p:txBody>
          <a:bodyPr>
            <a:normAutofit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GroupMe or Discord for chatting</a:t>
            </a:r>
          </a:p>
          <a:p>
            <a:pPr lvl="1"/>
            <a:r>
              <a:rPr lang="en-US" dirty="0"/>
              <a:t>Google Drive for file storage</a:t>
            </a:r>
          </a:p>
          <a:p>
            <a:pPr lvl="1"/>
            <a:r>
              <a:rPr lang="en-US" dirty="0"/>
              <a:t>Google Docs/Sheets/Slides for document creation</a:t>
            </a:r>
          </a:p>
          <a:p>
            <a:pPr lvl="1"/>
            <a:r>
              <a:rPr lang="en-US" dirty="0"/>
              <a:t>Other cloud-based tools for any use (schematics, mind maps, drawings, analysis, etc…) e.g., diagrams.net, etc.</a:t>
            </a:r>
          </a:p>
          <a:p>
            <a:pPr lvl="1"/>
            <a:r>
              <a:rPr lang="en-US" dirty="0"/>
              <a:t>RPI Box and RPI Onedrive</a:t>
            </a:r>
          </a:p>
          <a:p>
            <a:pPr lvl="1"/>
            <a:endParaRPr lang="en-US" dirty="0"/>
          </a:p>
          <a:p>
            <a:r>
              <a:rPr lang="en-US" dirty="0"/>
              <a:t>Webex Teams is good for chat and live meetings, but project documentation MUST be transferred to </a:t>
            </a:r>
            <a:r>
              <a:rPr lang="en-US" dirty="0">
                <a:cs typeface="Calibri"/>
              </a:rPr>
              <a:t>Electronic Design Notebook (</a:t>
            </a:r>
            <a:r>
              <a:rPr lang="en-US" dirty="0"/>
              <a:t>EDN) Forum or Repository.</a:t>
            </a:r>
          </a:p>
          <a:p>
            <a:pPr lvl="1"/>
            <a:r>
              <a:rPr lang="en-US" dirty="0"/>
              <a:t>Simple/easy solution is to never put it on Webex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47</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Tool Will You Use?</a:t>
            </a:r>
            <a:endParaRPr lang="en-US" dirty="0"/>
          </a:p>
        </p:txBody>
      </p:sp>
      <p:sp>
        <p:nvSpPr>
          <p:cNvPr id="3" name="Content Placeholder 2"/>
          <p:cNvSpPr>
            <a:spLocks noGrp="1"/>
          </p:cNvSpPr>
          <p:nvPr>
            <p:ph idx="1"/>
          </p:nvPr>
        </p:nvSpPr>
        <p:spPr>
          <a:xfrm>
            <a:off x="628650" y="1447800"/>
            <a:ext cx="8058150" cy="4724400"/>
          </a:xfrm>
        </p:spPr>
        <p:txBody>
          <a:bodyPr>
            <a:normAutofit fontScale="47500" lnSpcReduction="20000"/>
          </a:bodyPr>
          <a:lstStyle/>
          <a:p>
            <a:pPr marL="257310" indent="-257040">
              <a:spcBef>
                <a:spcPts val="481"/>
              </a:spcBef>
              <a:buClr>
                <a:srgbClr val="000000"/>
              </a:buClr>
              <a:buFont typeface="Arial"/>
              <a:buChar char="•"/>
            </a:pPr>
            <a:r>
              <a:rPr lang="en-US" sz="5000" spc="-1" dirty="0">
                <a:solidFill>
                  <a:srgbClr val="000000"/>
                </a:solidFill>
                <a:uFill>
                  <a:solidFill>
                    <a:srgbClr val="FFFFFF"/>
                  </a:solidFill>
                </a:uFill>
              </a:rPr>
              <a:t>Electronic Design Notebook (EDN)</a:t>
            </a:r>
          </a:p>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may not be the PERFECT choice, but nothing is. </a:t>
            </a:r>
          </a:p>
          <a:p>
            <a:pPr marL="342900" lvl="1" indent="0">
              <a:buNone/>
            </a:pPr>
            <a:r>
              <a:rPr lang="en-US" sz="5000" dirty="0"/>
              <a:t>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48</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notes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49</a:t>
            </a:fld>
            <a:endParaRPr lang="en-US" sz="1200" dirty="0"/>
          </a:p>
        </p:txBody>
      </p:sp>
    </p:spTree>
    <p:extLst>
      <p:ext uri="{BB962C8B-B14F-4D97-AF65-F5344CB8AC3E}">
        <p14:creationId xmlns:p14="http://schemas.microsoft.com/office/powerpoint/2010/main" val="2284217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50</a:t>
            </a:fld>
            <a:endParaRPr lang="en-US" sz="1200" dirty="0"/>
          </a:p>
        </p:txBody>
      </p:sp>
    </p:spTree>
    <p:extLst>
      <p:ext uri="{BB962C8B-B14F-4D97-AF65-F5344CB8AC3E}">
        <p14:creationId xmlns:p14="http://schemas.microsoft.com/office/powerpoint/2010/main" val="15658623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in five steps over the next five weeks</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30857543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52</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309625"/>
            <a:ext cx="7886700" cy="1833687"/>
          </a:xfrm>
          <a:prstGeom prst="rect">
            <a:avLst/>
          </a:prstGeom>
          <a:solidFill>
            <a:schemeClr val="accent4">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Identify one </a:t>
            </a:r>
            <a:r>
              <a:rPr lang="en-US" sz="2200" b="1" dirty="0">
                <a:solidFill>
                  <a:prstClr val="black"/>
                </a:solidFill>
                <a:latin typeface="Calibri" panose="020F0502020204030204"/>
                <a:ea typeface="+mn-lt"/>
                <a:cs typeface="Calibri" panose="020F0502020204030204"/>
              </a:rPr>
              <a:t>Customer Need </a:t>
            </a:r>
            <a:r>
              <a:rPr lang="en-US" sz="2200" dirty="0">
                <a:solidFill>
                  <a:prstClr val="black"/>
                </a:solidFill>
                <a:latin typeface="Calibri" panose="020F0502020204030204"/>
                <a:ea typeface="+mn-lt"/>
                <a:cs typeface="Calibri" panose="020F0502020204030204"/>
              </a:rPr>
              <a:t>for your project and translate it into an </a:t>
            </a:r>
            <a:r>
              <a:rPr lang="en-US" sz="2200" b="1" dirty="0">
                <a:solidFill>
                  <a:prstClr val="black"/>
                </a:solidFill>
                <a:latin typeface="Calibri" panose="020F0502020204030204"/>
                <a:ea typeface="+mn-lt"/>
                <a:cs typeface="Calibri" panose="020F0502020204030204"/>
              </a:rPr>
              <a:t>Engineering Requirement.</a:t>
            </a:r>
            <a:r>
              <a:rPr lang="en-US" sz="2200" dirty="0">
                <a:solidFill>
                  <a:prstClr val="black"/>
                </a:solidFill>
                <a:latin typeface="Calibri" panose="020F0502020204030204"/>
                <a:ea typeface="+mn-lt"/>
                <a:cs typeface="Calibri" panose="020F0502020204030204"/>
              </a:rPr>
              <a:t> Post to new thread in EDN Design Forum titled “Initial Needs and Requirements”</a:t>
            </a:r>
            <a:endParaRPr lang="en-US" sz="2200" b="1"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2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2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2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200" dirty="0">
                <a:solidFill>
                  <a:prstClr val="black"/>
                </a:solidFill>
                <a:ea typeface="+mn-lt"/>
                <a:cs typeface="Calibri" panose="020F0502020204030204"/>
              </a:rPr>
              <a:t>Rest of team - respond to thread with questions you have about project</a:t>
            </a:r>
            <a:endParaRPr lang="en-US" sz="2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part 1 due by class 4</a:t>
            </a:r>
          </a:p>
        </p:txBody>
      </p:sp>
      <p:sp>
        <p:nvSpPr>
          <p:cNvPr id="11" name="Content Placeholder 2"/>
          <p:cNvSpPr txBox="1">
            <a:spLocks/>
          </p:cNvSpPr>
          <p:nvPr/>
        </p:nvSpPr>
        <p:spPr>
          <a:xfrm>
            <a:off x="990600" y="4950756"/>
            <a:ext cx="7886700" cy="1600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2 Ticket Out - </a:t>
            </a:r>
            <a:r>
              <a:rPr lang="en-US" sz="825" u="sng" dirty="0">
                <a:solidFill>
                  <a:prstClr val="black"/>
                </a:solidFill>
                <a:latin typeface="Calibri" panose="020F0502020204030204"/>
                <a:hlinkClick r:id="rId5"/>
              </a:rPr>
              <a:t>https://forms.gle/YweXodSa96dVjdQZ8</a:t>
            </a:r>
            <a:r>
              <a:rPr lang="en-US" sz="825"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Post personal contact info (name, major, RPI email, phone #) to a Forum thread in accordance with the Initial Postings Video. First member creates the thread, other members reply to add their info. </a:t>
            </a:r>
          </a:p>
        </p:txBody>
      </p:sp>
      <p:sp>
        <p:nvSpPr>
          <p:cNvPr id="9" name="Oval 8"/>
          <p:cNvSpPr/>
          <p:nvPr/>
        </p:nvSpPr>
        <p:spPr>
          <a:xfrm>
            <a:off x="45023" y="353161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7535" y="5181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5909" y="19218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53</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54</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55</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57</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58</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59</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60</a:t>
            </a:fld>
            <a:endParaRPr lang="en-US" dirty="0"/>
          </a:p>
        </p:txBody>
      </p:sp>
    </p:spTree>
    <p:extLst>
      <p:ext uri="{BB962C8B-B14F-4D97-AF65-F5344CB8AC3E}">
        <p14:creationId xmlns:p14="http://schemas.microsoft.com/office/powerpoint/2010/main" val="11581761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61</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66800" y="1981200"/>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Update Needs/Reqs Workbook based on feedback and post to EDN Design Forum</a:t>
            </a:r>
            <a:r>
              <a:rPr lang="en-US" sz="1050" dirty="0">
                <a:solidFill>
                  <a:prstClr val="black"/>
                </a:solidFill>
                <a:latin typeface="Calibri" panose="020F0502020204030204"/>
                <a:ea typeface="+mn-lt"/>
                <a:cs typeface="Calibri" panose="020F0502020204030204"/>
              </a:rPr>
              <a:t>.</a:t>
            </a:r>
          </a:p>
        </p:txBody>
      </p:sp>
      <p:sp>
        <p:nvSpPr>
          <p:cNvPr id="10" name="Content Placeholder 2"/>
          <p:cNvSpPr txBox="1">
            <a:spLocks/>
          </p:cNvSpPr>
          <p:nvPr/>
        </p:nvSpPr>
        <p:spPr>
          <a:xfrm>
            <a:off x="1066800" y="2582268"/>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Team Standards Agreement part 1</a:t>
            </a:r>
            <a:endParaRPr lang="en-US" sz="1400" b="1"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3183337"/>
            <a:ext cx="7886700" cy="3206953"/>
          </a:xfrm>
          <a:prstGeom prst="rect">
            <a:avLst/>
          </a:prstGeom>
          <a:solidFill>
            <a:schemeClr val="accent6">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Administrative Tasks</a:t>
            </a: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Complete Class 3 Ticket Out - </a:t>
            </a:r>
            <a:r>
              <a:rPr lang="en-US" sz="900" dirty="0">
                <a:solidFill>
                  <a:prstClr val="black"/>
                </a:solidFill>
                <a:latin typeface="Calibri" panose="020F0502020204030204"/>
                <a:hlinkClick r:id="rId2"/>
              </a:rPr>
              <a:t>https://forms.gle/wvAGzscgNjTHmAxZ7</a:t>
            </a:r>
            <a:endParaRPr lang="en-US" sz="900" dirty="0">
              <a:solidFill>
                <a:prstClr val="black"/>
              </a:solidFill>
              <a:latin typeface="Calibri" panose="020F0502020204030204"/>
            </a:endParaRPr>
          </a:p>
          <a:p>
            <a:pPr marL="171450" indent="-171450" defTabSz="685800">
              <a:spcBef>
                <a:spcPts val="750"/>
              </a:spcBef>
            </a:pPr>
            <a:r>
              <a:rPr lang="en-US" sz="1875"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1875"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1875" dirty="0">
                <a:solidFill>
                  <a:prstClr val="black"/>
                </a:solidFill>
                <a:latin typeface="Calibri" panose="020F0502020204030204"/>
              </a:rPr>
              <a:t>Watch Intro to EDN video (5 min) in preparation of Class 4 review</a:t>
            </a:r>
            <a:endParaRPr lang="en-US" sz="1875"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100" dirty="0">
                <a:solidFill>
                  <a:prstClr val="black"/>
                </a:solidFill>
                <a:latin typeface="Calibri" panose="020F0502020204030204"/>
              </a:rPr>
              <a:t>Read Project Documentation Wiki page in preparation of Class 4 review</a:t>
            </a:r>
            <a:endParaRPr lang="en-US" sz="2100"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4"/>
              </a:rPr>
              <a:t>https://designlab.eng.rpi.edu/edn/projects/capstone-support-dev/wiki/Project_Documentation</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1875" dirty="0">
                <a:solidFill>
                  <a:prstClr val="black"/>
                </a:solidFill>
                <a:latin typeface="Calibri" panose="020F0502020204030204"/>
              </a:rPr>
              <a:t>Post notes taken during PPT review to Project Management Forum</a:t>
            </a:r>
            <a:endParaRPr lang="en-US" sz="18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Follow Subversion instructions to download and install client, then checkout a copy of the </a:t>
            </a:r>
            <a:r>
              <a:rPr lang="en-US" sz="2100">
                <a:solidFill>
                  <a:prstClr val="black"/>
                </a:solidFill>
                <a:latin typeface="Calibri" panose="020F0502020204030204"/>
                <a:ea typeface="+mn-lt"/>
                <a:cs typeface="Calibri" panose="020F0502020204030204"/>
              </a:rPr>
              <a:t>folder titled </a:t>
            </a:r>
            <a:r>
              <a:rPr lang="en-US" sz="2100" b="1" dirty="0">
                <a:solidFill>
                  <a:prstClr val="black"/>
                </a:solidFill>
                <a:latin typeface="Calibri" panose="020F0502020204030204"/>
                <a:ea typeface="+mn-lt"/>
                <a:cs typeface="Calibri" panose="020F0502020204030204"/>
              </a:rPr>
              <a:t>working </a:t>
            </a:r>
            <a:r>
              <a:rPr lang="en-US" sz="2100" dirty="0">
                <a:solidFill>
                  <a:prstClr val="black"/>
                </a:solidFill>
                <a:latin typeface="Calibri" panose="020F0502020204030204"/>
                <a:ea typeface="+mn-lt"/>
                <a:cs typeface="Calibri" panose="020F0502020204030204"/>
              </a:rPr>
              <a:t>from your project’s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1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Rensselaer Manufacturing and Prototyping Laboratories-Safety Orientation</a:t>
            </a:r>
          </a:p>
          <a:p>
            <a:pPr marL="628650" lvl="1" indent="-285750" defTabSz="685800">
              <a:spcBef>
                <a:spcPts val="750"/>
              </a:spcBef>
            </a:pPr>
            <a:r>
              <a:rPr lang="en-US" sz="1800" dirty="0">
                <a:solidFill>
                  <a:prstClr val="black"/>
                </a:solidFill>
                <a:latin typeface="Calibri" panose="020F0502020204030204"/>
                <a:ea typeface="+mn-lt"/>
                <a:cs typeface="Calibri" panose="020F0502020204030204"/>
              </a:rPr>
              <a:t>Instructions </a:t>
            </a:r>
            <a:r>
              <a:rPr lang="en-US" sz="9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900" dirty="0">
                <a:solidFill>
                  <a:prstClr val="black"/>
                </a:solidFill>
                <a:latin typeface="Calibri" panose="020F0502020204030204"/>
                <a:ea typeface="+mn-lt"/>
                <a:cs typeface="Calibri" panose="020F0502020204030204"/>
              </a:rPr>
              <a:t> </a:t>
            </a:r>
          </a:p>
        </p:txBody>
      </p:sp>
      <p:sp>
        <p:nvSpPr>
          <p:cNvPr id="9" name="Oval 8"/>
          <p:cNvSpPr/>
          <p:nvPr/>
        </p:nvSpPr>
        <p:spPr>
          <a:xfrm>
            <a:off x="75694" y="28613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2763" y="436481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11137" y="197358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62</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63</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66</a:t>
            </a:fld>
            <a:endParaRPr lang="en-US" dirty="0"/>
          </a:p>
        </p:txBody>
      </p:sp>
    </p:spTree>
    <p:extLst>
      <p:ext uri="{BB962C8B-B14F-4D97-AF65-F5344CB8AC3E}">
        <p14:creationId xmlns:p14="http://schemas.microsoft.com/office/powerpoint/2010/main" val="216712790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812060"/>
            <a:ext cx="6731308" cy="1108114"/>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24000" y="2920174"/>
            <a:ext cx="6731308" cy="154765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marL="57150" indent="-171450" defTabSz="685800">
              <a:spcBef>
                <a:spcPts val="375"/>
              </a:spcBef>
            </a:pPr>
            <a:r>
              <a:rPr lang="en-US" sz="1200" dirty="0">
                <a:solidFill>
                  <a:prstClr val="black"/>
                </a:solidFill>
                <a:ea typeface="+mn-lt"/>
                <a:cs typeface="Calibri" panose="020F0502020204030204"/>
              </a:rPr>
              <a:t>Team Standards Agreement part 2 due by class 6</a:t>
            </a: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4467826"/>
            <a:ext cx="6731308" cy="1953864"/>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https://forms.gle/zwE4Le9jfExECtE98</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514350" lvl="1"/>
            <a:r>
              <a:rPr lang="en-US" sz="1000" u="sng" dirty="0">
                <a:hlinkClick r:id="rId5"/>
              </a:rPr>
              <a:t>https://rpi.percipio.com/</a:t>
            </a:r>
            <a:endParaRPr lang="en-US" sz="10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Laboratories-Safety Orientation</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69</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70</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6990" y="1855710"/>
            <a:ext cx="5630020" cy="2935497"/>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71</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72</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Fall 2021</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1431692791"/>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name="Worksheet" r:id="rId2" imgW="5821538" imgH="4846131" progId="Excel.Sheet.12">
                  <p:embed/>
                </p:oleObj>
              </mc:Choice>
              <mc:Fallback>
                <p:oleObj name="Worksheet" r:id="rId2" imgW="5821538" imgH="4846131" progId="Excel.Sheet.12">
                  <p:embed/>
                  <p:pic>
                    <p:nvPicPr>
                      <p:cNvPr id="0" name="Object 9"/>
                      <p:cNvPicPr>
                        <a:picLocks noChangeAspect="1" noChangeArrowheads="1"/>
                      </p:cNvPicPr>
                      <p:nvPr/>
                    </p:nvPicPr>
                    <p:blipFill>
                      <a:blip r:embed="rId3"/>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a:solidFill>
              <a:schemeClr val="tx1"/>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77</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78</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79</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PPT is available on Electronic Design Notebook (EDN) and will guide the first 9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80</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797570"/>
            <a:ext cx="6807508" cy="156339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25" b="1" dirty="0">
                <a:solidFill>
                  <a:prstClr val="black"/>
                </a:solidFill>
                <a:latin typeface="Calibri" panose="020F0502020204030204"/>
              </a:rPr>
              <a:t>Project Technical Work</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Wordsmith and polish Statement of Work</a:t>
            </a:r>
            <a:endParaRPr lang="en-US" sz="12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Statement of Work (Phase 1 of </a:t>
            </a:r>
            <a:r>
              <a:rPr lang="en-US" sz="1200" i="1" dirty="0">
                <a:solidFill>
                  <a:prstClr val="black"/>
                </a:solidFill>
                <a:latin typeface="Calibri" panose="020F0502020204030204"/>
                <a:ea typeface="+mn-lt"/>
                <a:cs typeface="Calibri" panose="020F0502020204030204"/>
              </a:rPr>
              <a:t>Design Report.docx</a:t>
            </a:r>
            <a:r>
              <a:rPr lang="en-US" sz="12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3360966"/>
            <a:ext cx="6807508" cy="996697"/>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2</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357663"/>
            <a:ext cx="6807508" cy="200278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latin typeface="Calibri" panose="020F0502020204030204"/>
                <a:hlinkClick r:id="rId3"/>
              </a:rPr>
              <a:t>https://forms.gle/15vkmdmQLpqfMnhw5</a:t>
            </a:r>
            <a:r>
              <a:rPr lang="en-US" sz="750" u="sng" dirty="0">
                <a:solidFill>
                  <a:prstClr val="black"/>
                </a:solidFill>
                <a:latin typeface="Calibri" panose="020F0502020204030204"/>
              </a:rPr>
              <a:t> </a:t>
            </a:r>
          </a:p>
          <a:p>
            <a:pPr marL="171450" indent="-171450" defTabSz="685800">
              <a:spcBef>
                <a:spcPts val="750"/>
              </a:spcBef>
            </a:pPr>
            <a:r>
              <a:rPr lang="en-US" sz="1200" dirty="0">
                <a:solidFill>
                  <a:prstClr val="black"/>
                </a:solidFill>
                <a:latin typeface="Calibri" panose="020F0502020204030204"/>
              </a:rPr>
              <a:t>Attend SVN Training or watch video</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750" dirty="0">
                <a:solidFill>
                  <a:prstClr val="black"/>
                </a:solidFill>
                <a:latin typeface="Calibri" panose="020F0502020204030204"/>
                <a:cs typeface="Calibri"/>
              </a:rPr>
              <a:t> </a:t>
            </a:r>
          </a:p>
          <a:p>
            <a:pPr marL="171450" indent="-171450" defTabSz="685800">
              <a:spcBef>
                <a:spcPts val="750"/>
              </a:spcBef>
            </a:pPr>
            <a:r>
              <a:rPr lang="en-US" sz="1200" dirty="0">
                <a:solidFill>
                  <a:prstClr val="black"/>
                </a:solidFill>
                <a:latin typeface="Calibri" panose="020F0502020204030204"/>
                <a:cs typeface="Calibri"/>
              </a:rPr>
              <a:t>Complete the Online Safety Training in Percipio by end of 3rd week</a:t>
            </a:r>
            <a:endParaRPr lang="en-US" sz="1200" dirty="0">
              <a:solidFill>
                <a:prstClr val="black"/>
              </a:solidFill>
              <a:latin typeface="Calibri" panose="020F0502020204030204"/>
              <a:ea typeface="+mn-lt"/>
              <a:cs typeface="Calibri" panose="020F0502020204030204"/>
            </a:endParaRPr>
          </a:p>
          <a:p>
            <a:pPr marL="514350" lvl="1" indent="-214313" defTabSz="685800">
              <a:spcBef>
                <a:spcPts val="375"/>
              </a:spcBef>
            </a:pPr>
            <a:r>
              <a:rPr lang="en-US" sz="900" dirty="0">
                <a:solidFill>
                  <a:prstClr val="black"/>
                </a:solidFill>
                <a:cs typeface="Calibri"/>
                <a:hlinkClick r:id="rId5"/>
              </a:rPr>
              <a:t>https://rpi.percipio.com/</a:t>
            </a:r>
            <a:endParaRPr lang="en-US" sz="900" dirty="0">
              <a:solidFill>
                <a:prstClr val="black"/>
              </a:solidFill>
              <a:cs typeface="Calibri"/>
            </a:endParaRPr>
          </a:p>
          <a:p>
            <a:pPr marL="514350" lvl="1" indent="-214313" defTabSz="685800">
              <a:spcBef>
                <a:spcPts val="375"/>
              </a:spcBef>
            </a:pPr>
            <a:r>
              <a:rPr lang="en-US" sz="1050" dirty="0">
                <a:solidFill>
                  <a:prstClr val="black"/>
                </a:solidFill>
                <a:latin typeface="Calibri" panose="020F0502020204030204"/>
                <a:cs typeface="Calibri"/>
              </a:rPr>
              <a:t>Rensselaer Manufacturing and Prototyping Laboratories-Safety Orientation</a:t>
            </a:r>
            <a:endParaRPr lang="en-US" sz="1200" dirty="0">
              <a:solidFill>
                <a:prstClr val="black"/>
              </a:solidFill>
              <a:latin typeface="Calibri" panose="020F0502020204030204"/>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339567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82</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83</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57150"/>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79757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175"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least </a:t>
            </a:r>
            <a:r>
              <a:rPr lang="en-US" sz="1500" b="1" dirty="0">
                <a:solidFill>
                  <a:prstClr val="black"/>
                </a:solidFill>
                <a:latin typeface="Calibri" panose="020F0502020204030204"/>
                <a:ea typeface="+mn-lt"/>
                <a:cs typeface="Calibri" panose="020F0502020204030204"/>
              </a:rPr>
              <a:t>6 tasks per team member by Class 7</a:t>
            </a:r>
          </a:p>
        </p:txBody>
      </p:sp>
      <p:sp>
        <p:nvSpPr>
          <p:cNvPr id="10" name="Content Placeholder 2"/>
          <p:cNvSpPr txBox="1">
            <a:spLocks/>
          </p:cNvSpPr>
          <p:nvPr/>
        </p:nvSpPr>
        <p:spPr>
          <a:xfrm>
            <a:off x="1447800" y="3857712"/>
            <a:ext cx="6883708" cy="1535626"/>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75" b="1" dirty="0">
                <a:solidFill>
                  <a:prstClr val="black"/>
                </a:solidFill>
                <a:latin typeface="Calibri" panose="020F0502020204030204"/>
              </a:rPr>
              <a:t>Team Development / Design Process Refresher</a:t>
            </a:r>
          </a:p>
          <a:p>
            <a:pPr marL="171450" indent="-171450" defTabSz="685800">
              <a:spcBef>
                <a:spcPts val="750"/>
              </a:spcBef>
            </a:pPr>
            <a:r>
              <a:rPr lang="en-US" sz="12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2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400050" lvl="1" indent="-171450" defTabSz="685800">
              <a:spcBef>
                <a:spcPts val="375"/>
              </a:spcBef>
            </a:pPr>
            <a:r>
              <a:rPr lang="en-US" sz="1300" dirty="0">
                <a:solidFill>
                  <a:prstClr val="black"/>
                </a:solidFill>
                <a:ea typeface="+mn-lt"/>
                <a:cs typeface="Calibri" panose="020F0502020204030204"/>
              </a:rPr>
              <a:t>Team Standards Agreement part 3 due by class 8</a:t>
            </a:r>
          </a:p>
          <a:p>
            <a:pPr marL="400050" lvl="1" indent="-171450" defTabSz="685800">
              <a:spcBef>
                <a:spcPts val="375"/>
              </a:spcBef>
            </a:pPr>
            <a:endParaRPr lang="en-US" sz="1225"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5393338"/>
            <a:ext cx="6883708" cy="1192169"/>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2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66268" y="38693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0285" y="53933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2" y="259080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91</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92</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dirty="0"/>
              <a:t>Add you 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81262"/>
          </a:xfrm>
          <a:prstGeom prst="rect">
            <a:avLst/>
          </a:prstGeom>
          <a:solidFill>
            <a:schemeClr val="accent4">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500" b="1" dirty="0">
                <a:solidFill>
                  <a:prstClr val="black"/>
                </a:solidFill>
                <a:latin typeface="Calibri" panose="020F0502020204030204"/>
              </a:rPr>
              <a:t>Project Technical Work</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deliverables from Statement of Work to EDN Gantt Chart as </a:t>
            </a:r>
            <a:r>
              <a:rPr lang="en-US" sz="20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Add tasks identified on sticky notes into EDN as </a:t>
            </a:r>
            <a:r>
              <a:rPr lang="en-US" sz="2000" i="1" dirty="0">
                <a:solidFill>
                  <a:prstClr val="black"/>
                </a:solidFill>
                <a:latin typeface="Calibri" panose="020F0502020204030204"/>
                <a:ea typeface="+mn-lt"/>
                <a:cs typeface="Calibri" panose="020F0502020204030204"/>
              </a:rPr>
              <a:t>Issues</a:t>
            </a:r>
            <a:r>
              <a:rPr lang="en-US" sz="20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1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Template</a:t>
            </a:r>
            <a:r>
              <a:rPr lang="en-US" sz="1875" dirty="0">
                <a:solidFill>
                  <a:srgbClr val="000000"/>
                </a:solidFill>
                <a:latin typeface="Calibri" panose="020F0502020204030204"/>
                <a:ea typeface="+mn-lt"/>
                <a:cs typeface="Calibri" panose="020F0502020204030204"/>
              </a:rPr>
              <a:t>: </a:t>
            </a:r>
            <a:r>
              <a:rPr lang="en-US" sz="825"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srgbClr val="000000"/>
                </a:solidFill>
                <a:latin typeface="Calibri" panose="020F0502020204030204"/>
                <a:ea typeface="+mn-lt"/>
                <a:cs typeface="Calibri" panose="020F0502020204030204"/>
              </a:rPr>
              <a:t>Memo Rubric: </a:t>
            </a:r>
            <a:r>
              <a:rPr lang="en-US" sz="825"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825"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Submit your memo in the Background Info </a:t>
            </a:r>
            <a:r>
              <a:rPr lang="en-US" sz="2000" dirty="0">
                <a:solidFill>
                  <a:srgbClr val="000000"/>
                </a:solidFill>
                <a:latin typeface="Calibri" panose="020F0502020204030204"/>
                <a:ea typeface="+mn-lt"/>
                <a:cs typeface="Calibri" panose="020F0502020204030204"/>
              </a:rPr>
              <a:t>forum</a:t>
            </a:r>
          </a:p>
          <a:p>
            <a:pPr marL="857250" lvl="2" indent="-214313" defTabSz="685800">
              <a:spcBef>
                <a:spcPts val="375"/>
              </a:spcBef>
            </a:pPr>
            <a:r>
              <a:rPr lang="en-US"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60192" y="3844370"/>
            <a:ext cx="7188508" cy="96149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05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25"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25"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200" dirty="0">
                <a:solidFill>
                  <a:prstClr val="black"/>
                </a:solidFill>
                <a:ea typeface="+mn-lt"/>
                <a:cs typeface="Calibri" panose="020F0502020204030204"/>
              </a:rPr>
              <a:t>Team Standards Agreement part 3</a:t>
            </a:r>
            <a:endParaRPr lang="en-US" sz="1225" dirty="0">
              <a:solidFill>
                <a:srgbClr val="000000"/>
              </a:solidFill>
              <a:latin typeface="Calibri" panose="020F0502020204030204"/>
              <a:ea typeface="+mn-lt"/>
              <a:cs typeface="Calibri" panose="020F0502020204030204"/>
            </a:endParaRPr>
          </a:p>
        </p:txBody>
      </p:sp>
      <p:sp>
        <p:nvSpPr>
          <p:cNvPr id="11" name="Content Placeholder 2"/>
          <p:cNvSpPr txBox="1">
            <a:spLocks/>
          </p:cNvSpPr>
          <p:nvPr/>
        </p:nvSpPr>
        <p:spPr>
          <a:xfrm>
            <a:off x="1460192" y="4805866"/>
            <a:ext cx="7188508" cy="1814538"/>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650" dirty="0">
                <a:solidFill>
                  <a:prstClr val="black"/>
                </a:solidFill>
                <a:latin typeface="Calibri" panose="020F0502020204030204"/>
                <a:ea typeface="+mn-lt"/>
                <a:cs typeface="Calibri" panose="020F0502020204030204"/>
              </a:rPr>
              <a:t>Create draft of Status Update PPT topics due on the EDN BY START OF CLASS</a:t>
            </a:r>
            <a:endParaRPr lang="en-US" sz="165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65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650" dirty="0">
                <a:solidFill>
                  <a:prstClr val="black"/>
                </a:solidFill>
                <a:latin typeface="Calibri" panose="020F0502020204030204"/>
              </a:rPr>
              <a:t>Create agenda for 60 mins of class 8, NOT to work on your </a:t>
            </a:r>
            <a:r>
              <a:rPr lang="en-US" sz="1650">
                <a:solidFill>
                  <a:prstClr val="black"/>
                </a:solidFill>
                <a:latin typeface="Calibri" panose="020F0502020204030204"/>
              </a:rPr>
              <a:t>Status Update!</a:t>
            </a:r>
            <a:endParaRPr lang="en-US" sz="165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800" dirty="0">
                <a:solidFill>
                  <a:prstClr val="black"/>
                </a:solidFill>
                <a:cs typeface="Calibri"/>
                <a:hlinkClick r:id="rId7"/>
              </a:rPr>
              <a:t>https://rpi.percipio.com/</a:t>
            </a:r>
            <a:endParaRPr lang="en-US" sz="18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98</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99</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9899</Words>
  <Application>Microsoft Office PowerPoint</Application>
  <PresentationFormat>On-screen Show (4:3)</PresentationFormat>
  <Paragraphs>1405</Paragraphs>
  <Slides>112</Slides>
  <Notes>34</Notes>
  <HiddenSlides>0</HiddenSlides>
  <MMClips>0</MMClips>
  <ScaleCrop>false</ScaleCrop>
  <HeadingPairs>
    <vt:vector size="8" baseType="variant">
      <vt:variant>
        <vt:lpstr>Fonts Used</vt:lpstr>
      </vt:variant>
      <vt:variant>
        <vt:i4>5</vt:i4>
      </vt:variant>
      <vt:variant>
        <vt:lpstr>Theme</vt:lpstr>
      </vt:variant>
      <vt:variant>
        <vt:i4>3</vt:i4>
      </vt:variant>
      <vt:variant>
        <vt:lpstr>Embedded OLE Servers</vt:lpstr>
      </vt:variant>
      <vt:variant>
        <vt:i4>1</vt:i4>
      </vt:variant>
      <vt:variant>
        <vt:lpstr>Slide Titles</vt:lpstr>
      </vt:variant>
      <vt:variant>
        <vt:i4>112</vt:i4>
      </vt:variant>
    </vt:vector>
  </HeadingPairs>
  <TitlesOfParts>
    <vt:vector size="121" baseType="lpstr">
      <vt:lpstr>Algerian</vt:lpstr>
      <vt:lpstr>Arial</vt:lpstr>
      <vt:lpstr>Calibri</vt:lpstr>
      <vt:lpstr>Calibri Light</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20 min - Team Ideation Summary</vt:lpstr>
      <vt:lpstr>20 min - Classify and Assign Questions</vt:lpstr>
      <vt:lpstr>15 min – Engineering Documentation</vt:lpstr>
      <vt:lpstr>What is Documentation? Engineering Documentation?</vt:lpstr>
      <vt:lpstr>Why Document?</vt:lpstr>
      <vt:lpstr>Capstone Course Policies - Tools</vt:lpstr>
      <vt:lpstr>What Tool Will You Use?</vt:lpstr>
      <vt:lpstr>What Should I Document?</vt:lpstr>
      <vt:lpstr>Documentation Wrap up</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Phases of the Design Report</vt:lpstr>
      <vt:lpstr>Design Report.docx - Table of Contents Revision Fall 2021</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2022-09-23T13:35:59Z</dcterms:modified>
</cp:coreProperties>
</file>