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16"/>
  </p:notesMasterIdLst>
  <p:sldIdLst>
    <p:sldId id="256" r:id="rId4"/>
    <p:sldId id="338" r:id="rId5"/>
    <p:sldId id="316" r:id="rId6"/>
    <p:sldId id="352" r:id="rId7"/>
    <p:sldId id="339" r:id="rId8"/>
    <p:sldId id="415" r:id="rId9"/>
    <p:sldId id="276" r:id="rId10"/>
    <p:sldId id="257" r:id="rId11"/>
    <p:sldId id="269" r:id="rId12"/>
    <p:sldId id="317" r:id="rId13"/>
    <p:sldId id="310" r:id="rId14"/>
    <p:sldId id="275" r:id="rId15"/>
    <p:sldId id="272" r:id="rId16"/>
    <p:sldId id="403" r:id="rId17"/>
    <p:sldId id="274" r:id="rId18"/>
    <p:sldId id="270" r:id="rId19"/>
    <p:sldId id="262" r:id="rId20"/>
    <p:sldId id="258" r:id="rId21"/>
    <p:sldId id="400" r:id="rId22"/>
    <p:sldId id="265" r:id="rId23"/>
    <p:sldId id="434" r:id="rId24"/>
    <p:sldId id="422" r:id="rId25"/>
    <p:sldId id="431" r:id="rId26"/>
    <p:sldId id="438" r:id="rId27"/>
    <p:sldId id="437" r:id="rId28"/>
    <p:sldId id="435" r:id="rId29"/>
    <p:sldId id="439" r:id="rId30"/>
    <p:sldId id="425" r:id="rId31"/>
    <p:sldId id="423" r:id="rId32"/>
    <p:sldId id="424" r:id="rId33"/>
    <p:sldId id="421" r:id="rId34"/>
    <p:sldId id="440" r:id="rId35"/>
    <p:sldId id="292" r:id="rId36"/>
    <p:sldId id="406" r:id="rId37"/>
    <p:sldId id="264" r:id="rId38"/>
    <p:sldId id="389" r:id="rId39"/>
    <p:sldId id="426" r:id="rId40"/>
    <p:sldId id="427" r:id="rId41"/>
    <p:sldId id="428" r:id="rId42"/>
    <p:sldId id="420" r:id="rId43"/>
    <p:sldId id="441" r:id="rId44"/>
    <p:sldId id="418" r:id="rId45"/>
    <p:sldId id="362" r:id="rId46"/>
    <p:sldId id="326" r:id="rId47"/>
    <p:sldId id="327" r:id="rId48"/>
    <p:sldId id="328" r:id="rId49"/>
    <p:sldId id="329" r:id="rId50"/>
    <p:sldId id="330" r:id="rId51"/>
    <p:sldId id="331" r:id="rId52"/>
    <p:sldId id="284" r:id="rId53"/>
    <p:sldId id="429" r:id="rId54"/>
    <p:sldId id="417" r:id="rId55"/>
    <p:sldId id="407" r:id="rId56"/>
    <p:sldId id="287" r:id="rId57"/>
    <p:sldId id="387" r:id="rId58"/>
    <p:sldId id="333" r:id="rId59"/>
    <p:sldId id="340" r:id="rId60"/>
    <p:sldId id="289" r:id="rId61"/>
    <p:sldId id="391" r:id="rId62"/>
    <p:sldId id="288" r:id="rId63"/>
    <p:sldId id="290" r:id="rId64"/>
    <p:sldId id="408" r:id="rId65"/>
    <p:sldId id="293" r:id="rId66"/>
    <p:sldId id="372" r:id="rId67"/>
    <p:sldId id="393" r:id="rId68"/>
    <p:sldId id="394" r:id="rId69"/>
    <p:sldId id="342" r:id="rId70"/>
    <p:sldId id="416" r:id="rId71"/>
    <p:sldId id="409" r:id="rId72"/>
    <p:sldId id="298" r:id="rId73"/>
    <p:sldId id="373" r:id="rId74"/>
    <p:sldId id="386" r:id="rId75"/>
    <p:sldId id="355" r:id="rId76"/>
    <p:sldId id="366" r:id="rId77"/>
    <p:sldId id="367" r:id="rId78"/>
    <p:sldId id="401" r:id="rId79"/>
    <p:sldId id="313" r:id="rId80"/>
    <p:sldId id="309" r:id="rId81"/>
    <p:sldId id="442" r:id="rId82"/>
    <p:sldId id="433" r:id="rId83"/>
    <p:sldId id="410" r:id="rId84"/>
    <p:sldId id="300" r:id="rId85"/>
    <p:sldId id="374" r:id="rId86"/>
    <p:sldId id="385" r:id="rId87"/>
    <p:sldId id="382" r:id="rId88"/>
    <p:sldId id="343" r:id="rId89"/>
    <p:sldId id="344" r:id="rId90"/>
    <p:sldId id="345" r:id="rId91"/>
    <p:sldId id="381" r:id="rId92"/>
    <p:sldId id="411" r:id="rId93"/>
    <p:sldId id="302" r:id="rId94"/>
    <p:sldId id="375" r:id="rId95"/>
    <p:sldId id="384" r:id="rId96"/>
    <p:sldId id="402" r:id="rId97"/>
    <p:sldId id="404" r:id="rId98"/>
    <p:sldId id="348" r:id="rId99"/>
    <p:sldId id="412" r:id="rId100"/>
    <p:sldId id="304" r:id="rId101"/>
    <p:sldId id="376" r:id="rId102"/>
    <p:sldId id="395" r:id="rId103"/>
    <p:sldId id="396" r:id="rId104"/>
    <p:sldId id="397" r:id="rId105"/>
    <p:sldId id="413" r:id="rId106"/>
    <p:sldId id="306" r:id="rId107"/>
    <p:sldId id="378" r:id="rId108"/>
    <p:sldId id="383" r:id="rId109"/>
    <p:sldId id="350" r:id="rId110"/>
    <p:sldId id="414" r:id="rId111"/>
    <p:sldId id="443" r:id="rId112"/>
    <p:sldId id="444" r:id="rId113"/>
    <p:sldId id="398" r:id="rId114"/>
    <p:sldId id="369" r:id="rId115"/>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459FB2ED-ABA0-48F6-A8F0-CB4BC97699F1}" v="593" dt="2020-08-18T16:01:24.726"/>
    <p1510:client id="{24F331D8-10B4-49F8-9C4A-A84148BBE140}" v="14" dt="2020-08-10T17:56:58.327"/>
    <p1510:client id="{70A8E117-50DA-47A8-AEC1-E93904120080}" v="795" dt="2020-08-19T20:05:20.611"/>
    <p1510:client id="{3178F9A1-EFA8-4C4D-BB8A-A30A1B9E0B8A}" v="168" dt="2020-07-28T19:17:45.056"/>
    <p1510:client id="{3E2663B0-A35B-4459-A017-40CFF2F35260}" v="1017" dt="2020-08-20T19:54:14.003"/>
    <p1510:client id="{5D5CC065-74D4-42D2-9CCC-3D9A44FD9D62}" v="1666" dt="2020-08-28T18:59:58.958"/>
    <p1510:client id="{43DD23A0-7480-4EAC-AF77-94275ACAC052}" v="10" dt="2020-08-10T18:49:28.503"/>
    <p1510:client id="{50BB1936-0D87-4A11-87EB-554C7D1B873E}" v="197" dt="2020-08-11T14:06:11.929"/>
    <p1510:client id="{800C4647-BD70-4737-BF0C-44F77A27DBBA}" v="2442" dt="2020-08-10T19:57:45.949"/>
    <p1510:client id="{BC051E09-CB16-47FB-B00F-822AA1CD5111}" v="83" dt="2020-08-28T18:52:54.273"/>
    <p1510:client id="{C333B064-4BB1-4714-8A02-D0FCB101106D}" v="60" dt="2020-08-25T23:15:47.659"/>
    <p1510:client id="{F6828B9F-513B-41D7-892B-5FEECA0E1027}" v="367" dt="2020-08-10T18:29:37.799"/>
    <p1510:client id="{D1082EDD-4600-4B4E-9CDA-5618E8F96443}" v="3323" dt="2020-08-19T15:22:55.026"/>
    <p1510:client id="{D9F74A4E-AB0C-49F7-8B88-95F65F818E85}" v="498" dt="2020-08-19T13:31:15.7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07" autoAdjust="0"/>
    <p:restoredTop sz="84060" autoAdjust="0"/>
  </p:normalViewPr>
  <p:slideViewPr>
    <p:cSldViewPr>
      <p:cViewPr varScale="1">
        <p:scale>
          <a:sx n="73" d="100"/>
          <a:sy n="73" d="100"/>
        </p:scale>
        <p:origin x="1728" y="53"/>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2136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commentAuthors" Target="commentAuthors.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slide" Target="slides/slide110.xml"/><Relationship Id="rId11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s>
</file>

<file path=ppt/diagrams/_rels/data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5.jpeg"/><Relationship Id="rId6" Type="http://schemas.openxmlformats.org/officeDocument/2006/relationships/hyperlink" Target="https://en.wiktionary.org/wiki/monarch" TargetMode="External"/><Relationship Id="rId5" Type="http://schemas.openxmlformats.org/officeDocument/2006/relationships/image" Target="../media/image37.jpeg"/><Relationship Id="rId4" Type="http://schemas.openxmlformats.org/officeDocument/2006/relationships/hyperlink" Target="https://www.flickr.com/photos/sidm/6781730476/"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5.jpeg"/><Relationship Id="rId6" Type="http://schemas.openxmlformats.org/officeDocument/2006/relationships/hyperlink" Target="https://en.wiktionary.org/wiki/monarch" TargetMode="External"/><Relationship Id="rId5" Type="http://schemas.openxmlformats.org/officeDocument/2006/relationships/image" Target="../media/image37.jpeg"/><Relationship Id="rId4" Type="http://schemas.openxmlformats.org/officeDocument/2006/relationships/hyperlink" Target="https://www.flickr.com/photos/sidm/6781730476/"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F6A475-8832-49A5-9610-840C77F585D9}"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D1D102AF-B7EE-4ABA-818B-966774740422}">
      <dgm:prSet phldrT="[Text]"/>
      <dgm:spPr/>
      <dgm:t>
        <a:bodyPr/>
        <a:lstStyle/>
        <a:p>
          <a:pPr algn="ctr"/>
          <a:r>
            <a:rPr lang="en-US" b="0" i="0" u="none" dirty="0"/>
            <a:t>Phase 1</a:t>
          </a:r>
          <a:endParaRPr lang="en-US" b="0" dirty="0"/>
        </a:p>
      </dgm:t>
    </dgm:pt>
    <dgm:pt modelId="{C3439954-45C3-4111-B010-54A6DC42A272}" type="parTrans" cxnId="{36EA4D8F-FF2D-4923-BDC3-FD1D9B41CA78}">
      <dgm:prSet/>
      <dgm:spPr/>
      <dgm:t>
        <a:bodyPr/>
        <a:lstStyle/>
        <a:p>
          <a:endParaRPr lang="en-US"/>
        </a:p>
      </dgm:t>
    </dgm:pt>
    <dgm:pt modelId="{2A90C21E-1BA4-4C56-B33F-FF8FD313D573}" type="sibTrans" cxnId="{36EA4D8F-FF2D-4923-BDC3-FD1D9B41CA78}">
      <dgm:prSet/>
      <dgm:spPr/>
      <dgm:t>
        <a:bodyPr/>
        <a:lstStyle/>
        <a:p>
          <a:endParaRPr lang="en-US" dirty="0"/>
        </a:p>
      </dgm:t>
    </dgm:pt>
    <dgm:pt modelId="{CA732D00-E1D9-46E0-AB25-0369BA0ED5BB}">
      <dgm:prSet/>
      <dgm:spPr/>
      <dgm:t>
        <a:bodyPr/>
        <a:lstStyle/>
        <a:p>
          <a:pPr algn="l"/>
          <a:r>
            <a:rPr lang="en-US" b="0" i="0" u="none" dirty="0"/>
            <a:t>Statement of Work</a:t>
          </a:r>
        </a:p>
      </dgm:t>
    </dgm:pt>
    <dgm:pt modelId="{57F85923-E27A-4EB2-A664-26F02ED9F225}" type="parTrans" cxnId="{720AF171-E76F-43C0-A94C-27CAD23F6685}">
      <dgm:prSet/>
      <dgm:spPr/>
      <dgm:t>
        <a:bodyPr/>
        <a:lstStyle/>
        <a:p>
          <a:endParaRPr lang="en-US"/>
        </a:p>
      </dgm:t>
    </dgm:pt>
    <dgm:pt modelId="{73C6F21F-F6D7-4EB7-B657-9BEB2FC51286}" type="sibTrans" cxnId="{720AF171-E76F-43C0-A94C-27CAD23F6685}">
      <dgm:prSet/>
      <dgm:spPr/>
      <dgm:t>
        <a:bodyPr/>
        <a:lstStyle/>
        <a:p>
          <a:endParaRPr lang="en-US"/>
        </a:p>
      </dgm:t>
    </dgm:pt>
    <dgm:pt modelId="{63E1802C-C9C0-4148-AC7C-3AE81545D912}">
      <dgm:prSet/>
      <dgm:spPr/>
      <dgm:t>
        <a:bodyPr/>
        <a:lstStyle/>
        <a:p>
          <a:pPr algn="ctr"/>
          <a:r>
            <a:rPr lang="en-US" b="0" i="0" u="none" dirty="0"/>
            <a:t>Phase 2</a:t>
          </a:r>
          <a:endParaRPr lang="en-US" b="0" dirty="0"/>
        </a:p>
      </dgm:t>
    </dgm:pt>
    <dgm:pt modelId="{D5A23646-AE0A-4D4F-A87B-3AE7CB653CBE}" type="parTrans" cxnId="{22C427F1-B0DE-4577-8259-A01A5147F97E}">
      <dgm:prSet/>
      <dgm:spPr/>
      <dgm:t>
        <a:bodyPr/>
        <a:lstStyle/>
        <a:p>
          <a:endParaRPr lang="en-US"/>
        </a:p>
      </dgm:t>
    </dgm:pt>
    <dgm:pt modelId="{8DBE0E98-9306-4FAC-864C-F5F9D7826A6E}" type="sibTrans" cxnId="{22C427F1-B0DE-4577-8259-A01A5147F97E}">
      <dgm:prSet/>
      <dgm:spPr/>
      <dgm:t>
        <a:bodyPr/>
        <a:lstStyle/>
        <a:p>
          <a:endParaRPr lang="en-US" dirty="0"/>
        </a:p>
      </dgm:t>
    </dgm:pt>
    <dgm:pt modelId="{EE1EF569-9F29-434C-9ACB-0F2D2A5E2B53}">
      <dgm:prSet/>
      <dgm:spPr/>
      <dgm:t>
        <a:bodyPr/>
        <a:lstStyle/>
        <a:p>
          <a:pPr algn="l"/>
          <a:r>
            <a:rPr lang="en-US" b="0" i="0" u="none" dirty="0"/>
            <a:t>Preliminary Design Report</a:t>
          </a:r>
        </a:p>
      </dgm:t>
    </dgm:pt>
    <dgm:pt modelId="{A4336810-3FB2-4A91-8902-4FAC120449EE}" type="parTrans" cxnId="{F742C7BB-EBBF-45C3-A141-3776C9323EB5}">
      <dgm:prSet/>
      <dgm:spPr/>
      <dgm:t>
        <a:bodyPr/>
        <a:lstStyle/>
        <a:p>
          <a:endParaRPr lang="en-US"/>
        </a:p>
      </dgm:t>
    </dgm:pt>
    <dgm:pt modelId="{85444A9F-EB7C-4ED1-A57C-596ECCF6D19F}" type="sibTrans" cxnId="{F742C7BB-EBBF-45C3-A141-3776C9323EB5}">
      <dgm:prSet/>
      <dgm:spPr/>
      <dgm:t>
        <a:bodyPr/>
        <a:lstStyle/>
        <a:p>
          <a:endParaRPr lang="en-US"/>
        </a:p>
      </dgm:t>
    </dgm:pt>
    <dgm:pt modelId="{84B730F6-E6CE-4099-8451-9D6448D55025}">
      <dgm:prSet/>
      <dgm:spPr/>
      <dgm:t>
        <a:bodyPr/>
        <a:lstStyle/>
        <a:p>
          <a:pPr algn="ctr"/>
          <a:r>
            <a:rPr lang="en-US" b="0" i="0" u="none" dirty="0"/>
            <a:t>Phase 3</a:t>
          </a:r>
          <a:endParaRPr lang="en-US" b="0" dirty="0"/>
        </a:p>
      </dgm:t>
    </dgm:pt>
    <dgm:pt modelId="{6DC99785-FA92-432C-AA88-F6A55F09339B}" type="parTrans" cxnId="{217D31D4-FD80-4748-BE4D-AE207277F590}">
      <dgm:prSet/>
      <dgm:spPr/>
      <dgm:t>
        <a:bodyPr/>
        <a:lstStyle/>
        <a:p>
          <a:endParaRPr lang="en-US"/>
        </a:p>
      </dgm:t>
    </dgm:pt>
    <dgm:pt modelId="{BAEC9C96-BA54-477A-9AEA-A06A06DDCBD9}" type="sibTrans" cxnId="{217D31D4-FD80-4748-BE4D-AE207277F590}">
      <dgm:prSet/>
      <dgm:spPr/>
      <dgm:t>
        <a:bodyPr/>
        <a:lstStyle/>
        <a:p>
          <a:endParaRPr lang="en-US"/>
        </a:p>
      </dgm:t>
    </dgm:pt>
    <dgm:pt modelId="{9618C81A-3A42-4191-95BE-9151987F60EA}">
      <dgm:prSet/>
      <dgm:spPr/>
      <dgm:t>
        <a:bodyPr/>
        <a:lstStyle/>
        <a:p>
          <a:pPr algn="l"/>
          <a:r>
            <a:rPr lang="en-US" b="0" i="0" u="none" dirty="0"/>
            <a:t>Final Report</a:t>
          </a:r>
        </a:p>
      </dgm:t>
    </dgm:pt>
    <dgm:pt modelId="{A8F404D2-7B2D-466B-AC6C-D36D46E289C3}" type="parTrans" cxnId="{B369AD8C-70F6-48F3-9B42-2AF5D98B7F02}">
      <dgm:prSet/>
      <dgm:spPr/>
      <dgm:t>
        <a:bodyPr/>
        <a:lstStyle/>
        <a:p>
          <a:endParaRPr lang="en-US"/>
        </a:p>
      </dgm:t>
    </dgm:pt>
    <dgm:pt modelId="{CBBEAC84-FBF3-47AE-AE9F-55C13504B1C8}" type="sibTrans" cxnId="{B369AD8C-70F6-48F3-9B42-2AF5D98B7F02}">
      <dgm:prSet/>
      <dgm:spPr/>
      <dgm:t>
        <a:bodyPr/>
        <a:lstStyle/>
        <a:p>
          <a:endParaRPr lang="en-US"/>
        </a:p>
      </dgm:t>
    </dgm:pt>
    <dgm:pt modelId="{F00F1D8C-B58F-449B-994E-20E961E308E6}">
      <dgm:prSet/>
      <dgm:spPr/>
      <dgm:t>
        <a:bodyPr/>
        <a:lstStyle/>
        <a:p>
          <a:pPr algn="l"/>
          <a:r>
            <a:rPr lang="en-US" b="0" i="0" u="none" dirty="0"/>
            <a:t>Week 4</a:t>
          </a:r>
        </a:p>
      </dgm:t>
    </dgm:pt>
    <dgm:pt modelId="{5D5CEC23-C140-4DCB-912C-B4D1FA5C856A}" type="parTrans" cxnId="{C5254C6F-E0AC-494C-816E-7AB73BEB2A48}">
      <dgm:prSet/>
      <dgm:spPr/>
      <dgm:t>
        <a:bodyPr/>
        <a:lstStyle/>
        <a:p>
          <a:endParaRPr lang="en-US"/>
        </a:p>
      </dgm:t>
    </dgm:pt>
    <dgm:pt modelId="{EDF8BA88-30E9-4F44-88AA-261D5891C0DB}" type="sibTrans" cxnId="{C5254C6F-E0AC-494C-816E-7AB73BEB2A48}">
      <dgm:prSet/>
      <dgm:spPr/>
      <dgm:t>
        <a:bodyPr/>
        <a:lstStyle/>
        <a:p>
          <a:endParaRPr lang="en-US"/>
        </a:p>
      </dgm:t>
    </dgm:pt>
    <dgm:pt modelId="{025E694E-134A-40E3-84F2-5229D754EE85}">
      <dgm:prSet/>
      <dgm:spPr/>
      <dgm:t>
        <a:bodyPr/>
        <a:lstStyle/>
        <a:p>
          <a:pPr algn="l"/>
          <a:r>
            <a:rPr lang="en-US" b="0" i="0" u="none" dirty="0"/>
            <a:t>Midterm</a:t>
          </a:r>
        </a:p>
      </dgm:t>
    </dgm:pt>
    <dgm:pt modelId="{58C6126D-F09D-4434-98B2-F2E17FDA91BC}" type="parTrans" cxnId="{C531BD17-709E-499A-A5D8-4DD4C76D8358}">
      <dgm:prSet/>
      <dgm:spPr/>
      <dgm:t>
        <a:bodyPr/>
        <a:lstStyle/>
        <a:p>
          <a:endParaRPr lang="en-US"/>
        </a:p>
      </dgm:t>
    </dgm:pt>
    <dgm:pt modelId="{11DA280C-A3F3-4769-A36A-680A41656C84}" type="sibTrans" cxnId="{C531BD17-709E-499A-A5D8-4DD4C76D8358}">
      <dgm:prSet/>
      <dgm:spPr/>
      <dgm:t>
        <a:bodyPr/>
        <a:lstStyle/>
        <a:p>
          <a:endParaRPr lang="en-US"/>
        </a:p>
      </dgm:t>
    </dgm:pt>
    <dgm:pt modelId="{80F49431-FABB-4465-B476-A9EE3392E46B}">
      <dgm:prSet/>
      <dgm:spPr/>
      <dgm:t>
        <a:bodyPr/>
        <a:lstStyle/>
        <a:p>
          <a:pPr algn="l"/>
          <a:r>
            <a:rPr lang="en-US" b="0" i="0" u="none" dirty="0"/>
            <a:t>End of Semester</a:t>
          </a:r>
        </a:p>
      </dgm:t>
    </dgm:pt>
    <dgm:pt modelId="{55F85078-C7F7-41C7-AF8E-C4C9A05AE2F5}" type="parTrans" cxnId="{D9997BD9-3495-4EF1-9BB1-CDB842261B3D}">
      <dgm:prSet/>
      <dgm:spPr/>
      <dgm:t>
        <a:bodyPr/>
        <a:lstStyle/>
        <a:p>
          <a:endParaRPr lang="en-US"/>
        </a:p>
      </dgm:t>
    </dgm:pt>
    <dgm:pt modelId="{C4618B19-E5C9-4C72-8C60-624683EC996C}" type="sibTrans" cxnId="{D9997BD9-3495-4EF1-9BB1-CDB842261B3D}">
      <dgm:prSet/>
      <dgm:spPr/>
      <dgm:t>
        <a:bodyPr/>
        <a:lstStyle/>
        <a:p>
          <a:endParaRPr lang="en-US"/>
        </a:p>
      </dgm:t>
    </dgm:pt>
    <dgm:pt modelId="{98F3DA5C-672D-4BDE-86CE-99214DE0EDBE}" type="pres">
      <dgm:prSet presAssocID="{81F6A475-8832-49A5-9610-840C77F585D9}" presName="Name0" presStyleCnt="0">
        <dgm:presLayoutVars>
          <dgm:dir/>
          <dgm:resizeHandles val="exact"/>
        </dgm:presLayoutVars>
      </dgm:prSet>
      <dgm:spPr/>
    </dgm:pt>
    <dgm:pt modelId="{595F62F0-9BCB-4878-B663-5DA690D7D514}" type="pres">
      <dgm:prSet presAssocID="{D1D102AF-B7EE-4ABA-818B-966774740422}" presName="composite" presStyleCnt="0"/>
      <dgm:spPr/>
    </dgm:pt>
    <dgm:pt modelId="{CAD54728-34EC-4208-90D9-E634B737EB84}" type="pres">
      <dgm:prSet presAssocID="{D1D102AF-B7EE-4ABA-818B-966774740422}" presName="imagSh" presStyleLbl="bgImgPlace1" presStyleIdx="0" presStyleCnt="3" custScaleY="99865" custLinFactNeighborX="18066" custLinFactNeighborY="-8040"/>
      <dgm:spPr>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988" t="25962" r="1988" b="25962"/>
          </a:stretch>
        </a:blipFill>
      </dgm:spPr>
    </dgm:pt>
    <dgm:pt modelId="{FFD19A52-441B-410C-B072-FF11A597BD73}" type="pres">
      <dgm:prSet presAssocID="{D1D102AF-B7EE-4ABA-818B-966774740422}" presName="txNode" presStyleLbl="node1" presStyleIdx="0" presStyleCnt="3" custScaleX="140483" custLinFactNeighborX="-20483" custLinFactNeighborY="41415">
        <dgm:presLayoutVars>
          <dgm:bulletEnabled val="1"/>
        </dgm:presLayoutVars>
      </dgm:prSet>
      <dgm:spPr/>
    </dgm:pt>
    <dgm:pt modelId="{64DA26E8-615F-43BF-80DE-A04E3A185889}" type="pres">
      <dgm:prSet presAssocID="{2A90C21E-1BA4-4C56-B33F-FF8FD313D573}" presName="sibTrans" presStyleLbl="sibTrans2D1" presStyleIdx="0" presStyleCnt="2" custLinFactNeighborX="-23831" custLinFactNeighborY="0"/>
      <dgm:spPr/>
    </dgm:pt>
    <dgm:pt modelId="{7E8B19BC-BEA4-43B7-A43D-3C86AE120D38}" type="pres">
      <dgm:prSet presAssocID="{2A90C21E-1BA4-4C56-B33F-FF8FD313D573}" presName="connTx" presStyleLbl="sibTrans2D1" presStyleIdx="0" presStyleCnt="2"/>
      <dgm:spPr/>
    </dgm:pt>
    <dgm:pt modelId="{6291C80C-98C2-46AE-9469-9358BE9235AC}" type="pres">
      <dgm:prSet presAssocID="{63E1802C-C9C0-4148-AC7C-3AE81545D912}" presName="composite" presStyleCnt="0"/>
      <dgm:spPr/>
    </dgm:pt>
    <dgm:pt modelId="{7B835F8E-4902-4EFD-8F32-DC91BE813597}" type="pres">
      <dgm:prSet presAssocID="{63E1802C-C9C0-4148-AC7C-3AE81545D912}" presName="imagSh" presStyleLbl="bgImgPlace1" presStyleIdx="1" presStyleCnt="3" custLinFactNeighborX="11629" custLinFactNeighborY="-8006"/>
      <dgm:spPr>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t="-13000" b="-13000"/>
          </a:stretch>
        </a:blipFill>
      </dgm:spPr>
    </dgm:pt>
    <dgm:pt modelId="{9952CBE2-7F7D-46A3-9580-2FF4860630A6}" type="pres">
      <dgm:prSet presAssocID="{63E1802C-C9C0-4148-AC7C-3AE81545D912}" presName="txNode" presStyleLbl="node1" presStyleIdx="1" presStyleCnt="3" custScaleX="190330" custLinFactNeighborX="-2952" custLinFactNeighborY="41415">
        <dgm:presLayoutVars>
          <dgm:bulletEnabled val="1"/>
        </dgm:presLayoutVars>
      </dgm:prSet>
      <dgm:spPr/>
    </dgm:pt>
    <dgm:pt modelId="{D0F4E070-3314-4AB3-AA0E-016754E3A79E}" type="pres">
      <dgm:prSet presAssocID="{8DBE0E98-9306-4FAC-864C-F5F9D7826A6E}" presName="sibTrans" presStyleLbl="sibTrans2D1" presStyleIdx="1" presStyleCnt="2"/>
      <dgm:spPr/>
    </dgm:pt>
    <dgm:pt modelId="{02551E02-946E-4976-8AE0-6DBE97996596}" type="pres">
      <dgm:prSet presAssocID="{8DBE0E98-9306-4FAC-864C-F5F9D7826A6E}" presName="connTx" presStyleLbl="sibTrans2D1" presStyleIdx="1" presStyleCnt="2"/>
      <dgm:spPr/>
    </dgm:pt>
    <dgm:pt modelId="{63AB1AA7-F64B-41FD-B9AD-03070023BB4F}" type="pres">
      <dgm:prSet presAssocID="{84B730F6-E6CE-4099-8451-9D6448D55025}" presName="composite" presStyleCnt="0"/>
      <dgm:spPr/>
    </dgm:pt>
    <dgm:pt modelId="{7BD29DBA-A5D2-4B0E-BC08-C11E006AB073}" type="pres">
      <dgm:prSet presAssocID="{84B730F6-E6CE-4099-8451-9D6448D55025}" presName="imagSh" presStyleLbl="bgImgPlace1" presStyleIdx="2" presStyleCnt="3" custLinFactNeighborX="4658" custLinFactNeighborY="-8006"/>
      <dgm:spPr>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4000" b="-4000"/>
          </a:stretch>
        </a:blipFill>
      </dgm:spPr>
    </dgm:pt>
    <dgm:pt modelId="{78CC00FE-30CD-4BA9-B030-2F32FAD5032C}" type="pres">
      <dgm:prSet presAssocID="{84B730F6-E6CE-4099-8451-9D6448D55025}" presName="txNode" presStyleLbl="node1" presStyleIdx="2" presStyleCnt="3" custScaleX="145156" custLinFactNeighborX="11603" custLinFactNeighborY="41415">
        <dgm:presLayoutVars>
          <dgm:bulletEnabled val="1"/>
        </dgm:presLayoutVars>
      </dgm:prSet>
      <dgm:spPr/>
    </dgm:pt>
  </dgm:ptLst>
  <dgm:cxnLst>
    <dgm:cxn modelId="{C531BD17-709E-499A-A5D8-4DD4C76D8358}" srcId="{63E1802C-C9C0-4148-AC7C-3AE81545D912}" destId="{025E694E-134A-40E3-84F2-5229D754EE85}" srcOrd="1" destOrd="0" parTransId="{58C6126D-F09D-4434-98B2-F2E17FDA91BC}" sibTransId="{11DA280C-A3F3-4769-A36A-680A41656C84}"/>
    <dgm:cxn modelId="{B06B0F25-0B95-489F-A7E5-D16A410D4044}" type="presOf" srcId="{CA732D00-E1D9-46E0-AB25-0369BA0ED5BB}" destId="{FFD19A52-441B-410C-B072-FF11A597BD73}" srcOrd="0" destOrd="1" presId="urn:microsoft.com/office/officeart/2005/8/layout/hProcess10"/>
    <dgm:cxn modelId="{6B331428-D1D0-45BC-8D13-43C8256A27CB}" type="presOf" srcId="{8DBE0E98-9306-4FAC-864C-F5F9D7826A6E}" destId="{D0F4E070-3314-4AB3-AA0E-016754E3A79E}" srcOrd="0" destOrd="0" presId="urn:microsoft.com/office/officeart/2005/8/layout/hProcess10"/>
    <dgm:cxn modelId="{66452828-DED6-4289-B3F9-B3F1524701EA}" type="presOf" srcId="{2A90C21E-1BA4-4C56-B33F-FF8FD313D573}" destId="{7E8B19BC-BEA4-43B7-A43D-3C86AE120D38}" srcOrd="1" destOrd="0" presId="urn:microsoft.com/office/officeart/2005/8/layout/hProcess10"/>
    <dgm:cxn modelId="{7678042B-FFA1-4C5F-A50E-D4A170559C58}" type="presOf" srcId="{8DBE0E98-9306-4FAC-864C-F5F9D7826A6E}" destId="{02551E02-946E-4976-8AE0-6DBE97996596}" srcOrd="1" destOrd="0" presId="urn:microsoft.com/office/officeart/2005/8/layout/hProcess10"/>
    <dgm:cxn modelId="{4B553B37-A07C-4F01-AD67-63C284B28C90}" type="presOf" srcId="{025E694E-134A-40E3-84F2-5229D754EE85}" destId="{9952CBE2-7F7D-46A3-9580-2FF4860630A6}" srcOrd="0" destOrd="2" presId="urn:microsoft.com/office/officeart/2005/8/layout/hProcess10"/>
    <dgm:cxn modelId="{4D88795E-D27A-49D1-9C5B-F3B0E1F9B490}" type="presOf" srcId="{63E1802C-C9C0-4148-AC7C-3AE81545D912}" destId="{9952CBE2-7F7D-46A3-9580-2FF4860630A6}" srcOrd="0" destOrd="0" presId="urn:microsoft.com/office/officeart/2005/8/layout/hProcess10"/>
    <dgm:cxn modelId="{7318EE4B-3CDF-437D-8058-36E055ECCF42}" type="presOf" srcId="{9618C81A-3A42-4191-95BE-9151987F60EA}" destId="{78CC00FE-30CD-4BA9-B030-2F32FAD5032C}" srcOrd="0" destOrd="1" presId="urn:microsoft.com/office/officeart/2005/8/layout/hProcess10"/>
    <dgm:cxn modelId="{CF05124C-742D-485B-BB96-C62E3B700B6F}" type="presOf" srcId="{F00F1D8C-B58F-449B-994E-20E961E308E6}" destId="{FFD19A52-441B-410C-B072-FF11A597BD73}" srcOrd="0" destOrd="2" presId="urn:microsoft.com/office/officeart/2005/8/layout/hProcess10"/>
    <dgm:cxn modelId="{C5254C6F-E0AC-494C-816E-7AB73BEB2A48}" srcId="{D1D102AF-B7EE-4ABA-818B-966774740422}" destId="{F00F1D8C-B58F-449B-994E-20E961E308E6}" srcOrd="1" destOrd="0" parTransId="{5D5CEC23-C140-4DCB-912C-B4D1FA5C856A}" sibTransId="{EDF8BA88-30E9-4F44-88AA-261D5891C0DB}"/>
    <dgm:cxn modelId="{FB3B6770-6908-417E-BFA4-DB0884BB1F88}" type="presOf" srcId="{EE1EF569-9F29-434C-9ACB-0F2D2A5E2B53}" destId="{9952CBE2-7F7D-46A3-9580-2FF4860630A6}" srcOrd="0" destOrd="1" presId="urn:microsoft.com/office/officeart/2005/8/layout/hProcess10"/>
    <dgm:cxn modelId="{DC4F2071-A9F2-4B50-A07F-ED5291CFEAF0}" type="presOf" srcId="{2A90C21E-1BA4-4C56-B33F-FF8FD313D573}" destId="{64DA26E8-615F-43BF-80DE-A04E3A185889}" srcOrd="0" destOrd="0" presId="urn:microsoft.com/office/officeart/2005/8/layout/hProcess10"/>
    <dgm:cxn modelId="{720AF171-E76F-43C0-A94C-27CAD23F6685}" srcId="{D1D102AF-B7EE-4ABA-818B-966774740422}" destId="{CA732D00-E1D9-46E0-AB25-0369BA0ED5BB}" srcOrd="0" destOrd="0" parTransId="{57F85923-E27A-4EB2-A664-26F02ED9F225}" sibTransId="{73C6F21F-F6D7-4EB7-B657-9BEB2FC51286}"/>
    <dgm:cxn modelId="{B369AD8C-70F6-48F3-9B42-2AF5D98B7F02}" srcId="{84B730F6-E6CE-4099-8451-9D6448D55025}" destId="{9618C81A-3A42-4191-95BE-9151987F60EA}" srcOrd="0" destOrd="0" parTransId="{A8F404D2-7B2D-466B-AC6C-D36D46E289C3}" sibTransId="{CBBEAC84-FBF3-47AE-AE9F-55C13504B1C8}"/>
    <dgm:cxn modelId="{B4466F8D-E25C-4BF4-BE59-52FDBF7EA60D}" type="presOf" srcId="{84B730F6-E6CE-4099-8451-9D6448D55025}" destId="{78CC00FE-30CD-4BA9-B030-2F32FAD5032C}" srcOrd="0" destOrd="0" presId="urn:microsoft.com/office/officeart/2005/8/layout/hProcess10"/>
    <dgm:cxn modelId="{36EA4D8F-FF2D-4923-BDC3-FD1D9B41CA78}" srcId="{81F6A475-8832-49A5-9610-840C77F585D9}" destId="{D1D102AF-B7EE-4ABA-818B-966774740422}" srcOrd="0" destOrd="0" parTransId="{C3439954-45C3-4111-B010-54A6DC42A272}" sibTransId="{2A90C21E-1BA4-4C56-B33F-FF8FD313D573}"/>
    <dgm:cxn modelId="{A1B7EC96-438A-4E2D-BDD9-D8CAA1395AAF}" type="presOf" srcId="{81F6A475-8832-49A5-9610-840C77F585D9}" destId="{98F3DA5C-672D-4BDE-86CE-99214DE0EDBE}" srcOrd="0" destOrd="0" presId="urn:microsoft.com/office/officeart/2005/8/layout/hProcess10"/>
    <dgm:cxn modelId="{F742C7BB-EBBF-45C3-A141-3776C9323EB5}" srcId="{63E1802C-C9C0-4148-AC7C-3AE81545D912}" destId="{EE1EF569-9F29-434C-9ACB-0F2D2A5E2B53}" srcOrd="0" destOrd="0" parTransId="{A4336810-3FB2-4A91-8902-4FAC120449EE}" sibTransId="{85444A9F-EB7C-4ED1-A57C-596ECCF6D19F}"/>
    <dgm:cxn modelId="{217D31D4-FD80-4748-BE4D-AE207277F590}" srcId="{81F6A475-8832-49A5-9610-840C77F585D9}" destId="{84B730F6-E6CE-4099-8451-9D6448D55025}" srcOrd="2" destOrd="0" parTransId="{6DC99785-FA92-432C-AA88-F6A55F09339B}" sibTransId="{BAEC9C96-BA54-477A-9AEA-A06A06DDCBD9}"/>
    <dgm:cxn modelId="{D9997BD9-3495-4EF1-9BB1-CDB842261B3D}" srcId="{84B730F6-E6CE-4099-8451-9D6448D55025}" destId="{80F49431-FABB-4465-B476-A9EE3392E46B}" srcOrd="1" destOrd="0" parTransId="{55F85078-C7F7-41C7-AF8E-C4C9A05AE2F5}" sibTransId="{C4618B19-E5C9-4C72-8C60-624683EC996C}"/>
    <dgm:cxn modelId="{22C427F1-B0DE-4577-8259-A01A5147F97E}" srcId="{81F6A475-8832-49A5-9610-840C77F585D9}" destId="{63E1802C-C9C0-4148-AC7C-3AE81545D912}" srcOrd="1" destOrd="0" parTransId="{D5A23646-AE0A-4D4F-A87B-3AE7CB653CBE}" sibTransId="{8DBE0E98-9306-4FAC-864C-F5F9D7826A6E}"/>
    <dgm:cxn modelId="{8EA8A9FA-F6B7-49C6-8854-735B88312893}" type="presOf" srcId="{D1D102AF-B7EE-4ABA-818B-966774740422}" destId="{FFD19A52-441B-410C-B072-FF11A597BD73}" srcOrd="0" destOrd="0" presId="urn:microsoft.com/office/officeart/2005/8/layout/hProcess10"/>
    <dgm:cxn modelId="{7CDA58FC-0272-4948-AD0E-6B6A344981E6}" type="presOf" srcId="{80F49431-FABB-4465-B476-A9EE3392E46B}" destId="{78CC00FE-30CD-4BA9-B030-2F32FAD5032C}" srcOrd="0" destOrd="2" presId="urn:microsoft.com/office/officeart/2005/8/layout/hProcess10"/>
    <dgm:cxn modelId="{90B03CC8-81A5-4619-9FA0-15382AD22511}" type="presParOf" srcId="{98F3DA5C-672D-4BDE-86CE-99214DE0EDBE}" destId="{595F62F0-9BCB-4878-B663-5DA690D7D514}" srcOrd="0" destOrd="0" presId="urn:microsoft.com/office/officeart/2005/8/layout/hProcess10"/>
    <dgm:cxn modelId="{291F20E4-F2F3-44DF-B797-39C269C550F1}" type="presParOf" srcId="{595F62F0-9BCB-4878-B663-5DA690D7D514}" destId="{CAD54728-34EC-4208-90D9-E634B737EB84}" srcOrd="0" destOrd="0" presId="urn:microsoft.com/office/officeart/2005/8/layout/hProcess10"/>
    <dgm:cxn modelId="{6F0B76A7-109D-49DF-BAB1-F4F423332A35}" type="presParOf" srcId="{595F62F0-9BCB-4878-B663-5DA690D7D514}" destId="{FFD19A52-441B-410C-B072-FF11A597BD73}" srcOrd="1" destOrd="0" presId="urn:microsoft.com/office/officeart/2005/8/layout/hProcess10"/>
    <dgm:cxn modelId="{58FF3A63-35B7-4D5D-A33D-231389EDBBDD}" type="presParOf" srcId="{98F3DA5C-672D-4BDE-86CE-99214DE0EDBE}" destId="{64DA26E8-615F-43BF-80DE-A04E3A185889}" srcOrd="1" destOrd="0" presId="urn:microsoft.com/office/officeart/2005/8/layout/hProcess10"/>
    <dgm:cxn modelId="{CA12C102-786C-492C-94CD-BE2E965B9B39}" type="presParOf" srcId="{64DA26E8-615F-43BF-80DE-A04E3A185889}" destId="{7E8B19BC-BEA4-43B7-A43D-3C86AE120D38}" srcOrd="0" destOrd="0" presId="urn:microsoft.com/office/officeart/2005/8/layout/hProcess10"/>
    <dgm:cxn modelId="{2BA61F41-9713-4AF2-8429-F336110FBCA5}" type="presParOf" srcId="{98F3DA5C-672D-4BDE-86CE-99214DE0EDBE}" destId="{6291C80C-98C2-46AE-9469-9358BE9235AC}" srcOrd="2" destOrd="0" presId="urn:microsoft.com/office/officeart/2005/8/layout/hProcess10"/>
    <dgm:cxn modelId="{837A2989-AB56-4967-A791-BE177F21B971}" type="presParOf" srcId="{6291C80C-98C2-46AE-9469-9358BE9235AC}" destId="{7B835F8E-4902-4EFD-8F32-DC91BE813597}" srcOrd="0" destOrd="0" presId="urn:microsoft.com/office/officeart/2005/8/layout/hProcess10"/>
    <dgm:cxn modelId="{81C6E3A5-0FA9-4C50-91A3-E4AB1EE3864E}" type="presParOf" srcId="{6291C80C-98C2-46AE-9469-9358BE9235AC}" destId="{9952CBE2-7F7D-46A3-9580-2FF4860630A6}" srcOrd="1" destOrd="0" presId="urn:microsoft.com/office/officeart/2005/8/layout/hProcess10"/>
    <dgm:cxn modelId="{D53A32FA-9431-4D31-9046-AAC1F84BEA9C}" type="presParOf" srcId="{98F3DA5C-672D-4BDE-86CE-99214DE0EDBE}" destId="{D0F4E070-3314-4AB3-AA0E-016754E3A79E}" srcOrd="3" destOrd="0" presId="urn:microsoft.com/office/officeart/2005/8/layout/hProcess10"/>
    <dgm:cxn modelId="{12F80645-53AA-470F-BF78-36B569F452AD}" type="presParOf" srcId="{D0F4E070-3314-4AB3-AA0E-016754E3A79E}" destId="{02551E02-946E-4976-8AE0-6DBE97996596}" srcOrd="0" destOrd="0" presId="urn:microsoft.com/office/officeart/2005/8/layout/hProcess10"/>
    <dgm:cxn modelId="{63DCA153-C709-49D3-848E-D99EE7D6A91E}" type="presParOf" srcId="{98F3DA5C-672D-4BDE-86CE-99214DE0EDBE}" destId="{63AB1AA7-F64B-41FD-B9AD-03070023BB4F}" srcOrd="4" destOrd="0" presId="urn:microsoft.com/office/officeart/2005/8/layout/hProcess10"/>
    <dgm:cxn modelId="{BCBE0D7A-CA67-4739-9BE1-A220232895AD}" type="presParOf" srcId="{63AB1AA7-F64B-41FD-B9AD-03070023BB4F}" destId="{7BD29DBA-A5D2-4B0E-BC08-C11E006AB073}" srcOrd="0" destOrd="0" presId="urn:microsoft.com/office/officeart/2005/8/layout/hProcess10"/>
    <dgm:cxn modelId="{3F3D11FD-E816-4AB2-9361-208E62FA8C8F}" type="presParOf" srcId="{63AB1AA7-F64B-41FD-B9AD-03070023BB4F}" destId="{78CC00FE-30CD-4BA9-B030-2F32FAD5032C}"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54728-34EC-4208-90D9-E634B737EB84}">
      <dsp:nvSpPr>
        <dsp:cNvPr id="0" name=""/>
        <dsp:cNvSpPr/>
      </dsp:nvSpPr>
      <dsp:spPr>
        <a:xfrm>
          <a:off x="338970" y="1186385"/>
          <a:ext cx="1527266" cy="1525204"/>
        </a:xfrm>
        <a:prstGeom prst="roundRect">
          <a:avLst>
            <a:gd name="adj" fmla="val 10000"/>
          </a:avLst>
        </a:prstGeom>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988" t="25962" r="1988" b="2596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D19A52-441B-410C-B072-FF11A597BD73}">
      <dsp:nvSpPr>
        <dsp:cNvPr id="0" name=""/>
        <dsp:cNvSpPr/>
      </dsp:nvSpPr>
      <dsp:spPr>
        <a:xfrm>
          <a:off x="0" y="2857024"/>
          <a:ext cx="2145550"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0" i="0" u="none" kern="1200" dirty="0"/>
            <a:t>Phase 1</a:t>
          </a:r>
          <a:endParaRPr lang="en-US" sz="2200" b="0" kern="1200" dirty="0"/>
        </a:p>
        <a:p>
          <a:pPr marL="171450" lvl="1" indent="-171450" algn="l" defTabSz="755650">
            <a:lnSpc>
              <a:spcPct val="90000"/>
            </a:lnSpc>
            <a:spcBef>
              <a:spcPct val="0"/>
            </a:spcBef>
            <a:spcAft>
              <a:spcPct val="15000"/>
            </a:spcAft>
            <a:buChar char="•"/>
          </a:pPr>
          <a:r>
            <a:rPr lang="en-US" sz="1700" b="0" i="0" u="none" kern="1200" dirty="0"/>
            <a:t>Statement of Work</a:t>
          </a:r>
        </a:p>
        <a:p>
          <a:pPr marL="171450" lvl="1" indent="-171450" algn="l" defTabSz="755650">
            <a:lnSpc>
              <a:spcPct val="90000"/>
            </a:lnSpc>
            <a:spcBef>
              <a:spcPct val="0"/>
            </a:spcBef>
            <a:spcAft>
              <a:spcPct val="15000"/>
            </a:spcAft>
            <a:buChar char="•"/>
          </a:pPr>
          <a:r>
            <a:rPr lang="en-US" sz="1700" b="0" i="0" u="none" kern="1200" dirty="0"/>
            <a:t>Week 4</a:t>
          </a:r>
        </a:p>
      </dsp:txBody>
      <dsp:txXfrm>
        <a:off x="44732" y="2901756"/>
        <a:ext cx="2056086" cy="1437802"/>
      </dsp:txXfrm>
    </dsp:sp>
    <dsp:sp modelId="{64DA26E8-615F-43BF-80DE-A04E3A185889}">
      <dsp:nvSpPr>
        <dsp:cNvPr id="0" name=""/>
        <dsp:cNvSpPr/>
      </dsp:nvSpPr>
      <dsp:spPr>
        <a:xfrm rot="1178">
          <a:off x="2264131" y="1766027"/>
          <a:ext cx="522384"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2264131" y="1839404"/>
        <a:ext cx="412290" cy="220188"/>
      </dsp:txXfrm>
    </dsp:sp>
    <dsp:sp modelId="{7B835F8E-4902-4EFD-8F32-DC91BE813597}">
      <dsp:nvSpPr>
        <dsp:cNvPr id="0" name=""/>
        <dsp:cNvSpPr/>
      </dsp:nvSpPr>
      <dsp:spPr>
        <a:xfrm>
          <a:off x="3358763" y="1186389"/>
          <a:ext cx="1527266" cy="1527266"/>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t="-13000" b="-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52CBE2-7F7D-46A3-9580-2FF4860630A6}">
      <dsp:nvSpPr>
        <dsp:cNvPr id="0" name=""/>
        <dsp:cNvSpPr/>
      </dsp:nvSpPr>
      <dsp:spPr>
        <a:xfrm>
          <a:off x="2694907" y="2857539"/>
          <a:ext cx="2906846"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0" i="0" u="none" kern="1200" dirty="0"/>
            <a:t>Phase 2</a:t>
          </a:r>
          <a:endParaRPr lang="en-US" sz="2200" b="0" kern="1200" dirty="0"/>
        </a:p>
        <a:p>
          <a:pPr marL="171450" lvl="1" indent="-171450" algn="l" defTabSz="755650">
            <a:lnSpc>
              <a:spcPct val="90000"/>
            </a:lnSpc>
            <a:spcBef>
              <a:spcPct val="0"/>
            </a:spcBef>
            <a:spcAft>
              <a:spcPct val="15000"/>
            </a:spcAft>
            <a:buChar char="•"/>
          </a:pPr>
          <a:r>
            <a:rPr lang="en-US" sz="1700" b="0" i="0" u="none" kern="1200" dirty="0"/>
            <a:t>Preliminary Design Report</a:t>
          </a:r>
        </a:p>
        <a:p>
          <a:pPr marL="171450" lvl="1" indent="-171450" algn="l" defTabSz="755650">
            <a:lnSpc>
              <a:spcPct val="90000"/>
            </a:lnSpc>
            <a:spcBef>
              <a:spcPct val="0"/>
            </a:spcBef>
            <a:spcAft>
              <a:spcPct val="15000"/>
            </a:spcAft>
            <a:buChar char="•"/>
          </a:pPr>
          <a:r>
            <a:rPr lang="en-US" sz="1700" b="0" i="0" u="none" kern="1200" dirty="0"/>
            <a:t>Midterm</a:t>
          </a:r>
        </a:p>
      </dsp:txBody>
      <dsp:txXfrm>
        <a:off x="2739639" y="2902271"/>
        <a:ext cx="2817382" cy="1437802"/>
      </dsp:txXfrm>
    </dsp:sp>
    <dsp:sp modelId="{D0F4E070-3314-4AB3-AA0E-016754E3A79E}">
      <dsp:nvSpPr>
        <dsp:cNvPr id="0" name=""/>
        <dsp:cNvSpPr/>
      </dsp:nvSpPr>
      <dsp:spPr>
        <a:xfrm>
          <a:off x="5418049" y="1766532"/>
          <a:ext cx="532019"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5418049" y="1839928"/>
        <a:ext cx="421925" cy="220188"/>
      </dsp:txXfrm>
    </dsp:sp>
    <dsp:sp modelId="{7BD29DBA-A5D2-4B0E-BC08-C11E006AB073}">
      <dsp:nvSpPr>
        <dsp:cNvPr id="0" name=""/>
        <dsp:cNvSpPr/>
      </dsp:nvSpPr>
      <dsp:spPr>
        <a:xfrm>
          <a:off x="6406085" y="1186389"/>
          <a:ext cx="1527266" cy="1527266"/>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CC00FE-30CD-4BA9-B030-2F32FAD5032C}">
      <dsp:nvSpPr>
        <dsp:cNvPr id="0" name=""/>
        <dsp:cNvSpPr/>
      </dsp:nvSpPr>
      <dsp:spPr>
        <a:xfrm>
          <a:off x="6241280" y="2857539"/>
          <a:ext cx="2216919"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0" i="0" u="none" kern="1200" dirty="0"/>
            <a:t>Phase 3</a:t>
          </a:r>
          <a:endParaRPr lang="en-US" sz="2200" b="0" kern="1200" dirty="0"/>
        </a:p>
        <a:p>
          <a:pPr marL="171450" lvl="1" indent="-171450" algn="l" defTabSz="755650">
            <a:lnSpc>
              <a:spcPct val="90000"/>
            </a:lnSpc>
            <a:spcBef>
              <a:spcPct val="0"/>
            </a:spcBef>
            <a:spcAft>
              <a:spcPct val="15000"/>
            </a:spcAft>
            <a:buChar char="•"/>
          </a:pPr>
          <a:r>
            <a:rPr lang="en-US" sz="1700" b="0" i="0" u="none" kern="1200" dirty="0"/>
            <a:t>Final Report</a:t>
          </a:r>
        </a:p>
        <a:p>
          <a:pPr marL="171450" lvl="1" indent="-171450" algn="l" defTabSz="755650">
            <a:lnSpc>
              <a:spcPct val="90000"/>
            </a:lnSpc>
            <a:spcBef>
              <a:spcPct val="0"/>
            </a:spcBef>
            <a:spcAft>
              <a:spcPct val="15000"/>
            </a:spcAft>
            <a:buChar char="•"/>
          </a:pPr>
          <a:r>
            <a:rPr lang="en-US" sz="1700" b="0" i="0" u="none" kern="1200" dirty="0"/>
            <a:t>End of Semester</a:t>
          </a:r>
        </a:p>
      </dsp:txBody>
      <dsp:txXfrm>
        <a:off x="6286012" y="2902271"/>
        <a:ext cx="2127455" cy="143780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04" tIns="46653" rIns="93304" bIns="46653" rtlCol="0"/>
          <a:lstStyle>
            <a:lvl1pPr algn="l">
              <a:defRPr sz="1200"/>
            </a:lvl1pPr>
          </a:lstStyle>
          <a:p>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3304" tIns="46653" rIns="93304" bIns="46653" rtlCol="0"/>
          <a:lstStyle>
            <a:lvl1pPr algn="r">
              <a:defRPr sz="1200"/>
            </a:lvl1pPr>
          </a:lstStyle>
          <a:p>
            <a:fld id="{D0FE861C-486B-4E18-A0E9-A790238A915C}" type="datetimeFigureOut">
              <a:rPr lang="en-US" smtClean="0"/>
              <a:t>9/23/2022</a:t>
            </a:fld>
            <a:endParaRPr lang="en-US" dirty="0"/>
          </a:p>
        </p:txBody>
      </p:sp>
      <p:sp>
        <p:nvSpPr>
          <p:cNvPr id="4" name="Slide Image Placeholder 3"/>
          <p:cNvSpPr>
            <a:spLocks noGrp="1" noRot="1" noChangeAspect="1"/>
          </p:cNvSpPr>
          <p:nvPr>
            <p:ph type="sldImg" idx="2"/>
          </p:nvPr>
        </p:nvSpPr>
        <p:spPr>
          <a:xfrm>
            <a:off x="1184275" y="696913"/>
            <a:ext cx="4654550" cy="3490912"/>
          </a:xfrm>
          <a:prstGeom prst="rect">
            <a:avLst/>
          </a:prstGeom>
          <a:noFill/>
          <a:ln w="12700">
            <a:solidFill>
              <a:prstClr val="black"/>
            </a:solidFill>
          </a:ln>
        </p:spPr>
        <p:txBody>
          <a:bodyPr vert="horz" lIns="93304" tIns="46653" rIns="93304" bIns="46653"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04" tIns="46653" rIns="93304" bIns="4665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5455"/>
          </a:xfrm>
          <a:prstGeom prst="rect">
            <a:avLst/>
          </a:prstGeom>
        </p:spPr>
        <p:txBody>
          <a:bodyPr vert="horz" lIns="93304" tIns="46653" rIns="93304" bIns="4665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5455"/>
          </a:xfrm>
          <a:prstGeom prst="rect">
            <a:avLst/>
          </a:prstGeom>
        </p:spPr>
        <p:txBody>
          <a:bodyPr vert="horz" lIns="93304" tIns="46653" rIns="93304" bIns="46653"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25</a:t>
            </a:fld>
            <a:endParaRPr lang="en-US" dirty="0"/>
          </a:p>
        </p:txBody>
      </p:sp>
    </p:spTree>
    <p:extLst>
      <p:ext uri="{BB962C8B-B14F-4D97-AF65-F5344CB8AC3E}">
        <p14:creationId xmlns:p14="http://schemas.microsoft.com/office/powerpoint/2010/main" val="994923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26</a:t>
            </a:fld>
            <a:endParaRPr lang="en-US" dirty="0"/>
          </a:p>
        </p:txBody>
      </p:sp>
    </p:spTree>
    <p:extLst>
      <p:ext uri="{BB962C8B-B14F-4D97-AF65-F5344CB8AC3E}">
        <p14:creationId xmlns:p14="http://schemas.microsoft.com/office/powerpoint/2010/main" val="2951198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27</a:t>
            </a:fld>
            <a:endParaRPr lang="en-US" dirty="0"/>
          </a:p>
        </p:txBody>
      </p:sp>
    </p:spTree>
    <p:extLst>
      <p:ext uri="{BB962C8B-B14F-4D97-AF65-F5344CB8AC3E}">
        <p14:creationId xmlns:p14="http://schemas.microsoft.com/office/powerpoint/2010/main" val="2866829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35</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a:p>
            <a:r>
              <a:rPr lang="en-US" dirty="0"/>
              <a:t>IED vs CD</a:t>
            </a:r>
          </a:p>
          <a:p>
            <a:r>
              <a:rPr lang="en-US" dirty="0"/>
              <a:t>  IED – Becoming an Engineer</a:t>
            </a:r>
          </a:p>
          <a:p>
            <a:r>
              <a:rPr lang="en-US" dirty="0"/>
              <a:t>  CD – Be an Engineer</a:t>
            </a:r>
          </a:p>
          <a:p>
            <a:r>
              <a:rPr lang="en-US" dirty="0"/>
              <a:t>Owner – Students</a:t>
            </a:r>
          </a:p>
          <a:p>
            <a:r>
              <a:rPr lang="en-US" dirty="0"/>
              <a:t>Role of Students – Solve an open-ended complex problem by applying good engineering practices</a:t>
            </a:r>
          </a:p>
          <a:p>
            <a:r>
              <a:rPr lang="en-US" dirty="0"/>
              <a:t>Role of PE – Assist students by day to day operations</a:t>
            </a:r>
          </a:p>
          <a:p>
            <a:r>
              <a:rPr lang="en-US" dirty="0"/>
              <a:t>Role of CE - Evaluation</a:t>
            </a:r>
          </a:p>
        </p:txBody>
      </p:sp>
      <p:sp>
        <p:nvSpPr>
          <p:cNvPr id="4" name="Slide Number Placeholder 3"/>
          <p:cNvSpPr>
            <a:spLocks noGrp="1"/>
          </p:cNvSpPr>
          <p:nvPr>
            <p:ph type="sldNum" sz="quarter" idx="10"/>
          </p:nvPr>
        </p:nvSpPr>
        <p:spPr/>
        <p:txBody>
          <a:bodyPr/>
          <a:lstStyle/>
          <a:p>
            <a:fld id="{5C821964-560F-4BDB-BAAF-EC529F5D9B05}" type="slidenum">
              <a:rPr lang="en-US" smtClean="0"/>
              <a:t>36</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44</a:t>
            </a:fld>
            <a:endParaRPr lang="en-US" dirty="0"/>
          </a:p>
        </p:txBody>
      </p:sp>
    </p:spTree>
    <p:extLst>
      <p:ext uri="{BB962C8B-B14F-4D97-AF65-F5344CB8AC3E}">
        <p14:creationId xmlns:p14="http://schemas.microsoft.com/office/powerpoint/2010/main" val="6599465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45</a:t>
            </a:fld>
            <a:endParaRPr lang="en-US" dirty="0"/>
          </a:p>
        </p:txBody>
      </p:sp>
    </p:spTree>
    <p:extLst>
      <p:ext uri="{BB962C8B-B14F-4D97-AF65-F5344CB8AC3E}">
        <p14:creationId xmlns:p14="http://schemas.microsoft.com/office/powerpoint/2010/main" val="33176538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Continuing projects should</a:t>
            </a:r>
            <a:r>
              <a:rPr lang="en-US" baseline="0" dirty="0"/>
              <a:t> follow Track C or E</a:t>
            </a:r>
          </a:p>
          <a:p>
            <a:r>
              <a:rPr lang="en-US" baseline="0" dirty="0"/>
              <a:t>New projects can follow A, B, or D</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54</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55</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63</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7</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64</a:t>
            </a:fld>
            <a:endParaRPr lang="en-US" dirty="0"/>
          </a:p>
        </p:txBody>
      </p:sp>
    </p:spTree>
    <p:extLst>
      <p:ext uri="{BB962C8B-B14F-4D97-AF65-F5344CB8AC3E}">
        <p14:creationId xmlns:p14="http://schemas.microsoft.com/office/powerpoint/2010/main" val="15719633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DF811066-0135-4CAA-8AD4-89A97190AC00}" type="slidenum">
              <a:rPr lang="en-US" smtClean="0"/>
              <a:t>71</a:t>
            </a:fld>
            <a:endParaRPr lang="en-US" dirty="0"/>
          </a:p>
        </p:txBody>
      </p:sp>
    </p:spTree>
    <p:extLst>
      <p:ext uri="{BB962C8B-B14F-4D97-AF65-F5344CB8AC3E}">
        <p14:creationId xmlns:p14="http://schemas.microsoft.com/office/powerpoint/2010/main" val="11289270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72</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76</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DF811066-0135-4CAA-8AD4-89A97190AC00}" type="slidenum">
              <a:rPr lang="en-US" smtClean="0"/>
              <a:t>83</a:t>
            </a:fld>
            <a:endParaRPr lang="en-US" dirty="0"/>
          </a:p>
        </p:txBody>
      </p:sp>
    </p:spTree>
    <p:extLst>
      <p:ext uri="{BB962C8B-B14F-4D97-AF65-F5344CB8AC3E}">
        <p14:creationId xmlns:p14="http://schemas.microsoft.com/office/powerpoint/2010/main" val="27055878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84</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86</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DF811066-0135-4CAA-8AD4-89A97190AC00}" type="slidenum">
              <a:rPr lang="en-US" smtClean="0"/>
              <a:t>92</a:t>
            </a:fld>
            <a:endParaRPr lang="en-US" dirty="0"/>
          </a:p>
        </p:txBody>
      </p:sp>
    </p:spTree>
    <p:extLst>
      <p:ext uri="{BB962C8B-B14F-4D97-AF65-F5344CB8AC3E}">
        <p14:creationId xmlns:p14="http://schemas.microsoft.com/office/powerpoint/2010/main" val="24312528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93</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96</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11</a:t>
            </a:fld>
            <a:endParaRPr lang="en-US" dirty="0"/>
          </a:p>
        </p:txBody>
      </p:sp>
    </p:spTree>
    <p:extLst>
      <p:ext uri="{BB962C8B-B14F-4D97-AF65-F5344CB8AC3E}">
        <p14:creationId xmlns:p14="http://schemas.microsoft.com/office/powerpoint/2010/main" val="2486447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99</a:t>
            </a:fld>
            <a:endParaRPr lang="en-US" dirty="0"/>
          </a:p>
        </p:txBody>
      </p:sp>
    </p:spTree>
    <p:extLst>
      <p:ext uri="{BB962C8B-B14F-4D97-AF65-F5344CB8AC3E}">
        <p14:creationId xmlns:p14="http://schemas.microsoft.com/office/powerpoint/2010/main" val="25715223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100</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105</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5C821964-560F-4BDB-BAAF-EC529F5D9B05}" type="slidenum">
              <a:rPr lang="en-US" smtClean="0"/>
              <a:t>106</a:t>
            </a:fld>
            <a:endParaRPr lang="en-US" dirty="0"/>
          </a:p>
        </p:txBody>
      </p:sp>
    </p:spTree>
    <p:extLst>
      <p:ext uri="{BB962C8B-B14F-4D97-AF65-F5344CB8AC3E}">
        <p14:creationId xmlns:p14="http://schemas.microsoft.com/office/powerpoint/2010/main" val="11505289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5C821964-560F-4BDB-BAAF-EC529F5D9B05}" type="slidenum">
              <a:rPr lang="en-US" smtClean="0"/>
              <a:t>110</a:t>
            </a:fld>
            <a:endParaRPr lang="en-US" dirty="0"/>
          </a:p>
        </p:txBody>
      </p:sp>
    </p:spTree>
    <p:extLst>
      <p:ext uri="{BB962C8B-B14F-4D97-AF65-F5344CB8AC3E}">
        <p14:creationId xmlns:p14="http://schemas.microsoft.com/office/powerpoint/2010/main" val="1324223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9D0E9971-5323-49BB-B202-5B26F1DB1B82}" type="slidenum">
              <a:rPr lang="en-US"/>
              <a:pPr/>
              <a:t>13</a:t>
            </a:fld>
            <a:endParaRPr lang="en-US" dirty="0"/>
          </a:p>
        </p:txBody>
      </p:sp>
      <p:sp>
        <p:nvSpPr>
          <p:cNvPr id="30723" name="Rectangle 2"/>
          <p:cNvSpPr>
            <a:spLocks noGrp="1" noRot="1" noChangeAspect="1" noChangeArrowheads="1" noTextEdit="1"/>
          </p:cNvSpPr>
          <p:nvPr>
            <p:ph type="sldImg"/>
          </p:nvPr>
        </p:nvSpPr>
        <p:spPr>
          <a:xfrm>
            <a:off x="2946400" y="3852863"/>
            <a:ext cx="13868400" cy="10401300"/>
          </a:xfrm>
          <a:ln/>
        </p:spPr>
      </p:sp>
      <p:sp>
        <p:nvSpPr>
          <p:cNvPr id="3072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506312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14</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18</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yourself and discuss desired outcomes – 1 minute</a:t>
            </a:r>
          </a:p>
        </p:txBody>
      </p:sp>
      <p:sp>
        <p:nvSpPr>
          <p:cNvPr id="4" name="Slide Number Placeholder 3"/>
          <p:cNvSpPr>
            <a:spLocks noGrp="1"/>
          </p:cNvSpPr>
          <p:nvPr>
            <p:ph type="sldNum" sz="quarter" idx="5"/>
          </p:nvPr>
        </p:nvSpPr>
        <p:spPr/>
        <p:txBody>
          <a:bodyPr/>
          <a:lstStyle/>
          <a:p>
            <a:fld id="{DF811066-0135-4CAA-8AD4-89A97190AC00}" type="slidenum">
              <a:rPr lang="en-US" smtClean="0"/>
              <a:t>22</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Community Agreements – </a:t>
            </a:r>
          </a:p>
          <a:p>
            <a:r>
              <a:rPr lang="en-US" b="1" dirty="0"/>
              <a:t>Be Curious, Open, and Respectful</a:t>
            </a:r>
            <a:r>
              <a:rPr lang="en-US" dirty="0"/>
              <a:t> - call in not out/throw sunshine not shade </a:t>
            </a:r>
          </a:p>
          <a:p>
            <a:r>
              <a:rPr lang="en-US" b="1" dirty="0"/>
              <a:t>No one knows everything</a:t>
            </a:r>
            <a:r>
              <a:rPr lang="en-US" dirty="0"/>
              <a:t> - together we know a lot </a:t>
            </a:r>
          </a:p>
          <a:p>
            <a:r>
              <a:rPr lang="en-US" b="1" dirty="0"/>
              <a:t>We can’t be articulate all the time</a:t>
            </a:r>
            <a:r>
              <a:rPr lang="en-US" dirty="0"/>
              <a:t> - give the benefit of the doubt and ask questions </a:t>
            </a:r>
          </a:p>
          <a:p>
            <a:r>
              <a:rPr lang="en-US" b="1" dirty="0"/>
              <a:t>We take care of ourselves</a:t>
            </a:r>
            <a:r>
              <a:rPr lang="en-US" dirty="0"/>
              <a:t> - stretch, eat, drink, use restroom, rest, etc. </a:t>
            </a:r>
          </a:p>
          <a:p>
            <a:r>
              <a:rPr lang="en-US" b="1" dirty="0"/>
              <a:t>Confidentiality</a:t>
            </a:r>
            <a:r>
              <a:rPr lang="en-US" dirty="0"/>
              <a:t> - don’t speak for others without explicit permission, don’t share something communicated in a private or safe space. </a:t>
            </a:r>
          </a:p>
          <a:p>
            <a:r>
              <a:rPr lang="en-US" b="1" dirty="0"/>
              <a:t>One mic</a:t>
            </a:r>
            <a:r>
              <a:rPr lang="en-US" dirty="0"/>
              <a:t> - one voice at a time </a:t>
            </a:r>
          </a:p>
          <a:p>
            <a:r>
              <a:rPr lang="en-US" b="1" dirty="0"/>
              <a:t>Take Space/Make Space</a:t>
            </a:r>
            <a:r>
              <a:rPr lang="en-US" dirty="0"/>
              <a:t> - if you are usually quiet challenge yourself to take more space, and if you usually talk a lot be mindful to leave room for quieter voices </a:t>
            </a:r>
          </a:p>
          <a:p>
            <a:r>
              <a:rPr lang="en-US" b="1" dirty="0"/>
              <a:t>Avoid Jargon, Acronyms, and Industry language</a:t>
            </a:r>
            <a:r>
              <a:rPr lang="en-US" dirty="0"/>
              <a:t> - use inclusive language that is accessible for people with varying inside knowledge </a:t>
            </a:r>
          </a:p>
          <a:p>
            <a:r>
              <a:rPr lang="en-US" b="1" dirty="0"/>
              <a:t>Be aware of time</a:t>
            </a:r>
            <a:r>
              <a:rPr lang="en-US" dirty="0"/>
              <a:t> - enough let’s move on (ELMO)  means if what you wanted to say has already been said, don’t say it </a:t>
            </a:r>
          </a:p>
          <a:p>
            <a:r>
              <a:rPr lang="en-US" b="1" dirty="0"/>
              <a:t>Speak from your own experience</a:t>
            </a:r>
            <a:r>
              <a:rPr lang="en-US" dirty="0"/>
              <a:t> - Use I statements rather than generalizations </a:t>
            </a:r>
          </a:p>
          <a:p>
            <a:r>
              <a:rPr lang="en-US" b="1" dirty="0"/>
              <a:t>Challenge assumptions</a:t>
            </a:r>
            <a:r>
              <a:rPr lang="en-US" dirty="0"/>
              <a:t> </a:t>
            </a:r>
          </a:p>
          <a:p>
            <a:r>
              <a:rPr lang="en-US" b="1" dirty="0"/>
              <a:t>Be conscious of intent vs. impact</a:t>
            </a:r>
            <a:r>
              <a:rPr lang="en-US" dirty="0"/>
              <a:t> - no matter intention you’re responsible for your impact </a:t>
            </a:r>
          </a:p>
          <a:p>
            <a:r>
              <a:rPr lang="en-US" b="1" dirty="0"/>
              <a:t>Avoid using isms</a:t>
            </a:r>
            <a:endParaRPr lang="en-US" dirty="0"/>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23</a:t>
            </a:fld>
            <a:endParaRPr lang="en-US" dirty="0"/>
          </a:p>
        </p:txBody>
      </p:sp>
    </p:spTree>
    <p:extLst>
      <p:ext uri="{BB962C8B-B14F-4D97-AF65-F5344CB8AC3E}">
        <p14:creationId xmlns:p14="http://schemas.microsoft.com/office/powerpoint/2010/main" val="2865302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24</a:t>
            </a:fld>
            <a:endParaRPr lang="en-US" dirty="0"/>
          </a:p>
        </p:txBody>
      </p:sp>
    </p:spTree>
    <p:extLst>
      <p:ext uri="{BB962C8B-B14F-4D97-AF65-F5344CB8AC3E}">
        <p14:creationId xmlns:p14="http://schemas.microsoft.com/office/powerpoint/2010/main" val="3533366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BBEFECE-025D-4F61-8AB3-C921C18C53BC}" type="datetime1">
              <a:rPr lang="en-US" smtClean="0"/>
              <a:t>9/23/2022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33AF77-2CEA-4402-BBB5-AB7A0A92B6BC}" type="datetime1">
              <a:rPr lang="en-US" smtClean="0"/>
              <a:t>9/23/2022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674E90-26EB-4A55-A105-BBFE03AD4869}" type="datetime1">
              <a:rPr lang="en-US" smtClean="0"/>
              <a:t>9/23/2022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66B17B1-7C79-45AB-AF70-0C1DA4B8BFEA}" type="datetime1">
              <a:rPr lang="en-US" smtClean="0"/>
              <a:t>9/23/2022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43FD76-6CA5-42AF-B762-EE369FE6662D}" type="datetime1">
              <a:rPr lang="en-US" smtClean="0"/>
              <a:t>9/23/2022</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7D97CD-4947-449E-A106-ABAFB47ECECC}" type="datetime1">
              <a:rPr lang="en-US" smtClean="0"/>
              <a:t>9/23/2022</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714BF7-4C6E-4C1F-B83F-F23AC9D882A0}" type="datetime1">
              <a:rPr lang="en-US" smtClean="0"/>
              <a:t>9/23/2022</a:t>
            </a:fld>
            <a:endParaRPr lang="en-US" dirty="0"/>
          </a:p>
        </p:txBody>
      </p:sp>
      <p:sp>
        <p:nvSpPr>
          <p:cNvPr id="6" name="Footer Placeholder 5"/>
          <p:cNvSpPr>
            <a:spLocks noGrp="1"/>
          </p:cNvSpPr>
          <p:nvPr>
            <p:ph type="ftr" sz="quarter" idx="11"/>
          </p:nvPr>
        </p:nvSpPr>
        <p:spPr/>
        <p:txBody>
          <a:bodyPr/>
          <a:lstStyle>
            <a:lvl1pPr>
              <a:defRPr sz="1200"/>
            </a:lvl1p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FFF3EF-A06D-43BF-BAE9-F824D4A8A670}" type="datetime1">
              <a:rPr lang="en-US" smtClean="0"/>
              <a:t>9/23/2022</a:t>
            </a:fld>
            <a:endParaRPr lang="en-US" dirty="0"/>
          </a:p>
        </p:txBody>
      </p:sp>
      <p:sp>
        <p:nvSpPr>
          <p:cNvPr id="8" name="Footer Placeholder 7"/>
          <p:cNvSpPr>
            <a:spLocks noGrp="1"/>
          </p:cNvSpPr>
          <p:nvPr>
            <p:ph type="ftr" sz="quarter" idx="11"/>
          </p:nvPr>
        </p:nvSpPr>
        <p:spPr/>
        <p:txBody>
          <a:bodyPr/>
          <a:lstStyle>
            <a:lvl1pPr>
              <a:defRPr sz="1200"/>
            </a:lvl1pPr>
          </a:lstStyle>
          <a:p>
            <a:r>
              <a:rPr lang="en-US" dirty="0"/>
              <a:t>PE Space</a:t>
            </a:r>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1A87E7-AD4E-45B0-8780-6A3CCEC83DB8}" type="datetime1">
              <a:rPr lang="en-US" smtClean="0"/>
              <a:t>9/23/2022</a:t>
            </a:fld>
            <a:endParaRPr lang="en-US" dirty="0"/>
          </a:p>
        </p:txBody>
      </p:sp>
      <p:sp>
        <p:nvSpPr>
          <p:cNvPr id="4" name="Footer Placeholder 3"/>
          <p:cNvSpPr>
            <a:spLocks noGrp="1"/>
          </p:cNvSpPr>
          <p:nvPr>
            <p:ph type="ftr" sz="quarter" idx="11"/>
          </p:nvPr>
        </p:nvSpPr>
        <p:spPr/>
        <p:txBody>
          <a:bodyPr/>
          <a:lstStyle>
            <a:lvl1pPr>
              <a:defRPr sz="1200"/>
            </a:lvl1p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00F278-01CA-4830-87DF-3EE440A49B28}" type="datetime1">
              <a:rPr lang="en-US" smtClean="0"/>
              <a:t>9/23/2022</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097CF39-2DF2-4EBF-96CA-214EE11D6B61}" type="datetime1">
              <a:rPr lang="en-US" smtClean="0"/>
              <a:t>9/23/2022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8CD78C-9DDF-4CBE-8ED2-64CA794A14D5}" type="datetime1">
              <a:rPr lang="en-US" smtClean="0"/>
              <a:t>9/23/2022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582959B-B000-4DD3-9EF5-2021D506DC81}" type="datetime1">
              <a:rPr lang="en-US" smtClean="0"/>
              <a:t>9/23/2022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8E82F6-443A-4959-9C97-F699D081CE81}" type="datetime1">
              <a:rPr lang="en-US" smtClean="0"/>
              <a:t>9/23/2022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04878-3E1A-4633-BB4E-4D5EB3D7E11F}" type="datetime1">
              <a:rPr lang="en-US" smtClean="0"/>
              <a:t>9/23/2022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12B93E7-D57E-4A7E-B607-67BD05683528}" type="datetimeFigureOut">
              <a:rPr lang="en-US" smtClean="0"/>
              <a:t>9/23/2022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9/23/2022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12B93E7-D57E-4A7E-B607-67BD05683528}" type="datetimeFigureOut">
              <a:rPr lang="en-US" smtClean="0"/>
              <a:t>9/23/2022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2B93E7-D57E-4A7E-B607-67BD05683528}" type="datetimeFigureOut">
              <a:rPr lang="en-US" smtClean="0"/>
              <a:t>9/23/2022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2B93E7-D57E-4A7E-B607-67BD05683528}" type="datetimeFigureOut">
              <a:rPr lang="en-US" smtClean="0"/>
              <a:t>9/23/2022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2B93E7-D57E-4A7E-B607-67BD05683528}" type="datetimeFigureOut">
              <a:rPr lang="en-US" smtClean="0"/>
              <a:t>9/23/2022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2B93E7-D57E-4A7E-B607-67BD05683528}" type="datetimeFigureOut">
              <a:rPr lang="en-US" smtClean="0"/>
              <a:t>9/23/2022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8DC8D0-882E-4FAA-BDC7-45A4525D845D}" type="datetime1">
              <a:rPr lang="en-US" smtClean="0"/>
              <a:t>9/23/2022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2B93E7-D57E-4A7E-B607-67BD05683528}" type="datetimeFigureOut">
              <a:rPr lang="en-US" smtClean="0"/>
              <a:t>9/23/2022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2B93E7-D57E-4A7E-B607-67BD05683528}" type="datetimeFigureOut">
              <a:rPr lang="en-US" smtClean="0"/>
              <a:t>9/23/2022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9/23/2022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9/23/2022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7CB801-FEDA-4224-B3DE-56F14E3B4F5F}" type="datetime1">
              <a:rPr lang="en-US" smtClean="0"/>
              <a:t>9/23/2022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746DD5-E019-4055-B820-68C141A70EF1}" type="datetime1">
              <a:rPr lang="en-US" smtClean="0"/>
              <a:t>9/23/2022</a:t>
            </a:fld>
            <a:endParaRPr lang="en-US" dirty="0"/>
          </a:p>
        </p:txBody>
      </p:sp>
      <p:sp>
        <p:nvSpPr>
          <p:cNvPr id="8" name="Footer Placeholder 7"/>
          <p:cNvSpPr>
            <a:spLocks noGrp="1"/>
          </p:cNvSpPr>
          <p:nvPr>
            <p:ph type="ftr" sz="quarter" idx="11"/>
          </p:nvPr>
        </p:nvSpPr>
        <p:spPr/>
        <p:txBody>
          <a:bodyPr/>
          <a:lstStyle/>
          <a:p>
            <a:r>
              <a:rPr lang="en-US" dirty="0"/>
              <a:t>PE Space</a:t>
            </a:r>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F6AFDE-A98C-443D-A18B-5619A24BF9B8}" type="datetime1">
              <a:rPr lang="en-US" smtClean="0"/>
              <a:t>9/23/2022</a:t>
            </a:fld>
            <a:endParaRPr lang="en-US" dirty="0"/>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112726-0BAA-4377-A3FC-D6749970D5FF}" type="datetime1">
              <a:rPr lang="en-US" smtClean="0"/>
              <a:t>9/23/2022</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4AFC88-04BF-4A27-900D-6F04B930DB13}" type="datetime1">
              <a:rPr lang="en-US" smtClean="0"/>
              <a:t>9/23/2022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963027-51E3-4C03-86D4-F471766D4121}" type="datetime1">
              <a:rPr lang="en-US" smtClean="0"/>
              <a:t>9/23/2022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3E2E84-48E0-48B3-A27A-96EDB031A74D}" type="datetime1">
              <a:rPr lang="en-US" smtClean="0"/>
              <a:t>9/23/2022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59EAA91-F958-4D2A-8CC2-27CD503A2628}" type="datetime1">
              <a:rPr lang="en-US" smtClean="0"/>
              <a:t>9/23/2022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12B93E7-D57E-4A7E-B607-67BD05683528}" type="datetimeFigureOut">
              <a:rPr lang="en-US" smtClean="0"/>
              <a:t>9/23/2022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hyperlink" Target="https://designlab.eng.rpi.edu/edn/projects/capstone-support-dev/wiki/Preliminary_Design_Review_and_Poster" TargetMode="External"/><Relationship Id="rId1" Type="http://schemas.openxmlformats.org/officeDocument/2006/relationships/slideLayout" Target="../slideLayouts/slideLayout24.xml"/></Relationships>
</file>

<file path=ppt/slides/_rels/slide104.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10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hyperlink" Target="https://forms.gle/7JvfgSsWBVWRfvob9" TargetMode="External"/><Relationship Id="rId1" Type="http://schemas.openxmlformats.org/officeDocument/2006/relationships/slideLayout" Target="../slideLayouts/slideLayout24.xml"/></Relationships>
</file>

<file path=ppt/slides/_rels/slide10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111.xml.rels><?xml version="1.0" encoding="UTF-8" standalone="yes"?>
<Relationships xmlns="http://schemas.openxmlformats.org/package/2006/relationships"><Relationship Id="rId2" Type="http://schemas.openxmlformats.org/officeDocument/2006/relationships/hyperlink" Target="https://designlab.eng.rpi.edu/edn/projects/capstone-support-dev/wiki/Class_11_and_beyond" TargetMode="Externa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wmf"/><Relationship Id="rId4" Type="http://schemas.openxmlformats.org/officeDocument/2006/relationships/image" Target="../media/image4.png"/><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png"/><Relationship Id="rId3" Type="http://schemas.openxmlformats.org/officeDocument/2006/relationships/image" Target="../media/image9.wmf"/><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4.png"/><Relationship Id="rId11" Type="http://schemas.openxmlformats.org/officeDocument/2006/relationships/image" Target="../media/image19.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png"/><Relationship Id="rId1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designlab.eng.rpi.edu/edn/projects/capstone-support-dev/wiki/Tasks_and_Due_Dates" TargetMode="External"/><Relationship Id="rId2" Type="http://schemas.openxmlformats.org/officeDocument/2006/relationships/hyperlink" Target="https://designlab.eng.rpi.edu/edn/projects/capstone-support-dev/repository/112/revisions/295/raw/Course%20Documents/Common%20Course%20Syllabus.pdf" TargetMode="External"/><Relationship Id="rId1" Type="http://schemas.openxmlformats.org/officeDocument/2006/relationships/slideLayout" Target="../slideLayouts/slideLayout2.xml"/><Relationship Id="rId5" Type="http://schemas.openxmlformats.org/officeDocument/2006/relationships/hyperlink" Target="https://designlab.eng.rpi.edu/edn/projects/capstone-support-dev/wiki/Syllabus_or_Grading_questions" TargetMode="External"/><Relationship Id="rId4" Type="http://schemas.openxmlformats.org/officeDocument/2006/relationships/hyperlink" Target="mailto:kanaij@rpi.edu"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hyperlink" Target="https://rpi.percipio.com/"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designlab.eng.rpi.edu/edn/" TargetMode="External"/><Relationship Id="rId2" Type="http://schemas.openxmlformats.org/officeDocument/2006/relationships/hyperlink" Target="https://forms.gle/VAiL3GTZs3R9QoQv7" TargetMode="External"/><Relationship Id="rId1" Type="http://schemas.openxmlformats.org/officeDocument/2006/relationships/slideLayout" Target="../slideLayouts/slideLayout24.xml"/><Relationship Id="rId4" Type="http://schemas.openxmlformats.org/officeDocument/2006/relationships/hyperlink" Target="https://designlab.eng.rpi.edu/edn/projects/capstone-support-dev/repository/112/raw/training/Capstone%20Introduction%20and%20Expectations%20Part%202.mp4"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hyperlink" Target="https://designlab.eng.rpi.edu/projects/capstone-support-dev/wiki%20-%20Playbook.pptx"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slide" Target="slide91.xml"/><Relationship Id="rId3" Type="http://schemas.openxmlformats.org/officeDocument/2006/relationships/slide" Target="slide35.xml"/><Relationship Id="rId7" Type="http://schemas.openxmlformats.org/officeDocument/2006/relationships/slide" Target="slide82.xml"/><Relationship Id="rId2" Type="http://schemas.openxmlformats.org/officeDocument/2006/relationships/slide" Target="slide7.xml"/><Relationship Id="rId1" Type="http://schemas.openxmlformats.org/officeDocument/2006/relationships/slideLayout" Target="../slideLayouts/slideLayout2.xml"/><Relationship Id="rId6" Type="http://schemas.openxmlformats.org/officeDocument/2006/relationships/slide" Target="slide70.xml"/><Relationship Id="rId5" Type="http://schemas.openxmlformats.org/officeDocument/2006/relationships/slide" Target="slide63.xml"/><Relationship Id="rId10" Type="http://schemas.openxmlformats.org/officeDocument/2006/relationships/slide" Target="slide104.xml"/><Relationship Id="rId4" Type="http://schemas.openxmlformats.org/officeDocument/2006/relationships/slide" Target="slide54.xml"/><Relationship Id="rId9" Type="http://schemas.openxmlformats.org/officeDocument/2006/relationships/slide" Target="slide9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raw/Course%20Documents/Team%20Standards%20Agreement.docx" TargetMode="Externa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hyperlink" Target="https://mediasite.mms.rpi.edu/Mediasite5/Channel/anderm8winrpiedu-engr-2050/watch/87d950eccc2942038b1d06530e9217841d" TargetMode="External"/><Relationship Id="rId2" Type="http://schemas.openxmlformats.org/officeDocument/2006/relationships/hyperlink" Target="https://designlab.eng.rpi.edu/edn/projects/capstone-support-dev/repository/112/raw/training/The%20Engineering%20Design%20Process%20Refresher.pptx"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repository/112/raw/training/EDN%20Guidance%20for%20Out%20of%20Class%20Tasks%20-%20Initial%20Postings.mp4" TargetMode="External"/><Relationship Id="rId5" Type="http://schemas.openxmlformats.org/officeDocument/2006/relationships/hyperlink" Target="https://forms.gle/YweXodSa96dVjdQZ8" TargetMode="External"/><Relationship Id="rId4" Type="http://schemas.openxmlformats.org/officeDocument/2006/relationships/hyperlink" Target="https://mediasite.mms.rpi.edu/Mediasite5/Channel/anderm8winrpiedu-engr-2050/watch/96dceab44ae7447d812f5a216afa97cf1d"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https://designlab.eng.rpi.edu/projects/capstone-support-dev/wiki%20-%20Playbook.pptx"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repository/112/raw/training/Intro%20to%20the%20EDN.mp4" TargetMode="External"/><Relationship Id="rId7" Type="http://schemas.openxmlformats.org/officeDocument/2006/relationships/hyperlink" Target="https://rpi.percipio.com/" TargetMode="External"/><Relationship Id="rId2" Type="http://schemas.openxmlformats.org/officeDocument/2006/relationships/hyperlink" Target="https://forms.gle/wvAGzscgNjTHmAxZ7"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_Clients#section-2" TargetMode="External"/><Relationship Id="rId5" Type="http://schemas.openxmlformats.org/officeDocument/2006/relationships/hyperlink" Target="https://designlab.eng.rpi.edu/edn/projects/capstone-support-dev/wiki/Meeting_Minutes" TargetMode="External"/><Relationship Id="rId4" Type="http://schemas.openxmlformats.org/officeDocument/2006/relationships/hyperlink" Target="https://designlab.eng.rpi.edu/edn/projects/capstone-support-dev/wiki/Project_Documentation"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hyperlink" Target="https://designlab.eng.rpi.edu/projects/capstone-support-dev/wiki%20-%20Playbook.pptx"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hyperlink" Target="https://forms.gle/zwE4Le9jfExECtE98" TargetMode="External"/><Relationship Id="rId2" Type="http://schemas.openxmlformats.org/officeDocument/2006/relationships/hyperlink" Target="https://designlab.eng.rpi.edu/edn/projects/capstone-support-dev/repository/112/raw/training/Statement%20of%20Work.mp4" TargetMode="External"/><Relationship Id="rId1" Type="http://schemas.openxmlformats.org/officeDocument/2006/relationships/slideLayout" Target="../slideLayouts/slideLayout24.xm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wiki/Project_Documentatio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7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image" Target="../media/image38.em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hyperlink" Target="https://designlab.eng.rpi.edu/projects/capstone-support-dev/wiki/Templates_and_Forms" TargetMode="Externa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Class_Agendas" TargetMode="External"/><Relationship Id="rId2" Type="http://schemas.openxmlformats.org/officeDocument/2006/relationships/hyperlink" Target="https://designlab.eng.rpi.edu/edn/projects/capstone-support-dev/wiki/Capstone_Playbook"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hyperlink" Target="https://forms.gle/15vkmdmQLpqfMnhw5" TargetMode="External"/><Relationship Id="rId2" Type="http://schemas.openxmlformats.org/officeDocument/2006/relationships/hyperlink" Target="https://mediasite.mms.rpi.edu/Mediasite5/Channel/anderm8winrpiedu-engr-2050/watch/d78db44fd9f7424b9d8f4c72857f84371d" TargetMode="External"/><Relationship Id="rId1" Type="http://schemas.openxmlformats.org/officeDocument/2006/relationships/slideLayout" Target="../slideLayouts/slideLayout24.xm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repository/112/raw/training/Getting%20Started%20with%20Subversion-For%20Windows%20Users.mp4"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8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hyperlink" Target="https://designlab.eng.rpi.edu/edn/projects/capstone-support-dev/wiki" TargetMode="External"/><Relationship Id="rId2" Type="http://schemas.openxmlformats.org/officeDocument/2006/relationships/hyperlink" Target="https://covid19.rpi.edu/" TargetMode="Externa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hyperlink" Target="https://www.youtube.com/watch?v=L6WYJh1Ygoc" TargetMode="External"/><Relationship Id="rId2" Type="http://schemas.openxmlformats.org/officeDocument/2006/relationships/hyperlink" Target="https://www.youtube.com/watch?v=QwuwzBBThPY" TargetMode="External"/><Relationship Id="rId1" Type="http://schemas.openxmlformats.org/officeDocument/2006/relationships/slideLayout" Target="../slideLayouts/slideLayout24.xml"/><Relationship Id="rId4" Type="http://schemas.openxmlformats.org/officeDocument/2006/relationships/hyperlink" Target="https://rpi.percipio.com/" TargetMode="External"/></Relationships>
</file>

<file path=ppt/slides/_rels/slide91.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9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emplate%20documents/BM_Memo-Topic-RCSid.docx" TargetMode="External"/><Relationship Id="rId7" Type="http://schemas.openxmlformats.org/officeDocument/2006/relationships/hyperlink" Target="https://rpi.percipio.com/" TargetMode="External"/><Relationship Id="rId2" Type="http://schemas.openxmlformats.org/officeDocument/2006/relationships/hyperlink" Target="https://designlab.eng.rpi.edu/edn/projects/capstone-support-dev/repository/112/raw/training/Creating%20Versions%20from%20your%20Statement%20of%20Work.mp4"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Templates_and_Forms" TargetMode="External"/><Relationship Id="rId5" Type="http://schemas.openxmlformats.org/officeDocument/2006/relationships/hyperlink" Target="https://designlab.eng.rpi.edu/edn/projects/capstone-support-dev/wiki/Risks_Associated_with_Project_Plans" TargetMode="External"/><Relationship Id="rId4" Type="http://schemas.openxmlformats.org/officeDocument/2006/relationships/hyperlink" Target="https://designlab.eng.rpi.edu/edn/projects/capstone-support-dev/repository/112/raw/Rubrics/Background%20Memo%20Rubric.docx" TargetMode="External"/></Relationships>
</file>

<file path=ppt/slides/_rels/slide98.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9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 1 to 9</a:t>
            </a:r>
          </a:p>
          <a:p>
            <a:r>
              <a:rPr lang="en-US" dirty="0">
                <a:cs typeface="Calibri"/>
              </a:rPr>
              <a:t>Scaffolded Sessions</a:t>
            </a:r>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1</a:t>
            </a:fld>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400CC-853B-4C88-8421-470C384B05D7}"/>
              </a:ext>
            </a:extLst>
          </p:cNvPr>
          <p:cNvSpPr>
            <a:spLocks noGrp="1"/>
          </p:cNvSpPr>
          <p:nvPr>
            <p:ph type="title"/>
          </p:nvPr>
        </p:nvSpPr>
        <p:spPr/>
        <p:txBody>
          <a:bodyPr/>
          <a:lstStyle/>
          <a:p>
            <a:r>
              <a:rPr lang="en-US" dirty="0">
                <a:cs typeface="Calibri"/>
              </a:rPr>
              <a:t>Course logistics</a:t>
            </a:r>
            <a:endParaRPr lang="en-US" dirty="0"/>
          </a:p>
        </p:txBody>
      </p:sp>
      <p:sp>
        <p:nvSpPr>
          <p:cNvPr id="3" name="Content Placeholder 2">
            <a:extLst>
              <a:ext uri="{FF2B5EF4-FFF2-40B4-BE49-F238E27FC236}">
                <a16:creationId xmlns:a16="http://schemas.microsoft.com/office/drawing/2014/main" id="{CCFD94C0-A52B-4002-A3ED-239F12ADD451}"/>
              </a:ext>
            </a:extLst>
          </p:cNvPr>
          <p:cNvSpPr>
            <a:spLocks noGrp="1"/>
          </p:cNvSpPr>
          <p:nvPr>
            <p:ph idx="1"/>
          </p:nvPr>
        </p:nvSpPr>
        <p:spPr/>
        <p:txBody>
          <a:bodyPr vert="horz" lIns="91440" tIns="45720" rIns="91440" bIns="45720" rtlCol="0" anchor="t">
            <a:normAutofit fontScale="92500" lnSpcReduction="10000"/>
          </a:bodyPr>
          <a:lstStyle/>
          <a:p>
            <a:r>
              <a:rPr lang="en-US" dirty="0">
                <a:cs typeface="Calibri"/>
              </a:rPr>
              <a:t>Bring laptop, charger, </a:t>
            </a:r>
            <a:r>
              <a:rPr lang="en-US" b="1" dirty="0">
                <a:cs typeface="Calibri"/>
              </a:rPr>
              <a:t>headphones/earbuds </a:t>
            </a:r>
            <a:r>
              <a:rPr lang="en-US" dirty="0">
                <a:cs typeface="Calibri"/>
              </a:rPr>
              <a:t>(for best Webex audio) to in-person classes</a:t>
            </a:r>
          </a:p>
          <a:p>
            <a:r>
              <a:rPr lang="en-US" dirty="0">
                <a:cs typeface="Calibri"/>
              </a:rPr>
              <a:t>Teams may wish to use Webex to record their meetings for any members who are 'absent' or have connection issues.</a:t>
            </a:r>
          </a:p>
          <a:p>
            <a:pPr lvl="1"/>
            <a:r>
              <a:rPr lang="en-US" dirty="0"/>
              <a:t>If you record, save to the cloud so your team can access the recording.</a:t>
            </a:r>
          </a:p>
          <a:p>
            <a:pPr lvl="1"/>
            <a:r>
              <a:rPr lang="en-US" dirty="0">
                <a:cs typeface="Calibri"/>
              </a:rPr>
              <a:t>ALWAYS encouraged to take meeting minutes and post to Electronic Design Notebook (EDN) for future reference</a:t>
            </a:r>
          </a:p>
        </p:txBody>
      </p:sp>
      <p:sp>
        <p:nvSpPr>
          <p:cNvPr id="5" name="Slide Number Placeholder 4">
            <a:extLst>
              <a:ext uri="{FF2B5EF4-FFF2-40B4-BE49-F238E27FC236}">
                <a16:creationId xmlns:a16="http://schemas.microsoft.com/office/drawing/2014/main" id="{1A8DC43A-1C98-4254-9328-EA503E9143FA}"/>
              </a:ext>
            </a:extLst>
          </p:cNvPr>
          <p:cNvSpPr>
            <a:spLocks noGrp="1"/>
          </p:cNvSpPr>
          <p:nvPr>
            <p:ph type="sldNum" sz="quarter" idx="12"/>
          </p:nvPr>
        </p:nvSpPr>
        <p:spPr/>
        <p:txBody>
          <a:bodyPr/>
          <a:lstStyle/>
          <a:p>
            <a:fld id="{B044824F-EBE0-443F-8A8F-F64816AF04DC}" type="slidenum">
              <a:rPr lang="en-US" smtClean="0"/>
              <a:t>10</a:t>
            </a:fld>
            <a:endParaRPr lang="en-US" dirty="0"/>
          </a:p>
        </p:txBody>
      </p:sp>
    </p:spTree>
    <p:extLst>
      <p:ext uri="{BB962C8B-B14F-4D97-AF65-F5344CB8AC3E}">
        <p14:creationId xmlns:p14="http://schemas.microsoft.com/office/powerpoint/2010/main" val="95511381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take and post minutes to EDN</a:t>
            </a:r>
          </a:p>
          <a:p>
            <a:pPr lvl="1"/>
            <a:r>
              <a:rPr lang="en-US" dirty="0"/>
              <a:t>This task should be done for EVERY meeting. Rotate responsibility.</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100</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students?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101</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Status Update PPT</a:t>
            </a:r>
          </a:p>
        </p:txBody>
      </p:sp>
      <p:sp>
        <p:nvSpPr>
          <p:cNvPr id="3" name="Content Placeholder 2"/>
          <p:cNvSpPr>
            <a:spLocks noGrp="1"/>
          </p:cNvSpPr>
          <p:nvPr>
            <p:ph idx="1"/>
          </p:nvPr>
        </p:nvSpPr>
        <p:spPr/>
        <p:txBody>
          <a:bodyPr/>
          <a:lstStyle/>
          <a:p>
            <a:r>
              <a:rPr lang="en-US" dirty="0"/>
              <a:t>Number slides</a:t>
            </a:r>
          </a:p>
          <a:p>
            <a:r>
              <a:rPr lang="en-US" dirty="0"/>
              <a:t>Figure labels</a:t>
            </a:r>
          </a:p>
          <a:p>
            <a:r>
              <a:rPr lang="en-US" dirty="0"/>
              <a:t>Team members names, PE/CE names, sponsor name, company logo</a:t>
            </a:r>
          </a:p>
          <a:p>
            <a:r>
              <a:rPr lang="en-US" dirty="0"/>
              <a:t>Agenda</a:t>
            </a:r>
          </a:p>
          <a:p>
            <a:pPr lvl="1"/>
            <a:r>
              <a:rPr lang="en-US" dirty="0"/>
              <a:t>Does it match actual contents of PPT?</a:t>
            </a:r>
          </a:p>
          <a:p>
            <a:r>
              <a:rPr lang="en-US" dirty="0"/>
              <a:t>Contents appropriate? (match rubric &amp; PDR content)</a:t>
            </a:r>
          </a:p>
          <a:p>
            <a:pPr lvl="1"/>
            <a:r>
              <a:rPr lang="en-US" dirty="0"/>
              <a:t>Background &amp; Customer Needs</a:t>
            </a:r>
          </a:p>
          <a:p>
            <a:pPr lvl="1"/>
            <a:r>
              <a:rPr lang="en-US" dirty="0"/>
              <a:t>Technology Assessment</a:t>
            </a:r>
          </a:p>
          <a:p>
            <a:pPr lvl="1"/>
            <a:r>
              <a:rPr lang="en-US" dirty="0"/>
              <a:t>Engineering Requirements</a:t>
            </a:r>
          </a:p>
          <a:p>
            <a:pPr lvl="1"/>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102</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9</a:t>
            </a:r>
            <a:r>
              <a:rPr lang="en-US" sz="1800" dirty="0"/>
              <a:t>)</a:t>
            </a:r>
          </a:p>
        </p:txBody>
      </p:sp>
      <p:sp>
        <p:nvSpPr>
          <p:cNvPr id="8" name="Content Placeholder 2"/>
          <p:cNvSpPr txBox="1">
            <a:spLocks/>
          </p:cNvSpPr>
          <p:nvPr/>
        </p:nvSpPr>
        <p:spPr>
          <a:xfrm>
            <a:off x="1524000" y="1783307"/>
            <a:ext cx="6655108" cy="2139447"/>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rPr>
              <a:t>Read Preliminary Design Review and Poster Wiki page in preparation for creating a first draft of the poster during Class </a:t>
            </a:r>
            <a:r>
              <a:rPr lang="en-US" sz="1200" dirty="0">
                <a:solidFill>
                  <a:prstClr val="black"/>
                </a:solidFill>
                <a:latin typeface="Calibri" panose="020F0502020204030204"/>
              </a:rPr>
              <a:t>9</a:t>
            </a:r>
          </a:p>
          <a:p>
            <a:pPr marL="514350" lvl="1" indent="-171450" defTabSz="685800">
              <a:spcBef>
                <a:spcPts val="375"/>
              </a:spcBef>
            </a:pPr>
            <a:r>
              <a:rPr lang="en-US" sz="825" dirty="0">
                <a:solidFill>
                  <a:prstClr val="black"/>
                </a:solidFill>
                <a:latin typeface="Calibri" panose="020F0502020204030204"/>
                <a:hlinkClick r:id="rId2"/>
              </a:rPr>
              <a:t>https://designlab.eng.rpi.edu/edn/projects/capstone-support-dev/wiki/Preliminary_Design_Review_and_Poster</a:t>
            </a:r>
            <a:endParaRPr lang="en-US" sz="825" dirty="0">
              <a:solidFill>
                <a:prstClr val="black"/>
              </a:solidFill>
              <a:latin typeface="Calibri" panose="020F0502020204030204"/>
              <a:cs typeface="Calibri"/>
            </a:endParaRP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Student Team should now be creating individual project tasks</a:t>
            </a:r>
          </a:p>
        </p:txBody>
      </p:sp>
      <p:sp>
        <p:nvSpPr>
          <p:cNvPr id="10" name="Content Placeholder 2"/>
          <p:cNvSpPr txBox="1">
            <a:spLocks/>
          </p:cNvSpPr>
          <p:nvPr/>
        </p:nvSpPr>
        <p:spPr>
          <a:xfrm>
            <a:off x="1524000" y="3922754"/>
            <a:ext cx="6655108" cy="496845"/>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r>
              <a:rPr lang="en-US" sz="1500" dirty="0">
                <a:solidFill>
                  <a:prstClr val="black"/>
                </a:solidFill>
                <a:ea typeface="+mn-lt"/>
                <a:cs typeface="Calibri" panose="020F0502020204030204"/>
              </a:rPr>
              <a:t>Team Standards Agreement part 4 due by class 10</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Status Update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Sponsor liaison should email PPT to sponsor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a:t>
            </a:r>
          </a:p>
          <a:p>
            <a:pPr marL="171450" indent="-171450" defTabSz="685800">
              <a:spcBef>
                <a:spcPts val="750"/>
              </a:spcBef>
            </a:pPr>
            <a:r>
              <a:rPr lang="en-US" sz="1400" dirty="0">
                <a:solidFill>
                  <a:prstClr val="black"/>
                </a:solidFill>
                <a:latin typeface="Calibri" panose="020F0502020204030204"/>
                <a:cs typeface="Calibri"/>
              </a:rPr>
              <a:t>Prep for upcoming PDR - There will be THREE groups presenting SAME content from SAME poster</a:t>
            </a:r>
          </a:p>
          <a:p>
            <a:pPr marL="514350" lvl="1" indent="-171450" defTabSz="685800">
              <a:spcBef>
                <a:spcPts val="375"/>
              </a:spcBef>
            </a:pPr>
            <a:r>
              <a:rPr lang="en-US" sz="1400" dirty="0">
                <a:solidFill>
                  <a:prstClr val="black"/>
                </a:solidFill>
                <a:latin typeface="Calibri" panose="020F0502020204030204"/>
                <a:cs typeface="Calibri"/>
              </a:rPr>
              <a:t>Identify who will be presenting in each of the three groups</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7947" y="370753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51886" y="230426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103</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9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104</a:t>
            </a:fld>
            <a:endParaRPr lang="en-US" sz="1200" dirty="0"/>
          </a:p>
        </p:txBody>
      </p:sp>
      <p:sp>
        <p:nvSpPr>
          <p:cNvPr id="7" name="TextBox 6"/>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913" y="1790558"/>
            <a:ext cx="8916173" cy="3276884"/>
          </a:xfrm>
          <a:prstGeom prst="rect">
            <a:avLst/>
          </a:prstGeom>
        </p:spPr>
      </p:pic>
    </p:spTree>
    <p:extLst>
      <p:ext uri="{BB962C8B-B14F-4D97-AF65-F5344CB8AC3E}">
        <p14:creationId xmlns:p14="http://schemas.microsoft.com/office/powerpoint/2010/main" val="38861643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3200400"/>
            <a:ext cx="3200400" cy="2862322"/>
          </a:xfrm>
          <a:prstGeom prst="rect">
            <a:avLst/>
          </a:prstGeom>
          <a:noFill/>
        </p:spPr>
        <p:txBody>
          <a:bodyPr wrap="square" rtlCol="0">
            <a:spAutoFit/>
          </a:bodyPr>
          <a:lstStyle/>
          <a:p>
            <a:r>
              <a:rPr lang="en-US" dirty="0"/>
              <a:t>Today is Day Nine of class</a:t>
            </a:r>
          </a:p>
          <a:p>
            <a:endParaRPr lang="en-US" dirty="0"/>
          </a:p>
          <a:p>
            <a:r>
              <a:rPr lang="en-US" dirty="0"/>
              <a:t>Team is creating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105</a:t>
            </a:fld>
            <a:endParaRPr lang="en-US" sz="1200" dirty="0"/>
          </a:p>
        </p:txBody>
      </p:sp>
    </p:spTree>
    <p:extLst>
      <p:ext uri="{BB962C8B-B14F-4D97-AF65-F5344CB8AC3E}">
        <p14:creationId xmlns:p14="http://schemas.microsoft.com/office/powerpoint/2010/main" val="98912436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PDR Q&amp;A</a:t>
            </a:r>
          </a:p>
        </p:txBody>
      </p:sp>
      <p:sp>
        <p:nvSpPr>
          <p:cNvPr id="3" name="Content Placeholder 2"/>
          <p:cNvSpPr>
            <a:spLocks noGrp="1"/>
          </p:cNvSpPr>
          <p:nvPr>
            <p:ph idx="1"/>
          </p:nvPr>
        </p:nvSpPr>
        <p:spPr/>
        <p:txBody>
          <a:bodyPr/>
          <a:lstStyle/>
          <a:p>
            <a:r>
              <a:rPr lang="en-US" dirty="0"/>
              <a:t>Out of Class Task was to watch review 1 Wiki page…</a:t>
            </a:r>
          </a:p>
          <a:p>
            <a:r>
              <a:rPr lang="en-US" dirty="0"/>
              <a:t>QUESTIONS about content?</a:t>
            </a:r>
          </a:p>
          <a:p>
            <a:endParaRPr lang="en-US" dirty="0"/>
          </a:p>
          <a:p>
            <a:r>
              <a:rPr lang="en-US" dirty="0"/>
              <a:t>What does PDR stand for?</a:t>
            </a:r>
          </a:p>
          <a:p>
            <a:r>
              <a:rPr lang="en-US" dirty="0"/>
              <a:t>Who is audience for PDR?</a:t>
            </a:r>
          </a:p>
          <a:p>
            <a:r>
              <a:rPr lang="en-US" dirty="0"/>
              <a:t>Approx. how many PPT slides should team prepare?</a:t>
            </a:r>
          </a:p>
          <a:p>
            <a:endParaRPr lang="en-US" dirty="0"/>
          </a:p>
          <a:p>
            <a:r>
              <a:rPr lang="en-US" dirty="0"/>
              <a:t>Covid Tip – It’s hard to hear speakers through a mask. Be sure to </a:t>
            </a:r>
            <a:r>
              <a:rPr lang="en-US" dirty="0">
                <a:solidFill>
                  <a:srgbClr val="FF0000"/>
                </a:solidFill>
              </a:rPr>
              <a:t>SPEAK LOUDLY </a:t>
            </a:r>
            <a:r>
              <a:rPr lang="en-US" dirty="0"/>
              <a:t>during presentation.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106</a:t>
            </a:fld>
            <a:endParaRPr lang="en-US" sz="1200" dirty="0"/>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Open </a:t>
            </a:r>
            <a:r>
              <a:rPr lang="en-US" dirty="0">
                <a:solidFill>
                  <a:schemeClr val="accent6"/>
                </a:solidFill>
              </a:rPr>
              <a:t>Poster.pptx </a:t>
            </a:r>
            <a:r>
              <a:rPr lang="en-US" dirty="0"/>
              <a:t>on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Statement of Work.</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107</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10</a:t>
            </a:r>
            <a:r>
              <a:rPr lang="en-US" sz="1800" dirty="0"/>
              <a:t>)</a:t>
            </a:r>
          </a:p>
        </p:txBody>
      </p:sp>
      <p:sp>
        <p:nvSpPr>
          <p:cNvPr id="8" name="Content Placeholder 2"/>
          <p:cNvSpPr txBox="1">
            <a:spLocks/>
          </p:cNvSpPr>
          <p:nvPr/>
        </p:nvSpPr>
        <p:spPr>
          <a:xfrm>
            <a:off x="1981200" y="1797570"/>
            <a:ext cx="6045508" cy="1844315"/>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rPr>
              <a:t>Upload poster draft created in class to EDN</a:t>
            </a:r>
          </a:p>
          <a:p>
            <a:pPr marL="514350" lvl="1" indent="-171450" defTabSz="685800">
              <a:spcBef>
                <a:spcPts val="375"/>
              </a:spcBef>
            </a:pPr>
            <a:r>
              <a:rPr lang="en-US" sz="1400" dirty="0">
                <a:solidFill>
                  <a:prstClr val="black"/>
                </a:solidFill>
                <a:latin typeface="Calibri" panose="020F0502020204030204"/>
              </a:rPr>
              <a:t>File in the Repository – working/Reports/Report + Poster/Poster.pptx</a:t>
            </a:r>
          </a:p>
          <a:p>
            <a:pPr marL="514350" lvl="1" indent="-171450" defTabSz="685800">
              <a:spcBef>
                <a:spcPts val="375"/>
              </a:spcBef>
            </a:pPr>
            <a:r>
              <a:rPr lang="en-US" sz="1400" dirty="0">
                <a:solidFill>
                  <a:prstClr val="black"/>
                </a:solidFill>
                <a:latin typeface="Calibri" panose="020F0502020204030204"/>
              </a:rPr>
              <a:t>Discussion in Forum – PDR thread</a:t>
            </a:r>
          </a:p>
          <a:p>
            <a:pPr marL="171450" indent="-171450" defTabSz="685800">
              <a:spcBef>
                <a:spcPts val="750"/>
              </a:spcBef>
            </a:pPr>
            <a:endParaRPr lang="en-US" sz="1800" dirty="0">
              <a:solidFill>
                <a:prstClr val="black"/>
              </a:solidFill>
              <a:latin typeface="Calibri" panose="020F0502020204030204"/>
              <a:cs typeface="Calibri"/>
            </a:endParaRPr>
          </a:p>
        </p:txBody>
      </p:sp>
      <p:sp>
        <p:nvSpPr>
          <p:cNvPr id="10" name="Content Placeholder 2"/>
          <p:cNvSpPr txBox="1">
            <a:spLocks/>
          </p:cNvSpPr>
          <p:nvPr/>
        </p:nvSpPr>
        <p:spPr>
          <a:xfrm>
            <a:off x="1981200" y="3641885"/>
            <a:ext cx="6045508" cy="868178"/>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981200" y="4510063"/>
            <a:ext cx="6045508" cy="15240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Class 9 Ticket Out </a:t>
            </a:r>
            <a:r>
              <a:rPr lang="en-US" sz="1425" dirty="0">
                <a:solidFill>
                  <a:prstClr val="black"/>
                </a:solidFill>
                <a:latin typeface="Calibri" panose="020F0502020204030204"/>
                <a:ea typeface="+mn-lt"/>
                <a:cs typeface="Calibri" panose="020F0502020204030204"/>
              </a:rPr>
              <a:t>- </a:t>
            </a:r>
            <a:r>
              <a:rPr lang="en-US" sz="750" u="sng" dirty="0">
                <a:solidFill>
                  <a:prstClr val="black"/>
                </a:solidFill>
                <a:latin typeface="Calibri" panose="020F0502020204030204"/>
                <a:hlinkClick r:id="rId2"/>
              </a:rPr>
              <a:t>https://forms.gle/7JvfgSsWBVWRfvob9</a:t>
            </a:r>
            <a:endParaRPr lang="en-US" sz="750" u="sng"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cs typeface="Calibri"/>
              </a:rPr>
              <a:t>Student Team should now be creating agendas for each class meeting and individual project tasks</a:t>
            </a:r>
          </a:p>
        </p:txBody>
      </p:sp>
      <p:sp>
        <p:nvSpPr>
          <p:cNvPr id="9" name="Oval 8"/>
          <p:cNvSpPr/>
          <p:nvPr/>
        </p:nvSpPr>
        <p:spPr>
          <a:xfrm>
            <a:off x="609600" y="3641885"/>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543617" y="516588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631894" y="2363347"/>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108</a:t>
            </a:fld>
            <a:endParaRPr lang="en-US" sz="1200" dirty="0"/>
          </a:p>
        </p:txBody>
      </p:sp>
    </p:spTree>
    <p:extLst>
      <p:ext uri="{BB962C8B-B14F-4D97-AF65-F5344CB8AC3E}">
        <p14:creationId xmlns:p14="http://schemas.microsoft.com/office/powerpoint/2010/main" val="210640276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10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109</a:t>
            </a:fld>
            <a:endParaRPr lang="en-US" sz="1200" dirty="0"/>
          </a:p>
        </p:txBody>
      </p:sp>
      <p:sp>
        <p:nvSpPr>
          <p:cNvPr id="7" name="TextBox 6"/>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143" y="1981200"/>
            <a:ext cx="8459833" cy="2876667"/>
          </a:xfrm>
          <a:prstGeom prst="rect">
            <a:avLst/>
          </a:prstGeom>
        </p:spPr>
      </p:pic>
    </p:spTree>
    <p:extLst>
      <p:ext uri="{BB962C8B-B14F-4D97-AF65-F5344CB8AC3E}">
        <p14:creationId xmlns:p14="http://schemas.microsoft.com/office/powerpoint/2010/main" val="23648602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472" y="175098"/>
            <a:ext cx="8229600" cy="1143000"/>
          </a:xfrm>
        </p:spPr>
        <p:txBody>
          <a:bodyPr/>
          <a:lstStyle/>
          <a:p>
            <a:r>
              <a:rPr lang="en-US" dirty="0"/>
              <a:t>Class “location”</a:t>
            </a:r>
          </a:p>
        </p:txBody>
      </p:sp>
      <p:sp>
        <p:nvSpPr>
          <p:cNvPr id="3" name="Content Placeholder 2"/>
          <p:cNvSpPr>
            <a:spLocks noGrp="1"/>
          </p:cNvSpPr>
          <p:nvPr>
            <p:ph idx="1"/>
          </p:nvPr>
        </p:nvSpPr>
        <p:spPr>
          <a:xfrm>
            <a:off x="447472" y="1295400"/>
            <a:ext cx="8229600" cy="5007448"/>
          </a:xfrm>
        </p:spPr>
        <p:txBody>
          <a:bodyPr>
            <a:normAutofit lnSpcReduction="10000"/>
          </a:bodyPr>
          <a:lstStyle/>
          <a:p>
            <a:r>
              <a:rPr lang="en-US" dirty="0"/>
              <a:t>Capstone Classrooms are JEC 3232/3332</a:t>
            </a:r>
          </a:p>
          <a:p>
            <a:r>
              <a:rPr lang="en-US" dirty="0"/>
              <a:t>Capstone Shop (JEC 2332) will be open 9am-4pm for hands-on work only when classes resume in-person. (Glass area behind IED shop)</a:t>
            </a:r>
          </a:p>
          <a:p>
            <a:r>
              <a:rPr lang="en-US" dirty="0"/>
              <a:t>Conference Room (JEC 3321) for online meetings and a speaker phone. Ask you PE to reserve it.</a:t>
            </a:r>
          </a:p>
          <a:p>
            <a:r>
              <a:rPr lang="en-US" dirty="0"/>
              <a:t>Conference Table back of JEC3232 for a speaker phone. Ask you PE to reserve it.</a:t>
            </a:r>
          </a:p>
        </p:txBody>
      </p:sp>
      <p:sp>
        <p:nvSpPr>
          <p:cNvPr id="7" name="Slide Number Placeholder 6"/>
          <p:cNvSpPr>
            <a:spLocks noGrp="1"/>
          </p:cNvSpPr>
          <p:nvPr>
            <p:ph type="sldNum" sz="quarter" idx="12"/>
          </p:nvPr>
        </p:nvSpPr>
        <p:spPr/>
        <p:txBody>
          <a:bodyPr/>
          <a:lstStyle/>
          <a:p>
            <a:fld id="{B044824F-EBE0-443F-8A8F-F64816AF04DC}" type="slidenum">
              <a:rPr lang="en-US" smtClean="0"/>
              <a:t>11</a:t>
            </a:fld>
            <a:endParaRPr lang="en-US" dirty="0"/>
          </a:p>
        </p:txBody>
      </p:sp>
    </p:spTree>
    <p:extLst>
      <p:ext uri="{BB962C8B-B14F-4D97-AF65-F5344CB8AC3E}">
        <p14:creationId xmlns:p14="http://schemas.microsoft.com/office/powerpoint/2010/main" val="76660279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Day 10</a:t>
            </a:r>
          </a:p>
        </p:txBody>
      </p:sp>
      <p:sp>
        <p:nvSpPr>
          <p:cNvPr id="3" name="Content Placeholder 2"/>
          <p:cNvSpPr>
            <a:spLocks noGrp="1"/>
          </p:cNvSpPr>
          <p:nvPr>
            <p:ph idx="1"/>
          </p:nvPr>
        </p:nvSpPr>
        <p:spPr/>
        <p:txBody>
          <a:bodyPr>
            <a:noAutofit/>
          </a:bodyPr>
          <a:lstStyle/>
          <a:p>
            <a:pPr marL="0" indent="0">
              <a:buNone/>
            </a:pPr>
            <a:r>
              <a:rPr lang="en-US" sz="2800" dirty="0"/>
              <a:t>Day 10 activities are simply a repeat of Day 9 activities in case team had a status update. Refer to previous slides.</a:t>
            </a:r>
          </a:p>
          <a:p>
            <a:pPr lvl="1"/>
            <a:endParaRPr lang="en-US" sz="2800" dirty="0"/>
          </a:p>
          <a:p>
            <a:pPr lvl="1"/>
            <a:r>
              <a:rPr lang="en-US" sz="2800" dirty="0"/>
              <a:t>Draft PDR Poster draft</a:t>
            </a:r>
          </a:p>
          <a:p>
            <a:pPr lvl="1"/>
            <a:endParaRPr lang="en-US" sz="2800" dirty="0"/>
          </a:p>
          <a:p>
            <a:pPr lvl="1"/>
            <a:r>
              <a:rPr lang="en-US" sz="2800" dirty="0"/>
              <a:t>Project Work</a:t>
            </a:r>
          </a:p>
          <a:p>
            <a:pPr lvl="1"/>
            <a:endParaRPr lang="en-US" sz="2800" dirty="0"/>
          </a:p>
          <a:p>
            <a:pPr lvl="1"/>
            <a:r>
              <a:rPr lang="en-US" sz="2800" dirty="0"/>
              <a:t>Status Update</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110</a:t>
            </a:fld>
            <a:endParaRPr lang="en-US" sz="1200" dirty="0"/>
          </a:p>
        </p:txBody>
      </p:sp>
    </p:spTree>
    <p:extLst>
      <p:ext uri="{BB962C8B-B14F-4D97-AF65-F5344CB8AC3E}">
        <p14:creationId xmlns:p14="http://schemas.microsoft.com/office/powerpoint/2010/main" val="275218353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11 and Beyond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lnSpcReduction="10000"/>
          </a:bodyPr>
          <a:lstStyle/>
          <a:p>
            <a:r>
              <a:rPr lang="en-US" dirty="0">
                <a:cs typeface="Calibri"/>
              </a:rPr>
              <a:t>Scaffolded class activities have ended!</a:t>
            </a:r>
          </a:p>
          <a:p>
            <a:r>
              <a:rPr lang="en-US" dirty="0">
                <a:cs typeface="Calibri"/>
              </a:rPr>
              <a:t>Primary purpose of the remaining class meetings is team review and assessment of work already completed, especially with your PE and/or CE.</a:t>
            </a:r>
          </a:p>
          <a:p>
            <a:r>
              <a:rPr lang="en-US" dirty="0">
                <a:cs typeface="Calibri"/>
              </a:rPr>
              <a:t>It is </a:t>
            </a:r>
            <a:r>
              <a:rPr lang="en-US" b="1" dirty="0">
                <a:cs typeface="Calibri"/>
              </a:rPr>
              <a:t>NOT</a:t>
            </a:r>
            <a:r>
              <a:rPr lang="en-US" dirty="0">
                <a:cs typeface="Calibri"/>
              </a:rPr>
              <a:t> productive to use class time for completing individual work.</a:t>
            </a:r>
          </a:p>
          <a:p>
            <a:r>
              <a:rPr lang="en-US" dirty="0">
                <a:cs typeface="Calibri"/>
              </a:rPr>
              <a:t>These 4 hours of class time may be the only available time for FULL team to meet. So it is recommended to use for group discussions.</a:t>
            </a:r>
          </a:p>
          <a:p>
            <a:endParaRPr lang="en-US" dirty="0">
              <a:cs typeface="Calibri"/>
            </a:endParaRPr>
          </a:p>
          <a:p>
            <a:r>
              <a:rPr lang="en-US" dirty="0">
                <a:cs typeface="Calibri"/>
              </a:rPr>
              <a:t>Pro Forma Agenda posted on Capstone Support</a:t>
            </a:r>
          </a:p>
          <a:p>
            <a:pPr lvl="1"/>
            <a:r>
              <a:rPr lang="en-US" dirty="0">
                <a:cs typeface="Calibri"/>
                <a:hlinkClick r:id="rId2"/>
              </a:rPr>
              <a:t>https://designlab.eng.rpi.edu/edn/projects/capstone-support-dev/wiki/Class_11_and_beyond</a:t>
            </a:r>
            <a:r>
              <a:rPr lang="en-US" dirty="0">
                <a:cs typeface="Calibri"/>
              </a:rPr>
              <a:t> </a:t>
            </a:r>
          </a:p>
          <a:p>
            <a:pPr lvl="1"/>
            <a:endParaRPr lang="en-US" sz="2800" dirty="0">
              <a:cs typeface="Calibri"/>
            </a:endParaRP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111</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80235-3267-44F9-B496-05053C5EB94B}"/>
              </a:ext>
            </a:extLst>
          </p:cNvPr>
          <p:cNvSpPr>
            <a:spLocks noGrp="1"/>
          </p:cNvSpPr>
          <p:nvPr>
            <p:ph type="title"/>
          </p:nvPr>
        </p:nvSpPr>
        <p:spPr/>
        <p:txBody>
          <a:bodyPr>
            <a:normAutofit fontScale="90000"/>
          </a:bodyPr>
          <a:lstStyle/>
          <a:p>
            <a:r>
              <a:rPr lang="en-US" dirty="0"/>
              <a:t>Preliminary Design Review (10/7 Th or 10/8 Fri)</a:t>
            </a:r>
            <a:br>
              <a:rPr lang="en-US" dirty="0"/>
            </a:br>
            <a:r>
              <a:rPr lang="en-US" dirty="0"/>
              <a:t>Presentation Schedule</a:t>
            </a:r>
          </a:p>
        </p:txBody>
      </p:sp>
      <p:graphicFrame>
        <p:nvGraphicFramePr>
          <p:cNvPr id="6" name="Table 6">
            <a:extLst>
              <a:ext uri="{FF2B5EF4-FFF2-40B4-BE49-F238E27FC236}">
                <a16:creationId xmlns:a16="http://schemas.microsoft.com/office/drawing/2014/main" id="{9B62EBEC-4ACA-4EBB-92A6-8E278A6A1CBB}"/>
              </a:ext>
            </a:extLst>
          </p:cNvPr>
          <p:cNvGraphicFramePr>
            <a:graphicFrameLocks noGrp="1"/>
          </p:cNvGraphicFramePr>
          <p:nvPr>
            <p:ph idx="1"/>
            <p:extLst>
              <p:ext uri="{D42A27DB-BD31-4B8C-83A1-F6EECF244321}">
                <p14:modId xmlns:p14="http://schemas.microsoft.com/office/powerpoint/2010/main" val="4042165472"/>
              </p:ext>
            </p:extLst>
          </p:nvPr>
        </p:nvGraphicFramePr>
        <p:xfrm>
          <a:off x="533400" y="1600200"/>
          <a:ext cx="8077200" cy="4607560"/>
        </p:xfrm>
        <a:graphic>
          <a:graphicData uri="http://schemas.openxmlformats.org/drawingml/2006/table">
            <a:tbl>
              <a:tblPr firstRow="1" bandRow="1">
                <a:tableStyleId>{5C22544A-7EE6-4342-B048-85BDC9FD1C3A}</a:tableStyleId>
              </a:tblPr>
              <a:tblGrid>
                <a:gridCol w="819150">
                  <a:extLst>
                    <a:ext uri="{9D8B030D-6E8A-4147-A177-3AD203B41FA5}">
                      <a16:colId xmlns:a16="http://schemas.microsoft.com/office/drawing/2014/main" val="3463574328"/>
                    </a:ext>
                  </a:extLst>
                </a:gridCol>
                <a:gridCol w="838200">
                  <a:extLst>
                    <a:ext uri="{9D8B030D-6E8A-4147-A177-3AD203B41FA5}">
                      <a16:colId xmlns:a16="http://schemas.microsoft.com/office/drawing/2014/main" val="2624688474"/>
                    </a:ext>
                  </a:extLst>
                </a:gridCol>
                <a:gridCol w="2971800">
                  <a:extLst>
                    <a:ext uri="{9D8B030D-6E8A-4147-A177-3AD203B41FA5}">
                      <a16:colId xmlns:a16="http://schemas.microsoft.com/office/drawing/2014/main" val="358212928"/>
                    </a:ext>
                  </a:extLst>
                </a:gridCol>
                <a:gridCol w="1143000">
                  <a:extLst>
                    <a:ext uri="{9D8B030D-6E8A-4147-A177-3AD203B41FA5}">
                      <a16:colId xmlns:a16="http://schemas.microsoft.com/office/drawing/2014/main" val="3815197601"/>
                    </a:ext>
                  </a:extLst>
                </a:gridCol>
                <a:gridCol w="1143000">
                  <a:extLst>
                    <a:ext uri="{9D8B030D-6E8A-4147-A177-3AD203B41FA5}">
                      <a16:colId xmlns:a16="http://schemas.microsoft.com/office/drawing/2014/main" val="2480317010"/>
                    </a:ext>
                  </a:extLst>
                </a:gridCol>
                <a:gridCol w="1162050">
                  <a:extLst>
                    <a:ext uri="{9D8B030D-6E8A-4147-A177-3AD203B41FA5}">
                      <a16:colId xmlns:a16="http://schemas.microsoft.com/office/drawing/2014/main" val="1077435002"/>
                    </a:ext>
                  </a:extLst>
                </a:gridCol>
              </a:tblGrid>
              <a:tr h="370840">
                <a:tc>
                  <a:txBody>
                    <a:bodyPr/>
                    <a:lstStyle/>
                    <a:p>
                      <a:pPr algn="ctr"/>
                      <a:r>
                        <a:rPr lang="en-US" dirty="0">
                          <a:solidFill>
                            <a:schemeClr val="tx1"/>
                          </a:solidFill>
                        </a:rPr>
                        <a:t>Sections </a:t>
                      </a:r>
                    </a:p>
                    <a:p>
                      <a:pPr algn="ctr"/>
                      <a:r>
                        <a:rPr lang="en-US" dirty="0">
                          <a:solidFill>
                            <a:schemeClr val="tx1"/>
                          </a:solidFill>
                        </a:rPr>
                        <a:t>1&amp;3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Sections </a:t>
                      </a:r>
                    </a:p>
                    <a:p>
                      <a:pPr algn="ctr"/>
                      <a:r>
                        <a:rPr lang="en-US" dirty="0">
                          <a:solidFill>
                            <a:schemeClr val="tx1"/>
                          </a:solidFill>
                        </a:rPr>
                        <a:t>2&amp;4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Activity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A Primary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B Backup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C </a:t>
                      </a:r>
                    </a:p>
                    <a:p>
                      <a:pPr algn="ctr"/>
                      <a:r>
                        <a:rPr lang="en-US" dirty="0">
                          <a:solidFill>
                            <a:schemeClr val="tx1"/>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290416521"/>
                  </a:ext>
                </a:extLst>
              </a:tr>
              <a:tr h="370840">
                <a:tc>
                  <a:txBody>
                    <a:bodyPr/>
                    <a:lstStyle/>
                    <a:p>
                      <a:pPr algn="ctr"/>
                      <a:r>
                        <a:rPr lang="en-US" dirty="0">
                          <a:solidFill>
                            <a:schemeClr val="tx1"/>
                          </a:solidFill>
                        </a:rPr>
                        <a:t>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Beginning of class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6403014"/>
                  </a:ext>
                </a:extLst>
              </a:tr>
              <a:tr h="370840">
                <a:tc>
                  <a:txBody>
                    <a:bodyPr/>
                    <a:lstStyle/>
                    <a:p>
                      <a:pPr algn="ctr"/>
                      <a:r>
                        <a:rPr lang="en-US" dirty="0">
                          <a:solidFill>
                            <a:schemeClr val="tx1"/>
                          </a:solidFill>
                        </a:rPr>
                        <a:t>10:05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the 1st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81600959"/>
                  </a:ext>
                </a:extLst>
              </a:tr>
              <a:tr h="370840">
                <a:tc>
                  <a:txBody>
                    <a:bodyPr/>
                    <a:lstStyle/>
                    <a:p>
                      <a:pPr algn="ctr"/>
                      <a:r>
                        <a:rPr lang="en-US" dirty="0">
                          <a:solidFill>
                            <a:schemeClr val="tx1"/>
                          </a:solidFill>
                        </a:rPr>
                        <a:t>10:25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4022259764"/>
                  </a:ext>
                </a:extLst>
              </a:tr>
              <a:tr h="370840">
                <a:tc>
                  <a:txBody>
                    <a:bodyPr/>
                    <a:lstStyle/>
                    <a:p>
                      <a:pPr algn="ctr"/>
                      <a:r>
                        <a:rPr lang="en-US" dirty="0">
                          <a:solidFill>
                            <a:schemeClr val="tx1"/>
                          </a:solidFill>
                        </a:rPr>
                        <a:t>10:30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1424333"/>
                  </a:ext>
                </a:extLst>
              </a:tr>
              <a:tr h="370840">
                <a:tc>
                  <a:txBody>
                    <a:bodyPr/>
                    <a:lstStyle/>
                    <a:p>
                      <a:pPr algn="ctr"/>
                      <a:r>
                        <a:rPr lang="en-US" dirty="0">
                          <a:solidFill>
                            <a:schemeClr val="tx1"/>
                          </a:solidFill>
                        </a:rPr>
                        <a:t>10:40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2nd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6994809"/>
                  </a:ext>
                </a:extLst>
              </a:tr>
              <a:tr h="370840">
                <a:tc>
                  <a:txBody>
                    <a:bodyPr/>
                    <a:lstStyle/>
                    <a:p>
                      <a:pPr algn="ctr"/>
                      <a:r>
                        <a:rPr lang="en-US" dirty="0">
                          <a:solidFill>
                            <a:schemeClr val="tx1"/>
                          </a:solidFill>
                        </a:rPr>
                        <a:t>11:00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911367967"/>
                  </a:ext>
                </a:extLst>
              </a:tr>
              <a:tr h="370840">
                <a:tc>
                  <a:txBody>
                    <a:bodyPr/>
                    <a:lstStyle/>
                    <a:p>
                      <a:pPr algn="ctr"/>
                      <a:r>
                        <a:rPr lang="en-US" dirty="0">
                          <a:solidFill>
                            <a:schemeClr val="tx1"/>
                          </a:solidFill>
                        </a:rPr>
                        <a:t>11:05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76080582"/>
                  </a:ext>
                </a:extLst>
              </a:tr>
              <a:tr h="370840">
                <a:tc>
                  <a:txBody>
                    <a:bodyPr/>
                    <a:lstStyle/>
                    <a:p>
                      <a:pPr algn="ctr"/>
                      <a:r>
                        <a:rPr lang="en-US" dirty="0">
                          <a:solidFill>
                            <a:schemeClr val="tx1"/>
                          </a:solidFill>
                        </a:rPr>
                        <a:t>11:15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3rd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89167372"/>
                  </a:ext>
                </a:extLst>
              </a:tr>
              <a:tr h="370840">
                <a:tc>
                  <a:txBody>
                    <a:bodyPr/>
                    <a:lstStyle/>
                    <a:p>
                      <a:pPr algn="ctr"/>
                      <a:r>
                        <a:rPr lang="en-US" dirty="0">
                          <a:solidFill>
                            <a:schemeClr val="tx1"/>
                          </a:solidFill>
                        </a:rPr>
                        <a:t>11:35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620307322"/>
                  </a:ext>
                </a:extLst>
              </a:tr>
              <a:tr h="370840">
                <a:tc>
                  <a:txBody>
                    <a:bodyPr/>
                    <a:lstStyle/>
                    <a:p>
                      <a:pPr algn="ctr"/>
                      <a:r>
                        <a:rPr lang="en-US" dirty="0">
                          <a:solidFill>
                            <a:schemeClr val="tx1"/>
                          </a:solidFill>
                        </a:rPr>
                        <a:t>11:40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3223620"/>
                  </a:ext>
                </a:extLst>
              </a:tr>
            </a:tbl>
          </a:graphicData>
        </a:graphic>
      </p:graphicFrame>
      <p:sp>
        <p:nvSpPr>
          <p:cNvPr id="4" name="Footer Placeholder 3">
            <a:extLst>
              <a:ext uri="{FF2B5EF4-FFF2-40B4-BE49-F238E27FC236}">
                <a16:creationId xmlns:a16="http://schemas.microsoft.com/office/drawing/2014/main" id="{5B40B9DA-D53E-4489-BD87-7A7ECDF4DFDA}"/>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73123BC8-F4AD-434C-9E6E-5EAA73E6A713}"/>
              </a:ext>
            </a:extLst>
          </p:cNvPr>
          <p:cNvSpPr>
            <a:spLocks noGrp="1"/>
          </p:cNvSpPr>
          <p:nvPr>
            <p:ph type="sldNum" sz="quarter" idx="12"/>
          </p:nvPr>
        </p:nvSpPr>
        <p:spPr/>
        <p:txBody>
          <a:bodyPr/>
          <a:lstStyle/>
          <a:p>
            <a:fld id="{028FE254-016A-4E51-98AE-D4B4E3F12C32}" type="slidenum">
              <a:rPr lang="en-US" smtClean="0"/>
              <a:t>112</a:t>
            </a:fld>
            <a:endParaRPr lang="en-US" dirty="0"/>
          </a:p>
        </p:txBody>
      </p:sp>
      <p:sp>
        <p:nvSpPr>
          <p:cNvPr id="3" name="TextBox 2"/>
          <p:cNvSpPr txBox="1"/>
          <p:nvPr/>
        </p:nvSpPr>
        <p:spPr>
          <a:xfrm rot="19721461">
            <a:off x="2129747" y="2614212"/>
            <a:ext cx="4884504" cy="1323439"/>
          </a:xfrm>
          <a:prstGeom prst="rect">
            <a:avLst/>
          </a:prstGeom>
          <a:noFill/>
          <a:scene3d>
            <a:camera prst="orthographicFront">
              <a:rot lat="600000" lon="0" rev="0"/>
            </a:camera>
            <a:lightRig rig="threePt" dir="t"/>
          </a:scene3d>
        </p:spPr>
        <p:txBody>
          <a:bodyPr wrap="square" rtlCol="0">
            <a:spAutoFit/>
          </a:bodyPr>
          <a:lstStyle/>
          <a:p>
            <a:r>
              <a:rPr lang="en-US" sz="8000" dirty="0">
                <a:solidFill>
                  <a:srgbClr val="FF0000"/>
                </a:solidFill>
              </a:rPr>
              <a:t>IF VIRTUAL</a:t>
            </a:r>
            <a:endParaRPr lang="en-US" sz="8000" dirty="0"/>
          </a:p>
        </p:txBody>
      </p:sp>
    </p:spTree>
    <p:extLst>
      <p:ext uri="{BB962C8B-B14F-4D97-AF65-F5344CB8AC3E}">
        <p14:creationId xmlns:p14="http://schemas.microsoft.com/office/powerpoint/2010/main" val="2538152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RPI Design Lab </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fontScale="85000" lnSpcReduction="10000"/>
          </a:bodyPr>
          <a:lstStyle/>
          <a:p>
            <a:pPr marL="0" indent="0">
              <a:buNone/>
            </a:pPr>
            <a:r>
              <a:rPr lang="en-US" dirty="0">
                <a:ea typeface="+mn-lt"/>
                <a:cs typeface="+mn-lt"/>
              </a:rPr>
              <a:t>Our Mission is to Develop High Performing Engineers by Mentoring Students in Professional and Engineering Design Practices Through Project Based Learning.</a:t>
            </a:r>
            <a:endParaRPr lang="en-US" dirty="0">
              <a:cs typeface="Calibri"/>
            </a:endParaRPr>
          </a:p>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class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12</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a:blip r:embed="rId3"/>
          <a:stretch>
            <a:fillRect/>
          </a:stretch>
        </p:blipFill>
        <p:spPr>
          <a:xfrm>
            <a:off x="1954700" y="4413549"/>
            <a:ext cx="1126309" cy="1451429"/>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4710" t="3036" r="7206" b="13233"/>
          <a:stretch/>
        </p:blipFill>
        <p:spPr>
          <a:xfrm>
            <a:off x="810999" y="1957917"/>
            <a:ext cx="1125220" cy="1449917"/>
          </a:xfrm>
          <a:prstGeom prst="rect">
            <a:avLst/>
          </a:prstGeom>
        </p:spPr>
      </p:pic>
      <p:pic>
        <p:nvPicPr>
          <p:cNvPr id="14" name="Picture 13"/>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l="6974" r="13687"/>
          <a:stretch/>
        </p:blipFill>
        <p:spPr>
          <a:xfrm>
            <a:off x="5386917" y="1968859"/>
            <a:ext cx="1125220" cy="1452171"/>
          </a:xfrm>
          <a:prstGeom prst="rect">
            <a:avLst/>
          </a:prstGeom>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2832" r="4186"/>
          <a:stretch/>
        </p:blipFill>
        <p:spPr>
          <a:xfrm>
            <a:off x="2275417" y="1977154"/>
            <a:ext cx="1121833" cy="1451429"/>
          </a:xfrm>
          <a:prstGeom prst="rect">
            <a:avLst/>
          </a:prstGeom>
        </p:spPr>
      </p:pic>
      <p:pic>
        <p:nvPicPr>
          <p:cNvPr id="18" name="Picture 17"/>
          <p:cNvPicPr>
            <a:picLocks noChangeAspect="1"/>
          </p:cNvPicPr>
          <p:nvPr/>
        </p:nvPicPr>
        <p:blipFill rotWithShape="1">
          <a:blip r:embed="rId8" cstate="email">
            <a:extLst>
              <a:ext uri="{28A0092B-C50C-407E-A947-70E740481C1C}">
                <a14:useLocalDpi xmlns:a14="http://schemas.microsoft.com/office/drawing/2010/main"/>
              </a:ext>
            </a:extLst>
          </a:blip>
          <a:srcRect l="4574" r="5931"/>
          <a:stretch/>
        </p:blipFill>
        <p:spPr>
          <a:xfrm>
            <a:off x="3778250" y="1968851"/>
            <a:ext cx="1132417" cy="1447800"/>
          </a:xfrm>
          <a:prstGeom prst="rect">
            <a:avLst/>
          </a:prstGeom>
        </p:spPr>
      </p:pic>
      <p:pic>
        <p:nvPicPr>
          <p:cNvPr id="19" name="Picture 18"/>
          <p:cNvPicPr>
            <a:picLocks noChangeAspect="1"/>
          </p:cNvPicPr>
          <p:nvPr/>
        </p:nvPicPr>
        <p:blipFill rotWithShape="1">
          <a:blip r:embed="rId9" cstate="print">
            <a:extLst>
              <a:ext uri="{28A0092B-C50C-407E-A947-70E740481C1C}">
                <a14:useLocalDpi xmlns:a14="http://schemas.microsoft.com/office/drawing/2010/main" val="0"/>
              </a:ext>
            </a:extLst>
          </a:blip>
          <a:srcRect l="14056" r="12309" b="3460"/>
          <a:stretch/>
        </p:blipFill>
        <p:spPr>
          <a:xfrm>
            <a:off x="5885180" y="4416769"/>
            <a:ext cx="1125220" cy="1507332"/>
          </a:xfrm>
          <a:prstGeom prst="rect">
            <a:avLst/>
          </a:prstGeom>
        </p:spPr>
      </p:pic>
      <p:sp>
        <p:nvSpPr>
          <p:cNvPr id="26" name="TextBox 25"/>
          <p:cNvSpPr txBox="1"/>
          <p:nvPr/>
        </p:nvSpPr>
        <p:spPr>
          <a:xfrm>
            <a:off x="3342076" y="4032664"/>
            <a:ext cx="2052066" cy="667619"/>
          </a:xfrm>
          <a:prstGeom prst="rect">
            <a:avLst/>
          </a:prstGeom>
          <a:noFill/>
        </p:spPr>
        <p:txBody>
          <a:bodyPr wrap="square" rtlCol="0">
            <a:spAutoFit/>
          </a:bodyPr>
          <a:lstStyle/>
          <a:p>
            <a:r>
              <a:rPr lang="en-US" sz="1869" b="1" dirty="0"/>
              <a:t>Project Engineers</a:t>
            </a:r>
            <a:r>
              <a:rPr lang="en-US" sz="1869" dirty="0"/>
              <a:t>			 </a:t>
            </a:r>
            <a:endParaRPr lang="en-US" sz="1869" b="1" dirty="0"/>
          </a:p>
        </p:txBody>
      </p:sp>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6324" y="585296"/>
            <a:ext cx="2633069" cy="845055"/>
          </a:xfrm>
          <a:prstGeom prst="rect">
            <a:avLst/>
          </a:prstGeom>
        </p:spPr>
      </p:pic>
      <p:sp>
        <p:nvSpPr>
          <p:cNvPr id="2050" name="Rectangle 2"/>
          <p:cNvSpPr>
            <a:spLocks noGrp="1" noChangeArrowheads="1"/>
          </p:cNvSpPr>
          <p:nvPr>
            <p:ph type="ctrTitle"/>
          </p:nvPr>
        </p:nvSpPr>
        <p:spPr>
          <a:xfrm>
            <a:off x="2137767" y="674794"/>
            <a:ext cx="6007975" cy="466648"/>
          </a:xfrm>
        </p:spPr>
        <p:txBody>
          <a:bodyPr>
            <a:noAutofit/>
          </a:bodyPr>
          <a:lstStyle/>
          <a:p>
            <a:pPr eaLnBrk="1" hangingPunct="1"/>
            <a:r>
              <a:rPr lang="en-US" sz="3200" b="1" dirty="0"/>
              <a:t>Design Lab Team</a:t>
            </a:r>
            <a:endParaRPr lang="en-US" sz="3200" b="1" i="1" dirty="0"/>
          </a:p>
        </p:txBody>
      </p:sp>
      <p:pic>
        <p:nvPicPr>
          <p:cNvPr id="10" name="Picture 9"/>
          <p:cNvPicPr>
            <a:picLocks noChangeAspect="1"/>
          </p:cNvPicPr>
          <p:nvPr/>
        </p:nvPicPr>
        <p:blipFill rotWithShape="1">
          <a:blip r:embed="rId11" cstate="print">
            <a:extLst>
              <a:ext uri="{28A0092B-C50C-407E-A947-70E740481C1C}">
                <a14:useLocalDpi xmlns:a14="http://schemas.microsoft.com/office/drawing/2010/main" val="0"/>
              </a:ext>
            </a:extLst>
          </a:blip>
          <a:srcRect l="2793" t="8767" r="7338" b="7024"/>
          <a:stretch/>
        </p:blipFill>
        <p:spPr>
          <a:xfrm>
            <a:off x="3930194" y="4417178"/>
            <a:ext cx="1131336" cy="1447800"/>
          </a:xfrm>
          <a:prstGeom prst="rect">
            <a:avLst/>
          </a:prstGeom>
        </p:spPr>
      </p:pic>
      <p:sp>
        <p:nvSpPr>
          <p:cNvPr id="6" name="TextBox 5"/>
          <p:cNvSpPr txBox="1"/>
          <p:nvPr/>
        </p:nvSpPr>
        <p:spPr>
          <a:xfrm>
            <a:off x="3888386" y="5998681"/>
            <a:ext cx="1179734" cy="284693"/>
          </a:xfrm>
          <a:prstGeom prst="rect">
            <a:avLst/>
          </a:prstGeom>
          <a:noFill/>
        </p:spPr>
        <p:txBody>
          <a:bodyPr wrap="square" rtlCol="0">
            <a:spAutoFit/>
          </a:bodyPr>
          <a:lstStyle/>
          <a:p>
            <a:pPr algn="ctr"/>
            <a:r>
              <a:rPr lang="en-US" sz="1250" dirty="0"/>
              <a:t>Brad DeBoer</a:t>
            </a:r>
          </a:p>
        </p:txBody>
      </p:sp>
      <p:sp>
        <p:nvSpPr>
          <p:cNvPr id="12" name="TextBox 11"/>
          <p:cNvSpPr txBox="1"/>
          <p:nvPr/>
        </p:nvSpPr>
        <p:spPr>
          <a:xfrm>
            <a:off x="1897304" y="5998681"/>
            <a:ext cx="1299024" cy="284693"/>
          </a:xfrm>
          <a:prstGeom prst="rect">
            <a:avLst/>
          </a:prstGeom>
          <a:noFill/>
        </p:spPr>
        <p:txBody>
          <a:bodyPr wrap="square" rtlCol="0">
            <a:spAutoFit/>
          </a:bodyPr>
          <a:lstStyle/>
          <a:p>
            <a:r>
              <a:rPr lang="en-US" sz="1250" dirty="0"/>
              <a:t>Mark Anderson</a:t>
            </a:r>
          </a:p>
        </p:txBody>
      </p:sp>
      <p:sp>
        <p:nvSpPr>
          <p:cNvPr id="13" name="TextBox 12"/>
          <p:cNvSpPr txBox="1"/>
          <p:nvPr/>
        </p:nvSpPr>
        <p:spPr>
          <a:xfrm>
            <a:off x="5884139" y="5997269"/>
            <a:ext cx="1126261" cy="284693"/>
          </a:xfrm>
          <a:prstGeom prst="rect">
            <a:avLst/>
          </a:prstGeom>
          <a:noFill/>
        </p:spPr>
        <p:txBody>
          <a:bodyPr wrap="square" rtlCol="0">
            <a:spAutoFit/>
          </a:bodyPr>
          <a:lstStyle/>
          <a:p>
            <a:pPr algn="ctr"/>
            <a:r>
              <a:rPr lang="en-US" sz="1250" dirty="0"/>
              <a:t>Aren Paster</a:t>
            </a:r>
          </a:p>
        </p:txBody>
      </p:sp>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colorTemperature colorTemp="7200"/>
                    </a14:imgEffect>
                  </a14:imgLayer>
                </a14:imgProps>
              </a:ext>
            </a:extLst>
          </a:blip>
          <a:srcRect b="5260"/>
          <a:stretch/>
        </p:blipFill>
        <p:spPr>
          <a:xfrm>
            <a:off x="6941954" y="1963280"/>
            <a:ext cx="1125220" cy="1444553"/>
          </a:xfrm>
          <a:prstGeom prst="rect">
            <a:avLst/>
          </a:prstGeom>
        </p:spPr>
      </p:pic>
      <p:sp>
        <p:nvSpPr>
          <p:cNvPr id="23" name="TextBox 22"/>
          <p:cNvSpPr txBox="1"/>
          <p:nvPr/>
        </p:nvSpPr>
        <p:spPr>
          <a:xfrm>
            <a:off x="563621" y="3553027"/>
            <a:ext cx="1619976" cy="284693"/>
          </a:xfrm>
          <a:prstGeom prst="rect">
            <a:avLst/>
          </a:prstGeom>
          <a:noFill/>
        </p:spPr>
        <p:txBody>
          <a:bodyPr wrap="square" rtlCol="0">
            <a:spAutoFit/>
          </a:bodyPr>
          <a:lstStyle/>
          <a:p>
            <a:pPr algn="ctr"/>
            <a:r>
              <a:rPr lang="en-US" sz="1250" dirty="0"/>
              <a:t>Kathryn Dannemann</a:t>
            </a:r>
          </a:p>
        </p:txBody>
      </p:sp>
      <p:sp>
        <p:nvSpPr>
          <p:cNvPr id="24" name="TextBox 23"/>
          <p:cNvSpPr txBox="1"/>
          <p:nvPr/>
        </p:nvSpPr>
        <p:spPr>
          <a:xfrm>
            <a:off x="6879795" y="1309533"/>
            <a:ext cx="1287646" cy="667619"/>
          </a:xfrm>
          <a:prstGeom prst="rect">
            <a:avLst/>
          </a:prstGeom>
          <a:noFill/>
        </p:spPr>
        <p:txBody>
          <a:bodyPr wrap="square" rtlCol="0">
            <a:spAutoFit/>
          </a:bodyPr>
          <a:lstStyle/>
          <a:p>
            <a:pPr algn="ctr"/>
            <a:r>
              <a:rPr lang="en-US" sz="1869" b="1" dirty="0"/>
              <a:t>Shop Technician</a:t>
            </a:r>
          </a:p>
        </p:txBody>
      </p:sp>
      <p:sp>
        <p:nvSpPr>
          <p:cNvPr id="27" name="TextBox 26"/>
          <p:cNvSpPr txBox="1"/>
          <p:nvPr/>
        </p:nvSpPr>
        <p:spPr>
          <a:xfrm>
            <a:off x="5019259" y="1309534"/>
            <a:ext cx="2052066" cy="667619"/>
          </a:xfrm>
          <a:prstGeom prst="rect">
            <a:avLst/>
          </a:prstGeom>
          <a:noFill/>
        </p:spPr>
        <p:txBody>
          <a:bodyPr wrap="square" rtlCol="0">
            <a:spAutoFit/>
          </a:bodyPr>
          <a:lstStyle/>
          <a:p>
            <a:pPr algn="ctr"/>
            <a:r>
              <a:rPr lang="en-US" sz="1869" b="1" dirty="0"/>
              <a:t>Manufacturing Manager</a:t>
            </a:r>
          </a:p>
        </p:txBody>
      </p:sp>
      <p:sp>
        <p:nvSpPr>
          <p:cNvPr id="28" name="TextBox 27"/>
          <p:cNvSpPr txBox="1"/>
          <p:nvPr/>
        </p:nvSpPr>
        <p:spPr>
          <a:xfrm>
            <a:off x="3676785" y="1309535"/>
            <a:ext cx="1250950" cy="667619"/>
          </a:xfrm>
          <a:prstGeom prst="rect">
            <a:avLst/>
          </a:prstGeom>
          <a:noFill/>
        </p:spPr>
        <p:txBody>
          <a:bodyPr wrap="square" rtlCol="0">
            <a:spAutoFit/>
          </a:bodyPr>
          <a:lstStyle/>
          <a:p>
            <a:pPr algn="ctr"/>
            <a:r>
              <a:rPr lang="en-US" sz="1869" b="1" dirty="0"/>
              <a:t>Admin Specialist</a:t>
            </a:r>
          </a:p>
        </p:txBody>
      </p:sp>
      <p:sp>
        <p:nvSpPr>
          <p:cNvPr id="29" name="TextBox 28"/>
          <p:cNvSpPr txBox="1"/>
          <p:nvPr/>
        </p:nvSpPr>
        <p:spPr>
          <a:xfrm>
            <a:off x="2278333" y="1347743"/>
            <a:ext cx="1118917" cy="667619"/>
          </a:xfrm>
          <a:prstGeom prst="rect">
            <a:avLst/>
          </a:prstGeom>
          <a:noFill/>
        </p:spPr>
        <p:txBody>
          <a:bodyPr wrap="square" rtlCol="0">
            <a:spAutoFit/>
          </a:bodyPr>
          <a:lstStyle/>
          <a:p>
            <a:pPr algn="ctr"/>
            <a:r>
              <a:rPr lang="en-US" sz="1869" b="1" dirty="0"/>
              <a:t>Associate Director</a:t>
            </a:r>
          </a:p>
        </p:txBody>
      </p:sp>
      <p:sp>
        <p:nvSpPr>
          <p:cNvPr id="30" name="TextBox 29"/>
          <p:cNvSpPr txBox="1"/>
          <p:nvPr/>
        </p:nvSpPr>
        <p:spPr>
          <a:xfrm>
            <a:off x="873516" y="1552685"/>
            <a:ext cx="1125282" cy="379976"/>
          </a:xfrm>
          <a:prstGeom prst="rect">
            <a:avLst/>
          </a:prstGeom>
          <a:noFill/>
        </p:spPr>
        <p:txBody>
          <a:bodyPr wrap="square" rtlCol="0">
            <a:spAutoFit/>
          </a:bodyPr>
          <a:lstStyle/>
          <a:p>
            <a:r>
              <a:rPr lang="en-US" sz="1869" b="1" dirty="0"/>
              <a:t>Director</a:t>
            </a:r>
          </a:p>
        </p:txBody>
      </p:sp>
      <p:sp>
        <p:nvSpPr>
          <p:cNvPr id="31" name="TextBox 30"/>
          <p:cNvSpPr txBox="1"/>
          <p:nvPr/>
        </p:nvSpPr>
        <p:spPr>
          <a:xfrm>
            <a:off x="2217516" y="3553028"/>
            <a:ext cx="1179734" cy="284693"/>
          </a:xfrm>
          <a:prstGeom prst="rect">
            <a:avLst/>
          </a:prstGeom>
          <a:noFill/>
        </p:spPr>
        <p:txBody>
          <a:bodyPr wrap="square" rtlCol="0">
            <a:spAutoFit/>
          </a:bodyPr>
          <a:lstStyle/>
          <a:p>
            <a:pPr algn="ctr"/>
            <a:r>
              <a:rPr lang="en-US" sz="1250" dirty="0"/>
              <a:t>Junichi Kanai</a:t>
            </a:r>
          </a:p>
        </p:txBody>
      </p:sp>
      <p:sp>
        <p:nvSpPr>
          <p:cNvPr id="32" name="TextBox 31"/>
          <p:cNvSpPr txBox="1"/>
          <p:nvPr/>
        </p:nvSpPr>
        <p:spPr>
          <a:xfrm>
            <a:off x="3620938" y="3553027"/>
            <a:ext cx="1429125" cy="284693"/>
          </a:xfrm>
          <a:prstGeom prst="rect">
            <a:avLst/>
          </a:prstGeom>
          <a:noFill/>
        </p:spPr>
        <p:txBody>
          <a:bodyPr wrap="square" rtlCol="0">
            <a:spAutoFit/>
          </a:bodyPr>
          <a:lstStyle/>
          <a:p>
            <a:pPr algn="ctr"/>
            <a:r>
              <a:rPr lang="en-US" sz="1250" dirty="0"/>
              <a:t>Valerie Masterson</a:t>
            </a:r>
          </a:p>
        </p:txBody>
      </p:sp>
      <p:sp>
        <p:nvSpPr>
          <p:cNvPr id="33" name="TextBox 32"/>
          <p:cNvSpPr txBox="1"/>
          <p:nvPr/>
        </p:nvSpPr>
        <p:spPr>
          <a:xfrm>
            <a:off x="5386917" y="3555610"/>
            <a:ext cx="1222980" cy="284693"/>
          </a:xfrm>
          <a:prstGeom prst="rect">
            <a:avLst/>
          </a:prstGeom>
          <a:noFill/>
        </p:spPr>
        <p:txBody>
          <a:bodyPr wrap="square" rtlCol="0">
            <a:spAutoFit/>
          </a:bodyPr>
          <a:lstStyle/>
          <a:p>
            <a:pPr algn="ctr"/>
            <a:r>
              <a:rPr lang="en-US" sz="1250" dirty="0"/>
              <a:t>Sam Chiappone</a:t>
            </a:r>
          </a:p>
        </p:txBody>
      </p:sp>
      <p:sp>
        <p:nvSpPr>
          <p:cNvPr id="34" name="TextBox 33"/>
          <p:cNvSpPr txBox="1"/>
          <p:nvPr/>
        </p:nvSpPr>
        <p:spPr>
          <a:xfrm>
            <a:off x="6914697" y="3555610"/>
            <a:ext cx="1179734" cy="284693"/>
          </a:xfrm>
          <a:prstGeom prst="rect">
            <a:avLst/>
          </a:prstGeom>
          <a:noFill/>
        </p:spPr>
        <p:txBody>
          <a:bodyPr wrap="square" rtlCol="0">
            <a:spAutoFit/>
          </a:bodyPr>
          <a:lstStyle/>
          <a:p>
            <a:pPr algn="ctr"/>
            <a:r>
              <a:rPr lang="en-US" sz="1250" dirty="0"/>
              <a:t>Scott Yerbury</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13</a:t>
            </a:fld>
            <a:endParaRPr lang="en-US" sz="1200" dirty="0"/>
          </a:p>
        </p:txBody>
      </p:sp>
    </p:spTree>
    <p:extLst>
      <p:ext uri="{BB962C8B-B14F-4D97-AF65-F5344CB8AC3E}">
        <p14:creationId xmlns:p14="http://schemas.microsoft.com/office/powerpoint/2010/main" val="42072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10844"/>
            <a:ext cx="8229600" cy="1143000"/>
          </a:xfrm>
        </p:spPr>
        <p:txBody>
          <a:bodyPr>
            <a:normAutofit/>
          </a:bodyPr>
          <a:lstStyle/>
          <a:p>
            <a:pPr algn="ctr"/>
            <a:r>
              <a:rPr lang="en-US" b="1" dirty="0"/>
              <a:t>Faculty – Chief Engineers</a:t>
            </a:r>
            <a:endParaRPr lang="en-US" b="1" i="1" dirty="0"/>
          </a:p>
        </p:txBody>
      </p:sp>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356" y="269521"/>
            <a:ext cx="1784450" cy="572700"/>
          </a:xfrm>
          <a:prstGeom prst="rect">
            <a:avLst/>
          </a:prstGeom>
        </p:spPr>
      </p:pic>
      <p:sp>
        <p:nvSpPr>
          <p:cNvPr id="4" name="Slide Number Placeholder 3"/>
          <p:cNvSpPr>
            <a:spLocks noGrp="1"/>
          </p:cNvSpPr>
          <p:nvPr>
            <p:ph type="sldNum" sz="quarter" idx="12"/>
          </p:nvPr>
        </p:nvSpPr>
        <p:spPr>
          <a:xfrm>
            <a:off x="6457950" y="5956157"/>
            <a:ext cx="2057400" cy="365125"/>
          </a:xfrm>
        </p:spPr>
        <p:txBody>
          <a:bodyPr/>
          <a:lstStyle/>
          <a:p>
            <a:fld id="{028FE254-016A-4E51-98AE-D4B4E3F12C32}" type="slidenum">
              <a:rPr lang="en-US" sz="1200" smtClean="0"/>
              <a:t>14</a:t>
            </a:fld>
            <a:endParaRPr lang="en-US" sz="1200" dirty="0"/>
          </a:p>
        </p:txBody>
      </p:sp>
      <p:grpSp>
        <p:nvGrpSpPr>
          <p:cNvPr id="8" name="Group 7">
            <a:extLst>
              <a:ext uri="{FF2B5EF4-FFF2-40B4-BE49-F238E27FC236}">
                <a16:creationId xmlns:a16="http://schemas.microsoft.com/office/drawing/2014/main" id="{E25EB3EA-5B59-9E4E-DDD7-D417C6946953}"/>
              </a:ext>
            </a:extLst>
          </p:cNvPr>
          <p:cNvGrpSpPr/>
          <p:nvPr/>
        </p:nvGrpSpPr>
        <p:grpSpPr>
          <a:xfrm>
            <a:off x="768283" y="1066800"/>
            <a:ext cx="7546399" cy="5266841"/>
            <a:chOff x="1929857" y="1434804"/>
            <a:chExt cx="6417199" cy="4874256"/>
          </a:xfrm>
        </p:grpSpPr>
        <p:sp>
          <p:nvSpPr>
            <p:cNvPr id="10" name="TextBox 9">
              <a:extLst>
                <a:ext uri="{FF2B5EF4-FFF2-40B4-BE49-F238E27FC236}">
                  <a16:creationId xmlns:a16="http://schemas.microsoft.com/office/drawing/2014/main" id="{D77653D0-5120-1E04-F4F3-AFD76905649C}"/>
                </a:ext>
              </a:extLst>
            </p:cNvPr>
            <p:cNvSpPr txBox="1"/>
            <p:nvPr/>
          </p:nvSpPr>
          <p:spPr>
            <a:xfrm>
              <a:off x="1929857" y="3429000"/>
              <a:ext cx="912419" cy="369332"/>
            </a:xfrm>
            <a:prstGeom prst="rect">
              <a:avLst/>
            </a:prstGeom>
            <a:noFill/>
          </p:spPr>
          <p:txBody>
            <a:bodyPr wrap="square" rtlCol="0">
              <a:spAutoFit/>
            </a:bodyPr>
            <a:lstStyle/>
            <a:p>
              <a:r>
                <a:rPr lang="en-US" b="1" dirty="0"/>
                <a:t> MANE</a:t>
              </a:r>
            </a:p>
          </p:txBody>
        </p:sp>
        <p:grpSp>
          <p:nvGrpSpPr>
            <p:cNvPr id="11" name="Group 10">
              <a:extLst>
                <a:ext uri="{FF2B5EF4-FFF2-40B4-BE49-F238E27FC236}">
                  <a16:creationId xmlns:a16="http://schemas.microsoft.com/office/drawing/2014/main" id="{164DC41F-62EB-4922-1402-BFC156069C80}"/>
                </a:ext>
              </a:extLst>
            </p:cNvPr>
            <p:cNvGrpSpPr/>
            <p:nvPr/>
          </p:nvGrpSpPr>
          <p:grpSpPr>
            <a:xfrm>
              <a:off x="7423550" y="1474125"/>
              <a:ext cx="923506" cy="1470422"/>
              <a:chOff x="4047359" y="4052407"/>
              <a:chExt cx="1492186" cy="2365370"/>
            </a:xfrm>
            <a:solidFill>
              <a:schemeClr val="bg1"/>
            </a:solidFill>
          </p:grpSpPr>
          <p:pic>
            <p:nvPicPr>
              <p:cNvPr id="58" name="Picture 57">
                <a:extLst>
                  <a:ext uri="{FF2B5EF4-FFF2-40B4-BE49-F238E27FC236}">
                    <a16:creationId xmlns:a16="http://schemas.microsoft.com/office/drawing/2014/main" id="{97778FA1-4801-F862-A87A-770B077C05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047359" y="4052407"/>
                <a:ext cx="1492186" cy="2032337"/>
              </a:xfrm>
              <a:prstGeom prst="rect">
                <a:avLst/>
              </a:prstGeom>
              <a:grpFill/>
            </p:spPr>
          </p:pic>
          <p:sp>
            <p:nvSpPr>
              <p:cNvPr id="59" name="TextBox 58">
                <a:extLst>
                  <a:ext uri="{FF2B5EF4-FFF2-40B4-BE49-F238E27FC236}">
                    <a16:creationId xmlns:a16="http://schemas.microsoft.com/office/drawing/2014/main" id="{341A72D1-98C4-E119-F50A-5A9DEB60F759}"/>
                  </a:ext>
                </a:extLst>
              </p:cNvPr>
              <p:cNvSpPr txBox="1"/>
              <p:nvPr/>
            </p:nvSpPr>
            <p:spPr>
              <a:xfrm>
                <a:off x="4094037" y="6083771"/>
                <a:ext cx="1277118" cy="334006"/>
              </a:xfrm>
              <a:prstGeom prst="rect">
                <a:avLst/>
              </a:prstGeom>
              <a:grpFill/>
            </p:spPr>
            <p:txBody>
              <a:bodyPr wrap="square" rtlCol="0">
                <a:spAutoFit/>
              </a:bodyPr>
              <a:lstStyle/>
              <a:p>
                <a:pPr algn="ctr"/>
                <a:r>
                  <a:rPr lang="en-US" sz="858" dirty="0"/>
                  <a:t>Junichi Kanai</a:t>
                </a:r>
              </a:p>
            </p:txBody>
          </p:sp>
        </p:grpSp>
        <p:sp>
          <p:nvSpPr>
            <p:cNvPr id="12" name="Rectangle 11">
              <a:extLst>
                <a:ext uri="{FF2B5EF4-FFF2-40B4-BE49-F238E27FC236}">
                  <a16:creationId xmlns:a16="http://schemas.microsoft.com/office/drawing/2014/main" id="{1984434A-01C0-C57B-FDDD-F1F4FFB6A84F}"/>
                </a:ext>
              </a:extLst>
            </p:cNvPr>
            <p:cNvSpPr/>
            <p:nvPr/>
          </p:nvSpPr>
          <p:spPr>
            <a:xfrm>
              <a:off x="3141223" y="4183280"/>
              <a:ext cx="184731" cy="224229"/>
            </a:xfrm>
            <a:prstGeom prst="rect">
              <a:avLst/>
            </a:prstGeom>
            <a:solidFill>
              <a:schemeClr val="bg1"/>
            </a:solidFill>
          </p:spPr>
          <p:txBody>
            <a:bodyPr wrap="none">
              <a:spAutoFit/>
            </a:bodyPr>
            <a:lstStyle/>
            <a:p>
              <a:endParaRPr lang="en-US" sz="857" dirty="0"/>
            </a:p>
          </p:txBody>
        </p:sp>
        <p:grpSp>
          <p:nvGrpSpPr>
            <p:cNvPr id="14" name="Group 13">
              <a:extLst>
                <a:ext uri="{FF2B5EF4-FFF2-40B4-BE49-F238E27FC236}">
                  <a16:creationId xmlns:a16="http://schemas.microsoft.com/office/drawing/2014/main" id="{1B5517E8-4AB4-DB3B-0405-F58EF7BEFD4C}"/>
                </a:ext>
              </a:extLst>
            </p:cNvPr>
            <p:cNvGrpSpPr/>
            <p:nvPr/>
          </p:nvGrpSpPr>
          <p:grpSpPr>
            <a:xfrm>
              <a:off x="2745504" y="3046195"/>
              <a:ext cx="891320" cy="1491153"/>
              <a:chOff x="6691216" y="1283597"/>
              <a:chExt cx="914401" cy="1522993"/>
            </a:xfrm>
            <a:solidFill>
              <a:schemeClr val="bg1"/>
            </a:solidFill>
          </p:grpSpPr>
          <p:pic>
            <p:nvPicPr>
              <p:cNvPr id="56" name="Picture 55">
                <a:extLst>
                  <a:ext uri="{FF2B5EF4-FFF2-40B4-BE49-F238E27FC236}">
                    <a16:creationId xmlns:a16="http://schemas.microsoft.com/office/drawing/2014/main" id="{2396DFD6-A2A5-0BDD-825B-DCEB6300BEB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691216" y="1283597"/>
                <a:ext cx="914401" cy="1275593"/>
              </a:xfrm>
              <a:prstGeom prst="rect">
                <a:avLst/>
              </a:prstGeom>
              <a:grpFill/>
            </p:spPr>
          </p:pic>
          <p:sp>
            <p:nvSpPr>
              <p:cNvPr id="57" name="TextBox 56">
                <a:extLst>
                  <a:ext uri="{FF2B5EF4-FFF2-40B4-BE49-F238E27FC236}">
                    <a16:creationId xmlns:a16="http://schemas.microsoft.com/office/drawing/2014/main" id="{5762127F-D6CA-A72B-B6BE-98010417388C}"/>
                  </a:ext>
                </a:extLst>
              </p:cNvPr>
              <p:cNvSpPr txBox="1"/>
              <p:nvPr/>
            </p:nvSpPr>
            <p:spPr>
              <a:xfrm>
                <a:off x="6734203" y="2577442"/>
                <a:ext cx="843185" cy="229148"/>
              </a:xfrm>
              <a:prstGeom prst="rect">
                <a:avLst/>
              </a:prstGeom>
              <a:grpFill/>
            </p:spPr>
            <p:txBody>
              <a:bodyPr wrap="square" rtlCol="0">
                <a:spAutoFit/>
              </a:bodyPr>
              <a:lstStyle/>
              <a:p>
                <a:pPr algn="ctr">
                  <a:tabLst>
                    <a:tab pos="112009" algn="l"/>
                  </a:tabLst>
                </a:pPr>
                <a:r>
                  <a:rPr lang="en-US" sz="858" dirty="0"/>
                  <a:t>Sarah Felix</a:t>
                </a:r>
              </a:p>
            </p:txBody>
          </p:sp>
        </p:grpSp>
        <p:sp>
          <p:nvSpPr>
            <p:cNvPr id="15" name="TextBox 14">
              <a:extLst>
                <a:ext uri="{FF2B5EF4-FFF2-40B4-BE49-F238E27FC236}">
                  <a16:creationId xmlns:a16="http://schemas.microsoft.com/office/drawing/2014/main" id="{45169B42-551E-06D6-959A-30DA8F386A0F}"/>
                </a:ext>
              </a:extLst>
            </p:cNvPr>
            <p:cNvSpPr txBox="1"/>
            <p:nvPr/>
          </p:nvSpPr>
          <p:spPr>
            <a:xfrm>
              <a:off x="1929857" y="1883742"/>
              <a:ext cx="769436" cy="369332"/>
            </a:xfrm>
            <a:prstGeom prst="rect">
              <a:avLst/>
            </a:prstGeom>
            <a:noFill/>
          </p:spPr>
          <p:txBody>
            <a:bodyPr wrap="square" rtlCol="0">
              <a:spAutoFit/>
            </a:bodyPr>
            <a:lstStyle/>
            <a:p>
              <a:r>
                <a:rPr lang="en-US" b="1" dirty="0"/>
                <a:t>ECSE</a:t>
              </a:r>
            </a:p>
          </p:txBody>
        </p:sp>
        <p:sp>
          <p:nvSpPr>
            <p:cNvPr id="16" name="TextBox 15">
              <a:extLst>
                <a:ext uri="{FF2B5EF4-FFF2-40B4-BE49-F238E27FC236}">
                  <a16:creationId xmlns:a16="http://schemas.microsoft.com/office/drawing/2014/main" id="{43A69ECF-80C8-4780-91BA-2DD341E6E2CC}"/>
                </a:ext>
              </a:extLst>
            </p:cNvPr>
            <p:cNvSpPr txBox="1"/>
            <p:nvPr/>
          </p:nvSpPr>
          <p:spPr>
            <a:xfrm>
              <a:off x="2153414" y="5172007"/>
              <a:ext cx="613219" cy="369332"/>
            </a:xfrm>
            <a:prstGeom prst="rect">
              <a:avLst/>
            </a:prstGeom>
            <a:solidFill>
              <a:schemeClr val="bg1"/>
            </a:solidFill>
          </p:spPr>
          <p:txBody>
            <a:bodyPr wrap="square" rtlCol="0">
              <a:spAutoFit/>
            </a:bodyPr>
            <a:lstStyle/>
            <a:p>
              <a:r>
                <a:rPr lang="en-US" b="1" dirty="0"/>
                <a:t>MSE</a:t>
              </a:r>
            </a:p>
          </p:txBody>
        </p:sp>
        <p:sp>
          <p:nvSpPr>
            <p:cNvPr id="17" name="TextBox 16">
              <a:extLst>
                <a:ext uri="{FF2B5EF4-FFF2-40B4-BE49-F238E27FC236}">
                  <a16:creationId xmlns:a16="http://schemas.microsoft.com/office/drawing/2014/main" id="{AE795596-B239-FF28-4FA2-6EB47565CED5}"/>
                </a:ext>
              </a:extLst>
            </p:cNvPr>
            <p:cNvSpPr txBox="1"/>
            <p:nvPr/>
          </p:nvSpPr>
          <p:spPr>
            <a:xfrm>
              <a:off x="2744528" y="5951915"/>
              <a:ext cx="1142059" cy="224229"/>
            </a:xfrm>
            <a:prstGeom prst="rect">
              <a:avLst/>
            </a:prstGeom>
            <a:noFill/>
          </p:spPr>
          <p:txBody>
            <a:bodyPr wrap="square" rtlCol="0">
              <a:spAutoFit/>
            </a:bodyPr>
            <a:lstStyle/>
            <a:p>
              <a:pPr algn="ctr">
                <a:tabLst>
                  <a:tab pos="112009" algn="l"/>
                </a:tabLst>
              </a:pPr>
              <a:r>
                <a:rPr lang="en-US" sz="857" dirty="0"/>
                <a:t>Edmund Palermo</a:t>
              </a:r>
            </a:p>
          </p:txBody>
        </p:sp>
        <p:sp>
          <p:nvSpPr>
            <p:cNvPr id="18" name="TextBox 17">
              <a:extLst>
                <a:ext uri="{FF2B5EF4-FFF2-40B4-BE49-F238E27FC236}">
                  <a16:creationId xmlns:a16="http://schemas.microsoft.com/office/drawing/2014/main" id="{A9A2F8A6-B6D6-F4D9-A86F-652BA5076CED}"/>
                </a:ext>
              </a:extLst>
            </p:cNvPr>
            <p:cNvSpPr txBox="1"/>
            <p:nvPr/>
          </p:nvSpPr>
          <p:spPr>
            <a:xfrm>
              <a:off x="5020889" y="2635531"/>
              <a:ext cx="922444" cy="224357"/>
            </a:xfrm>
            <a:prstGeom prst="rect">
              <a:avLst/>
            </a:prstGeom>
            <a:solidFill>
              <a:schemeClr val="bg1"/>
            </a:solidFill>
          </p:spPr>
          <p:txBody>
            <a:bodyPr wrap="square" rtlCol="0">
              <a:spAutoFit/>
            </a:bodyPr>
            <a:lstStyle/>
            <a:p>
              <a:r>
                <a:rPr lang="en-US" sz="858" dirty="0"/>
                <a:t>Alex Patterson</a:t>
              </a:r>
            </a:p>
          </p:txBody>
        </p:sp>
        <p:sp>
          <p:nvSpPr>
            <p:cNvPr id="19" name="TextBox 18">
              <a:extLst>
                <a:ext uri="{FF2B5EF4-FFF2-40B4-BE49-F238E27FC236}">
                  <a16:creationId xmlns:a16="http://schemas.microsoft.com/office/drawing/2014/main" id="{4ABFA362-3463-4672-7949-23A6FA01AB0D}"/>
                </a:ext>
              </a:extLst>
            </p:cNvPr>
            <p:cNvSpPr txBox="1"/>
            <p:nvPr/>
          </p:nvSpPr>
          <p:spPr>
            <a:xfrm>
              <a:off x="6225105" y="5952937"/>
              <a:ext cx="938845" cy="356123"/>
            </a:xfrm>
            <a:prstGeom prst="rect">
              <a:avLst/>
            </a:prstGeom>
            <a:noFill/>
          </p:spPr>
          <p:txBody>
            <a:bodyPr wrap="square" rtlCol="0">
              <a:spAutoFit/>
            </a:bodyPr>
            <a:lstStyle/>
            <a:p>
              <a:pPr algn="ctr">
                <a:tabLst>
                  <a:tab pos="112009" algn="l"/>
                </a:tabLst>
              </a:pPr>
              <a:r>
                <a:rPr lang="en-US" sz="857" dirty="0"/>
                <a:t>Rostyslav (</a:t>
              </a:r>
              <a:r>
                <a:rPr lang="en-US" sz="857" dirty="0" err="1"/>
                <a:t>Rosty</a:t>
              </a:r>
              <a:r>
                <a:rPr lang="en-US" sz="857" dirty="0"/>
                <a:t>) Korolov</a:t>
              </a:r>
            </a:p>
          </p:txBody>
        </p:sp>
        <p:sp>
          <p:nvSpPr>
            <p:cNvPr id="21" name="TextBox 20">
              <a:extLst>
                <a:ext uri="{FF2B5EF4-FFF2-40B4-BE49-F238E27FC236}">
                  <a16:creationId xmlns:a16="http://schemas.microsoft.com/office/drawing/2014/main" id="{E975162A-02C5-66BD-306C-DAB20B9E2789}"/>
                </a:ext>
              </a:extLst>
            </p:cNvPr>
            <p:cNvSpPr txBox="1"/>
            <p:nvPr/>
          </p:nvSpPr>
          <p:spPr>
            <a:xfrm>
              <a:off x="5451350" y="5104951"/>
              <a:ext cx="613219" cy="369332"/>
            </a:xfrm>
            <a:prstGeom prst="rect">
              <a:avLst/>
            </a:prstGeom>
            <a:solidFill>
              <a:schemeClr val="bg1"/>
            </a:solidFill>
          </p:spPr>
          <p:txBody>
            <a:bodyPr wrap="square" rtlCol="0">
              <a:spAutoFit/>
            </a:bodyPr>
            <a:lstStyle/>
            <a:p>
              <a:r>
                <a:rPr lang="en-US" b="1" dirty="0"/>
                <a:t>IME</a:t>
              </a:r>
            </a:p>
          </p:txBody>
        </p:sp>
        <p:sp>
          <p:nvSpPr>
            <p:cNvPr id="22" name="TextBox 21">
              <a:extLst>
                <a:ext uri="{FF2B5EF4-FFF2-40B4-BE49-F238E27FC236}">
                  <a16:creationId xmlns:a16="http://schemas.microsoft.com/office/drawing/2014/main" id="{C51305AB-D2C1-BC19-57F6-72F51D55EEA0}"/>
                </a:ext>
              </a:extLst>
            </p:cNvPr>
            <p:cNvSpPr txBox="1"/>
            <p:nvPr/>
          </p:nvSpPr>
          <p:spPr>
            <a:xfrm>
              <a:off x="5120962" y="4318419"/>
              <a:ext cx="920890" cy="224357"/>
            </a:xfrm>
            <a:prstGeom prst="rect">
              <a:avLst/>
            </a:prstGeom>
            <a:solidFill>
              <a:schemeClr val="bg1"/>
            </a:solidFill>
          </p:spPr>
          <p:txBody>
            <a:bodyPr wrap="square" rtlCol="0">
              <a:spAutoFit/>
            </a:bodyPr>
            <a:lstStyle/>
            <a:p>
              <a:pPr algn="ctr">
                <a:tabLst>
                  <a:tab pos="112009" algn="l"/>
                </a:tabLst>
              </a:pPr>
              <a:r>
                <a:rPr lang="en-US" sz="858" dirty="0"/>
                <a:t>Fred Willett</a:t>
              </a:r>
            </a:p>
          </p:txBody>
        </p:sp>
        <p:grpSp>
          <p:nvGrpSpPr>
            <p:cNvPr id="24" name="Group 23">
              <a:extLst>
                <a:ext uri="{FF2B5EF4-FFF2-40B4-BE49-F238E27FC236}">
                  <a16:creationId xmlns:a16="http://schemas.microsoft.com/office/drawing/2014/main" id="{A29FB010-4833-BE13-BED3-70A0FE15200E}"/>
                </a:ext>
              </a:extLst>
            </p:cNvPr>
            <p:cNvGrpSpPr/>
            <p:nvPr/>
          </p:nvGrpSpPr>
          <p:grpSpPr>
            <a:xfrm>
              <a:off x="3777978" y="1473944"/>
              <a:ext cx="1173155" cy="1405412"/>
              <a:chOff x="7214143" y="1444213"/>
              <a:chExt cx="1173155" cy="1405412"/>
            </a:xfrm>
          </p:grpSpPr>
          <p:sp>
            <p:nvSpPr>
              <p:cNvPr id="54" name="TextBox 53">
                <a:extLst>
                  <a:ext uri="{FF2B5EF4-FFF2-40B4-BE49-F238E27FC236}">
                    <a16:creationId xmlns:a16="http://schemas.microsoft.com/office/drawing/2014/main" id="{EAB40920-C270-CD4C-2431-0FCD07B0419E}"/>
                  </a:ext>
                </a:extLst>
              </p:cNvPr>
              <p:cNvSpPr txBox="1"/>
              <p:nvPr/>
            </p:nvSpPr>
            <p:spPr>
              <a:xfrm>
                <a:off x="7322752" y="2625268"/>
                <a:ext cx="1064546" cy="224357"/>
              </a:xfrm>
              <a:prstGeom prst="rect">
                <a:avLst/>
              </a:prstGeom>
              <a:solidFill>
                <a:schemeClr val="bg1"/>
              </a:solidFill>
            </p:spPr>
            <p:txBody>
              <a:bodyPr wrap="square" rtlCol="0">
                <a:spAutoFit/>
              </a:bodyPr>
              <a:lstStyle/>
              <a:p>
                <a:r>
                  <a:rPr lang="en-US" sz="858" dirty="0"/>
                  <a:t> Prabahakar Neti</a:t>
                </a:r>
              </a:p>
            </p:txBody>
          </p:sp>
          <p:pic>
            <p:nvPicPr>
              <p:cNvPr id="55" name="Picture 54">
                <a:extLst>
                  <a:ext uri="{FF2B5EF4-FFF2-40B4-BE49-F238E27FC236}">
                    <a16:creationId xmlns:a16="http://schemas.microsoft.com/office/drawing/2014/main" id="{15A86B4F-27FA-E7F4-19EB-3D9B2D32AAA2}"/>
                  </a:ext>
                </a:extLst>
              </p:cNvPr>
              <p:cNvPicPr>
                <a:picLocks noChangeAspect="1"/>
              </p:cNvPicPr>
              <p:nvPr/>
            </p:nvPicPr>
            <p:blipFill>
              <a:blip r:embed="rId6"/>
              <a:stretch>
                <a:fillRect/>
              </a:stretch>
            </p:blipFill>
            <p:spPr>
              <a:xfrm>
                <a:off x="7214143" y="1444213"/>
                <a:ext cx="1061906" cy="1154143"/>
              </a:xfrm>
              <a:prstGeom prst="rect">
                <a:avLst/>
              </a:prstGeom>
            </p:spPr>
          </p:pic>
        </p:grpSp>
        <p:sp>
          <p:nvSpPr>
            <p:cNvPr id="25" name="TextBox 24">
              <a:extLst>
                <a:ext uri="{FF2B5EF4-FFF2-40B4-BE49-F238E27FC236}">
                  <a16:creationId xmlns:a16="http://schemas.microsoft.com/office/drawing/2014/main" id="{732F9A2F-47D1-64EB-A7CC-E6E39AD12DAF}"/>
                </a:ext>
              </a:extLst>
            </p:cNvPr>
            <p:cNvSpPr txBox="1"/>
            <p:nvPr/>
          </p:nvSpPr>
          <p:spPr>
            <a:xfrm>
              <a:off x="3904111" y="4330139"/>
              <a:ext cx="920890" cy="224357"/>
            </a:xfrm>
            <a:prstGeom prst="rect">
              <a:avLst/>
            </a:prstGeom>
            <a:solidFill>
              <a:schemeClr val="bg1"/>
            </a:solidFill>
          </p:spPr>
          <p:txBody>
            <a:bodyPr wrap="square" rtlCol="0">
              <a:spAutoFit/>
            </a:bodyPr>
            <a:lstStyle/>
            <a:p>
              <a:pPr algn="ctr">
                <a:tabLst>
                  <a:tab pos="112009" algn="l"/>
                </a:tabLst>
              </a:pPr>
              <a:r>
                <a:rPr lang="en-US" sz="858" dirty="0" err="1"/>
                <a:t>Indika</a:t>
              </a:r>
              <a:r>
                <a:rPr lang="en-US" sz="858" dirty="0"/>
                <a:t> </a:t>
              </a:r>
              <a:r>
                <a:rPr lang="en-US" sz="858" dirty="0" err="1"/>
                <a:t>Perera</a:t>
              </a:r>
              <a:endParaRPr lang="en-US" sz="858" dirty="0"/>
            </a:p>
          </p:txBody>
        </p:sp>
        <p:pic>
          <p:nvPicPr>
            <p:cNvPr id="39" name="Picture 38">
              <a:extLst>
                <a:ext uri="{FF2B5EF4-FFF2-40B4-BE49-F238E27FC236}">
                  <a16:creationId xmlns:a16="http://schemas.microsoft.com/office/drawing/2014/main" id="{BF90563A-9AD5-DD92-FCFD-B7323370C3D5}"/>
                </a:ext>
              </a:extLst>
            </p:cNvPr>
            <p:cNvPicPr>
              <a:picLocks noChangeAspect="1"/>
            </p:cNvPicPr>
            <p:nvPr/>
          </p:nvPicPr>
          <p:blipFill rotWithShape="1">
            <a:blip r:embed="rId7"/>
            <a:srcRect l="29540" r="25857"/>
            <a:stretch/>
          </p:blipFill>
          <p:spPr>
            <a:xfrm flipH="1">
              <a:off x="3909413" y="3067074"/>
              <a:ext cx="943718" cy="1232678"/>
            </a:xfrm>
            <a:prstGeom prst="rect">
              <a:avLst/>
            </a:prstGeom>
          </p:spPr>
        </p:pic>
        <p:pic>
          <p:nvPicPr>
            <p:cNvPr id="40" name="Picture 2">
              <a:extLst>
                <a:ext uri="{FF2B5EF4-FFF2-40B4-BE49-F238E27FC236}">
                  <a16:creationId xmlns:a16="http://schemas.microsoft.com/office/drawing/2014/main" id="{922DC6A3-3B5B-134C-F59E-213778B034B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66254" y="4684034"/>
              <a:ext cx="867537" cy="1261872"/>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oup 40">
              <a:extLst>
                <a:ext uri="{FF2B5EF4-FFF2-40B4-BE49-F238E27FC236}">
                  <a16:creationId xmlns:a16="http://schemas.microsoft.com/office/drawing/2014/main" id="{BAB91A6A-8E78-99B9-EF4A-CDA0FDA4D088}"/>
                </a:ext>
              </a:extLst>
            </p:cNvPr>
            <p:cNvGrpSpPr/>
            <p:nvPr/>
          </p:nvGrpSpPr>
          <p:grpSpPr>
            <a:xfrm>
              <a:off x="6219152" y="1434804"/>
              <a:ext cx="974317" cy="1427829"/>
              <a:chOff x="2769264" y="1420858"/>
              <a:chExt cx="974317" cy="1427829"/>
            </a:xfrm>
          </p:grpSpPr>
          <p:sp>
            <p:nvSpPr>
              <p:cNvPr id="52" name="TextBox 51">
                <a:extLst>
                  <a:ext uri="{FF2B5EF4-FFF2-40B4-BE49-F238E27FC236}">
                    <a16:creationId xmlns:a16="http://schemas.microsoft.com/office/drawing/2014/main" id="{FC14434F-9DD0-1EB2-96AD-760A0204A3C4}"/>
                  </a:ext>
                </a:extLst>
              </p:cNvPr>
              <p:cNvSpPr txBox="1"/>
              <p:nvPr/>
            </p:nvSpPr>
            <p:spPr>
              <a:xfrm>
                <a:off x="2769265" y="2641053"/>
                <a:ext cx="922445" cy="207634"/>
              </a:xfrm>
              <a:prstGeom prst="rect">
                <a:avLst/>
              </a:prstGeom>
              <a:solidFill>
                <a:schemeClr val="bg1"/>
              </a:solidFill>
              <a:ln>
                <a:noFill/>
              </a:ln>
            </p:spPr>
            <p:txBody>
              <a:bodyPr wrap="square" rtlCol="0">
                <a:spAutoFit/>
              </a:bodyPr>
              <a:lstStyle/>
              <a:p>
                <a:pPr algn="ctr"/>
                <a:r>
                  <a:rPr lang="en-US" sz="858" dirty="0"/>
                  <a:t>Dylan Rees</a:t>
                </a:r>
              </a:p>
            </p:txBody>
          </p:sp>
          <p:pic>
            <p:nvPicPr>
              <p:cNvPr id="53" name="Picture 52">
                <a:extLst>
                  <a:ext uri="{FF2B5EF4-FFF2-40B4-BE49-F238E27FC236}">
                    <a16:creationId xmlns:a16="http://schemas.microsoft.com/office/drawing/2014/main" id="{3115134D-189F-A19F-C85C-248D9E45B3A5}"/>
                  </a:ext>
                </a:extLst>
              </p:cNvPr>
              <p:cNvPicPr>
                <a:picLocks noChangeAspect="1"/>
              </p:cNvPicPr>
              <p:nvPr/>
            </p:nvPicPr>
            <p:blipFill rotWithShape="1">
              <a:blip r:embed="rId9"/>
              <a:srcRect l="10635" b="9420"/>
              <a:stretch/>
            </p:blipFill>
            <p:spPr>
              <a:xfrm>
                <a:off x="2769264" y="1420858"/>
                <a:ext cx="974317" cy="1234440"/>
              </a:xfrm>
              <a:prstGeom prst="rect">
                <a:avLst/>
              </a:prstGeom>
            </p:spPr>
          </p:pic>
        </p:grpSp>
        <p:grpSp>
          <p:nvGrpSpPr>
            <p:cNvPr id="44" name="Group 43">
              <a:extLst>
                <a:ext uri="{FF2B5EF4-FFF2-40B4-BE49-F238E27FC236}">
                  <a16:creationId xmlns:a16="http://schemas.microsoft.com/office/drawing/2014/main" id="{F43AF0A8-3B5D-DDD9-9AA6-4EABF1F1A0DF}"/>
                </a:ext>
              </a:extLst>
            </p:cNvPr>
            <p:cNvGrpSpPr/>
            <p:nvPr/>
          </p:nvGrpSpPr>
          <p:grpSpPr>
            <a:xfrm>
              <a:off x="2622669" y="1540653"/>
              <a:ext cx="1060704" cy="1300254"/>
              <a:chOff x="3708024" y="1571826"/>
              <a:chExt cx="1060704" cy="1300254"/>
            </a:xfrm>
          </p:grpSpPr>
          <p:sp>
            <p:nvSpPr>
              <p:cNvPr id="50" name="TextBox 49">
                <a:extLst>
                  <a:ext uri="{FF2B5EF4-FFF2-40B4-BE49-F238E27FC236}">
                    <a16:creationId xmlns:a16="http://schemas.microsoft.com/office/drawing/2014/main" id="{98EDDE6F-8468-C6A1-79B9-6530ECCF6F3A}"/>
                  </a:ext>
                </a:extLst>
              </p:cNvPr>
              <p:cNvSpPr txBox="1"/>
              <p:nvPr/>
            </p:nvSpPr>
            <p:spPr>
              <a:xfrm>
                <a:off x="3773763" y="2647723"/>
                <a:ext cx="922444" cy="224357"/>
              </a:xfrm>
              <a:prstGeom prst="rect">
                <a:avLst/>
              </a:prstGeom>
              <a:solidFill>
                <a:schemeClr val="bg1"/>
              </a:solidFill>
            </p:spPr>
            <p:txBody>
              <a:bodyPr wrap="square" rtlCol="0">
                <a:spAutoFit/>
              </a:bodyPr>
              <a:lstStyle/>
              <a:p>
                <a:pPr algn="ctr"/>
                <a:r>
                  <a:rPr lang="en-US" sz="858" dirty="0"/>
                  <a:t>Rena Huang</a:t>
                </a:r>
              </a:p>
            </p:txBody>
          </p:sp>
          <p:pic>
            <p:nvPicPr>
              <p:cNvPr id="51" name="Picture 4" descr="Rena Huang">
                <a:extLst>
                  <a:ext uri="{FF2B5EF4-FFF2-40B4-BE49-F238E27FC236}">
                    <a16:creationId xmlns:a16="http://schemas.microsoft.com/office/drawing/2014/main" id="{31064180-8DF9-2029-315E-0553CD550BB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08024" y="1571826"/>
                <a:ext cx="1060704" cy="1060704"/>
              </a:xfrm>
              <a:prstGeom prst="rect">
                <a:avLst/>
              </a:prstGeom>
              <a:noFill/>
              <a:extLst>
                <a:ext uri="{909E8E84-426E-40DD-AFC4-6F175D3DCCD1}">
                  <a14:hiddenFill xmlns:a14="http://schemas.microsoft.com/office/drawing/2010/main">
                    <a:solidFill>
                      <a:srgbClr val="FFFFFF"/>
                    </a:solidFill>
                  </a14:hiddenFill>
                </a:ext>
              </a:extLst>
            </p:spPr>
          </p:pic>
        </p:grpSp>
        <p:sp>
          <p:nvSpPr>
            <p:cNvPr id="45" name="TextBox 44">
              <a:extLst>
                <a:ext uri="{FF2B5EF4-FFF2-40B4-BE49-F238E27FC236}">
                  <a16:creationId xmlns:a16="http://schemas.microsoft.com/office/drawing/2014/main" id="{ED707A62-EDD9-CF98-935F-F5F405929BBD}"/>
                </a:ext>
              </a:extLst>
            </p:cNvPr>
            <p:cNvSpPr txBox="1"/>
            <p:nvPr/>
          </p:nvSpPr>
          <p:spPr>
            <a:xfrm>
              <a:off x="3913786" y="5951914"/>
              <a:ext cx="1142059" cy="224229"/>
            </a:xfrm>
            <a:prstGeom prst="rect">
              <a:avLst/>
            </a:prstGeom>
            <a:noFill/>
          </p:spPr>
          <p:txBody>
            <a:bodyPr wrap="square" rtlCol="0">
              <a:spAutoFit/>
            </a:bodyPr>
            <a:lstStyle/>
            <a:p>
              <a:pPr algn="ctr">
                <a:tabLst>
                  <a:tab pos="112009" algn="l"/>
                </a:tabLst>
              </a:pPr>
              <a:r>
                <a:rPr lang="en-US" sz="857" dirty="0"/>
                <a:t>Chaitanya </a:t>
              </a:r>
              <a:r>
                <a:rPr lang="en-US" sz="857" dirty="0" err="1"/>
                <a:t>Ullal</a:t>
              </a:r>
              <a:endParaRPr lang="en-US" sz="857" dirty="0"/>
            </a:p>
          </p:txBody>
        </p:sp>
        <p:pic>
          <p:nvPicPr>
            <p:cNvPr id="46" name="Picture 45" descr="A person smiling for the camera&#10;&#10;Description automatically generated with low confidence">
              <a:extLst>
                <a:ext uri="{FF2B5EF4-FFF2-40B4-BE49-F238E27FC236}">
                  <a16:creationId xmlns:a16="http://schemas.microsoft.com/office/drawing/2014/main" id="{ED921F84-4BB0-3CA1-50E4-5C9609EC7D8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7196" r="-153"/>
            <a:stretch/>
          </p:blipFill>
          <p:spPr>
            <a:xfrm>
              <a:off x="4934489" y="1473944"/>
              <a:ext cx="920891" cy="1169645"/>
            </a:xfrm>
            <a:prstGeom prst="rect">
              <a:avLst/>
            </a:prstGeom>
          </p:spPr>
        </p:pic>
        <p:pic>
          <p:nvPicPr>
            <p:cNvPr id="47" name="Picture 46">
              <a:extLst>
                <a:ext uri="{FF2B5EF4-FFF2-40B4-BE49-F238E27FC236}">
                  <a16:creationId xmlns:a16="http://schemas.microsoft.com/office/drawing/2014/main" id="{9EFC7BF4-32AE-E69A-975E-8FB19B790FE7}"/>
                </a:ext>
              </a:extLst>
            </p:cNvPr>
            <p:cNvPicPr>
              <a:picLocks noChangeAspect="1"/>
            </p:cNvPicPr>
            <p:nvPr/>
          </p:nvPicPr>
          <p:blipFill rotWithShape="1">
            <a:blip r:embed="rId12"/>
            <a:srcRect l="11531" r="12453"/>
            <a:stretch/>
          </p:blipFill>
          <p:spPr>
            <a:xfrm>
              <a:off x="5097591" y="3092444"/>
              <a:ext cx="1005622" cy="1234440"/>
            </a:xfrm>
            <a:prstGeom prst="rect">
              <a:avLst/>
            </a:prstGeom>
          </p:spPr>
        </p:pic>
        <p:pic>
          <p:nvPicPr>
            <p:cNvPr id="48" name="Picture 47">
              <a:extLst>
                <a:ext uri="{FF2B5EF4-FFF2-40B4-BE49-F238E27FC236}">
                  <a16:creationId xmlns:a16="http://schemas.microsoft.com/office/drawing/2014/main" id="{9FC48709-568D-7DCD-A456-78A2087ABBCC}"/>
                </a:ext>
              </a:extLst>
            </p:cNvPr>
            <p:cNvPicPr>
              <a:picLocks noChangeAspect="1"/>
            </p:cNvPicPr>
            <p:nvPr/>
          </p:nvPicPr>
          <p:blipFill rotWithShape="1">
            <a:blip r:embed="rId13"/>
            <a:srcRect l="4105" t="12224" r="6286" b="9280"/>
            <a:stretch/>
          </p:blipFill>
          <p:spPr>
            <a:xfrm>
              <a:off x="2766633" y="4756608"/>
              <a:ext cx="938846" cy="1234440"/>
            </a:xfrm>
            <a:prstGeom prst="rect">
              <a:avLst/>
            </a:prstGeom>
          </p:spPr>
        </p:pic>
        <p:pic>
          <p:nvPicPr>
            <p:cNvPr id="49" name="Picture 48">
              <a:extLst>
                <a:ext uri="{FF2B5EF4-FFF2-40B4-BE49-F238E27FC236}">
                  <a16:creationId xmlns:a16="http://schemas.microsoft.com/office/drawing/2014/main" id="{17C27553-26DD-CAF1-99C8-F3420BF97321}"/>
                </a:ext>
              </a:extLst>
            </p:cNvPr>
            <p:cNvPicPr>
              <a:picLocks noChangeAspect="1"/>
            </p:cNvPicPr>
            <p:nvPr/>
          </p:nvPicPr>
          <p:blipFill>
            <a:blip r:embed="rId14"/>
            <a:stretch>
              <a:fillRect/>
            </a:stretch>
          </p:blipFill>
          <p:spPr>
            <a:xfrm>
              <a:off x="3989309" y="4731779"/>
              <a:ext cx="920576" cy="1249788"/>
            </a:xfrm>
            <a:prstGeom prst="rect">
              <a:avLst/>
            </a:prstGeom>
          </p:spPr>
        </p:pic>
      </p:grpSp>
    </p:spTree>
    <p:extLst>
      <p:ext uri="{BB962C8B-B14F-4D97-AF65-F5344CB8AC3E}">
        <p14:creationId xmlns:p14="http://schemas.microsoft.com/office/powerpoint/2010/main" val="3854201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idx="1"/>
          </p:nvPr>
        </p:nvSpPr>
        <p:spPr/>
        <p:txBody>
          <a:bodyPr vert="horz" lIns="91440" tIns="45720" rIns="91440" bIns="45720" rtlCol="0" anchor="t">
            <a:normAutofit fontScale="62500" lnSpcReduction="20000"/>
          </a:bodyPr>
          <a:lstStyle/>
          <a:p>
            <a:r>
              <a:rPr lang="en-US" dirty="0">
                <a:cs typeface="Calibri"/>
              </a:rPr>
              <a:t>Work with students of </a:t>
            </a:r>
            <a:r>
              <a:rPr lang="en-US" b="1" dirty="0">
                <a:cs typeface="Calibri"/>
              </a:rPr>
              <a:t>diverse</a:t>
            </a:r>
            <a:r>
              <a:rPr lang="en-US" dirty="0">
                <a:cs typeface="Calibri"/>
              </a:rPr>
              <a:t> backgrounds, skills, and perspective</a:t>
            </a:r>
          </a:p>
          <a:p>
            <a:r>
              <a:rPr lang="en-US" dirty="0">
                <a:cs typeface="Calibri"/>
              </a:rPr>
              <a:t>Create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r>
              <a:rPr lang="en-US" dirty="0">
                <a:cs typeface="Calibri"/>
              </a:rPr>
              <a:t>Arrive to Class On Time / Stay until class ends</a:t>
            </a:r>
          </a:p>
          <a:p>
            <a:pPr lvl="1">
              <a:buChar char="•"/>
            </a:pPr>
            <a:r>
              <a:rPr lang="en-US" dirty="0">
                <a:cs typeface="Calibri"/>
              </a:rPr>
              <a:t>We encourage use of cameras when on Webex</a:t>
            </a:r>
          </a:p>
          <a:p>
            <a:r>
              <a:rPr lang="en-US" dirty="0">
                <a:cs typeface="Calibri"/>
              </a:rPr>
              <a:t>Be present in Class and Team Meetings</a:t>
            </a:r>
          </a:p>
          <a:p>
            <a:pPr lvl="1">
              <a:buFont typeface="Arial" panose="05000000000000000000" pitchFamily="2" charset="2"/>
              <a:buChar char="•"/>
            </a:pPr>
            <a:r>
              <a:rPr lang="en-US" dirty="0">
                <a:cs typeface="Calibri"/>
              </a:rPr>
              <a:t>Listen, Engage, Participate</a:t>
            </a:r>
          </a:p>
          <a:p>
            <a:pPr lvl="1">
              <a:buFont typeface="Arial" panose="05000000000000000000" pitchFamily="2" charset="2"/>
              <a:buChar char="•"/>
            </a:pPr>
            <a:r>
              <a:rPr lang="en-US" dirty="0">
                <a:cs typeface="Calibri"/>
              </a:rPr>
              <a:t>Not distracted on your Phone or other tasks</a:t>
            </a:r>
          </a:p>
          <a:p>
            <a:r>
              <a:rPr lang="en-US" dirty="0">
                <a:cs typeface="Calibri"/>
              </a:rPr>
              <a:t>3 Credit Hour course mandates:</a:t>
            </a:r>
          </a:p>
          <a:p>
            <a:pPr lvl="1">
              <a:buFont typeface="Arial" panose="05000000000000000000" pitchFamily="2" charset="2"/>
              <a:buChar char="•"/>
            </a:pPr>
            <a:r>
              <a:rPr lang="en-US" dirty="0">
                <a:cs typeface="Calibri"/>
              </a:rPr>
              <a:t>4 Hours per week IN class</a:t>
            </a:r>
          </a:p>
          <a:p>
            <a:pPr lvl="1">
              <a:buFont typeface="Arial" panose="05000000000000000000" pitchFamily="2" charset="2"/>
              <a:buChar char="•"/>
            </a:pPr>
            <a:r>
              <a:rPr lang="en-US" b="1" dirty="0">
                <a:cs typeface="Calibri"/>
              </a:rPr>
              <a:t>5 Hours per week OUT of class</a:t>
            </a:r>
          </a:p>
          <a:p>
            <a:r>
              <a:rPr lang="en-US" dirty="0">
                <a:cs typeface="Calibri"/>
              </a:rPr>
              <a:t>Document all of your work (</a:t>
            </a:r>
            <a:r>
              <a:rPr lang="en-US" b="1" dirty="0">
                <a:cs typeface="Calibri"/>
              </a:rPr>
              <a:t>Communication Intensive Course</a:t>
            </a:r>
            <a:r>
              <a:rPr lang="en-US" dirty="0">
                <a:cs typeface="Calibri"/>
              </a:rPr>
              <a:t>)</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sp>
        <p:nvSpPr>
          <p:cNvPr id="7" name="TextBox 6"/>
          <p:cNvSpPr txBox="1"/>
          <p:nvPr/>
        </p:nvSpPr>
        <p:spPr>
          <a:xfrm>
            <a:off x="4267200" y="5334000"/>
            <a:ext cx="2819400" cy="369332"/>
          </a:xfrm>
          <a:prstGeom prst="rect">
            <a:avLst/>
          </a:prstGeom>
          <a:noFill/>
          <a:ln w="28575">
            <a:solidFill>
              <a:schemeClr val="accent2"/>
            </a:solidFill>
          </a:ln>
        </p:spPr>
        <p:txBody>
          <a:bodyPr wrap="square" rtlCol="0">
            <a:spAutoFit/>
          </a:bodyPr>
          <a:lstStyle/>
          <a:p>
            <a:r>
              <a:rPr lang="en-US" b="1" dirty="0"/>
              <a:t>Respond in timely manner</a:t>
            </a:r>
          </a:p>
        </p:txBody>
      </p:sp>
    </p:spTree>
    <p:extLst>
      <p:ext uri="{BB962C8B-B14F-4D97-AF65-F5344CB8AC3E}">
        <p14:creationId xmlns:p14="http://schemas.microsoft.com/office/powerpoint/2010/main" val="3495887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TEAM work not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483950" y="1155970"/>
            <a:ext cx="8229600" cy="2438400"/>
          </a:xfrm>
        </p:spPr>
        <p:txBody>
          <a:bodyPr vert="horz" lIns="91440" tIns="45720" rIns="91440" bIns="45720" numCol="2" rtlCol="0" anchor="t">
            <a:normAutofit fontScale="92500"/>
          </a:bodyPr>
          <a:lstStyle/>
          <a:p>
            <a:pPr marL="0" indent="0" algn="ctr">
              <a:spcBef>
                <a:spcPts val="0"/>
              </a:spcBef>
              <a:buNone/>
            </a:pPr>
            <a:r>
              <a:rPr lang="en-US" dirty="0">
                <a:ea typeface="+mn-lt"/>
                <a:cs typeface="+mn-lt"/>
              </a:rPr>
              <a:t>Team Work</a:t>
            </a: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peer review</a:t>
            </a:r>
          </a:p>
          <a:p>
            <a:pPr lvl="1">
              <a:spcBef>
                <a:spcPts val="0"/>
              </a:spcBef>
              <a:buFont typeface="Arial" panose="020B0604020202020204" pitchFamily="34" charset="0"/>
              <a:buChar char="•"/>
            </a:pPr>
            <a:r>
              <a:rPr lang="en-US" sz="3200" dirty="0">
                <a:ea typeface="+mn-lt"/>
                <a:cs typeface="+mn-lt"/>
              </a:rPr>
              <a:t>Student managed</a:t>
            </a:r>
          </a:p>
          <a:p>
            <a:pPr>
              <a:spcBef>
                <a:spcPts val="0"/>
              </a:spcBef>
            </a:pPr>
            <a:endParaRPr lang="en-US" dirty="0">
              <a:ea typeface="+mn-lt"/>
              <a:cs typeface="+mn-lt"/>
            </a:endParaRPr>
          </a:p>
          <a:p>
            <a:pPr marL="0" indent="0" algn="ctr">
              <a:spcBef>
                <a:spcPts val="0"/>
              </a:spcBef>
              <a:buNone/>
            </a:pPr>
            <a:r>
              <a:rPr lang="en-US" dirty="0">
                <a:ea typeface="+mn-lt"/>
                <a:cs typeface="+mn-lt"/>
              </a:rPr>
              <a:t>Group Work </a:t>
            </a: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293" y="3429000"/>
            <a:ext cx="6180913" cy="3349723"/>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Tree>
    <p:extLst>
      <p:ext uri="{BB962C8B-B14F-4D97-AF65-F5344CB8AC3E}">
        <p14:creationId xmlns:p14="http://schemas.microsoft.com/office/powerpoint/2010/main" val="3744409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5AD50-8DB8-4041-942F-5AF2135C8DFD}"/>
              </a:ext>
            </a:extLst>
          </p:cNvPr>
          <p:cNvSpPr>
            <a:spLocks noGrp="1"/>
          </p:cNvSpPr>
          <p:nvPr>
            <p:ph type="title"/>
          </p:nvPr>
        </p:nvSpPr>
        <p:spPr/>
        <p:txBody>
          <a:bodyPr/>
          <a:lstStyle/>
          <a:p>
            <a:r>
              <a:rPr lang="en-US" dirty="0">
                <a:cs typeface="Calibri"/>
              </a:rPr>
              <a:t>Grading</a:t>
            </a:r>
            <a:endParaRPr lang="en-US" dirty="0"/>
          </a:p>
        </p:txBody>
      </p:sp>
      <p:sp>
        <p:nvSpPr>
          <p:cNvPr id="3" name="Content Placeholder 2">
            <a:extLst>
              <a:ext uri="{FF2B5EF4-FFF2-40B4-BE49-F238E27FC236}">
                <a16:creationId xmlns:a16="http://schemas.microsoft.com/office/drawing/2014/main" id="{937AF680-A653-4C13-B33C-4FB90717A2B1}"/>
              </a:ext>
            </a:extLst>
          </p:cNvPr>
          <p:cNvSpPr>
            <a:spLocks noGrp="1"/>
          </p:cNvSpPr>
          <p:nvPr>
            <p:ph idx="1"/>
          </p:nvPr>
        </p:nvSpPr>
        <p:spPr/>
        <p:txBody>
          <a:bodyPr vert="horz" lIns="91440" tIns="45720" rIns="91440" bIns="45720" rtlCol="0" anchor="t">
            <a:normAutofit/>
          </a:bodyPr>
          <a:lstStyle/>
          <a:p>
            <a:r>
              <a:rPr lang="en-US" dirty="0">
                <a:cs typeface="Calibri"/>
              </a:rPr>
              <a:t>Syllabus</a:t>
            </a:r>
          </a:p>
          <a:p>
            <a:pPr lvl="1"/>
            <a:r>
              <a:rPr lang="en-US" sz="1400" dirty="0">
                <a:cs typeface="Calibri"/>
                <a:hlinkClick r:id="rId2"/>
              </a:rPr>
              <a:t>https://designlab.eng.rpi.edu/edn/projects/capstone-support-dev/repository/112/raw/Course%20Documents/Common%20Course%20Syllabus.pdf</a:t>
            </a:r>
          </a:p>
          <a:p>
            <a:r>
              <a:rPr lang="en-US" dirty="0">
                <a:cs typeface="Calibri"/>
              </a:rPr>
              <a:t>Tasks and Due Dates </a:t>
            </a:r>
          </a:p>
          <a:p>
            <a:pPr lvl="1"/>
            <a:r>
              <a:rPr lang="en-US" sz="1200" dirty="0">
                <a:cs typeface="Calibri"/>
                <a:hlinkClick r:id="rId3"/>
              </a:rPr>
              <a:t>https://designlab.eng.rpi.edu/edn/projects/capstone-support-dev/wiki/Tasks_and_Due_Dates</a:t>
            </a:r>
            <a:r>
              <a:rPr lang="en-US" sz="1200" dirty="0">
                <a:cs typeface="Calibri"/>
              </a:rPr>
              <a:t> </a:t>
            </a:r>
          </a:p>
          <a:p>
            <a:endParaRPr lang="en-US" dirty="0">
              <a:cs typeface="Calibri"/>
            </a:endParaRPr>
          </a:p>
          <a:p>
            <a:r>
              <a:rPr lang="en-US" dirty="0">
                <a:cs typeface="Calibri"/>
              </a:rPr>
              <a:t>Pose any questions to </a:t>
            </a:r>
            <a:r>
              <a:rPr lang="en-US" dirty="0">
                <a:cs typeface="Calibri"/>
                <a:hlinkClick r:id="rId4"/>
              </a:rPr>
              <a:t>kanaij@rpi.edu</a:t>
            </a:r>
            <a:endParaRPr lang="en-US" dirty="0"/>
          </a:p>
          <a:p>
            <a:pPr lvl="1"/>
            <a:r>
              <a:rPr lang="en-US" dirty="0">
                <a:cs typeface="Calibri"/>
              </a:rPr>
              <a:t>Answers will be posted to Electronic Design Notebook (EDN)</a:t>
            </a:r>
          </a:p>
          <a:p>
            <a:pPr marL="457200" lvl="1" indent="0">
              <a:buNone/>
            </a:pPr>
            <a:r>
              <a:rPr lang="en-US" sz="1400" dirty="0">
                <a:ea typeface="+mn-lt"/>
                <a:cs typeface="+mn-lt"/>
                <a:hlinkClick r:id="rId5"/>
              </a:rPr>
              <a:t>https://designlab.eng.rpi.edu/edn/projects/capstone-support-dev/wiki/Syllabus_or_Grading_questions</a:t>
            </a:r>
            <a:r>
              <a:rPr lang="en-US" sz="1400" dirty="0">
                <a:ea typeface="+mn-lt"/>
                <a:cs typeface="+mn-lt"/>
              </a:rPr>
              <a:t> </a:t>
            </a:r>
            <a:endParaRPr lang="en-US" sz="1400" dirty="0">
              <a:solidFill>
                <a:srgbClr val="C00000"/>
              </a:solidFill>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Tree>
    <p:extLst>
      <p:ext uri="{BB962C8B-B14F-4D97-AF65-F5344CB8AC3E}">
        <p14:creationId xmlns:p14="http://schemas.microsoft.com/office/powerpoint/2010/main" val="2768673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Behavior</a:t>
            </a:r>
            <a:r>
              <a:rPr lang="en-US" dirty="0"/>
              <a:t> Expectations</a:t>
            </a:r>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will your boss and peers have after graduation?”</a:t>
            </a:r>
          </a:p>
          <a:p>
            <a:pPr marL="0" indent="0">
              <a:buNone/>
            </a:pPr>
            <a:endParaRPr lang="en-US" dirty="0"/>
          </a:p>
          <a:p>
            <a:pPr marL="0" indent="0">
              <a:buNone/>
            </a:pPr>
            <a:r>
              <a:rPr lang="en-US" dirty="0"/>
              <a:t>Let’s start doing this NOW in</a:t>
            </a:r>
            <a:r>
              <a:rPr lang="en-US" dirty="0">
                <a:cs typeface="Calibri"/>
              </a:rPr>
              <a:t> Capstone Design</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sponsor.</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No need to hide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18</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Expectations</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cs typeface="Calibri"/>
              </a:rPr>
              <a:t>Written capstone communications are permitted </a:t>
            </a:r>
            <a:r>
              <a:rPr lang="en-US" dirty="0">
                <a:solidFill>
                  <a:srgbClr val="FF0000"/>
                </a:solidFill>
                <a:cs typeface="Calibri"/>
              </a:rPr>
              <a:t>ONLY</a:t>
            </a:r>
            <a:r>
              <a:rPr lang="en-US" dirty="0">
                <a:cs typeface="Calibri"/>
              </a:rPr>
              <a:t> on:</a:t>
            </a:r>
          </a:p>
          <a:p>
            <a:pPr lvl="1"/>
            <a:r>
              <a:rPr lang="en-US" dirty="0">
                <a:cs typeface="Calibri"/>
              </a:rPr>
              <a:t>The EDN</a:t>
            </a:r>
          </a:p>
          <a:p>
            <a:pPr lvl="2"/>
            <a:r>
              <a:rPr lang="en-US" dirty="0">
                <a:cs typeface="Calibri"/>
              </a:rPr>
              <a:t>Native EDN posts, MS Office files, CAD, etc.</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WhenIsGood are acceptable for setting up meetings but must not contain any technical information</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19</a:t>
            </a:fld>
            <a:endParaRPr lang="en-US" dirty="0"/>
          </a:p>
        </p:txBody>
      </p:sp>
    </p:spTree>
    <p:extLst>
      <p:ext uri="{BB962C8B-B14F-4D97-AF65-F5344CB8AC3E}">
        <p14:creationId xmlns:p14="http://schemas.microsoft.com/office/powerpoint/2010/main" val="2382509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79763299"/>
              </p:ext>
            </p:extLst>
          </p:nvPr>
        </p:nvGraphicFramePr>
        <p:xfrm>
          <a:off x="381000" y="914400"/>
          <a:ext cx="8382000" cy="53035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dirty="0">
                          <a:effectLst/>
                          <a:latin typeface="+mj-lt"/>
                          <a:ea typeface="MS Mincho"/>
                        </a:rPr>
                        <a:t>1.0</a:t>
                      </a:r>
                    </a:p>
                  </a:txBody>
                  <a:tcPr marL="68580" marR="68580" marT="0" marB="0"/>
                </a:tc>
                <a:tc>
                  <a:txBody>
                    <a:bodyPr/>
                    <a:lstStyle/>
                    <a:p>
                      <a:pPr marL="0" marR="0" algn="l">
                        <a:spcBef>
                          <a:spcPts val="0"/>
                        </a:spcBef>
                        <a:spcAft>
                          <a:spcPts val="0"/>
                        </a:spcAft>
                      </a:pPr>
                      <a:r>
                        <a:rPr lang="en-US" sz="1200" dirty="0">
                          <a:effectLst/>
                          <a:latin typeface="+mj-lt"/>
                          <a:ea typeface="MS Mincho"/>
                        </a:rPr>
                        <a:t>6.2.22</a:t>
                      </a:r>
                    </a:p>
                  </a:txBody>
                  <a:tcPr marL="68580" marR="68580" marT="0" marB="0"/>
                </a:tc>
                <a:tc>
                  <a:txBody>
                    <a:bodyPr/>
                    <a:lstStyle/>
                    <a:p>
                      <a:pPr marL="0" marR="0" algn="l">
                        <a:spcBef>
                          <a:spcPts val="0"/>
                        </a:spcBef>
                        <a:spcAft>
                          <a:spcPts val="0"/>
                        </a:spcAft>
                      </a:pPr>
                      <a:r>
                        <a:rPr lang="en-US" sz="1200" baseline="0" dirty="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Copy created from S22 Playbook</a:t>
                      </a:r>
                    </a:p>
                    <a:p>
                      <a:pPr marL="0" marR="0" algn="l">
                        <a:spcBef>
                          <a:spcPts val="0"/>
                        </a:spcBef>
                        <a:spcAft>
                          <a:spcPts val="0"/>
                        </a:spcAft>
                      </a:pPr>
                      <a:r>
                        <a:rPr lang="en-US" sz="1200" dirty="0">
                          <a:effectLst/>
                          <a:latin typeface="+mj-lt"/>
                          <a:ea typeface="MS Mincho"/>
                        </a:rPr>
                        <a:t>Revision history cleared</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1.1</a:t>
                      </a:r>
                    </a:p>
                  </a:txBody>
                  <a:tcPr marL="68580" marR="68580" marT="0" marB="0"/>
                </a:tc>
                <a:tc>
                  <a:txBody>
                    <a:bodyPr/>
                    <a:lstStyle/>
                    <a:p>
                      <a:pPr marL="0" marR="0" algn="l">
                        <a:spcBef>
                          <a:spcPts val="0"/>
                        </a:spcBef>
                        <a:spcAft>
                          <a:spcPts val="0"/>
                        </a:spcAft>
                      </a:pPr>
                      <a:r>
                        <a:rPr lang="en-US" sz="1200" b="0" dirty="0">
                          <a:effectLst/>
                          <a:latin typeface="+mj-lt"/>
                          <a:ea typeface="MS Mincho"/>
                        </a:rPr>
                        <a:t>6.2.22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S Mincho"/>
                          <a:cs typeface="+mn-cs"/>
                        </a:rPr>
                        <a:t>Ticket</a:t>
                      </a:r>
                      <a:r>
                        <a:rPr lang="en-US" sz="1200" kern="1200" baseline="0" dirty="0">
                          <a:solidFill>
                            <a:schemeClr val="dk1"/>
                          </a:solidFill>
                          <a:effectLst/>
                          <a:latin typeface="+mn-lt"/>
                          <a:ea typeface="MS Mincho"/>
                          <a:cs typeface="+mn-cs"/>
                        </a:rPr>
                        <a:t> Out links updated</a:t>
                      </a:r>
                      <a:endParaRPr lang="en-US" sz="1200" b="0" dirty="0">
                        <a:effectLst/>
                        <a:latin typeface="+mj-lt"/>
                        <a:ea typeface="MS Mincho"/>
                      </a:endParaRP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1.2</a:t>
                      </a:r>
                    </a:p>
                  </a:txBody>
                  <a:tcPr marL="68580" marR="68580" marT="0" marB="0"/>
                </a:tc>
                <a:tc>
                  <a:txBody>
                    <a:bodyPr/>
                    <a:lstStyle/>
                    <a:p>
                      <a:pPr marL="0" marR="0" algn="l">
                        <a:spcBef>
                          <a:spcPts val="0"/>
                        </a:spcBef>
                        <a:spcAft>
                          <a:spcPts val="0"/>
                        </a:spcAft>
                      </a:pPr>
                      <a:r>
                        <a:rPr lang="en-US" sz="1200" b="0" dirty="0">
                          <a:effectLst/>
                          <a:latin typeface="+mj-lt"/>
                          <a:ea typeface="MS Mincho"/>
                        </a:rPr>
                        <a:t>7.8.22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dirty="0">
                          <a:effectLst/>
                          <a:latin typeface="+mj-lt"/>
                          <a:ea typeface="MS Mincho"/>
                        </a:rPr>
                        <a:t>Out of Class pages reformatted and sorted by category</a:t>
                      </a: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1.3</a:t>
                      </a:r>
                    </a:p>
                  </a:txBody>
                  <a:tcPr marL="68580" marR="68580" marT="0" marB="0"/>
                </a:tc>
                <a:tc>
                  <a:txBody>
                    <a:bodyPr/>
                    <a:lstStyle/>
                    <a:p>
                      <a:pPr marL="0" marR="0" algn="l">
                        <a:spcBef>
                          <a:spcPts val="0"/>
                        </a:spcBef>
                        <a:spcAft>
                          <a:spcPts val="0"/>
                        </a:spcAft>
                      </a:pPr>
                      <a:r>
                        <a:rPr lang="en-US" sz="1200" b="0" dirty="0">
                          <a:effectLst/>
                          <a:latin typeface="+mj-lt"/>
                          <a:ea typeface="MS Mincho"/>
                        </a:rPr>
                        <a:t>7.11.22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Out of Class task slides - Deleted old version, improved agreement between Wiki and Playbook</a:t>
                      </a: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r>
                        <a:rPr lang="en-US" sz="1200" b="0" dirty="0">
                          <a:effectLst/>
                          <a:latin typeface="+mj-lt"/>
                          <a:ea typeface="MS Mincho"/>
                        </a:rPr>
                        <a:t>1.4</a:t>
                      </a:r>
                    </a:p>
                  </a:txBody>
                  <a:tcPr marL="68580" marR="68580" marT="0" marB="0"/>
                </a:tc>
                <a:tc>
                  <a:txBody>
                    <a:bodyPr/>
                    <a:lstStyle/>
                    <a:p>
                      <a:pPr marL="0" marR="0" algn="l">
                        <a:spcBef>
                          <a:spcPts val="0"/>
                        </a:spcBef>
                        <a:spcAft>
                          <a:spcPts val="0"/>
                        </a:spcAft>
                      </a:pPr>
                      <a:r>
                        <a:rPr lang="en-US" sz="1200" b="0" dirty="0">
                          <a:effectLst/>
                          <a:latin typeface="+mj-lt"/>
                          <a:ea typeface="MS Mincho"/>
                        </a:rPr>
                        <a:t>8.4.22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Paster, Anderson</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Welcome slide added, contact info posted to Wiki, reformatted Report schedule table p66</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1.5</a:t>
                      </a:r>
                    </a:p>
                  </a:txBody>
                  <a:tcPr marL="68580" marR="68580" marT="0" marB="0"/>
                </a:tc>
                <a:tc>
                  <a:txBody>
                    <a:bodyPr/>
                    <a:lstStyle/>
                    <a:p>
                      <a:pPr marL="0" marR="0" algn="l">
                        <a:spcBef>
                          <a:spcPts val="0"/>
                        </a:spcBef>
                        <a:spcAft>
                          <a:spcPts val="0"/>
                        </a:spcAft>
                      </a:pPr>
                      <a:r>
                        <a:rPr lang="en-US" sz="1200" b="0" dirty="0">
                          <a:effectLst/>
                          <a:latin typeface="+mj-lt"/>
                          <a:ea typeface="MS Mincho"/>
                        </a:rPr>
                        <a:t>8.15.22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dirty="0">
                          <a:effectLst/>
                          <a:latin typeface="+mj-lt"/>
                          <a:ea typeface="MS Mincho"/>
                        </a:rPr>
                        <a:t>Daily</a:t>
                      </a:r>
                      <a:r>
                        <a:rPr lang="en-US" sz="1200" b="0" baseline="0" dirty="0">
                          <a:effectLst/>
                          <a:latin typeface="+mj-lt"/>
                          <a:ea typeface="MS Mincho"/>
                        </a:rPr>
                        <a:t> Agendas updated with activity topic categorization</a:t>
                      </a:r>
                    </a:p>
                    <a:p>
                      <a:pPr marL="0" marR="0" algn="l">
                        <a:spcBef>
                          <a:spcPts val="0"/>
                        </a:spcBef>
                        <a:spcAft>
                          <a:spcPts val="0"/>
                        </a:spcAft>
                      </a:pPr>
                      <a:r>
                        <a:rPr lang="en-US" sz="1200" b="0" baseline="0" dirty="0">
                          <a:effectLst/>
                          <a:latin typeface="+mj-lt"/>
                          <a:ea typeface="MS Mincho"/>
                        </a:rPr>
                        <a:t>Day 1 &amp; 2 reworked</a:t>
                      </a:r>
                      <a:endParaRPr lang="en-US" sz="1200" b="0" dirty="0">
                        <a:effectLst/>
                        <a:latin typeface="+mj-lt"/>
                        <a:ea typeface="MS Mincho"/>
                      </a:endParaRP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1.6</a:t>
                      </a:r>
                    </a:p>
                  </a:txBody>
                  <a:tcPr marL="68580" marR="68580" marT="0" marB="0"/>
                </a:tc>
                <a:tc>
                  <a:txBody>
                    <a:bodyPr/>
                    <a:lstStyle/>
                    <a:p>
                      <a:pPr marL="0" marR="0" algn="l">
                        <a:spcBef>
                          <a:spcPts val="0"/>
                        </a:spcBef>
                        <a:spcAft>
                          <a:spcPts val="0"/>
                        </a:spcAft>
                      </a:pPr>
                      <a:r>
                        <a:rPr lang="en-US" sz="1200" b="0" dirty="0">
                          <a:effectLst/>
                          <a:latin typeface="+mj-lt"/>
                          <a:ea typeface="MS Mincho"/>
                        </a:rPr>
                        <a:t>8.16.22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Kanai</a:t>
                      </a:r>
                    </a:p>
                  </a:txBody>
                  <a:tcPr marL="68580" marR="68580" marT="0" marB="0"/>
                </a:tc>
                <a:tc>
                  <a:txBody>
                    <a:bodyPr/>
                    <a:lstStyle/>
                    <a:p>
                      <a:pPr marL="0" marR="0" algn="l">
                        <a:spcBef>
                          <a:spcPts val="0"/>
                        </a:spcBef>
                        <a:spcAft>
                          <a:spcPts val="0"/>
                        </a:spcAft>
                      </a:pPr>
                      <a:r>
                        <a:rPr lang="en-US" sz="1200" b="0" dirty="0">
                          <a:effectLst/>
                          <a:latin typeface="+mj-lt"/>
                          <a:ea typeface="MS Mincho"/>
                        </a:rPr>
                        <a:t>Slide 8 10 min - Logistics: Deleted the Webex instructions</a:t>
                      </a:r>
                    </a:p>
                    <a:p>
                      <a:pPr marL="0" marR="0" algn="l">
                        <a:spcBef>
                          <a:spcPts val="0"/>
                        </a:spcBef>
                        <a:spcAft>
                          <a:spcPts val="0"/>
                        </a:spcAft>
                      </a:pPr>
                      <a:r>
                        <a:rPr lang="en-US" sz="1200" b="0" dirty="0">
                          <a:effectLst/>
                          <a:latin typeface="+mj-lt"/>
                          <a:ea typeface="MS Mincho"/>
                        </a:rPr>
                        <a:t>Slide 9 COVID-19 Related Challenges - Modified to follow the latest RPI's guidelines.</a:t>
                      </a:r>
                    </a:p>
                    <a:p>
                      <a:pPr marL="0" marR="0" algn="l">
                        <a:spcBef>
                          <a:spcPts val="0"/>
                        </a:spcBef>
                        <a:spcAft>
                          <a:spcPts val="0"/>
                        </a:spcAft>
                      </a:pPr>
                      <a:r>
                        <a:rPr lang="en-US" sz="1200" b="0" dirty="0">
                          <a:effectLst/>
                          <a:latin typeface="+mj-lt"/>
                          <a:ea typeface="MS Mincho"/>
                        </a:rPr>
                        <a:t>Slide 16 Participation Expectations - Added DIE statements; added documentation needs.</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1.7</a:t>
                      </a:r>
                    </a:p>
                  </a:txBody>
                  <a:tcPr marL="68580" marR="68580" marT="0" marB="0"/>
                </a:tc>
                <a:tc>
                  <a:txBody>
                    <a:bodyPr/>
                    <a:lstStyle/>
                    <a:p>
                      <a:pPr marL="0" marR="0" algn="l">
                        <a:spcBef>
                          <a:spcPts val="0"/>
                        </a:spcBef>
                        <a:spcAft>
                          <a:spcPts val="0"/>
                        </a:spcAft>
                      </a:pPr>
                      <a:r>
                        <a:rPr lang="en-US" sz="1200" dirty="0">
                          <a:effectLst/>
                          <a:latin typeface="+mj-lt"/>
                          <a:ea typeface="MS Mincho"/>
                        </a:rPr>
                        <a:t>8.18.22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Day 1 &amp; 2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Content shifted to match new schedule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Proofread and group agreement to flow</a:t>
                      </a:r>
                    </a:p>
                  </a:txBody>
                  <a:tcPr marL="68580" marR="68580" marT="0" marB="0"/>
                </a:tc>
                <a:extLst>
                  <a:ext uri="{0D108BD9-81ED-4DB2-BD59-A6C34878D82A}">
                    <a16:rowId xmlns:a16="http://schemas.microsoft.com/office/drawing/2014/main" val="3050399495"/>
                  </a:ext>
                </a:extLst>
              </a:tr>
              <a:tr h="374193">
                <a:tc>
                  <a:txBody>
                    <a:bodyPr/>
                    <a:lstStyle/>
                    <a:p>
                      <a:pPr marL="0" marR="0" algn="l">
                        <a:spcBef>
                          <a:spcPts val="0"/>
                        </a:spcBef>
                        <a:spcAft>
                          <a:spcPts val="0"/>
                        </a:spcAft>
                      </a:pPr>
                      <a:r>
                        <a:rPr lang="en-US" sz="1200" dirty="0">
                          <a:effectLst/>
                          <a:latin typeface="+mj-lt"/>
                          <a:ea typeface="MS Mincho"/>
                        </a:rPr>
                        <a:t>1.8</a:t>
                      </a:r>
                    </a:p>
                  </a:txBody>
                  <a:tcPr marL="68580" marR="68580" marT="0" marB="0"/>
                </a:tc>
                <a:tc>
                  <a:txBody>
                    <a:bodyPr/>
                    <a:lstStyle/>
                    <a:p>
                      <a:pPr marL="0" marR="0" algn="l">
                        <a:spcBef>
                          <a:spcPts val="0"/>
                        </a:spcBef>
                        <a:spcAft>
                          <a:spcPts val="0"/>
                        </a:spcAft>
                      </a:pPr>
                      <a:r>
                        <a:rPr lang="en-US" sz="1200" dirty="0">
                          <a:effectLst/>
                          <a:latin typeface="+mj-lt"/>
                          <a:ea typeface="MS Mincho"/>
                        </a:rPr>
                        <a:t>8.22.22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Removed</a:t>
                      </a:r>
                      <a:r>
                        <a:rPr lang="en-US" sz="1200" baseline="0" dirty="0">
                          <a:effectLst/>
                          <a:latin typeface="+mj-lt"/>
                          <a:ea typeface="MS Mincho"/>
                        </a:rPr>
                        <a:t> ALL mention of Webex spaces and Box</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Agenda slides updated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IED question removed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Team readiness question moved to Ticket Out #2</a:t>
                      </a:r>
                      <a:endParaRPr lang="en-US" sz="1200" dirty="0">
                        <a:effectLst/>
                        <a:latin typeface="+mj-lt"/>
                        <a:ea typeface="MS Mincho"/>
                      </a:endParaRP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r>
                        <a:rPr lang="en-US" sz="1200" dirty="0">
                          <a:effectLst/>
                          <a:latin typeface="+mj-lt"/>
                          <a:ea typeface="MS Mincho"/>
                        </a:rPr>
                        <a:t>1.9</a:t>
                      </a:r>
                    </a:p>
                  </a:txBody>
                  <a:tcPr marL="68580" marR="68580" marT="0" marB="0"/>
                </a:tc>
                <a:tc>
                  <a:txBody>
                    <a:bodyPr/>
                    <a:lstStyle/>
                    <a:p>
                      <a:pPr marL="0" marR="0" algn="l">
                        <a:spcBef>
                          <a:spcPts val="0"/>
                        </a:spcBef>
                        <a:spcAft>
                          <a:spcPts val="0"/>
                        </a:spcAft>
                      </a:pPr>
                      <a:r>
                        <a:rPr lang="en-US" sz="1200" dirty="0">
                          <a:effectLst/>
                          <a:latin typeface="+mj-lt"/>
                          <a:ea typeface="MS Mincho"/>
                        </a:rPr>
                        <a:t>8.22.22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Added Icebreaker and Team Standards Agreement content</a:t>
                      </a: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r>
                        <a:rPr lang="en-US" sz="1200" dirty="0">
                          <a:effectLst/>
                          <a:latin typeface="+mj-lt"/>
                          <a:ea typeface="MS Mincho"/>
                        </a:rPr>
                        <a:t>1.10</a:t>
                      </a:r>
                    </a:p>
                  </a:txBody>
                  <a:tcPr marL="68580" marR="68580" marT="0" marB="0"/>
                </a:tc>
                <a:tc>
                  <a:txBody>
                    <a:bodyPr/>
                    <a:lstStyle/>
                    <a:p>
                      <a:pPr marL="0" marR="0" algn="l">
                        <a:spcBef>
                          <a:spcPts val="0"/>
                        </a:spcBef>
                        <a:spcAft>
                          <a:spcPts val="0"/>
                        </a:spcAft>
                      </a:pPr>
                      <a:r>
                        <a:rPr lang="en-US" sz="1200" dirty="0">
                          <a:effectLst/>
                          <a:latin typeface="+mj-lt"/>
                          <a:ea typeface="MS Mincho"/>
                        </a:rPr>
                        <a:t>8.24.22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Fixed class 4 Ticket Out link</a:t>
                      </a: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r>
                        <a:rPr lang="en-US" sz="1200" dirty="0">
                          <a:effectLst/>
                          <a:latin typeface="+mj-lt"/>
                          <a:ea typeface="MS Mincho"/>
                        </a:rPr>
                        <a:t>1.11</a:t>
                      </a:r>
                    </a:p>
                  </a:txBody>
                  <a:tcPr marL="68580" marR="68580" marT="0" marB="0"/>
                </a:tc>
                <a:tc>
                  <a:txBody>
                    <a:bodyPr/>
                    <a:lstStyle/>
                    <a:p>
                      <a:pPr marL="0" marR="0" algn="l">
                        <a:spcBef>
                          <a:spcPts val="0"/>
                        </a:spcBef>
                        <a:spcAft>
                          <a:spcPts val="0"/>
                        </a:spcAft>
                      </a:pPr>
                      <a:r>
                        <a:rPr lang="en-US" sz="1200" dirty="0">
                          <a:effectLst/>
                          <a:latin typeface="+mj-lt"/>
                          <a:ea typeface="MS Mincho"/>
                        </a:rPr>
                        <a:t>8.26.22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Deleted first slide (List of Playbook to-do’s before start of classes)</a:t>
                      </a: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r>
                        <a:rPr lang="en-US" sz="1200" dirty="0">
                          <a:effectLst/>
                          <a:latin typeface="+mj-lt"/>
                          <a:ea typeface="MS Mincho"/>
                        </a:rPr>
                        <a:t>1.12</a:t>
                      </a:r>
                    </a:p>
                  </a:txBody>
                  <a:tcPr marL="68580" marR="68580" marT="0" marB="0"/>
                </a:tc>
                <a:tc>
                  <a:txBody>
                    <a:bodyPr/>
                    <a:lstStyle/>
                    <a:p>
                      <a:pPr marL="0" marR="0" algn="l">
                        <a:spcBef>
                          <a:spcPts val="0"/>
                        </a:spcBef>
                        <a:spcAft>
                          <a:spcPts val="0"/>
                        </a:spcAft>
                      </a:pPr>
                      <a:r>
                        <a:rPr lang="en-US" sz="1200" dirty="0">
                          <a:effectLst/>
                          <a:latin typeface="+mj-lt"/>
                          <a:ea typeface="MS Mincho"/>
                        </a:rPr>
                        <a:t>8.27.22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Kanai</a:t>
                      </a:r>
                    </a:p>
                  </a:txBody>
                  <a:tcPr marL="68580" marR="68580" marT="0" marB="0"/>
                </a:tc>
                <a:tc>
                  <a:txBody>
                    <a:bodyPr/>
                    <a:lstStyle/>
                    <a:p>
                      <a:pPr marL="0" marR="0" algn="l">
                        <a:spcBef>
                          <a:spcPts val="0"/>
                        </a:spcBef>
                        <a:spcAft>
                          <a:spcPts val="0"/>
                        </a:spcAft>
                      </a:pPr>
                      <a:r>
                        <a:rPr lang="en-US" sz="1200" dirty="0">
                          <a:effectLst/>
                          <a:latin typeface="+mj-lt"/>
                          <a:ea typeface="MS Mincho"/>
                        </a:rPr>
                        <a:t>Updated the CEs’ photos</a:t>
                      </a: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626587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20</a:t>
            </a:fld>
            <a:endParaRPr lang="en-US" sz="1200" dirty="0"/>
          </a:p>
        </p:txBody>
      </p:sp>
      <p:sp>
        <p:nvSpPr>
          <p:cNvPr id="7" name="TextBox 6"/>
          <p:cNvSpPr txBox="1"/>
          <p:nvPr/>
        </p:nvSpPr>
        <p:spPr>
          <a:xfrm>
            <a:off x="152400" y="1524000"/>
            <a:ext cx="8839200" cy="3416320"/>
          </a:xfrm>
          <a:prstGeom prst="rect">
            <a:avLst/>
          </a:prstGeom>
          <a:noFill/>
        </p:spPr>
        <p:txBody>
          <a:bodyPr wrap="square" rtlCol="0">
            <a:spAutoFit/>
          </a:bodyPr>
          <a:lstStyle/>
          <a:p>
            <a:pPr fontAlgn="t"/>
            <a:r>
              <a:rPr lang="en-US" sz="2400" dirty="0">
                <a:cs typeface="Calibri Light"/>
              </a:rPr>
              <a:t>You all received via email the Capstone Orientation Packet:</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signatures in Adobe</a:t>
            </a:r>
          </a:p>
          <a:p>
            <a:pPr marL="285750" indent="-285750" fontAlgn="ctr">
              <a:buFont typeface="Arial" panose="020B0604020202020204" pitchFamily="34" charset="0"/>
              <a:buChar char="•"/>
            </a:pPr>
            <a:r>
              <a:rPr lang="en-US" sz="2400" dirty="0"/>
              <a:t>Recognition Waiver and Release	- SIGN &amp; return by end of day</a:t>
            </a:r>
          </a:p>
          <a:p>
            <a:pPr marL="285750" indent="-285750" fontAlgn="t">
              <a:buFont typeface="Arial" panose="020B0604020202020204" pitchFamily="34" charset="0"/>
              <a:buChar char="•"/>
            </a:pPr>
            <a:r>
              <a:rPr lang="en-US" sz="2400" dirty="0"/>
              <a:t>Sponsorship Agreement		- SIGN &amp; return by end of day</a:t>
            </a:r>
          </a:p>
          <a:p>
            <a:pPr fontAlgn="t"/>
            <a:endParaRPr lang="en-US" sz="2400" dirty="0"/>
          </a:p>
          <a:p>
            <a:pPr fontAlgn="t"/>
            <a:r>
              <a:rPr lang="en-US" sz="2400" dirty="0"/>
              <a:t>Now we’re done talking about it.</a:t>
            </a:r>
          </a:p>
        </p:txBody>
      </p:sp>
    </p:spTree>
    <p:extLst>
      <p:ext uri="{BB962C8B-B14F-4D97-AF65-F5344CB8AC3E}">
        <p14:creationId xmlns:p14="http://schemas.microsoft.com/office/powerpoint/2010/main" val="4277901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0F62-CC09-8603-AB66-F21D897DCE17}"/>
              </a:ext>
            </a:extLst>
          </p:cNvPr>
          <p:cNvSpPr>
            <a:spLocks noGrp="1"/>
          </p:cNvSpPr>
          <p:nvPr>
            <p:ph type="title"/>
          </p:nvPr>
        </p:nvSpPr>
        <p:spPr/>
        <p:txBody>
          <a:bodyPr/>
          <a:lstStyle/>
          <a:p>
            <a:pPr algn="ctr"/>
            <a:r>
              <a:rPr lang="en-US" dirty="0"/>
              <a:t>5 min - Team Member Intro</a:t>
            </a:r>
          </a:p>
        </p:txBody>
      </p:sp>
      <p:sp>
        <p:nvSpPr>
          <p:cNvPr id="3" name="Content Placeholder 2">
            <a:extLst>
              <a:ext uri="{FF2B5EF4-FFF2-40B4-BE49-F238E27FC236}">
                <a16:creationId xmlns:a16="http://schemas.microsoft.com/office/drawing/2014/main" id="{40EA7C25-5FEA-6099-C154-28E22F81F831}"/>
              </a:ext>
            </a:extLst>
          </p:cNvPr>
          <p:cNvSpPr>
            <a:spLocks noGrp="1"/>
          </p:cNvSpPr>
          <p:nvPr>
            <p:ph idx="1"/>
          </p:nvPr>
        </p:nvSpPr>
        <p:spPr/>
        <p:txBody>
          <a:bodyPr>
            <a:normAutofit/>
          </a:bodyPr>
          <a:lstStyle/>
          <a:p>
            <a:r>
              <a:rPr lang="en-US" sz="2800" dirty="0"/>
              <a:t>Introduce your Name and Major</a:t>
            </a:r>
          </a:p>
          <a:p>
            <a:r>
              <a:rPr lang="en-US" sz="2800" dirty="0"/>
              <a:t>You will introduce other characteristics </a:t>
            </a:r>
            <a:r>
              <a:rPr lang="en-US" sz="2800"/>
              <a:t>during the </a:t>
            </a:r>
            <a:r>
              <a:rPr lang="en-US" sz="2800" dirty="0"/>
              <a:t>following Ice Breaker Activity</a:t>
            </a:r>
          </a:p>
        </p:txBody>
      </p:sp>
      <p:sp>
        <p:nvSpPr>
          <p:cNvPr id="4" name="Footer Placeholder 3">
            <a:extLst>
              <a:ext uri="{FF2B5EF4-FFF2-40B4-BE49-F238E27FC236}">
                <a16:creationId xmlns:a16="http://schemas.microsoft.com/office/drawing/2014/main" id="{0B27D199-AF46-63FA-CEBA-C52D9494BAF4}"/>
              </a:ext>
            </a:extLst>
          </p:cNvPr>
          <p:cNvSpPr>
            <a:spLocks noGrp="1"/>
          </p:cNvSpPr>
          <p:nvPr>
            <p:ph type="ftr" sz="quarter" idx="11"/>
          </p:nvPr>
        </p:nvSpPr>
        <p:spPr/>
        <p:txBody>
          <a:bodyPr/>
          <a:lstStyle/>
          <a:p>
            <a:r>
              <a:rPr lang="en-US"/>
              <a:t>PE Space</a:t>
            </a:r>
            <a:endParaRPr lang="en-US" dirty="0"/>
          </a:p>
        </p:txBody>
      </p:sp>
      <p:sp>
        <p:nvSpPr>
          <p:cNvPr id="5" name="Slide Number Placeholder 4">
            <a:extLst>
              <a:ext uri="{FF2B5EF4-FFF2-40B4-BE49-F238E27FC236}">
                <a16:creationId xmlns:a16="http://schemas.microsoft.com/office/drawing/2014/main" id="{1D9A58CA-A5BA-BF1C-FF1B-E8CCD3AE3254}"/>
              </a:ext>
            </a:extLst>
          </p:cNvPr>
          <p:cNvSpPr>
            <a:spLocks noGrp="1"/>
          </p:cNvSpPr>
          <p:nvPr>
            <p:ph type="sldNum" sz="quarter" idx="12"/>
          </p:nvPr>
        </p:nvSpPr>
        <p:spPr/>
        <p:txBody>
          <a:bodyPr/>
          <a:lstStyle/>
          <a:p>
            <a:fld id="{028FE254-016A-4E51-98AE-D4B4E3F12C32}" type="slidenum">
              <a:rPr lang="en-US" smtClean="0"/>
              <a:t>21</a:t>
            </a:fld>
            <a:endParaRPr lang="en-US" dirty="0"/>
          </a:p>
        </p:txBody>
      </p:sp>
    </p:spTree>
    <p:extLst>
      <p:ext uri="{BB962C8B-B14F-4D97-AF65-F5344CB8AC3E}">
        <p14:creationId xmlns:p14="http://schemas.microsoft.com/office/powerpoint/2010/main" val="1876288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25 mins - Ice Breaker</a:t>
            </a:r>
          </a:p>
        </p:txBody>
      </p:sp>
      <p:sp>
        <p:nvSpPr>
          <p:cNvPr id="3" name="Content Placeholder 2"/>
          <p:cNvSpPr>
            <a:spLocks noGrp="1"/>
          </p:cNvSpPr>
          <p:nvPr>
            <p:ph idx="1"/>
          </p:nvPr>
        </p:nvSpPr>
        <p:spPr/>
        <p:txBody>
          <a:bodyPr/>
          <a:lstStyle/>
          <a:p>
            <a:pPr marL="0" indent="0">
              <a:buNone/>
            </a:pPr>
            <a:endParaRPr lang="en-US" dirty="0"/>
          </a:p>
          <a:p>
            <a:pPr marL="0" indent="0">
              <a:buNone/>
            </a:pPr>
            <a:r>
              <a:rPr lang="en-US" sz="2800" dirty="0"/>
              <a:t>Desired Outcomes – Why are we doing this?</a:t>
            </a:r>
          </a:p>
          <a:p>
            <a:pPr lvl="1"/>
            <a:r>
              <a:rPr lang="en-US" sz="2400" dirty="0"/>
              <a:t>Prepare students for collaborative team performance by helping create a relaxed environment where students share ideas and participate more fully in class</a:t>
            </a:r>
          </a:p>
          <a:p>
            <a:pPr lvl="1"/>
            <a:r>
              <a:rPr lang="en-US" sz="2400" dirty="0"/>
              <a:t>Build rapport among students</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22</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Community Agreements</a:t>
            </a:r>
          </a:p>
        </p:txBody>
      </p:sp>
      <p:sp>
        <p:nvSpPr>
          <p:cNvPr id="3" name="Content Placeholder 2"/>
          <p:cNvSpPr>
            <a:spLocks noGrp="1"/>
          </p:cNvSpPr>
          <p:nvPr>
            <p:ph idx="1"/>
          </p:nvPr>
        </p:nvSpPr>
        <p:spPr/>
        <p:txBody>
          <a:bodyPr/>
          <a:lstStyle/>
          <a:p>
            <a:pPr marL="0" indent="0">
              <a:buNone/>
            </a:pPr>
            <a:r>
              <a:rPr lang="en-US" sz="2400" dirty="0"/>
              <a:t>Community Agreements help teams (communities) create a culture that is inclusive, respectful, and open</a:t>
            </a:r>
          </a:p>
          <a:p>
            <a:pPr marL="800100" lvl="1" indent="-457200">
              <a:buFont typeface="+mj-lt"/>
              <a:buAutoNum type="arabicPeriod"/>
            </a:pPr>
            <a:r>
              <a:rPr lang="en-US" sz="2400" dirty="0"/>
              <a:t>Make Space to Take Space (Talking Stick)</a:t>
            </a:r>
          </a:p>
          <a:p>
            <a:pPr marL="800100" lvl="1" indent="-457200">
              <a:buFont typeface="+mj-lt"/>
              <a:buAutoNum type="arabicPeriod"/>
            </a:pPr>
            <a:r>
              <a:rPr lang="en-US" sz="2400" dirty="0"/>
              <a:t>Stories Stay, Lessons Leave</a:t>
            </a:r>
          </a:p>
          <a:p>
            <a:pPr marL="800100" lvl="1" indent="-457200">
              <a:buFont typeface="+mj-lt"/>
              <a:buAutoNum type="arabicPeriod"/>
            </a:pPr>
            <a:r>
              <a:rPr lang="en-US" sz="2400" dirty="0"/>
              <a:t>Embrace Ambiguity</a:t>
            </a:r>
          </a:p>
          <a:p>
            <a:pPr marL="800100" lvl="1" indent="-457200">
              <a:buFont typeface="+mj-lt"/>
              <a:buAutoNum type="arabicPeriod"/>
            </a:pPr>
            <a:r>
              <a:rPr lang="en-US" sz="2400" dirty="0"/>
              <a:t>___________ (Team generated, write on whiteboard)</a:t>
            </a:r>
          </a:p>
          <a:p>
            <a:pPr marL="800100" lvl="1" indent="-457200">
              <a:buFont typeface="+mj-lt"/>
              <a:buAutoNum type="arabicPeriod"/>
            </a:pPr>
            <a:r>
              <a:rPr lang="en-US" sz="2400" dirty="0"/>
              <a:t>___________ (Team generated, write on whiteboard)</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23</a:t>
            </a:fld>
            <a:endParaRPr lang="en-US" sz="1200" dirty="0"/>
          </a:p>
        </p:txBody>
      </p:sp>
    </p:spTree>
    <p:extLst>
      <p:ext uri="{BB962C8B-B14F-4D97-AF65-F5344CB8AC3E}">
        <p14:creationId xmlns:p14="http://schemas.microsoft.com/office/powerpoint/2010/main" val="1310139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Activity and Report Out</a:t>
            </a:r>
          </a:p>
        </p:txBody>
      </p:sp>
      <p:sp>
        <p:nvSpPr>
          <p:cNvPr id="3" name="Content Placeholder 2"/>
          <p:cNvSpPr>
            <a:spLocks noGrp="1"/>
          </p:cNvSpPr>
          <p:nvPr>
            <p:ph idx="1"/>
          </p:nvPr>
        </p:nvSpPr>
        <p:spPr/>
        <p:txBody>
          <a:bodyPr/>
          <a:lstStyle/>
          <a:p>
            <a:pPr lvl="1"/>
            <a:r>
              <a:rPr lang="en-US" dirty="0"/>
              <a:t>This is referred to as a “Wave” Ice Breaker – There will be three waves</a:t>
            </a:r>
          </a:p>
          <a:p>
            <a:pPr lvl="1"/>
            <a:r>
              <a:rPr lang="en-US" dirty="0"/>
              <a:t>Time to stand up and move!</a:t>
            </a:r>
          </a:p>
          <a:p>
            <a:pPr lvl="1"/>
            <a:r>
              <a:rPr lang="en-US" dirty="0"/>
              <a:t>For each wave, teams will be given a prompt with three potential answers and have two minutes to sort themselves into three groups based on individuals’ answers to prompt</a:t>
            </a:r>
          </a:p>
          <a:p>
            <a:pPr lvl="2"/>
            <a:r>
              <a:rPr lang="en-US" dirty="0"/>
              <a:t>Example prompt – Favorite “chill” music genre: jazz/classical/folk</a:t>
            </a:r>
          </a:p>
          <a:p>
            <a:pPr lvl="1"/>
            <a:r>
              <a:rPr lang="en-US" dirty="0"/>
              <a:t>After dividing, teams will be asked to “report out” </a:t>
            </a:r>
          </a:p>
          <a:p>
            <a:pPr lvl="2"/>
            <a:r>
              <a:rPr lang="en-US" dirty="0"/>
              <a:t>How did you sort yourselves?</a:t>
            </a:r>
          </a:p>
          <a:p>
            <a:pPr lvl="2"/>
            <a:r>
              <a:rPr lang="en-US" dirty="0"/>
              <a:t>What is something interesting/funny/new that was revealed?</a:t>
            </a:r>
          </a:p>
          <a:p>
            <a:pPr lvl="1"/>
            <a:r>
              <a:rPr lang="en-US" dirty="0"/>
              <a:t>Any Questions?</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24</a:t>
            </a:fld>
            <a:endParaRPr lang="en-US" sz="1200" dirty="0"/>
          </a:p>
        </p:txBody>
      </p:sp>
    </p:spTree>
    <p:extLst>
      <p:ext uri="{BB962C8B-B14F-4D97-AF65-F5344CB8AC3E}">
        <p14:creationId xmlns:p14="http://schemas.microsoft.com/office/powerpoint/2010/main" val="340175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One – Pets!</a:t>
            </a:r>
          </a:p>
        </p:txBody>
      </p:sp>
      <p:pic>
        <p:nvPicPr>
          <p:cNvPr id="7" name="Content Placeholder 6">
            <a:extLst>
              <a:ext uri="{FF2B5EF4-FFF2-40B4-BE49-F238E27FC236}">
                <a16:creationId xmlns:a16="http://schemas.microsoft.com/office/drawing/2014/main" id="{3F04BD5E-079F-477F-853C-907A9840261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562600" y="2272912"/>
            <a:ext cx="2364581" cy="3152775"/>
          </a:xfrm>
        </p:spPr>
      </p:pic>
      <p:sp>
        <p:nvSpPr>
          <p:cNvPr id="5" name="Slide Number Placeholder 4"/>
          <p:cNvSpPr>
            <a:spLocks noGrp="1"/>
          </p:cNvSpPr>
          <p:nvPr>
            <p:ph type="sldNum" sz="quarter" idx="12"/>
          </p:nvPr>
        </p:nvSpPr>
        <p:spPr/>
        <p:txBody>
          <a:bodyPr/>
          <a:lstStyle/>
          <a:p>
            <a:fld id="{028FE254-016A-4E51-98AE-D4B4E3F12C32}" type="slidenum">
              <a:rPr lang="en-US" sz="1200" smtClean="0"/>
              <a:t>25</a:t>
            </a:fld>
            <a:endParaRPr lang="en-US" sz="1200" dirty="0"/>
          </a:p>
        </p:txBody>
      </p:sp>
      <p:sp>
        <p:nvSpPr>
          <p:cNvPr id="8" name="Content Placeholder 2">
            <a:extLst>
              <a:ext uri="{FF2B5EF4-FFF2-40B4-BE49-F238E27FC236}">
                <a16:creationId xmlns:a16="http://schemas.microsoft.com/office/drawing/2014/main" id="{E9CC7DB3-F267-4C0B-A9C6-1C015DCEDAE7}"/>
              </a:ext>
            </a:extLst>
          </p:cNvPr>
          <p:cNvSpPr txBox="1">
            <a:spLocks/>
          </p:cNvSpPr>
          <p:nvPr/>
        </p:nvSpPr>
        <p:spPr>
          <a:xfrm>
            <a:off x="628650" y="1602601"/>
            <a:ext cx="6055519" cy="4493398"/>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Arial"/>
              <a:buChar char="•"/>
            </a:pPr>
            <a:endParaRPr lang="fr-FR" sz="2400" dirty="0">
              <a:cs typeface="Calibri"/>
            </a:endParaRPr>
          </a:p>
        </p:txBody>
      </p:sp>
      <p:sp>
        <p:nvSpPr>
          <p:cNvPr id="9" name="Content Placeholder 3">
            <a:extLst>
              <a:ext uri="{FF2B5EF4-FFF2-40B4-BE49-F238E27FC236}">
                <a16:creationId xmlns:a16="http://schemas.microsoft.com/office/drawing/2014/main" id="{C69D1CEA-8385-4B0B-B555-921880AC2454}"/>
              </a:ext>
            </a:extLst>
          </p:cNvPr>
          <p:cNvSpPr txBox="1">
            <a:spLocks/>
          </p:cNvSpPr>
          <p:nvPr/>
        </p:nvSpPr>
        <p:spPr>
          <a:xfrm>
            <a:off x="628650" y="1825625"/>
            <a:ext cx="516255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What is your pet preference?</a:t>
            </a:r>
          </a:p>
          <a:p>
            <a:pPr lvl="1"/>
            <a:r>
              <a:rPr lang="en-US" dirty="0"/>
              <a:t>Dogs</a:t>
            </a:r>
          </a:p>
          <a:p>
            <a:pPr lvl="1"/>
            <a:r>
              <a:rPr lang="en-US" dirty="0"/>
              <a:t>Cats</a:t>
            </a:r>
          </a:p>
          <a:p>
            <a:pPr lvl="1"/>
            <a:r>
              <a:rPr lang="en-US" dirty="0"/>
              <a:t>Other (birds, reptiles, all of the above, none)</a:t>
            </a:r>
          </a:p>
        </p:txBody>
      </p:sp>
    </p:spTree>
    <p:extLst>
      <p:ext uri="{BB962C8B-B14F-4D97-AF65-F5344CB8AC3E}">
        <p14:creationId xmlns:p14="http://schemas.microsoft.com/office/powerpoint/2010/main" val="2738956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Two – Exercise!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26</a:t>
            </a:fld>
            <a:endParaRPr lang="en-US" sz="1200" dirty="0"/>
          </a:p>
        </p:txBody>
      </p:sp>
      <p:pic>
        <p:nvPicPr>
          <p:cNvPr id="12" name="Picture 11">
            <a:extLst>
              <a:ext uri="{FF2B5EF4-FFF2-40B4-BE49-F238E27FC236}">
                <a16:creationId xmlns:a16="http://schemas.microsoft.com/office/drawing/2014/main" id="{51C340EF-249F-4817-A848-37A9E8AB04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2133600"/>
            <a:ext cx="2370667" cy="3556002"/>
          </a:xfrm>
          <a:prstGeom prst="rect">
            <a:avLst/>
          </a:prstGeom>
        </p:spPr>
      </p:pic>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628650" y="1825625"/>
            <a:ext cx="5162550" cy="4351338"/>
          </a:xfrm>
        </p:spPr>
        <p:txBody>
          <a:bodyPr/>
          <a:lstStyle/>
          <a:p>
            <a:r>
              <a:rPr lang="en-US" dirty="0"/>
              <a:t>What is your preferred means of exercise?</a:t>
            </a:r>
          </a:p>
          <a:p>
            <a:pPr lvl="1"/>
            <a:r>
              <a:rPr lang="en-US" dirty="0"/>
              <a:t>Cardio (Running, Cycling, Swimming, etc.)</a:t>
            </a:r>
          </a:p>
          <a:p>
            <a:pPr lvl="1"/>
            <a:r>
              <a:rPr lang="en-US" dirty="0"/>
              <a:t>Strength (Weights, Plyometrics, etc.)</a:t>
            </a:r>
          </a:p>
          <a:p>
            <a:pPr lvl="1"/>
            <a:r>
              <a:rPr lang="en-US" dirty="0"/>
              <a:t>Couch Potato </a:t>
            </a:r>
          </a:p>
        </p:txBody>
      </p:sp>
    </p:spTree>
    <p:extLst>
      <p:ext uri="{BB962C8B-B14F-4D97-AF65-F5344CB8AC3E}">
        <p14:creationId xmlns:p14="http://schemas.microsoft.com/office/powerpoint/2010/main" val="1608612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Three – Vacation!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27</a:t>
            </a:fld>
            <a:endParaRPr lang="en-US" sz="1200" dirty="0"/>
          </a:p>
        </p:txBody>
      </p:sp>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628650" y="1825625"/>
            <a:ext cx="7886700" cy="4351338"/>
          </a:xfrm>
        </p:spPr>
        <p:txBody>
          <a:bodyPr/>
          <a:lstStyle/>
          <a:p>
            <a:r>
              <a:rPr lang="en-US" dirty="0"/>
              <a:t>What is your preferred vacation environment?</a:t>
            </a:r>
          </a:p>
          <a:p>
            <a:pPr lvl="1"/>
            <a:r>
              <a:rPr lang="en-US" dirty="0"/>
              <a:t>Mountains</a:t>
            </a:r>
          </a:p>
          <a:p>
            <a:pPr lvl="1"/>
            <a:r>
              <a:rPr lang="en-US" dirty="0"/>
              <a:t>City</a:t>
            </a:r>
          </a:p>
          <a:p>
            <a:pPr lvl="1"/>
            <a:r>
              <a:rPr lang="en-US" dirty="0"/>
              <a:t>Beach</a:t>
            </a:r>
          </a:p>
        </p:txBody>
      </p:sp>
      <p:pic>
        <p:nvPicPr>
          <p:cNvPr id="6" name="Picture 5">
            <a:extLst>
              <a:ext uri="{FF2B5EF4-FFF2-40B4-BE49-F238E27FC236}">
                <a16:creationId xmlns:a16="http://schemas.microsoft.com/office/drawing/2014/main" id="{FCF3476D-8104-4027-A4E0-624AC4B1E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2020" y="3429000"/>
            <a:ext cx="4219960" cy="2635249"/>
          </a:xfrm>
          <a:prstGeom prst="rect">
            <a:avLst/>
          </a:prstGeom>
        </p:spPr>
      </p:pic>
    </p:spTree>
    <p:extLst>
      <p:ext uri="{BB962C8B-B14F-4D97-AF65-F5344CB8AC3E}">
        <p14:creationId xmlns:p14="http://schemas.microsoft.com/office/powerpoint/2010/main" val="3971000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fr-FR" sz="2400" dirty="0">
                <a:cs typeface="Calibri"/>
              </a:rPr>
              <a:t>Chief Engineer (CE) &amp; Project Engineer (PE) Introductions</a:t>
            </a:r>
          </a:p>
          <a:p>
            <a:pPr lvl="1">
              <a:buFont typeface="Arial"/>
              <a:buChar char="•"/>
            </a:pPr>
            <a:r>
              <a:rPr lang="fr-FR" dirty="0" err="1">
                <a:cs typeface="Calibri"/>
              </a:rPr>
              <a:t>Both</a:t>
            </a:r>
            <a:r>
              <a:rPr lang="fr-FR" dirty="0">
                <a:cs typeface="Calibri"/>
              </a:rPr>
              <a:t> </a:t>
            </a:r>
            <a:r>
              <a:rPr lang="fr-FR" dirty="0" err="1">
                <a:cs typeface="Calibri"/>
              </a:rPr>
              <a:t>individuals</a:t>
            </a:r>
            <a:r>
              <a:rPr lang="fr-FR" dirty="0">
                <a:cs typeface="Calibri"/>
              </a:rPr>
              <a:t> </a:t>
            </a:r>
            <a:r>
              <a:rPr lang="fr-FR" dirty="0" err="1">
                <a:cs typeface="Calibri"/>
              </a:rPr>
              <a:t>will</a:t>
            </a:r>
            <a:r>
              <a:rPr lang="fr-FR" dirty="0">
                <a:cs typeface="Calibri"/>
              </a:rPr>
              <a:t> stop by to </a:t>
            </a:r>
            <a:r>
              <a:rPr lang="fr-FR" dirty="0" err="1">
                <a:cs typeface="Calibri"/>
              </a:rPr>
              <a:t>meet</a:t>
            </a:r>
            <a:r>
              <a:rPr lang="fr-FR" dirty="0">
                <a:cs typeface="Calibri"/>
              </a:rPr>
              <a:t> </a:t>
            </a:r>
            <a:r>
              <a:rPr lang="fr-FR" dirty="0" err="1">
                <a:cs typeface="Calibri"/>
              </a:rPr>
              <a:t>with</a:t>
            </a:r>
            <a:r>
              <a:rPr lang="fr-FR" dirty="0">
                <a:cs typeface="Calibri"/>
              </a:rPr>
              <a:t> the team</a:t>
            </a:r>
          </a:p>
          <a:p>
            <a:pPr lvl="1">
              <a:buFont typeface="Arial"/>
              <a:buChar char="•"/>
            </a:pPr>
            <a:endParaRPr lang="fr-FR" dirty="0">
              <a:cs typeface="Calibri"/>
            </a:endParaRPr>
          </a:p>
          <a:p>
            <a:pPr>
              <a:buFont typeface="Arial"/>
              <a:buChar char="•"/>
            </a:pPr>
            <a:r>
              <a:rPr lang="fr-FR" sz="2400" dirty="0">
                <a:cs typeface="Calibri"/>
              </a:rPr>
              <a:t>Project Description </a:t>
            </a:r>
            <a:r>
              <a:rPr lang="fr-FR" sz="2400" dirty="0" err="1">
                <a:cs typeface="Calibri"/>
              </a:rPr>
              <a:t>Review</a:t>
            </a:r>
            <a:endParaRPr lang="fr-FR" sz="2400" dirty="0">
              <a:cs typeface="Calibri"/>
            </a:endParaRPr>
          </a:p>
          <a:p>
            <a:pPr lvl="1">
              <a:buFont typeface="Arial"/>
              <a:buChar char="•"/>
            </a:pPr>
            <a:r>
              <a:rPr lang="fr-FR" dirty="0">
                <a:cs typeface="Calibri"/>
              </a:rPr>
              <a:t>If </a:t>
            </a:r>
            <a:r>
              <a:rPr lang="fr-FR" dirty="0" err="1">
                <a:cs typeface="Calibri"/>
              </a:rPr>
              <a:t>you</a:t>
            </a:r>
            <a:r>
              <a:rPr lang="fr-FR" dirty="0">
                <a:cs typeface="Calibri"/>
              </a:rPr>
              <a:t> have not </a:t>
            </a:r>
            <a:r>
              <a:rPr lang="fr-FR" dirty="0" err="1">
                <a:cs typeface="Calibri"/>
              </a:rPr>
              <a:t>read</a:t>
            </a:r>
            <a:r>
              <a:rPr lang="fr-FR" dirty="0">
                <a:cs typeface="Calibri"/>
              </a:rPr>
              <a:t> the document </a:t>
            </a:r>
            <a:r>
              <a:rPr lang="fr-FR" dirty="0" err="1">
                <a:cs typeface="Calibri"/>
              </a:rPr>
              <a:t>yet</a:t>
            </a:r>
            <a:r>
              <a:rPr lang="fr-FR" dirty="0">
                <a:cs typeface="Calibri"/>
              </a:rPr>
              <a:t>, NOW </a:t>
            </a:r>
            <a:r>
              <a:rPr lang="fr-FR" dirty="0" err="1">
                <a:cs typeface="Calibri"/>
              </a:rPr>
              <a:t>is</a:t>
            </a:r>
            <a:r>
              <a:rPr lang="fr-FR" dirty="0">
                <a:cs typeface="Calibri"/>
              </a:rPr>
              <a:t> </a:t>
            </a:r>
            <a:r>
              <a:rPr lang="fr-FR" dirty="0" err="1">
                <a:cs typeface="Calibri"/>
              </a:rPr>
              <a:t>your</a:t>
            </a:r>
            <a:r>
              <a:rPr lang="fr-FR" dirty="0">
                <a:cs typeface="Calibri"/>
              </a:rPr>
              <a:t> chance</a:t>
            </a:r>
          </a:p>
          <a:p>
            <a:pPr lvl="1">
              <a:buFont typeface="Arial"/>
              <a:buChar char="•"/>
            </a:pPr>
            <a:endParaRPr lang="fr-FR" dirty="0">
              <a:cs typeface="Calibri"/>
            </a:endParaRPr>
          </a:p>
          <a:p>
            <a:pPr>
              <a:buFont typeface="Arial"/>
              <a:buChar char="•"/>
            </a:pPr>
            <a:r>
              <a:rPr lang="fr-FR" sz="2400" dirty="0" err="1">
                <a:cs typeface="Calibri"/>
              </a:rPr>
              <a:t>Generate</a:t>
            </a:r>
            <a:r>
              <a:rPr lang="fr-FR" sz="2400" dirty="0">
                <a:cs typeface="Calibri"/>
              </a:rPr>
              <a:t> Project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28</a:t>
            </a:fld>
            <a:endParaRPr lang="en-US" sz="1200" dirty="0"/>
          </a:p>
        </p:txBody>
      </p:sp>
    </p:spTree>
    <p:extLst>
      <p:ext uri="{BB962C8B-B14F-4D97-AF65-F5344CB8AC3E}">
        <p14:creationId xmlns:p14="http://schemas.microsoft.com/office/powerpoint/2010/main" val="25791495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Project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background and goals</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29</a:t>
            </a:fld>
            <a:endParaRPr lang="en-US" sz="1200" dirty="0"/>
          </a:p>
        </p:txBody>
      </p:sp>
      <p:sp>
        <p:nvSpPr>
          <p:cNvPr id="5" name="TextBox 4"/>
          <p:cNvSpPr txBox="1"/>
          <p:nvPr/>
        </p:nvSpPr>
        <p:spPr>
          <a:xfrm>
            <a:off x="999092" y="42672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3241055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162398047"/>
              </p:ext>
            </p:extLst>
          </p:nvPr>
        </p:nvGraphicFramePr>
        <p:xfrm>
          <a:off x="381000" y="846138"/>
          <a:ext cx="8382000" cy="425419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r>
                        <a:rPr lang="en-US" sz="1200" dirty="0">
                          <a:effectLst/>
                          <a:latin typeface="+mj-lt"/>
                          <a:ea typeface="MS Mincho"/>
                        </a:rPr>
                        <a:t>1.13</a:t>
                      </a:r>
                    </a:p>
                  </a:txBody>
                  <a:tcPr marL="68580" marR="68580" marT="0" marB="0"/>
                </a:tc>
                <a:tc>
                  <a:txBody>
                    <a:bodyPr/>
                    <a:lstStyle/>
                    <a:p>
                      <a:pPr marL="0" marR="0" algn="l">
                        <a:spcBef>
                          <a:spcPts val="0"/>
                        </a:spcBef>
                        <a:spcAft>
                          <a:spcPts val="0"/>
                        </a:spcAft>
                      </a:pPr>
                      <a:r>
                        <a:rPr lang="en-US" sz="1200" dirty="0">
                          <a:effectLst/>
                          <a:latin typeface="+mj-lt"/>
                          <a:ea typeface="MS Mincho"/>
                        </a:rPr>
                        <a:t>08/29/22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Updated Class 1 Out </a:t>
                      </a:r>
                      <a:r>
                        <a:rPr lang="en-US" sz="1200">
                          <a:effectLst/>
                          <a:latin typeface="+mj-lt"/>
                          <a:ea typeface="MS Mincho"/>
                        </a:rPr>
                        <a:t>of Class Tasks</a:t>
                      </a: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a:spcBef>
                          <a:spcPts val="0"/>
                        </a:spcBef>
                        <a:spcAft>
                          <a:spcPts val="0"/>
                        </a:spcAft>
                      </a:pPr>
                      <a:r>
                        <a:rPr lang="en-US" sz="1200" dirty="0">
                          <a:effectLst/>
                          <a:latin typeface="+mj-lt"/>
                          <a:ea typeface="MS Mincho"/>
                        </a:rPr>
                        <a:t>1.14</a:t>
                      </a:r>
                    </a:p>
                  </a:txBody>
                  <a:tcPr marL="68580" marR="68580" marT="0" marB="0"/>
                </a:tc>
                <a:tc>
                  <a:txBody>
                    <a:bodyPr/>
                    <a:lstStyle/>
                    <a:p>
                      <a:pPr marL="0" marR="0" algn="l">
                        <a:spcBef>
                          <a:spcPts val="0"/>
                        </a:spcBef>
                        <a:spcAft>
                          <a:spcPts val="0"/>
                        </a:spcAft>
                      </a:pPr>
                      <a:r>
                        <a:rPr lang="en-US" sz="1200" dirty="0">
                          <a:effectLst/>
                          <a:latin typeface="+mj-lt"/>
                          <a:ea typeface="MS Mincho"/>
                        </a:rPr>
                        <a:t>8/30/22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Updated choices for Day</a:t>
                      </a:r>
                      <a:r>
                        <a:rPr lang="en-US" sz="1200" baseline="0" dirty="0">
                          <a:effectLst/>
                          <a:latin typeface="+mj-lt"/>
                          <a:ea typeface="MS Mincho"/>
                        </a:rPr>
                        <a:t> 1 Ice Breaker</a:t>
                      </a: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r>
                        <a:rPr lang="en-US" sz="1200" dirty="0">
                          <a:effectLst/>
                          <a:latin typeface="+mj-lt"/>
                          <a:ea typeface="MS Mincho"/>
                        </a:rPr>
                        <a:t>1.15</a:t>
                      </a:r>
                    </a:p>
                  </a:txBody>
                  <a:tcPr marL="68580" marR="68580" marT="0" marB="0"/>
                </a:tc>
                <a:tc>
                  <a:txBody>
                    <a:bodyPr/>
                    <a:lstStyle/>
                    <a:p>
                      <a:pPr marL="0" marR="0" algn="l">
                        <a:spcBef>
                          <a:spcPts val="0"/>
                        </a:spcBef>
                        <a:spcAft>
                          <a:spcPts val="0"/>
                        </a:spcAft>
                      </a:pPr>
                      <a:r>
                        <a:rPr lang="en-US" sz="1200" dirty="0">
                          <a:effectLst/>
                          <a:latin typeface="+mj-lt"/>
                          <a:ea typeface="MS Mincho"/>
                        </a:rPr>
                        <a:t>8/30/22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Anderson</a:t>
                      </a:r>
                    </a:p>
                  </a:txBody>
                  <a:tcPr marL="68580" marR="68580" marT="0" marB="0"/>
                </a:tc>
                <a:tc>
                  <a:txBody>
                    <a:bodyPr/>
                    <a:lstStyle/>
                    <a:p>
                      <a:pPr marL="0" marR="0" algn="l">
                        <a:spcBef>
                          <a:spcPts val="0"/>
                        </a:spcBef>
                        <a:spcAft>
                          <a:spcPts val="0"/>
                        </a:spcAft>
                      </a:pPr>
                      <a:r>
                        <a:rPr lang="en-US" sz="1200" dirty="0">
                          <a:effectLst/>
                          <a:latin typeface="+mj-lt"/>
                          <a:ea typeface="MS Mincho"/>
                        </a:rPr>
                        <a:t>Playbook links were wrong in 9 places! Probably a global search/replace error</a:t>
                      </a: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r>
                        <a:rPr lang="en-US" sz="1200" dirty="0">
                          <a:effectLst/>
                          <a:latin typeface="+mj-lt"/>
                          <a:ea typeface="MS Mincho"/>
                        </a:rPr>
                        <a:t>1.16</a:t>
                      </a:r>
                    </a:p>
                  </a:txBody>
                  <a:tcPr marL="68580" marR="68580" marT="0" marB="0"/>
                </a:tc>
                <a:tc>
                  <a:txBody>
                    <a:bodyPr/>
                    <a:lstStyle/>
                    <a:p>
                      <a:pPr marL="0" marR="0" algn="l">
                        <a:spcBef>
                          <a:spcPts val="0"/>
                        </a:spcBef>
                        <a:spcAft>
                          <a:spcPts val="0"/>
                        </a:spcAft>
                      </a:pPr>
                      <a:r>
                        <a:rPr lang="en-US" sz="1200" dirty="0">
                          <a:effectLst/>
                          <a:latin typeface="+mj-lt"/>
                          <a:ea typeface="MS Mincho"/>
                        </a:rPr>
                        <a:t>9/01/22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Broke out Ice Breaker slides to include topics, added slide for question prompts for Question </a:t>
                      </a:r>
                      <a:r>
                        <a:rPr lang="en-US" sz="1200">
                          <a:effectLst/>
                          <a:latin typeface="+mj-lt"/>
                          <a:ea typeface="MS Mincho"/>
                        </a:rPr>
                        <a:t>Generation activity in Day 1</a:t>
                      </a: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r>
                        <a:rPr lang="en-US" sz="1200" dirty="0">
                          <a:effectLst/>
                          <a:latin typeface="+mj-lt"/>
                          <a:ea typeface="MS Mincho"/>
                        </a:rPr>
                        <a:t>1.17</a:t>
                      </a:r>
                    </a:p>
                  </a:txBody>
                  <a:tcPr marL="68580" marR="68580" marT="0" marB="0"/>
                </a:tc>
                <a:tc>
                  <a:txBody>
                    <a:bodyPr/>
                    <a:lstStyle/>
                    <a:p>
                      <a:pPr marL="0" marR="0" algn="l">
                        <a:spcBef>
                          <a:spcPts val="0"/>
                        </a:spcBef>
                        <a:spcAft>
                          <a:spcPts val="0"/>
                        </a:spcAft>
                      </a:pPr>
                      <a:r>
                        <a:rPr lang="en-US" sz="1200" dirty="0">
                          <a:effectLst/>
                          <a:latin typeface="+mj-lt"/>
                          <a:ea typeface="MS Mincho"/>
                        </a:rPr>
                        <a:t>9/7/22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S Mincho"/>
                          <a:cs typeface="+mn-cs"/>
                        </a:rPr>
                        <a:t>Agenda slide updated to correct color coding</a:t>
                      </a:r>
                    </a:p>
                  </a:txBody>
                  <a:tcPr marL="68580" marR="68580" marT="0" marB="0"/>
                </a:tc>
                <a:extLst>
                  <a:ext uri="{0D108BD9-81ED-4DB2-BD59-A6C34878D82A}">
                    <a16:rowId xmlns:a16="http://schemas.microsoft.com/office/drawing/2014/main" val="1324179425"/>
                  </a:ext>
                </a:extLst>
              </a:tr>
              <a:tr h="256223">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1.18</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9/8/22</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Paster</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Updated safety training link - </a:t>
                      </a:r>
                      <a:r>
                        <a:rPr lang="en-US" sz="1200" b="0" i="0" u="sng" kern="1200" dirty="0">
                          <a:solidFill>
                            <a:schemeClr val="dk1"/>
                          </a:solidFill>
                          <a:effectLst/>
                          <a:latin typeface="+mn-lt"/>
                          <a:ea typeface="+mn-ea"/>
                          <a:cs typeface="+mn-cs"/>
                          <a:hlinkClick r:id="rId2"/>
                        </a:rPr>
                        <a:t>https://rpi.percipio.com/</a:t>
                      </a: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r>
                        <a:rPr lang="en-US" sz="1200" dirty="0">
                          <a:effectLst/>
                          <a:latin typeface="+mj-lt"/>
                          <a:ea typeface="MS Mincho"/>
                        </a:rPr>
                        <a:t>1.19</a:t>
                      </a:r>
                    </a:p>
                  </a:txBody>
                  <a:tcPr marL="68580" marR="68580" marT="0" marB="0"/>
                </a:tc>
                <a:tc>
                  <a:txBody>
                    <a:bodyPr/>
                    <a:lstStyle/>
                    <a:p>
                      <a:pPr marL="0" marR="0" algn="l">
                        <a:spcBef>
                          <a:spcPts val="0"/>
                        </a:spcBef>
                        <a:spcAft>
                          <a:spcPts val="0"/>
                        </a:spcAft>
                      </a:pPr>
                      <a:r>
                        <a:rPr lang="en-US" sz="1200" dirty="0">
                          <a:effectLst/>
                          <a:latin typeface="+mj-lt"/>
                          <a:ea typeface="MS Mincho"/>
                        </a:rPr>
                        <a:t>9/8/22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Kanai</a:t>
                      </a:r>
                    </a:p>
                  </a:txBody>
                  <a:tcPr marL="68580" marR="68580" marT="0" marB="0"/>
                </a:tc>
                <a:tc>
                  <a:txBody>
                    <a:bodyPr/>
                    <a:lstStyle/>
                    <a:p>
                      <a:pPr marL="0" marR="0" algn="l">
                        <a:spcBef>
                          <a:spcPts val="0"/>
                        </a:spcBef>
                        <a:spcAft>
                          <a:spcPts val="0"/>
                        </a:spcAft>
                      </a:pPr>
                      <a:r>
                        <a:rPr lang="en-US" sz="1200" dirty="0">
                          <a:effectLst/>
                          <a:latin typeface="+mj-lt"/>
                          <a:ea typeface="MS Mincho"/>
                        </a:rPr>
                        <a:t>Updated the BG Memo assignment due date in the Out of Class Tasks to be completed before Class 8.</a:t>
                      </a: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r>
                        <a:rPr lang="en-US" sz="1200" dirty="0">
                          <a:effectLst/>
                          <a:latin typeface="+mj-lt"/>
                          <a:ea typeface="MS Mincho"/>
                        </a:rPr>
                        <a:t>1.20</a:t>
                      </a:r>
                    </a:p>
                  </a:txBody>
                  <a:tcPr marL="68580" marR="68580" marT="0" marB="0"/>
                </a:tc>
                <a:tc>
                  <a:txBody>
                    <a:bodyPr/>
                    <a:lstStyle/>
                    <a:p>
                      <a:pPr marL="0" marR="0" algn="l">
                        <a:spcBef>
                          <a:spcPts val="0"/>
                        </a:spcBef>
                        <a:spcAft>
                          <a:spcPts val="0"/>
                        </a:spcAft>
                      </a:pPr>
                      <a:r>
                        <a:rPr lang="en-US" sz="1200" dirty="0">
                          <a:effectLst/>
                          <a:latin typeface="+mj-lt"/>
                          <a:ea typeface="MS Mincho"/>
                        </a:rPr>
                        <a:t>9/12/22</a:t>
                      </a:r>
                    </a:p>
                  </a:txBody>
                  <a:tcPr marL="68580" marR="68580" marT="0" marB="0"/>
                </a:tc>
                <a:tc>
                  <a:txBody>
                    <a:bodyPr/>
                    <a:lstStyle/>
                    <a:p>
                      <a:pPr marL="0" marR="0" indent="0" algn="l">
                        <a:spcBef>
                          <a:spcPts val="0"/>
                        </a:spcBef>
                        <a:spcAft>
                          <a:spcPts val="0"/>
                        </a:spcAft>
                        <a:buNone/>
                      </a:pPr>
                      <a:r>
                        <a:rPr lang="en-US" sz="1200" kern="1200" dirty="0">
                          <a:solidFill>
                            <a:schemeClr val="dk1"/>
                          </a:solidFill>
                          <a:effectLst/>
                          <a:latin typeface="+mn-lt"/>
                          <a:ea typeface="MS Mincho"/>
                          <a:cs typeface="+mn-cs"/>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Added mention of  Team Standard Agreement to Out of Class Tasks</a:t>
                      </a: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r>
                        <a:rPr lang="en-US" sz="1200" dirty="0">
                          <a:effectLst/>
                          <a:latin typeface="+mj-lt"/>
                          <a:ea typeface="MS Mincho"/>
                        </a:rPr>
                        <a:t>1.21</a:t>
                      </a:r>
                    </a:p>
                  </a:txBody>
                  <a:tcPr marL="68580" marR="68580" marT="0" marB="0"/>
                </a:tc>
                <a:tc>
                  <a:txBody>
                    <a:bodyPr/>
                    <a:lstStyle/>
                    <a:p>
                      <a:pPr marL="0" marR="0" algn="l">
                        <a:spcBef>
                          <a:spcPts val="0"/>
                        </a:spcBef>
                        <a:spcAft>
                          <a:spcPts val="0"/>
                        </a:spcAft>
                      </a:pPr>
                      <a:r>
                        <a:rPr lang="en-US" sz="1200" dirty="0">
                          <a:effectLst/>
                          <a:latin typeface="+mj-lt"/>
                          <a:ea typeface="MS Mincho"/>
                        </a:rPr>
                        <a:t>9/13/22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Revised Day 2 out of class task to post contact info to forum instead of wiki (matches video)</a:t>
                      </a: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r>
                        <a:rPr lang="en-US" sz="1200" dirty="0">
                          <a:effectLst/>
                          <a:latin typeface="+mj-lt"/>
                          <a:ea typeface="MS Mincho"/>
                        </a:rPr>
                        <a:t>1.22</a:t>
                      </a:r>
                    </a:p>
                  </a:txBody>
                  <a:tcPr marL="68580" marR="68580" marT="0" marB="0"/>
                </a:tc>
                <a:tc>
                  <a:txBody>
                    <a:bodyPr/>
                    <a:lstStyle/>
                    <a:p>
                      <a:pPr marL="0" marR="0" algn="l">
                        <a:spcBef>
                          <a:spcPts val="0"/>
                        </a:spcBef>
                        <a:spcAft>
                          <a:spcPts val="0"/>
                        </a:spcAft>
                      </a:pPr>
                      <a:r>
                        <a:rPr lang="en-US" sz="1200" dirty="0">
                          <a:effectLst/>
                          <a:latin typeface="+mj-lt"/>
                          <a:ea typeface="MS Mincho"/>
                        </a:rPr>
                        <a:t>9/16/2022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Anderson</a:t>
                      </a:r>
                    </a:p>
                  </a:txBody>
                  <a:tcPr marL="68580" marR="68580" marT="0" marB="0"/>
                </a:tc>
                <a:tc>
                  <a:txBody>
                    <a:bodyPr/>
                    <a:lstStyle/>
                    <a:p>
                      <a:pPr marL="0" marR="0" algn="l">
                        <a:spcBef>
                          <a:spcPts val="0"/>
                        </a:spcBef>
                        <a:spcAft>
                          <a:spcPts val="0"/>
                        </a:spcAft>
                      </a:pPr>
                      <a:r>
                        <a:rPr lang="en-US" sz="1200" dirty="0">
                          <a:effectLst/>
                          <a:latin typeface="+mj-lt"/>
                          <a:ea typeface="MS Mincho"/>
                        </a:rPr>
                        <a:t>New slide on long vs short </a:t>
                      </a:r>
                      <a:r>
                        <a:rPr lang="en-US" sz="1200">
                          <a:effectLst/>
                          <a:latin typeface="+mj-lt"/>
                          <a:ea typeface="MS Mincho"/>
                        </a:rPr>
                        <a:t>term objectives</a:t>
                      </a: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r>
                        <a:rPr lang="en-US" sz="1200" dirty="0">
                          <a:effectLst/>
                          <a:latin typeface="+mj-lt"/>
                          <a:ea typeface="MS Mincho"/>
                        </a:rPr>
                        <a:t>1.23</a:t>
                      </a:r>
                    </a:p>
                  </a:txBody>
                  <a:tcPr marL="68580" marR="68580" marT="0" marB="0"/>
                </a:tc>
                <a:tc>
                  <a:txBody>
                    <a:bodyPr/>
                    <a:lstStyle/>
                    <a:p>
                      <a:pPr marL="0" marR="0" algn="l">
                        <a:spcBef>
                          <a:spcPts val="0"/>
                        </a:spcBef>
                        <a:spcAft>
                          <a:spcPts val="0"/>
                        </a:spcAft>
                      </a:pPr>
                      <a:r>
                        <a:rPr lang="en-US" sz="1200" dirty="0">
                          <a:effectLst/>
                          <a:latin typeface="+mj-lt"/>
                          <a:ea typeface="MS Mincho"/>
                        </a:rPr>
                        <a:t>9/20/22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Clarified wording </a:t>
                      </a:r>
                      <a:r>
                        <a:rPr lang="en-US" sz="1200">
                          <a:effectLst/>
                          <a:latin typeface="+mj-lt"/>
                          <a:ea typeface="MS Mincho"/>
                        </a:rPr>
                        <a:t>of Class 6 Out </a:t>
                      </a:r>
                      <a:r>
                        <a:rPr lang="en-US" sz="1200" dirty="0">
                          <a:effectLst/>
                          <a:latin typeface="+mj-lt"/>
                          <a:ea typeface="MS Mincho"/>
                        </a:rPr>
                        <a:t>of Class Tasks</a:t>
                      </a: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r>
                        <a:rPr lang="en-US" sz="1200" dirty="0">
                          <a:effectLst/>
                          <a:latin typeface="+mj-lt"/>
                          <a:ea typeface="MS Mincho"/>
                        </a:rPr>
                        <a:t>1.24</a:t>
                      </a:r>
                    </a:p>
                  </a:txBody>
                  <a:tcPr marL="68580" marR="68580" marT="0" marB="0"/>
                </a:tc>
                <a:tc>
                  <a:txBody>
                    <a:bodyPr/>
                    <a:lstStyle/>
                    <a:p>
                      <a:pPr marL="0" marR="0" algn="l">
                        <a:spcBef>
                          <a:spcPts val="0"/>
                        </a:spcBef>
                        <a:spcAft>
                          <a:spcPts val="0"/>
                        </a:spcAft>
                      </a:pPr>
                      <a:r>
                        <a:rPr lang="en-US" sz="1200" dirty="0">
                          <a:effectLst/>
                          <a:latin typeface="+mj-lt"/>
                          <a:ea typeface="MS Mincho"/>
                        </a:rPr>
                        <a:t>9/33/21</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Updated Day 9 and added Day 10 scaffolding to account for first sponsor update</a:t>
                      </a: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409278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6870196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6080217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954424722"/>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3</a:t>
            </a:fld>
            <a:endParaRPr lang="en-US" dirty="0"/>
          </a:p>
        </p:txBody>
      </p:sp>
    </p:spTree>
    <p:extLst>
      <p:ext uri="{BB962C8B-B14F-4D97-AF65-F5344CB8AC3E}">
        <p14:creationId xmlns:p14="http://schemas.microsoft.com/office/powerpoint/2010/main" val="30893775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Chief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30</a:t>
            </a:fld>
            <a:endParaRPr lang="en-US" sz="1200" dirty="0"/>
          </a:p>
        </p:txBody>
      </p:sp>
      <p:sp>
        <p:nvSpPr>
          <p:cNvPr id="6" name="TextBox 5"/>
          <p:cNvSpPr txBox="1"/>
          <p:nvPr/>
        </p:nvSpPr>
        <p:spPr>
          <a:xfrm>
            <a:off x="999092" y="47244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15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en-US" sz="2000" dirty="0">
                <a:ea typeface="+mn-lt"/>
                <a:cs typeface="+mn-lt"/>
              </a:rPr>
              <a:t>These questions can be about any aspect of the project, but by the end of the class MUST include questions targeted to:</a:t>
            </a:r>
          </a:p>
          <a:p>
            <a:pPr marL="800100" lvl="1" indent="-285750">
              <a:buFont typeface="Arial"/>
              <a:buChar char="•"/>
            </a:pPr>
            <a:r>
              <a:rPr lang="en-US" sz="2000" dirty="0">
                <a:ea typeface="+mn-lt"/>
                <a:cs typeface="+mn-lt"/>
              </a:rPr>
              <a:t>Customer Needs</a:t>
            </a:r>
          </a:p>
          <a:p>
            <a:pPr marL="800100" lvl="1" indent="-285750">
              <a:buFont typeface="Arial"/>
              <a:buChar char="•"/>
            </a:pPr>
            <a:r>
              <a:rPr lang="en-US" sz="2000" dirty="0">
                <a:ea typeface="+mn-lt"/>
                <a:cs typeface="+mn-lt"/>
              </a:rPr>
              <a:t>Project Specifications / Technical Requirements</a:t>
            </a:r>
          </a:p>
          <a:p>
            <a:pPr indent="0">
              <a:buNone/>
            </a:pPr>
            <a:r>
              <a:rPr lang="en-US" sz="2000" dirty="0">
                <a:ea typeface="+mn-lt"/>
                <a:cs typeface="+mn-lt"/>
              </a:rPr>
              <a:t>Note - Needs and Requirements were taught in IED</a:t>
            </a:r>
          </a:p>
          <a:p>
            <a:r>
              <a:rPr lang="en-US" sz="2000" dirty="0">
                <a:ea typeface="+mn-lt"/>
                <a:cs typeface="+mn-lt"/>
              </a:rPr>
              <a:t>Refer to the Project Description </a:t>
            </a:r>
            <a:r>
              <a:rPr lang="en-US" sz="2000">
                <a:ea typeface="+mn-lt"/>
                <a:cs typeface="+mn-lt"/>
              </a:rPr>
              <a:t>as needed</a:t>
            </a:r>
            <a:endParaRPr lang="en-US" sz="2000">
              <a:cs typeface="Calibri"/>
            </a:endParaRPr>
          </a:p>
          <a:p>
            <a:r>
              <a:rPr lang="en-US" sz="2000">
                <a:cs typeface="Calibri"/>
              </a:rPr>
              <a:t>Write </a:t>
            </a:r>
            <a:r>
              <a:rPr lang="en-US" sz="2000" dirty="0">
                <a:cs typeface="Calibri"/>
              </a:rPr>
              <a:t>individual questions on separate Post It notes - ONE question per Post It.</a:t>
            </a:r>
          </a:p>
          <a:p>
            <a:r>
              <a:rPr lang="en-US" sz="2000" dirty="0">
                <a:cs typeface="Calibri"/>
              </a:rPr>
              <a:t>Combine duplicate/similar ideas</a:t>
            </a:r>
          </a:p>
          <a:p>
            <a:r>
              <a:rPr lang="en-US" sz="2000" dirty="0">
                <a:cs typeface="Calibri"/>
              </a:rPr>
              <a:t>Discuss, collaborate, and add to the list of questions</a:t>
            </a:r>
          </a:p>
          <a:p>
            <a:r>
              <a:rPr lang="en-US" sz="2000" dirty="0">
                <a:cs typeface="Calibri"/>
              </a:rPr>
              <a:t>Take photo of board BEFORE end of class to preserve the list for Class 2 activity</a:t>
            </a:r>
          </a:p>
          <a:p>
            <a:pPr lvl="1"/>
            <a:r>
              <a:rPr lang="en-US" sz="2000" dirty="0">
                <a:cs typeface="Calibri"/>
              </a:rPr>
              <a:t>Post to Webex project space</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31</a:t>
            </a:fld>
            <a:endParaRPr lang="en-US" sz="1200" dirty="0"/>
          </a:p>
        </p:txBody>
      </p:sp>
    </p:spTree>
    <p:extLst>
      <p:ext uri="{BB962C8B-B14F-4D97-AF65-F5344CB8AC3E}">
        <p14:creationId xmlns:p14="http://schemas.microsoft.com/office/powerpoint/2010/main" val="13527202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15 min – Question Prompts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en-US" sz="2000" dirty="0">
                <a:cs typeface="Calibri"/>
              </a:rPr>
              <a:t>The following list represents types of Needs and Requirements and can be used as prompts for generating questions:</a:t>
            </a:r>
          </a:p>
          <a:p>
            <a:pPr lvl="1">
              <a:buFont typeface="Arial"/>
              <a:buChar char="•"/>
            </a:pPr>
            <a:r>
              <a:rPr lang="en-US" sz="1700" dirty="0">
                <a:cs typeface="Calibri"/>
              </a:rPr>
              <a:t>Functionality</a:t>
            </a:r>
          </a:p>
          <a:p>
            <a:pPr lvl="1">
              <a:buFont typeface="Arial"/>
              <a:buChar char="•"/>
            </a:pPr>
            <a:r>
              <a:rPr lang="en-US" sz="1700" dirty="0">
                <a:cs typeface="Calibri"/>
              </a:rPr>
              <a:t>Performance (Quality)</a:t>
            </a:r>
          </a:p>
          <a:p>
            <a:pPr lvl="1">
              <a:buFont typeface="Arial"/>
              <a:buChar char="•"/>
            </a:pPr>
            <a:r>
              <a:rPr lang="en-US" sz="1700" dirty="0">
                <a:cs typeface="Calibri"/>
              </a:rPr>
              <a:t>Safety</a:t>
            </a:r>
          </a:p>
          <a:p>
            <a:pPr lvl="1">
              <a:buFont typeface="Arial"/>
              <a:buChar char="•"/>
            </a:pPr>
            <a:r>
              <a:rPr lang="en-US" sz="1700" dirty="0">
                <a:cs typeface="Calibri"/>
              </a:rPr>
              <a:t>Technical</a:t>
            </a:r>
          </a:p>
          <a:p>
            <a:pPr lvl="1">
              <a:buFont typeface="Arial"/>
              <a:buChar char="•"/>
            </a:pPr>
            <a:r>
              <a:rPr lang="en-US" sz="1700" dirty="0">
                <a:cs typeface="Calibri"/>
              </a:rPr>
              <a:t>Aesthetic (Look and Feel)</a:t>
            </a:r>
          </a:p>
          <a:p>
            <a:pPr lvl="1">
              <a:buFont typeface="Arial"/>
              <a:buChar char="•"/>
            </a:pPr>
            <a:r>
              <a:rPr lang="en-US" sz="1700" dirty="0">
                <a:cs typeface="Calibri"/>
              </a:rPr>
              <a:t>Usability</a:t>
            </a:r>
          </a:p>
          <a:p>
            <a:pPr lvl="1">
              <a:buFont typeface="Arial"/>
              <a:buChar char="•"/>
            </a:pPr>
            <a:r>
              <a:rPr lang="en-US" sz="1700" dirty="0">
                <a:cs typeface="Calibri"/>
              </a:rPr>
              <a:t>Accessibility</a:t>
            </a:r>
          </a:p>
          <a:p>
            <a:pPr lvl="1">
              <a:buFont typeface="Arial"/>
              <a:buChar char="•"/>
            </a:pPr>
            <a:r>
              <a:rPr lang="en-US" sz="1700" dirty="0">
                <a:cs typeface="Calibri"/>
              </a:rPr>
              <a:t>Reliability/Durability/Availability</a:t>
            </a:r>
          </a:p>
          <a:p>
            <a:pPr lvl="1">
              <a:buFont typeface="Arial"/>
              <a:buChar char="•"/>
            </a:pPr>
            <a:r>
              <a:rPr lang="en-US" sz="1700" dirty="0">
                <a:cs typeface="Calibri"/>
              </a:rPr>
              <a:t>Manufacturing and Material</a:t>
            </a:r>
          </a:p>
          <a:p>
            <a:pPr lvl="1">
              <a:buFont typeface="Arial"/>
              <a:buChar char="•"/>
            </a:pPr>
            <a:r>
              <a:rPr lang="en-US" sz="1700" dirty="0">
                <a:cs typeface="Calibri"/>
              </a:rPr>
              <a:t>Maintainability and Support</a:t>
            </a:r>
          </a:p>
          <a:p>
            <a:pPr lvl="1">
              <a:buFont typeface="Arial"/>
              <a:buChar char="•"/>
            </a:pPr>
            <a:r>
              <a:rPr lang="en-US" sz="1700" dirty="0">
                <a:cs typeface="Calibri"/>
              </a:rPr>
              <a:t>Cost (Development and Manufacturing</a:t>
            </a:r>
          </a:p>
          <a:p>
            <a:pPr lvl="1">
              <a:buFont typeface="Arial"/>
              <a:buChar char="•"/>
            </a:pPr>
            <a:r>
              <a:rPr lang="en-US" sz="1700" dirty="0">
                <a:cs typeface="Calibri"/>
              </a:rPr>
              <a:t>Environmental Impact</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32</a:t>
            </a:fld>
            <a:endParaRPr lang="en-US" sz="1200" dirty="0"/>
          </a:p>
        </p:txBody>
      </p:sp>
    </p:spTree>
    <p:extLst>
      <p:ext uri="{BB962C8B-B14F-4D97-AF65-F5344CB8AC3E}">
        <p14:creationId xmlns:p14="http://schemas.microsoft.com/office/powerpoint/2010/main" val="4076130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Ticket Out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85000" lnSpcReduction="20000"/>
          </a:bodyPr>
          <a:lstStyle/>
          <a:p>
            <a:r>
              <a:rPr lang="en-US" dirty="0">
                <a:cs typeface="Calibri"/>
              </a:rPr>
              <a:t>Design Lab wants your 'immediate' feedback on the course and your experience.</a:t>
            </a:r>
          </a:p>
          <a:p>
            <a:r>
              <a:rPr lang="en-US" dirty="0">
                <a:cs typeface="Calibri"/>
              </a:rPr>
              <a:t>These 'surveys' after many classes will help us help you.</a:t>
            </a:r>
          </a:p>
          <a:p>
            <a:r>
              <a:rPr lang="en-US" dirty="0">
                <a:cs typeface="Calibri"/>
              </a:rPr>
              <a:t>Collected anonymously using Google Forms.</a:t>
            </a:r>
          </a:p>
          <a:p>
            <a:pPr lvl="1"/>
            <a:r>
              <a:rPr lang="en-US" dirty="0">
                <a:cs typeface="Calibri"/>
              </a:rPr>
              <a:t>If you ever want an individual response from PE/CE/Director, be sure to INCLUDE your name.</a:t>
            </a:r>
          </a:p>
          <a:p>
            <a:r>
              <a:rPr lang="en-US" dirty="0">
                <a:cs typeface="Calibri"/>
              </a:rPr>
              <a:t>Please Complete Ticket Out Today or Tomorrow</a:t>
            </a:r>
          </a:p>
          <a:p>
            <a:endParaRPr lang="en-US" dirty="0">
              <a:cs typeface="Calibri"/>
            </a:endParaRPr>
          </a:p>
          <a:p>
            <a:r>
              <a:rPr lang="en-US" dirty="0">
                <a:cs typeface="Calibri"/>
              </a:rPr>
              <a:t>You can also always use email or Webex to reach out to PE/CE with any questions.</a:t>
            </a:r>
          </a:p>
        </p:txBody>
      </p:sp>
      <p:sp>
        <p:nvSpPr>
          <p:cNvPr id="5" name="Slide Number Placeholder 4"/>
          <p:cNvSpPr>
            <a:spLocks noGrp="1"/>
          </p:cNvSpPr>
          <p:nvPr>
            <p:ph type="sldNum" sz="quarter" idx="12"/>
          </p:nvPr>
        </p:nvSpPr>
        <p:spPr/>
        <p:txBody>
          <a:bodyPr/>
          <a:lstStyle/>
          <a:p>
            <a:fld id="{B044824F-EBE0-443F-8A8F-F64816AF04DC}" type="slidenum">
              <a:rPr lang="en-US" smtClean="0"/>
              <a:t>33</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(what you might call homework, to be completed </a:t>
            </a:r>
            <a:r>
              <a:rPr lang="en-US" sz="1800" b="1" dirty="0"/>
              <a:t>BEFORE Class 2</a:t>
            </a:r>
            <a:r>
              <a:rPr lang="en-US" sz="1800" dirty="0"/>
              <a:t>)</a:t>
            </a:r>
          </a:p>
        </p:txBody>
      </p:sp>
      <p:sp>
        <p:nvSpPr>
          <p:cNvPr id="8" name="Content Placeholder 2"/>
          <p:cNvSpPr txBox="1">
            <a:spLocks/>
          </p:cNvSpPr>
          <p:nvPr/>
        </p:nvSpPr>
        <p:spPr>
          <a:xfrm>
            <a:off x="1066800" y="1797570"/>
            <a:ext cx="7886700" cy="945630"/>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300" dirty="0">
                <a:solidFill>
                  <a:prstClr val="black"/>
                </a:solidFill>
                <a:latin typeface="Calibri" panose="020F0502020204030204"/>
              </a:rPr>
              <a:t>Re-read the Project Description with Class 1 Question Generation exercise in mind</a:t>
            </a:r>
          </a:p>
          <a:p>
            <a:pPr marL="171450" indent="-171450" defTabSz="685800">
              <a:lnSpc>
                <a:spcPct val="120000"/>
              </a:lnSpc>
              <a:spcBef>
                <a:spcPts val="750"/>
              </a:spcBef>
            </a:pPr>
            <a:r>
              <a:rPr lang="en-US" sz="1300" dirty="0">
                <a:solidFill>
                  <a:prstClr val="black"/>
                </a:solidFill>
                <a:latin typeface="Calibri" panose="020F0502020204030204"/>
              </a:rPr>
              <a:t>Post list of questions to team’s Webex General space</a:t>
            </a:r>
            <a:endParaRPr lang="en-US" sz="1300" dirty="0">
              <a:solidFill>
                <a:prstClr val="black"/>
              </a:solidFill>
              <a:latin typeface="Calibri" panose="020F0502020204030204"/>
              <a:cs typeface="Calibri"/>
            </a:endParaRPr>
          </a:p>
        </p:txBody>
      </p:sp>
      <p:sp>
        <p:nvSpPr>
          <p:cNvPr id="10" name="Content Placeholder 2"/>
          <p:cNvSpPr txBox="1">
            <a:spLocks/>
          </p:cNvSpPr>
          <p:nvPr/>
        </p:nvSpPr>
        <p:spPr>
          <a:xfrm>
            <a:off x="1066800" y="2743201"/>
            <a:ext cx="7886700" cy="168767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259556" indent="-259556" defTabSz="685800">
              <a:spcBef>
                <a:spcPts val="750"/>
              </a:spcBef>
            </a:pPr>
            <a:r>
              <a:rPr lang="en-US" sz="1200" dirty="0">
                <a:solidFill>
                  <a:prstClr val="black"/>
                </a:solidFill>
                <a:latin typeface="Calibri" panose="020F0502020204030204"/>
                <a:cs typeface="Calibri"/>
              </a:rPr>
              <a:t>Hold Team Meeting for Introductions</a:t>
            </a:r>
          </a:p>
          <a:p>
            <a:pPr marL="685800" lvl="2" indent="-259556" defTabSz="685800">
              <a:spcBef>
                <a:spcPts val="375"/>
              </a:spcBef>
            </a:pPr>
            <a:r>
              <a:rPr lang="en-US" sz="1200" dirty="0">
                <a:solidFill>
                  <a:prstClr val="black"/>
                </a:solidFill>
                <a:latin typeface="Calibri" panose="020F0502020204030204"/>
                <a:cs typeface="Calibri"/>
              </a:rPr>
              <a:t>Major, hometown</a:t>
            </a:r>
          </a:p>
          <a:p>
            <a:pPr marL="685800" lvl="2" indent="-259556" defTabSz="685800">
              <a:spcBef>
                <a:spcPts val="375"/>
              </a:spcBef>
            </a:pPr>
            <a:r>
              <a:rPr lang="en-US" sz="1200" dirty="0">
                <a:solidFill>
                  <a:prstClr val="black"/>
                </a:solidFill>
                <a:latin typeface="Calibri" panose="020F0502020204030204"/>
                <a:cs typeface="Calibri"/>
              </a:rPr>
              <a:t>Interests, clubs/sports, experience related to project topic</a:t>
            </a:r>
          </a:p>
          <a:p>
            <a:pPr marL="685800" lvl="2" indent="-259556" defTabSz="685800">
              <a:spcBef>
                <a:spcPts val="375"/>
              </a:spcBef>
            </a:pPr>
            <a:r>
              <a:rPr lang="en-US" sz="1200" dirty="0">
                <a:solidFill>
                  <a:prstClr val="black"/>
                </a:solidFill>
                <a:latin typeface="Calibri" panose="020F0502020204030204"/>
                <a:cs typeface="Calibri"/>
              </a:rPr>
              <a:t>Co-op, internship, summer job</a:t>
            </a:r>
          </a:p>
          <a:p>
            <a:pPr marL="685800" lvl="2" indent="-259556" defTabSz="685800">
              <a:spcBef>
                <a:spcPts val="375"/>
              </a:spcBef>
            </a:pPr>
            <a:r>
              <a:rPr lang="en-US" sz="1200" dirty="0">
                <a:solidFill>
                  <a:prstClr val="black"/>
                </a:solidFill>
                <a:latin typeface="Calibri" panose="020F0502020204030204"/>
                <a:cs typeface="Calibri"/>
              </a:rPr>
              <a:t>Pet, favorite ice cream flavor</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4432487"/>
            <a:ext cx="7886700" cy="2287375"/>
          </a:xfrm>
          <a:prstGeom prst="rect">
            <a:avLst/>
          </a:prstGeom>
          <a:solidFill>
            <a:schemeClr val="accent6">
              <a:lumMod val="20000"/>
              <a:lumOff val="80000"/>
            </a:schemeClr>
          </a:solidFill>
        </p:spPr>
        <p:txBody>
          <a:bodyPr vert="horz" lIns="68580" tIns="34290" rIns="68580" bIns="3429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p>
          <a:p>
            <a:pPr marL="171450" indent="-171450" defTabSz="685800">
              <a:spcBef>
                <a:spcPts val="750"/>
              </a:spcBef>
            </a:pPr>
            <a:r>
              <a:rPr lang="en-US" sz="1700" dirty="0">
                <a:solidFill>
                  <a:prstClr val="black"/>
                </a:solidFill>
                <a:latin typeface="Calibri" panose="020F0502020204030204"/>
                <a:ea typeface="+mn-lt"/>
                <a:cs typeface="Calibri" panose="020F0502020204030204"/>
              </a:rPr>
              <a:t>Complete </a:t>
            </a:r>
            <a:r>
              <a:rPr lang="en-US" sz="1700" dirty="0">
                <a:solidFill>
                  <a:prstClr val="black"/>
                </a:solidFill>
                <a:latin typeface="Calibri" panose="020F0502020204030204"/>
              </a:rPr>
              <a:t>Class 1 Ticket Out </a:t>
            </a:r>
            <a:r>
              <a:rPr lang="en-US" sz="2250" dirty="0">
                <a:solidFill>
                  <a:prstClr val="black"/>
                </a:solidFill>
                <a:latin typeface="Calibri" panose="020F0502020204030204"/>
              </a:rPr>
              <a:t>- </a:t>
            </a:r>
            <a:r>
              <a:rPr lang="en-US" sz="1725" dirty="0">
                <a:solidFill>
                  <a:prstClr val="black"/>
                </a:solidFill>
                <a:latin typeface="Calibri" panose="020F0502020204030204"/>
                <a:cs typeface="Calibri"/>
                <a:hlinkClick r:id="rId2"/>
              </a:rPr>
              <a:t>https://forms.gle/VAiL3GTZs3R9QoQv7</a:t>
            </a:r>
            <a:r>
              <a:rPr lang="en-US" sz="1725" dirty="0">
                <a:solidFill>
                  <a:prstClr val="black"/>
                </a:solidFill>
                <a:latin typeface="Calibri" panose="020F0502020204030204"/>
                <a:cs typeface="Calibri"/>
              </a:rPr>
              <a:t> </a:t>
            </a:r>
          </a:p>
          <a:p>
            <a:pPr marL="171450" indent="-171450" defTabSz="685800">
              <a:spcBef>
                <a:spcPts val="750"/>
              </a:spcBef>
            </a:pPr>
            <a:r>
              <a:rPr lang="en-US" sz="3000" b="1" dirty="0">
                <a:solidFill>
                  <a:prstClr val="black"/>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3"/>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700" dirty="0">
                <a:solidFill>
                  <a:prstClr val="black"/>
                </a:solidFill>
                <a:latin typeface="Calibri" panose="020F0502020204030204"/>
              </a:rPr>
              <a:t>Registration button in upper right hand corner</a:t>
            </a:r>
            <a:endParaRPr lang="en-US" sz="1700" dirty="0">
              <a:solidFill>
                <a:prstClr val="black"/>
              </a:solidFill>
              <a:latin typeface="Calibri" panose="020F0502020204030204"/>
              <a:cs typeface="Calibri"/>
            </a:endParaRPr>
          </a:p>
          <a:p>
            <a:pPr marL="598885" lvl="1" indent="-298847" defTabSz="685800">
              <a:spcBef>
                <a:spcPts val="375"/>
              </a:spcBef>
            </a:pPr>
            <a:r>
              <a:rPr lang="en-US" sz="1700" dirty="0">
                <a:solidFill>
                  <a:prstClr val="black"/>
                </a:solidFill>
                <a:latin typeface="Calibri" panose="020F0502020204030204"/>
              </a:rPr>
              <a:t>Login must be your RCSID (RPI email </a:t>
            </a:r>
            <a:r>
              <a:rPr lang="en-US" sz="1700" b="1" dirty="0">
                <a:solidFill>
                  <a:prstClr val="black"/>
                </a:solidFill>
                <a:latin typeface="Calibri" panose="020F0502020204030204"/>
              </a:rPr>
              <a:t>before </a:t>
            </a:r>
            <a:r>
              <a:rPr lang="en-US" sz="1700" dirty="0">
                <a:solidFill>
                  <a:prstClr val="black"/>
                </a:solidFill>
                <a:latin typeface="Calibri" panose="020F0502020204030204"/>
              </a:rPr>
              <a:t>the @ symbol)</a:t>
            </a:r>
            <a:endParaRPr lang="en-US" sz="1700" dirty="0">
              <a:solidFill>
                <a:prstClr val="black"/>
              </a:solidFill>
              <a:latin typeface="Calibri" panose="020F0502020204030204"/>
              <a:cs typeface="Calibri"/>
            </a:endParaRPr>
          </a:p>
          <a:p>
            <a:pPr marL="598885" lvl="1" indent="-298847" defTabSz="685800">
              <a:spcBef>
                <a:spcPts val="375"/>
              </a:spcBef>
            </a:pPr>
            <a:r>
              <a:rPr lang="en-US" sz="1700" dirty="0">
                <a:solidFill>
                  <a:prstClr val="black"/>
                </a:solidFill>
                <a:latin typeface="Calibri" panose="020F0502020204030204"/>
                <a:cs typeface="Calibri"/>
              </a:rPr>
              <a:t>Email must be your RPI email</a:t>
            </a:r>
          </a:p>
          <a:p>
            <a:pPr marL="598885" lvl="1" indent="-298847" defTabSz="685800">
              <a:spcBef>
                <a:spcPts val="375"/>
              </a:spcBef>
            </a:pPr>
            <a:r>
              <a:rPr lang="en-US" sz="1700" dirty="0">
                <a:solidFill>
                  <a:prstClr val="black"/>
                </a:solidFill>
                <a:latin typeface="Calibri" panose="020F0502020204030204"/>
                <a:cs typeface="Calibri"/>
              </a:rPr>
              <a:t>Bookmark this site. You will use it </a:t>
            </a:r>
            <a:r>
              <a:rPr lang="en-US" sz="1700" b="1" dirty="0">
                <a:solidFill>
                  <a:prstClr val="black"/>
                </a:solidFill>
                <a:latin typeface="Calibri" panose="020F0502020204030204"/>
                <a:cs typeface="Calibri"/>
              </a:rPr>
              <a:t>A LOT </a:t>
            </a:r>
            <a:r>
              <a:rPr lang="en-US" sz="1700" dirty="0">
                <a:solidFill>
                  <a:prstClr val="black"/>
                </a:solidFill>
                <a:latin typeface="Calibri" panose="020F0502020204030204"/>
                <a:cs typeface="Calibri"/>
              </a:rPr>
              <a:t>for this course.</a:t>
            </a:r>
          </a:p>
          <a:p>
            <a:pPr marL="172641" indent="-172641" defTabSz="685800">
              <a:spcBef>
                <a:spcPts val="750"/>
              </a:spcBef>
            </a:pPr>
            <a:r>
              <a:rPr lang="en-US" sz="19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4"/>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2400" y="35052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86417" y="50292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4" name="Rectangle 13"/>
          <p:cNvSpPr/>
          <p:nvPr/>
        </p:nvSpPr>
        <p:spPr>
          <a:xfrm>
            <a:off x="174694" y="22266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34</a:t>
            </a:fld>
            <a:endParaRPr lang="en-US" sz="1200" dirty="0"/>
          </a:p>
        </p:txBody>
      </p:sp>
    </p:spTree>
    <p:extLst>
      <p:ext uri="{BB962C8B-B14F-4D97-AF65-F5344CB8AC3E}">
        <p14:creationId xmlns:p14="http://schemas.microsoft.com/office/powerpoint/2010/main" val="26990270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35</a:t>
            </a:fld>
            <a:endParaRPr lang="en-US" sz="1200" dirty="0"/>
          </a:p>
        </p:txBody>
      </p:sp>
      <p:sp>
        <p:nvSpPr>
          <p:cNvPr id="6" name="TextBox 5"/>
          <p:cNvSpPr txBox="1"/>
          <p:nvPr/>
        </p:nvSpPr>
        <p:spPr>
          <a:xfrm>
            <a:off x="228600" y="5500396"/>
            <a:ext cx="8783495" cy="1046440"/>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u="sng" dirty="0"/>
          </a:p>
          <a:p>
            <a:pPr algn="ctr"/>
            <a:endParaRPr lang="en-US" sz="1200" dirty="0"/>
          </a:p>
        </p:txBody>
      </p:sp>
      <p:grpSp>
        <p:nvGrpSpPr>
          <p:cNvPr id="13" name="Group 12"/>
          <p:cNvGrpSpPr/>
          <p:nvPr/>
        </p:nvGrpSpPr>
        <p:grpSpPr>
          <a:xfrm>
            <a:off x="7086600" y="660494"/>
            <a:ext cx="2999703" cy="830997"/>
            <a:chOff x="-1167540" y="3413632"/>
            <a:chExt cx="4250740" cy="885220"/>
          </a:xfrm>
        </p:grpSpPr>
        <p:sp>
          <p:nvSpPr>
            <p:cNvPr id="14" name="TextBox 13"/>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5" name="Oval 14"/>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6" name="Isosceles Triangle 15"/>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9137" y="1491490"/>
            <a:ext cx="5245726" cy="3993015"/>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Capstone Expectations Q&amp;A</a:t>
            </a:r>
          </a:p>
        </p:txBody>
      </p:sp>
      <p:sp>
        <p:nvSpPr>
          <p:cNvPr id="3" name="Content Placeholder 2"/>
          <p:cNvSpPr>
            <a:spLocks noGrp="1"/>
          </p:cNvSpPr>
          <p:nvPr>
            <p:ph idx="1"/>
          </p:nvPr>
        </p:nvSpPr>
        <p:spPr/>
        <p:txBody>
          <a:bodyPr>
            <a:normAutofit/>
          </a:bodyPr>
          <a:lstStyle/>
          <a:p>
            <a:r>
              <a:rPr lang="en-US" dirty="0"/>
              <a:t>Out of Class Task was to watch 1 video </a:t>
            </a:r>
            <a:r>
              <a:rPr lang="en-US" sz="1100" dirty="0"/>
              <a:t>(</a:t>
            </a:r>
            <a:r>
              <a:rPr lang="en-US" sz="1100" dirty="0">
                <a:solidFill>
                  <a:prstClr val="black"/>
                </a:solidFill>
              </a:rPr>
              <a:t>Capstone Introduction &amp; Expectations – Part 2)</a:t>
            </a:r>
            <a:endParaRPr lang="en-US" sz="1100" dirty="0"/>
          </a:p>
          <a:p>
            <a:r>
              <a:rPr lang="en-US" dirty="0"/>
              <a:t>QUESTIONS about content?</a:t>
            </a:r>
          </a:p>
          <a:p>
            <a:endParaRPr lang="en-US" dirty="0"/>
          </a:p>
          <a:p>
            <a:r>
              <a:rPr lang="en-US" dirty="0"/>
              <a:t>What is difference between IED and Capstone?</a:t>
            </a:r>
          </a:p>
          <a:p>
            <a:r>
              <a:rPr lang="en-US" dirty="0"/>
              <a:t>Who ‘owns’ your project – student team, PE, CE, sponsor?</a:t>
            </a:r>
          </a:p>
          <a:p>
            <a:r>
              <a:rPr lang="en-US" dirty="0"/>
              <a:t>What is role of students in Capstone?</a:t>
            </a:r>
          </a:p>
          <a:p>
            <a:r>
              <a:rPr lang="en-US" dirty="0"/>
              <a:t>What is role of PE?</a:t>
            </a:r>
          </a:p>
          <a:p>
            <a:r>
              <a:rPr lang="en-US"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36</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Capstone Activity Categories</a:t>
            </a:r>
          </a:p>
        </p:txBody>
      </p:sp>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Tickets Out &amp; Feedback</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37</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609600"/>
            <a:ext cx="8343191" cy="5056815"/>
          </a:xfrm>
        </p:spPr>
      </p:pic>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38</a:t>
            </a:fld>
            <a:endParaRPr lang="en-US" sz="1200" dirty="0"/>
          </a:p>
        </p:txBody>
      </p:sp>
    </p:spTree>
    <p:extLst>
      <p:ext uri="{BB962C8B-B14F-4D97-AF65-F5344CB8AC3E}">
        <p14:creationId xmlns:p14="http://schemas.microsoft.com/office/powerpoint/2010/main" val="7028496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2183"/>
          <a:stretch/>
        </p:blipFill>
        <p:spPr>
          <a:xfrm>
            <a:off x="445482" y="914400"/>
            <a:ext cx="8116172" cy="4724400"/>
          </a:xfrm>
        </p:spPr>
      </p:pic>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39</a:t>
            </a:fld>
            <a:endParaRPr lang="en-US" sz="1200" dirty="0"/>
          </a:p>
        </p:txBody>
      </p:sp>
    </p:spTree>
    <p:extLst>
      <p:ext uri="{BB962C8B-B14F-4D97-AF65-F5344CB8AC3E}">
        <p14:creationId xmlns:p14="http://schemas.microsoft.com/office/powerpoint/2010/main" val="223910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15443772"/>
              </p:ext>
            </p:extLst>
          </p:nvPr>
        </p:nvGraphicFramePr>
        <p:xfrm>
          <a:off x="381000" y="846138"/>
          <a:ext cx="8382000" cy="2952756"/>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endParaRPr lang="en-US" dirty="0"/>
                    </a:p>
                  </a:txBody>
                  <a:tcPr marL="68580" marR="68580" marT="0" marB="0"/>
                </a:tc>
                <a:tc>
                  <a:txBody>
                    <a:bodyPr/>
                    <a:lstStyle/>
                    <a:p>
                      <a:endParaRPr lang="en-US" dirty="0"/>
                    </a:p>
                  </a:txBody>
                  <a:tcPr marL="68580" marR="68580" marT="0" marB="0"/>
                </a:tc>
                <a:tc>
                  <a:txBody>
                    <a:bodyPr/>
                    <a:lstStyle/>
                    <a:p>
                      <a:endParaRPr lang="en-US" dirty="0"/>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2417942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spTree>
    <p:extLst>
      <p:ext uri="{BB962C8B-B14F-4D97-AF65-F5344CB8AC3E}">
        <p14:creationId xmlns:p14="http://schemas.microsoft.com/office/powerpoint/2010/main" val="21904598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30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665521" y="1127637"/>
            <a:ext cx="7411679" cy="4652963"/>
          </a:xfrm>
        </p:spPr>
        <p:txBody>
          <a:bodyPr vert="horz" lIns="91440" tIns="45720" rIns="91440" bIns="45720" rtlCol="0" anchor="t">
            <a:normAutofit fontScale="92500" lnSpcReduction="10000"/>
          </a:bodyPr>
          <a:lstStyle/>
          <a:p>
            <a:pPr marL="0" indent="0">
              <a:buNone/>
            </a:pPr>
            <a:r>
              <a:rPr lang="en-US" sz="2000" b="1" dirty="0">
                <a:cs typeface="Calibri"/>
              </a:rPr>
              <a:t>Goal</a:t>
            </a:r>
            <a:r>
              <a:rPr lang="en-US" sz="2000" dirty="0">
                <a:cs typeface="Calibri"/>
              </a:rPr>
              <a:t>: This exercise accelerates the </a:t>
            </a:r>
            <a:r>
              <a:rPr lang="en-US" sz="2000" b="1" dirty="0">
                <a:cs typeface="Calibri"/>
              </a:rPr>
              <a:t>Forming</a:t>
            </a:r>
            <a:r>
              <a:rPr lang="en-US" sz="2000" dirty="0">
                <a:cs typeface="Calibri"/>
              </a:rPr>
              <a:t> stage of the team development process by establishing common understanding of the project and the team members’ background and skills</a:t>
            </a:r>
          </a:p>
          <a:p>
            <a:pPr marL="0" indent="0">
              <a:buNone/>
            </a:pPr>
            <a:r>
              <a:rPr lang="en-US" sz="2000" dirty="0">
                <a:cs typeface="Calibri"/>
              </a:rPr>
              <a:t>Time boxed exercise. It will feel rushed, things won't feel complete. </a:t>
            </a:r>
            <a:r>
              <a:rPr lang="en-US" sz="2000" b="1" dirty="0">
                <a:cs typeface="Calibri"/>
              </a:rPr>
              <a:t>THAT'S OK.</a:t>
            </a:r>
            <a:endParaRPr lang="en-US" b="1" dirty="0"/>
          </a:p>
          <a:p>
            <a:pPr marL="0" indent="0">
              <a:buNone/>
            </a:pPr>
            <a:r>
              <a:rPr lang="en-US" sz="2000" dirty="0">
                <a:cs typeface="Calibri"/>
              </a:rPr>
              <a:t>You'll want more time. You can't have it. Team </a:t>
            </a:r>
            <a:r>
              <a:rPr lang="en-US" sz="2000" b="1" dirty="0">
                <a:cs typeface="Calibri"/>
              </a:rPr>
              <a:t>must </a:t>
            </a:r>
            <a:r>
              <a:rPr lang="en-US" sz="2000" dirty="0">
                <a:cs typeface="Calibri"/>
              </a:rPr>
              <a:t>move on. </a:t>
            </a:r>
          </a:p>
          <a:p>
            <a:pPr marL="0" indent="0">
              <a:buNone/>
            </a:pPr>
            <a:endParaRPr lang="en-US" sz="2000" dirty="0">
              <a:cs typeface="Calibri"/>
            </a:endParaRPr>
          </a:p>
          <a:p>
            <a:pPr marL="0" indent="0">
              <a:buNone/>
            </a:pPr>
            <a:r>
              <a:rPr lang="en-US" sz="2000" dirty="0">
                <a:cs typeface="Calibri"/>
              </a:rPr>
              <a:t>For EACH section of poster:</a:t>
            </a:r>
            <a:endParaRPr lang="en-US" dirty="0"/>
          </a:p>
          <a:p>
            <a:r>
              <a:rPr lang="en-US" sz="2000" dirty="0">
                <a:cs typeface="Calibri"/>
              </a:rPr>
              <a:t>2 min</a:t>
            </a:r>
            <a:endParaRPr lang="en-US" sz="2000" dirty="0"/>
          </a:p>
          <a:p>
            <a:pPr lvl="1"/>
            <a:r>
              <a:rPr lang="en-US" sz="2000" dirty="0">
                <a:cs typeface="Calibri"/>
              </a:rPr>
              <a:t>Individual silent thought on content</a:t>
            </a:r>
          </a:p>
          <a:p>
            <a:pPr lvl="1"/>
            <a:r>
              <a:rPr lang="en-US" sz="2000" dirty="0">
                <a:cs typeface="Calibri"/>
              </a:rPr>
              <a:t>Write thoughts on Post It Notes</a:t>
            </a:r>
          </a:p>
          <a:p>
            <a:r>
              <a:rPr lang="en-US" sz="2000" dirty="0">
                <a:cs typeface="Calibri"/>
              </a:rPr>
              <a:t>2 min</a:t>
            </a:r>
          </a:p>
          <a:p>
            <a:pPr lvl="1"/>
            <a:r>
              <a:rPr lang="en-US" sz="2000" dirty="0">
                <a:cs typeface="Calibri"/>
              </a:rPr>
              <a:t>Place Post Its onto poster sheet</a:t>
            </a:r>
          </a:p>
          <a:p>
            <a:pPr lvl="1"/>
            <a:r>
              <a:rPr lang="en-US" sz="2000" dirty="0">
                <a:cs typeface="Calibri"/>
              </a:rPr>
              <a:t>Quick discussion of similar, unique, or new answers</a:t>
            </a:r>
          </a:p>
          <a:p>
            <a:r>
              <a:rPr lang="en-US" sz="20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40</a:t>
            </a:fld>
            <a:endParaRPr lang="en-US" dirty="0"/>
          </a:p>
        </p:txBody>
      </p:sp>
    </p:spTree>
    <p:extLst>
      <p:ext uri="{BB962C8B-B14F-4D97-AF65-F5344CB8AC3E}">
        <p14:creationId xmlns:p14="http://schemas.microsoft.com/office/powerpoint/2010/main" val="34445476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dirty="0"/>
              <a:t>Poster Creation Activities</a:t>
            </a:r>
          </a:p>
        </p:txBody>
      </p:sp>
      <p:sp>
        <p:nvSpPr>
          <p:cNvPr id="3" name="Content Placeholder 2">
            <a:extLst>
              <a:ext uri="{FF2B5EF4-FFF2-40B4-BE49-F238E27FC236}">
                <a16:creationId xmlns:a16="http://schemas.microsoft.com/office/drawing/2014/main" id="{9D0B4455-63F2-7B05-3BE6-4FC7371C70E5}"/>
              </a:ext>
            </a:extLst>
          </p:cNvPr>
          <p:cNvSpPr>
            <a:spLocks noGrp="1"/>
          </p:cNvSpPr>
          <p:nvPr>
            <p:ph idx="1"/>
          </p:nvPr>
        </p:nvSpPr>
        <p:spPr/>
        <p:txBody>
          <a:bodyPr/>
          <a:lstStyle/>
          <a:p>
            <a:r>
              <a:rPr lang="en-US" dirty="0"/>
              <a:t>Put your project name.</a:t>
            </a:r>
          </a:p>
          <a:p>
            <a:r>
              <a:rPr lang="en-US" dirty="0"/>
              <a:t>We Imagine Our Project to Be (2 min + 2 min)</a:t>
            </a:r>
          </a:p>
          <a:p>
            <a:r>
              <a:rPr lang="en-US" dirty="0"/>
              <a:t>We Are (5 min + 1 min)</a:t>
            </a:r>
          </a:p>
          <a:p>
            <a:r>
              <a:rPr lang="en-US" dirty="0"/>
              <a:t>What Can Go Wrong? (2 min + 2 min)</a:t>
            </a:r>
          </a:p>
          <a:p>
            <a:r>
              <a:rPr lang="en-US" dirty="0"/>
              <a:t>What are some potential challenges (2 min + 2 min)</a:t>
            </a:r>
          </a:p>
          <a:p>
            <a:r>
              <a:rPr lang="en-US" dirty="0">
                <a:ea typeface="+mj-lt"/>
                <a:cs typeface="+mj-lt"/>
              </a:rPr>
              <a:t>What classes and/or experience can you call on to help with this project? (2 min + 2 min)</a:t>
            </a:r>
          </a:p>
          <a:p>
            <a:r>
              <a:rPr lang="en-US" dirty="0">
                <a:ea typeface="+mj-lt"/>
                <a:cs typeface="+mj-lt"/>
              </a:rPr>
              <a:t>What technical problems need to be solved to successfully complete </a:t>
            </a:r>
            <a:r>
              <a:rPr lang="en-US">
                <a:ea typeface="+mj-lt"/>
                <a:cs typeface="+mj-lt"/>
              </a:rPr>
              <a:t>this project? </a:t>
            </a:r>
            <a:r>
              <a:rPr lang="en-US" dirty="0">
                <a:ea typeface="+mj-lt"/>
                <a:cs typeface="+mj-lt"/>
              </a:rPr>
              <a:t>(2 min + 2 min)</a:t>
            </a:r>
            <a:endParaRPr lang="en-US" dirty="0"/>
          </a:p>
          <a:p>
            <a:endParaRPr lang="en-US" dirty="0"/>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mtClean="0"/>
              <a:t>41</a:t>
            </a:fld>
            <a:endParaRPr lang="en-US" dirty="0"/>
          </a:p>
        </p:txBody>
      </p:sp>
    </p:spTree>
    <p:extLst>
      <p:ext uri="{BB962C8B-B14F-4D97-AF65-F5344CB8AC3E}">
        <p14:creationId xmlns:p14="http://schemas.microsoft.com/office/powerpoint/2010/main" val="36869377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20 min - Team Ideation Summary</a:t>
            </a:r>
            <a:endParaRPr lang="en-US" sz="4000" dirty="0">
              <a:cs typeface="Calibri"/>
            </a:endParaRPr>
          </a:p>
        </p:txBody>
      </p:sp>
      <p:sp>
        <p:nvSpPr>
          <p:cNvPr id="3" name="Content Placeholder 2"/>
          <p:cNvSpPr>
            <a:spLocks noGrp="1"/>
          </p:cNvSpPr>
          <p:nvPr>
            <p:ph idx="1"/>
          </p:nvPr>
        </p:nvSpPr>
        <p:spPr/>
        <p:txBody>
          <a:bodyPr>
            <a:normAutofit/>
          </a:bodyPr>
          <a:lstStyle/>
          <a:p>
            <a:r>
              <a:rPr lang="en-US" sz="2000" dirty="0"/>
              <a:t>What unique skills does each person bring to the team?</a:t>
            </a:r>
          </a:p>
          <a:p>
            <a:r>
              <a:rPr lang="en-US" sz="2000" dirty="0"/>
              <a:t>What skills do members share in common?</a:t>
            </a:r>
          </a:p>
          <a:p>
            <a:r>
              <a:rPr lang="en-US" sz="2000" dirty="0"/>
              <a:t>What specific team or organizational strength will each person contribute?</a:t>
            </a:r>
          </a:p>
          <a:p>
            <a:r>
              <a:rPr lang="en-US" sz="2000" dirty="0"/>
              <a:t>What team or organizational weakness or areas for growth does each person have?</a:t>
            </a:r>
          </a:p>
          <a:p>
            <a:r>
              <a:rPr lang="en-US" sz="2000" dirty="0"/>
              <a:t>How can team make best use of each individual’s skills and talents?</a:t>
            </a:r>
          </a:p>
          <a:p>
            <a:endParaRPr lang="en-US" sz="2000" dirty="0"/>
          </a:p>
          <a:p>
            <a:endParaRPr lang="en-US" sz="2000" dirty="0"/>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42</a:t>
            </a:fld>
            <a:endParaRPr lang="en-US" sz="1200" dirty="0"/>
          </a:p>
        </p:txBody>
      </p:sp>
    </p:spTree>
    <p:extLst>
      <p:ext uri="{BB962C8B-B14F-4D97-AF65-F5344CB8AC3E}">
        <p14:creationId xmlns:p14="http://schemas.microsoft.com/office/powerpoint/2010/main" val="36683184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20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lvl="1"/>
            <a:r>
              <a:rPr lang="en-US" sz="2000" dirty="0">
                <a:cs typeface="Calibri"/>
              </a:rPr>
              <a:t>Classify all questions generated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sponsor during kick-off meeting</a:t>
            </a: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endParaRPr lang="en-US" sz="2000" dirty="0">
              <a:ea typeface="+mn-lt"/>
              <a:cs typeface="+mn-lt"/>
            </a:endParaRPr>
          </a:p>
          <a:p>
            <a:pPr lvl="1"/>
            <a:r>
              <a:rPr lang="en-US" sz="2000" dirty="0"/>
              <a:t>Chief Engineer &amp; Project Engineer review of questions &amp; classification</a:t>
            </a:r>
          </a:p>
          <a:p>
            <a:pPr lvl="1"/>
            <a:endParaRPr lang="en-US" sz="2000" dirty="0"/>
          </a:p>
          <a:p>
            <a:pPr lvl="1"/>
            <a:r>
              <a:rPr lang="en-US" sz="2000" dirty="0"/>
              <a:t>Post document to EDN Forum by end of class – Project </a:t>
            </a:r>
            <a:r>
              <a:rPr lang="en-US" sz="2000" dirty="0" err="1"/>
              <a:t>Mgmt</a:t>
            </a:r>
            <a:r>
              <a:rPr lang="en-US" sz="2000" dirty="0"/>
              <a:t> thread</a:t>
            </a:r>
          </a:p>
          <a:p>
            <a:pPr lvl="1"/>
            <a:endParaRPr lang="en-US" sz="2000" dirty="0"/>
          </a:p>
          <a:p>
            <a:pPr marL="0" indent="0">
              <a:buNone/>
            </a:pPr>
            <a:r>
              <a:rPr lang="en-US" sz="2000" b="1" dirty="0">
                <a:solidFill>
                  <a:srgbClr val="FF0000"/>
                </a:solidFill>
              </a:rPr>
              <a:t>Does every team member have a TECHNICAL action item to complete by next class?</a:t>
            </a:r>
          </a:p>
          <a:p>
            <a:pPr lvl="1"/>
            <a:r>
              <a:rPr lang="en-US" sz="2000" b="1" dirty="0">
                <a:solidFill>
                  <a:srgbClr val="FF0000"/>
                </a:solidFill>
              </a:rPr>
              <a:t>Note: This is something that should happen by end of EVERY class. </a:t>
            </a:r>
          </a:p>
          <a:p>
            <a:pPr lvl="1"/>
            <a:endParaRPr lang="en-US" sz="20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43</a:t>
            </a:fld>
            <a:endParaRPr lang="en-US" sz="1200" dirty="0"/>
          </a:p>
        </p:txBody>
      </p:sp>
    </p:spTree>
    <p:extLst>
      <p:ext uri="{BB962C8B-B14F-4D97-AF65-F5344CB8AC3E}">
        <p14:creationId xmlns:p14="http://schemas.microsoft.com/office/powerpoint/2010/main" val="10576293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Engineering Documentation</a:t>
            </a:r>
          </a:p>
        </p:txBody>
      </p:sp>
      <p:sp>
        <p:nvSpPr>
          <p:cNvPr id="3" name="Content Placeholder 2"/>
          <p:cNvSpPr>
            <a:spLocks noGrp="1"/>
          </p:cNvSpPr>
          <p:nvPr>
            <p:ph idx="1"/>
          </p:nvPr>
        </p:nvSpPr>
        <p:spPr/>
        <p:txBody>
          <a:bodyPr>
            <a:normAutofit/>
          </a:bodyPr>
          <a:lstStyle/>
          <a:p>
            <a:r>
              <a:rPr lang="en-US" sz="2400" dirty="0"/>
              <a:t>Topics </a:t>
            </a:r>
          </a:p>
          <a:p>
            <a:pPr lvl="1"/>
            <a:r>
              <a:rPr lang="en-US" sz="2400" dirty="0"/>
              <a:t>What is Documentation?</a:t>
            </a:r>
          </a:p>
          <a:p>
            <a:pPr lvl="1"/>
            <a:r>
              <a:rPr lang="en-US" sz="2400" dirty="0"/>
              <a:t>Why bother?</a:t>
            </a:r>
          </a:p>
          <a:p>
            <a:pPr lvl="1"/>
            <a:r>
              <a:rPr lang="en-US" sz="2400" dirty="0"/>
              <a:t>How is it done in Capstone?</a:t>
            </a:r>
          </a:p>
          <a:p>
            <a:pPr lvl="1"/>
            <a:endParaRPr lang="en-US" sz="2400" dirty="0"/>
          </a:p>
          <a:p>
            <a:pPr lvl="1"/>
            <a:endParaRPr lang="en-US" sz="2400" dirty="0"/>
          </a:p>
          <a:p>
            <a:pPr lvl="1"/>
            <a:endParaRPr lang="en-US" sz="2400" dirty="0"/>
          </a:p>
        </p:txBody>
      </p:sp>
      <p:sp>
        <p:nvSpPr>
          <p:cNvPr id="5" name="Slide Number Placeholder 4"/>
          <p:cNvSpPr>
            <a:spLocks noGrp="1"/>
          </p:cNvSpPr>
          <p:nvPr>
            <p:ph type="sldNum" sz="quarter" idx="12"/>
          </p:nvPr>
        </p:nvSpPr>
        <p:spPr/>
        <p:txBody>
          <a:bodyPr/>
          <a:lstStyle/>
          <a:p>
            <a:fld id="{B044824F-EBE0-443F-8A8F-F64816AF04DC}" type="slidenum">
              <a:rPr lang="en-US" sz="1200" smtClean="0"/>
              <a:t>44</a:t>
            </a:fld>
            <a:endParaRPr lang="en-US" sz="1200" dirty="0"/>
          </a:p>
        </p:txBody>
      </p:sp>
      <p:sp>
        <p:nvSpPr>
          <p:cNvPr id="7" name="TextBox 6"/>
          <p:cNvSpPr txBox="1"/>
          <p:nvPr/>
        </p:nvSpPr>
        <p:spPr>
          <a:xfrm>
            <a:off x="4032066" y="3808406"/>
            <a:ext cx="4419600" cy="1446550"/>
          </a:xfrm>
          <a:prstGeom prst="rect">
            <a:avLst/>
          </a:prstGeom>
          <a:noFill/>
          <a:ln>
            <a:solidFill>
              <a:schemeClr val="accent5"/>
            </a:solidFill>
          </a:ln>
        </p:spPr>
        <p:txBody>
          <a:bodyPr wrap="square" rtlCol="0">
            <a:spAutoFit/>
          </a:bodyPr>
          <a:lstStyle/>
          <a:p>
            <a:pPr algn="ctr"/>
            <a:r>
              <a:rPr lang="en-US" sz="1400" dirty="0"/>
              <a:t>PE note: </a:t>
            </a:r>
          </a:p>
          <a:p>
            <a:pPr marL="742950" lvl="1" indent="-285750">
              <a:buFont typeface="Arial" panose="020B0604020202020204" pitchFamily="34" charset="0"/>
              <a:buChar char="•"/>
            </a:pPr>
            <a:r>
              <a:rPr lang="en-US" sz="1400" dirty="0"/>
              <a:t>Let group answer 1</a:t>
            </a:r>
            <a:r>
              <a:rPr lang="en-US" sz="1400" baseline="30000" dirty="0"/>
              <a:t>st</a:t>
            </a:r>
            <a:r>
              <a:rPr lang="en-US" sz="1400" dirty="0"/>
              <a:t> two questions</a:t>
            </a:r>
          </a:p>
          <a:p>
            <a:pPr marL="742950" lvl="1" indent="-285750">
              <a:buFont typeface="Arial" panose="020B0604020202020204" pitchFamily="34" charset="0"/>
              <a:buChar char="•"/>
            </a:pPr>
            <a:r>
              <a:rPr lang="en-US" sz="1400" dirty="0"/>
              <a:t>Then run through next few slide to see if anything was not suggested</a:t>
            </a:r>
          </a:p>
          <a:p>
            <a:pPr marL="742950" lvl="1" indent="-285750">
              <a:buFont typeface="Arial" panose="020B0604020202020204" pitchFamily="34" charset="0"/>
              <a:buChar char="•"/>
            </a:pPr>
            <a:r>
              <a:rPr lang="en-US" sz="1400" dirty="0"/>
              <a:t>Then discuss 3</a:t>
            </a:r>
            <a:r>
              <a:rPr lang="en-US" sz="1400" baseline="30000" dirty="0"/>
              <a:t>rd</a:t>
            </a:r>
            <a:r>
              <a:rPr lang="en-US" sz="1400" dirty="0"/>
              <a:t> question</a:t>
            </a:r>
          </a:p>
          <a:p>
            <a:endParaRPr lang="en-US" dirty="0"/>
          </a:p>
        </p:txBody>
      </p:sp>
    </p:spTree>
    <p:extLst>
      <p:ext uri="{BB962C8B-B14F-4D97-AF65-F5344CB8AC3E}">
        <p14:creationId xmlns:p14="http://schemas.microsoft.com/office/powerpoint/2010/main" val="1896984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Documentation?</a:t>
            </a:r>
            <a:br>
              <a:rPr lang="en-US" spc="-1" dirty="0">
                <a:solidFill>
                  <a:srgbClr val="000000"/>
                </a:solidFill>
                <a:uFill>
                  <a:solidFill>
                    <a:srgbClr val="FFFFFF"/>
                  </a:solidFill>
                </a:uFill>
                <a:latin typeface="Calibri"/>
              </a:rPr>
            </a:br>
            <a:r>
              <a:rPr lang="en-US" spc="-1" dirty="0">
                <a:solidFill>
                  <a:srgbClr val="000000"/>
                </a:solidFill>
                <a:uFill>
                  <a:solidFill>
                    <a:srgbClr val="FFFFFF"/>
                  </a:solidFill>
                </a:uFill>
                <a:latin typeface="Calibri"/>
              </a:rPr>
              <a:t>Engineering Documentation?</a:t>
            </a:r>
            <a:endParaRPr lang="en-US" dirty="0"/>
          </a:p>
        </p:txBody>
      </p:sp>
      <p:sp>
        <p:nvSpPr>
          <p:cNvPr id="3" name="Content Placeholder 2"/>
          <p:cNvSpPr>
            <a:spLocks noGrp="1"/>
          </p:cNvSpPr>
          <p:nvPr>
            <p:ph idx="1"/>
          </p:nvPr>
        </p:nvSpPr>
        <p:spPr/>
        <p:txBody>
          <a:bodyPr>
            <a:normAutofit/>
          </a:bodyPr>
          <a:lstStyle/>
          <a:p>
            <a:r>
              <a:rPr lang="en-US" sz="2700" spc="-1" dirty="0">
                <a:solidFill>
                  <a:srgbClr val="000000"/>
                </a:solidFill>
                <a:uFill>
                  <a:solidFill>
                    <a:srgbClr val="FFFFFF"/>
                  </a:solidFill>
                </a:uFill>
              </a:rPr>
              <a:t>Living record of your work</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p:txBody>
      </p:sp>
      <p:sp>
        <p:nvSpPr>
          <p:cNvPr id="4" name="Slide Number Placeholder 3"/>
          <p:cNvSpPr>
            <a:spLocks noGrp="1"/>
          </p:cNvSpPr>
          <p:nvPr>
            <p:ph type="sldNum" sz="quarter" idx="12"/>
          </p:nvPr>
        </p:nvSpPr>
        <p:spPr/>
        <p:txBody>
          <a:bodyPr/>
          <a:lstStyle/>
          <a:p>
            <a:fld id="{1E53C9B5-D1E4-41C4-9032-1ACE4595E517}" type="slidenum">
              <a:rPr lang="en-US" sz="1200" smtClean="0"/>
              <a:t>45</a:t>
            </a:fld>
            <a:endParaRPr lang="en-US" sz="1200" dirty="0"/>
          </a:p>
        </p:txBody>
      </p:sp>
    </p:spTree>
    <p:extLst>
      <p:ext uri="{BB962C8B-B14F-4D97-AF65-F5344CB8AC3E}">
        <p14:creationId xmlns:p14="http://schemas.microsoft.com/office/powerpoint/2010/main" val="22219103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46</a:t>
            </a:fld>
            <a:endParaRPr lang="en-US" sz="1200" dirty="0"/>
          </a:p>
        </p:txBody>
      </p:sp>
    </p:spTree>
    <p:extLst>
      <p:ext uri="{BB962C8B-B14F-4D97-AF65-F5344CB8AC3E}">
        <p14:creationId xmlns:p14="http://schemas.microsoft.com/office/powerpoint/2010/main" val="10139973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Capstone Course Policies - Tools</a:t>
            </a:r>
          </a:p>
        </p:txBody>
      </p:sp>
      <p:sp>
        <p:nvSpPr>
          <p:cNvPr id="3" name="Content Placeholder 2"/>
          <p:cNvSpPr>
            <a:spLocks noGrp="1"/>
          </p:cNvSpPr>
          <p:nvPr>
            <p:ph idx="1"/>
          </p:nvPr>
        </p:nvSpPr>
        <p:spPr>
          <a:xfrm>
            <a:off x="628650" y="1371600"/>
            <a:ext cx="7886700" cy="4800600"/>
          </a:xfrm>
        </p:spPr>
        <p:txBody>
          <a:bodyPr>
            <a:normAutofit lnSpcReduction="10000"/>
          </a:bodyPr>
          <a:lstStyle/>
          <a:p>
            <a:r>
              <a:rPr lang="en-US" dirty="0"/>
              <a:t>Electronic Design Notebook - REQUIRED for all collaboration</a:t>
            </a:r>
          </a:p>
          <a:p>
            <a:r>
              <a:rPr lang="en-US" dirty="0"/>
              <a:t>Webex – Team Chat</a:t>
            </a:r>
          </a:p>
          <a:p>
            <a:r>
              <a:rPr lang="en-US" dirty="0"/>
              <a:t>When Is Good – meeting scheduling</a:t>
            </a:r>
          </a:p>
          <a:p>
            <a:endParaRPr lang="en-US" dirty="0"/>
          </a:p>
          <a:p>
            <a:r>
              <a:rPr lang="en-US" u="sng" dirty="0"/>
              <a:t>Not Permitted</a:t>
            </a:r>
          </a:p>
          <a:p>
            <a:pPr lvl="1"/>
            <a:r>
              <a:rPr lang="en-US" dirty="0"/>
              <a:t>Slack, GroupMe or Discord for chatting</a:t>
            </a:r>
          </a:p>
          <a:p>
            <a:pPr lvl="1"/>
            <a:r>
              <a:rPr lang="en-US" dirty="0"/>
              <a:t>Google Drive for file storage</a:t>
            </a:r>
          </a:p>
          <a:p>
            <a:pPr lvl="1"/>
            <a:r>
              <a:rPr lang="en-US" dirty="0"/>
              <a:t>Google Docs/Sheets/Slides for document creation</a:t>
            </a:r>
          </a:p>
          <a:p>
            <a:pPr lvl="1"/>
            <a:r>
              <a:rPr lang="en-US" dirty="0"/>
              <a:t>Other cloud-based tools for any use (schematics, mind maps, drawings, analysis, etc…) e.g., diagrams.net, etc.</a:t>
            </a:r>
          </a:p>
          <a:p>
            <a:pPr lvl="1"/>
            <a:r>
              <a:rPr lang="en-US" dirty="0"/>
              <a:t>RPI Box and RPI Onedrive</a:t>
            </a:r>
          </a:p>
          <a:p>
            <a:pPr lvl="1"/>
            <a:endParaRPr lang="en-US" dirty="0"/>
          </a:p>
          <a:p>
            <a:r>
              <a:rPr lang="en-US" dirty="0"/>
              <a:t>Webex Teams is good for chat and live meetings, but project documentation MUST be transferred to </a:t>
            </a:r>
            <a:r>
              <a:rPr lang="en-US" dirty="0">
                <a:cs typeface="Calibri"/>
              </a:rPr>
              <a:t>Electronic Design Notebook (</a:t>
            </a:r>
            <a:r>
              <a:rPr lang="en-US" dirty="0"/>
              <a:t>EDN) Forum or Repository.</a:t>
            </a:r>
          </a:p>
          <a:p>
            <a:pPr lvl="1"/>
            <a:r>
              <a:rPr lang="en-US" dirty="0"/>
              <a:t>Simple/easy solution is to never put it on Webex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47</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Tool Will You Use?</a:t>
            </a:r>
            <a:endParaRPr lang="en-US" dirty="0"/>
          </a:p>
        </p:txBody>
      </p:sp>
      <p:sp>
        <p:nvSpPr>
          <p:cNvPr id="3" name="Content Placeholder 2"/>
          <p:cNvSpPr>
            <a:spLocks noGrp="1"/>
          </p:cNvSpPr>
          <p:nvPr>
            <p:ph idx="1"/>
          </p:nvPr>
        </p:nvSpPr>
        <p:spPr>
          <a:xfrm>
            <a:off x="628650" y="1447800"/>
            <a:ext cx="8058150" cy="4724400"/>
          </a:xfrm>
        </p:spPr>
        <p:txBody>
          <a:bodyPr>
            <a:normAutofit fontScale="47500" lnSpcReduction="20000"/>
          </a:bodyPr>
          <a:lstStyle/>
          <a:p>
            <a:pPr marL="257310" indent="-257040">
              <a:spcBef>
                <a:spcPts val="481"/>
              </a:spcBef>
              <a:buClr>
                <a:srgbClr val="000000"/>
              </a:buClr>
              <a:buFont typeface="Arial"/>
              <a:buChar char="•"/>
            </a:pPr>
            <a:r>
              <a:rPr lang="en-US" sz="5000" spc="-1" dirty="0">
                <a:solidFill>
                  <a:srgbClr val="000000"/>
                </a:solidFill>
                <a:uFill>
                  <a:solidFill>
                    <a:srgbClr val="FFFFFF"/>
                  </a:solidFill>
                </a:uFill>
              </a:rPr>
              <a:t>Electronic Design Notebook (EDN)</a:t>
            </a:r>
          </a:p>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Grading - accountability and visibility</a:t>
            </a:r>
          </a:p>
          <a:p>
            <a:pPr lvl="1"/>
            <a:r>
              <a:rPr lang="en-US" sz="5000" dirty="0"/>
              <a:t>Secure access to team and sponsor</a:t>
            </a:r>
          </a:p>
          <a:p>
            <a:pPr lvl="1"/>
            <a:r>
              <a:rPr lang="en-US" sz="5000" dirty="0"/>
              <a:t>Backed up daily !</a:t>
            </a:r>
          </a:p>
          <a:p>
            <a:pPr marL="342900" lvl="1" indent="0">
              <a:buNone/>
            </a:pPr>
            <a:endParaRPr lang="en-US" sz="5000" dirty="0"/>
          </a:p>
          <a:p>
            <a:pPr marL="342900" lvl="1" indent="0">
              <a:buNone/>
            </a:pPr>
            <a:r>
              <a:rPr lang="en-US" sz="5000" dirty="0"/>
              <a:t>The EDN software may not be the PERFECT choice, but nothing is. </a:t>
            </a:r>
          </a:p>
          <a:p>
            <a:pPr marL="342900" lvl="1" indent="0">
              <a:buNone/>
            </a:pPr>
            <a:r>
              <a:rPr lang="en-US" sz="5000" dirty="0"/>
              <a:t>It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13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48</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notes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49</a:t>
            </a:fld>
            <a:endParaRPr lang="en-US" sz="1200" dirty="0"/>
          </a:p>
        </p:txBody>
      </p:sp>
    </p:spTree>
    <p:extLst>
      <p:ext uri="{BB962C8B-B14F-4D97-AF65-F5344CB8AC3E}">
        <p14:creationId xmlns:p14="http://schemas.microsoft.com/office/powerpoint/2010/main" val="2284217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775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r>
              <a:rPr lang="en-US" dirty="0">
                <a:hlinkClick r:id="rId10" action="ppaction://hlinksldjump"/>
              </a:rPr>
              <a:t>Class 9</a:t>
            </a:r>
            <a:endParaRPr lang="en-US" dirty="0"/>
          </a:p>
          <a:p>
            <a:endParaRPr lang="en-US" dirty="0"/>
          </a:p>
          <a:p>
            <a:pPr marL="0" indent="0" algn="ctr">
              <a:buNone/>
            </a:pPr>
            <a:r>
              <a:rPr lang="en-US" dirty="0"/>
              <a:t>#Pro Tip – Current Out of Class Tasks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457200" indent="-457200">
              <a:buAutoNum type="arabicPeriod"/>
            </a:pPr>
            <a:r>
              <a:rPr lang="en-US" dirty="0">
                <a:ea typeface="+mn-lt"/>
                <a:cs typeface="+mn-lt"/>
              </a:rPr>
              <a:t>Information should be complete before documented? </a:t>
            </a:r>
            <a:endParaRPr lang="en-US" dirty="0">
              <a:cs typeface="Calibri" panose="020F0502020204030204"/>
            </a:endParaRP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It is necessary to document negative results? </a:t>
            </a: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Teammates share responsibility with PE/CE to offer technical feedback on EDN posts?</a:t>
            </a:r>
          </a:p>
          <a:p>
            <a:pPr lvl="1" indent="0" algn="ctr"/>
            <a:r>
              <a:rPr lang="en-US" dirty="0">
                <a:cs typeface="Calibri"/>
              </a:rPr>
              <a:t> True or False</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50</a:t>
            </a:fld>
            <a:endParaRPr lang="en-US" sz="1200" dirty="0"/>
          </a:p>
        </p:txBody>
      </p:sp>
    </p:spTree>
    <p:extLst>
      <p:ext uri="{BB962C8B-B14F-4D97-AF65-F5344CB8AC3E}">
        <p14:creationId xmlns:p14="http://schemas.microsoft.com/office/powerpoint/2010/main" val="15658623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outside of class time by each team in five steps over the next five weeks</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https://designlab.eng.rpi.edu/edn/projects/capstone-support-dev/repository/112/raw/Course%20Documents/Team%20Standards%20Agreement.docx</a:t>
            </a:r>
            <a:endParaRPr lang="en-US" dirty="0"/>
          </a:p>
          <a:p>
            <a:pPr lvl="1"/>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51</a:t>
            </a:fld>
            <a:endParaRPr lang="en-US" sz="1200" dirty="0"/>
          </a:p>
        </p:txBody>
      </p:sp>
    </p:spTree>
    <p:extLst>
      <p:ext uri="{BB962C8B-B14F-4D97-AF65-F5344CB8AC3E}">
        <p14:creationId xmlns:p14="http://schemas.microsoft.com/office/powerpoint/2010/main" val="30857543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Capstone Activity categories</a:t>
            </a:r>
          </a:p>
        </p:txBody>
      </p:sp>
      <p:sp>
        <p:nvSpPr>
          <p:cNvPr id="8" name="Content Placeholder 2"/>
          <p:cNvSpPr txBox="1">
            <a:spLocks/>
          </p:cNvSpPr>
          <p:nvPr/>
        </p:nvSpPr>
        <p:spPr>
          <a:xfrm>
            <a:off x="1447800" y="1752600"/>
            <a:ext cx="7264708"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447800" y="3082295"/>
            <a:ext cx="7264708"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4487826"/>
            <a:ext cx="7264708"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Tickets Out &amp; Feedback</a:t>
            </a:r>
          </a:p>
        </p:txBody>
      </p:sp>
      <p:sp>
        <p:nvSpPr>
          <p:cNvPr id="9" name="Oval 8"/>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52</a:t>
            </a:fld>
            <a:endParaRPr lang="en-US" sz="1200" dirty="0"/>
          </a:p>
        </p:txBody>
      </p:sp>
    </p:spTree>
    <p:extLst>
      <p:ext uri="{BB962C8B-B14F-4D97-AF65-F5344CB8AC3E}">
        <p14:creationId xmlns:p14="http://schemas.microsoft.com/office/powerpoint/2010/main" val="38370455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33986"/>
            <a:ext cx="7886700" cy="882440"/>
          </a:xfrm>
        </p:spPr>
        <p:txBody>
          <a:bodyPr/>
          <a:lstStyle/>
          <a:p>
            <a:r>
              <a:rPr lang="en-US" dirty="0"/>
              <a:t>Out of Class Tasks</a:t>
            </a:r>
            <a:br>
              <a:rPr lang="en-US" dirty="0"/>
            </a:br>
            <a:r>
              <a:rPr lang="en-US" sz="1800" dirty="0"/>
              <a:t>(what you might call homework, to be completed </a:t>
            </a:r>
            <a:r>
              <a:rPr lang="en-US" sz="1800" b="1" dirty="0"/>
              <a:t>BEFORE Class 3</a:t>
            </a:r>
            <a:r>
              <a:rPr lang="en-US" sz="1800" dirty="0"/>
              <a:t>)</a:t>
            </a:r>
          </a:p>
        </p:txBody>
      </p:sp>
      <p:sp>
        <p:nvSpPr>
          <p:cNvPr id="8" name="Content Placeholder 2"/>
          <p:cNvSpPr txBox="1">
            <a:spLocks/>
          </p:cNvSpPr>
          <p:nvPr/>
        </p:nvSpPr>
        <p:spPr>
          <a:xfrm>
            <a:off x="990600" y="1309625"/>
            <a:ext cx="7886700" cy="1833687"/>
          </a:xfrm>
          <a:prstGeom prst="rect">
            <a:avLst/>
          </a:prstGeom>
          <a:solidFill>
            <a:schemeClr val="accent4">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500" b="1" dirty="0">
                <a:solidFill>
                  <a:prstClr val="black"/>
                </a:solidFill>
                <a:latin typeface="Calibri" panose="020F0502020204030204"/>
              </a:rPr>
              <a:t>Project Technical Work</a:t>
            </a:r>
          </a:p>
          <a:p>
            <a:pPr marL="171450" indent="-171450" defTabSz="685800">
              <a:spcBef>
                <a:spcPts val="750"/>
              </a:spcBef>
            </a:pPr>
            <a:r>
              <a:rPr lang="en-US" sz="2200" dirty="0">
                <a:solidFill>
                  <a:prstClr val="black"/>
                </a:solidFill>
                <a:latin typeface="Calibri" panose="020F0502020204030204"/>
                <a:ea typeface="+mn-lt"/>
                <a:cs typeface="Calibri" panose="020F0502020204030204"/>
              </a:rPr>
              <a:t>Find answer(s) to assigned question(s) &amp; post to new thread titled “Class 2 Questions and Answers” in EDN Background Info Forum</a:t>
            </a:r>
          </a:p>
          <a:p>
            <a:pPr marL="171450" indent="-171450" defTabSz="685800">
              <a:spcBef>
                <a:spcPts val="750"/>
              </a:spcBef>
            </a:pPr>
            <a:r>
              <a:rPr lang="en-US" sz="2200" dirty="0">
                <a:solidFill>
                  <a:prstClr val="black"/>
                </a:solidFill>
                <a:latin typeface="Calibri" panose="020F0502020204030204"/>
                <a:ea typeface="+mn-lt"/>
                <a:cs typeface="Calibri" panose="020F0502020204030204"/>
              </a:rPr>
              <a:t>Identify one </a:t>
            </a:r>
            <a:r>
              <a:rPr lang="en-US" sz="2200" b="1" dirty="0">
                <a:solidFill>
                  <a:prstClr val="black"/>
                </a:solidFill>
                <a:latin typeface="Calibri" panose="020F0502020204030204"/>
                <a:ea typeface="+mn-lt"/>
                <a:cs typeface="Calibri" panose="020F0502020204030204"/>
              </a:rPr>
              <a:t>Customer Need </a:t>
            </a:r>
            <a:r>
              <a:rPr lang="en-US" sz="2200" dirty="0">
                <a:solidFill>
                  <a:prstClr val="black"/>
                </a:solidFill>
                <a:latin typeface="Calibri" panose="020F0502020204030204"/>
                <a:ea typeface="+mn-lt"/>
                <a:cs typeface="Calibri" panose="020F0502020204030204"/>
              </a:rPr>
              <a:t>for your project and translate it into an </a:t>
            </a:r>
            <a:r>
              <a:rPr lang="en-US" sz="2200" b="1" dirty="0">
                <a:solidFill>
                  <a:prstClr val="black"/>
                </a:solidFill>
                <a:latin typeface="Calibri" panose="020F0502020204030204"/>
                <a:ea typeface="+mn-lt"/>
                <a:cs typeface="Calibri" panose="020F0502020204030204"/>
              </a:rPr>
              <a:t>Engineering Requirement.</a:t>
            </a:r>
            <a:r>
              <a:rPr lang="en-US" sz="2200" dirty="0">
                <a:solidFill>
                  <a:prstClr val="black"/>
                </a:solidFill>
                <a:latin typeface="Calibri" panose="020F0502020204030204"/>
                <a:ea typeface="+mn-lt"/>
                <a:cs typeface="Calibri" panose="020F0502020204030204"/>
              </a:rPr>
              <a:t> Post to new thread in EDN Design Forum titled “Initial Needs and Requirements”</a:t>
            </a:r>
            <a:endParaRPr lang="en-US" sz="2200" b="1"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200" dirty="0">
                <a:solidFill>
                  <a:prstClr val="black"/>
                </a:solidFill>
                <a:latin typeface="Calibri" panose="020F0502020204030204"/>
                <a:ea typeface="+mn-lt"/>
                <a:cs typeface="Calibri" panose="020F0502020204030204"/>
              </a:rPr>
              <a:t>For ongoing projects, review prior semesters’ final presentations in accordance with PE instructions for class discussion in Class 3 or 4</a:t>
            </a:r>
          </a:p>
          <a:p>
            <a:pPr marL="514350" lvl="1" indent="-171450" defTabSz="685800">
              <a:spcBef>
                <a:spcPts val="375"/>
              </a:spcBef>
            </a:pPr>
            <a:r>
              <a:rPr lang="en-US" sz="2200" dirty="0">
                <a:solidFill>
                  <a:prstClr val="black"/>
                </a:solidFill>
                <a:latin typeface="Calibri" panose="020F0502020204030204"/>
              </a:rPr>
              <a:t>PPT should be in last semester's Final Deliverables Forum on EDN</a:t>
            </a:r>
          </a:p>
          <a:p>
            <a:pPr marL="514350" lvl="1" indent="-171450" defTabSz="685800">
              <a:spcBef>
                <a:spcPts val="375"/>
              </a:spcBef>
            </a:pPr>
            <a:r>
              <a:rPr lang="en-US" sz="2200" dirty="0">
                <a:solidFill>
                  <a:prstClr val="black"/>
                </a:solidFill>
                <a:ea typeface="+mn-lt"/>
                <a:cs typeface="Calibri" panose="020F0502020204030204"/>
              </a:rPr>
              <a:t>First student - create new thread in EDN Background Info titled "Questions about project"</a:t>
            </a:r>
          </a:p>
          <a:p>
            <a:pPr marL="514350" lvl="1" indent="-171450" defTabSz="685800">
              <a:spcBef>
                <a:spcPts val="375"/>
              </a:spcBef>
            </a:pPr>
            <a:r>
              <a:rPr lang="en-US" sz="2200" dirty="0">
                <a:solidFill>
                  <a:prstClr val="black"/>
                </a:solidFill>
                <a:ea typeface="+mn-lt"/>
                <a:cs typeface="Calibri" panose="020F0502020204030204"/>
              </a:rPr>
              <a:t>Rest of team - respond to thread with questions you have about project</a:t>
            </a:r>
            <a:endParaRPr lang="en-US" sz="2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990600" y="3143311"/>
            <a:ext cx="7886700" cy="1807445"/>
          </a:xfrm>
          <a:prstGeom prst="rect">
            <a:avLst/>
          </a:prstGeom>
          <a:solidFill>
            <a:schemeClr val="accent1">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Read </a:t>
            </a:r>
            <a:r>
              <a:rPr lang="en-US" sz="2500" i="1" dirty="0">
                <a:solidFill>
                  <a:prstClr val="black"/>
                </a:solidFill>
                <a:latin typeface="Calibri" panose="020F0502020204030204"/>
                <a:ea typeface="+mn-lt"/>
                <a:cs typeface="Calibri" panose="020F0502020204030204"/>
              </a:rPr>
              <a:t>The Engineering Design Process Refresher.pptx </a:t>
            </a:r>
            <a:r>
              <a:rPr lang="en-US" sz="2500" dirty="0">
                <a:solidFill>
                  <a:prstClr val="black"/>
                </a:solidFill>
                <a:latin typeface="Calibri" panose="020F0502020204030204"/>
                <a:ea typeface="+mn-lt"/>
                <a:cs typeface="Calibri" panose="020F0502020204030204"/>
              </a:rPr>
              <a:t>in preparation for class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2"/>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https://mediasite.mms.rpi.edu/Mediasite5/Channel/anderm8winrpiedu-engr-2050/watch/87d950eccc2942038b1d06530e9217841d</a:t>
            </a:r>
            <a:r>
              <a:rPr lang="en-US" sz="1575" dirty="0">
                <a:solidFill>
                  <a:prstClr val="black"/>
                </a:solidFill>
                <a:latin typeface="Calibri" panose="020F0502020204030204"/>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latin typeface="Calibri" panose="020F0502020204030204"/>
                <a:ea typeface="+mn-lt"/>
                <a:cs typeface="Calibri" panose="020F0502020204030204"/>
                <a:hlinkClick r:id="rId4"/>
              </a:rPr>
              <a:t>https://mediasite.mms.rpi.edu/Mediasite5/Channel/anderm8winrpiedu-engr-2050/watch/96dceab44ae7447d812f5a216afa97cf1d</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600" dirty="0">
                <a:solidFill>
                  <a:prstClr val="black"/>
                </a:solidFill>
                <a:latin typeface="Calibri" panose="020F0502020204030204"/>
                <a:ea typeface="+mn-lt"/>
                <a:cs typeface="Calibri" panose="020F0502020204030204"/>
              </a:rPr>
              <a:t>Team Standards Agreement part 1 due by class 4</a:t>
            </a:r>
          </a:p>
        </p:txBody>
      </p:sp>
      <p:sp>
        <p:nvSpPr>
          <p:cNvPr id="11" name="Content Placeholder 2"/>
          <p:cNvSpPr txBox="1">
            <a:spLocks/>
          </p:cNvSpPr>
          <p:nvPr/>
        </p:nvSpPr>
        <p:spPr>
          <a:xfrm>
            <a:off x="990600" y="4950756"/>
            <a:ext cx="7886700" cy="1600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Complete Class 2 Ticket Out - </a:t>
            </a:r>
            <a:r>
              <a:rPr lang="en-US" sz="825" u="sng" dirty="0">
                <a:solidFill>
                  <a:prstClr val="black"/>
                </a:solidFill>
                <a:latin typeface="Calibri" panose="020F0502020204030204"/>
                <a:hlinkClick r:id="rId5"/>
              </a:rPr>
              <a:t>https://forms.gle/YweXodSa96dVjdQZ8</a:t>
            </a:r>
            <a:r>
              <a:rPr lang="en-US" sz="825" u="sng" dirty="0">
                <a:solidFill>
                  <a:prstClr val="black"/>
                </a:solidFill>
                <a:latin typeface="Calibri" panose="020F0502020204030204"/>
              </a:rPr>
              <a:t> </a:t>
            </a:r>
          </a:p>
          <a:p>
            <a:pPr marL="171450" indent="-171450" defTabSz="685800">
              <a:spcBef>
                <a:spcPts val="750"/>
              </a:spcBef>
            </a:pPr>
            <a:r>
              <a:rPr lang="en-US" sz="1200" dirty="0">
                <a:solidFill>
                  <a:prstClr val="black"/>
                </a:solidFill>
                <a:latin typeface="Calibri" panose="020F0502020204030204"/>
              </a:rPr>
              <a:t>Watch EDN Guidance for Out of Class Tasks - Initial Postings Video (7.5 min)</a:t>
            </a:r>
          </a:p>
          <a:p>
            <a:pPr marL="514350" lvl="1" indent="-171450" defTabSz="685800">
              <a:spcBef>
                <a:spcPts val="375"/>
              </a:spcBef>
            </a:pPr>
            <a:r>
              <a:rPr lang="en-US" sz="825" dirty="0">
                <a:solidFill>
                  <a:prstClr val="black"/>
                </a:solidFill>
                <a:latin typeface="Calibri" panose="020F0502020204030204"/>
                <a:hlinkClick r:id="rId6"/>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Post personal contact info (name, major, RPI email, phone #) to a Forum thread in accordance with the Initial Postings Video. First member creates the thread, other members reply to add their info. </a:t>
            </a:r>
          </a:p>
        </p:txBody>
      </p:sp>
      <p:sp>
        <p:nvSpPr>
          <p:cNvPr id="9" name="Oval 8"/>
          <p:cNvSpPr/>
          <p:nvPr/>
        </p:nvSpPr>
        <p:spPr>
          <a:xfrm>
            <a:off x="45023" y="353161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7535" y="5181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15909" y="19218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53</a:t>
            </a:fld>
            <a:endParaRPr lang="en-US" sz="1200" dirty="0"/>
          </a:p>
        </p:txBody>
      </p:sp>
    </p:spTree>
    <p:extLst>
      <p:ext uri="{BB962C8B-B14F-4D97-AF65-F5344CB8AC3E}">
        <p14:creationId xmlns:p14="http://schemas.microsoft.com/office/powerpoint/2010/main" val="37612731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54</a:t>
            </a:fld>
            <a:endParaRPr lang="en-US" dirty="0"/>
          </a:p>
        </p:txBody>
      </p:sp>
      <p:sp>
        <p:nvSpPr>
          <p:cNvPr id="7" name="TextBox 6"/>
          <p:cNvSpPr txBox="1"/>
          <p:nvPr/>
        </p:nvSpPr>
        <p:spPr>
          <a:xfrm>
            <a:off x="876300" y="3938189"/>
            <a:ext cx="7391400" cy="1477328"/>
          </a:xfrm>
          <a:prstGeom prst="rect">
            <a:avLst/>
          </a:prstGeom>
          <a:noFill/>
        </p:spPr>
        <p:txBody>
          <a:bodyPr wrap="square" rtlCol="0">
            <a:spAutoFit/>
          </a:bodyPr>
          <a:lstStyle/>
          <a:p>
            <a:r>
              <a:rPr lang="en-US" dirty="0"/>
              <a:t>Over the course of Days 3 &amp; 4 - All teams will complete the following:</a:t>
            </a:r>
          </a:p>
          <a:p>
            <a:pPr marL="285750" indent="-285750">
              <a:buFont typeface="Arial" panose="020B0604020202020204" pitchFamily="34" charset="0"/>
              <a:buChar char="•"/>
            </a:pPr>
            <a:r>
              <a:rPr lang="en-US" dirty="0"/>
              <a:t>Sponsor Kickoff Meeting</a:t>
            </a:r>
          </a:p>
          <a:p>
            <a:pPr marL="285750" indent="-285750">
              <a:buFont typeface="Arial" panose="020B0604020202020204" pitchFamily="34" charset="0"/>
              <a:buChar char="•"/>
            </a:pPr>
            <a:r>
              <a:rPr lang="en-US" dirty="0"/>
              <a:t>CE meeting with team</a:t>
            </a:r>
          </a:p>
          <a:p>
            <a:pPr marL="285750" indent="-285750">
              <a:buFont typeface="Arial" panose="020B0604020202020204" pitchFamily="34" charset="0"/>
              <a:buChar char="•"/>
            </a:pPr>
            <a:r>
              <a:rPr lang="en-US" dirty="0"/>
              <a:t>Customer Needs &amp; Requirements - development and review</a:t>
            </a:r>
          </a:p>
          <a:p>
            <a:pPr marL="285750" indent="-285750">
              <a:buFont typeface="Arial" panose="020B0604020202020204" pitchFamily="34" charset="0"/>
              <a:buChar char="•"/>
            </a:pPr>
            <a:r>
              <a:rPr lang="en-US" dirty="0"/>
              <a:t>Review previous Final Presentation - ongoing projects only</a:t>
            </a:r>
          </a:p>
        </p:txBody>
      </p:sp>
      <p:sp>
        <p:nvSpPr>
          <p:cNvPr id="10" name="TextBox 9"/>
          <p:cNvSpPr txBox="1"/>
          <p:nvPr/>
        </p:nvSpPr>
        <p:spPr>
          <a:xfrm>
            <a:off x="180252" y="5499831"/>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64758"/>
            <a:ext cx="9144000" cy="2326821"/>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70000" lnSpcReduction="20000"/>
          </a:bodyPr>
          <a:lstStyle/>
          <a:p>
            <a:r>
              <a:rPr lang="en-US" dirty="0"/>
              <a:t>Out of Class Task was to watch 3 videos…</a:t>
            </a:r>
          </a:p>
          <a:p>
            <a:r>
              <a:rPr lang="en-US" dirty="0"/>
              <a:t>QUESTIONS about content?</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r>
              <a:rPr lang="en-US" dirty="0"/>
              <a:t>What is a User Story?</a:t>
            </a:r>
          </a:p>
          <a:p>
            <a:r>
              <a:rPr lang="en-US" dirty="0"/>
              <a:t>What is an Acceptance Criteria?</a:t>
            </a:r>
          </a:p>
          <a:p>
            <a:r>
              <a:rPr lang="en-US" dirty="0"/>
              <a:t>What is the </a:t>
            </a:r>
            <a:r>
              <a:rPr lang="en-US" b="1" dirty="0"/>
              <a:t>difference</a:t>
            </a:r>
            <a:r>
              <a:rPr lang="en-US" dirty="0"/>
              <a:t> between a User Story and an Acceptance Criteria?</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55</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1000"/>
                                        <p:tgtEl>
                                          <p:spTgt spid="3">
                                            <p:txEl>
                                              <p:pRg st="9" end="9"/>
                                            </p:txEl>
                                          </p:spTgt>
                                        </p:tgtEl>
                                      </p:cBhvr>
                                    </p:animEffect>
                                    <p:anim calcmode="lin" valueType="num">
                                      <p:cBhvr>
                                        <p:cTn id="3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anim calcmode="lin" valueType="num">
                                      <p:cBhvr>
                                        <p:cTn id="4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fade">
                                      <p:cBhvr>
                                        <p:cTn id="49" dur="1000"/>
                                        <p:tgtEl>
                                          <p:spTgt spid="3">
                                            <p:txEl>
                                              <p:pRg st="11" end="11"/>
                                            </p:txEl>
                                          </p:spTgt>
                                        </p:tgtEl>
                                      </p:cBhvr>
                                    </p:animEffect>
                                    <p:anim calcmode="lin" valueType="num">
                                      <p:cBhvr>
                                        <p:cTn id="50"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fld id="{B044824F-EBE0-443F-8A8F-F64816AF04DC}" type="slidenum">
              <a:rPr lang="en-US" smtClean="0"/>
              <a:t>56</a:t>
            </a:fld>
            <a:endParaRPr lang="en-US" dirty="0"/>
          </a:p>
        </p:txBody>
      </p:sp>
      <p:sp>
        <p:nvSpPr>
          <p:cNvPr id="7" name="TextBox 6"/>
          <p:cNvSpPr txBox="1"/>
          <p:nvPr/>
        </p:nvSpPr>
        <p:spPr>
          <a:xfrm>
            <a:off x="4724400" y="2379857"/>
            <a:ext cx="3429000" cy="2031325"/>
          </a:xfrm>
          <a:prstGeom prst="rect">
            <a:avLst/>
          </a:prstGeom>
          <a:noFill/>
        </p:spPr>
        <p:txBody>
          <a:bodyPr wrap="square" rtlCol="0">
            <a:spAutoFit/>
          </a:bodyPr>
          <a:lstStyle/>
          <a:p>
            <a:r>
              <a:rPr lang="en-US" dirty="0"/>
              <a:t>Today is Day Three of class</a:t>
            </a:r>
          </a:p>
          <a:p>
            <a:r>
              <a:rPr lang="en-US" dirty="0"/>
              <a:t>Let’s look at steps ONE &amp; TWO</a:t>
            </a:r>
          </a:p>
          <a:p>
            <a:endParaRPr lang="en-US" dirty="0"/>
          </a:p>
          <a:p>
            <a:r>
              <a:rPr lang="en-US" dirty="0"/>
              <a:t>Team will create/review/improve project’s list of:</a:t>
            </a:r>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828804"/>
            <a:ext cx="1981200" cy="156671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895600" y="2521584"/>
            <a:ext cx="1828800" cy="87393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14744610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(Class 3 or 4)</a:t>
            </a:r>
          </a:p>
        </p:txBody>
      </p:sp>
      <p:sp>
        <p:nvSpPr>
          <p:cNvPr id="3" name="Content Placeholder 2"/>
          <p:cNvSpPr>
            <a:spLocks noGrp="1"/>
          </p:cNvSpPr>
          <p:nvPr>
            <p:ph idx="1"/>
          </p:nvPr>
        </p:nvSpPr>
        <p:spPr>
          <a:xfrm>
            <a:off x="628650" y="1847851"/>
            <a:ext cx="48577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Course grading</a:t>
            </a:r>
          </a:p>
          <a:p>
            <a:pPr lvl="1">
              <a:buFont typeface="Arial" panose="020B0604020202020204" pitchFamily="34" charset="0"/>
              <a:buChar char="•"/>
            </a:pPr>
            <a:r>
              <a:rPr lang="en-US" sz="2400" dirty="0"/>
              <a:t>Student expectations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57</a:t>
            </a:fld>
            <a:endParaRPr lang="en-US"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601152"/>
            <a:ext cx="8458200" cy="4525963"/>
          </a:xfrm>
        </p:spPr>
        <p:txBody>
          <a:bodyPr vert="horz" lIns="91440" tIns="45720" rIns="91440" bIns="45720" rtlCol="0" anchor="t">
            <a:normAutofit lnSpcReduction="1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a:t>
            </a:r>
          </a:p>
          <a:p>
            <a:r>
              <a:rPr lang="en-US" dirty="0">
                <a:cs typeface="Calibri"/>
              </a:rPr>
              <a:t>Fill out based on team’s current (uninformed impression) of project</a:t>
            </a:r>
          </a:p>
          <a:p>
            <a:pPr lvl="1"/>
            <a:r>
              <a:rPr lang="en-US" dirty="0">
                <a:cs typeface="Calibri"/>
              </a:rPr>
              <a:t>This is first pass. Don’t worry that answers are not complete or verified by sponsor.</a:t>
            </a:r>
          </a:p>
        </p:txBody>
      </p:sp>
      <p:sp>
        <p:nvSpPr>
          <p:cNvPr id="5" name="Slide Number Placeholder 4"/>
          <p:cNvSpPr>
            <a:spLocks noGrp="1"/>
          </p:cNvSpPr>
          <p:nvPr>
            <p:ph type="sldNum" sz="quarter" idx="12"/>
          </p:nvPr>
        </p:nvSpPr>
        <p:spPr/>
        <p:txBody>
          <a:bodyPr/>
          <a:lstStyle/>
          <a:p>
            <a:fld id="{B044824F-EBE0-443F-8A8F-F64816AF04DC}" type="slidenum">
              <a:rPr lang="en-US" smtClean="0"/>
              <a:t>58</a:t>
            </a:fld>
            <a:endParaRPr lang="en-US" dirty="0"/>
          </a:p>
        </p:txBody>
      </p:sp>
    </p:spTree>
    <p:extLst>
      <p:ext uri="{BB962C8B-B14F-4D97-AF65-F5344CB8AC3E}">
        <p14:creationId xmlns:p14="http://schemas.microsoft.com/office/powerpoint/2010/main" val="23797356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5" name="Slide Number Placeholder 4"/>
          <p:cNvSpPr>
            <a:spLocks noGrp="1"/>
          </p:cNvSpPr>
          <p:nvPr>
            <p:ph type="sldNum" sz="quarter" idx="12"/>
          </p:nvPr>
        </p:nvSpPr>
        <p:spPr/>
        <p:txBody>
          <a:bodyPr/>
          <a:lstStyle/>
          <a:p>
            <a:fld id="{B044824F-EBE0-443F-8A8F-F64816AF04DC}" type="slidenum">
              <a:rPr lang="en-US" smtClean="0"/>
              <a:t>59</a:t>
            </a:fld>
            <a:endParaRPr lang="en-US" dirty="0"/>
          </a:p>
        </p:txBody>
      </p:sp>
    </p:spTree>
    <p:extLst>
      <p:ext uri="{BB962C8B-B14F-4D97-AF65-F5344CB8AC3E}">
        <p14:creationId xmlns:p14="http://schemas.microsoft.com/office/powerpoint/2010/main" val="1916724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79400" y="28575"/>
            <a:ext cx="8585200" cy="2795588"/>
          </a:xfrm>
        </p:spPr>
      </p:pic>
    </p:spTree>
    <p:extLst>
      <p:ext uri="{BB962C8B-B14F-4D97-AF65-F5344CB8AC3E}">
        <p14:creationId xmlns:p14="http://schemas.microsoft.com/office/powerpoint/2010/main" val="3606220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Sponsor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60</a:t>
            </a:fld>
            <a:endParaRPr lang="en-US" dirty="0"/>
          </a:p>
        </p:txBody>
      </p:sp>
    </p:spTree>
    <p:extLst>
      <p:ext uri="{BB962C8B-B14F-4D97-AF65-F5344CB8AC3E}">
        <p14:creationId xmlns:p14="http://schemas.microsoft.com/office/powerpoint/2010/main" val="11581761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30/45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10000"/>
          </a:bodyPr>
          <a:lstStyle/>
          <a:p>
            <a:r>
              <a:rPr lang="en-US" dirty="0"/>
              <a:t>Team should review (outside of class) the final PPT presentation given by previous semester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61</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(what you might call homework, to be completed </a:t>
            </a:r>
            <a:r>
              <a:rPr lang="en-US" sz="1800" b="1" dirty="0"/>
              <a:t>BEFORE Class 4</a:t>
            </a:r>
            <a:r>
              <a:rPr lang="en-US" sz="1800" dirty="0"/>
              <a:t>)</a:t>
            </a:r>
          </a:p>
        </p:txBody>
      </p:sp>
      <p:sp>
        <p:nvSpPr>
          <p:cNvPr id="8" name="Content Placeholder 2"/>
          <p:cNvSpPr txBox="1">
            <a:spLocks/>
          </p:cNvSpPr>
          <p:nvPr/>
        </p:nvSpPr>
        <p:spPr>
          <a:xfrm>
            <a:off x="1066800" y="1981200"/>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Update Needs/Reqs Workbook based on feedback and post to EDN Design Forum</a:t>
            </a:r>
            <a:r>
              <a:rPr lang="en-US" sz="1050" dirty="0">
                <a:solidFill>
                  <a:prstClr val="black"/>
                </a:solidFill>
                <a:latin typeface="Calibri" panose="020F0502020204030204"/>
                <a:ea typeface="+mn-lt"/>
                <a:cs typeface="Calibri" panose="020F0502020204030204"/>
              </a:rPr>
              <a:t>.</a:t>
            </a:r>
          </a:p>
        </p:txBody>
      </p:sp>
      <p:sp>
        <p:nvSpPr>
          <p:cNvPr id="10" name="Content Placeholder 2"/>
          <p:cNvSpPr txBox="1">
            <a:spLocks/>
          </p:cNvSpPr>
          <p:nvPr/>
        </p:nvSpPr>
        <p:spPr>
          <a:xfrm>
            <a:off x="1066800" y="2582268"/>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Team Standards Agreement part 1</a:t>
            </a:r>
            <a:endParaRPr lang="en-US" sz="1400" b="1"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3183337"/>
            <a:ext cx="7886700" cy="3206953"/>
          </a:xfrm>
          <a:prstGeom prst="rect">
            <a:avLst/>
          </a:prstGeom>
          <a:solidFill>
            <a:schemeClr val="accent6">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175" b="1" dirty="0">
                <a:solidFill>
                  <a:prstClr val="black"/>
                </a:solidFill>
                <a:latin typeface="Calibri" panose="020F0502020204030204"/>
              </a:rPr>
              <a:t>Administrative Tasks</a:t>
            </a:r>
          </a:p>
          <a:p>
            <a:pPr marL="171450" indent="-171450" defTabSz="685800">
              <a:spcBef>
                <a:spcPts val="750"/>
              </a:spcBef>
            </a:pPr>
            <a:r>
              <a:rPr lang="en-US" sz="1875" dirty="0">
                <a:solidFill>
                  <a:prstClr val="black"/>
                </a:solidFill>
                <a:latin typeface="Calibri" panose="020F0502020204030204"/>
                <a:ea typeface="+mn-lt"/>
                <a:cs typeface="Calibri" panose="020F0502020204030204"/>
              </a:rPr>
              <a:t>Complete Class 3 Ticket Out - </a:t>
            </a:r>
            <a:r>
              <a:rPr lang="en-US" sz="900" dirty="0">
                <a:solidFill>
                  <a:prstClr val="black"/>
                </a:solidFill>
                <a:latin typeface="Calibri" panose="020F0502020204030204"/>
                <a:hlinkClick r:id="rId2"/>
              </a:rPr>
              <a:t>https://forms.gle/wvAGzscgNjTHmAxZ7</a:t>
            </a:r>
            <a:endParaRPr lang="en-US" sz="900" dirty="0">
              <a:solidFill>
                <a:prstClr val="black"/>
              </a:solidFill>
              <a:latin typeface="Calibri" panose="020F0502020204030204"/>
            </a:endParaRPr>
          </a:p>
          <a:p>
            <a:pPr marL="171450" indent="-171450" defTabSz="685800">
              <a:spcBef>
                <a:spcPts val="750"/>
              </a:spcBef>
            </a:pPr>
            <a:r>
              <a:rPr lang="en-US" sz="1875" dirty="0">
                <a:solidFill>
                  <a:prstClr val="black"/>
                </a:solidFill>
                <a:latin typeface="Calibri" panose="020F0502020204030204"/>
                <a:ea typeface="+mn-lt"/>
                <a:cs typeface="Calibri" panose="020F0502020204030204"/>
              </a:rPr>
              <a:t>Choose sponsor liaison</a:t>
            </a:r>
          </a:p>
          <a:p>
            <a:pPr marL="514350" lvl="1" indent="-171450" defTabSz="685800">
              <a:spcBef>
                <a:spcPts val="375"/>
              </a:spcBef>
            </a:pPr>
            <a:r>
              <a:rPr lang="en-US" sz="1875" dirty="0">
                <a:solidFill>
                  <a:prstClr val="black"/>
                </a:solidFill>
                <a:latin typeface="Calibri" panose="020F0502020204030204"/>
                <a:ea typeface="+mn-lt"/>
                <a:cs typeface="Calibri" panose="020F0502020204030204"/>
              </a:rPr>
              <a:t>This person will be the focal point for emails to/from your sponsor. They are not the team's "spokesperson" at meetings, conference calls, in class, etc.</a:t>
            </a:r>
          </a:p>
          <a:p>
            <a:pPr marL="171450" indent="-171450" defTabSz="685800">
              <a:spcBef>
                <a:spcPts val="750"/>
              </a:spcBef>
            </a:pPr>
            <a:r>
              <a:rPr lang="en-US" sz="1875" dirty="0">
                <a:solidFill>
                  <a:prstClr val="black"/>
                </a:solidFill>
                <a:latin typeface="Calibri" panose="020F0502020204030204"/>
              </a:rPr>
              <a:t>Watch Intro to EDN video (5 min) in preparation of Class 4 review</a:t>
            </a:r>
            <a:endParaRPr lang="en-US" sz="1875"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100" dirty="0">
                <a:solidFill>
                  <a:prstClr val="black"/>
                </a:solidFill>
                <a:latin typeface="Calibri" panose="020F0502020204030204"/>
              </a:rPr>
              <a:t>Read Project Documentation Wiki page in preparation of Class 4 review</a:t>
            </a:r>
            <a:endParaRPr lang="en-US" sz="2100"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4"/>
              </a:rPr>
              <a:t>https://designlab.eng.rpi.edu/edn/projects/capstone-support-dev/wiki/Project_Documentation</a:t>
            </a:r>
            <a:r>
              <a:rPr lang="en-US" sz="900" dirty="0">
                <a:solidFill>
                  <a:prstClr val="black"/>
                </a:solidFill>
                <a:latin typeface="Calibri" panose="020F0502020204030204"/>
              </a:rPr>
              <a:t> </a:t>
            </a: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Read Meeting Minutes Wiki Page</a:t>
            </a:r>
          </a:p>
          <a:p>
            <a:pPr marL="514350" lvl="1" indent="-171450" defTabSz="685800">
              <a:spcBef>
                <a:spcPts val="375"/>
              </a:spcBef>
            </a:pPr>
            <a:r>
              <a:rPr lang="en-US" sz="900" dirty="0">
                <a:solidFill>
                  <a:prstClr val="black"/>
                </a:solidFill>
                <a:latin typeface="Calibri" panose="020F0502020204030204"/>
                <a:hlinkClick r:id="rId5"/>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1875" dirty="0">
                <a:solidFill>
                  <a:prstClr val="black"/>
                </a:solidFill>
                <a:latin typeface="Calibri" panose="020F0502020204030204"/>
              </a:rPr>
              <a:t>Post notes taken during PPT review to Project Management Forum</a:t>
            </a:r>
            <a:endParaRPr lang="en-US" sz="18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Follow Subversion instructions to download and install client, then checkout a copy of the </a:t>
            </a:r>
            <a:r>
              <a:rPr lang="en-US" sz="2100">
                <a:solidFill>
                  <a:prstClr val="black"/>
                </a:solidFill>
                <a:latin typeface="Calibri" panose="020F0502020204030204"/>
                <a:ea typeface="+mn-lt"/>
                <a:cs typeface="Calibri" panose="020F0502020204030204"/>
              </a:rPr>
              <a:t>folder titled </a:t>
            </a:r>
            <a:r>
              <a:rPr lang="en-US" sz="2100" b="1" dirty="0">
                <a:solidFill>
                  <a:prstClr val="black"/>
                </a:solidFill>
                <a:latin typeface="Calibri" panose="020F0502020204030204"/>
                <a:ea typeface="+mn-lt"/>
                <a:cs typeface="Calibri" panose="020F0502020204030204"/>
              </a:rPr>
              <a:t>working </a:t>
            </a:r>
            <a:r>
              <a:rPr lang="en-US" sz="2100" dirty="0">
                <a:solidFill>
                  <a:prstClr val="black"/>
                </a:solidFill>
                <a:latin typeface="Calibri" panose="020F0502020204030204"/>
                <a:ea typeface="+mn-lt"/>
                <a:cs typeface="Calibri" panose="020F0502020204030204"/>
              </a:rPr>
              <a:t>from your project’s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6"/>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Complete the Online Safety Training in Percipio by end of 3rd week</a:t>
            </a:r>
          </a:p>
          <a:p>
            <a:pPr marL="628650" lvl="1" indent="-285750" defTabSz="685800">
              <a:spcBef>
                <a:spcPts val="750"/>
              </a:spcBef>
            </a:pPr>
            <a:r>
              <a:rPr lang="en-US" sz="1900" dirty="0">
                <a:solidFill>
                  <a:prstClr val="black"/>
                </a:solidFill>
                <a:latin typeface="Calibri" panose="020F0502020204030204"/>
                <a:ea typeface="+mn-lt"/>
                <a:cs typeface="Calibri" panose="020F0502020204030204"/>
                <a:hlinkClick r:id="rId7"/>
              </a:rPr>
              <a:t>https://rpi.percipio.com/</a:t>
            </a:r>
            <a:endParaRPr lang="en-US" sz="19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1800" dirty="0">
                <a:solidFill>
                  <a:prstClr val="black"/>
                </a:solidFill>
                <a:latin typeface="Calibri" panose="020F0502020204030204"/>
                <a:ea typeface="+mn-lt"/>
                <a:cs typeface="Calibri" panose="020F0502020204030204"/>
              </a:rPr>
              <a:t>Rensselaer Manufacturing and Prototyping Laboratories-Safety Orientation</a:t>
            </a:r>
          </a:p>
          <a:p>
            <a:pPr marL="628650" lvl="1" indent="-285750" defTabSz="685800">
              <a:spcBef>
                <a:spcPts val="750"/>
              </a:spcBef>
            </a:pPr>
            <a:r>
              <a:rPr lang="en-US" sz="1800" dirty="0">
                <a:solidFill>
                  <a:prstClr val="black"/>
                </a:solidFill>
                <a:latin typeface="Calibri" panose="020F0502020204030204"/>
                <a:ea typeface="+mn-lt"/>
                <a:cs typeface="Calibri" panose="020F0502020204030204"/>
              </a:rPr>
              <a:t>Instructions </a:t>
            </a:r>
            <a:r>
              <a:rPr lang="en-US" sz="900" dirty="0">
                <a:solidFill>
                  <a:prstClr val="black"/>
                </a:solidFill>
                <a:latin typeface="Calibri" panose="020F0502020204030204"/>
                <a:ea typeface="+mn-lt"/>
                <a:cs typeface="Calibri" panose="020F0502020204030204"/>
                <a:hlinkClick r:id="rId8"/>
              </a:rPr>
              <a:t>https://designlab.eng.rpi.edu/edn/attachments/download/114354/RMPL%20Safety%20Module%20Completion%20Instructions-Percipio%20.pdf</a:t>
            </a:r>
            <a:r>
              <a:rPr lang="en-US" sz="900" dirty="0">
                <a:solidFill>
                  <a:prstClr val="black"/>
                </a:solidFill>
                <a:latin typeface="Calibri" panose="020F0502020204030204"/>
                <a:ea typeface="+mn-lt"/>
                <a:cs typeface="Calibri" panose="020F0502020204030204"/>
              </a:rPr>
              <a:t> </a:t>
            </a:r>
          </a:p>
        </p:txBody>
      </p:sp>
      <p:sp>
        <p:nvSpPr>
          <p:cNvPr id="9" name="Oval 8"/>
          <p:cNvSpPr/>
          <p:nvPr/>
        </p:nvSpPr>
        <p:spPr>
          <a:xfrm>
            <a:off x="75694" y="28613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2763" y="436481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11137" y="197358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62</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63</a:t>
            </a:fld>
            <a:endParaRPr lang="en-US" sz="1200" dirty="0"/>
          </a:p>
        </p:txBody>
      </p:sp>
      <p:sp>
        <p:nvSpPr>
          <p:cNvPr id="9" name="TextBox 8"/>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057400"/>
            <a:ext cx="9144000" cy="2499143"/>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648200" y="1837732"/>
            <a:ext cx="3352800" cy="2585323"/>
          </a:xfrm>
          <a:prstGeom prst="rect">
            <a:avLst/>
          </a:prstGeom>
          <a:noFill/>
        </p:spPr>
        <p:txBody>
          <a:bodyPr wrap="square" rtlCol="0">
            <a:spAutoFit/>
          </a:bodyPr>
          <a:lstStyle/>
          <a:p>
            <a:r>
              <a:rPr lang="en-US" dirty="0"/>
              <a:t>Today is Day Four of class</a:t>
            </a:r>
          </a:p>
          <a:p>
            <a:endParaRPr lang="en-US" dirty="0"/>
          </a:p>
          <a:p>
            <a:r>
              <a:rPr lang="en-US" dirty="0"/>
              <a:t>Team should be working towards student agreement, and PE/CE/sponsor review/approval of steps ONE &amp; TWO</a:t>
            </a:r>
          </a:p>
          <a:p>
            <a:endParaRPr lang="en-US" dirty="0"/>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981201"/>
            <a:ext cx="1905000" cy="11491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743200" y="2667001"/>
            <a:ext cx="1905000" cy="4633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12"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64</a:t>
            </a:fld>
            <a:endParaRPr lang="en-US" sz="1200" dirty="0"/>
          </a:p>
        </p:txBody>
      </p:sp>
    </p:spTree>
    <p:extLst>
      <p:ext uri="{BB962C8B-B14F-4D97-AF65-F5344CB8AC3E}">
        <p14:creationId xmlns:p14="http://schemas.microsoft.com/office/powerpoint/2010/main" val="20594436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Sponsor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66</a:t>
            </a:fld>
            <a:endParaRPr lang="en-US" dirty="0"/>
          </a:p>
        </p:txBody>
      </p:sp>
    </p:spTree>
    <p:extLst>
      <p:ext uri="{BB962C8B-B14F-4D97-AF65-F5344CB8AC3E}">
        <p14:creationId xmlns:p14="http://schemas.microsoft.com/office/powerpoint/2010/main" val="21671279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Sponsor </a:t>
            </a:r>
          </a:p>
          <a:p>
            <a:pPr lvl="1"/>
            <a:r>
              <a:rPr lang="en-US" dirty="0"/>
              <a:t>If Team has already had Sponsor Meeting, what new questions have been identified as a result?</a:t>
            </a:r>
          </a:p>
          <a:p>
            <a:pPr lvl="2"/>
            <a:r>
              <a:rPr lang="en-US" dirty="0"/>
              <a:t>Clearly document and email to Sponsor, copy your PE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67</a:t>
            </a:fld>
            <a:endParaRPr lang="en-US" sz="1200" dirty="0"/>
          </a:p>
        </p:txBody>
      </p:sp>
    </p:spTree>
    <p:extLst>
      <p:ext uri="{BB962C8B-B14F-4D97-AF65-F5344CB8AC3E}">
        <p14:creationId xmlns:p14="http://schemas.microsoft.com/office/powerpoint/2010/main" val="28828240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(Class 3 or 4)</a:t>
            </a:r>
          </a:p>
        </p:txBody>
      </p:sp>
      <p:sp>
        <p:nvSpPr>
          <p:cNvPr id="3" name="Content Placeholder 2"/>
          <p:cNvSpPr>
            <a:spLocks noGrp="1"/>
          </p:cNvSpPr>
          <p:nvPr>
            <p:ph idx="1"/>
          </p:nvPr>
        </p:nvSpPr>
        <p:spPr>
          <a:xfrm>
            <a:off x="628650" y="1847851"/>
            <a:ext cx="7886700" cy="4351338"/>
          </a:xfrm>
        </p:spPr>
        <p:txBody>
          <a:bodyPr/>
          <a:lstStyle/>
          <a:p>
            <a:pPr marL="0" indent="0">
              <a:buNone/>
            </a:pPr>
            <a:r>
              <a:rPr lang="en-US" sz="2400" dirty="0"/>
              <a:t>Chief Engineer led discussion of:</a:t>
            </a:r>
          </a:p>
          <a:p>
            <a:pPr lvl="1"/>
            <a:r>
              <a:rPr lang="en-US" sz="2400" dirty="0"/>
              <a:t>Course grading</a:t>
            </a:r>
          </a:p>
          <a:p>
            <a:pPr lvl="1"/>
            <a:r>
              <a:rPr lang="en-US" sz="2400" dirty="0"/>
              <a:t>Student expectations</a:t>
            </a:r>
          </a:p>
          <a:p>
            <a:pPr lvl="1"/>
            <a:r>
              <a:rPr lang="en-US" sz="2400" dirty="0"/>
              <a:t>CE background and experience</a:t>
            </a:r>
          </a:p>
          <a:p>
            <a:pPr lvl="1"/>
            <a:r>
              <a:rPr lang="en-US" sz="2400" dirty="0"/>
              <a:t>Project impressions</a:t>
            </a:r>
          </a:p>
          <a:p>
            <a:pPr lvl="1"/>
            <a:r>
              <a:rPr lang="en-US" sz="2400" dirty="0"/>
              <a:t>Team Standards Agreement</a:t>
            </a:r>
          </a:p>
          <a:p>
            <a:pPr lvl="1"/>
            <a:endParaRPr lang="en-US" sz="2400" dirty="0"/>
          </a:p>
          <a:p>
            <a:pPr lvl="1"/>
            <a:endParaRPr lang="en-US" sz="2400"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68</a:t>
            </a:fld>
            <a:endParaRPr lang="en-US" sz="1200" dirty="0"/>
          </a:p>
        </p:txBody>
      </p:sp>
    </p:spTree>
    <p:extLst>
      <p:ext uri="{BB962C8B-B14F-4D97-AF65-F5344CB8AC3E}">
        <p14:creationId xmlns:p14="http://schemas.microsoft.com/office/powerpoint/2010/main" val="8842269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5</a:t>
            </a:r>
            <a:r>
              <a:rPr lang="en-US" sz="1800" dirty="0"/>
              <a:t>)</a:t>
            </a:r>
          </a:p>
        </p:txBody>
      </p:sp>
      <p:sp>
        <p:nvSpPr>
          <p:cNvPr id="8" name="Content Placeholder 2"/>
          <p:cNvSpPr txBox="1">
            <a:spLocks/>
          </p:cNvSpPr>
          <p:nvPr/>
        </p:nvSpPr>
        <p:spPr>
          <a:xfrm>
            <a:off x="1524000" y="1812060"/>
            <a:ext cx="6731308" cy="1108114"/>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Update Needs/Reqs Workbook - post to Engineering Analysis folder in the repository</a:t>
            </a:r>
          </a:p>
        </p:txBody>
      </p:sp>
      <p:sp>
        <p:nvSpPr>
          <p:cNvPr id="10" name="Content Placeholder 2"/>
          <p:cNvSpPr txBox="1">
            <a:spLocks/>
          </p:cNvSpPr>
          <p:nvPr/>
        </p:nvSpPr>
        <p:spPr>
          <a:xfrm>
            <a:off x="1524000" y="2920174"/>
            <a:ext cx="6731308" cy="154765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cs typeface="Calibri"/>
              </a:rPr>
              <a:t>Watch Statement of Work video (10 min) in preparation for creating draft in class 5</a:t>
            </a:r>
          </a:p>
          <a:p>
            <a:pPr marL="514350" lvl="1" indent="-171450" defTabSz="685800">
              <a:spcBef>
                <a:spcPts val="375"/>
              </a:spcBef>
            </a:pPr>
            <a:r>
              <a:rPr lang="en-US" sz="750" dirty="0">
                <a:solidFill>
                  <a:prstClr val="black"/>
                </a:solidFill>
                <a:latin typeface="Calibri" panose="020F0502020204030204"/>
                <a:cs typeface="Calibri"/>
                <a:hlinkClick r:id="rId2"/>
              </a:rPr>
              <a:t>https://designlab.eng.rpi.edu/edn/projects/capstone-support-dev/repository/112/raw/training/Statement%20of%20Work.mp4</a:t>
            </a:r>
            <a:endParaRPr lang="en-US" sz="750" dirty="0">
              <a:solidFill>
                <a:prstClr val="black"/>
              </a:solidFill>
              <a:latin typeface="Calibri" panose="020F0502020204030204"/>
              <a:cs typeface="Calibri"/>
            </a:endParaRPr>
          </a:p>
          <a:p>
            <a:pPr marL="57150" indent="-171450" defTabSz="685800">
              <a:spcBef>
                <a:spcPts val="375"/>
              </a:spcBef>
            </a:pPr>
            <a:r>
              <a:rPr lang="en-US" sz="1200" dirty="0">
                <a:solidFill>
                  <a:prstClr val="black"/>
                </a:solidFill>
                <a:ea typeface="+mn-lt"/>
                <a:cs typeface="Calibri" panose="020F0502020204030204"/>
              </a:rPr>
              <a:t>Team Standards Agreement part 2 due by class 6</a:t>
            </a: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24000" y="4467826"/>
            <a:ext cx="6731308" cy="195386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Class 4 Ticket Out - </a:t>
            </a:r>
            <a:r>
              <a:rPr lang="en-US" sz="900" dirty="0">
                <a:solidFill>
                  <a:prstClr val="black"/>
                </a:solidFill>
                <a:hlinkClick r:id="rId3"/>
              </a:rPr>
              <a:t>https://forms.gle/zwE4Le9jfExECtE98</a:t>
            </a:r>
            <a:r>
              <a:rPr lang="en-US" sz="900" dirty="0">
                <a:solidFill>
                  <a:prstClr val="black"/>
                </a:solidFill>
              </a:rPr>
              <a:t> </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class review</a:t>
            </a:r>
          </a:p>
          <a:p>
            <a:pPr marL="514350" lvl="1" indent="-171450" defTabSz="685800">
              <a:spcBef>
                <a:spcPts val="375"/>
              </a:spcBef>
            </a:pPr>
            <a:r>
              <a:rPr lang="en-US" sz="750" dirty="0">
                <a:solidFill>
                  <a:prstClr val="black"/>
                </a:solidFill>
                <a:latin typeface="Calibri" panose="020F0502020204030204"/>
                <a:cs typeface="Calibri"/>
                <a:hlinkClick r:id="rId4"/>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dirty="0">
                <a:solidFill>
                  <a:prstClr val="black"/>
                </a:solidFill>
                <a:latin typeface="Calibri" panose="020F0502020204030204"/>
                <a:cs typeface="Calibri"/>
              </a:rPr>
              <a:t>Complete the Online Safety Training in Percipio by end of 3rd week</a:t>
            </a:r>
            <a:endParaRPr lang="en-US" sz="1400" dirty="0">
              <a:solidFill>
                <a:prstClr val="black"/>
              </a:solidFill>
              <a:latin typeface="Calibri" panose="020F0502020204030204"/>
              <a:ea typeface="+mn-lt"/>
              <a:cs typeface="Calibri" panose="020F0502020204030204"/>
            </a:endParaRPr>
          </a:p>
          <a:p>
            <a:pPr marL="514350" lvl="1"/>
            <a:r>
              <a:rPr lang="en-US" sz="1000" u="sng" dirty="0">
                <a:hlinkClick r:id="rId5"/>
              </a:rPr>
              <a:t>https://rpi.percipio.com/</a:t>
            </a:r>
            <a:endParaRPr lang="en-US" sz="10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Laboratories-Safety Orientation</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69</a:t>
            </a:fld>
            <a:endParaRPr lang="en-US" sz="1200" dirty="0"/>
          </a:p>
        </p:txBody>
      </p:sp>
    </p:spTree>
    <p:extLst>
      <p:ext uri="{BB962C8B-B14F-4D97-AF65-F5344CB8AC3E}">
        <p14:creationId xmlns:p14="http://schemas.microsoft.com/office/powerpoint/2010/main" val="29355539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grpSp>
        <p:nvGrpSpPr>
          <p:cNvPr id="15" name="Group 14"/>
          <p:cNvGrpSpPr/>
          <p:nvPr/>
        </p:nvGrpSpPr>
        <p:grpSpPr>
          <a:xfrm>
            <a:off x="7086600" y="66049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49341" y="1717831"/>
            <a:ext cx="6645317" cy="4597323"/>
          </a:xfrm>
        </p:spPr>
      </p:pic>
    </p:spTree>
    <p:extLst>
      <p:ext uri="{BB962C8B-B14F-4D97-AF65-F5344CB8AC3E}">
        <p14:creationId xmlns:p14="http://schemas.microsoft.com/office/powerpoint/2010/main" val="5751348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70</a:t>
            </a:fld>
            <a:endParaRPr lang="en-US" sz="1200" dirty="0"/>
          </a:p>
        </p:txBody>
      </p:sp>
      <p:sp>
        <p:nvSpPr>
          <p:cNvPr id="9" name="TextBox 8"/>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6990" y="1855710"/>
            <a:ext cx="5630020" cy="2935497"/>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Five of class</a:t>
            </a:r>
          </a:p>
          <a:p>
            <a:endParaRPr lang="en-US" dirty="0"/>
          </a:p>
          <a:p>
            <a:r>
              <a:rPr lang="en-US" dirty="0"/>
              <a:t>Team will develop Statement of Work (SoW). </a:t>
            </a:r>
          </a:p>
          <a:p>
            <a:r>
              <a:rPr lang="en-US" dirty="0"/>
              <a:t>This puts into clear words &amp; pictures what the FINAL output will look like, and the tools required to get there.</a:t>
            </a:r>
          </a:p>
        </p:txBody>
      </p: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71</a:t>
            </a:fld>
            <a:endParaRPr lang="en-US" sz="1200" dirty="0"/>
          </a:p>
        </p:txBody>
      </p:sp>
    </p:spTree>
    <p:extLst>
      <p:ext uri="{BB962C8B-B14F-4D97-AF65-F5344CB8AC3E}">
        <p14:creationId xmlns:p14="http://schemas.microsoft.com/office/powerpoint/2010/main" val="32701720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15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QUESTIONS about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72</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5B63303-2E24-45AA-AADF-393B6AB00FC1}"/>
              </a:ext>
            </a:extLst>
          </p:cNvPr>
          <p:cNvSpPr txBox="1"/>
          <p:nvPr/>
        </p:nvSpPr>
        <p:spPr>
          <a:xfrm>
            <a:off x="457200" y="5435660"/>
            <a:ext cx="8607356" cy="830997"/>
          </a:xfrm>
          <a:prstGeom prst="rect">
            <a:avLst/>
          </a:prstGeom>
          <a:noFill/>
        </p:spPr>
        <p:txBody>
          <a:bodyPr wrap="none" rtlCol="0">
            <a:spAutoFit/>
          </a:bodyPr>
          <a:lstStyle/>
          <a:p>
            <a:r>
              <a:rPr lang="en-US" sz="2400" b="1" dirty="0"/>
              <a:t>In ALL cases, the file name and location remains the same:</a:t>
            </a:r>
          </a:p>
          <a:p>
            <a:r>
              <a:rPr lang="en-US" sz="2400" b="1" dirty="0"/>
              <a:t>“working/Reports/Design Report and Poster/Design Report.docx”</a:t>
            </a:r>
          </a:p>
        </p:txBody>
      </p:sp>
      <p:sp>
        <p:nvSpPr>
          <p:cNvPr id="2" name="Title 1"/>
          <p:cNvSpPr>
            <a:spLocks noGrp="1"/>
          </p:cNvSpPr>
          <p:nvPr>
            <p:ph type="title"/>
          </p:nvPr>
        </p:nvSpPr>
        <p:spPr>
          <a:xfrm>
            <a:off x="628650" y="160925"/>
            <a:ext cx="7886700" cy="1325563"/>
          </a:xfrm>
        </p:spPr>
        <p:txBody>
          <a:bodyPr/>
          <a:lstStyle/>
          <a:p>
            <a:r>
              <a:rPr lang="en-US" dirty="0"/>
              <a:t>Phases of the Design Report</a:t>
            </a:r>
          </a:p>
        </p:txBody>
      </p:sp>
      <p:graphicFrame>
        <p:nvGraphicFramePr>
          <p:cNvPr id="6" name="Diagram 5">
            <a:extLst>
              <a:ext uri="{FF2B5EF4-FFF2-40B4-BE49-F238E27FC236}">
                <a16:creationId xmlns:a16="http://schemas.microsoft.com/office/drawing/2014/main" id="{785E2BBB-4945-4F13-8C4B-DAE72DB3173A}"/>
              </a:ext>
            </a:extLst>
          </p:cNvPr>
          <p:cNvGraphicFramePr/>
          <p:nvPr>
            <p:extLst>
              <p:ext uri="{D42A27DB-BD31-4B8C-83A1-F6EECF244321}">
                <p14:modId xmlns:p14="http://schemas.microsoft.com/office/powerpoint/2010/main" val="614345000"/>
              </p:ext>
            </p:extLst>
          </p:nvPr>
        </p:nvGraphicFramePr>
        <p:xfrm>
          <a:off x="342900" y="510860"/>
          <a:ext cx="8458200" cy="50609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73</a:t>
            </a:fld>
            <a:endParaRPr lang="en-US" sz="1200" dirty="0"/>
          </a:p>
        </p:txBody>
      </p:sp>
    </p:spTree>
    <p:extLst>
      <p:ext uri="{BB962C8B-B14F-4D97-AF65-F5344CB8AC3E}">
        <p14:creationId xmlns:p14="http://schemas.microsoft.com/office/powerpoint/2010/main" val="24903789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597" y="147179"/>
            <a:ext cx="7886700" cy="1325563"/>
          </a:xfrm>
        </p:spPr>
        <p:txBody>
          <a:bodyPr/>
          <a:lstStyle/>
          <a:p>
            <a:pPr algn="ctr"/>
            <a:r>
              <a:rPr lang="en-US" dirty="0"/>
              <a:t>Design Report.docx - Table of Contents</a:t>
            </a:r>
            <a:br>
              <a:rPr lang="en-US" dirty="0"/>
            </a:br>
            <a:r>
              <a:rPr lang="en-US" dirty="0"/>
              <a:t>Revision Fall 2021</a:t>
            </a:r>
          </a:p>
        </p:txBody>
      </p:sp>
      <p:sp>
        <p:nvSpPr>
          <p:cNvPr id="8" name="Rectangle 4"/>
          <p:cNvSpPr>
            <a:spLocks noChangeArrowheads="1"/>
          </p:cNvSpPr>
          <p:nvPr/>
        </p:nvSpPr>
        <p:spPr bwMode="auto">
          <a:xfrm>
            <a:off x="1600200" y="119062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0" name="TextBox 9"/>
          <p:cNvSpPr txBox="1"/>
          <p:nvPr/>
        </p:nvSpPr>
        <p:spPr>
          <a:xfrm>
            <a:off x="7118684" y="2247762"/>
            <a:ext cx="2057400" cy="1754326"/>
          </a:xfrm>
          <a:prstGeom prst="rect">
            <a:avLst/>
          </a:prstGeom>
          <a:noFill/>
        </p:spPr>
        <p:txBody>
          <a:bodyPr wrap="square" rtlCol="0">
            <a:spAutoFit/>
          </a:bodyPr>
          <a:lstStyle/>
          <a:p>
            <a:r>
              <a:rPr lang="en-US" dirty="0"/>
              <a:t>Green – Create</a:t>
            </a:r>
          </a:p>
          <a:p>
            <a:r>
              <a:rPr lang="en-US" dirty="0"/>
              <a:t>Yellow – Update</a:t>
            </a:r>
          </a:p>
          <a:p>
            <a:endParaRPr lang="en-US" dirty="0"/>
          </a:p>
          <a:p>
            <a:endParaRPr lang="en-US" dirty="0"/>
          </a:p>
          <a:p>
            <a:r>
              <a:rPr lang="en-US" dirty="0"/>
              <a:t>File name </a:t>
            </a:r>
          </a:p>
          <a:p>
            <a:r>
              <a:rPr lang="en-US" b="1" dirty="0"/>
              <a:t>DOES NOT </a:t>
            </a:r>
            <a:r>
              <a:rPr lang="en-US" dirty="0"/>
              <a:t>change</a:t>
            </a:r>
          </a:p>
        </p:txBody>
      </p:sp>
      <p:sp>
        <p:nvSpPr>
          <p:cNvPr id="3" name="Rectangle 10">
            <a:extLst>
              <a:ext uri="{FF2B5EF4-FFF2-40B4-BE49-F238E27FC236}">
                <a16:creationId xmlns:a16="http://schemas.microsoft.com/office/drawing/2014/main" id="{413EAC6B-96B3-4D70-B7FB-7EF6F6985E59}"/>
              </a:ext>
            </a:extLst>
          </p:cNvPr>
          <p:cNvSpPr>
            <a:spLocks noChangeArrowheads="1"/>
          </p:cNvSpPr>
          <p:nvPr/>
        </p:nvSpPr>
        <p:spPr bwMode="auto">
          <a:xfrm>
            <a:off x="914400" y="111689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6" name="Object 5">
            <a:extLst>
              <a:ext uri="{FF2B5EF4-FFF2-40B4-BE49-F238E27FC236}">
                <a16:creationId xmlns:a16="http://schemas.microsoft.com/office/drawing/2014/main" id="{F6D8D493-11CB-4E80-95D9-1D7646627E87}"/>
              </a:ext>
            </a:extLst>
          </p:cNvPr>
          <p:cNvGraphicFramePr>
            <a:graphicFrameLocks noChangeAspect="1"/>
          </p:cNvGraphicFramePr>
          <p:nvPr>
            <p:extLst>
              <p:ext uri="{D42A27DB-BD31-4B8C-83A1-F6EECF244321}">
                <p14:modId xmlns:p14="http://schemas.microsoft.com/office/powerpoint/2010/main" val="1431692791"/>
              </p:ext>
            </p:extLst>
          </p:nvPr>
        </p:nvGraphicFramePr>
        <p:xfrm>
          <a:off x="914400" y="1574800"/>
          <a:ext cx="5711825" cy="4841875"/>
        </p:xfrm>
        <a:graphic>
          <a:graphicData uri="http://schemas.openxmlformats.org/presentationml/2006/ole">
            <mc:AlternateContent xmlns:mc="http://schemas.openxmlformats.org/markup-compatibility/2006">
              <mc:Choice xmlns:v="urn:schemas-microsoft-com:vml" Requires="v">
                <p:oleObj spid="_x0000_s1026" name="Worksheet" r:id="rId3" imgW="5821538" imgH="4846131" progId="Excel.Sheet.12">
                  <p:embed/>
                </p:oleObj>
              </mc:Choice>
              <mc:Fallback>
                <p:oleObj name="Worksheet" r:id="rId3" imgW="5821538" imgH="4846131" progId="Excel.Sheet.12">
                  <p:embed/>
                  <p:pic>
                    <p:nvPicPr>
                      <p:cNvPr id="0" name="Object 9"/>
                      <p:cNvPicPr>
                        <a:picLocks noChangeAspect="1" noChangeArrowheads="1"/>
                      </p:cNvPicPr>
                      <p:nvPr/>
                    </p:nvPicPr>
                    <p:blipFill>
                      <a:blip r:embed="rId4"/>
                      <a:srcRect/>
                      <a:stretch>
                        <a:fillRect/>
                      </a:stretch>
                    </p:blipFill>
                    <p:spPr bwMode="auto">
                      <a:xfrm>
                        <a:off x="914400" y="1574800"/>
                        <a:ext cx="5711825" cy="4841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74</a:t>
            </a:fld>
            <a:endParaRPr lang="en-US" sz="1200" dirty="0"/>
          </a:p>
        </p:txBody>
      </p:sp>
    </p:spTree>
    <p:extLst>
      <p:ext uri="{BB962C8B-B14F-4D97-AF65-F5344CB8AC3E}">
        <p14:creationId xmlns:p14="http://schemas.microsoft.com/office/powerpoint/2010/main" val="39568140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Design Report </a:t>
            </a:r>
            <a:r>
              <a:rPr lang="en-US" sz="3600" dirty="0"/>
              <a:t>Section Progress</a:t>
            </a:r>
            <a:endParaRPr lang="en-US" dirty="0"/>
          </a:p>
        </p:txBody>
      </p:sp>
      <p:sp>
        <p:nvSpPr>
          <p:cNvPr id="3" name="Content Placeholder 2"/>
          <p:cNvSpPr>
            <a:spLocks noGrp="1"/>
          </p:cNvSpPr>
          <p:nvPr>
            <p:ph idx="1"/>
          </p:nvPr>
        </p:nvSpPr>
        <p:spPr>
          <a:xfrm>
            <a:off x="628650" y="1405237"/>
            <a:ext cx="7886700" cy="4351338"/>
          </a:xfrm>
        </p:spPr>
        <p:txBody>
          <a:bodyPr>
            <a:normAutofit/>
          </a:bodyPr>
          <a:lstStyle/>
          <a:p>
            <a:pPr marL="0" indent="0">
              <a:buNone/>
            </a:pPr>
            <a:r>
              <a:rPr lang="en-US" sz="2300" dirty="0"/>
              <a:t>Create (green)</a:t>
            </a:r>
          </a:p>
          <a:p>
            <a:pPr lvl="1"/>
            <a:r>
              <a:rPr lang="en-US" sz="2000" dirty="0"/>
              <a:t>first pass at generating this content</a:t>
            </a:r>
          </a:p>
          <a:p>
            <a:pPr lvl="1"/>
            <a:endParaRPr lang="en-US" sz="2000" dirty="0"/>
          </a:p>
          <a:p>
            <a:pPr marL="0" indent="0">
              <a:buNone/>
            </a:pPr>
            <a:r>
              <a:rPr lang="en-US" sz="2300" dirty="0"/>
              <a:t>Required Update (yellow)</a:t>
            </a:r>
          </a:p>
          <a:p>
            <a:pPr lvl="1"/>
            <a:r>
              <a:rPr lang="en-US" sz="2000" dirty="0"/>
              <a:t>revise and update based on work done to date</a:t>
            </a:r>
          </a:p>
          <a:p>
            <a:pPr lvl="1"/>
            <a:r>
              <a:rPr lang="en-US" sz="2000" dirty="0"/>
              <a:t>incorporate feedback from PE/CE/sponsor</a:t>
            </a:r>
          </a:p>
          <a:p>
            <a:pPr marL="342900" lvl="1" indent="0">
              <a:buNone/>
            </a:pPr>
            <a:endParaRPr lang="en-US" sz="2300" dirty="0"/>
          </a:p>
          <a:p>
            <a:pPr marL="0" indent="0">
              <a:buNone/>
            </a:pPr>
            <a:r>
              <a:rPr lang="en-US" sz="2300" dirty="0"/>
              <a:t>Optional Update</a:t>
            </a:r>
          </a:p>
          <a:p>
            <a:pPr lvl="1"/>
            <a:r>
              <a:rPr lang="en-US" sz="2000" dirty="0"/>
              <a:t>any existing material can be revised with new information</a:t>
            </a:r>
          </a:p>
          <a:p>
            <a:pPr lvl="1"/>
            <a:r>
              <a:rPr lang="en-US" sz="2000" dirty="0"/>
              <a:t>incorporate feedback</a:t>
            </a:r>
          </a:p>
          <a:p>
            <a:pPr lvl="1"/>
            <a:endParaRPr lang="en-US" sz="2000" dirty="0"/>
          </a:p>
        </p:txBody>
      </p:sp>
      <p:sp>
        <p:nvSpPr>
          <p:cNvPr id="6" name="TextBox 5"/>
          <p:cNvSpPr txBox="1"/>
          <p:nvPr/>
        </p:nvSpPr>
        <p:spPr>
          <a:xfrm>
            <a:off x="1219200" y="5433021"/>
            <a:ext cx="7086600" cy="923330"/>
          </a:xfrm>
          <a:prstGeom prst="rect">
            <a:avLst/>
          </a:prstGeom>
          <a:noFill/>
          <a:ln>
            <a:solidFill>
              <a:schemeClr val="tx1"/>
            </a:solidFill>
          </a:ln>
        </p:spPr>
        <p:txBody>
          <a:bodyPr wrap="square" rtlCol="0">
            <a:spAutoFit/>
          </a:bodyPr>
          <a:lstStyle/>
          <a:p>
            <a:pPr lvl="0" algn="ctr"/>
            <a:r>
              <a:rPr lang="en-US" b="1" dirty="0"/>
              <a:t>At all stages, the file name and location in Repository remains the same: </a:t>
            </a:r>
            <a:endParaRPr lang="en-US" dirty="0"/>
          </a:p>
          <a:p>
            <a:pPr algn="ctr"/>
            <a:r>
              <a:rPr lang="en-US" b="1" dirty="0"/>
              <a:t>“working/Reports/Design Report and Poster/Design Report.docx”</a:t>
            </a:r>
            <a:endParaRPr lang="en-US" dirty="0"/>
          </a:p>
          <a:p>
            <a:pPr algn="ctr"/>
            <a:endParaRPr lang="en-US" dirty="0"/>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75</a:t>
            </a:fld>
            <a:endParaRPr lang="en-US" sz="1200" dirty="0"/>
          </a:p>
        </p:txBody>
      </p:sp>
    </p:spTree>
    <p:extLst>
      <p:ext uri="{BB962C8B-B14F-4D97-AF65-F5344CB8AC3E}">
        <p14:creationId xmlns:p14="http://schemas.microsoft.com/office/powerpoint/2010/main" val="25740501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Statement of Work Q&amp;A</a:t>
            </a:r>
          </a:p>
        </p:txBody>
      </p:sp>
      <p:sp>
        <p:nvSpPr>
          <p:cNvPr id="3" name="Content Placeholder 2"/>
          <p:cNvSpPr>
            <a:spLocks noGrp="1"/>
          </p:cNvSpPr>
          <p:nvPr>
            <p:ph idx="1"/>
          </p:nvPr>
        </p:nvSpPr>
        <p:spPr/>
        <p:txBody>
          <a:bodyPr>
            <a:normAutofit/>
          </a:bodyPr>
          <a:lstStyle/>
          <a:p>
            <a:r>
              <a:rPr lang="en-US" dirty="0"/>
              <a:t>Out of Class Task was to watch 1 video…</a:t>
            </a:r>
          </a:p>
          <a:p>
            <a:r>
              <a:rPr lang="en-US" dirty="0"/>
              <a:t>QUESTIONS about content?</a:t>
            </a:r>
          </a:p>
          <a:p>
            <a:endParaRPr lang="en-US" dirty="0"/>
          </a:p>
          <a:p>
            <a:r>
              <a:rPr lang="en-US" dirty="0"/>
              <a:t>What is a Statement of Work?</a:t>
            </a:r>
          </a:p>
          <a:p>
            <a:r>
              <a:rPr lang="en-US" dirty="0"/>
              <a:t>What is difference between the Project Objectives and Semester Objectives?</a:t>
            </a:r>
          </a:p>
          <a:p>
            <a:r>
              <a:rPr lang="en-US" dirty="0"/>
              <a:t>What are Engineering Tools and Methods?</a:t>
            </a:r>
          </a:p>
          <a:p>
            <a:r>
              <a:rPr lang="en-US" dirty="0"/>
              <a:t>What is difference between a task and a deliverable?</a:t>
            </a:r>
          </a:p>
          <a:p>
            <a:r>
              <a:rPr lang="en-US" dirty="0"/>
              <a:t>Where is the SoW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76</a:t>
            </a:fld>
            <a:endParaRPr lang="en-US" sz="1200"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10 min - Engineering Tools and Methods</a:t>
            </a:r>
          </a:p>
        </p:txBody>
      </p:sp>
      <p:sp>
        <p:nvSpPr>
          <p:cNvPr id="3" name="Content Placeholder 2"/>
          <p:cNvSpPr>
            <a:spLocks noGrp="1"/>
          </p:cNvSpPr>
          <p:nvPr>
            <p:ph idx="1"/>
          </p:nvPr>
        </p:nvSpPr>
        <p:spPr/>
        <p:txBody>
          <a:bodyPr/>
          <a:lstStyle/>
          <a:p>
            <a:pPr marL="457200" lvl="1" indent="0">
              <a:buNone/>
            </a:pPr>
            <a:r>
              <a:rPr lang="en-US" dirty="0"/>
              <a:t>What techniques, software, calculations will be used to address the problems in front of team? Ex:</a:t>
            </a:r>
          </a:p>
          <a:p>
            <a:pPr lvl="1">
              <a:buFont typeface="Arial" panose="020B0604020202020204" pitchFamily="34" charset="0"/>
              <a:buChar char="•"/>
            </a:pPr>
            <a:r>
              <a:rPr lang="en-US" dirty="0"/>
              <a:t>Mechanical aspects – Free Body diagram, torque measurement</a:t>
            </a:r>
          </a:p>
          <a:p>
            <a:pPr lvl="1">
              <a:buFont typeface="Arial" panose="020B0604020202020204" pitchFamily="34" charset="0"/>
              <a:buChar char="•"/>
            </a:pPr>
            <a:r>
              <a:rPr lang="en-US" dirty="0"/>
              <a:t>Software – flow chart of system control loop, storyboard of user input</a:t>
            </a:r>
          </a:p>
          <a:p>
            <a:pPr lvl="1">
              <a:buFont typeface="Arial" panose="020B0604020202020204" pitchFamily="34" charset="0"/>
              <a:buChar char="•"/>
            </a:pPr>
            <a:r>
              <a:rPr lang="en-US" dirty="0"/>
              <a:t>Process – conduct customer interviews of toddler caregivers, create Standard Operating Procedure for system startup and calibration</a:t>
            </a:r>
          </a:p>
        </p:txBody>
      </p:sp>
      <p:sp>
        <p:nvSpPr>
          <p:cNvPr id="5" name="Slide Number Placeholder 4"/>
          <p:cNvSpPr>
            <a:spLocks noGrp="1"/>
          </p:cNvSpPr>
          <p:nvPr>
            <p:ph type="sldNum" sz="quarter" idx="12"/>
          </p:nvPr>
        </p:nvSpPr>
        <p:spPr/>
        <p:txBody>
          <a:bodyPr/>
          <a:lstStyle/>
          <a:p>
            <a:fld id="{B044824F-EBE0-443F-8A8F-F64816AF04DC}" type="slidenum">
              <a:rPr lang="en-US" smtClean="0"/>
              <a:t>77</a:t>
            </a:fld>
            <a:endParaRPr lang="en-US" dirty="0"/>
          </a:p>
        </p:txBody>
      </p:sp>
    </p:spTree>
    <p:extLst>
      <p:ext uri="{BB962C8B-B14F-4D97-AF65-F5344CB8AC3E}">
        <p14:creationId xmlns:p14="http://schemas.microsoft.com/office/powerpoint/2010/main" val="12054180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65 min - Statement of Work Exercise</a:t>
            </a:r>
          </a:p>
        </p:txBody>
      </p:sp>
      <p:sp>
        <p:nvSpPr>
          <p:cNvPr id="3" name="Content Placeholder 2"/>
          <p:cNvSpPr>
            <a:spLocks noGrp="1"/>
          </p:cNvSpPr>
          <p:nvPr>
            <p:ph idx="1"/>
          </p:nvPr>
        </p:nvSpPr>
        <p:spPr>
          <a:xfrm>
            <a:off x="628650" y="1690689"/>
            <a:ext cx="7886700" cy="4665662"/>
          </a:xfrm>
        </p:spPr>
        <p:txBody>
          <a:bodyPr>
            <a:normAutofit fontScale="92500" lnSpcReduction="10000"/>
          </a:bodyPr>
          <a:lstStyle/>
          <a:p>
            <a:pPr marL="0" indent="0">
              <a:buNone/>
            </a:pPr>
            <a:r>
              <a:rPr lang="en-US" sz="2600" dirty="0"/>
              <a:t>Design Report Template </a:t>
            </a:r>
            <a:r>
              <a:rPr lang="en-US" dirty="0"/>
              <a:t>– </a:t>
            </a:r>
            <a:r>
              <a:rPr lang="en-US" sz="2300" dirty="0"/>
              <a:t>SoW is phase 1 of this document</a:t>
            </a:r>
          </a:p>
          <a:p>
            <a:pPr marL="0" indent="0">
              <a:buNone/>
            </a:pPr>
            <a:r>
              <a:rPr lang="en-US" dirty="0">
                <a:hlinkClick r:id="rId2"/>
              </a:rPr>
              <a:t>https://designlab.eng.rpi.edu/edn/projects/capstone-support-dev/wiki/Templates_and_Forms</a:t>
            </a:r>
            <a:r>
              <a:rPr lang="en-US" dirty="0"/>
              <a:t> - Design Report.docx</a:t>
            </a:r>
          </a:p>
          <a:p>
            <a:r>
              <a:rPr lang="en-US" dirty="0"/>
              <a:t>10 min – Break into 3 groups</a:t>
            </a:r>
          </a:p>
          <a:p>
            <a:pPr lvl="1"/>
            <a:r>
              <a:rPr lang="en-US" dirty="0"/>
              <a:t>A - Long Term Objectives (1-5+ years, from Customer Perspective)</a:t>
            </a:r>
          </a:p>
          <a:p>
            <a:pPr lvl="1"/>
            <a:r>
              <a:rPr lang="en-US" dirty="0"/>
              <a:t>B - Current Semester Objectives (3 months!)</a:t>
            </a:r>
          </a:p>
          <a:p>
            <a:pPr lvl="1"/>
            <a:r>
              <a:rPr lang="en-US" dirty="0"/>
              <a:t>C - Deliverables (Be S.M.A.R.T.!)</a:t>
            </a:r>
          </a:p>
          <a:p>
            <a:endParaRPr lang="en-US" dirty="0"/>
          </a:p>
          <a:p>
            <a:r>
              <a:rPr lang="en-US" dirty="0"/>
              <a:t>10 min - Team review – Long Term and Current Semester Objectives</a:t>
            </a:r>
          </a:p>
          <a:p>
            <a:r>
              <a:rPr lang="en-US" dirty="0"/>
              <a:t>15 min - Team review – Deliverables</a:t>
            </a:r>
          </a:p>
          <a:p>
            <a:r>
              <a:rPr lang="en-US" dirty="0"/>
              <a:t>20 min </a:t>
            </a:r>
          </a:p>
          <a:p>
            <a:pPr lvl="1"/>
            <a:r>
              <a:rPr lang="en-US" dirty="0"/>
              <a:t>PE/CE review of Deliverables</a:t>
            </a:r>
          </a:p>
          <a:p>
            <a:pPr lvl="1"/>
            <a:r>
              <a:rPr lang="en-US" dirty="0"/>
              <a:t>Team development of Dates for Deliverables and Engineering Tools and Methods</a:t>
            </a:r>
          </a:p>
          <a:p>
            <a:endParaRPr lang="en-US" dirty="0"/>
          </a:p>
          <a:p>
            <a:pPr marL="0" indent="0">
              <a:buNone/>
            </a:pPr>
            <a:r>
              <a:rPr lang="en-US" dirty="0"/>
              <a:t>Create threads in Statement of Work Forum for notes on each section</a:t>
            </a:r>
          </a:p>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78</a:t>
            </a:fld>
            <a:endParaRPr lang="en-US" sz="1200" dirty="0"/>
          </a:p>
        </p:txBody>
      </p:sp>
    </p:spTree>
    <p:extLst>
      <p:ext uri="{BB962C8B-B14F-4D97-AF65-F5344CB8AC3E}">
        <p14:creationId xmlns:p14="http://schemas.microsoft.com/office/powerpoint/2010/main" val="2463854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EBA4-555A-9468-2134-A84553CB8464}"/>
              </a:ext>
            </a:extLst>
          </p:cNvPr>
          <p:cNvSpPr>
            <a:spLocks noGrp="1"/>
          </p:cNvSpPr>
          <p:nvPr>
            <p:ph type="title"/>
          </p:nvPr>
        </p:nvSpPr>
        <p:spPr/>
        <p:txBody>
          <a:bodyPr/>
          <a:lstStyle/>
          <a:p>
            <a:r>
              <a:rPr lang="en-US" dirty="0"/>
              <a:t>Long Term vs. Short Term – aka This Semester</a:t>
            </a:r>
          </a:p>
        </p:txBody>
      </p:sp>
      <p:sp>
        <p:nvSpPr>
          <p:cNvPr id="3" name="Content Placeholder 2">
            <a:extLst>
              <a:ext uri="{FF2B5EF4-FFF2-40B4-BE49-F238E27FC236}">
                <a16:creationId xmlns:a16="http://schemas.microsoft.com/office/drawing/2014/main" id="{C97B3190-12C4-4B78-E585-D045A6C503FB}"/>
              </a:ext>
            </a:extLst>
          </p:cNvPr>
          <p:cNvSpPr>
            <a:spLocks noGrp="1"/>
          </p:cNvSpPr>
          <p:nvPr>
            <p:ph idx="1"/>
          </p:nvPr>
        </p:nvSpPr>
        <p:spPr/>
        <p:txBody>
          <a:bodyPr>
            <a:normAutofit lnSpcReduction="10000"/>
          </a:bodyPr>
          <a:lstStyle/>
          <a:p>
            <a:pPr marL="0" indent="0">
              <a:buNone/>
            </a:pPr>
            <a:r>
              <a:rPr lang="en-US" dirty="0"/>
              <a:t>Long Term</a:t>
            </a:r>
          </a:p>
          <a:p>
            <a:r>
              <a:rPr lang="en-US" dirty="0"/>
              <a:t>1 – 5 years</a:t>
            </a:r>
          </a:p>
          <a:p>
            <a:r>
              <a:rPr lang="en-US" dirty="0"/>
              <a:t>Assumes there may be multiple projects / semesters / teams working</a:t>
            </a:r>
          </a:p>
          <a:p>
            <a:r>
              <a:rPr lang="en-US" dirty="0"/>
              <a:t>Assumes a successful output from those</a:t>
            </a:r>
          </a:p>
          <a:p>
            <a:pPr marL="0" indent="0">
              <a:buNone/>
            </a:pPr>
            <a:r>
              <a:rPr lang="en-US" b="1" dirty="0"/>
              <a:t>What can the sponsor do / achieve years from now because your work was successful?</a:t>
            </a:r>
          </a:p>
          <a:p>
            <a:pPr marL="0" indent="0">
              <a:buNone/>
            </a:pPr>
            <a:endParaRPr lang="en-US" dirty="0"/>
          </a:p>
          <a:p>
            <a:pPr marL="0" indent="0">
              <a:buNone/>
            </a:pPr>
            <a:r>
              <a:rPr lang="en-US" dirty="0"/>
              <a:t>Short Term – aka by the end of This Semester</a:t>
            </a:r>
          </a:p>
          <a:p>
            <a:r>
              <a:rPr lang="en-US" dirty="0"/>
              <a:t>Things your sponsor wants you to achieve early this semester, by mid-semester, and at the end of the semester</a:t>
            </a:r>
          </a:p>
          <a:p>
            <a:r>
              <a:rPr lang="en-US" dirty="0"/>
              <a:t>Assumes your success</a:t>
            </a:r>
          </a:p>
          <a:p>
            <a:pPr marL="0" indent="0">
              <a:buNone/>
            </a:pPr>
            <a:r>
              <a:rPr lang="en-US" b="1" dirty="0"/>
              <a:t>What can your sponsor do with your work immediately after the semester ends?</a:t>
            </a:r>
          </a:p>
          <a:p>
            <a:endParaRPr lang="en-US" dirty="0"/>
          </a:p>
          <a:p>
            <a:pPr marL="0" indent="0">
              <a:buNone/>
            </a:pPr>
            <a:endParaRPr lang="en-US" dirty="0"/>
          </a:p>
        </p:txBody>
      </p:sp>
      <p:sp>
        <p:nvSpPr>
          <p:cNvPr id="4" name="Footer Placeholder 3">
            <a:extLst>
              <a:ext uri="{FF2B5EF4-FFF2-40B4-BE49-F238E27FC236}">
                <a16:creationId xmlns:a16="http://schemas.microsoft.com/office/drawing/2014/main" id="{6CAF6BF5-E8F1-532C-A9A4-D40746E69F93}"/>
              </a:ext>
            </a:extLst>
          </p:cNvPr>
          <p:cNvSpPr>
            <a:spLocks noGrp="1"/>
          </p:cNvSpPr>
          <p:nvPr>
            <p:ph type="ftr" sz="quarter" idx="11"/>
          </p:nvPr>
        </p:nvSpPr>
        <p:spPr/>
        <p:txBody>
          <a:bodyPr/>
          <a:lstStyle/>
          <a:p>
            <a:r>
              <a:rPr lang="en-US"/>
              <a:t>PE Space</a:t>
            </a:r>
            <a:endParaRPr lang="en-US" dirty="0"/>
          </a:p>
        </p:txBody>
      </p:sp>
      <p:sp>
        <p:nvSpPr>
          <p:cNvPr id="5" name="Slide Number Placeholder 4">
            <a:extLst>
              <a:ext uri="{FF2B5EF4-FFF2-40B4-BE49-F238E27FC236}">
                <a16:creationId xmlns:a16="http://schemas.microsoft.com/office/drawing/2014/main" id="{750FE1AE-1105-671A-42F5-F4FA78D19D62}"/>
              </a:ext>
            </a:extLst>
          </p:cNvPr>
          <p:cNvSpPr>
            <a:spLocks noGrp="1"/>
          </p:cNvSpPr>
          <p:nvPr>
            <p:ph type="sldNum" sz="quarter" idx="12"/>
          </p:nvPr>
        </p:nvSpPr>
        <p:spPr/>
        <p:txBody>
          <a:bodyPr/>
          <a:lstStyle/>
          <a:p>
            <a:fld id="{028FE254-016A-4E51-98AE-D4B4E3F12C32}" type="slidenum">
              <a:rPr lang="en-US" smtClean="0"/>
              <a:t>79</a:t>
            </a:fld>
            <a:endParaRPr lang="en-US" dirty="0"/>
          </a:p>
        </p:txBody>
      </p:sp>
    </p:spTree>
    <p:extLst>
      <p:ext uri="{BB962C8B-B14F-4D97-AF65-F5344CB8AC3E}">
        <p14:creationId xmlns:p14="http://schemas.microsoft.com/office/powerpoint/2010/main" val="2145309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lnSpcReduction="10000"/>
          </a:bodyPr>
          <a:lstStyle/>
          <a:p>
            <a:r>
              <a:rPr lang="en-US" dirty="0">
                <a:cs typeface="Calibri"/>
              </a:rPr>
              <a:t>This PPT is available on Electronic Design Notebook (EDN) and will guide the first 9 classes</a:t>
            </a:r>
          </a:p>
          <a:p>
            <a:pPr lvl="1"/>
            <a:r>
              <a:rPr lang="en-US" sz="2400" dirty="0"/>
              <a:t>Playbook - </a:t>
            </a:r>
            <a:r>
              <a:rPr lang="en-US" sz="2400" dirty="0">
                <a:hlinkClick r:id="rId2"/>
              </a:rPr>
              <a:t>https://designlab.eng.rpi.edu/edn/projects/capstone-support-dev/wiki/Capstone_Playbook</a:t>
            </a:r>
            <a:r>
              <a:rPr lang="en-US" sz="2400" dirty="0"/>
              <a:t> </a:t>
            </a:r>
            <a:endParaRPr lang="en-US" sz="2200" u="sng" dirty="0"/>
          </a:p>
          <a:p>
            <a:pPr lvl="1"/>
            <a:r>
              <a:rPr lang="en-US" sz="3200" dirty="0">
                <a:solidFill>
                  <a:srgbClr val="C00000"/>
                </a:solidFill>
                <a:cs typeface="Calibri"/>
              </a:rPr>
              <a:t>You are STRONGLY ENCOURAGED to download newest version of Playbook prior to EACH class meeting.</a:t>
            </a:r>
          </a:p>
          <a:p>
            <a:r>
              <a:rPr lang="en-US" dirty="0">
                <a:cs typeface="Calibri"/>
              </a:rPr>
              <a:t>Daily Class Agendas </a:t>
            </a:r>
          </a:p>
          <a:p>
            <a:pPr lvl="1"/>
            <a:r>
              <a:rPr lang="en-US" sz="1600" dirty="0">
                <a:cs typeface="Calibri"/>
                <a:hlinkClick r:id="rId3"/>
              </a:rPr>
              <a:t>https://designlab.eng.rpi.edu/edn/projects/capstone-support-dev/wiki/Capstone_Class_Agendas</a:t>
            </a:r>
            <a:r>
              <a:rPr lang="en-US" sz="1600" dirty="0">
                <a:cs typeface="Calibri"/>
              </a:rPr>
              <a:t> </a:t>
            </a:r>
          </a:p>
          <a:p>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8</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Webex/Meeting Tips</a:t>
            </a:r>
          </a:p>
        </p:txBody>
      </p:sp>
      <p:sp>
        <p:nvSpPr>
          <p:cNvPr id="3" name="Content Placeholder 2"/>
          <p:cNvSpPr>
            <a:spLocks noGrp="1"/>
          </p:cNvSpPr>
          <p:nvPr>
            <p:ph idx="1"/>
          </p:nvPr>
        </p:nvSpPr>
        <p:spPr>
          <a:xfrm>
            <a:off x="457200" y="1295400"/>
            <a:ext cx="8229600" cy="5060950"/>
          </a:xfrm>
        </p:spPr>
        <p:txBody>
          <a:bodyPr vert="horz" lIns="91440" tIns="45720" rIns="91440" bIns="45720" rtlCol="0" anchor="t">
            <a:normAutofit/>
          </a:bodyPr>
          <a:lstStyle/>
          <a:p>
            <a:pPr lvl="0"/>
            <a:r>
              <a:rPr lang="en-US" dirty="0"/>
              <a:t>Be productive for meetings</a:t>
            </a:r>
          </a:p>
          <a:p>
            <a:pPr lvl="1"/>
            <a:r>
              <a:rPr lang="en-US" dirty="0"/>
              <a:t>Have a written agenda, posted into the EDN Project Management folder</a:t>
            </a:r>
          </a:p>
          <a:p>
            <a:pPr lvl="1"/>
            <a:r>
              <a:rPr lang="en-US" dirty="0"/>
              <a:t>Keep meeting minutes for ALL team Webex sessions and post to the Project Management forum on EDN</a:t>
            </a:r>
          </a:p>
          <a:p>
            <a:pPr lvl="0"/>
            <a:r>
              <a:rPr lang="en-US" dirty="0"/>
              <a:t>Webex chat will not be archived, so it's important to document results &amp; discussion in the Forums and the Repository as appropriate</a:t>
            </a:r>
          </a:p>
          <a:p>
            <a:pPr lvl="0"/>
            <a:r>
              <a:rPr lang="en-US" dirty="0"/>
              <a:t>Although Webex can be great for socialization, we would like to encourage productive meetings to reduce Webex burnout</a:t>
            </a:r>
          </a:p>
          <a:p>
            <a:endParaRPr lang="en-US" dirty="0">
              <a:cs typeface="Calibri"/>
            </a:endParaRP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80</a:t>
            </a:fld>
            <a:endParaRPr lang="en-US" sz="1200" dirty="0"/>
          </a:p>
        </p:txBody>
      </p:sp>
    </p:spTree>
    <p:extLst>
      <p:ext uri="{BB962C8B-B14F-4D97-AF65-F5344CB8AC3E}">
        <p14:creationId xmlns:p14="http://schemas.microsoft.com/office/powerpoint/2010/main" val="408562187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6</a:t>
            </a:r>
            <a:r>
              <a:rPr lang="en-US" sz="1800" dirty="0"/>
              <a:t>)</a:t>
            </a:r>
          </a:p>
        </p:txBody>
      </p:sp>
      <p:sp>
        <p:nvSpPr>
          <p:cNvPr id="8" name="Content Placeholder 2"/>
          <p:cNvSpPr txBox="1">
            <a:spLocks/>
          </p:cNvSpPr>
          <p:nvPr/>
        </p:nvSpPr>
        <p:spPr>
          <a:xfrm>
            <a:off x="1600200" y="1797570"/>
            <a:ext cx="6807508" cy="1563397"/>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25" b="1" dirty="0">
                <a:solidFill>
                  <a:prstClr val="black"/>
                </a:solidFill>
                <a:latin typeface="Calibri" panose="020F0502020204030204"/>
              </a:rPr>
              <a:t>Project Technical Work</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Wordsmith and polish Statement of Work</a:t>
            </a:r>
            <a:endParaRPr lang="en-US" sz="12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Upload Statement of Work (Phase 1 of </a:t>
            </a:r>
            <a:r>
              <a:rPr lang="en-US" sz="1200" i="1" dirty="0">
                <a:solidFill>
                  <a:prstClr val="black"/>
                </a:solidFill>
                <a:latin typeface="Calibri" panose="020F0502020204030204"/>
                <a:ea typeface="+mn-lt"/>
                <a:cs typeface="Calibri" panose="020F0502020204030204"/>
              </a:rPr>
              <a:t>Design Report.docx</a:t>
            </a:r>
            <a:r>
              <a:rPr lang="en-US" sz="1200" dirty="0">
                <a:solidFill>
                  <a:prstClr val="black"/>
                </a:solidFill>
                <a:latin typeface="Calibri" panose="020F0502020204030204"/>
                <a:ea typeface="+mn-lt"/>
                <a:cs typeface="Calibri" panose="020F0502020204030204"/>
              </a:rPr>
              <a:t>) to Repository prior to class 6 </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Location - working/Reports/Design Report + Poster</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Upload Needs &amp; Requirements spreadsheet to Repository</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Location - working/Engineering Analysis</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1600200" y="3360966"/>
            <a:ext cx="6807508" cy="996697"/>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Watch Concept Generation video (9 min) in preparation for Concept Generation class exercise</a:t>
            </a:r>
          </a:p>
          <a:p>
            <a:pPr marL="514350" lvl="1" indent="-171450" defTabSz="685800">
              <a:spcBef>
                <a:spcPts val="375"/>
              </a:spcBef>
            </a:pPr>
            <a:r>
              <a:rPr lang="en-US" sz="600" dirty="0">
                <a:solidFill>
                  <a:prstClr val="black"/>
                </a:solidFill>
                <a:latin typeface="Calibri" panose="020F0502020204030204"/>
                <a:ea typeface="+mn-lt"/>
                <a:cs typeface="Calibri" panose="020F0502020204030204"/>
                <a:hlinkClick r:id="rId2"/>
              </a:rPr>
              <a:t>https://mediasite.mms.rpi.edu/Mediasite5/Channel/anderm8winrpiedu-engr-2050/watch/d78db44fd9f7424b9d8f4c72857f84371d</a:t>
            </a:r>
            <a:r>
              <a:rPr lang="en-US" sz="600" dirty="0">
                <a:solidFill>
                  <a:prstClr val="black"/>
                </a:solidFill>
                <a:latin typeface="Calibri" panose="020F0502020204030204"/>
                <a:ea typeface="+mn-lt"/>
                <a:cs typeface="Calibri" panose="020F0502020204030204"/>
              </a:rPr>
              <a:t> </a:t>
            </a:r>
          </a:p>
          <a:p>
            <a:pPr marL="57150" indent="-171450" defTabSz="685800">
              <a:spcBef>
                <a:spcPts val="375"/>
              </a:spcBef>
            </a:pPr>
            <a:r>
              <a:rPr lang="en-US" sz="1200" dirty="0">
                <a:solidFill>
                  <a:prstClr val="black"/>
                </a:solidFill>
                <a:ea typeface="+mn-lt"/>
                <a:cs typeface="Calibri" panose="020F0502020204030204"/>
              </a:rPr>
              <a:t>Team Standards Agreement part 2</a:t>
            </a:r>
          </a:p>
          <a:p>
            <a:pPr marL="514350" lvl="1" indent="-171450" defTabSz="685800">
              <a:spcBef>
                <a:spcPts val="375"/>
              </a:spcBef>
            </a:pPr>
            <a:endParaRPr lang="en-US" sz="6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357663"/>
            <a:ext cx="6807508" cy="2002789"/>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Complete Class 5 Ticket Out - </a:t>
            </a:r>
            <a:r>
              <a:rPr lang="en-US" sz="750" u="sng" dirty="0">
                <a:solidFill>
                  <a:prstClr val="black"/>
                </a:solidFill>
                <a:latin typeface="Calibri" panose="020F0502020204030204"/>
                <a:hlinkClick r:id="rId3"/>
              </a:rPr>
              <a:t>https://forms.gle/15vkmdmQLpqfMnhw5</a:t>
            </a:r>
            <a:r>
              <a:rPr lang="en-US" sz="750" u="sng" dirty="0">
                <a:solidFill>
                  <a:prstClr val="black"/>
                </a:solidFill>
                <a:latin typeface="Calibri" panose="020F0502020204030204"/>
              </a:rPr>
              <a:t> </a:t>
            </a:r>
          </a:p>
          <a:p>
            <a:pPr marL="171450" indent="-171450" defTabSz="685800">
              <a:spcBef>
                <a:spcPts val="750"/>
              </a:spcBef>
            </a:pPr>
            <a:r>
              <a:rPr lang="en-US" sz="1200" dirty="0">
                <a:solidFill>
                  <a:prstClr val="black"/>
                </a:solidFill>
                <a:latin typeface="Calibri" panose="020F0502020204030204"/>
              </a:rPr>
              <a:t>Attend SVN Training or watch video</a:t>
            </a:r>
          </a:p>
          <a:p>
            <a:pPr marL="514350" lvl="1" indent="-171450" defTabSz="685800">
              <a:spcBef>
                <a:spcPts val="375"/>
              </a:spcBef>
            </a:pPr>
            <a:r>
              <a:rPr lang="en-US" sz="750" dirty="0">
                <a:solidFill>
                  <a:prstClr val="black"/>
                </a:solidFill>
                <a:latin typeface="Calibri" panose="020F0502020204030204"/>
                <a:cs typeface="Calibri"/>
                <a:hlinkClick r:id="rId4"/>
              </a:rPr>
              <a:t>https://designlab.eng.rpi.edu/edn/projects/capstone-support-dev/repository/112/raw/training/Getting%20Started%20with%20Subversion-For%20Windows%20Users.mp4</a:t>
            </a:r>
            <a:r>
              <a:rPr lang="en-US" sz="750" dirty="0">
                <a:solidFill>
                  <a:prstClr val="black"/>
                </a:solidFill>
                <a:latin typeface="Calibri" panose="020F0502020204030204"/>
                <a:cs typeface="Calibri"/>
              </a:rPr>
              <a:t> </a:t>
            </a:r>
          </a:p>
          <a:p>
            <a:pPr marL="171450" indent="-171450" defTabSz="685800">
              <a:spcBef>
                <a:spcPts val="750"/>
              </a:spcBef>
            </a:pPr>
            <a:r>
              <a:rPr lang="en-US" sz="1200" dirty="0">
                <a:solidFill>
                  <a:prstClr val="black"/>
                </a:solidFill>
                <a:latin typeface="Calibri" panose="020F0502020204030204"/>
                <a:cs typeface="Calibri"/>
              </a:rPr>
              <a:t>Complete the Online Safety Training in Percipio by end of 3rd week</a:t>
            </a:r>
            <a:endParaRPr lang="en-US" sz="12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900" dirty="0">
                <a:solidFill>
                  <a:prstClr val="black"/>
                </a:solidFill>
                <a:cs typeface="Calibri"/>
                <a:hlinkClick r:id="rId5"/>
              </a:rPr>
              <a:t>https://rpi.percipio.com/</a:t>
            </a:r>
            <a:endParaRPr lang="en-US" sz="900" dirty="0">
              <a:solidFill>
                <a:prstClr val="black"/>
              </a:solidFill>
              <a:cs typeface="Calibri"/>
            </a:endParaRPr>
          </a:p>
          <a:p>
            <a:pPr marL="514350" lvl="1" indent="-214313" defTabSz="685800">
              <a:spcBef>
                <a:spcPts val="375"/>
              </a:spcBef>
            </a:pPr>
            <a:r>
              <a:rPr lang="en-US" sz="1050" dirty="0">
                <a:solidFill>
                  <a:prstClr val="black"/>
                </a:solidFill>
                <a:latin typeface="Calibri" panose="020F0502020204030204"/>
                <a:cs typeface="Calibri"/>
              </a:rPr>
              <a:t>Rensselaer Manufacturing and Prototyping Laboratories-Safety Orientation</a:t>
            </a:r>
            <a:endParaRPr lang="en-US" sz="1200" dirty="0">
              <a:solidFill>
                <a:prstClr val="black"/>
              </a:solidFill>
              <a:latin typeface="Calibri" panose="020F0502020204030204"/>
              <a:cs typeface="Calibri"/>
            </a:endParaRP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339567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81</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82</a:t>
            </a:fld>
            <a:endParaRPr lang="en-US" sz="1200" dirty="0"/>
          </a:p>
        </p:txBody>
      </p:sp>
      <p:sp>
        <p:nvSpPr>
          <p:cNvPr id="8" name="TextBox 7"/>
          <p:cNvSpPr txBox="1"/>
          <p:nvPr/>
        </p:nvSpPr>
        <p:spPr>
          <a:xfrm>
            <a:off x="180253"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0458" y="1658032"/>
            <a:ext cx="5843084" cy="3501390"/>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1754326"/>
          </a:xfrm>
          <a:prstGeom prst="rect">
            <a:avLst/>
          </a:prstGeom>
          <a:noFill/>
        </p:spPr>
        <p:txBody>
          <a:bodyPr wrap="square" rtlCol="0">
            <a:spAutoFit/>
          </a:bodyPr>
          <a:lstStyle/>
          <a:p>
            <a:r>
              <a:rPr lang="en-US" dirty="0"/>
              <a:t>Today is Day Six of class</a:t>
            </a:r>
          </a:p>
          <a:p>
            <a:endParaRPr lang="en-US" dirty="0"/>
          </a:p>
          <a:p>
            <a:r>
              <a:rPr lang="en-US" dirty="0"/>
              <a:t>Team will generate AND document concepts to address and meet the Needs &amp; Requirements of the project.</a:t>
            </a:r>
          </a:p>
        </p:txBody>
      </p:sp>
      <p:cxnSp>
        <p:nvCxnSpPr>
          <p:cNvPr id="11" name="Straight Arrow Connector 10"/>
          <p:cNvCxnSpPr>
            <a:stCxn id="7" idx="1"/>
          </p:cNvCxnSpPr>
          <p:nvPr/>
        </p:nvCxnSpPr>
        <p:spPr>
          <a:xfrm flipH="1" flipV="1">
            <a:off x="2743200" y="3048001"/>
            <a:ext cx="1981200" cy="20901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83</a:t>
            </a:fld>
            <a:endParaRPr lang="en-US" sz="1200" dirty="0"/>
          </a:p>
        </p:txBody>
      </p:sp>
    </p:spTree>
    <p:extLst>
      <p:ext uri="{BB962C8B-B14F-4D97-AF65-F5344CB8AC3E}">
        <p14:creationId xmlns:p14="http://schemas.microsoft.com/office/powerpoint/2010/main" val="20243014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Out of Class Task was to watch 1 video…</a:t>
            </a:r>
          </a:p>
          <a:p>
            <a:r>
              <a:rPr lang="en-US" dirty="0"/>
              <a:t>QUESTIONS about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84</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85</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project needs/reqs </a:t>
            </a:r>
          </a:p>
          <a:p>
            <a:pPr lvl="1"/>
            <a:r>
              <a:rPr lang="en-US" dirty="0"/>
              <a:t>write separately on Post 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15 min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86</a:t>
            </a:fld>
            <a:endParaRPr lang="en-US" sz="1200" dirty="0"/>
          </a:p>
        </p:txBody>
      </p:sp>
    </p:spTree>
    <p:extLst>
      <p:ext uri="{BB962C8B-B14F-4D97-AF65-F5344CB8AC3E}">
        <p14:creationId xmlns:p14="http://schemas.microsoft.com/office/powerpoint/2010/main" val="141170922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 mates posts to move idea forwards and advance project</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87</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Minute instructions and template </a:t>
            </a:r>
            <a:r>
              <a:rPr lang="en-US" sz="1400" dirty="0">
                <a:hlinkClick r:id="rId2"/>
              </a:rPr>
              <a:t>https://designlab.eng.rpi.edu/edn/projects/capstone-support-dev/wiki/Meeting_Minutes</a:t>
            </a:r>
            <a:r>
              <a:rPr lang="en-US" sz="1400" dirty="0"/>
              <a:t> </a:t>
            </a:r>
          </a:p>
          <a:p>
            <a:r>
              <a:rPr lang="en-US" dirty="0"/>
              <a:t>Post AT END of class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88</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Background Memo</a:t>
            </a:r>
          </a:p>
        </p:txBody>
      </p:sp>
      <p:sp>
        <p:nvSpPr>
          <p:cNvPr id="3" name="Content Placeholder 2"/>
          <p:cNvSpPr>
            <a:spLocks noGrp="1"/>
          </p:cNvSpPr>
          <p:nvPr>
            <p:ph idx="1"/>
          </p:nvPr>
        </p:nvSpPr>
        <p:spPr>
          <a:xfrm>
            <a:off x="628650" y="1295400"/>
            <a:ext cx="7886700" cy="4881563"/>
          </a:xfrm>
        </p:spPr>
        <p:txBody>
          <a:bodyPr>
            <a:normAutofit/>
          </a:bodyPr>
          <a:lstStyle/>
          <a:p>
            <a:r>
              <a:rPr lang="en-US" dirty="0"/>
              <a:t>What is current state of the art? How is problem currently solved?</a:t>
            </a:r>
          </a:p>
          <a:p>
            <a:r>
              <a:rPr lang="en-US" dirty="0"/>
              <a:t>What will team members NEED to know to move forwards?</a:t>
            </a:r>
          </a:p>
          <a:p>
            <a:r>
              <a:rPr lang="en-US" dirty="0"/>
              <a:t>What has already been accomplished by prior team?</a:t>
            </a:r>
          </a:p>
          <a:p>
            <a:endParaRPr lang="en-US" sz="1000" dirty="0"/>
          </a:p>
          <a:p>
            <a:r>
              <a:rPr lang="en-US" dirty="0"/>
              <a:t>Team creates topic list</a:t>
            </a:r>
          </a:p>
          <a:p>
            <a:pPr lvl="1"/>
            <a:r>
              <a:rPr lang="en-US" dirty="0"/>
              <a:t>Literature search</a:t>
            </a:r>
          </a:p>
          <a:p>
            <a:pPr lvl="1"/>
            <a:r>
              <a:rPr lang="en-US" dirty="0"/>
              <a:t>User interviews</a:t>
            </a:r>
          </a:p>
          <a:p>
            <a:pPr lvl="1"/>
            <a:r>
              <a:rPr lang="en-US" dirty="0"/>
              <a:t>Identifying / installing / practicing software or techniques which will be required for the project</a:t>
            </a:r>
          </a:p>
          <a:p>
            <a:pPr lvl="1"/>
            <a:r>
              <a:rPr lang="en-US" dirty="0"/>
              <a:t>Install existing project software</a:t>
            </a:r>
          </a:p>
          <a:p>
            <a:pPr lvl="1"/>
            <a:r>
              <a:rPr lang="en-US" dirty="0"/>
              <a:t>Verify work done by past Capstone team</a:t>
            </a:r>
          </a:p>
          <a:p>
            <a:pPr lvl="1"/>
            <a:r>
              <a:rPr lang="en-US" dirty="0"/>
              <a:t>Conduct testing or system operation described by prior team</a:t>
            </a:r>
          </a:p>
          <a:p>
            <a:r>
              <a:rPr lang="en-US" dirty="0"/>
              <a:t>PE/CE approve list</a:t>
            </a:r>
          </a:p>
        </p:txBody>
      </p:sp>
      <p:sp>
        <p:nvSpPr>
          <p:cNvPr id="7" name="TextBox 6">
            <a:extLst>
              <a:ext uri="{FF2B5EF4-FFF2-40B4-BE49-F238E27FC236}">
                <a16:creationId xmlns:a16="http://schemas.microsoft.com/office/drawing/2014/main" id="{70789870-1925-432F-A716-F74A55752186}"/>
              </a:ext>
            </a:extLst>
          </p:cNvPr>
          <p:cNvSpPr txBox="1"/>
          <p:nvPr/>
        </p:nvSpPr>
        <p:spPr>
          <a:xfrm>
            <a:off x="628650" y="5499855"/>
            <a:ext cx="7776360" cy="677108"/>
          </a:xfrm>
          <a:prstGeom prst="rect">
            <a:avLst/>
          </a:prstGeom>
          <a:ln w="57150"/>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https://designlab.eng.rpi.edu/edn/projects/capstone-support-dev/wiki/Background_Memo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89</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B6F85-F23F-438B-ACDA-3DE53FBE01C5}"/>
              </a:ext>
            </a:extLst>
          </p:cNvPr>
          <p:cNvSpPr>
            <a:spLocks noGrp="1"/>
          </p:cNvSpPr>
          <p:nvPr>
            <p:ph type="title"/>
          </p:nvPr>
        </p:nvSpPr>
        <p:spPr/>
        <p:txBody>
          <a:bodyPr/>
          <a:lstStyle/>
          <a:p>
            <a:r>
              <a:rPr lang="en-US" dirty="0">
                <a:cs typeface="Calibri Light"/>
              </a:rPr>
              <a:t>COVID-19 Related Challenges</a:t>
            </a:r>
            <a:endParaRPr lang="en-US" dirty="0"/>
          </a:p>
        </p:txBody>
      </p:sp>
      <p:sp>
        <p:nvSpPr>
          <p:cNvPr id="3" name="Content Placeholder 2">
            <a:extLst>
              <a:ext uri="{FF2B5EF4-FFF2-40B4-BE49-F238E27FC236}">
                <a16:creationId xmlns:a16="http://schemas.microsoft.com/office/drawing/2014/main" id="{19043284-C4A6-4B26-9D1B-82EF6DD6944F}"/>
              </a:ext>
            </a:extLst>
          </p:cNvPr>
          <p:cNvSpPr>
            <a:spLocks noGrp="1"/>
          </p:cNvSpPr>
          <p:nvPr>
            <p:ph idx="1"/>
          </p:nvPr>
        </p:nvSpPr>
        <p:spPr>
          <a:xfrm>
            <a:off x="628650" y="1340992"/>
            <a:ext cx="7886700" cy="4907407"/>
          </a:xfrm>
        </p:spPr>
        <p:txBody>
          <a:bodyPr vert="horz" lIns="91440" tIns="45720" rIns="91440" bIns="45720" rtlCol="0" anchor="t">
            <a:normAutofit/>
          </a:bodyPr>
          <a:lstStyle/>
          <a:p>
            <a:r>
              <a:rPr lang="en-US" dirty="0">
                <a:cs typeface="Calibri"/>
              </a:rPr>
              <a:t>We follow RPI’s COVID-19 guidelines. </a:t>
            </a:r>
          </a:p>
          <a:p>
            <a:pPr lvl="1"/>
            <a:r>
              <a:rPr lang="en-US" dirty="0">
                <a:effectLst/>
                <a:latin typeface="Calibri" panose="020F0502020204030204" pitchFamily="34" charset="0"/>
                <a:ea typeface="Calibri" panose="020F0502020204030204" pitchFamily="34" charset="0"/>
                <a:hlinkClick r:id="rId2"/>
              </a:rPr>
              <a:t>https://covid19.rpi.edu/</a:t>
            </a:r>
            <a:endParaRPr lang="en-US" dirty="0">
              <a:effectLst/>
              <a:latin typeface="Calibri" panose="020F0502020204030204" pitchFamily="34" charset="0"/>
              <a:ea typeface="Calibri" panose="020F0502020204030204" pitchFamily="34" charset="0"/>
            </a:endParaRPr>
          </a:p>
          <a:p>
            <a:r>
              <a:rPr lang="en-US" dirty="0">
                <a:cs typeface="Calibri"/>
              </a:rPr>
              <a:t>All course material is available online Electronic Design Notebook (EDN)</a:t>
            </a:r>
          </a:p>
          <a:p>
            <a:pPr lvl="1"/>
            <a:r>
              <a:rPr lang="en-US" dirty="0">
                <a:ea typeface="+mn-lt"/>
                <a:cs typeface="+mn-lt"/>
                <a:hlinkClick r:id="rId3"/>
              </a:rPr>
              <a:t>https://designlab.eng.rpi.edu/edn/projects/capstone-support-dev/wiki</a:t>
            </a:r>
            <a:r>
              <a:rPr lang="en-US" dirty="0">
                <a:ea typeface="+mn-lt"/>
                <a:cs typeface="+mn-lt"/>
              </a:rPr>
              <a:t> </a:t>
            </a:r>
            <a:endParaRPr lang="en-US" dirty="0">
              <a:cs typeface="Calibri"/>
            </a:endParaRPr>
          </a:p>
          <a:p>
            <a:pPr lvl="1"/>
            <a:endParaRPr lang="en-US" dirty="0">
              <a:cs typeface="Calibri"/>
            </a:endParaRP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a:t>
            </a:fld>
            <a:endParaRPr lang="en-US" sz="1200" dirty="0"/>
          </a:p>
        </p:txBody>
      </p:sp>
    </p:spTree>
    <p:extLst>
      <p:ext uri="{BB962C8B-B14F-4D97-AF65-F5344CB8AC3E}">
        <p14:creationId xmlns:p14="http://schemas.microsoft.com/office/powerpoint/2010/main" val="334743278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7</a:t>
            </a:r>
            <a:r>
              <a:rPr lang="en-US" sz="1800" dirty="0"/>
              <a:t>)</a:t>
            </a:r>
          </a:p>
        </p:txBody>
      </p:sp>
      <p:sp>
        <p:nvSpPr>
          <p:cNvPr id="8" name="Content Placeholder 2"/>
          <p:cNvSpPr txBox="1">
            <a:spLocks/>
          </p:cNvSpPr>
          <p:nvPr/>
        </p:nvSpPr>
        <p:spPr>
          <a:xfrm>
            <a:off x="1447800" y="1797570"/>
            <a:ext cx="6883708" cy="2059637"/>
          </a:xfrm>
          <a:prstGeom prst="rect">
            <a:avLst/>
          </a:prstGeom>
          <a:solidFill>
            <a:schemeClr val="accent4">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175"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a:t>
            </a:r>
          </a:p>
          <a:p>
            <a:pPr marL="171450" indent="-171450" defTabSz="685800">
              <a:spcBef>
                <a:spcPts val="750"/>
              </a:spcBef>
            </a:pPr>
            <a:r>
              <a:rPr lang="en-US" sz="1500" dirty="0">
                <a:solidFill>
                  <a:prstClr val="black"/>
                </a:solidFill>
                <a:ea typeface="+mn-lt"/>
                <a:cs typeface="Calibri" panose="020F0502020204030204"/>
              </a:rPr>
              <a:t>Create list of proposed topics for Background Memos</a:t>
            </a:r>
          </a:p>
          <a:p>
            <a:pPr marL="514350" lvl="1" indent="-171450" defTabSz="685800">
              <a:spcBef>
                <a:spcPts val="375"/>
              </a:spcBef>
            </a:pPr>
            <a:r>
              <a:rPr lang="en-US" sz="1400" dirty="0">
                <a:solidFill>
                  <a:prstClr val="black"/>
                </a:solidFill>
                <a:ea typeface="+mn-lt"/>
                <a:cs typeface="Calibri" panose="020F0502020204030204"/>
              </a:rPr>
              <a:t>Post to </a:t>
            </a:r>
            <a:r>
              <a:rPr lang="en-US" sz="1400" dirty="0">
                <a:solidFill>
                  <a:prstClr val="black"/>
                </a:solidFill>
              </a:rPr>
              <a:t>Background Info forum – “Memo topics” – notify PE/CE when posted for approval</a:t>
            </a:r>
            <a:endParaRPr lang="en-US" sz="15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Brainstorm </a:t>
            </a:r>
            <a:r>
              <a:rPr lang="en-US" sz="1500" i="1" dirty="0">
                <a:solidFill>
                  <a:prstClr val="black"/>
                </a:solidFill>
                <a:latin typeface="Calibri" panose="020F0502020204030204"/>
                <a:ea typeface="+mn-lt"/>
                <a:cs typeface="Calibri" panose="020F0502020204030204"/>
              </a:rPr>
              <a:t>at least </a:t>
            </a:r>
            <a:r>
              <a:rPr lang="en-US" sz="1500" dirty="0">
                <a:solidFill>
                  <a:prstClr val="black"/>
                </a:solidFill>
                <a:latin typeface="Calibri" panose="020F0502020204030204"/>
                <a:ea typeface="+mn-lt"/>
                <a:cs typeface="Calibri" panose="020F0502020204030204"/>
              </a:rPr>
              <a:t>6</a:t>
            </a:r>
            <a:r>
              <a:rPr lang="en-US" sz="1500" i="1" dirty="0">
                <a:solidFill>
                  <a:prstClr val="black"/>
                </a:solidFill>
                <a:latin typeface="Calibri" panose="020F0502020204030204"/>
                <a:ea typeface="+mn-lt"/>
                <a:cs typeface="Calibri" panose="020F0502020204030204"/>
              </a:rPr>
              <a:t> </a:t>
            </a:r>
            <a:r>
              <a:rPr lang="en-US" sz="1500" dirty="0">
                <a:solidFill>
                  <a:prstClr val="black"/>
                </a:solidFill>
                <a:latin typeface="Calibri" panose="020F0502020204030204"/>
                <a:ea typeface="+mn-lt"/>
                <a:cs typeface="Calibri" panose="020F0502020204030204"/>
              </a:rPr>
              <a:t>individual tasks which will need to be accomplished to reach semester objectives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to a SINGLE thread in the Project Mgt. Forum called “Tasks” (first person creates thread, others reply). There should be at least </a:t>
            </a:r>
            <a:r>
              <a:rPr lang="en-US" sz="1500" b="1" dirty="0">
                <a:solidFill>
                  <a:prstClr val="black"/>
                </a:solidFill>
                <a:latin typeface="Calibri" panose="020F0502020204030204"/>
                <a:ea typeface="+mn-lt"/>
                <a:cs typeface="Calibri" panose="020F0502020204030204"/>
              </a:rPr>
              <a:t>6 tasks per team member by Class 7</a:t>
            </a:r>
          </a:p>
        </p:txBody>
      </p:sp>
      <p:sp>
        <p:nvSpPr>
          <p:cNvPr id="10" name="Content Placeholder 2"/>
          <p:cNvSpPr txBox="1">
            <a:spLocks/>
          </p:cNvSpPr>
          <p:nvPr/>
        </p:nvSpPr>
        <p:spPr>
          <a:xfrm>
            <a:off x="1447800" y="3857712"/>
            <a:ext cx="6883708" cy="1535626"/>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75" b="1" dirty="0">
                <a:solidFill>
                  <a:prstClr val="black"/>
                </a:solidFill>
                <a:latin typeface="Calibri" panose="020F0502020204030204"/>
              </a:rPr>
              <a:t>Team Development / Design Process Refresher</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Watch videos in preparation for Project Planning activity</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https://www.youtube.com/watch?v=L6WYJh1Ygoc</a:t>
            </a:r>
            <a:r>
              <a:rPr lang="en-US" sz="825" dirty="0">
                <a:solidFill>
                  <a:prstClr val="black"/>
                </a:solidFill>
                <a:latin typeface="Calibri" panose="020F0502020204030204"/>
                <a:ea typeface="+mn-lt"/>
                <a:cs typeface="Calibri" panose="020F0502020204030204"/>
              </a:rPr>
              <a:t> </a:t>
            </a:r>
          </a:p>
          <a:p>
            <a:pPr marL="400050" lvl="1" indent="-171450" defTabSz="685800">
              <a:spcBef>
                <a:spcPts val="375"/>
              </a:spcBef>
            </a:pPr>
            <a:r>
              <a:rPr lang="en-US" sz="1300" dirty="0">
                <a:solidFill>
                  <a:prstClr val="black"/>
                </a:solidFill>
                <a:ea typeface="+mn-lt"/>
                <a:cs typeface="Calibri" panose="020F0502020204030204"/>
              </a:rPr>
              <a:t>Team Standards Agreement part 3 due by class 8</a:t>
            </a:r>
          </a:p>
          <a:p>
            <a:pPr marL="400050" lvl="1" indent="-171450" defTabSz="685800">
              <a:spcBef>
                <a:spcPts val="375"/>
              </a:spcBef>
            </a:pPr>
            <a:endParaRPr lang="en-US" sz="1225" dirty="0">
              <a:solidFill>
                <a:prstClr val="black"/>
              </a:solidFill>
              <a:latin typeface="Calibri" panose="020F0502020204030204"/>
              <a:ea typeface="+mn-lt"/>
              <a:cs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5393338"/>
            <a:ext cx="6883708" cy="1192169"/>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2100" dirty="0">
                <a:solidFill>
                  <a:srgbClr val="FF0000"/>
                </a:solidFill>
                <a:latin typeface="Calibri" panose="020F0502020204030204"/>
                <a:cs typeface="Calibri"/>
              </a:rPr>
              <a:t>Complete the Online Safety Training in </a:t>
            </a:r>
            <a:r>
              <a:rPr lang="en-US" sz="2100" dirty="0" err="1">
                <a:solidFill>
                  <a:srgbClr val="FF0000"/>
                </a:solidFill>
                <a:latin typeface="Calibri" panose="020F0502020204030204"/>
                <a:cs typeface="Calibri"/>
              </a:rPr>
              <a:t>Percipio</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400" dirty="0">
                <a:solidFill>
                  <a:prstClr val="black"/>
                </a:solidFill>
                <a:cs typeface="Calibri"/>
                <a:hlinkClick r:id="rId4"/>
              </a:rPr>
              <a:t>https://rpi.percipio.com/</a:t>
            </a:r>
            <a:endParaRPr lang="en-US" sz="1400" dirty="0">
              <a:solidFill>
                <a:prstClr val="black"/>
              </a:solidFill>
              <a:cs typeface="Calibri"/>
            </a:endParaRPr>
          </a:p>
          <a:p>
            <a:pPr marL="514350" lvl="1" indent="-214313" defTabSz="685800">
              <a:spcBef>
                <a:spcPts val="375"/>
              </a:spcBef>
            </a:pPr>
            <a:r>
              <a:rPr lang="en-US" sz="1200" dirty="0">
                <a:solidFill>
                  <a:prstClr val="black"/>
                </a:solidFill>
                <a:latin typeface="Calibri" panose="020F0502020204030204"/>
                <a:cs typeface="Calibri"/>
              </a:rPr>
              <a:t>Rensselaer Manufacturing and Prototyping Laboratories-Safety Orientation</a:t>
            </a:r>
          </a:p>
        </p:txBody>
      </p:sp>
      <p:sp>
        <p:nvSpPr>
          <p:cNvPr id="9" name="Oval 8"/>
          <p:cNvSpPr/>
          <p:nvPr/>
        </p:nvSpPr>
        <p:spPr>
          <a:xfrm>
            <a:off x="366268" y="38693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0285" y="53933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88562" y="259080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90</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91</a:t>
            </a:fld>
            <a:endParaRPr lang="en-US" sz="1200" dirty="0"/>
          </a:p>
        </p:txBody>
      </p:sp>
      <p:sp>
        <p:nvSpPr>
          <p:cNvPr id="8" name="TextBox 7"/>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7631" y="1982611"/>
            <a:ext cx="6168737" cy="2846145"/>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3992698"/>
            <a:ext cx="3200400" cy="1754326"/>
          </a:xfrm>
          <a:prstGeom prst="rect">
            <a:avLst/>
          </a:prstGeom>
          <a:noFill/>
        </p:spPr>
        <p:txBody>
          <a:bodyPr wrap="square" rtlCol="0">
            <a:spAutoFit/>
          </a:bodyPr>
          <a:lstStyle/>
          <a:p>
            <a:r>
              <a:rPr lang="en-US" dirty="0"/>
              <a:t>Today is Day Seven of class</a:t>
            </a:r>
          </a:p>
          <a:p>
            <a:endParaRPr lang="en-US" dirty="0"/>
          </a:p>
          <a:p>
            <a:r>
              <a:rPr lang="en-US" dirty="0"/>
              <a:t>Team will develop list of the tasks necessary to complete the project, and schedule them over the remainder of the semester.</a:t>
            </a:r>
          </a:p>
        </p:txBody>
      </p:sp>
      <p:sp>
        <p:nvSpPr>
          <p:cNvPr id="3" name="TextBox 2"/>
          <p:cNvSpPr txBox="1"/>
          <p:nvPr/>
        </p:nvSpPr>
        <p:spPr>
          <a:xfrm>
            <a:off x="4724400" y="1473559"/>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886200" y="3657600"/>
            <a:ext cx="595256" cy="24245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92</a:t>
            </a:fld>
            <a:endParaRPr lang="en-US" sz="1200" dirty="0"/>
          </a:p>
        </p:txBody>
      </p:sp>
    </p:spTree>
    <p:extLst>
      <p:ext uri="{BB962C8B-B14F-4D97-AF65-F5344CB8AC3E}">
        <p14:creationId xmlns:p14="http://schemas.microsoft.com/office/powerpoint/2010/main" val="263262055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Out of Class Task was to watch 2 videos…</a:t>
            </a:r>
          </a:p>
          <a:p>
            <a:r>
              <a:rPr lang="en-US" dirty="0"/>
              <a:t>QUESTIONS about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93</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lstStyle/>
          <a:p>
            <a:r>
              <a:rPr lang="en-US" dirty="0"/>
              <a:t>One idea per Post-it. Be concise!</a:t>
            </a:r>
          </a:p>
          <a:p>
            <a:r>
              <a:rPr lang="en-US" dirty="0"/>
              <a:t>Defined to be No More than 1 week long. Break big things into smaller pieces.</a:t>
            </a:r>
          </a:p>
          <a:p>
            <a:r>
              <a:rPr lang="en-US" dirty="0"/>
              <a:t>Everyone Needs at Least 1 Task / Week for the Entire Semester</a:t>
            </a:r>
          </a:p>
          <a:p>
            <a:r>
              <a:rPr lang="en-US" dirty="0"/>
              <a:t>What will YOU contribute to the project? Focus on YOUR potential contributions to the project. </a:t>
            </a:r>
            <a:r>
              <a:rPr lang="en-US" i="1" dirty="0"/>
              <a:t>(We know these may not yet be defined!)</a:t>
            </a:r>
          </a:p>
          <a:p>
            <a:r>
              <a:rPr lang="en-US" dirty="0"/>
              <a:t>Focus on the technical work required.</a:t>
            </a:r>
          </a:p>
          <a:p>
            <a:r>
              <a:rPr lang="en-US" dirty="0"/>
              <a:t>Leave out project management / overhead tasks, e.g., report writing, slide making, etc.</a:t>
            </a:r>
          </a:p>
          <a:p>
            <a:r>
              <a:rPr lang="en-US" dirty="0"/>
              <a:t>DO include documentation needed for technology transfer, 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94</a:t>
            </a:fld>
            <a:endParaRPr lang="en-US" sz="1200" dirty="0"/>
          </a:p>
        </p:txBody>
      </p:sp>
    </p:spTree>
    <p:extLst>
      <p:ext uri="{BB962C8B-B14F-4D97-AF65-F5344CB8AC3E}">
        <p14:creationId xmlns:p14="http://schemas.microsoft.com/office/powerpoint/2010/main" val="326559190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Gantt charts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95</a:t>
            </a:fld>
            <a:endParaRPr lang="en-US" sz="1200" dirty="0"/>
          </a:p>
        </p:txBody>
      </p:sp>
    </p:spTree>
    <p:extLst>
      <p:ext uri="{BB962C8B-B14F-4D97-AF65-F5344CB8AC3E}">
        <p14:creationId xmlns:p14="http://schemas.microsoft.com/office/powerpoint/2010/main" val="181015784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fontScale="90000"/>
          </a:bodyPr>
          <a:lstStyle/>
          <a:p>
            <a:pPr algn="ctr"/>
            <a:r>
              <a:rPr lang="en-US" dirty="0"/>
              <a:t>90 min - ‘Post It Note’ Project Planning Exercise</a:t>
            </a:r>
          </a:p>
        </p:txBody>
      </p:sp>
      <p:sp>
        <p:nvSpPr>
          <p:cNvPr id="3" name="Content Placeholder 2"/>
          <p:cNvSpPr>
            <a:spLocks noGrp="1"/>
          </p:cNvSpPr>
          <p:nvPr>
            <p:ph idx="1"/>
          </p:nvPr>
        </p:nvSpPr>
        <p:spPr>
          <a:xfrm>
            <a:off x="628650" y="1447800"/>
            <a:ext cx="7886700" cy="4908551"/>
          </a:xfrm>
        </p:spPr>
        <p:txBody>
          <a:bodyPr>
            <a:normAutofit fontScale="85000" lnSpcReduction="20000"/>
          </a:bodyPr>
          <a:lstStyle/>
          <a:p>
            <a:pPr marL="0" indent="0">
              <a:buNone/>
            </a:pPr>
            <a:r>
              <a:rPr lang="en-US" dirty="0"/>
              <a:t>10 min – (individually silently) each student generate list of TEN tasks which must be completed to accomplish the deliverables</a:t>
            </a:r>
          </a:p>
          <a:p>
            <a:r>
              <a:rPr lang="en-US" dirty="0"/>
              <a:t>Previous Out of Class Task was to post 6 personal tasks to EDN, so start with those. Now create at least 4 more each.</a:t>
            </a:r>
          </a:p>
          <a:p>
            <a:pPr marL="0" indent="0">
              <a:buNone/>
            </a:pPr>
            <a:endParaRPr lang="en-US" dirty="0"/>
          </a:p>
          <a:p>
            <a:pPr marL="0" indent="0">
              <a:buNone/>
            </a:pPr>
            <a:r>
              <a:rPr lang="en-US" dirty="0"/>
              <a:t>10 min – Organize tasks on Whiteboard</a:t>
            </a:r>
          </a:p>
          <a:p>
            <a:r>
              <a:rPr lang="en-US" dirty="0"/>
              <a:t>Create 1 post-it for each task</a:t>
            </a:r>
          </a:p>
          <a:p>
            <a:r>
              <a:rPr lang="en-US"/>
              <a:t>Add your </a:t>
            </a:r>
            <a:r>
              <a:rPr lang="en-US" dirty="0"/>
              <a:t>initials to post-it in case there are questions about content</a:t>
            </a:r>
          </a:p>
          <a:p>
            <a:r>
              <a:rPr lang="en-US" dirty="0"/>
              <a:t>Position tasks appropriately along week-by-week calendar</a:t>
            </a:r>
          </a:p>
          <a:p>
            <a:pPr lvl="1"/>
            <a:r>
              <a:rPr lang="en-US" dirty="0"/>
              <a:t>This can be done before or after getting all items shared. </a:t>
            </a:r>
          </a:p>
          <a:p>
            <a:endParaRPr lang="en-US" dirty="0"/>
          </a:p>
          <a:p>
            <a:pPr marL="0" indent="0">
              <a:buNone/>
            </a:pPr>
            <a:r>
              <a:rPr lang="en-US" dirty="0"/>
              <a:t>60 min – Group organization of tasks</a:t>
            </a:r>
          </a:p>
          <a:p>
            <a:r>
              <a:rPr lang="en-US" dirty="0"/>
              <a:t>Add missing tasks, remove duplicates</a:t>
            </a:r>
          </a:p>
          <a:p>
            <a:r>
              <a:rPr lang="en-US" dirty="0"/>
              <a:t>Organize by subsystem or milestone</a:t>
            </a:r>
          </a:p>
          <a:p>
            <a:endParaRPr lang="en-US" dirty="0"/>
          </a:p>
          <a:p>
            <a:pPr marL="0" indent="0">
              <a:buNone/>
            </a:pPr>
            <a:r>
              <a:rPr lang="en-US" dirty="0"/>
              <a:t>10 min – Re-assign ownership (by color/initial) to 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96</a:t>
            </a:fld>
            <a:endParaRPr lang="en-US" sz="1200" dirty="0"/>
          </a:p>
        </p:txBody>
      </p:sp>
    </p:spTree>
    <p:extLst>
      <p:ext uri="{BB962C8B-B14F-4D97-AF65-F5344CB8AC3E}">
        <p14:creationId xmlns:p14="http://schemas.microsoft.com/office/powerpoint/2010/main" val="80653674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Out of Class Tasks</a:t>
            </a:r>
            <a:br>
              <a:rPr lang="en-US" dirty="0"/>
            </a:br>
            <a:r>
              <a:rPr lang="en-US" sz="1800" dirty="0"/>
              <a:t>(to be completed </a:t>
            </a:r>
            <a:r>
              <a:rPr lang="en-US" sz="1800" b="1" dirty="0"/>
              <a:t>BEFORE Class 8</a:t>
            </a:r>
            <a:r>
              <a:rPr lang="en-US" sz="1800" dirty="0"/>
              <a:t>)</a:t>
            </a:r>
          </a:p>
        </p:txBody>
      </p:sp>
      <p:sp>
        <p:nvSpPr>
          <p:cNvPr id="8" name="Content Placeholder 2"/>
          <p:cNvSpPr txBox="1">
            <a:spLocks/>
          </p:cNvSpPr>
          <p:nvPr/>
        </p:nvSpPr>
        <p:spPr>
          <a:xfrm>
            <a:off x="1460192" y="1163108"/>
            <a:ext cx="7188508" cy="2681262"/>
          </a:xfrm>
          <a:prstGeom prst="rect">
            <a:avLst/>
          </a:prstGeom>
          <a:solidFill>
            <a:schemeClr val="accent4">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500" b="1" dirty="0">
                <a:solidFill>
                  <a:prstClr val="black"/>
                </a:solidFill>
                <a:latin typeface="Calibri" panose="020F0502020204030204"/>
              </a:rPr>
              <a:t>Project Technical Work</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Add deliverables from Statement of Work to EDN Gantt Chart as </a:t>
            </a:r>
            <a:r>
              <a:rPr lang="en-US" sz="20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2"/>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Prefix with current semester name/year, e.g. “F22-” to avoid duplication of common deliverable names across semesters.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Add tasks identified on sticky notes into EDN as </a:t>
            </a:r>
            <a:r>
              <a:rPr lang="en-US" sz="2000" i="1" dirty="0">
                <a:solidFill>
                  <a:prstClr val="black"/>
                </a:solidFill>
                <a:latin typeface="Calibri" panose="020F0502020204030204"/>
                <a:ea typeface="+mn-lt"/>
                <a:cs typeface="Calibri" panose="020F0502020204030204"/>
              </a:rPr>
              <a:t>Issues</a:t>
            </a:r>
            <a:r>
              <a:rPr lang="en-US" sz="20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100" b="1" dirty="0">
                <a:solidFill>
                  <a:srgbClr val="000000"/>
                </a:solidFill>
                <a:latin typeface="Calibri" panose="020F0502020204030204"/>
                <a:ea typeface="+mn-lt"/>
                <a:cs typeface="Calibri" panose="020F0502020204030204"/>
              </a:rPr>
              <a:t>Background Memo due on 9/22 (9/27)</a:t>
            </a:r>
          </a:p>
          <a:p>
            <a:pPr marL="514350" lvl="1" indent="-171450" defTabSz="685800">
              <a:spcBef>
                <a:spcPts val="375"/>
              </a:spcBef>
            </a:pPr>
            <a:r>
              <a:rPr lang="en-US" sz="2000" dirty="0">
                <a:solidFill>
                  <a:srgbClr val="000000"/>
                </a:solidFill>
                <a:latin typeface="Calibri" panose="020F0502020204030204"/>
                <a:ea typeface="+mn-lt"/>
                <a:cs typeface="Calibri" panose="020F0502020204030204"/>
              </a:rPr>
              <a:t>Memo Template</a:t>
            </a:r>
            <a:r>
              <a:rPr lang="en-US" sz="1875" dirty="0">
                <a:solidFill>
                  <a:srgbClr val="000000"/>
                </a:solidFill>
                <a:latin typeface="Calibri" panose="020F0502020204030204"/>
                <a:ea typeface="+mn-lt"/>
                <a:cs typeface="Calibri" panose="020F0502020204030204"/>
              </a:rPr>
              <a:t>: </a:t>
            </a:r>
            <a:r>
              <a:rPr lang="en-US" sz="825" dirty="0">
                <a:solidFill>
                  <a:srgbClr val="000000"/>
                </a:solidFill>
                <a:latin typeface="Calibri" panose="020F0502020204030204"/>
                <a:ea typeface="+mn-lt"/>
                <a:cs typeface="Calibri" panose="020F0502020204030204"/>
                <a:hlinkClick r:id="rId3"/>
              </a:rPr>
              <a:t>https://designlab.eng.rpi.edu/edn/projects/capstone-support-dev/repository/112/raw/template%20documents/BM_Memo-Topic-RCSid.docx</a:t>
            </a:r>
            <a:endParaRPr lang="en-US" sz="825" dirty="0">
              <a:solidFill>
                <a:srgbClr val="000000"/>
              </a:solidFill>
              <a:latin typeface="Calibri" panose="020F0502020204030204"/>
              <a:ea typeface="+mn-lt"/>
              <a:cs typeface="Calibri" panose="020F0502020204030204"/>
            </a:endParaRPr>
          </a:p>
          <a:p>
            <a:pPr marL="514350" lvl="1" indent="-171450" defTabSz="685800">
              <a:spcBef>
                <a:spcPts val="375"/>
              </a:spcBef>
            </a:pPr>
            <a:r>
              <a:rPr lang="en-US" sz="2000" dirty="0">
                <a:solidFill>
                  <a:srgbClr val="000000"/>
                </a:solidFill>
                <a:latin typeface="Calibri" panose="020F0502020204030204"/>
                <a:ea typeface="+mn-lt"/>
                <a:cs typeface="Calibri" panose="020F0502020204030204"/>
              </a:rPr>
              <a:t>Memo Rubric: </a:t>
            </a:r>
            <a:r>
              <a:rPr lang="en-US" sz="825" dirty="0">
                <a:solidFill>
                  <a:srgbClr val="000000"/>
                </a:solidFill>
                <a:latin typeface="Calibri" panose="020F0502020204030204"/>
                <a:ea typeface="+mn-lt"/>
                <a:cs typeface="Calibri" panose="020F0502020204030204"/>
                <a:hlinkClick r:id="rId4"/>
              </a:rPr>
              <a:t>https://designlab.eng.rpi.edu/edn/projects/capstone-support-dev/repository/112/raw/Rubrics/Background%20Memo%20Rubric.docx</a:t>
            </a:r>
            <a:endParaRPr lang="en-US" sz="825" dirty="0">
              <a:solidFill>
                <a:srgbClr val="000000"/>
              </a:solidFill>
              <a:latin typeface="Calibri" panose="020F0502020204030204"/>
              <a:ea typeface="+mn-lt"/>
              <a:cs typeface="Calibri" panose="020F0502020204030204"/>
            </a:endParaRP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Submit your memo in the Background Info </a:t>
            </a:r>
            <a:r>
              <a:rPr lang="en-US" sz="2000" dirty="0">
                <a:solidFill>
                  <a:srgbClr val="000000"/>
                </a:solidFill>
                <a:latin typeface="Calibri" panose="020F0502020204030204"/>
                <a:ea typeface="+mn-lt"/>
                <a:cs typeface="Calibri" panose="020F0502020204030204"/>
              </a:rPr>
              <a:t>forum</a:t>
            </a:r>
          </a:p>
          <a:p>
            <a:pPr marL="857250" lvl="2" indent="-214313" defTabSz="685800">
              <a:spcBef>
                <a:spcPts val="375"/>
              </a:spcBef>
            </a:pPr>
            <a:r>
              <a:rPr lang="en-US" dirty="0">
                <a:solidFill>
                  <a:srgbClr val="000000"/>
                </a:solidFill>
                <a:latin typeface="Calibri" panose="020F0502020204030204"/>
                <a:ea typeface="+mn-lt"/>
                <a:cs typeface="Calibri" panose="020F0502020204030204"/>
              </a:rPr>
              <a:t>Include your RCSID and topic in filename!</a:t>
            </a:r>
          </a:p>
        </p:txBody>
      </p:sp>
      <p:sp>
        <p:nvSpPr>
          <p:cNvPr id="10" name="Content Placeholder 2"/>
          <p:cNvSpPr txBox="1">
            <a:spLocks/>
          </p:cNvSpPr>
          <p:nvPr/>
        </p:nvSpPr>
        <p:spPr>
          <a:xfrm>
            <a:off x="1460192" y="3844370"/>
            <a:ext cx="7188508" cy="96149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05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25" dirty="0">
                <a:solidFill>
                  <a:prstClr val="black"/>
                </a:solidFill>
                <a:latin typeface="Calibri" panose="020F0502020204030204"/>
                <a:ea typeface="+mn-lt"/>
                <a:cs typeface="Calibri" panose="020F0502020204030204"/>
                <a:hlinkClick r:id="rId5"/>
              </a:rPr>
              <a:t>https://designlab.eng.rpi.edu/edn/projects/capstone-support-dev/wiki/Risks_Associated_with_Project_Plans</a:t>
            </a:r>
            <a:r>
              <a:rPr lang="en-US" sz="825" dirty="0">
                <a:solidFill>
                  <a:prstClr val="black"/>
                </a:solidFill>
                <a:latin typeface="Calibri" panose="020F0502020204030204"/>
                <a:ea typeface="+mn-lt"/>
                <a:cs typeface="Calibri" panose="020F0502020204030204"/>
              </a:rPr>
              <a:t> </a:t>
            </a:r>
          </a:p>
          <a:p>
            <a:pPr marL="57150" indent="-171450" defTabSz="685800">
              <a:spcBef>
                <a:spcPts val="375"/>
              </a:spcBef>
            </a:pPr>
            <a:r>
              <a:rPr lang="en-US" sz="1200" dirty="0">
                <a:solidFill>
                  <a:prstClr val="black"/>
                </a:solidFill>
                <a:ea typeface="+mn-lt"/>
                <a:cs typeface="Calibri" panose="020F0502020204030204"/>
              </a:rPr>
              <a:t>Team Standards Agreement part 3</a:t>
            </a:r>
            <a:endParaRPr lang="en-US" sz="1225" dirty="0">
              <a:solidFill>
                <a:srgbClr val="000000"/>
              </a:solidFill>
              <a:latin typeface="Calibri" panose="020F0502020204030204"/>
              <a:ea typeface="+mn-lt"/>
              <a:cs typeface="Calibri" panose="020F0502020204030204"/>
            </a:endParaRPr>
          </a:p>
        </p:txBody>
      </p:sp>
      <p:sp>
        <p:nvSpPr>
          <p:cNvPr id="11" name="Content Placeholder 2"/>
          <p:cNvSpPr txBox="1">
            <a:spLocks/>
          </p:cNvSpPr>
          <p:nvPr/>
        </p:nvSpPr>
        <p:spPr>
          <a:xfrm>
            <a:off x="1460192" y="4805866"/>
            <a:ext cx="7188508" cy="1814538"/>
          </a:xfrm>
          <a:prstGeom prst="rect">
            <a:avLst/>
          </a:prstGeom>
          <a:solidFill>
            <a:schemeClr val="accent6">
              <a:lumMod val="20000"/>
              <a:lumOff val="80000"/>
            </a:schemeClr>
          </a:solidFill>
        </p:spPr>
        <p:txBody>
          <a:bodyPr vert="horz" lIns="68580" tIns="34290" rIns="68580" bIns="3429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650" dirty="0">
                <a:solidFill>
                  <a:prstClr val="black"/>
                </a:solidFill>
                <a:latin typeface="Calibri" panose="020F0502020204030204"/>
                <a:ea typeface="+mn-lt"/>
                <a:cs typeface="Calibri" panose="020F0502020204030204"/>
              </a:rPr>
              <a:t>Create draft of Status Update PPT topics due on the EDN BY START OF CLASS</a:t>
            </a:r>
            <a:endParaRPr lang="en-US" sz="165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65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6"/>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1650" dirty="0">
                <a:solidFill>
                  <a:prstClr val="black"/>
                </a:solidFill>
                <a:latin typeface="Calibri" panose="020F0502020204030204"/>
              </a:rPr>
              <a:t>Create agenda for 60 mins of class 8, NOT to work on your </a:t>
            </a:r>
            <a:r>
              <a:rPr lang="en-US" sz="1650">
                <a:solidFill>
                  <a:prstClr val="black"/>
                </a:solidFill>
                <a:latin typeface="Calibri" panose="020F0502020204030204"/>
              </a:rPr>
              <a:t>Status Update!</a:t>
            </a:r>
            <a:endParaRPr lang="en-US" sz="1650" dirty="0">
              <a:solidFill>
                <a:srgbClr val="FF0000"/>
              </a:solidFill>
              <a:latin typeface="Calibri" panose="020F0502020204030204"/>
              <a:cs typeface="Calibri"/>
            </a:endParaRPr>
          </a:p>
          <a:p>
            <a:pPr marL="171450" indent="-171450" defTabSz="685800">
              <a:spcBef>
                <a:spcPts val="750"/>
              </a:spcBef>
            </a:pPr>
            <a:r>
              <a:rPr lang="en-US" sz="2100" dirty="0">
                <a:solidFill>
                  <a:srgbClr val="FF0000"/>
                </a:solidFill>
                <a:latin typeface="Calibri" panose="020F0502020204030204"/>
                <a:cs typeface="Calibri"/>
              </a:rPr>
              <a:t>Complete the Online Safety Training in Percipio </a:t>
            </a:r>
            <a:r>
              <a:rPr lang="en-US" sz="2100" strike="sngStrike" dirty="0">
                <a:solidFill>
                  <a:srgbClr val="FF0000"/>
                </a:solidFill>
                <a:latin typeface="Calibri" panose="020F0502020204030204"/>
                <a:cs typeface="Calibri"/>
              </a:rPr>
              <a:t>by end of 3rd week </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 !!</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800" dirty="0">
                <a:solidFill>
                  <a:prstClr val="black"/>
                </a:solidFill>
                <a:cs typeface="Calibri"/>
                <a:hlinkClick r:id="rId7"/>
              </a:rPr>
              <a:t>https://rpi.percipio.com/</a:t>
            </a:r>
            <a:endParaRPr lang="en-US" sz="1800" dirty="0">
              <a:solidFill>
                <a:prstClr val="black"/>
              </a:solidFill>
              <a:cs typeface="Calibri"/>
            </a:endParaRPr>
          </a:p>
          <a:p>
            <a:pPr marL="514350" lvl="1" indent="-214313" defTabSz="685800">
              <a:spcBef>
                <a:spcPts val="375"/>
              </a:spcBef>
            </a:pPr>
            <a:r>
              <a:rPr lang="en-US" sz="1500" dirty="0">
                <a:solidFill>
                  <a:prstClr val="black"/>
                </a:solidFill>
                <a:latin typeface="Calibri" panose="020F0502020204030204"/>
                <a:cs typeface="Calibri"/>
              </a:rPr>
              <a:t>Rensselaer Manufacturing and Prototyping Laboratories-Safety Orientation</a:t>
            </a: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97</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98</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993" y="1841938"/>
            <a:ext cx="8692014" cy="3100505"/>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Eight of class</a:t>
            </a:r>
          </a:p>
          <a:p>
            <a:endParaRPr lang="en-US" dirty="0"/>
          </a:p>
          <a:p>
            <a:r>
              <a:rPr lang="en-US" dirty="0"/>
              <a:t>Team is developing concepts and beginning to down select.</a:t>
            </a:r>
          </a:p>
          <a:p>
            <a:endParaRPr lang="en-US" dirty="0"/>
          </a:p>
          <a:p>
            <a:r>
              <a:rPr lang="en-US" dirty="0"/>
              <a:t>Creating poster to communicate overall project and progress made.</a:t>
            </a:r>
          </a:p>
        </p:txBody>
      </p:sp>
      <p:cxnSp>
        <p:nvCxnSpPr>
          <p:cNvPr id="11" name="Straight Arrow Connector 10"/>
          <p:cNvCxnSpPr>
            <a:stCxn id="7" idx="1"/>
          </p:cNvCxnSpPr>
          <p:nvPr/>
        </p:nvCxnSpPr>
        <p:spPr>
          <a:xfrm flipH="1" flipV="1">
            <a:off x="2743200" y="3048000"/>
            <a:ext cx="1981200" cy="7052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cxnSp>
        <p:nvCxnSpPr>
          <p:cNvPr id="9" name="Straight Arrow Connector 8"/>
          <p:cNvCxnSpPr/>
          <p:nvPr/>
        </p:nvCxnSpPr>
        <p:spPr>
          <a:xfrm flipH="1" flipV="1">
            <a:off x="2895600" y="3657600"/>
            <a:ext cx="1828800" cy="4572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99</a:t>
            </a:fld>
            <a:endParaRPr lang="en-US" sz="1200" dirty="0"/>
          </a:p>
        </p:txBody>
      </p:sp>
    </p:spTree>
    <p:extLst>
      <p:ext uri="{BB962C8B-B14F-4D97-AF65-F5344CB8AC3E}">
        <p14:creationId xmlns:p14="http://schemas.microsoft.com/office/powerpoint/2010/main" val="13102134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9917</Words>
  <Application>Microsoft Office PowerPoint</Application>
  <PresentationFormat>On-screen Show (4:3)</PresentationFormat>
  <Paragraphs>1405</Paragraphs>
  <Slides>112</Slides>
  <Notes>34</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112</vt:i4>
      </vt:variant>
    </vt:vector>
  </HeadingPairs>
  <TitlesOfParts>
    <vt:vector size="123" baseType="lpstr">
      <vt:lpstr>MS Mincho</vt:lpstr>
      <vt:lpstr>ＭＳ Ｐゴシック</vt:lpstr>
      <vt:lpstr>Algerian</vt:lpstr>
      <vt:lpstr>Arial</vt:lpstr>
      <vt:lpstr>Calibri</vt:lpstr>
      <vt:lpstr>Calibri Light</vt:lpstr>
      <vt:lpstr>Times New Roman</vt:lpstr>
      <vt:lpstr>Office Theme</vt:lpstr>
      <vt:lpstr>1_Office Theme</vt:lpstr>
      <vt:lpstr>2_Office Theme</vt:lpstr>
      <vt:lpstr>Worksheet</vt:lpstr>
      <vt:lpstr>Welcome to  Capstone Design</vt:lpstr>
      <vt:lpstr>Revision History </vt:lpstr>
      <vt:lpstr>Revision History - continued </vt:lpstr>
      <vt:lpstr>Revision History - continued </vt:lpstr>
      <vt:lpstr>Link to Agendas</vt:lpstr>
      <vt:lpstr>PowerPoint Presentation</vt:lpstr>
      <vt:lpstr>Class 1 Agenda</vt:lpstr>
      <vt:lpstr>5 min - Logistics</vt:lpstr>
      <vt:lpstr>COVID-19 Related Challenges</vt:lpstr>
      <vt:lpstr>Course logistics</vt:lpstr>
      <vt:lpstr>Class “location”</vt:lpstr>
      <vt:lpstr>RPI Design Lab </vt:lpstr>
      <vt:lpstr>Design Lab Team</vt:lpstr>
      <vt:lpstr>Faculty – Chief Engineers</vt:lpstr>
      <vt:lpstr>Participation Expectations</vt:lpstr>
      <vt:lpstr>Capstone is TEAM work not GROUP work</vt:lpstr>
      <vt:lpstr>Grading</vt:lpstr>
      <vt:lpstr>Behavior Expectations</vt:lpstr>
      <vt:lpstr>Communications Expectations</vt:lpstr>
      <vt:lpstr>Accountability Step #1</vt:lpstr>
      <vt:lpstr>5 min - Team Member Intro</vt:lpstr>
      <vt:lpstr>25 mins - Ice Breaker</vt:lpstr>
      <vt:lpstr>Ice Breaker – Community Agreements</vt:lpstr>
      <vt:lpstr>Ice Breaker – Activity and Report Out</vt:lpstr>
      <vt:lpstr>Ice Breaker Wave One – Pets!</vt:lpstr>
      <vt:lpstr>Ice Breaker Wave Two – Exercise!</vt:lpstr>
      <vt:lpstr>Ice Breaker Wave Three – Vacation!</vt:lpstr>
      <vt:lpstr>40 min</vt:lpstr>
      <vt:lpstr>10 min - Meet with Project Engineer</vt:lpstr>
      <vt:lpstr>15 min - Meet with Chief Engineer</vt:lpstr>
      <vt:lpstr>15 min - Generate Project Questions</vt:lpstr>
      <vt:lpstr>15 min – Question Prompts</vt:lpstr>
      <vt:lpstr>5 min – Ticket Out</vt:lpstr>
      <vt:lpstr>Out of Class Tasks (what you might call homework, to be completed BEFORE Class 2)</vt:lpstr>
      <vt:lpstr>Class 2 Agenda</vt:lpstr>
      <vt:lpstr>10 min - Capstone Expectations Q&amp;A</vt:lpstr>
      <vt:lpstr>Capstone Activity Categories</vt:lpstr>
      <vt:lpstr>PowerPoint Presentation</vt:lpstr>
      <vt:lpstr>PowerPoint Presentation</vt:lpstr>
      <vt:lpstr>30 min - Team Ideation Exercise</vt:lpstr>
      <vt:lpstr>Poster Creation Activities</vt:lpstr>
      <vt:lpstr>20 min - Team Ideation Summary</vt:lpstr>
      <vt:lpstr>20 min - Classify and Assign Questions</vt:lpstr>
      <vt:lpstr>15 min – Engineering Documentation</vt:lpstr>
      <vt:lpstr>What is Documentation? Engineering Documentation?</vt:lpstr>
      <vt:lpstr>Why Document?</vt:lpstr>
      <vt:lpstr>Capstone Course Policies - Tools</vt:lpstr>
      <vt:lpstr>What Tool Will You Use?</vt:lpstr>
      <vt:lpstr>What Should I Document?</vt:lpstr>
      <vt:lpstr>Documentation Wrap up</vt:lpstr>
      <vt:lpstr>5 min - Team Standards Agreement Intro</vt:lpstr>
      <vt:lpstr>Capstone Activity categories</vt:lpstr>
      <vt:lpstr>Out of Class Tasks (what you might call homework, to be completed BEFORE Class 3)</vt:lpstr>
      <vt:lpstr>Class 3 Agenda</vt:lpstr>
      <vt:lpstr>10 min - Engineering Design Process Q&amp;A</vt:lpstr>
      <vt:lpstr>Engineering Design Process</vt:lpstr>
      <vt:lpstr>30 min – Meet with CE (Class 3 or 4)</vt:lpstr>
      <vt:lpstr>45 min - Customer Needs &amp;  Engineering Requirements Generation</vt:lpstr>
      <vt:lpstr>15 min – Group Review of Needs &amp; Requirements</vt:lpstr>
      <vt:lpstr>45 min - Sponsor Kick-Off Meeting</vt:lpstr>
      <vt:lpstr>30/45 min - Prior Presentation (if applicable)</vt:lpstr>
      <vt:lpstr>Out of Class Tasks (what you might call homework, to be completed BEFORE Class 4)</vt:lpstr>
      <vt:lpstr>Class 4 Agenda</vt:lpstr>
      <vt:lpstr>Engineering Design Process</vt:lpstr>
      <vt:lpstr>15 min – Group Review of Needs &amp; Requirements</vt:lpstr>
      <vt:lpstr>45 min - Sponsor Kick-Off Meeting</vt:lpstr>
      <vt:lpstr>55 min - Project Work </vt:lpstr>
      <vt:lpstr>30 min – Meet with CE (Class 3 or 4)</vt:lpstr>
      <vt:lpstr>Out of Class Tasks (to be completed BEFORE Class 5)</vt:lpstr>
      <vt:lpstr>Class 5 Agenda</vt:lpstr>
      <vt:lpstr>Engineering Design Process</vt:lpstr>
      <vt:lpstr>15 min – Documentation &amp; EDN Usage Q&amp;A</vt:lpstr>
      <vt:lpstr>Phases of the Design Report</vt:lpstr>
      <vt:lpstr>Design Report.docx - Table of Contents Revision Fall 2021</vt:lpstr>
      <vt:lpstr>Design Report Section Progress</vt:lpstr>
      <vt:lpstr>10 min - Statement of Work Q&amp;A</vt:lpstr>
      <vt:lpstr>10 min - Engineering Tools and Methods</vt:lpstr>
      <vt:lpstr>65 min - Statement of Work Exercise</vt:lpstr>
      <vt:lpstr>Long Term vs. Short Term – aka This Semester</vt:lpstr>
      <vt:lpstr>Webex/Meeting Tips</vt:lpstr>
      <vt:lpstr>Out of Class Tasks (to be completed BEFORE Class 6)</vt:lpstr>
      <vt:lpstr>Class 6 Agenda</vt:lpstr>
      <vt:lpstr>Engineering Design Process</vt:lpstr>
      <vt:lpstr>10 min - Concept Generation Q&amp;A</vt:lpstr>
      <vt:lpstr>15 min – CE Time</vt:lpstr>
      <vt:lpstr>65 Min - Concept Generation</vt:lpstr>
      <vt:lpstr>5 min – Create Forum Threads</vt:lpstr>
      <vt:lpstr>15 min – Project Work</vt:lpstr>
      <vt:lpstr>10 min - Background Memo</vt:lpstr>
      <vt:lpstr>Out of Class Tasks (to be completed BEFORE Class 7)</vt:lpstr>
      <vt:lpstr>Class 7 Agenda</vt:lpstr>
      <vt:lpstr>Engineering Design Process</vt:lpstr>
      <vt:lpstr>10 min - Project Planning Q&amp;A</vt:lpstr>
      <vt:lpstr>Defining Meaningful Tasks aka “SMART”</vt:lpstr>
      <vt:lpstr>Defining Meaningful Tasks aka “SMART”</vt:lpstr>
      <vt:lpstr>90 min - ‘Post It Note’ Project Planning Exercise</vt:lpstr>
      <vt:lpstr>Out of Class Tasks (to be completed BEFORE Class 8)</vt:lpstr>
      <vt:lpstr>Class 8 Agenda</vt:lpstr>
      <vt:lpstr>Engineering Design Process</vt:lpstr>
      <vt:lpstr>60 min – Follow Team created Agenda</vt:lpstr>
      <vt:lpstr>15 min – PE Review Project Plan</vt:lpstr>
      <vt:lpstr>30 min – PE Review of Status Update PPT</vt:lpstr>
      <vt:lpstr>Out of Class Tasks (to be completed BEFORE Class 9)</vt:lpstr>
      <vt:lpstr>Class 9 Agenda</vt:lpstr>
      <vt:lpstr>Engineering Design Process</vt:lpstr>
      <vt:lpstr>5 min - PDR Q&amp;A</vt:lpstr>
      <vt:lpstr>95 min – Poster Creation</vt:lpstr>
      <vt:lpstr>Out of Class Tasks (to be completed BEFORE Class 10)</vt:lpstr>
      <vt:lpstr>Class 10 Agenda</vt:lpstr>
      <vt:lpstr>Day 10</vt:lpstr>
      <vt:lpstr>Class 11 and Beyond Agenda</vt:lpstr>
      <vt:lpstr>Preliminary Design Review (10/7 Th or 10/8 Fri) Presentation Schedule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2022-09-23T14:38:13Z</dcterms:modified>
</cp:coreProperties>
</file>