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17"/>
  </p:notesMasterIdLst>
  <p:sldIdLst>
    <p:sldId id="256" r:id="rId4"/>
    <p:sldId id="338" r:id="rId5"/>
    <p:sldId id="316" r:id="rId6"/>
    <p:sldId id="352" r:id="rId7"/>
    <p:sldId id="339" r:id="rId8"/>
    <p:sldId id="415" r:id="rId9"/>
    <p:sldId id="276" r:id="rId10"/>
    <p:sldId id="257" r:id="rId11"/>
    <p:sldId id="269" r:id="rId12"/>
    <p:sldId id="317" r:id="rId13"/>
    <p:sldId id="310" r:id="rId14"/>
    <p:sldId id="275" r:id="rId15"/>
    <p:sldId id="272" r:id="rId16"/>
    <p:sldId id="403" r:id="rId17"/>
    <p:sldId id="274" r:id="rId18"/>
    <p:sldId id="270" r:id="rId19"/>
    <p:sldId id="262" r:id="rId20"/>
    <p:sldId id="258" r:id="rId21"/>
    <p:sldId id="400" r:id="rId22"/>
    <p:sldId id="265" r:id="rId23"/>
    <p:sldId id="434" r:id="rId24"/>
    <p:sldId id="422" r:id="rId25"/>
    <p:sldId id="431" r:id="rId26"/>
    <p:sldId id="438" r:id="rId27"/>
    <p:sldId id="437" r:id="rId28"/>
    <p:sldId id="435" r:id="rId29"/>
    <p:sldId id="439" r:id="rId30"/>
    <p:sldId id="425" r:id="rId31"/>
    <p:sldId id="423" r:id="rId32"/>
    <p:sldId id="424" r:id="rId33"/>
    <p:sldId id="421" r:id="rId34"/>
    <p:sldId id="440" r:id="rId35"/>
    <p:sldId id="292" r:id="rId36"/>
    <p:sldId id="406" r:id="rId37"/>
    <p:sldId id="264" r:id="rId38"/>
    <p:sldId id="389" r:id="rId39"/>
    <p:sldId id="426" r:id="rId40"/>
    <p:sldId id="427" r:id="rId41"/>
    <p:sldId id="428" r:id="rId42"/>
    <p:sldId id="420" r:id="rId43"/>
    <p:sldId id="441" r:id="rId44"/>
    <p:sldId id="418" r:id="rId45"/>
    <p:sldId id="362" r:id="rId46"/>
    <p:sldId id="329" r:id="rId47"/>
    <p:sldId id="330" r:id="rId48"/>
    <p:sldId id="331" r:id="rId49"/>
    <p:sldId id="429" r:id="rId50"/>
    <p:sldId id="417" r:id="rId51"/>
    <p:sldId id="407" r:id="rId52"/>
    <p:sldId id="287" r:id="rId53"/>
    <p:sldId id="387" r:id="rId54"/>
    <p:sldId id="333" r:id="rId55"/>
    <p:sldId id="340" r:id="rId56"/>
    <p:sldId id="289" r:id="rId57"/>
    <p:sldId id="391" r:id="rId58"/>
    <p:sldId id="288" r:id="rId59"/>
    <p:sldId id="290" r:id="rId60"/>
    <p:sldId id="408" r:id="rId61"/>
    <p:sldId id="293" r:id="rId62"/>
    <p:sldId id="372" r:id="rId63"/>
    <p:sldId id="393" r:id="rId64"/>
    <p:sldId id="394" r:id="rId65"/>
    <p:sldId id="342" r:id="rId66"/>
    <p:sldId id="416" r:id="rId67"/>
    <p:sldId id="409" r:id="rId68"/>
    <p:sldId id="298" r:id="rId69"/>
    <p:sldId id="373" r:id="rId70"/>
    <p:sldId id="386" r:id="rId71"/>
    <p:sldId id="445" r:id="rId72"/>
    <p:sldId id="449" r:id="rId73"/>
    <p:sldId id="446" r:id="rId74"/>
    <p:sldId id="447" r:id="rId75"/>
    <p:sldId id="448" r:id="rId76"/>
    <p:sldId id="355" r:id="rId77"/>
    <p:sldId id="366" r:id="rId78"/>
    <p:sldId id="367" r:id="rId79"/>
    <p:sldId id="401" r:id="rId80"/>
    <p:sldId id="313" r:id="rId81"/>
    <p:sldId id="309" r:id="rId82"/>
    <p:sldId id="442" r:id="rId83"/>
    <p:sldId id="433" r:id="rId84"/>
    <p:sldId id="410" r:id="rId85"/>
    <p:sldId id="300" r:id="rId86"/>
    <p:sldId id="374" r:id="rId87"/>
    <p:sldId id="385" r:id="rId88"/>
    <p:sldId id="382" r:id="rId89"/>
    <p:sldId id="343" r:id="rId90"/>
    <p:sldId id="344" r:id="rId91"/>
    <p:sldId id="345" r:id="rId92"/>
    <p:sldId id="381" r:id="rId93"/>
    <p:sldId id="411" r:id="rId94"/>
    <p:sldId id="302" r:id="rId95"/>
    <p:sldId id="375" r:id="rId96"/>
    <p:sldId id="384" r:id="rId97"/>
    <p:sldId id="402" r:id="rId98"/>
    <p:sldId id="404" r:id="rId99"/>
    <p:sldId id="348" r:id="rId100"/>
    <p:sldId id="412" r:id="rId101"/>
    <p:sldId id="304" r:id="rId102"/>
    <p:sldId id="376" r:id="rId103"/>
    <p:sldId id="395" r:id="rId104"/>
    <p:sldId id="396" r:id="rId105"/>
    <p:sldId id="397" r:id="rId106"/>
    <p:sldId id="413" r:id="rId107"/>
    <p:sldId id="306" r:id="rId108"/>
    <p:sldId id="378" r:id="rId109"/>
    <p:sldId id="383" r:id="rId110"/>
    <p:sldId id="350" r:id="rId111"/>
    <p:sldId id="414" r:id="rId112"/>
    <p:sldId id="443" r:id="rId113"/>
    <p:sldId id="444" r:id="rId114"/>
    <p:sldId id="398" r:id="rId115"/>
    <p:sldId id="369" r:id="rId116"/>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459FB2ED-ABA0-48F6-A8F0-CB4BC97699F1}" v="593" dt="2020-08-18T16:01:24.726"/>
    <p1510:client id="{24F331D8-10B4-49F8-9C4A-A84148BBE140}" v="14" dt="2020-08-10T17:56:58.327"/>
    <p1510:client id="{70A8E117-50DA-47A8-AEC1-E93904120080}" v="795" dt="2020-08-19T20:05:20.611"/>
    <p1510:client id="{3178F9A1-EFA8-4C4D-BB8A-A30A1B9E0B8A}" v="168" dt="2020-07-28T19:17:45.056"/>
    <p1510:client id="{3E2663B0-A35B-4459-A017-40CFF2F35260}" v="1017" dt="2020-08-20T19:54:14.003"/>
    <p1510:client id="{5D5CC065-74D4-42D2-9CCC-3D9A44FD9D62}" v="1666" dt="2020-08-28T18:59:58.958"/>
    <p1510:client id="{43DD23A0-7480-4EAC-AF77-94275ACAC052}" v="10" dt="2020-08-10T18:49:28.503"/>
    <p1510:client id="{50BB1936-0D87-4A11-87EB-554C7D1B873E}" v="197" dt="2020-08-11T14:06:11.929"/>
    <p1510:client id="{800C4647-BD70-4737-BF0C-44F77A27DBBA}" v="2442" dt="2020-08-10T19:57:45.949"/>
    <p1510:client id="{BC051E09-CB16-47FB-B00F-822AA1CD5111}" v="83" dt="2020-08-28T18:52:54.273"/>
    <p1510:client id="{C333B064-4BB1-4714-8A02-D0FCB101106D}" v="60" dt="2020-08-25T23:15:47.659"/>
    <p1510:client id="{F6828B9F-513B-41D7-892B-5FEECA0E1027}" v="367" dt="2020-08-10T18:29:37.799"/>
    <p1510:client id="{D1082EDD-4600-4B4E-9CDA-5618E8F96443}" v="3323" dt="2020-08-19T15:22:55.026"/>
    <p1510:client id="{D9F74A4E-AB0C-49F7-8B88-95F65F818E85}" v="498" dt="2020-08-19T13:31:15.7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7" autoAdjust="0"/>
    <p:restoredTop sz="84060" autoAdjust="0"/>
  </p:normalViewPr>
  <p:slideViewPr>
    <p:cSldViewPr>
      <p:cViewPr varScale="1">
        <p:scale>
          <a:sx n="74" d="100"/>
          <a:sy n="74" d="100"/>
        </p:scale>
        <p:origin x="1186" y="6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213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notesMaster" Target="notesMasters/notesMaster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microsoft.com/office/2015/10/relationships/revisionInfo" Target="revisionInfo.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commentAuthors" Target="commentAuthor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presProps" Target="presProps.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t>
        <a:bodyPr/>
        <a:lstStyle/>
        <a:p>
          <a:endParaRPr lang="en-US"/>
        </a:p>
      </dgm:t>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 xmlns:a1611="http://schemas.microsoft.com/office/drawing/2016/11/main"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t>
        <a:bodyPr/>
        <a:lstStyle/>
        <a:p>
          <a:endParaRPr lang="en-US"/>
        </a:p>
      </dgm:t>
    </dgm:pt>
    <dgm:pt modelId="{64DA26E8-615F-43BF-80DE-A04E3A185889}" type="pres">
      <dgm:prSet presAssocID="{2A90C21E-1BA4-4C56-B33F-FF8FD313D573}" presName="sibTrans" presStyleLbl="sibTrans2D1" presStyleIdx="0" presStyleCnt="2" custLinFactNeighborX="-23831" custLinFactNeighborY="0"/>
      <dgm:spPr/>
      <dgm:t>
        <a:bodyPr/>
        <a:lstStyle/>
        <a:p>
          <a:endParaRPr lang="en-US"/>
        </a:p>
      </dgm:t>
    </dgm:pt>
    <dgm:pt modelId="{7E8B19BC-BEA4-43B7-A43D-3C86AE120D38}" type="pres">
      <dgm:prSet presAssocID="{2A90C21E-1BA4-4C56-B33F-FF8FD313D573}" presName="connTx" presStyleLbl="sibTrans2D1" presStyleIdx="0" presStyleCnt="2"/>
      <dgm:spPr/>
      <dgm:t>
        <a:bodyPr/>
        <a:lstStyle/>
        <a:p>
          <a:endParaRPr lang="en-US"/>
        </a:p>
      </dgm:t>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t>
        <a:bodyPr/>
        <a:lstStyle/>
        <a:p>
          <a:endParaRPr lang="en-US"/>
        </a:p>
      </dgm:t>
    </dgm:pt>
    <dgm:pt modelId="{D0F4E070-3314-4AB3-AA0E-016754E3A79E}" type="pres">
      <dgm:prSet presAssocID="{8DBE0E98-9306-4FAC-864C-F5F9D7826A6E}" presName="sibTrans" presStyleLbl="sibTrans2D1" presStyleIdx="1" presStyleCnt="2"/>
      <dgm:spPr/>
      <dgm:t>
        <a:bodyPr/>
        <a:lstStyle/>
        <a:p>
          <a:endParaRPr lang="en-US"/>
        </a:p>
      </dgm:t>
    </dgm:pt>
    <dgm:pt modelId="{02551E02-946E-4976-8AE0-6DBE97996596}" type="pres">
      <dgm:prSet presAssocID="{8DBE0E98-9306-4FAC-864C-F5F9D7826A6E}" presName="connTx" presStyleLbl="sibTrans2D1" presStyleIdx="1" presStyleCnt="2"/>
      <dgm:spPr/>
      <dgm:t>
        <a:bodyPr/>
        <a:lstStyle/>
        <a:p>
          <a:endParaRPr lang="en-US"/>
        </a:p>
      </dgm:t>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t>
        <a:bodyPr/>
        <a:lstStyle/>
        <a:p>
          <a:endParaRPr lang="en-US"/>
        </a:p>
      </dgm:t>
    </dgm:pt>
  </dgm:ptLst>
  <dgm:cxnLst>
    <dgm:cxn modelId="{7678042B-FFA1-4C5F-A50E-D4A170559C58}" type="presOf" srcId="{8DBE0E98-9306-4FAC-864C-F5F9D7826A6E}" destId="{02551E02-946E-4976-8AE0-6DBE97996596}" srcOrd="1" destOrd="0" presId="urn:microsoft.com/office/officeart/2005/8/layout/hProcess10"/>
    <dgm:cxn modelId="{B4466F8D-E25C-4BF4-BE59-52FDBF7EA60D}" type="presOf" srcId="{84B730F6-E6CE-4099-8451-9D6448D55025}" destId="{78CC00FE-30CD-4BA9-B030-2F32FAD5032C}" srcOrd="0"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217D31D4-FD80-4748-BE4D-AE207277F590}" srcId="{81F6A475-8832-49A5-9610-840C77F585D9}" destId="{84B730F6-E6CE-4099-8451-9D6448D55025}" srcOrd="2" destOrd="0" parTransId="{6DC99785-FA92-432C-AA88-F6A55F09339B}" sibTransId="{BAEC9C96-BA54-477A-9AEA-A06A06DDCBD9}"/>
    <dgm:cxn modelId="{8EA8A9FA-F6B7-49C6-8854-735B88312893}" type="presOf" srcId="{D1D102AF-B7EE-4ABA-818B-966774740422}" destId="{FFD19A52-441B-410C-B072-FF11A597BD73}" srcOrd="0" destOrd="0" presId="urn:microsoft.com/office/officeart/2005/8/layout/hProcess10"/>
    <dgm:cxn modelId="{D9997BD9-3495-4EF1-9BB1-CDB842261B3D}" srcId="{84B730F6-E6CE-4099-8451-9D6448D55025}" destId="{80F49431-FABB-4465-B476-A9EE3392E46B}" srcOrd="1" destOrd="0" parTransId="{55F85078-C7F7-41C7-AF8E-C4C9A05AE2F5}" sibTransId="{C4618B19-E5C9-4C72-8C60-624683EC996C}"/>
    <dgm:cxn modelId="{F742C7BB-EBBF-45C3-A141-3776C9323EB5}" srcId="{63E1802C-C9C0-4148-AC7C-3AE81545D912}" destId="{EE1EF569-9F29-434C-9ACB-0F2D2A5E2B53}" srcOrd="0" destOrd="0" parTransId="{A4336810-3FB2-4A91-8902-4FAC120449EE}" sibTransId="{85444A9F-EB7C-4ED1-A57C-596ECCF6D19F}"/>
    <dgm:cxn modelId="{B06B0F25-0B95-489F-A7E5-D16A410D4044}" type="presOf" srcId="{CA732D00-E1D9-46E0-AB25-0369BA0ED5BB}" destId="{FFD19A52-441B-410C-B072-FF11A597BD73}" srcOrd="0" destOrd="1"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4B553B37-A07C-4F01-AD67-63C284B28C90}" type="presOf" srcId="{025E694E-134A-40E3-84F2-5229D754EE85}" destId="{9952CBE2-7F7D-46A3-9580-2FF4860630A6}" srcOrd="0" destOrd="2"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A1B7EC96-438A-4E2D-BDD9-D8CAA1395AAF}" type="presOf" srcId="{81F6A475-8832-49A5-9610-840C77F585D9}" destId="{98F3DA5C-672D-4BDE-86CE-99214DE0EDBE}" srcOrd="0" destOrd="0" presId="urn:microsoft.com/office/officeart/2005/8/layout/hProcess10"/>
    <dgm:cxn modelId="{FB3B6770-6908-417E-BFA4-DB0884BB1F88}" type="presOf" srcId="{EE1EF569-9F29-434C-9ACB-0F2D2A5E2B53}" destId="{9952CBE2-7F7D-46A3-9580-2FF4860630A6}" srcOrd="0" destOrd="1" presId="urn:microsoft.com/office/officeart/2005/8/layout/hProcess10"/>
    <dgm:cxn modelId="{C531BD17-709E-499A-A5D8-4DD4C76D8358}" srcId="{63E1802C-C9C0-4148-AC7C-3AE81545D912}" destId="{025E694E-134A-40E3-84F2-5229D754EE85}" srcOrd="1" destOrd="0" parTransId="{58C6126D-F09D-4434-98B2-F2E17FDA91BC}" sibTransId="{11DA280C-A3F3-4769-A36A-680A41656C84}"/>
    <dgm:cxn modelId="{B369AD8C-70F6-48F3-9B42-2AF5D98B7F02}" srcId="{84B730F6-E6CE-4099-8451-9D6448D55025}" destId="{9618C81A-3A42-4191-95BE-9151987F60EA}" srcOrd="0" destOrd="0" parTransId="{A8F404D2-7B2D-466B-AC6C-D36D46E289C3}" sibTransId="{CBBEAC84-FBF3-47AE-AE9F-55C13504B1C8}"/>
    <dgm:cxn modelId="{22C427F1-B0DE-4577-8259-A01A5147F97E}" srcId="{81F6A475-8832-49A5-9610-840C77F585D9}" destId="{63E1802C-C9C0-4148-AC7C-3AE81545D912}" srcOrd="1" destOrd="0" parTransId="{D5A23646-AE0A-4D4F-A87B-3AE7CB653CBE}" sibTransId="{8DBE0E98-9306-4FAC-864C-F5F9D7826A6E}"/>
    <dgm:cxn modelId="{C5254C6F-E0AC-494C-816E-7AB73BEB2A48}" srcId="{D1D102AF-B7EE-4ABA-818B-966774740422}" destId="{F00F1D8C-B58F-449B-994E-20E961E308E6}" srcOrd="1" destOrd="0" parTransId="{5D5CEC23-C140-4DCB-912C-B4D1FA5C856A}" sibTransId="{EDF8BA88-30E9-4F44-88AA-261D5891C0DB}"/>
    <dgm:cxn modelId="{6B331428-D1D0-45BC-8D13-43C8256A27CB}" type="presOf" srcId="{8DBE0E98-9306-4FAC-864C-F5F9D7826A6E}" destId="{D0F4E070-3314-4AB3-AA0E-016754E3A79E}" srcOrd="0" destOrd="0" presId="urn:microsoft.com/office/officeart/2005/8/layout/hProcess10"/>
    <dgm:cxn modelId="{CF05124C-742D-485B-BB96-C62E3B700B6F}" type="presOf" srcId="{F00F1D8C-B58F-449B-994E-20E961E308E6}" destId="{FFD19A52-441B-410C-B072-FF11A597BD73}" srcOrd="0" destOrd="2"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 xmlns:a1611="http://schemas.microsoft.com/office/drawing/2016/11/main"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4" tIns="46653" rIns="93304" bIns="46653"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04" tIns="46653" rIns="93304" bIns="46653" rtlCol="0"/>
          <a:lstStyle>
            <a:lvl1pPr algn="r">
              <a:defRPr sz="1200"/>
            </a:lvl1pPr>
          </a:lstStyle>
          <a:p>
            <a:fld id="{D0FE861C-486B-4E18-A0E9-A790238A915C}" type="datetimeFigureOut">
              <a:rPr lang="en-US" smtClean="0"/>
              <a:t>12/7/2022</a:t>
            </a:fld>
            <a:endParaRPr lang="en-US" dirty="0"/>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304" tIns="46653" rIns="93304" bIns="46653"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04" tIns="46653" rIns="93304" bIns="4665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04" tIns="46653" rIns="93304" bIns="4665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04" tIns="46653" rIns="93304" bIns="46653"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36</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50</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51</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59</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60</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67</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7</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68</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70</a:t>
            </a:fld>
            <a:endParaRPr lang="en-US" dirty="0"/>
          </a:p>
        </p:txBody>
      </p:sp>
    </p:spTree>
    <p:extLst>
      <p:ext uri="{BB962C8B-B14F-4D97-AF65-F5344CB8AC3E}">
        <p14:creationId xmlns:p14="http://schemas.microsoft.com/office/powerpoint/2010/main" val="2027986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71</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77</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84</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85</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87</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93</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94</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97</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11</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100</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101</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106</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107</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111</a:t>
            </a:fld>
            <a:endParaRPr lang="en-US" dirty="0"/>
          </a:p>
        </p:txBody>
      </p:sp>
    </p:spTree>
    <p:extLst>
      <p:ext uri="{BB962C8B-B14F-4D97-AF65-F5344CB8AC3E}">
        <p14:creationId xmlns:p14="http://schemas.microsoft.com/office/powerpoint/2010/main" val="1324223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13</a:t>
            </a:fld>
            <a:endParaRPr lang="en-US" dirty="0"/>
          </a:p>
        </p:txBody>
      </p:sp>
      <p:sp>
        <p:nvSpPr>
          <p:cNvPr id="30723" name="Rectangle 2"/>
          <p:cNvSpPr>
            <a:spLocks noGrp="1" noRot="1" noChangeAspect="1" noChangeArrowheads="1" noTextEdit="1"/>
          </p:cNvSpPr>
          <p:nvPr>
            <p:ph type="sldImg"/>
          </p:nvPr>
        </p:nvSpPr>
        <p:spPr>
          <a:xfrm>
            <a:off x="2946400" y="3852863"/>
            <a:ext cx="13868400" cy="10401300"/>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14</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12/7/2022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12/7/2022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12/7/2022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12/7/2022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12/7/2022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12/7/2022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12/7/2022</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12/7/2022</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12/7/2022</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12/7/2022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12/7/2022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12/7/2022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12/7/2022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12/7/2022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12/7/2022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12B93E7-D57E-4A7E-B607-67BD05683528}" type="datetimeFigureOut">
              <a:rPr lang="en-US" smtClean="0"/>
              <a:t>12/7/2022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12/7/2022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2B93E7-D57E-4A7E-B607-67BD05683528}" type="datetimeFigureOut">
              <a:rPr lang="en-US" smtClean="0"/>
              <a:t>12/7/2022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2B93E7-D57E-4A7E-B607-67BD05683528}" type="datetimeFigureOut">
              <a:rPr lang="en-US" smtClean="0"/>
              <a:t>12/7/2022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2B93E7-D57E-4A7E-B607-67BD05683528}" type="datetimeFigureOut">
              <a:rPr lang="en-US" smtClean="0"/>
              <a:t>12/7/2022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2B93E7-D57E-4A7E-B607-67BD05683528}" type="datetimeFigureOut">
              <a:rPr lang="en-US" smtClean="0"/>
              <a:t>12/7/2022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B93E7-D57E-4A7E-B607-67BD05683528}" type="datetimeFigureOut">
              <a:rPr lang="en-US" smtClean="0"/>
              <a:t>12/7/2022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12/7/2022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12/7/2022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12/7/2022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12/7/2022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12/7/2022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12/7/2022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12/7/2022</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12/7/2022</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12/7/2022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12/7/2022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12/7/2022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12/7/2022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12/7/2022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2B93E7-D57E-4A7E-B607-67BD05683528}" type="datetimeFigureOut">
              <a:rPr lang="en-US" smtClean="0"/>
              <a:t>12/7/2022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hyperlink" Target="https://designlab.eng.rpi.edu/edn/projects/capstone-support-dev/wiki/Preliminary_Design_Review_and_Poster" TargetMode="External"/><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0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hyperlink" Target="https://forms.gle/7JvfgSsWBVWRfvob9" TargetMode="Externa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112.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1_and_beyond" TargetMode="Externa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wmf"/><Relationship Id="rId4" Type="http://schemas.openxmlformats.org/officeDocument/2006/relationships/image" Target="../media/image4.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9.wmf"/><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hyperlink" Target="https://rpi.percipio.c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forms.gle/VAiL3GTZs3R9QoQv7"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hyperlink" Target="https://designlab.eng.rpi.edu/projects/capstone-support-dev/wiki%20-%20Playbook.pptx"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raw/Course%20Documents/Team%20Standards%20Agreement.docx" TargetMode="Externa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training/EDN%20Guidance%20for%20Out%20of%20Class%20Tasks%20-%20Initial%20Postings.mp4" TargetMode="External"/><Relationship Id="rId5" Type="http://schemas.openxmlformats.org/officeDocument/2006/relationships/hyperlink" Target="https://forms.gle/YweXodSa96dVjdQZ8"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5.xml.rels><?xml version="1.0" encoding="UTF-8" standalone="yes"?>
<Relationships xmlns="http://schemas.openxmlformats.org/package/2006/relationships"><Relationship Id="rId8" Type="http://schemas.openxmlformats.org/officeDocument/2006/relationships/slide" Target="slide92.xml"/><Relationship Id="rId3" Type="http://schemas.openxmlformats.org/officeDocument/2006/relationships/slide" Target="slide35.xml"/><Relationship Id="rId7" Type="http://schemas.openxmlformats.org/officeDocument/2006/relationships/slide" Target="slide83.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66.xml"/><Relationship Id="rId5" Type="http://schemas.openxmlformats.org/officeDocument/2006/relationships/slide" Target="slide59.xml"/><Relationship Id="rId10" Type="http://schemas.openxmlformats.org/officeDocument/2006/relationships/slide" Target="slide105.xml"/><Relationship Id="rId4" Type="http://schemas.openxmlformats.org/officeDocument/2006/relationships/slide" Target="slide50.xml"/><Relationship Id="rId9" Type="http://schemas.openxmlformats.org/officeDocument/2006/relationships/slide" Target="slide99.xml"/></Relationships>
</file>

<file path=ppt/slides/_rels/slide50.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designlab.eng.rpi.edu/projects/capstone-support-dev/wiki%20-%20Playbook.pptx"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designlab.eng.rpi.edu/edn/attachments/download/114354/RMPL%20Safety%20Module%20Completion%20Instructions-Percipio%20.pdf" TargetMode="External"/><Relationship Id="rId2" Type="http://schemas.openxmlformats.org/officeDocument/2006/relationships/hyperlink" Target="https://forms.gle/wvAGzscgNjTHmAxZ7"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Subversion_Clients#section-2" TargetMode="External"/><Relationship Id="rId4" Type="http://schemas.openxmlformats.org/officeDocument/2006/relationships/hyperlink" Target="https://designlab.eng.rpi.edu/edn/projects/capstone-support-dev/wiki/Meeting_Minutes"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hyperlink" Target="https://designlab.eng.rpi.edu/projects/capstone-support-dev/wiki%20-%20Playbook.pptx"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hyperlink" Target="https://forms.gle/zwE4Le9jfExECtE98" TargetMode="External"/><Relationship Id="rId7" Type="http://schemas.openxmlformats.org/officeDocument/2006/relationships/hyperlink" Target="https://designlab.eng.rpi.edu/edn/attachments/download/114354/RMPL%20Safety%20Module%20Completion%20Instructions-Percipio%20.pdf" TargetMode="External"/><Relationship Id="rId2" Type="http://schemas.openxmlformats.org/officeDocument/2006/relationships/hyperlink" Target="https://designlab.eng.rpi.edu/edn/projects/capstone-support-dev/repository/112/raw/training/Statement%20of%20Work.mp4"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Subversion_Clients#section-2" TargetMode="External"/><Relationship Id="rId4" Type="http://schemas.openxmlformats.org/officeDocument/2006/relationships/hyperlink" Target="https://designlab.eng.rpi.edu/edn/projects/capstone-support-dev/wiki/Project_Documentation"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6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38.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hyperlink" Target="https://forms.gle/15vkmdmQLpqfMnhw5"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attachments/download/114354/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8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designlab.eng.rpi.edu/edn/projects/capstone-support-dev/wiki" TargetMode="External"/><Relationship Id="rId2" Type="http://schemas.openxmlformats.org/officeDocument/2006/relationships/hyperlink" Target="https://covid19.rpi.edu/" TargetMode="Externa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9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emplate%20documents/BM_Memo-Topic-RCSid.docx"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Templates_and_Forms" TargetMode="External"/><Relationship Id="rId5" Type="http://schemas.openxmlformats.org/officeDocument/2006/relationships/hyperlink" Target="https://designlab.eng.rpi.edu/edn/projects/capstone-support-dev/wiki/Risks_Associated_with_Project_Plans" TargetMode="External"/><Relationship Id="rId4" Type="http://schemas.openxmlformats.org/officeDocument/2006/relationships/hyperlink" Target="https://designlab.eng.rpi.edu/edn/projects/capstone-support-dev/repository/112/raw/Rubrics/Background%20Memo%20Rubric.docx"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Course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Teams may wish to use Webex to record their meetings for any members who are 'absent' or have connection issues.</a:t>
            </a:r>
          </a:p>
          <a:p>
            <a:pPr lvl="1"/>
            <a:r>
              <a:rPr lang="en-US" dirty="0"/>
              <a:t>If you record, save to the cloud so your team can access the recording.</a:t>
            </a:r>
          </a:p>
          <a:p>
            <a:pPr lvl="1"/>
            <a:r>
              <a:rPr lang="en-US" dirty="0">
                <a:cs typeface="Calibri"/>
              </a:rPr>
              <a:t>ALWAYS encouraged to take meeting minutes and post to Electronic Design Notebook (EDN) for future reference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9551138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rubric &amp; PDR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9</a:t>
            </a:r>
            <a:r>
              <a:rPr lang="en-US" sz="1800" dirty="0"/>
              <a:t>)</a:t>
            </a:r>
          </a:p>
        </p:txBody>
      </p:sp>
      <p:sp>
        <p:nvSpPr>
          <p:cNvPr id="8" name="Content Placeholder 2"/>
          <p:cNvSpPr txBox="1">
            <a:spLocks/>
          </p:cNvSpPr>
          <p:nvPr/>
        </p:nvSpPr>
        <p:spPr>
          <a:xfrm>
            <a:off x="1524000" y="1783307"/>
            <a:ext cx="6655108"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Read Preliminary Design Review and Poster Wiki page in preparation for creating a first draft of the poster during Class </a:t>
            </a:r>
            <a:r>
              <a:rPr lang="en-US" sz="1200" dirty="0">
                <a:solidFill>
                  <a:prstClr val="black"/>
                </a:solidFill>
                <a:latin typeface="Calibri" panose="020F0502020204030204"/>
              </a:rPr>
              <a:t>9</a:t>
            </a:r>
          </a:p>
          <a:p>
            <a:pPr marL="514350" lvl="1" indent="-171450" defTabSz="685800">
              <a:spcBef>
                <a:spcPts val="375"/>
              </a:spcBef>
            </a:pPr>
            <a:r>
              <a:rPr lang="en-US" sz="825" dirty="0">
                <a:solidFill>
                  <a:prstClr val="black"/>
                </a:solidFill>
                <a:latin typeface="Calibri" panose="020F0502020204030204"/>
                <a:hlinkClick r:id="rId2"/>
              </a:rPr>
              <a:t>https://designlab.eng.rpi.edu/edn/projects/capstone-support-dev/wiki/Preliminary_Design_Review_and_Poster</a:t>
            </a:r>
            <a:endParaRPr lang="en-US" sz="825" dirty="0">
              <a:solidFill>
                <a:prstClr val="black"/>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Student Team should now be creating individual project tasks</a:t>
            </a:r>
          </a:p>
        </p:txBody>
      </p:sp>
      <p:sp>
        <p:nvSpPr>
          <p:cNvPr id="10" name="Content Placeholder 2"/>
          <p:cNvSpPr txBox="1">
            <a:spLocks/>
          </p:cNvSpPr>
          <p:nvPr/>
        </p:nvSpPr>
        <p:spPr>
          <a:xfrm>
            <a:off x="1524000" y="3922754"/>
            <a:ext cx="6655108" cy="496845"/>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500" dirty="0">
                <a:solidFill>
                  <a:prstClr val="black"/>
                </a:solidFill>
                <a:ea typeface="+mn-lt"/>
                <a:cs typeface="Calibri" panose="020F0502020204030204"/>
              </a:rPr>
              <a:t>Team Standards Agreement part 4 due by class 10</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Status Update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Sponsor liaison should email PPT to sponsor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a:t>
            </a:r>
          </a:p>
          <a:p>
            <a:pPr marL="171450" indent="-171450" defTabSz="685800">
              <a:spcBef>
                <a:spcPts val="750"/>
              </a:spcBef>
            </a:pPr>
            <a:r>
              <a:rPr lang="en-US" sz="1400" dirty="0">
                <a:solidFill>
                  <a:prstClr val="black"/>
                </a:solidFill>
                <a:latin typeface="Calibri" panose="020F0502020204030204"/>
                <a:cs typeface="Calibri"/>
              </a:rPr>
              <a:t>Prep for upcoming PDR - There will be THREE groups presenting SAME content from SAME poster</a:t>
            </a:r>
          </a:p>
          <a:p>
            <a:pPr marL="514350" lvl="1" indent="-171450" defTabSz="685800">
              <a:spcBef>
                <a:spcPts val="375"/>
              </a:spcBef>
            </a:pPr>
            <a:r>
              <a:rPr lang="en-US" sz="1400" dirty="0">
                <a:solidFill>
                  <a:prstClr val="black"/>
                </a:solidFill>
                <a:latin typeface="Calibri" panose="020F0502020204030204"/>
                <a:cs typeface="Calibri"/>
              </a:rPr>
              <a:t>Identify who will be presenting in each of the three groups</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7947" y="370753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51886" y="230426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104</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105</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13" y="1790558"/>
            <a:ext cx="8916173" cy="3276884"/>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9891243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a:t>Covid Tip – It’s hard to hear speakers through a mask. Be sure to </a:t>
            </a:r>
            <a:r>
              <a:rPr lang="en-US" dirty="0">
                <a:solidFill>
                  <a:srgbClr val="FF0000"/>
                </a:solidFill>
              </a:rPr>
              <a:t>SPEAK LOUDLY </a:t>
            </a:r>
            <a:r>
              <a:rPr lang="en-US" dirty="0"/>
              <a:t>during presentation.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107</a:t>
            </a:fld>
            <a:endParaRPr lang="en-US" sz="1200"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Open </a:t>
            </a:r>
            <a:r>
              <a:rPr lang="en-US" dirty="0">
                <a:solidFill>
                  <a:schemeClr val="accent6"/>
                </a:solidFill>
              </a:rPr>
              <a:t>Poster.pptx </a:t>
            </a:r>
            <a:r>
              <a:rPr lang="en-US" dirty="0"/>
              <a:t>on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10</a:t>
            </a:r>
            <a:r>
              <a:rPr lang="en-US" sz="1800" dirty="0"/>
              <a:t>)</a:t>
            </a:r>
          </a:p>
        </p:txBody>
      </p:sp>
      <p:sp>
        <p:nvSpPr>
          <p:cNvPr id="8" name="Content Placeholder 2"/>
          <p:cNvSpPr txBox="1">
            <a:spLocks/>
          </p:cNvSpPr>
          <p:nvPr/>
        </p:nvSpPr>
        <p:spPr>
          <a:xfrm>
            <a:off x="1981200" y="1797570"/>
            <a:ext cx="6045508" cy="1844315"/>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rPr>
              <a:t>Upload poster draft created in class to EDN</a:t>
            </a:r>
          </a:p>
          <a:p>
            <a:pPr marL="514350" lvl="1" indent="-171450" defTabSz="685800">
              <a:spcBef>
                <a:spcPts val="375"/>
              </a:spcBef>
            </a:pPr>
            <a:r>
              <a:rPr lang="en-US" sz="1400" dirty="0">
                <a:solidFill>
                  <a:prstClr val="black"/>
                </a:solidFill>
                <a:latin typeface="Calibri" panose="020F0502020204030204"/>
              </a:rPr>
              <a:t>File in the Repository – working/Reports/Report + Poster/Poster.pptx</a:t>
            </a:r>
          </a:p>
          <a:p>
            <a:pPr marL="514350" lvl="1" indent="-171450" defTabSz="685800">
              <a:spcBef>
                <a:spcPts val="375"/>
              </a:spcBef>
            </a:pPr>
            <a:r>
              <a:rPr lang="en-US" sz="1400" dirty="0">
                <a:solidFill>
                  <a:prstClr val="black"/>
                </a:solidFill>
                <a:latin typeface="Calibri" panose="020F0502020204030204"/>
              </a:rPr>
              <a:t>Discussion in Forum – PDR thread</a:t>
            </a:r>
          </a:p>
          <a:p>
            <a:pPr marL="171450" indent="-171450" defTabSz="685800">
              <a:spcBef>
                <a:spcPts val="750"/>
              </a:spcBef>
            </a:pPr>
            <a:endParaRPr lang="en-US" sz="1800" dirty="0">
              <a:solidFill>
                <a:prstClr val="black"/>
              </a:solidFill>
              <a:latin typeface="Calibri" panose="020F0502020204030204"/>
              <a:cs typeface="Calibri"/>
            </a:endParaRPr>
          </a:p>
        </p:txBody>
      </p:sp>
      <p:sp>
        <p:nvSpPr>
          <p:cNvPr id="10" name="Content Placeholder 2"/>
          <p:cNvSpPr txBox="1">
            <a:spLocks/>
          </p:cNvSpPr>
          <p:nvPr/>
        </p:nvSpPr>
        <p:spPr>
          <a:xfrm>
            <a:off x="1981200" y="3641885"/>
            <a:ext cx="6045508" cy="86817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981200" y="4510063"/>
            <a:ext cx="6045508" cy="15240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Class 9 Ticket Out </a:t>
            </a:r>
            <a:r>
              <a:rPr lang="en-US" sz="1425" dirty="0">
                <a:solidFill>
                  <a:prstClr val="black"/>
                </a:solidFill>
                <a:latin typeface="Calibri" panose="020F0502020204030204"/>
                <a:ea typeface="+mn-lt"/>
                <a:cs typeface="Calibri" panose="020F0502020204030204"/>
              </a:rPr>
              <a:t>- </a:t>
            </a:r>
            <a:r>
              <a:rPr lang="en-US" sz="750" u="sng" dirty="0">
                <a:solidFill>
                  <a:prstClr val="black"/>
                </a:solidFill>
                <a:latin typeface="Calibri" panose="020F0502020204030204"/>
                <a:hlinkClick r:id="rId2"/>
              </a:rPr>
              <a:t>https://forms.gle/7JvfgSsWBVWRfvob9</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cs typeface="Calibri"/>
              </a:rPr>
              <a:t>Student Team should now be creating agendas for each class meeting and individual project tasks</a:t>
            </a:r>
          </a:p>
        </p:txBody>
      </p:sp>
      <p:sp>
        <p:nvSpPr>
          <p:cNvPr id="9" name="Oval 8"/>
          <p:cNvSpPr/>
          <p:nvPr/>
        </p:nvSpPr>
        <p:spPr>
          <a:xfrm>
            <a:off x="609600" y="3641885"/>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543617" y="516588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631894" y="2363347"/>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109</a:t>
            </a:fld>
            <a:endParaRPr lang="en-US" sz="1200" dirty="0"/>
          </a:p>
        </p:txBody>
      </p:sp>
    </p:spTree>
    <p:extLst>
      <p:ext uri="{BB962C8B-B14F-4D97-AF65-F5344CB8AC3E}">
        <p14:creationId xmlns:p14="http://schemas.microsoft.com/office/powerpoint/2010/main" val="2106402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8229600" cy="5007448"/>
          </a:xfrm>
        </p:spPr>
        <p:txBody>
          <a:bodyPr>
            <a:normAutofit lnSpcReduction="10000"/>
          </a:bodyPr>
          <a:lstStyle/>
          <a:p>
            <a:r>
              <a:rPr lang="en-US" dirty="0"/>
              <a:t>Capstone Classrooms are JEC 3232/3332</a:t>
            </a:r>
          </a:p>
          <a:p>
            <a:r>
              <a:rPr lang="en-US" dirty="0"/>
              <a:t>Capstone Shop (JEC 2332) will be open 9am-4pm for hands-on work only when classes resume in-person. (Glass area behind IED shop)</a:t>
            </a:r>
          </a:p>
          <a:p>
            <a:r>
              <a:rPr lang="en-US" dirty="0"/>
              <a:t>Conference Room (JEC 3321) for online meetings and a speaker phone. Ask you PE to reserve it.</a:t>
            </a:r>
          </a:p>
          <a:p>
            <a:r>
              <a:rPr lang="en-US" dirty="0"/>
              <a:t>Conference Table back of JEC3232 for a speaker phone. Ask you PE to reserve it.</a:t>
            </a:r>
          </a:p>
        </p:txBody>
      </p:sp>
      <p:sp>
        <p:nvSpPr>
          <p:cNvPr id="7" name="Slide Number Placeholder 6"/>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7666027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10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110</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143" y="1981200"/>
            <a:ext cx="8459833" cy="2876667"/>
          </a:xfrm>
          <a:prstGeom prst="rect">
            <a:avLst/>
          </a:prstGeom>
        </p:spPr>
      </p:pic>
    </p:spTree>
    <p:extLst>
      <p:ext uri="{BB962C8B-B14F-4D97-AF65-F5344CB8AC3E}">
        <p14:creationId xmlns:p14="http://schemas.microsoft.com/office/powerpoint/2010/main" val="23648602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Day 10</a:t>
            </a:r>
          </a:p>
        </p:txBody>
      </p:sp>
      <p:sp>
        <p:nvSpPr>
          <p:cNvPr id="3" name="Content Placeholder 2"/>
          <p:cNvSpPr>
            <a:spLocks noGrp="1"/>
          </p:cNvSpPr>
          <p:nvPr>
            <p:ph idx="1"/>
          </p:nvPr>
        </p:nvSpPr>
        <p:spPr>
          <a:xfrm>
            <a:off x="628650" y="1524000"/>
            <a:ext cx="7886700" cy="5197475"/>
          </a:xfrm>
        </p:spPr>
        <p:txBody>
          <a:bodyPr>
            <a:noAutofit/>
          </a:bodyPr>
          <a:lstStyle/>
          <a:p>
            <a:pPr marL="0" indent="0">
              <a:buNone/>
            </a:pPr>
            <a:r>
              <a:rPr lang="en-US" sz="2000" dirty="0" smtClean="0"/>
              <a:t>For teams who had a sponsor update during class 9 -&gt; Day </a:t>
            </a:r>
            <a:r>
              <a:rPr lang="en-US" sz="2000" dirty="0"/>
              <a:t>10 activities are simply a repeat of Day 9 </a:t>
            </a:r>
            <a:r>
              <a:rPr lang="en-US" sz="2000" dirty="0" smtClean="0"/>
              <a:t>activities. Refer </a:t>
            </a:r>
            <a:r>
              <a:rPr lang="en-US" sz="2000" dirty="0"/>
              <a:t>to previous slides.</a:t>
            </a:r>
          </a:p>
          <a:p>
            <a:pPr lvl="1"/>
            <a:endParaRPr lang="en-US" sz="2000" dirty="0"/>
          </a:p>
          <a:p>
            <a:pPr lvl="1"/>
            <a:r>
              <a:rPr lang="en-US" sz="2000" dirty="0"/>
              <a:t>Draft PDR Poster draft</a:t>
            </a:r>
          </a:p>
          <a:p>
            <a:pPr lvl="1"/>
            <a:endParaRPr lang="en-US" sz="2000" dirty="0"/>
          </a:p>
          <a:p>
            <a:pPr lvl="1"/>
            <a:r>
              <a:rPr lang="en-US" sz="2000" dirty="0"/>
              <a:t>Project Work</a:t>
            </a:r>
          </a:p>
          <a:p>
            <a:pPr lvl="1"/>
            <a:endParaRPr lang="en-US" sz="2000" dirty="0"/>
          </a:p>
          <a:p>
            <a:pPr lvl="1"/>
            <a:r>
              <a:rPr lang="en-US" sz="2000" dirty="0"/>
              <a:t>Status </a:t>
            </a:r>
            <a:r>
              <a:rPr lang="en-US" sz="2000" dirty="0" smtClean="0"/>
              <a:t>Update</a:t>
            </a:r>
            <a:endParaRPr lang="en-US" sz="2800" dirty="0"/>
          </a:p>
          <a:p>
            <a:pPr lvl="1"/>
            <a:endParaRPr lang="en-US" sz="2800" dirty="0"/>
          </a:p>
          <a:p>
            <a:pPr marL="0" lvl="1" indent="0">
              <a:buNone/>
            </a:pPr>
            <a:r>
              <a:rPr lang="en-US" sz="2000" dirty="0" smtClean="0"/>
              <a:t>For teams who have a sponsor update during class </a:t>
            </a:r>
            <a:r>
              <a:rPr lang="en-US" sz="2000" smtClean="0"/>
              <a:t>10 -&gt; </a:t>
            </a:r>
            <a:r>
              <a:rPr lang="en-US" sz="2000" dirty="0" smtClean="0"/>
              <a:t>the Day 10 activity </a:t>
            </a:r>
            <a:r>
              <a:rPr lang="en-US" sz="2000" b="1" dirty="0" smtClean="0"/>
              <a:t>IS</a:t>
            </a:r>
            <a:r>
              <a:rPr lang="en-US" sz="2000" dirty="0" smtClean="0"/>
              <a:t> that sponsor update.</a:t>
            </a:r>
            <a:endParaRPr lang="en-US" sz="2000"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111</a:t>
            </a:fld>
            <a:endParaRPr lang="en-US" sz="1200" dirty="0"/>
          </a:p>
        </p:txBody>
      </p:sp>
    </p:spTree>
    <p:extLst>
      <p:ext uri="{BB962C8B-B14F-4D97-AF65-F5344CB8AC3E}">
        <p14:creationId xmlns:p14="http://schemas.microsoft.com/office/powerpoint/2010/main" val="27521835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11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a:cs typeface="Calibri"/>
              </a:rPr>
              <a:t>Scaffolded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https://designlab.eng.rpi.edu/edn/projects/capstone-support-dev/wiki/Class_11_and_beyond</a:t>
            </a:r>
            <a:r>
              <a:rPr lang="en-US" dirty="0">
                <a:cs typeface="Calibri"/>
              </a:rPr>
              <a:t> </a:t>
            </a:r>
          </a:p>
          <a:p>
            <a:pPr lvl="1"/>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112</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113</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1954700"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5885180"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3930194" y="4417178"/>
            <a:ext cx="1131336" cy="1447800"/>
          </a:xfrm>
          <a:prstGeom prst="rect">
            <a:avLst/>
          </a:prstGeom>
        </p:spPr>
      </p:pic>
      <p:sp>
        <p:nvSpPr>
          <p:cNvPr id="6" name="TextBox 5"/>
          <p:cNvSpPr txBox="1"/>
          <p:nvPr/>
        </p:nvSpPr>
        <p:spPr>
          <a:xfrm>
            <a:off x="3888386"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1897304"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5884139"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13</a:t>
            </a:fld>
            <a:endParaRPr lang="en-US" sz="1200" dirty="0"/>
          </a:p>
        </p:txBody>
      </p:sp>
    </p:spTree>
    <p:extLst>
      <p:ext uri="{BB962C8B-B14F-4D97-AF65-F5344CB8AC3E}">
        <p14:creationId xmlns:p14="http://schemas.microsoft.com/office/powerpoint/2010/main" val="4207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14</a:t>
            </a:fld>
            <a:endParaRPr lang="en-US" sz="1200" dirty="0"/>
          </a:p>
        </p:txBody>
      </p:sp>
      <p:grpSp>
        <p:nvGrpSpPr>
          <p:cNvPr id="8" name="Group 7">
            <a:extLst>
              <a:ext uri="{FF2B5EF4-FFF2-40B4-BE49-F238E27FC236}">
                <a16:creationId xmlns:a16="http://schemas.microsoft.com/office/drawing/2014/main" id="{E25EB3EA-5B59-9E4E-DDD7-D417C6946953}"/>
              </a:ext>
            </a:extLst>
          </p:cNvPr>
          <p:cNvGrpSpPr/>
          <p:nvPr/>
        </p:nvGrpSpPr>
        <p:grpSpPr>
          <a:xfrm>
            <a:off x="768283" y="1066800"/>
            <a:ext cx="7546399" cy="5266841"/>
            <a:chOff x="1929857" y="1434804"/>
            <a:chExt cx="6417199" cy="4874256"/>
          </a:xfrm>
        </p:grpSpPr>
        <p:sp>
          <p:nvSpPr>
            <p:cNvPr id="10" name="TextBox 9">
              <a:extLst>
                <a:ext uri="{FF2B5EF4-FFF2-40B4-BE49-F238E27FC236}">
                  <a16:creationId xmlns:a16="http://schemas.microsoft.com/office/drawing/2014/main" id="{D77653D0-5120-1E04-F4F3-AFD76905649C}"/>
                </a:ext>
              </a:extLst>
            </p:cNvPr>
            <p:cNvSpPr txBox="1"/>
            <p:nvPr/>
          </p:nvSpPr>
          <p:spPr>
            <a:xfrm>
              <a:off x="1929857" y="3429000"/>
              <a:ext cx="912419" cy="369332"/>
            </a:xfrm>
            <a:prstGeom prst="rect">
              <a:avLst/>
            </a:prstGeom>
            <a:noFill/>
          </p:spPr>
          <p:txBody>
            <a:bodyPr wrap="square" rtlCol="0">
              <a:spAutoFit/>
            </a:bodyPr>
            <a:lstStyle/>
            <a:p>
              <a:r>
                <a:rPr lang="en-US" b="1" dirty="0"/>
                <a:t> MANE</a:t>
              </a:r>
            </a:p>
          </p:txBody>
        </p:sp>
        <p:grpSp>
          <p:nvGrpSpPr>
            <p:cNvPr id="11" name="Group 10">
              <a:extLst>
                <a:ext uri="{FF2B5EF4-FFF2-40B4-BE49-F238E27FC236}">
                  <a16:creationId xmlns:a16="http://schemas.microsoft.com/office/drawing/2014/main" id="{164DC41F-62EB-4922-1402-BFC156069C80}"/>
                </a:ext>
              </a:extLst>
            </p:cNvPr>
            <p:cNvGrpSpPr/>
            <p:nvPr/>
          </p:nvGrpSpPr>
          <p:grpSpPr>
            <a:xfrm>
              <a:off x="7423550" y="1474125"/>
              <a:ext cx="923506" cy="1470422"/>
              <a:chOff x="4047359" y="4052407"/>
              <a:chExt cx="1492186" cy="2365370"/>
            </a:xfrm>
            <a:solidFill>
              <a:schemeClr val="bg1"/>
            </a:solidFill>
          </p:grpSpPr>
          <p:pic>
            <p:nvPicPr>
              <p:cNvPr id="58" name="Picture 57">
                <a:extLst>
                  <a:ext uri="{FF2B5EF4-FFF2-40B4-BE49-F238E27FC236}">
                    <a16:creationId xmlns:a16="http://schemas.microsoft.com/office/drawing/2014/main" id="{97778FA1-4801-F862-A87A-770B077C05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47359" y="4052407"/>
                <a:ext cx="1492186" cy="2032337"/>
              </a:xfrm>
              <a:prstGeom prst="rect">
                <a:avLst/>
              </a:prstGeom>
              <a:grpFill/>
            </p:spPr>
          </p:pic>
          <p:sp>
            <p:nvSpPr>
              <p:cNvPr id="59" name="TextBox 58">
                <a:extLst>
                  <a:ext uri="{FF2B5EF4-FFF2-40B4-BE49-F238E27FC236}">
                    <a16:creationId xmlns:a16="http://schemas.microsoft.com/office/drawing/2014/main" id="{341A72D1-98C4-E119-F50A-5A9DEB60F759}"/>
                  </a:ext>
                </a:extLst>
              </p:cNvPr>
              <p:cNvSpPr txBox="1"/>
              <p:nvPr/>
            </p:nvSpPr>
            <p:spPr>
              <a:xfrm>
                <a:off x="4094037" y="6083771"/>
                <a:ext cx="1277118" cy="334006"/>
              </a:xfrm>
              <a:prstGeom prst="rect">
                <a:avLst/>
              </a:prstGeom>
              <a:grpFill/>
            </p:spPr>
            <p:txBody>
              <a:bodyPr wrap="square" rtlCol="0">
                <a:spAutoFit/>
              </a:bodyPr>
              <a:lstStyle/>
              <a:p>
                <a:pPr algn="ctr"/>
                <a:r>
                  <a:rPr lang="en-US" sz="858" dirty="0"/>
                  <a:t>Junichi Kanai</a:t>
                </a:r>
              </a:p>
            </p:txBody>
          </p:sp>
        </p:grpSp>
        <p:sp>
          <p:nvSpPr>
            <p:cNvPr id="12" name="Rectangle 11">
              <a:extLst>
                <a:ext uri="{FF2B5EF4-FFF2-40B4-BE49-F238E27FC236}">
                  <a16:creationId xmlns:a16="http://schemas.microsoft.com/office/drawing/2014/main" id="{1984434A-01C0-C57B-FDDD-F1F4FFB6A84F}"/>
                </a:ext>
              </a:extLst>
            </p:cNvPr>
            <p:cNvSpPr/>
            <p:nvPr/>
          </p:nvSpPr>
          <p:spPr>
            <a:xfrm>
              <a:off x="3141223" y="4183280"/>
              <a:ext cx="184731" cy="224229"/>
            </a:xfrm>
            <a:prstGeom prst="rect">
              <a:avLst/>
            </a:prstGeom>
            <a:solidFill>
              <a:schemeClr val="bg1"/>
            </a:solidFill>
          </p:spPr>
          <p:txBody>
            <a:bodyPr wrap="none">
              <a:spAutoFit/>
            </a:bodyPr>
            <a:lstStyle/>
            <a:p>
              <a:endParaRPr lang="en-US" sz="857" dirty="0"/>
            </a:p>
          </p:txBody>
        </p:sp>
        <p:grpSp>
          <p:nvGrpSpPr>
            <p:cNvPr id="14" name="Group 13">
              <a:extLst>
                <a:ext uri="{FF2B5EF4-FFF2-40B4-BE49-F238E27FC236}">
                  <a16:creationId xmlns:a16="http://schemas.microsoft.com/office/drawing/2014/main" id="{1B5517E8-4AB4-DB3B-0405-F58EF7BEFD4C}"/>
                </a:ext>
              </a:extLst>
            </p:cNvPr>
            <p:cNvGrpSpPr/>
            <p:nvPr/>
          </p:nvGrpSpPr>
          <p:grpSpPr>
            <a:xfrm>
              <a:off x="2745504" y="3046195"/>
              <a:ext cx="891320" cy="1491153"/>
              <a:chOff x="6691216" y="1283597"/>
              <a:chExt cx="914401" cy="1522993"/>
            </a:xfrm>
            <a:solidFill>
              <a:schemeClr val="bg1"/>
            </a:solidFill>
          </p:grpSpPr>
          <p:pic>
            <p:nvPicPr>
              <p:cNvPr id="56" name="Picture 55">
                <a:extLst>
                  <a:ext uri="{FF2B5EF4-FFF2-40B4-BE49-F238E27FC236}">
                    <a16:creationId xmlns:a16="http://schemas.microsoft.com/office/drawing/2014/main" id="{2396DFD6-A2A5-0BDD-825B-DCEB6300BE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91216" y="1283597"/>
                <a:ext cx="914401" cy="1275593"/>
              </a:xfrm>
              <a:prstGeom prst="rect">
                <a:avLst/>
              </a:prstGeom>
              <a:grpFill/>
            </p:spPr>
          </p:pic>
          <p:sp>
            <p:nvSpPr>
              <p:cNvPr id="57" name="TextBox 56">
                <a:extLst>
                  <a:ext uri="{FF2B5EF4-FFF2-40B4-BE49-F238E27FC236}">
                    <a16:creationId xmlns:a16="http://schemas.microsoft.com/office/drawing/2014/main" id="{5762127F-D6CA-A72B-B6BE-98010417388C}"/>
                  </a:ext>
                </a:extLst>
              </p:cNvPr>
              <p:cNvSpPr txBox="1"/>
              <p:nvPr/>
            </p:nvSpPr>
            <p:spPr>
              <a:xfrm>
                <a:off x="6734203" y="2577442"/>
                <a:ext cx="843185" cy="229148"/>
              </a:xfrm>
              <a:prstGeom prst="rect">
                <a:avLst/>
              </a:prstGeom>
              <a:grpFill/>
            </p:spPr>
            <p:txBody>
              <a:bodyPr wrap="square" rtlCol="0">
                <a:spAutoFit/>
              </a:bodyPr>
              <a:lstStyle/>
              <a:p>
                <a:pPr algn="ctr">
                  <a:tabLst>
                    <a:tab pos="112009" algn="l"/>
                  </a:tabLst>
                </a:pPr>
                <a:r>
                  <a:rPr lang="en-US" sz="858" dirty="0"/>
                  <a:t>Sarah Felix</a:t>
                </a:r>
              </a:p>
            </p:txBody>
          </p:sp>
        </p:grpSp>
        <p:sp>
          <p:nvSpPr>
            <p:cNvPr id="15" name="TextBox 14">
              <a:extLst>
                <a:ext uri="{FF2B5EF4-FFF2-40B4-BE49-F238E27FC236}">
                  <a16:creationId xmlns:a16="http://schemas.microsoft.com/office/drawing/2014/main" id="{45169B42-551E-06D6-959A-30DA8F386A0F}"/>
                </a:ext>
              </a:extLst>
            </p:cNvPr>
            <p:cNvSpPr txBox="1"/>
            <p:nvPr/>
          </p:nvSpPr>
          <p:spPr>
            <a:xfrm>
              <a:off x="1929857" y="1883742"/>
              <a:ext cx="769436" cy="369332"/>
            </a:xfrm>
            <a:prstGeom prst="rect">
              <a:avLst/>
            </a:prstGeom>
            <a:noFill/>
          </p:spPr>
          <p:txBody>
            <a:bodyPr wrap="square" rtlCol="0">
              <a:spAutoFit/>
            </a:bodyPr>
            <a:lstStyle/>
            <a:p>
              <a:r>
                <a:rPr lang="en-US" b="1" dirty="0"/>
                <a:t>ECSE</a:t>
              </a:r>
            </a:p>
          </p:txBody>
        </p:sp>
        <p:sp>
          <p:nvSpPr>
            <p:cNvPr id="16" name="TextBox 15">
              <a:extLst>
                <a:ext uri="{FF2B5EF4-FFF2-40B4-BE49-F238E27FC236}">
                  <a16:creationId xmlns:a16="http://schemas.microsoft.com/office/drawing/2014/main" id="{43A69ECF-80C8-4780-91BA-2DD341E6E2CC}"/>
                </a:ext>
              </a:extLst>
            </p:cNvPr>
            <p:cNvSpPr txBox="1"/>
            <p:nvPr/>
          </p:nvSpPr>
          <p:spPr>
            <a:xfrm>
              <a:off x="2153414" y="5172007"/>
              <a:ext cx="613219" cy="369332"/>
            </a:xfrm>
            <a:prstGeom prst="rect">
              <a:avLst/>
            </a:prstGeom>
            <a:solidFill>
              <a:schemeClr val="bg1"/>
            </a:solidFill>
          </p:spPr>
          <p:txBody>
            <a:bodyPr wrap="square" rtlCol="0">
              <a:spAutoFit/>
            </a:bodyPr>
            <a:lstStyle/>
            <a:p>
              <a:r>
                <a:rPr lang="en-US" b="1" dirty="0"/>
                <a:t>MSE</a:t>
              </a:r>
            </a:p>
          </p:txBody>
        </p:sp>
        <p:sp>
          <p:nvSpPr>
            <p:cNvPr id="17" name="TextBox 16">
              <a:extLst>
                <a:ext uri="{FF2B5EF4-FFF2-40B4-BE49-F238E27FC236}">
                  <a16:creationId xmlns:a16="http://schemas.microsoft.com/office/drawing/2014/main" id="{AE795596-B239-FF28-4FA2-6EB47565CED5}"/>
                </a:ext>
              </a:extLst>
            </p:cNvPr>
            <p:cNvSpPr txBox="1"/>
            <p:nvPr/>
          </p:nvSpPr>
          <p:spPr>
            <a:xfrm>
              <a:off x="2744528" y="5951915"/>
              <a:ext cx="1142059" cy="224229"/>
            </a:xfrm>
            <a:prstGeom prst="rect">
              <a:avLst/>
            </a:prstGeom>
            <a:noFill/>
          </p:spPr>
          <p:txBody>
            <a:bodyPr wrap="square" rtlCol="0">
              <a:spAutoFit/>
            </a:bodyPr>
            <a:lstStyle/>
            <a:p>
              <a:pPr algn="ctr">
                <a:tabLst>
                  <a:tab pos="112009" algn="l"/>
                </a:tabLst>
              </a:pPr>
              <a:r>
                <a:rPr lang="en-US" sz="857" dirty="0"/>
                <a:t>Edmund Palermo</a:t>
              </a:r>
            </a:p>
          </p:txBody>
        </p:sp>
        <p:sp>
          <p:nvSpPr>
            <p:cNvPr id="18" name="TextBox 17">
              <a:extLst>
                <a:ext uri="{FF2B5EF4-FFF2-40B4-BE49-F238E27FC236}">
                  <a16:creationId xmlns:a16="http://schemas.microsoft.com/office/drawing/2014/main" id="{A9A2F8A6-B6D6-F4D9-A86F-652BA5076CED}"/>
                </a:ext>
              </a:extLst>
            </p:cNvPr>
            <p:cNvSpPr txBox="1"/>
            <p:nvPr/>
          </p:nvSpPr>
          <p:spPr>
            <a:xfrm>
              <a:off x="5020889" y="2635531"/>
              <a:ext cx="922444" cy="224357"/>
            </a:xfrm>
            <a:prstGeom prst="rect">
              <a:avLst/>
            </a:prstGeom>
            <a:solidFill>
              <a:schemeClr val="bg1"/>
            </a:solidFill>
          </p:spPr>
          <p:txBody>
            <a:bodyPr wrap="square" rtlCol="0">
              <a:spAutoFit/>
            </a:bodyPr>
            <a:lstStyle/>
            <a:p>
              <a:r>
                <a:rPr lang="en-US" sz="858" dirty="0"/>
                <a:t>Alex Patterson</a:t>
              </a:r>
            </a:p>
          </p:txBody>
        </p:sp>
        <p:sp>
          <p:nvSpPr>
            <p:cNvPr id="19" name="TextBox 18">
              <a:extLst>
                <a:ext uri="{FF2B5EF4-FFF2-40B4-BE49-F238E27FC236}">
                  <a16:creationId xmlns:a16="http://schemas.microsoft.com/office/drawing/2014/main" id="{4ABFA362-3463-4672-7949-23A6FA01AB0D}"/>
                </a:ext>
              </a:extLst>
            </p:cNvPr>
            <p:cNvSpPr txBox="1"/>
            <p:nvPr/>
          </p:nvSpPr>
          <p:spPr>
            <a:xfrm>
              <a:off x="6225105" y="5952937"/>
              <a:ext cx="938845" cy="356123"/>
            </a:xfrm>
            <a:prstGeom prst="rect">
              <a:avLst/>
            </a:prstGeom>
            <a:noFill/>
          </p:spPr>
          <p:txBody>
            <a:bodyPr wrap="square" rtlCol="0">
              <a:spAutoFit/>
            </a:bodyPr>
            <a:lstStyle/>
            <a:p>
              <a:pPr algn="ctr">
                <a:tabLst>
                  <a:tab pos="112009" algn="l"/>
                </a:tabLst>
              </a:pPr>
              <a:r>
                <a:rPr lang="en-US" sz="857" dirty="0"/>
                <a:t>Rostyslav (</a:t>
              </a:r>
              <a:r>
                <a:rPr lang="en-US" sz="857" dirty="0" err="1"/>
                <a:t>Rosty</a:t>
              </a:r>
              <a:r>
                <a:rPr lang="en-US" sz="857" dirty="0"/>
                <a:t>) Korolov</a:t>
              </a:r>
            </a:p>
          </p:txBody>
        </p:sp>
        <p:sp>
          <p:nvSpPr>
            <p:cNvPr id="21" name="TextBox 20">
              <a:extLst>
                <a:ext uri="{FF2B5EF4-FFF2-40B4-BE49-F238E27FC236}">
                  <a16:creationId xmlns:a16="http://schemas.microsoft.com/office/drawing/2014/main" id="{E975162A-02C5-66BD-306C-DAB20B9E2789}"/>
                </a:ext>
              </a:extLst>
            </p:cNvPr>
            <p:cNvSpPr txBox="1"/>
            <p:nvPr/>
          </p:nvSpPr>
          <p:spPr>
            <a:xfrm>
              <a:off x="5451350" y="5104951"/>
              <a:ext cx="613219" cy="369332"/>
            </a:xfrm>
            <a:prstGeom prst="rect">
              <a:avLst/>
            </a:prstGeom>
            <a:solidFill>
              <a:schemeClr val="bg1"/>
            </a:solidFill>
          </p:spPr>
          <p:txBody>
            <a:bodyPr wrap="square" rtlCol="0">
              <a:spAutoFit/>
            </a:bodyPr>
            <a:lstStyle/>
            <a:p>
              <a:r>
                <a:rPr lang="en-US" b="1" dirty="0"/>
                <a:t>IME</a:t>
              </a:r>
            </a:p>
          </p:txBody>
        </p:sp>
        <p:sp>
          <p:nvSpPr>
            <p:cNvPr id="22" name="TextBox 21">
              <a:extLst>
                <a:ext uri="{FF2B5EF4-FFF2-40B4-BE49-F238E27FC236}">
                  <a16:creationId xmlns:a16="http://schemas.microsoft.com/office/drawing/2014/main" id="{C51305AB-D2C1-BC19-57F6-72F51D55EEA0}"/>
                </a:ext>
              </a:extLst>
            </p:cNvPr>
            <p:cNvSpPr txBox="1"/>
            <p:nvPr/>
          </p:nvSpPr>
          <p:spPr>
            <a:xfrm>
              <a:off x="5120962" y="4318419"/>
              <a:ext cx="920890" cy="224357"/>
            </a:xfrm>
            <a:prstGeom prst="rect">
              <a:avLst/>
            </a:prstGeom>
            <a:solidFill>
              <a:schemeClr val="bg1"/>
            </a:solidFill>
          </p:spPr>
          <p:txBody>
            <a:bodyPr wrap="square" rtlCol="0">
              <a:spAutoFit/>
            </a:bodyPr>
            <a:lstStyle/>
            <a:p>
              <a:pPr algn="ctr">
                <a:tabLst>
                  <a:tab pos="112009" algn="l"/>
                </a:tabLst>
              </a:pPr>
              <a:r>
                <a:rPr lang="en-US" sz="858" dirty="0"/>
                <a:t>Fred Willett</a:t>
              </a:r>
            </a:p>
          </p:txBody>
        </p:sp>
        <p:grpSp>
          <p:nvGrpSpPr>
            <p:cNvPr id="24" name="Group 23">
              <a:extLst>
                <a:ext uri="{FF2B5EF4-FFF2-40B4-BE49-F238E27FC236}">
                  <a16:creationId xmlns:a16="http://schemas.microsoft.com/office/drawing/2014/main" id="{A29FB010-4833-BE13-BED3-70A0FE15200E}"/>
                </a:ext>
              </a:extLst>
            </p:cNvPr>
            <p:cNvGrpSpPr/>
            <p:nvPr/>
          </p:nvGrpSpPr>
          <p:grpSpPr>
            <a:xfrm>
              <a:off x="3777978" y="1473944"/>
              <a:ext cx="1173155" cy="1405412"/>
              <a:chOff x="7214143" y="1444213"/>
              <a:chExt cx="1173155" cy="1405412"/>
            </a:xfrm>
          </p:grpSpPr>
          <p:sp>
            <p:nvSpPr>
              <p:cNvPr id="54" name="TextBox 53">
                <a:extLst>
                  <a:ext uri="{FF2B5EF4-FFF2-40B4-BE49-F238E27FC236}">
                    <a16:creationId xmlns:a16="http://schemas.microsoft.com/office/drawing/2014/main" id="{EAB40920-C270-CD4C-2431-0FCD07B0419E}"/>
                  </a:ext>
                </a:extLst>
              </p:cNvPr>
              <p:cNvSpPr txBox="1"/>
              <p:nvPr/>
            </p:nvSpPr>
            <p:spPr>
              <a:xfrm>
                <a:off x="7322752" y="2625268"/>
                <a:ext cx="1064546" cy="224357"/>
              </a:xfrm>
              <a:prstGeom prst="rect">
                <a:avLst/>
              </a:prstGeom>
              <a:solidFill>
                <a:schemeClr val="bg1"/>
              </a:solidFill>
            </p:spPr>
            <p:txBody>
              <a:bodyPr wrap="square" rtlCol="0">
                <a:spAutoFit/>
              </a:bodyPr>
              <a:lstStyle/>
              <a:p>
                <a:r>
                  <a:rPr lang="en-US" sz="858" dirty="0"/>
                  <a:t> Prabahakar Neti</a:t>
                </a:r>
              </a:p>
            </p:txBody>
          </p:sp>
          <p:pic>
            <p:nvPicPr>
              <p:cNvPr id="55" name="Picture 54">
                <a:extLst>
                  <a:ext uri="{FF2B5EF4-FFF2-40B4-BE49-F238E27FC236}">
                    <a16:creationId xmlns:a16="http://schemas.microsoft.com/office/drawing/2014/main" id="{15A86B4F-27FA-E7F4-19EB-3D9B2D32AAA2}"/>
                  </a:ext>
                </a:extLst>
              </p:cNvPr>
              <p:cNvPicPr>
                <a:picLocks noChangeAspect="1"/>
              </p:cNvPicPr>
              <p:nvPr/>
            </p:nvPicPr>
            <p:blipFill>
              <a:blip r:embed="rId6"/>
              <a:stretch>
                <a:fillRect/>
              </a:stretch>
            </p:blipFill>
            <p:spPr>
              <a:xfrm>
                <a:off x="7214143" y="1444213"/>
                <a:ext cx="1061906" cy="1154143"/>
              </a:xfrm>
              <a:prstGeom prst="rect">
                <a:avLst/>
              </a:prstGeom>
            </p:spPr>
          </p:pic>
        </p:grpSp>
        <p:sp>
          <p:nvSpPr>
            <p:cNvPr id="25" name="TextBox 24">
              <a:extLst>
                <a:ext uri="{FF2B5EF4-FFF2-40B4-BE49-F238E27FC236}">
                  <a16:creationId xmlns:a16="http://schemas.microsoft.com/office/drawing/2014/main" id="{732F9A2F-47D1-64EB-A7CC-E6E39AD12DAF}"/>
                </a:ext>
              </a:extLst>
            </p:cNvPr>
            <p:cNvSpPr txBox="1"/>
            <p:nvPr/>
          </p:nvSpPr>
          <p:spPr>
            <a:xfrm>
              <a:off x="3904111" y="4330139"/>
              <a:ext cx="920890" cy="224357"/>
            </a:xfrm>
            <a:prstGeom prst="rect">
              <a:avLst/>
            </a:prstGeom>
            <a:solidFill>
              <a:schemeClr val="bg1"/>
            </a:solidFill>
          </p:spPr>
          <p:txBody>
            <a:bodyPr wrap="square" rtlCol="0">
              <a:spAutoFit/>
            </a:bodyPr>
            <a:lstStyle/>
            <a:p>
              <a:pPr algn="ctr">
                <a:tabLst>
                  <a:tab pos="112009" algn="l"/>
                </a:tabLst>
              </a:pPr>
              <a:r>
                <a:rPr lang="en-US" sz="858" dirty="0" err="1"/>
                <a:t>Indika</a:t>
              </a:r>
              <a:r>
                <a:rPr lang="en-US" sz="858" dirty="0"/>
                <a:t> </a:t>
              </a:r>
              <a:r>
                <a:rPr lang="en-US" sz="858" dirty="0" err="1"/>
                <a:t>Perera</a:t>
              </a:r>
              <a:endParaRPr lang="en-US" sz="858" dirty="0"/>
            </a:p>
          </p:txBody>
        </p:sp>
        <p:pic>
          <p:nvPicPr>
            <p:cNvPr id="39" name="Picture 38">
              <a:extLst>
                <a:ext uri="{FF2B5EF4-FFF2-40B4-BE49-F238E27FC236}">
                  <a16:creationId xmlns:a16="http://schemas.microsoft.com/office/drawing/2014/main" id="{BF90563A-9AD5-DD92-FCFD-B7323370C3D5}"/>
                </a:ext>
              </a:extLst>
            </p:cNvPr>
            <p:cNvPicPr>
              <a:picLocks noChangeAspect="1"/>
            </p:cNvPicPr>
            <p:nvPr/>
          </p:nvPicPr>
          <p:blipFill rotWithShape="1">
            <a:blip r:embed="rId7"/>
            <a:srcRect l="29540" r="25857"/>
            <a:stretch/>
          </p:blipFill>
          <p:spPr>
            <a:xfrm flipH="1">
              <a:off x="3909413" y="3067074"/>
              <a:ext cx="943718" cy="1232678"/>
            </a:xfrm>
            <a:prstGeom prst="rect">
              <a:avLst/>
            </a:prstGeom>
          </p:spPr>
        </p:pic>
        <p:pic>
          <p:nvPicPr>
            <p:cNvPr id="40" name="Picture 2">
              <a:extLst>
                <a:ext uri="{FF2B5EF4-FFF2-40B4-BE49-F238E27FC236}">
                  <a16:creationId xmlns:a16="http://schemas.microsoft.com/office/drawing/2014/main" id="{922DC6A3-3B5B-134C-F59E-213778B034B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66254" y="4684034"/>
              <a:ext cx="867537" cy="1261872"/>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BAB91A6A-8E78-99B9-EF4A-CDA0FDA4D088}"/>
                </a:ext>
              </a:extLst>
            </p:cNvPr>
            <p:cNvGrpSpPr/>
            <p:nvPr/>
          </p:nvGrpSpPr>
          <p:grpSpPr>
            <a:xfrm>
              <a:off x="6219152" y="1434804"/>
              <a:ext cx="974317" cy="1427829"/>
              <a:chOff x="2769264" y="1420858"/>
              <a:chExt cx="974317" cy="1427829"/>
            </a:xfrm>
          </p:grpSpPr>
          <p:sp>
            <p:nvSpPr>
              <p:cNvPr id="52" name="TextBox 51">
                <a:extLst>
                  <a:ext uri="{FF2B5EF4-FFF2-40B4-BE49-F238E27FC236}">
                    <a16:creationId xmlns:a16="http://schemas.microsoft.com/office/drawing/2014/main" id="{FC14434F-9DD0-1EB2-96AD-760A0204A3C4}"/>
                  </a:ext>
                </a:extLst>
              </p:cNvPr>
              <p:cNvSpPr txBox="1"/>
              <p:nvPr/>
            </p:nvSpPr>
            <p:spPr>
              <a:xfrm>
                <a:off x="2769265" y="2641053"/>
                <a:ext cx="922445" cy="207634"/>
              </a:xfrm>
              <a:prstGeom prst="rect">
                <a:avLst/>
              </a:prstGeom>
              <a:solidFill>
                <a:schemeClr val="bg1"/>
              </a:solidFill>
              <a:ln>
                <a:noFill/>
              </a:ln>
            </p:spPr>
            <p:txBody>
              <a:bodyPr wrap="square" rtlCol="0">
                <a:spAutoFit/>
              </a:bodyPr>
              <a:lstStyle/>
              <a:p>
                <a:pPr algn="ctr"/>
                <a:r>
                  <a:rPr lang="en-US" sz="858" dirty="0"/>
                  <a:t>Dylan Rees</a:t>
                </a:r>
              </a:p>
            </p:txBody>
          </p:sp>
          <p:pic>
            <p:nvPicPr>
              <p:cNvPr id="53" name="Picture 52">
                <a:extLst>
                  <a:ext uri="{FF2B5EF4-FFF2-40B4-BE49-F238E27FC236}">
                    <a16:creationId xmlns:a16="http://schemas.microsoft.com/office/drawing/2014/main" id="{3115134D-189F-A19F-C85C-248D9E45B3A5}"/>
                  </a:ext>
                </a:extLst>
              </p:cNvPr>
              <p:cNvPicPr>
                <a:picLocks noChangeAspect="1"/>
              </p:cNvPicPr>
              <p:nvPr/>
            </p:nvPicPr>
            <p:blipFill rotWithShape="1">
              <a:blip r:embed="rId9"/>
              <a:srcRect l="10635" b="9420"/>
              <a:stretch/>
            </p:blipFill>
            <p:spPr>
              <a:xfrm>
                <a:off x="2769264" y="1420858"/>
                <a:ext cx="974317" cy="1234440"/>
              </a:xfrm>
              <a:prstGeom prst="rect">
                <a:avLst/>
              </a:prstGeom>
            </p:spPr>
          </p:pic>
        </p:grpSp>
        <p:grpSp>
          <p:nvGrpSpPr>
            <p:cNvPr id="44" name="Group 43">
              <a:extLst>
                <a:ext uri="{FF2B5EF4-FFF2-40B4-BE49-F238E27FC236}">
                  <a16:creationId xmlns:a16="http://schemas.microsoft.com/office/drawing/2014/main" id="{F43AF0A8-3B5D-DDD9-9AA6-4EABF1F1A0DF}"/>
                </a:ext>
              </a:extLst>
            </p:cNvPr>
            <p:cNvGrpSpPr/>
            <p:nvPr/>
          </p:nvGrpSpPr>
          <p:grpSpPr>
            <a:xfrm>
              <a:off x="2622669" y="1540653"/>
              <a:ext cx="1060704" cy="1300254"/>
              <a:chOff x="3708024" y="1571826"/>
              <a:chExt cx="1060704" cy="1300254"/>
            </a:xfrm>
          </p:grpSpPr>
          <p:sp>
            <p:nvSpPr>
              <p:cNvPr id="50" name="TextBox 49">
                <a:extLst>
                  <a:ext uri="{FF2B5EF4-FFF2-40B4-BE49-F238E27FC236}">
                    <a16:creationId xmlns:a16="http://schemas.microsoft.com/office/drawing/2014/main" id="{98EDDE6F-8468-C6A1-79B9-6530ECCF6F3A}"/>
                  </a:ext>
                </a:extLst>
              </p:cNvPr>
              <p:cNvSpPr txBox="1"/>
              <p:nvPr/>
            </p:nvSpPr>
            <p:spPr>
              <a:xfrm>
                <a:off x="3773763" y="2647723"/>
                <a:ext cx="922444" cy="224357"/>
              </a:xfrm>
              <a:prstGeom prst="rect">
                <a:avLst/>
              </a:prstGeom>
              <a:solidFill>
                <a:schemeClr val="bg1"/>
              </a:solidFill>
            </p:spPr>
            <p:txBody>
              <a:bodyPr wrap="square" rtlCol="0">
                <a:spAutoFit/>
              </a:bodyPr>
              <a:lstStyle/>
              <a:p>
                <a:pPr algn="ctr"/>
                <a:r>
                  <a:rPr lang="en-US" sz="858" dirty="0"/>
                  <a:t>Rena Huang</a:t>
                </a:r>
              </a:p>
            </p:txBody>
          </p:sp>
          <p:pic>
            <p:nvPicPr>
              <p:cNvPr id="51" name="Picture 4" descr="Rena Huang">
                <a:extLst>
                  <a:ext uri="{FF2B5EF4-FFF2-40B4-BE49-F238E27FC236}">
                    <a16:creationId xmlns:a16="http://schemas.microsoft.com/office/drawing/2014/main" id="{31064180-8DF9-2029-315E-0553CD550BB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08024" y="1571826"/>
                <a:ext cx="1060704" cy="1060704"/>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extBox 44">
              <a:extLst>
                <a:ext uri="{FF2B5EF4-FFF2-40B4-BE49-F238E27FC236}">
                  <a16:creationId xmlns:a16="http://schemas.microsoft.com/office/drawing/2014/main" id="{ED707A62-EDD9-CF98-935F-F5F405929BBD}"/>
                </a:ext>
              </a:extLst>
            </p:cNvPr>
            <p:cNvSpPr txBox="1"/>
            <p:nvPr/>
          </p:nvSpPr>
          <p:spPr>
            <a:xfrm>
              <a:off x="3913786" y="5951914"/>
              <a:ext cx="1142059" cy="224229"/>
            </a:xfrm>
            <a:prstGeom prst="rect">
              <a:avLst/>
            </a:prstGeom>
            <a:noFill/>
          </p:spPr>
          <p:txBody>
            <a:bodyPr wrap="square" rtlCol="0">
              <a:spAutoFit/>
            </a:bodyPr>
            <a:lstStyle/>
            <a:p>
              <a:pPr algn="ctr">
                <a:tabLst>
                  <a:tab pos="112009" algn="l"/>
                </a:tabLst>
              </a:pPr>
              <a:r>
                <a:rPr lang="en-US" sz="857" dirty="0"/>
                <a:t>Chaitanya </a:t>
              </a:r>
              <a:r>
                <a:rPr lang="en-US" sz="857" dirty="0" err="1"/>
                <a:t>Ullal</a:t>
              </a:r>
              <a:endParaRPr lang="en-US" sz="857" dirty="0"/>
            </a:p>
          </p:txBody>
        </p:sp>
        <p:pic>
          <p:nvPicPr>
            <p:cNvPr id="46" name="Picture 45" descr="A person smiling for the camera&#10;&#10;Description automatically generated with low confidence">
              <a:extLst>
                <a:ext uri="{FF2B5EF4-FFF2-40B4-BE49-F238E27FC236}">
                  <a16:creationId xmlns:a16="http://schemas.microsoft.com/office/drawing/2014/main" id="{ED921F84-4BB0-3CA1-50E4-5C9609EC7D8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7196" r="-153"/>
            <a:stretch/>
          </p:blipFill>
          <p:spPr>
            <a:xfrm>
              <a:off x="4934489" y="1473944"/>
              <a:ext cx="920891" cy="1169645"/>
            </a:xfrm>
            <a:prstGeom prst="rect">
              <a:avLst/>
            </a:prstGeom>
          </p:spPr>
        </p:pic>
        <p:pic>
          <p:nvPicPr>
            <p:cNvPr id="47" name="Picture 46">
              <a:extLst>
                <a:ext uri="{FF2B5EF4-FFF2-40B4-BE49-F238E27FC236}">
                  <a16:creationId xmlns:a16="http://schemas.microsoft.com/office/drawing/2014/main" id="{9EFC7BF4-32AE-E69A-975E-8FB19B790FE7}"/>
                </a:ext>
              </a:extLst>
            </p:cNvPr>
            <p:cNvPicPr>
              <a:picLocks noChangeAspect="1"/>
            </p:cNvPicPr>
            <p:nvPr/>
          </p:nvPicPr>
          <p:blipFill rotWithShape="1">
            <a:blip r:embed="rId12"/>
            <a:srcRect l="11531" r="12453"/>
            <a:stretch/>
          </p:blipFill>
          <p:spPr>
            <a:xfrm>
              <a:off x="5097591" y="3092444"/>
              <a:ext cx="1005622" cy="1234440"/>
            </a:xfrm>
            <a:prstGeom prst="rect">
              <a:avLst/>
            </a:prstGeom>
          </p:spPr>
        </p:pic>
        <p:pic>
          <p:nvPicPr>
            <p:cNvPr id="48" name="Picture 47">
              <a:extLst>
                <a:ext uri="{FF2B5EF4-FFF2-40B4-BE49-F238E27FC236}">
                  <a16:creationId xmlns:a16="http://schemas.microsoft.com/office/drawing/2014/main" id="{9FC48709-568D-7DCD-A456-78A2087ABBCC}"/>
                </a:ext>
              </a:extLst>
            </p:cNvPr>
            <p:cNvPicPr>
              <a:picLocks noChangeAspect="1"/>
            </p:cNvPicPr>
            <p:nvPr/>
          </p:nvPicPr>
          <p:blipFill rotWithShape="1">
            <a:blip r:embed="rId13"/>
            <a:srcRect l="4105" t="12224" r="6286" b="9280"/>
            <a:stretch/>
          </p:blipFill>
          <p:spPr>
            <a:xfrm>
              <a:off x="2766633" y="4756608"/>
              <a:ext cx="938846" cy="1234440"/>
            </a:xfrm>
            <a:prstGeom prst="rect">
              <a:avLst/>
            </a:prstGeom>
          </p:spPr>
        </p:pic>
        <p:pic>
          <p:nvPicPr>
            <p:cNvPr id="49" name="Picture 48">
              <a:extLst>
                <a:ext uri="{FF2B5EF4-FFF2-40B4-BE49-F238E27FC236}">
                  <a16:creationId xmlns:a16="http://schemas.microsoft.com/office/drawing/2014/main" id="{17C27553-26DD-CAF1-99C8-F3420BF97321}"/>
                </a:ext>
              </a:extLst>
            </p:cNvPr>
            <p:cNvPicPr>
              <a:picLocks noChangeAspect="1"/>
            </p:cNvPicPr>
            <p:nvPr/>
          </p:nvPicPr>
          <p:blipFill>
            <a:blip r:embed="rId14"/>
            <a:stretch>
              <a:fillRect/>
            </a:stretch>
          </p:blipFill>
          <p:spPr>
            <a:xfrm>
              <a:off x="3989309" y="4731779"/>
              <a:ext cx="920576" cy="1249788"/>
            </a:xfrm>
            <a:prstGeom prst="rect">
              <a:avLst/>
            </a:prstGeom>
          </p:spPr>
        </p:pic>
      </p:grpSp>
    </p:spTree>
    <p:extLst>
      <p:ext uri="{BB962C8B-B14F-4D97-AF65-F5344CB8AC3E}">
        <p14:creationId xmlns:p14="http://schemas.microsoft.com/office/powerpoint/2010/main" val="385420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p:txBody>
          <a:bodyPr vert="horz" lIns="91440" tIns="45720" rIns="91440" bIns="45720" rtlCol="0" anchor="t">
            <a:normAutofit fontScale="62500" lnSpcReduction="20000"/>
          </a:bodyPr>
          <a:lstStyle/>
          <a:p>
            <a:r>
              <a:rPr lang="en-US" dirty="0">
                <a:cs typeface="Calibri"/>
              </a:rPr>
              <a:t>Work with students of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Document all of your work (</a:t>
            </a:r>
            <a:r>
              <a:rPr lang="en-US" b="1" dirty="0">
                <a:cs typeface="Calibri"/>
              </a:rPr>
              <a:t>Communication Intensive Course</a:t>
            </a:r>
            <a:r>
              <a:rPr lang="en-US" dirty="0">
                <a:cs typeface="Calibri"/>
              </a:rPr>
              <a:t>)</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7" name="TextBox 6"/>
          <p:cNvSpPr txBox="1"/>
          <p:nvPr/>
        </p:nvSpPr>
        <p:spPr>
          <a:xfrm>
            <a:off x="4267200" y="5334000"/>
            <a:ext cx="2819400" cy="369332"/>
          </a:xfrm>
          <a:prstGeom prst="rect">
            <a:avLst/>
          </a:prstGeom>
          <a:noFill/>
          <a:ln w="28575">
            <a:solidFill>
              <a:schemeClr val="accent2"/>
            </a:solidFill>
          </a:ln>
        </p:spPr>
        <p:txBody>
          <a:bodyPr wrap="square" rtlCol="0">
            <a:spAutoFit/>
          </a:bodyPr>
          <a:lstStyle/>
          <a:p>
            <a:r>
              <a:rPr lang="en-US" b="1" dirty="0"/>
              <a:t>Respond in timely manner</a:t>
            </a:r>
          </a:p>
        </p:txBody>
      </p: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Electronic Design Notebook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WhenIsGood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79763299"/>
              </p:ext>
            </p:extLst>
          </p:nvPr>
        </p:nvGraphicFramePr>
        <p:xfrm>
          <a:off x="381000" y="914400"/>
          <a:ext cx="8382000" cy="53035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a:effectLst/>
                          <a:latin typeface="+mj-lt"/>
                          <a:ea typeface="MS Mincho"/>
                        </a:rPr>
                        <a:t>6.2.22</a:t>
                      </a: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S22 Playbook</a:t>
                      </a:r>
                    </a:p>
                    <a:p>
                      <a:pPr marL="0" marR="0" algn="l">
                        <a:spcBef>
                          <a:spcPts val="0"/>
                        </a:spcBef>
                        <a:spcAft>
                          <a:spcPts val="0"/>
                        </a:spcAft>
                      </a:pPr>
                      <a:r>
                        <a:rPr lang="en-US" sz="1200" dirty="0">
                          <a:effectLst/>
                          <a:latin typeface="+mj-lt"/>
                          <a:ea typeface="MS Mincho"/>
                        </a:rPr>
                        <a:t>Revision history 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1.1</a:t>
                      </a:r>
                    </a:p>
                  </a:txBody>
                  <a:tcPr marL="68580" marR="68580" marT="0" marB="0"/>
                </a:tc>
                <a:tc>
                  <a:txBody>
                    <a:bodyPr/>
                    <a:lstStyle/>
                    <a:p>
                      <a:pPr marL="0" marR="0" algn="l">
                        <a:spcBef>
                          <a:spcPts val="0"/>
                        </a:spcBef>
                        <a:spcAft>
                          <a:spcPts val="0"/>
                        </a:spcAft>
                      </a:pPr>
                      <a:r>
                        <a:rPr lang="en-US" sz="1200" b="0" dirty="0">
                          <a:effectLst/>
                          <a:latin typeface="+mj-lt"/>
                          <a:ea typeface="MS Mincho"/>
                        </a:rPr>
                        <a:t>6.2.22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Ticket</a:t>
                      </a:r>
                      <a:r>
                        <a:rPr lang="en-US" sz="1200" kern="1200" baseline="0" dirty="0">
                          <a:solidFill>
                            <a:schemeClr val="dk1"/>
                          </a:solidFill>
                          <a:effectLst/>
                          <a:latin typeface="+mn-lt"/>
                          <a:ea typeface="MS Mincho"/>
                          <a:cs typeface="+mn-cs"/>
                        </a:rPr>
                        <a:t> Out links updated</a:t>
                      </a:r>
                      <a:endParaRPr lang="en-US" sz="1200" b="0" dirty="0">
                        <a:effectLst/>
                        <a:latin typeface="+mj-lt"/>
                        <a:ea typeface="MS Mincho"/>
                      </a:endParaRP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7.8.22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Out of Class pages reformatted and sorted by category</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7.11.22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slides - Deleted old version, improved agreement between Wiki and Playbook</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8.4.22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 Anderson</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Welcome slide added, contact info posted to Wiki, reformatted Report schedule table p66</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8.15.22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Daily</a:t>
                      </a:r>
                      <a:r>
                        <a:rPr lang="en-US" sz="1200" b="0" baseline="0" dirty="0">
                          <a:effectLst/>
                          <a:latin typeface="+mj-lt"/>
                          <a:ea typeface="MS Mincho"/>
                        </a:rPr>
                        <a:t> Agendas updated with activity topic categorization</a:t>
                      </a:r>
                    </a:p>
                    <a:p>
                      <a:pPr marL="0" marR="0" algn="l">
                        <a:spcBef>
                          <a:spcPts val="0"/>
                        </a:spcBef>
                        <a:spcAft>
                          <a:spcPts val="0"/>
                        </a:spcAft>
                      </a:pPr>
                      <a:r>
                        <a:rPr lang="en-US" sz="1200" b="0" baseline="0" dirty="0">
                          <a:effectLst/>
                          <a:latin typeface="+mj-lt"/>
                          <a:ea typeface="MS Mincho"/>
                        </a:rPr>
                        <a:t>Day 1 &amp; 2 reworked</a:t>
                      </a: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Kanai</a:t>
                      </a:r>
                    </a:p>
                  </a:txBody>
                  <a:tcPr marL="68580" marR="68580" marT="0" marB="0"/>
                </a:tc>
                <a:tc>
                  <a:txBody>
                    <a:bodyPr/>
                    <a:lstStyle/>
                    <a:p>
                      <a:pPr marL="0" marR="0" algn="l">
                        <a:spcBef>
                          <a:spcPts val="0"/>
                        </a:spcBef>
                        <a:spcAft>
                          <a:spcPts val="0"/>
                        </a:spcAft>
                      </a:pPr>
                      <a:r>
                        <a:rPr lang="en-US" sz="1200" b="0" dirty="0">
                          <a:effectLst/>
                          <a:latin typeface="+mj-lt"/>
                          <a:ea typeface="MS Mincho"/>
                        </a:rPr>
                        <a:t>Slide 8 10 min - Logistics: Deleted the Webex instructions</a:t>
                      </a:r>
                    </a:p>
                    <a:p>
                      <a:pPr marL="0" marR="0" algn="l">
                        <a:spcBef>
                          <a:spcPts val="0"/>
                        </a:spcBef>
                        <a:spcAft>
                          <a:spcPts val="0"/>
                        </a:spcAft>
                      </a:pPr>
                      <a:r>
                        <a:rPr lang="en-US" sz="1200" b="0" dirty="0">
                          <a:effectLst/>
                          <a:latin typeface="+mj-lt"/>
                          <a:ea typeface="MS Mincho"/>
                        </a:rPr>
                        <a:t>Slide 9 COVID-19 Related Challenges - Modified to follow the latest RPI's guidelines.</a:t>
                      </a:r>
                    </a:p>
                    <a:p>
                      <a:pPr marL="0" marR="0" algn="l">
                        <a:spcBef>
                          <a:spcPts val="0"/>
                        </a:spcBef>
                        <a:spcAft>
                          <a:spcPts val="0"/>
                        </a:spcAft>
                      </a:pPr>
                      <a:r>
                        <a:rPr lang="en-US" sz="1200" b="0" dirty="0">
                          <a:effectLst/>
                          <a:latin typeface="+mj-lt"/>
                          <a:ea typeface="MS Mincho"/>
                        </a:rPr>
                        <a:t>Slide 16 Participation Expectations - Added DIE statements; added documentation needs.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1.7</a:t>
                      </a:r>
                    </a:p>
                  </a:txBody>
                  <a:tcPr marL="68580" marR="68580" marT="0" marB="0"/>
                </a:tc>
                <a:tc>
                  <a:txBody>
                    <a:bodyPr/>
                    <a:lstStyle/>
                    <a:p>
                      <a:pPr marL="0" marR="0" algn="l">
                        <a:spcBef>
                          <a:spcPts val="0"/>
                        </a:spcBef>
                        <a:spcAft>
                          <a:spcPts val="0"/>
                        </a:spcAft>
                      </a:pPr>
                      <a:r>
                        <a:rPr lang="en-US" sz="1200" dirty="0">
                          <a:effectLst/>
                          <a:latin typeface="+mj-lt"/>
                          <a:ea typeface="MS Mincho"/>
                        </a:rPr>
                        <a:t>8.18.22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Day 1 &amp; 2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Content shifted to match new schedule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Proofread and group agreement to flow</a:t>
                      </a:r>
                    </a:p>
                  </a:txBody>
                  <a:tcPr marL="68580" marR="68580" marT="0" marB="0"/>
                </a:tc>
                <a:extLst>
                  <a:ext uri="{0D108BD9-81ED-4DB2-BD59-A6C34878D82A}">
                    <a16:rowId xmlns:a16="http://schemas.microsoft.com/office/drawing/2014/main" val="3050399495"/>
                  </a:ext>
                </a:extLst>
              </a:tr>
              <a:tr h="374193">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a:t>
                      </a:r>
                      <a:r>
                        <a:rPr lang="en-US" sz="1200" baseline="0" dirty="0">
                          <a:effectLst/>
                          <a:latin typeface="+mj-lt"/>
                          <a:ea typeface="MS Mincho"/>
                        </a:rPr>
                        <a:t> ALL mention of Webex spaces and Box</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Agenda slides updated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IED question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Team readiness question moved to Ticket Out #2</a:t>
                      </a: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Added Icebreaker and Team Standards Agreement content</a:t>
                      </a: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8.24.22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Fixed class 4 Ticket Out link</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Deleted first slide (List of Playbook to-do’s before start of classes)</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CEs’ photos</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r>
              <a:rPr lang="en-US" sz="2800" dirty="0"/>
              <a:t>Introduce your Name and Major</a:t>
            </a:r>
          </a:p>
          <a:p>
            <a:r>
              <a:rPr lang="en-US" sz="2800" dirty="0"/>
              <a:t>You will introduce other characteristics </a:t>
            </a:r>
            <a:r>
              <a:rPr lang="en-US" sz="2800"/>
              <a:t>during the </a:t>
            </a:r>
            <a:r>
              <a:rPr lang="en-US" sz="2800" dirty="0"/>
              <a:t>following Ice Breaker Activity</a:t>
            </a:r>
          </a:p>
        </p:txBody>
      </p:sp>
      <p:sp>
        <p:nvSpPr>
          <p:cNvPr id="4" name="Footer Placeholder 3">
            <a:extLst>
              <a:ext uri="{FF2B5EF4-FFF2-40B4-BE49-F238E27FC236}">
                <a16:creationId xmlns:a16="http://schemas.microsoft.com/office/drawing/2014/main" id="{0B27D199-AF46-63FA-CEBA-C52D9494BAF4}"/>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sz="2800" dirty="0"/>
              <a:t>Desired Outcomes – Why are we doing this?</a:t>
            </a:r>
          </a:p>
          <a:p>
            <a:pPr lvl="1"/>
            <a:r>
              <a:rPr lang="en-US" sz="2400" dirty="0"/>
              <a:t>Prepare students for collaborative team performance by helping create a relaxed environment where students share ideas and participate more fully in class</a:t>
            </a:r>
          </a:p>
          <a:p>
            <a:pPr lvl="1"/>
            <a:r>
              <a:rPr lang="en-US" sz="2400" dirty="0"/>
              <a:t>Build rapport among students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buFont typeface="+mj-lt"/>
              <a:buAutoNum type="arabicPeriod"/>
            </a:pPr>
            <a:r>
              <a:rPr lang="en-US" sz="2400" dirty="0"/>
              <a:t>Make Space to Take Space (Talking Stick)</a:t>
            </a:r>
          </a:p>
          <a:p>
            <a:pPr marL="800100" lvl="1" indent="-457200">
              <a:buFont typeface="+mj-lt"/>
              <a:buAutoNum type="arabicPeriod"/>
            </a:pPr>
            <a:r>
              <a:rPr lang="en-US" sz="2400" dirty="0"/>
              <a:t>Stories Stay, Lessons Leave</a:t>
            </a:r>
          </a:p>
          <a:p>
            <a:pPr marL="800100" lvl="1" indent="-457200">
              <a:buFont typeface="+mj-lt"/>
              <a:buAutoNum type="arabicPeriod"/>
            </a:pPr>
            <a:r>
              <a:rPr lang="en-US" sz="2400" dirty="0"/>
              <a:t>Embrace Ambiguity</a:t>
            </a:r>
          </a:p>
          <a:p>
            <a:pPr marL="800100" lvl="1" indent="-457200">
              <a:buFont typeface="+mj-lt"/>
              <a:buAutoNum type="arabicPeriod"/>
            </a:pPr>
            <a:r>
              <a:rPr lang="en-US" sz="2400" dirty="0"/>
              <a:t>___________ (Team generated, write on whiteboard)</a:t>
            </a:r>
          </a:p>
          <a:p>
            <a:pPr marL="800100" lvl="1" indent="-457200">
              <a:buFont typeface="+mj-lt"/>
              <a:buAutoNum type="arabicPeriod"/>
            </a:pPr>
            <a:r>
              <a:rPr lang="en-US" sz="2400" dirty="0"/>
              <a:t>___________ (Team generated, write on whiteboard)</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Activity and Report Out</a:t>
            </a:r>
          </a:p>
        </p:txBody>
      </p:sp>
      <p:sp>
        <p:nvSpPr>
          <p:cNvPr id="3" name="Content Placeholder 2"/>
          <p:cNvSpPr>
            <a:spLocks noGrp="1"/>
          </p:cNvSpPr>
          <p:nvPr>
            <p:ph idx="1"/>
          </p:nvPr>
        </p:nvSpPr>
        <p:spPr/>
        <p:txBody>
          <a:bodyPr/>
          <a:lstStyle/>
          <a:p>
            <a:pPr lvl="1"/>
            <a:r>
              <a:rPr lang="en-US" dirty="0"/>
              <a:t>This is referred to as a “Wave” Ice Breaker – There will be three waves</a:t>
            </a:r>
          </a:p>
          <a:p>
            <a:pPr lvl="1"/>
            <a:r>
              <a:rPr lang="en-US" dirty="0"/>
              <a:t>Time to stand up and move!</a:t>
            </a:r>
          </a:p>
          <a:p>
            <a:pPr lvl="1"/>
            <a:r>
              <a:rPr lang="en-US" dirty="0"/>
              <a:t>For each wave, teams will be given a prompt with three potential answers and have two minutes to sort themselves into three groups based on individuals’ answers to prompt</a:t>
            </a:r>
          </a:p>
          <a:p>
            <a:pPr lvl="2"/>
            <a:r>
              <a:rPr lang="en-US" dirty="0"/>
              <a:t>Example prompt – Favorite “chill” music genre: jazz/classical/folk</a:t>
            </a:r>
          </a:p>
          <a:p>
            <a:pPr lvl="1"/>
            <a:r>
              <a:rPr lang="en-US" dirty="0"/>
              <a:t>After dividing, teams will be asked to “report out” </a:t>
            </a:r>
          </a:p>
          <a:p>
            <a:pPr lvl="2"/>
            <a:r>
              <a:rPr lang="en-US" dirty="0"/>
              <a:t>How did you sort yourselves?</a:t>
            </a:r>
          </a:p>
          <a:p>
            <a:pPr lvl="2"/>
            <a:r>
              <a:rPr lang="en-US" dirty="0"/>
              <a:t>What is something interesting/funny/new that was revealed?</a:t>
            </a:r>
          </a:p>
          <a:p>
            <a:pPr lvl="1"/>
            <a:r>
              <a:rPr lang="en-US" dirty="0"/>
              <a:t>Any Questions?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Tree>
    <p:extLst>
      <p:ext uri="{BB962C8B-B14F-4D97-AF65-F5344CB8AC3E}">
        <p14:creationId xmlns:p14="http://schemas.microsoft.com/office/powerpoint/2010/main" val="34017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62600" y="2272912"/>
            <a:ext cx="2364581" cy="3152775"/>
          </a:xfrm>
        </p:spPr>
      </p:pic>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51625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What is your pet preference?</a:t>
            </a:r>
          </a:p>
          <a:p>
            <a:pPr lvl="1"/>
            <a:r>
              <a:rPr lang="en-US" dirty="0"/>
              <a:t>Dogs</a:t>
            </a:r>
          </a:p>
          <a:p>
            <a:pPr lvl="1"/>
            <a:r>
              <a:rPr lang="en-US" dirty="0"/>
              <a:t>Cats</a:t>
            </a:r>
          </a:p>
          <a:p>
            <a:pPr lvl="1"/>
            <a:r>
              <a:rPr lang="en-US" dirty="0"/>
              <a:t>Other (birds, reptiles, all of the above, none)</a:t>
            </a:r>
          </a:p>
        </p:txBody>
      </p:sp>
    </p:spTree>
    <p:extLst>
      <p:ext uri="{BB962C8B-B14F-4D97-AF65-F5344CB8AC3E}">
        <p14:creationId xmlns:p14="http://schemas.microsoft.com/office/powerpoint/2010/main" val="273895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5162550" cy="4351338"/>
          </a:xfrm>
        </p:spPr>
        <p:txBody>
          <a:bodyPr/>
          <a:lstStyle/>
          <a:p>
            <a:r>
              <a:rPr lang="en-US" dirty="0"/>
              <a:t>What is your preferred means of exercise?</a:t>
            </a:r>
          </a:p>
          <a:p>
            <a:pPr lvl="1"/>
            <a:r>
              <a:rPr lang="en-US" dirty="0"/>
              <a:t>Cardio (Running, Cycling, Swimming, etc.)</a:t>
            </a:r>
          </a:p>
          <a:p>
            <a:pPr lvl="1"/>
            <a:r>
              <a:rPr lang="en-US" dirty="0"/>
              <a:t>Strength (Weights, Plyometrics, etc.)</a:t>
            </a:r>
          </a:p>
          <a:p>
            <a:pPr lvl="1"/>
            <a:r>
              <a:rPr lang="en-US" dirty="0"/>
              <a:t>Couch Potato </a:t>
            </a:r>
          </a:p>
        </p:txBody>
      </p:sp>
    </p:spTree>
    <p:extLst>
      <p:ext uri="{BB962C8B-B14F-4D97-AF65-F5344CB8AC3E}">
        <p14:creationId xmlns:p14="http://schemas.microsoft.com/office/powerpoint/2010/main" val="1608612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lstStyle/>
          <a:p>
            <a:r>
              <a:rPr lang="en-US" dirty="0"/>
              <a:t>What is your preferred vacation environment?</a:t>
            </a:r>
          </a:p>
          <a:p>
            <a:pPr lvl="1"/>
            <a:r>
              <a:rPr lang="en-US" dirty="0"/>
              <a:t>Mountains</a:t>
            </a:r>
          </a:p>
          <a:p>
            <a:pPr lvl="1"/>
            <a:r>
              <a:rPr lang="en-US" dirty="0"/>
              <a:t>City</a:t>
            </a:r>
          </a:p>
          <a:p>
            <a:pPr lvl="1"/>
            <a:r>
              <a:rPr lang="en-US"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2020" y="34290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fr-FR" sz="2400" dirty="0">
                <a:cs typeface="Calibri"/>
              </a:rPr>
              <a:t>Chief Engineer (CE) &amp; Project Engineer (PE) Introductions</a:t>
            </a:r>
          </a:p>
          <a:p>
            <a:pPr lvl="1">
              <a:buFont typeface="Arial"/>
              <a:buChar char="•"/>
            </a:pPr>
            <a:r>
              <a:rPr lang="fr-FR" dirty="0" err="1">
                <a:cs typeface="Calibri"/>
              </a:rPr>
              <a:t>Both</a:t>
            </a:r>
            <a:r>
              <a:rPr lang="fr-FR" dirty="0">
                <a:cs typeface="Calibri"/>
              </a:rPr>
              <a:t> </a:t>
            </a:r>
            <a:r>
              <a:rPr lang="fr-FR" dirty="0" err="1">
                <a:cs typeface="Calibri"/>
              </a:rPr>
              <a:t>individuals</a:t>
            </a:r>
            <a:r>
              <a:rPr lang="fr-FR" dirty="0">
                <a:cs typeface="Calibri"/>
              </a:rPr>
              <a:t> </a:t>
            </a:r>
            <a:r>
              <a:rPr lang="fr-FR" dirty="0" err="1">
                <a:cs typeface="Calibri"/>
              </a:rPr>
              <a:t>will</a:t>
            </a:r>
            <a:r>
              <a:rPr lang="fr-FR" dirty="0">
                <a:cs typeface="Calibri"/>
              </a:rPr>
              <a:t> stop by to </a:t>
            </a:r>
            <a:r>
              <a:rPr lang="fr-FR" dirty="0" err="1">
                <a:cs typeface="Calibri"/>
              </a:rPr>
              <a:t>meet</a:t>
            </a:r>
            <a:r>
              <a:rPr lang="fr-FR" dirty="0">
                <a:cs typeface="Calibri"/>
              </a:rPr>
              <a:t> </a:t>
            </a:r>
            <a:r>
              <a:rPr lang="fr-FR" dirty="0" err="1">
                <a:cs typeface="Calibri"/>
              </a:rPr>
              <a:t>with</a:t>
            </a:r>
            <a:r>
              <a:rPr lang="fr-FR" dirty="0">
                <a:cs typeface="Calibri"/>
              </a:rPr>
              <a:t> the team</a:t>
            </a:r>
          </a:p>
          <a:p>
            <a:pPr lvl="1">
              <a:buFont typeface="Arial"/>
              <a:buChar char="•"/>
            </a:pPr>
            <a:endParaRPr lang="fr-FR" dirty="0">
              <a:cs typeface="Calibri"/>
            </a:endParaRPr>
          </a:p>
          <a:p>
            <a:pPr>
              <a:buFont typeface="Arial"/>
              <a:buChar char="•"/>
            </a:pPr>
            <a:r>
              <a:rPr lang="fr-FR" sz="2400" dirty="0">
                <a:cs typeface="Calibri"/>
              </a:rPr>
              <a:t>Project Description </a:t>
            </a:r>
            <a:r>
              <a:rPr lang="fr-FR" sz="2400" dirty="0" err="1">
                <a:cs typeface="Calibri"/>
              </a:rPr>
              <a:t>Review</a:t>
            </a:r>
            <a:endParaRPr lang="fr-FR" sz="2400" dirty="0">
              <a:cs typeface="Calibri"/>
            </a:endParaRPr>
          </a:p>
          <a:p>
            <a:pPr lvl="1">
              <a:buFont typeface="Arial"/>
              <a:buChar char="•"/>
            </a:pPr>
            <a:r>
              <a:rPr lang="fr-FR" dirty="0">
                <a:cs typeface="Calibri"/>
              </a:rPr>
              <a:t>If </a:t>
            </a:r>
            <a:r>
              <a:rPr lang="fr-FR" dirty="0" err="1">
                <a:cs typeface="Calibri"/>
              </a:rPr>
              <a:t>you</a:t>
            </a:r>
            <a:r>
              <a:rPr lang="fr-FR" dirty="0">
                <a:cs typeface="Calibri"/>
              </a:rPr>
              <a:t> have not </a:t>
            </a:r>
            <a:r>
              <a:rPr lang="fr-FR" dirty="0" err="1">
                <a:cs typeface="Calibri"/>
              </a:rPr>
              <a:t>read</a:t>
            </a:r>
            <a:r>
              <a:rPr lang="fr-FR" dirty="0">
                <a:cs typeface="Calibri"/>
              </a:rPr>
              <a:t> the document </a:t>
            </a:r>
            <a:r>
              <a:rPr lang="fr-FR" dirty="0" err="1">
                <a:cs typeface="Calibri"/>
              </a:rPr>
              <a:t>yet</a:t>
            </a:r>
            <a:r>
              <a:rPr lang="fr-FR" dirty="0">
                <a:cs typeface="Calibri"/>
              </a:rPr>
              <a:t>, NOW </a:t>
            </a:r>
            <a:r>
              <a:rPr lang="fr-FR" dirty="0" err="1">
                <a:cs typeface="Calibri"/>
              </a:rPr>
              <a:t>is</a:t>
            </a:r>
            <a:r>
              <a:rPr lang="fr-FR" dirty="0">
                <a:cs typeface="Calibri"/>
              </a:rPr>
              <a:t> </a:t>
            </a:r>
            <a:r>
              <a:rPr lang="fr-FR" dirty="0" err="1">
                <a:cs typeface="Calibri"/>
              </a:rPr>
              <a:t>your</a:t>
            </a:r>
            <a:r>
              <a:rPr lang="fr-FR" dirty="0">
                <a:cs typeface="Calibri"/>
              </a:rPr>
              <a:t> chance</a:t>
            </a:r>
          </a:p>
          <a:p>
            <a:pPr lvl="1">
              <a:buFont typeface="Arial"/>
              <a:buChar char="•"/>
            </a:pPr>
            <a:endParaRPr lang="fr-FR" dirty="0">
              <a:cs typeface="Calibri"/>
            </a:endParaRPr>
          </a:p>
          <a:p>
            <a:pPr>
              <a:buFont typeface="Arial"/>
              <a:buChar char="•"/>
            </a:pPr>
            <a:r>
              <a:rPr lang="fr-FR" sz="2400" dirty="0" err="1">
                <a:cs typeface="Calibri"/>
              </a:rPr>
              <a:t>Generate</a:t>
            </a:r>
            <a:r>
              <a:rPr lang="fr-FR" sz="2400" dirty="0">
                <a:cs typeface="Calibri"/>
              </a:rPr>
              <a:t> Project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2579149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741550756"/>
              </p:ext>
            </p:extLst>
          </p:nvPr>
        </p:nvGraphicFramePr>
        <p:xfrm>
          <a:off x="381000" y="846138"/>
          <a:ext cx="8382000" cy="4541208"/>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1.13</a:t>
                      </a:r>
                    </a:p>
                  </a:txBody>
                  <a:tcPr marL="68580" marR="68580" marT="0" marB="0"/>
                </a:tc>
                <a:tc>
                  <a:txBody>
                    <a:bodyPr/>
                    <a:lstStyle/>
                    <a:p>
                      <a:pPr marL="0" marR="0" algn="l">
                        <a:spcBef>
                          <a:spcPts val="0"/>
                        </a:spcBef>
                        <a:spcAft>
                          <a:spcPts val="0"/>
                        </a:spcAft>
                      </a:pPr>
                      <a:r>
                        <a:rPr lang="en-US" sz="1200" dirty="0">
                          <a:effectLst/>
                          <a:latin typeface="+mj-lt"/>
                          <a:ea typeface="MS Mincho"/>
                        </a:rPr>
                        <a:t>08/29/22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Class 1 Out </a:t>
                      </a:r>
                      <a:r>
                        <a:rPr lang="en-US" sz="1200">
                          <a:effectLst/>
                          <a:latin typeface="+mj-lt"/>
                          <a:ea typeface="MS Mincho"/>
                        </a:rPr>
                        <a:t>of Class Tasks</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r>
                        <a:rPr lang="en-US" sz="1200" dirty="0">
                          <a:effectLst/>
                          <a:latin typeface="+mj-lt"/>
                          <a:ea typeface="MS Mincho"/>
                        </a:rPr>
                        <a:t>1.14</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choices for Day</a:t>
                      </a:r>
                      <a:r>
                        <a:rPr lang="en-US" sz="1200" baseline="0" dirty="0">
                          <a:effectLst/>
                          <a:latin typeface="+mj-lt"/>
                          <a:ea typeface="MS Mincho"/>
                        </a:rPr>
                        <a:t> 1 Ice Breaker</a:t>
                      </a: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r>
                        <a:rPr lang="en-US" sz="1200" dirty="0">
                          <a:effectLst/>
                          <a:latin typeface="+mj-lt"/>
                          <a:ea typeface="MS Mincho"/>
                        </a:rPr>
                        <a:t>1.15</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Playbook links were wrong in 9 places! Probably a global search/replace error</a:t>
                      </a: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r>
                        <a:rPr lang="en-US" sz="1200" dirty="0">
                          <a:effectLst/>
                          <a:latin typeface="+mj-lt"/>
                          <a:ea typeface="MS Mincho"/>
                        </a:rPr>
                        <a:t>1.16</a:t>
                      </a:r>
                    </a:p>
                  </a:txBody>
                  <a:tcPr marL="68580" marR="68580" marT="0" marB="0"/>
                </a:tc>
                <a:tc>
                  <a:txBody>
                    <a:bodyPr/>
                    <a:lstStyle/>
                    <a:p>
                      <a:pPr marL="0" marR="0" algn="l">
                        <a:spcBef>
                          <a:spcPts val="0"/>
                        </a:spcBef>
                        <a:spcAft>
                          <a:spcPts val="0"/>
                        </a:spcAft>
                      </a:pPr>
                      <a:r>
                        <a:rPr lang="en-US" sz="1200" dirty="0">
                          <a:effectLst/>
                          <a:latin typeface="+mj-lt"/>
                          <a:ea typeface="MS Mincho"/>
                        </a:rPr>
                        <a:t>9/01/22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Broke out Ice Breaker slides to include topics, added slide for question prompts for Question </a:t>
                      </a:r>
                      <a:r>
                        <a:rPr lang="en-US" sz="1200">
                          <a:effectLst/>
                          <a:latin typeface="+mj-lt"/>
                          <a:ea typeface="MS Mincho"/>
                        </a:rPr>
                        <a:t>Generation activity in Day 1</a:t>
                      </a: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r>
                        <a:rPr lang="en-US" sz="1200" dirty="0">
                          <a:effectLst/>
                          <a:latin typeface="+mj-lt"/>
                          <a:ea typeface="MS Mincho"/>
                        </a:rPr>
                        <a:t>1.17</a:t>
                      </a:r>
                    </a:p>
                  </a:txBody>
                  <a:tcPr marL="68580" marR="68580" marT="0" marB="0"/>
                </a:tc>
                <a:tc>
                  <a:txBody>
                    <a:bodyPr/>
                    <a:lstStyle/>
                    <a:p>
                      <a:pPr marL="0" marR="0" algn="l">
                        <a:spcBef>
                          <a:spcPts val="0"/>
                        </a:spcBef>
                        <a:spcAft>
                          <a:spcPts val="0"/>
                        </a:spcAft>
                      </a:pPr>
                      <a:r>
                        <a:rPr lang="en-US" sz="1200" dirty="0">
                          <a:effectLst/>
                          <a:latin typeface="+mj-lt"/>
                          <a:ea typeface="MS Mincho"/>
                        </a:rPr>
                        <a:t>9/7/22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Agenda slide updated to correct color coding</a:t>
                      </a: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1.18</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9/8/22</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safety training link - </a:t>
                      </a:r>
                      <a:r>
                        <a:rPr lang="en-US" sz="1200" b="0" i="0" u="sng" kern="1200" dirty="0">
                          <a:solidFill>
                            <a:schemeClr val="dk1"/>
                          </a:solidFill>
                          <a:effectLst/>
                          <a:latin typeface="+mn-lt"/>
                          <a:ea typeface="+mn-ea"/>
                          <a:cs typeface="+mn-cs"/>
                          <a:hlinkClick r:id="rId2"/>
                        </a:rPr>
                        <a:t>https://rpi.percipio.com/</a:t>
                      </a: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r>
                        <a:rPr lang="en-US" sz="1200" dirty="0">
                          <a:effectLst/>
                          <a:latin typeface="+mj-lt"/>
                          <a:ea typeface="MS Mincho"/>
                        </a:rPr>
                        <a:t>1.19</a:t>
                      </a:r>
                    </a:p>
                  </a:txBody>
                  <a:tcPr marL="68580" marR="68580" marT="0" marB="0"/>
                </a:tc>
                <a:tc>
                  <a:txBody>
                    <a:bodyPr/>
                    <a:lstStyle/>
                    <a:p>
                      <a:pPr marL="0" marR="0" algn="l">
                        <a:spcBef>
                          <a:spcPts val="0"/>
                        </a:spcBef>
                        <a:spcAft>
                          <a:spcPts val="0"/>
                        </a:spcAft>
                      </a:pPr>
                      <a:r>
                        <a:rPr lang="en-US" sz="1200" dirty="0">
                          <a:effectLst/>
                          <a:latin typeface="+mj-lt"/>
                          <a:ea typeface="MS Mincho"/>
                        </a:rPr>
                        <a:t>9/8/22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BG Memo assignment due date in the Out of Class Tasks to be completed before Class 8.</a:t>
                      </a: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r>
                        <a:rPr lang="en-US" sz="1200" dirty="0">
                          <a:effectLst/>
                          <a:latin typeface="+mj-lt"/>
                          <a:ea typeface="MS Mincho"/>
                        </a:rPr>
                        <a:t>1.20</a:t>
                      </a:r>
                    </a:p>
                  </a:txBody>
                  <a:tcPr marL="68580" marR="68580" marT="0" marB="0"/>
                </a:tc>
                <a:tc>
                  <a:txBody>
                    <a:bodyPr/>
                    <a:lstStyle/>
                    <a:p>
                      <a:pPr marL="0" marR="0" algn="l">
                        <a:spcBef>
                          <a:spcPts val="0"/>
                        </a:spcBef>
                        <a:spcAft>
                          <a:spcPts val="0"/>
                        </a:spcAft>
                      </a:pPr>
                      <a:r>
                        <a:rPr lang="en-US" sz="1200" dirty="0">
                          <a:effectLst/>
                          <a:latin typeface="+mj-lt"/>
                          <a:ea typeface="MS Mincho"/>
                        </a:rPr>
                        <a:t>9/12/22</a:t>
                      </a:r>
                    </a:p>
                  </a:txBody>
                  <a:tcPr marL="68580" marR="68580" marT="0" marB="0"/>
                </a:tc>
                <a:tc>
                  <a:txBody>
                    <a:bodyPr/>
                    <a:lstStyle/>
                    <a:p>
                      <a:pPr marL="0" marR="0" indent="0" algn="l">
                        <a:spcBef>
                          <a:spcPts val="0"/>
                        </a:spcBef>
                        <a:spcAft>
                          <a:spcPts val="0"/>
                        </a:spcAft>
                        <a:buNone/>
                      </a:pPr>
                      <a:r>
                        <a:rPr lang="en-US" sz="1200" kern="1200" dirty="0">
                          <a:solidFill>
                            <a:schemeClr val="dk1"/>
                          </a:solidFill>
                          <a:effectLst/>
                          <a:latin typeface="+mn-lt"/>
                          <a:ea typeface="MS Mincho"/>
                          <a:cs typeface="+mn-cs"/>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Added mention of  Team Standard Agreement to Out of Class Tasks</a:t>
                      </a: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r>
                        <a:rPr lang="en-US" sz="1200" dirty="0">
                          <a:effectLst/>
                          <a:latin typeface="+mj-lt"/>
                          <a:ea typeface="MS Mincho"/>
                        </a:rPr>
                        <a:t>1.21</a:t>
                      </a:r>
                    </a:p>
                  </a:txBody>
                  <a:tcPr marL="68580" marR="68580" marT="0" marB="0"/>
                </a:tc>
                <a:tc>
                  <a:txBody>
                    <a:bodyPr/>
                    <a:lstStyle/>
                    <a:p>
                      <a:pPr marL="0" marR="0" algn="l">
                        <a:spcBef>
                          <a:spcPts val="0"/>
                        </a:spcBef>
                        <a:spcAft>
                          <a:spcPts val="0"/>
                        </a:spcAft>
                      </a:pPr>
                      <a:r>
                        <a:rPr lang="en-US" sz="1200" dirty="0">
                          <a:effectLst/>
                          <a:latin typeface="+mj-lt"/>
                          <a:ea typeface="MS Mincho"/>
                        </a:rPr>
                        <a:t>9/13/22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Revised Day 2 out of class task to post contact info to forum instead of wiki (matches video)</a:t>
                      </a: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r>
                        <a:rPr lang="en-US" sz="1200" dirty="0">
                          <a:effectLst/>
                          <a:latin typeface="+mj-lt"/>
                          <a:ea typeface="MS Mincho"/>
                        </a:rPr>
                        <a:t>1.22</a:t>
                      </a:r>
                    </a:p>
                  </a:txBody>
                  <a:tcPr marL="68580" marR="68580" marT="0" marB="0"/>
                </a:tc>
                <a:tc>
                  <a:txBody>
                    <a:bodyPr/>
                    <a:lstStyle/>
                    <a:p>
                      <a:pPr marL="0" marR="0" algn="l">
                        <a:spcBef>
                          <a:spcPts val="0"/>
                        </a:spcBef>
                        <a:spcAft>
                          <a:spcPts val="0"/>
                        </a:spcAft>
                      </a:pPr>
                      <a:r>
                        <a:rPr lang="en-US" sz="1200" dirty="0">
                          <a:effectLst/>
                          <a:latin typeface="+mj-lt"/>
                          <a:ea typeface="MS Mincho"/>
                        </a:rPr>
                        <a:t>9/16/2022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New slide on long vs short </a:t>
                      </a:r>
                      <a:r>
                        <a:rPr lang="en-US" sz="1200">
                          <a:effectLst/>
                          <a:latin typeface="+mj-lt"/>
                          <a:ea typeface="MS Mincho"/>
                        </a:rPr>
                        <a:t>term objectives</a:t>
                      </a: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r>
                        <a:rPr lang="en-US" sz="1200" dirty="0">
                          <a:effectLst/>
                          <a:latin typeface="+mj-lt"/>
                          <a:ea typeface="MS Mincho"/>
                        </a:rPr>
                        <a:t>1.23</a:t>
                      </a:r>
                    </a:p>
                  </a:txBody>
                  <a:tcPr marL="68580" marR="68580" marT="0" marB="0"/>
                </a:tc>
                <a:tc>
                  <a:txBody>
                    <a:bodyPr/>
                    <a:lstStyle/>
                    <a:p>
                      <a:pPr marL="0" marR="0" algn="l">
                        <a:spcBef>
                          <a:spcPts val="0"/>
                        </a:spcBef>
                        <a:spcAft>
                          <a:spcPts val="0"/>
                        </a:spcAft>
                      </a:pPr>
                      <a:r>
                        <a:rPr lang="en-US" sz="1200" dirty="0">
                          <a:effectLst/>
                          <a:latin typeface="+mj-lt"/>
                          <a:ea typeface="MS Mincho"/>
                        </a:rPr>
                        <a:t>9/20/22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Clarified wording </a:t>
                      </a:r>
                      <a:r>
                        <a:rPr lang="en-US" sz="1200">
                          <a:effectLst/>
                          <a:latin typeface="+mj-lt"/>
                          <a:ea typeface="MS Mincho"/>
                        </a:rPr>
                        <a:t>of Class 6 Out </a:t>
                      </a:r>
                      <a:r>
                        <a:rPr lang="en-US" sz="1200" dirty="0">
                          <a:effectLst/>
                          <a:latin typeface="+mj-lt"/>
                          <a:ea typeface="MS Mincho"/>
                        </a:rPr>
                        <a:t>of Class Tasks</a:t>
                      </a: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r>
                        <a:rPr lang="en-US" sz="1200" dirty="0">
                          <a:effectLst/>
                          <a:latin typeface="+mj-lt"/>
                          <a:ea typeface="MS Mincho"/>
                        </a:rPr>
                        <a:t>1.24</a:t>
                      </a:r>
                    </a:p>
                  </a:txBody>
                  <a:tcPr marL="68580" marR="68580" marT="0" marB="0"/>
                </a:tc>
                <a:tc>
                  <a:txBody>
                    <a:bodyPr/>
                    <a:lstStyle/>
                    <a:p>
                      <a:pPr marL="0" marR="0" algn="l">
                        <a:spcBef>
                          <a:spcPts val="0"/>
                        </a:spcBef>
                        <a:spcAft>
                          <a:spcPts val="0"/>
                        </a:spcAft>
                      </a:pPr>
                      <a:r>
                        <a:rPr lang="en-US" sz="1200" dirty="0" smtClean="0">
                          <a:effectLst/>
                          <a:latin typeface="+mj-lt"/>
                          <a:ea typeface="MS Mincho"/>
                        </a:rPr>
                        <a:t>9/23/21</a:t>
                      </a: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Updated Day 9 and added Day 10 scaffolding to account for first sponsor update</a:t>
                      </a: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r>
                        <a:rPr lang="en-US" sz="1200" dirty="0" smtClean="0">
                          <a:effectLst/>
                          <a:latin typeface="+mj-lt"/>
                          <a:ea typeface="MS Mincho"/>
                        </a:rPr>
                        <a:t>1.25</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10/26/22</a:t>
                      </a: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r>
                        <a:rPr lang="en-US" sz="1200" dirty="0" smtClean="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Various small corrections to achieve agreement and consistency of Out Of</a:t>
                      </a:r>
                      <a:r>
                        <a:rPr lang="en-US" sz="1200" baseline="0" dirty="0" smtClean="0">
                          <a:effectLst/>
                          <a:latin typeface="+mj-lt"/>
                          <a:ea typeface="MS Mincho"/>
                        </a:rPr>
                        <a:t> Class tasks to Wiki</a:t>
                      </a: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r>
                        <a:rPr lang="en-US" sz="1200" dirty="0" smtClean="0">
                          <a:effectLst/>
                          <a:latin typeface="+mj-lt"/>
                          <a:ea typeface="MS Mincho"/>
                        </a:rPr>
                        <a:t>1.26</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11/16/22</a:t>
                      </a: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r>
                        <a:rPr lang="en-US" sz="1200" dirty="0" smtClean="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Documentation</a:t>
                      </a:r>
                      <a:r>
                        <a:rPr lang="en-US" sz="1200" baseline="0" dirty="0" smtClean="0">
                          <a:effectLst/>
                          <a:latin typeface="+mj-lt"/>
                          <a:ea typeface="MS Mincho"/>
                        </a:rPr>
                        <a:t> Wiki removed from class 3 tasks, was already listed on class 4</a:t>
                      </a: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r>
                        <a:rPr lang="en-US" sz="1200" dirty="0" smtClean="0">
                          <a:effectLst/>
                          <a:latin typeface="+mj-lt"/>
                          <a:ea typeface="MS Mincho"/>
                        </a:rPr>
                        <a:t>1.27</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12/6/22</a:t>
                      </a: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r>
                        <a:rPr lang="en-US" sz="1200" dirty="0" smtClean="0">
                          <a:effectLst/>
                          <a:latin typeface="+mj-lt"/>
                          <a:ea typeface="MS Mincho"/>
                        </a:rPr>
                        <a:t>Paster/DeBoer/Anderson</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smtClean="0">
                          <a:effectLst/>
                          <a:latin typeface="+mj-lt"/>
                          <a:ea typeface="MS Mincho"/>
                        </a:rPr>
                        <a:t>Updated Team Ideation</a:t>
                      </a:r>
                      <a:r>
                        <a:rPr lang="en-US" sz="1200" baseline="0" dirty="0" smtClean="0">
                          <a:effectLst/>
                          <a:latin typeface="+mj-lt"/>
                          <a:ea typeface="MS Mincho"/>
                        </a:rPr>
                        <a:t> Conclusion p42</a:t>
                      </a:r>
                    </a:p>
                    <a:p>
                      <a:pPr marL="0" marR="0" algn="l">
                        <a:spcBef>
                          <a:spcPts val="0"/>
                        </a:spcBef>
                        <a:spcAft>
                          <a:spcPts val="0"/>
                        </a:spcAft>
                      </a:pPr>
                      <a:r>
                        <a:rPr lang="en-US" sz="1200" baseline="0" dirty="0" smtClean="0">
                          <a:effectLst/>
                          <a:latin typeface="+mj-lt"/>
                          <a:ea typeface="MS Mincho"/>
                        </a:rPr>
                        <a:t>Shifted some documentation discussion from day 2 to day 5</a:t>
                      </a: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MUST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indent="0">
              <a:buNone/>
            </a:pPr>
            <a:r>
              <a:rPr lang="en-US" sz="2000" dirty="0">
                <a:ea typeface="+mn-lt"/>
                <a:cs typeface="+mn-lt"/>
              </a:rPr>
              <a:t>Note - Needs and Requirements were taught in IED</a:t>
            </a:r>
          </a:p>
          <a:p>
            <a:r>
              <a:rPr lang="en-US" sz="2000" dirty="0">
                <a:ea typeface="+mn-lt"/>
                <a:cs typeface="+mn-lt"/>
              </a:rPr>
              <a:t>Refer to the Project Description </a:t>
            </a:r>
            <a:r>
              <a:rPr lang="en-US" sz="2000">
                <a:ea typeface="+mn-lt"/>
                <a:cs typeface="+mn-lt"/>
              </a:rPr>
              <a:t>as needed</a:t>
            </a:r>
            <a:endParaRPr lang="en-US" sz="2000">
              <a:cs typeface="Calibri"/>
            </a:endParaRPr>
          </a:p>
          <a:p>
            <a:r>
              <a:rPr lang="en-US" sz="2000">
                <a:cs typeface="Calibri"/>
              </a:rPr>
              <a:t>Write </a:t>
            </a:r>
            <a:r>
              <a:rPr lang="en-US" sz="2000" dirty="0">
                <a:cs typeface="Calibri"/>
              </a:rPr>
              <a:t>individual questions on separate Post It notes - ONE question per Post It.</a:t>
            </a:r>
          </a:p>
          <a:p>
            <a:r>
              <a:rPr lang="en-US" sz="2000" dirty="0">
                <a:cs typeface="Calibri"/>
              </a:rPr>
              <a:t>Combine duplicate/similar ideas</a:t>
            </a:r>
          </a:p>
          <a:p>
            <a:r>
              <a:rPr lang="en-US" sz="2000" dirty="0">
                <a:cs typeface="Calibri"/>
              </a:rPr>
              <a:t>Discuss, collaborate, and add to the list of questions</a:t>
            </a:r>
          </a:p>
          <a:p>
            <a:r>
              <a:rPr lang="en-US" sz="2000" dirty="0">
                <a:cs typeface="Calibri"/>
              </a:rPr>
              <a:t>Take photo of board BEFORE end of class to preserve the list for Class 2 activity</a:t>
            </a:r>
          </a:p>
          <a:p>
            <a:pPr lvl="1"/>
            <a:r>
              <a:rPr lang="en-US" sz="2000" dirty="0">
                <a:cs typeface="Calibri"/>
              </a:rPr>
              <a:t>Post to Webex project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cs typeface="Calibri"/>
              </a:rPr>
              <a:t>The following list represents types of Needs and Requirements and can be used as prompts for generating questions:</a:t>
            </a:r>
          </a:p>
          <a:p>
            <a:pPr lvl="1">
              <a:buFont typeface="Arial"/>
              <a:buChar char="•"/>
            </a:pPr>
            <a:r>
              <a:rPr lang="en-US" sz="1700" dirty="0">
                <a:cs typeface="Calibri"/>
              </a:rPr>
              <a:t>Functionality</a:t>
            </a:r>
          </a:p>
          <a:p>
            <a:pPr lvl="1">
              <a:buFont typeface="Arial"/>
              <a:buChar char="•"/>
            </a:pPr>
            <a:r>
              <a:rPr lang="en-US" sz="1700" dirty="0">
                <a:cs typeface="Calibri"/>
              </a:rPr>
              <a:t>Performance (Quality)</a:t>
            </a:r>
          </a:p>
          <a:p>
            <a:pPr lvl="1">
              <a:buFont typeface="Arial"/>
              <a:buChar char="•"/>
            </a:pPr>
            <a:r>
              <a:rPr lang="en-US" sz="1700" dirty="0">
                <a:cs typeface="Calibri"/>
              </a:rPr>
              <a:t>Safety</a:t>
            </a:r>
          </a:p>
          <a:p>
            <a:pPr lvl="1">
              <a:buFont typeface="Arial"/>
              <a:buChar char="•"/>
            </a:pPr>
            <a:r>
              <a:rPr lang="en-US" sz="1700" dirty="0">
                <a:cs typeface="Calibri"/>
              </a:rPr>
              <a:t>Technical</a:t>
            </a:r>
          </a:p>
          <a:p>
            <a:pPr lvl="1">
              <a:buFont typeface="Arial"/>
              <a:buChar char="•"/>
            </a:pPr>
            <a:r>
              <a:rPr lang="en-US" sz="1700" dirty="0">
                <a:cs typeface="Calibri"/>
              </a:rPr>
              <a:t>Aesthetic (Look and Feel)</a:t>
            </a:r>
          </a:p>
          <a:p>
            <a:pPr lvl="1">
              <a:buFont typeface="Arial"/>
              <a:buChar char="•"/>
            </a:pPr>
            <a:r>
              <a:rPr lang="en-US" sz="1700" dirty="0">
                <a:cs typeface="Calibri"/>
              </a:rPr>
              <a:t>Usability</a:t>
            </a:r>
          </a:p>
          <a:p>
            <a:pPr lvl="1">
              <a:buFont typeface="Arial"/>
              <a:buChar char="•"/>
            </a:pPr>
            <a:r>
              <a:rPr lang="en-US" sz="1700" dirty="0">
                <a:cs typeface="Calibri"/>
              </a:rPr>
              <a:t>Accessibility</a:t>
            </a:r>
          </a:p>
          <a:p>
            <a:pPr lvl="1">
              <a:buFont typeface="Arial"/>
              <a:buChar char="•"/>
            </a:pPr>
            <a:r>
              <a:rPr lang="en-US" sz="1700" dirty="0">
                <a:cs typeface="Calibri"/>
              </a:rPr>
              <a:t>Reliability/Durability/Availability</a:t>
            </a:r>
          </a:p>
          <a:p>
            <a:pPr lvl="1">
              <a:buFont typeface="Arial"/>
              <a:buChar char="•"/>
            </a:pPr>
            <a:r>
              <a:rPr lang="en-US" sz="1700" dirty="0">
                <a:cs typeface="Calibri"/>
              </a:rPr>
              <a:t>Manufacturing and Material</a:t>
            </a:r>
          </a:p>
          <a:p>
            <a:pPr lvl="1">
              <a:buFont typeface="Arial"/>
              <a:buChar char="•"/>
            </a:pPr>
            <a:r>
              <a:rPr lang="en-US" sz="1700" dirty="0">
                <a:cs typeface="Calibri"/>
              </a:rPr>
              <a:t>Maintainability and Support</a:t>
            </a:r>
          </a:p>
          <a:p>
            <a:pPr lvl="1">
              <a:buFont typeface="Arial"/>
              <a:buChar char="•"/>
            </a:pPr>
            <a:r>
              <a:rPr lang="en-US" sz="1700" dirty="0">
                <a:cs typeface="Calibri"/>
              </a:rPr>
              <a:t>Cost (Development and Manufacturing</a:t>
            </a:r>
          </a:p>
          <a:p>
            <a:pPr lvl="1">
              <a:buFont typeface="Arial"/>
              <a:buChar char="•"/>
            </a:pPr>
            <a:r>
              <a:rPr lang="en-US" sz="1700" dirty="0">
                <a:cs typeface="Calibri"/>
              </a:rPr>
              <a:t>Environmental Impact</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Tree>
    <p:extLst>
      <p:ext uri="{BB962C8B-B14F-4D97-AF65-F5344CB8AC3E}">
        <p14:creationId xmlns:p14="http://schemas.microsoft.com/office/powerpoint/2010/main" val="40761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2</a:t>
            </a:r>
            <a:r>
              <a:rPr lang="en-US" sz="1800" dirty="0"/>
              <a:t>)</a:t>
            </a:r>
          </a:p>
        </p:txBody>
      </p:sp>
      <p:sp>
        <p:nvSpPr>
          <p:cNvPr id="8" name="Content Placeholder 2"/>
          <p:cNvSpPr txBox="1">
            <a:spLocks/>
          </p:cNvSpPr>
          <p:nvPr/>
        </p:nvSpPr>
        <p:spPr>
          <a:xfrm>
            <a:off x="1066800" y="1797570"/>
            <a:ext cx="7886700" cy="94563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300" dirty="0">
                <a:solidFill>
                  <a:prstClr val="black"/>
                </a:solidFill>
                <a:latin typeface="Calibri" panose="020F0502020204030204"/>
              </a:rPr>
              <a:t>Re-read the Project Description with Class 1 Question Generation exercise in mind</a:t>
            </a:r>
          </a:p>
          <a:p>
            <a:pPr marL="171450" indent="-171450" defTabSz="685800">
              <a:lnSpc>
                <a:spcPct val="120000"/>
              </a:lnSpc>
              <a:spcBef>
                <a:spcPts val="750"/>
              </a:spcBef>
            </a:pPr>
            <a:r>
              <a:rPr lang="en-US" sz="1300" dirty="0">
                <a:solidFill>
                  <a:prstClr val="black"/>
                </a:solidFill>
                <a:latin typeface="Calibri" panose="020F0502020204030204"/>
              </a:rPr>
              <a:t>Post list of questions to team’s Webex General space</a:t>
            </a:r>
            <a:endParaRPr lang="en-US" sz="1300" dirty="0">
              <a:solidFill>
                <a:prstClr val="black"/>
              </a:solidFill>
              <a:latin typeface="Calibri" panose="020F0502020204030204"/>
              <a:cs typeface="Calibri"/>
            </a:endParaRPr>
          </a:p>
        </p:txBody>
      </p:sp>
      <p:sp>
        <p:nvSpPr>
          <p:cNvPr id="10" name="Content Placeholder 2"/>
          <p:cNvSpPr txBox="1">
            <a:spLocks/>
          </p:cNvSpPr>
          <p:nvPr/>
        </p:nvSpPr>
        <p:spPr>
          <a:xfrm>
            <a:off x="1066800" y="2743201"/>
            <a:ext cx="7886700" cy="168767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259556" indent="-259556" defTabSz="685800">
              <a:spcBef>
                <a:spcPts val="750"/>
              </a:spcBef>
            </a:pPr>
            <a:r>
              <a:rPr lang="en-US" sz="1200" dirty="0">
                <a:solidFill>
                  <a:prstClr val="black"/>
                </a:solidFill>
                <a:latin typeface="Calibri" panose="020F0502020204030204"/>
                <a:cs typeface="Calibri"/>
              </a:rPr>
              <a:t>Hold Team Meeting for Introductions</a:t>
            </a:r>
          </a:p>
          <a:p>
            <a:pPr marL="685800" lvl="2" indent="-259556" defTabSz="685800">
              <a:spcBef>
                <a:spcPts val="375"/>
              </a:spcBef>
            </a:pPr>
            <a:r>
              <a:rPr lang="en-US" sz="1200" dirty="0">
                <a:solidFill>
                  <a:prstClr val="black"/>
                </a:solidFill>
                <a:latin typeface="Calibri" panose="020F0502020204030204"/>
                <a:cs typeface="Calibri"/>
              </a:rPr>
              <a:t>Major, hometown</a:t>
            </a:r>
          </a:p>
          <a:p>
            <a:pPr marL="685800" lvl="2" indent="-259556" defTabSz="685800">
              <a:spcBef>
                <a:spcPts val="375"/>
              </a:spcBef>
            </a:pPr>
            <a:r>
              <a:rPr lang="en-US" sz="1200" dirty="0">
                <a:solidFill>
                  <a:prstClr val="black"/>
                </a:solidFill>
                <a:latin typeface="Calibri" panose="020F0502020204030204"/>
                <a:cs typeface="Calibri"/>
              </a:rPr>
              <a:t>Interests, clubs/sports, experience related to project topic</a:t>
            </a:r>
          </a:p>
          <a:p>
            <a:pPr marL="685800" lvl="2" indent="-259556" defTabSz="685800">
              <a:spcBef>
                <a:spcPts val="375"/>
              </a:spcBef>
            </a:pPr>
            <a:r>
              <a:rPr lang="en-US" sz="1200" dirty="0">
                <a:solidFill>
                  <a:prstClr val="black"/>
                </a:solidFill>
                <a:latin typeface="Calibri" panose="020F0502020204030204"/>
                <a:cs typeface="Calibri"/>
              </a:rPr>
              <a:t>Co-op, internship, summer job</a:t>
            </a:r>
          </a:p>
          <a:p>
            <a:pPr marL="685800" lvl="2" indent="-259556" defTabSz="685800">
              <a:spcBef>
                <a:spcPts val="375"/>
              </a:spcBef>
            </a:pPr>
            <a:r>
              <a:rPr lang="en-US" sz="1200" dirty="0">
                <a:solidFill>
                  <a:prstClr val="black"/>
                </a:solidFill>
                <a:latin typeface="Calibri" panose="020F0502020204030204"/>
                <a:cs typeface="Calibri"/>
              </a:rPr>
              <a:t>Pet, favorite ice cream flavor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4432487"/>
            <a:ext cx="7886700" cy="2287375"/>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700" dirty="0">
                <a:solidFill>
                  <a:prstClr val="black"/>
                </a:solidFill>
                <a:latin typeface="Calibri" panose="020F0502020204030204"/>
                <a:ea typeface="+mn-lt"/>
                <a:cs typeface="Calibri" panose="020F0502020204030204"/>
              </a:rPr>
              <a:t>Complete </a:t>
            </a:r>
            <a:r>
              <a:rPr lang="en-US" sz="1700" dirty="0">
                <a:solidFill>
                  <a:prstClr val="black"/>
                </a:solidFill>
                <a:latin typeface="Calibri" panose="020F0502020204030204"/>
              </a:rPr>
              <a:t>Class 1 Ticket Out </a:t>
            </a:r>
            <a:r>
              <a:rPr lang="en-US" sz="2250" dirty="0">
                <a:solidFill>
                  <a:prstClr val="black"/>
                </a:solidFill>
                <a:latin typeface="Calibri" panose="020F0502020204030204"/>
              </a:rPr>
              <a:t>- </a:t>
            </a:r>
            <a:r>
              <a:rPr lang="en-US" sz="1725" dirty="0">
                <a:solidFill>
                  <a:prstClr val="black"/>
                </a:solidFill>
                <a:latin typeface="Calibri" panose="020F0502020204030204"/>
                <a:cs typeface="Calibri"/>
                <a:hlinkClick r:id="rId2"/>
              </a:rPr>
              <a:t>https://forms.gle/VAiL3GTZs3R9QoQv7</a:t>
            </a:r>
            <a:r>
              <a:rPr lang="en-US" sz="1725" dirty="0">
                <a:solidFill>
                  <a:prstClr val="black"/>
                </a:solidFill>
                <a:latin typeface="Calibri" panose="020F0502020204030204"/>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700" dirty="0">
                <a:solidFill>
                  <a:prstClr val="black"/>
                </a:solidFill>
                <a:latin typeface="Calibri" panose="020F0502020204030204"/>
              </a:rPr>
              <a:t>Registration button in upper right hand corner</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rPr>
              <a:t>Login must be your RCSID (RPI email </a:t>
            </a:r>
            <a:r>
              <a:rPr lang="en-US" sz="1700" b="1" dirty="0">
                <a:solidFill>
                  <a:prstClr val="black"/>
                </a:solidFill>
                <a:latin typeface="Calibri" panose="020F0502020204030204"/>
              </a:rPr>
              <a:t>before </a:t>
            </a:r>
            <a:r>
              <a:rPr lang="en-US" sz="1700" dirty="0">
                <a:solidFill>
                  <a:prstClr val="black"/>
                </a:solidFill>
                <a:latin typeface="Calibri" panose="020F0502020204030204"/>
              </a:rPr>
              <a:t>the @ symbol)</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cs typeface="Calibri"/>
              </a:rPr>
              <a:t>Email must be your RPI email</a:t>
            </a:r>
          </a:p>
          <a:p>
            <a:pPr marL="598885" lvl="1" indent="-298847" defTabSz="685800">
              <a:spcBef>
                <a:spcPts val="375"/>
              </a:spcBef>
            </a:pPr>
            <a:r>
              <a:rPr lang="en-US" sz="1700" dirty="0">
                <a:solidFill>
                  <a:prstClr val="black"/>
                </a:solidFill>
                <a:latin typeface="Calibri" panose="020F0502020204030204"/>
                <a:cs typeface="Calibri"/>
              </a:rPr>
              <a:t>Bookmark this site. You will use it </a:t>
            </a:r>
            <a:r>
              <a:rPr lang="en-US" sz="1700" b="1" dirty="0">
                <a:solidFill>
                  <a:prstClr val="black"/>
                </a:solidFill>
                <a:latin typeface="Calibri" panose="020F0502020204030204"/>
                <a:cs typeface="Calibri"/>
              </a:rPr>
              <a:t>A LOT </a:t>
            </a:r>
            <a:r>
              <a:rPr lang="en-US" sz="1700" dirty="0">
                <a:solidFill>
                  <a:prstClr val="black"/>
                </a:solidFill>
                <a:latin typeface="Calibri" panose="020F0502020204030204"/>
                <a:cs typeface="Calibri"/>
              </a:rPr>
              <a:t>for this course.</a:t>
            </a:r>
          </a:p>
          <a:p>
            <a:pPr marL="172641" indent="-172641" defTabSz="685800">
              <a:spcBef>
                <a:spcPts val="750"/>
              </a:spcBef>
            </a:pPr>
            <a:r>
              <a:rPr lang="en-US" sz="19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2400" y="35052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86417" y="50292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74694" y="22266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34</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35</a:t>
            </a:fld>
            <a:endParaRPr lang="en-US" sz="1200" dirty="0"/>
          </a:p>
        </p:txBody>
      </p:sp>
      <p:sp>
        <p:nvSpPr>
          <p:cNvPr id="6" name="TextBox 5"/>
          <p:cNvSpPr txBox="1"/>
          <p:nvPr/>
        </p:nvSpPr>
        <p:spPr>
          <a:xfrm>
            <a:off x="228600" y="5500396"/>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86600" y="660494"/>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5750" y="1305360"/>
            <a:ext cx="5562982" cy="4195035"/>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 </a:t>
            </a:r>
            <a:r>
              <a:rPr lang="en-US" sz="1100" dirty="0"/>
              <a:t>(</a:t>
            </a:r>
            <a:r>
              <a:rPr lang="en-US" sz="1100" dirty="0">
                <a:solidFill>
                  <a:prstClr val="black"/>
                </a:solidFill>
              </a:rPr>
              <a:t>Capstone Introduction &amp; Expectations – Part 2)</a:t>
            </a:r>
            <a:endParaRPr lang="en-US" sz="1100" dirty="0"/>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36</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37</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609600"/>
            <a:ext cx="8343191" cy="5056815"/>
          </a:xfrm>
        </p:spPr>
      </p:pic>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702849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2183"/>
          <a:stretch/>
        </p:blipFill>
        <p:spPr>
          <a:xfrm>
            <a:off x="445482" y="914400"/>
            <a:ext cx="8116172" cy="4724400"/>
          </a:xfrm>
        </p:spPr>
      </p:pic>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39</a:t>
            </a:fld>
            <a:endParaRPr lang="en-US" sz="1200" dirty="0"/>
          </a:p>
        </p:txBody>
      </p:sp>
    </p:spTree>
    <p:extLst>
      <p:ext uri="{BB962C8B-B14F-4D97-AF65-F5344CB8AC3E}">
        <p14:creationId xmlns:p14="http://schemas.microsoft.com/office/powerpoint/2010/main" val="223910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15443772"/>
              </p:ext>
            </p:extLst>
          </p:nvPr>
        </p:nvGraphicFramePr>
        <p:xfrm>
          <a:off x="381000" y="846138"/>
          <a:ext cx="8382000" cy="2952756"/>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endParaRPr lang="en-US" dirty="0"/>
                    </a:p>
                  </a:txBody>
                  <a:tcPr marL="68580" marR="68580" marT="0" marB="0"/>
                </a:tc>
                <a:tc>
                  <a:txBody>
                    <a:bodyPr/>
                    <a:lstStyle/>
                    <a:p>
                      <a:endParaRPr lang="en-US" dirty="0"/>
                    </a:p>
                  </a:txBody>
                  <a:tcPr marL="68580" marR="68580" marT="0" marB="0"/>
                </a:tc>
                <a:tc>
                  <a:txBody>
                    <a:bodyPr/>
                    <a:lstStyle/>
                    <a:p>
                      <a:endParaRPr lang="en-US" dirty="0"/>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2190459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10000"/>
          </a:bodyPr>
          <a:lstStyle/>
          <a:p>
            <a:pPr marL="0" indent="0">
              <a:buNone/>
            </a:pPr>
            <a:r>
              <a:rPr lang="en-US" sz="2000" b="1" dirty="0">
                <a:cs typeface="Calibri"/>
              </a:rPr>
              <a:t>Goal</a:t>
            </a:r>
            <a:r>
              <a:rPr lang="en-US" sz="2000" dirty="0">
                <a:cs typeface="Calibri"/>
              </a:rPr>
              <a:t>: This exercise accelerates the </a:t>
            </a:r>
            <a:r>
              <a:rPr lang="en-US" sz="2000" b="1" dirty="0">
                <a:cs typeface="Calibri"/>
              </a:rPr>
              <a:t>Forming</a:t>
            </a:r>
            <a:r>
              <a:rPr lang="en-US" sz="2000" dirty="0">
                <a:cs typeface="Calibri"/>
              </a:rPr>
              <a:t> stage of the team development process by establishing common understanding of the project and the team members’ background and skills</a:t>
            </a:r>
          </a:p>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poster:</a:t>
            </a:r>
            <a:endParaRPr lang="en-US" dirty="0"/>
          </a:p>
          <a:p>
            <a:r>
              <a:rPr lang="en-US" sz="2000" dirty="0">
                <a:cs typeface="Calibri"/>
              </a:rPr>
              <a:t>2 min</a:t>
            </a:r>
            <a:endParaRPr lang="en-US" sz="2000" dirty="0"/>
          </a:p>
          <a:p>
            <a:pPr lvl="1"/>
            <a:r>
              <a:rPr lang="en-US" sz="2000" dirty="0">
                <a:cs typeface="Calibri"/>
              </a:rPr>
              <a:t>Individual silent thought on content</a:t>
            </a:r>
          </a:p>
          <a:p>
            <a:pPr lvl="1"/>
            <a:r>
              <a:rPr lang="en-US" sz="2000" dirty="0">
                <a:cs typeface="Calibri"/>
              </a:rPr>
              <a:t>Write thoughts on Post It Notes</a:t>
            </a:r>
          </a:p>
          <a:p>
            <a:r>
              <a:rPr lang="en-US" sz="2000" dirty="0">
                <a:cs typeface="Calibri"/>
              </a:rPr>
              <a:t>2 min</a:t>
            </a:r>
          </a:p>
          <a:p>
            <a:pPr lvl="1"/>
            <a:r>
              <a:rPr lang="en-US" sz="2000" dirty="0">
                <a:cs typeface="Calibri"/>
              </a:rPr>
              <a:t>Place Post Its onto poster sheet</a:t>
            </a:r>
          </a:p>
          <a:p>
            <a:pPr lvl="1"/>
            <a:r>
              <a:rPr lang="en-US" sz="2000" dirty="0">
                <a:cs typeface="Calibri"/>
              </a:rPr>
              <a:t>Quick discussion of similar, unique, or new answers</a:t>
            </a:r>
          </a:p>
          <a:p>
            <a:r>
              <a:rPr lang="en-US" sz="20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40</a:t>
            </a:fld>
            <a:endParaRPr lang="en-US" dirty="0"/>
          </a:p>
        </p:txBody>
      </p:sp>
    </p:spTree>
    <p:extLst>
      <p:ext uri="{BB962C8B-B14F-4D97-AF65-F5344CB8AC3E}">
        <p14:creationId xmlns:p14="http://schemas.microsoft.com/office/powerpoint/2010/main" val="3444547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p:txBody>
          <a:bodyPr/>
          <a:lstStyle/>
          <a:p>
            <a:r>
              <a:rPr lang="en-US" dirty="0"/>
              <a:t>Put your project name.</a:t>
            </a:r>
          </a:p>
          <a:p>
            <a:r>
              <a:rPr lang="en-US" dirty="0"/>
              <a:t>We Imagine Our Project to Be (2 min + 2 min)</a:t>
            </a:r>
          </a:p>
          <a:p>
            <a:r>
              <a:rPr lang="en-US" dirty="0"/>
              <a:t>We Are (5 min + 1 min)</a:t>
            </a:r>
          </a:p>
          <a:p>
            <a:r>
              <a:rPr lang="en-US" dirty="0"/>
              <a:t>What Can Go Wrong? (2 min + 2 min)</a:t>
            </a:r>
          </a:p>
          <a:p>
            <a:r>
              <a:rPr lang="en-US" dirty="0"/>
              <a:t>What are some potential challenges (2 min + 2 min)</a:t>
            </a:r>
          </a:p>
          <a:p>
            <a:r>
              <a:rPr lang="en-US" dirty="0">
                <a:ea typeface="+mj-lt"/>
                <a:cs typeface="+mj-lt"/>
              </a:rPr>
              <a:t>What classes and/or experience can you call on to help with this project? (2 min + 2 min)</a:t>
            </a:r>
          </a:p>
          <a:p>
            <a:r>
              <a:rPr lang="en-US" dirty="0">
                <a:ea typeface="+mj-lt"/>
                <a:cs typeface="+mj-lt"/>
              </a:rPr>
              <a:t>What technical problems need to be solved to successfully complete </a:t>
            </a:r>
            <a:r>
              <a:rPr lang="en-US">
                <a:ea typeface="+mj-lt"/>
                <a:cs typeface="+mj-lt"/>
              </a:rPr>
              <a:t>this project? </a:t>
            </a:r>
            <a:r>
              <a:rPr lang="en-US" dirty="0">
                <a:ea typeface="+mj-lt"/>
                <a:cs typeface="+mj-lt"/>
              </a:rPr>
              <a:t>(2 min + 2 min)</a:t>
            </a:r>
            <a:endParaRPr lang="en-US"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mtClean="0"/>
              <a:t>41</a:t>
            </a:fld>
            <a:endParaRPr lang="en-US" dirty="0"/>
          </a:p>
        </p:txBody>
      </p:sp>
    </p:spTree>
    <p:extLst>
      <p:ext uri="{BB962C8B-B14F-4D97-AF65-F5344CB8AC3E}">
        <p14:creationId xmlns:p14="http://schemas.microsoft.com/office/powerpoint/2010/main" val="3686937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20 min - Team Ideation </a:t>
            </a:r>
            <a:r>
              <a:rPr lang="en-US" sz="4000" dirty="0" smtClean="0"/>
              <a:t>Conclusions</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a:t>
            </a:r>
            <a:r>
              <a:rPr lang="en-US" sz="2000" dirty="0" smtClean="0"/>
              <a:t>skills/experience </a:t>
            </a:r>
            <a:r>
              <a:rPr lang="en-US" sz="2000" dirty="0"/>
              <a:t>does each person bring to the team</a:t>
            </a:r>
            <a:r>
              <a:rPr lang="en-US" sz="2000" dirty="0" smtClean="0"/>
              <a:t>?</a:t>
            </a:r>
          </a:p>
          <a:p>
            <a:pPr marL="0" indent="0">
              <a:buNone/>
            </a:pPr>
            <a:endParaRPr lang="en-US" sz="2000" dirty="0" smtClean="0"/>
          </a:p>
          <a:p>
            <a:r>
              <a:rPr lang="en-US" sz="2000" dirty="0" smtClean="0"/>
              <a:t>What skills/experience </a:t>
            </a:r>
            <a:r>
              <a:rPr lang="en-US" sz="2000" dirty="0"/>
              <a:t>do members share in common?</a:t>
            </a:r>
          </a:p>
          <a:p>
            <a:endParaRPr lang="en-US" sz="2000" dirty="0" smtClean="0"/>
          </a:p>
          <a:p>
            <a:r>
              <a:rPr lang="en-US" sz="2000" dirty="0" smtClean="0"/>
              <a:t>What </a:t>
            </a:r>
            <a:r>
              <a:rPr lang="en-US" sz="2000" dirty="0"/>
              <a:t>specific team or organizational strength will each person contribute</a:t>
            </a:r>
            <a:r>
              <a:rPr lang="en-US" sz="2000" dirty="0" smtClean="0"/>
              <a:t>?</a:t>
            </a:r>
          </a:p>
          <a:p>
            <a:endParaRPr lang="en-US" sz="2000" dirty="0" smtClean="0"/>
          </a:p>
          <a:p>
            <a:r>
              <a:rPr lang="en-US" sz="2000" dirty="0" smtClean="0"/>
              <a:t>Where </a:t>
            </a:r>
            <a:r>
              <a:rPr lang="en-US" sz="2000" dirty="0"/>
              <a:t>are the gaps </a:t>
            </a:r>
            <a:r>
              <a:rPr lang="en-US" sz="2000" dirty="0" smtClean="0"/>
              <a:t>in skill? What </a:t>
            </a:r>
            <a:r>
              <a:rPr lang="en-US" sz="2000" dirty="0"/>
              <a:t>team or organizational weakness or areas for growth does each person have</a:t>
            </a:r>
            <a:r>
              <a:rPr lang="en-US" sz="2000" dirty="0" smtClean="0"/>
              <a:t>? </a:t>
            </a:r>
          </a:p>
          <a:p>
            <a:endParaRPr lang="en-US" sz="2000" dirty="0"/>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42</a:t>
            </a:fld>
            <a:endParaRPr lang="en-US" sz="1200" dirty="0"/>
          </a:p>
        </p:txBody>
      </p:sp>
      <p:sp>
        <p:nvSpPr>
          <p:cNvPr id="4" name="TextBox 3"/>
          <p:cNvSpPr txBox="1"/>
          <p:nvPr/>
        </p:nvSpPr>
        <p:spPr>
          <a:xfrm>
            <a:off x="2514600" y="5486400"/>
            <a:ext cx="4572000" cy="646331"/>
          </a:xfrm>
          <a:prstGeom prst="rect">
            <a:avLst/>
          </a:prstGeom>
          <a:noFill/>
          <a:ln>
            <a:solidFill>
              <a:srgbClr val="FF0000"/>
            </a:solidFill>
          </a:ln>
        </p:spPr>
        <p:txBody>
          <a:bodyPr wrap="square" rtlCol="0">
            <a:spAutoFit/>
          </a:bodyPr>
          <a:lstStyle/>
          <a:p>
            <a:r>
              <a:rPr lang="en-US" dirty="0" smtClean="0"/>
              <a:t>Take notes and post as word document onto team’s Webex space</a:t>
            </a:r>
            <a:endParaRPr lang="en-US" dirty="0"/>
          </a:p>
        </p:txBody>
      </p:sp>
    </p:spTree>
    <p:extLst>
      <p:ext uri="{BB962C8B-B14F-4D97-AF65-F5344CB8AC3E}">
        <p14:creationId xmlns:p14="http://schemas.microsoft.com/office/powerpoint/2010/main" val="3668318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20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lvl="1"/>
            <a:r>
              <a:rPr lang="en-US" sz="2000" dirty="0">
                <a:cs typeface="Calibri"/>
              </a:rPr>
              <a:t>Classify all questions generated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sponsor during kick-off meeting</a:t>
            </a: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endParaRPr lang="en-US" sz="2000" dirty="0">
              <a:ea typeface="+mn-lt"/>
              <a:cs typeface="+mn-lt"/>
            </a:endParaRPr>
          </a:p>
          <a:p>
            <a:pPr lvl="1"/>
            <a:r>
              <a:rPr lang="en-US" sz="2000" dirty="0"/>
              <a:t>Chief Engineer &amp; Project Engineer review of questions &amp; classification</a:t>
            </a:r>
          </a:p>
          <a:p>
            <a:pPr lvl="1"/>
            <a:endParaRPr lang="en-US" sz="2000" dirty="0"/>
          </a:p>
          <a:p>
            <a:pPr lvl="1"/>
            <a:r>
              <a:rPr lang="en-US" sz="2000" dirty="0"/>
              <a:t>Post document to EDN Forum by end of class – Project </a:t>
            </a:r>
            <a:r>
              <a:rPr lang="en-US" sz="2000" dirty="0" err="1"/>
              <a:t>Mgmt</a:t>
            </a:r>
            <a:r>
              <a:rPr lang="en-US" sz="2000" dirty="0"/>
              <a:t> thread</a:t>
            </a:r>
          </a:p>
          <a:p>
            <a:pPr lvl="1"/>
            <a:endParaRPr lang="en-US" sz="2000" dirty="0"/>
          </a:p>
          <a:p>
            <a:pPr marL="0" indent="0">
              <a:buNone/>
            </a:pPr>
            <a:r>
              <a:rPr lang="en-US" sz="2000" b="1" dirty="0">
                <a:solidFill>
                  <a:srgbClr val="FF0000"/>
                </a:solidFill>
              </a:rPr>
              <a:t>Does every team member have a TECHNICAL action item to complete by next class?</a:t>
            </a:r>
          </a:p>
          <a:p>
            <a:pPr lvl="1"/>
            <a:r>
              <a:rPr lang="en-US" sz="2000" b="1" dirty="0">
                <a:solidFill>
                  <a:srgbClr val="FF0000"/>
                </a:solidFill>
              </a:rPr>
              <a:t>Note: This is something that should happen by end of EVERY class.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43</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10 </a:t>
            </a:r>
            <a:r>
              <a:rPr lang="en-US" dirty="0" err="1" smtClean="0"/>
              <a:t>mins</a:t>
            </a:r>
            <a:r>
              <a:rPr lang="en-US" dirty="0" smtClean="0"/>
              <a:t> - Communication &amp; Documentation </a:t>
            </a:r>
            <a:br>
              <a:rPr lang="en-US" dirty="0" smtClean="0"/>
            </a:br>
            <a:r>
              <a:rPr lang="en-US" dirty="0" smtClean="0"/>
              <a:t>Policies / </a:t>
            </a:r>
            <a:r>
              <a:rPr lang="en-US" dirty="0"/>
              <a:t>Tools</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collaboration</a:t>
            </a:r>
          </a:p>
          <a:p>
            <a:r>
              <a:rPr lang="en-US" dirty="0"/>
              <a:t>Webex – Team Chat</a:t>
            </a:r>
          </a:p>
          <a:p>
            <a:r>
              <a:rPr lang="en-US" dirty="0"/>
              <a:t>When Is Good – meeting scheduling</a:t>
            </a:r>
          </a:p>
          <a:p>
            <a:endParaRPr lang="en-US" dirty="0"/>
          </a:p>
          <a:p>
            <a:r>
              <a:rPr lang="en-US" u="sng" dirty="0"/>
              <a:t>Not Permitted</a:t>
            </a:r>
          </a:p>
          <a:p>
            <a:pPr lvl="1"/>
            <a:r>
              <a:rPr lang="en-US" dirty="0"/>
              <a:t>Slack, </a:t>
            </a:r>
            <a:r>
              <a:rPr lang="en-US" dirty="0" err="1" smtClean="0"/>
              <a:t>GroupMe</a:t>
            </a:r>
            <a:r>
              <a:rPr lang="en-US" dirty="0" smtClean="0"/>
              <a:t>, </a:t>
            </a:r>
            <a:r>
              <a:rPr lang="en-US" dirty="0"/>
              <a:t>or </a:t>
            </a:r>
            <a:r>
              <a:rPr lang="en-US" dirty="0" smtClean="0"/>
              <a:t>Discord</a:t>
            </a:r>
            <a:endParaRPr lang="en-US" dirty="0"/>
          </a:p>
          <a:p>
            <a:pPr lvl="1"/>
            <a:r>
              <a:rPr lang="en-US" dirty="0"/>
              <a:t>Google </a:t>
            </a:r>
            <a:r>
              <a:rPr lang="en-US" dirty="0" smtClean="0"/>
              <a:t>Drive</a:t>
            </a:r>
            <a:endParaRPr lang="en-US" dirty="0"/>
          </a:p>
          <a:p>
            <a:pPr lvl="1"/>
            <a:r>
              <a:rPr lang="en-US" dirty="0"/>
              <a:t>Google </a:t>
            </a:r>
            <a:r>
              <a:rPr lang="en-US" dirty="0" smtClean="0"/>
              <a:t>Docs/Sheets/Slides</a:t>
            </a:r>
            <a:endParaRPr lang="en-US" dirty="0"/>
          </a:p>
          <a:p>
            <a:pPr lvl="1"/>
            <a:r>
              <a:rPr lang="en-US" dirty="0"/>
              <a:t>Other cloud-based tools for any use (schematics, mind maps, drawings, analysis, etc…) e.g., diagrams.net, etc.</a:t>
            </a:r>
          </a:p>
          <a:p>
            <a:pPr lvl="1"/>
            <a:r>
              <a:rPr lang="en-US" dirty="0"/>
              <a:t>RPI </a:t>
            </a:r>
            <a:r>
              <a:rPr lang="en-US" dirty="0" smtClean="0"/>
              <a:t>Box, RPI </a:t>
            </a:r>
            <a:r>
              <a:rPr lang="en-US" dirty="0" err="1" smtClean="0"/>
              <a:t>Onedrive</a:t>
            </a:r>
            <a:r>
              <a:rPr lang="en-US" dirty="0" smtClean="0"/>
              <a:t>, RPI </a:t>
            </a:r>
            <a:r>
              <a:rPr lang="en-US" dirty="0" err="1" smtClean="0"/>
              <a:t>Sharepoint</a:t>
            </a:r>
            <a:endParaRPr lang="en-US" dirty="0"/>
          </a:p>
          <a:p>
            <a:pPr lvl="1"/>
            <a:endParaRPr lang="en-US" dirty="0"/>
          </a:p>
          <a:p>
            <a:r>
              <a:rPr lang="en-US" dirty="0"/>
              <a:t>Webex Teams is good for chat and live meetings, but project documentation </a:t>
            </a:r>
            <a:r>
              <a:rPr lang="en-US" dirty="0" smtClean="0"/>
              <a:t>should start on and stay in the </a:t>
            </a:r>
            <a:r>
              <a:rPr lang="en-US" dirty="0">
                <a:cs typeface="Calibri"/>
              </a:rPr>
              <a:t>Electronic Design Notebook (</a:t>
            </a:r>
            <a:r>
              <a:rPr lang="en-US" dirty="0"/>
              <a:t>EDN) Forum or Repository.</a:t>
            </a:r>
          </a:p>
          <a:p>
            <a:pPr lvl="1"/>
            <a:r>
              <a:rPr lang="en-US" dirty="0"/>
              <a:t>Simple/easy solution is to never put it on Webex </a:t>
            </a:r>
            <a:r>
              <a:rPr lang="en-US" dirty="0" smtClean="0"/>
              <a:t>(or elsewhere) to </a:t>
            </a:r>
            <a:r>
              <a:rPr lang="en-US" dirty="0"/>
              <a:t>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44</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628650" y="1447800"/>
            <a:ext cx="8058150" cy="4724400"/>
          </a:xfrm>
        </p:spPr>
        <p:txBody>
          <a:bodyPr>
            <a:normAutofit fontScale="55000" lnSpcReduction="20000"/>
          </a:bodyPr>
          <a:lstStyle/>
          <a:p>
            <a:pPr lvl="1"/>
            <a:r>
              <a:rPr lang="en-US" sz="5000" dirty="0" smtClean="0"/>
              <a:t>Integrated </a:t>
            </a:r>
            <a:r>
              <a:rPr lang="en-US" sz="5000" dirty="0"/>
              <a:t>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a:t>
            </a:r>
            <a:r>
              <a:rPr lang="en-US" sz="5000" dirty="0" smtClean="0"/>
              <a:t>was chosen as it meets </a:t>
            </a:r>
            <a:r>
              <a:rPr lang="en-US" sz="5000" dirty="0"/>
              <a:t>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45</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smtClean="0">
                <a:solidFill>
                  <a:srgbClr val="FF0000"/>
                </a:solidFill>
                <a:uFill>
                  <a:solidFill>
                    <a:srgbClr val="FFFFFF"/>
                  </a:solidFill>
                </a:uFill>
              </a:rPr>
              <a:t>NOTES from all meetings*</a:t>
            </a:r>
            <a:endParaRPr lang="en-US" sz="2100" b="1" spc="-1" dirty="0">
              <a:solidFill>
                <a:srgbClr val="FF0000"/>
              </a:solidFill>
              <a:uFill>
                <a:solidFill>
                  <a:srgbClr val="FFFFFF"/>
                </a:solidFill>
              </a:uFill>
            </a:endParaRP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46</a:t>
            </a:fld>
            <a:endParaRPr lang="en-US" sz="1200" dirty="0"/>
          </a:p>
        </p:txBody>
      </p:sp>
      <p:sp>
        <p:nvSpPr>
          <p:cNvPr id="4" name="TextBox 3"/>
          <p:cNvSpPr txBox="1"/>
          <p:nvPr/>
        </p:nvSpPr>
        <p:spPr>
          <a:xfrm>
            <a:off x="3352800" y="5587358"/>
            <a:ext cx="4998719" cy="923330"/>
          </a:xfrm>
          <a:prstGeom prst="rect">
            <a:avLst/>
          </a:prstGeom>
          <a:noFill/>
          <a:ln>
            <a:solidFill>
              <a:srgbClr val="FF0000"/>
            </a:solidFill>
          </a:ln>
        </p:spPr>
        <p:txBody>
          <a:bodyPr wrap="square" rtlCol="0">
            <a:spAutoFit/>
          </a:bodyPr>
          <a:lstStyle/>
          <a:p>
            <a:r>
              <a:rPr lang="en-US" dirty="0" smtClean="0"/>
              <a:t>In class, out of class – ALL meetings</a:t>
            </a:r>
          </a:p>
          <a:p>
            <a:r>
              <a:rPr lang="en-US" dirty="0" smtClean="0"/>
              <a:t>Although everyone should take notes, there should be a designated note taker for each meeting.</a:t>
            </a:r>
            <a:endParaRPr lang="en-US" dirty="0"/>
          </a:p>
        </p:txBody>
      </p:sp>
    </p:spTree>
    <p:extLst>
      <p:ext uri="{BB962C8B-B14F-4D97-AF65-F5344CB8AC3E}">
        <p14:creationId xmlns:p14="http://schemas.microsoft.com/office/powerpoint/2010/main" val="22842170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outside of class time by each team in five steps over the next five weeks</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https://designlab.eng.rpi.edu/edn/projects/capstone-support-dev/repository/112/raw/Course%20Documents/Team%20Standards%20Agreement.docx</a:t>
            </a:r>
            <a:endParaRPr lang="en-US" dirty="0"/>
          </a:p>
          <a:p>
            <a:pPr lvl="1"/>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47</a:t>
            </a:fld>
            <a:endParaRPr lang="en-US" sz="1200" dirty="0"/>
          </a:p>
        </p:txBody>
      </p:sp>
    </p:spTree>
    <p:extLst>
      <p:ext uri="{BB962C8B-B14F-4D97-AF65-F5344CB8AC3E}">
        <p14:creationId xmlns:p14="http://schemas.microsoft.com/office/powerpoint/2010/main" val="30857543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48</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33986"/>
            <a:ext cx="7886700" cy="882440"/>
          </a:xfrm>
        </p:spPr>
        <p:txBody>
          <a:bodyPr/>
          <a:lstStyle/>
          <a:p>
            <a:r>
              <a:rPr lang="en-US" dirty="0"/>
              <a:t>Out of Class Tasks</a:t>
            </a:r>
            <a:br>
              <a:rPr lang="en-US" dirty="0"/>
            </a:br>
            <a:r>
              <a:rPr lang="en-US" sz="1800" dirty="0"/>
              <a:t>(what you might call homework, to be completed </a:t>
            </a:r>
            <a:r>
              <a:rPr lang="en-US" sz="1800" b="1" dirty="0"/>
              <a:t>BEFORE Class 3</a:t>
            </a:r>
            <a:r>
              <a:rPr lang="en-US" sz="1800" dirty="0"/>
              <a:t>)</a:t>
            </a:r>
          </a:p>
        </p:txBody>
      </p:sp>
      <p:sp>
        <p:nvSpPr>
          <p:cNvPr id="8" name="Content Placeholder 2"/>
          <p:cNvSpPr txBox="1">
            <a:spLocks/>
          </p:cNvSpPr>
          <p:nvPr/>
        </p:nvSpPr>
        <p:spPr>
          <a:xfrm>
            <a:off x="990600" y="1309625"/>
            <a:ext cx="7886700" cy="1833687"/>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Find answer(s) to assigned question(s) &amp; post to new thread titled “Class 2 Questions and Answers” in EDN Background Info Forum</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Identify one </a:t>
            </a:r>
            <a:r>
              <a:rPr lang="en-US" sz="2200" b="1" dirty="0">
                <a:solidFill>
                  <a:prstClr val="black"/>
                </a:solidFill>
                <a:latin typeface="Calibri" panose="020F0502020204030204"/>
                <a:ea typeface="+mn-lt"/>
                <a:cs typeface="Calibri" panose="020F0502020204030204"/>
              </a:rPr>
              <a:t>Customer Need </a:t>
            </a:r>
            <a:r>
              <a:rPr lang="en-US" sz="2200" dirty="0">
                <a:solidFill>
                  <a:prstClr val="black"/>
                </a:solidFill>
                <a:latin typeface="Calibri" panose="020F0502020204030204"/>
                <a:ea typeface="+mn-lt"/>
                <a:cs typeface="Calibri" panose="020F0502020204030204"/>
              </a:rPr>
              <a:t>for your project and translate it into an </a:t>
            </a:r>
            <a:r>
              <a:rPr lang="en-US" sz="2200" b="1" dirty="0">
                <a:solidFill>
                  <a:prstClr val="black"/>
                </a:solidFill>
                <a:latin typeface="Calibri" panose="020F0502020204030204"/>
                <a:ea typeface="+mn-lt"/>
                <a:cs typeface="Calibri" panose="020F0502020204030204"/>
              </a:rPr>
              <a:t>Engineering Requirement.</a:t>
            </a:r>
            <a:r>
              <a:rPr lang="en-US" sz="2200" dirty="0">
                <a:solidFill>
                  <a:prstClr val="black"/>
                </a:solidFill>
                <a:latin typeface="Calibri" panose="020F0502020204030204"/>
                <a:ea typeface="+mn-lt"/>
                <a:cs typeface="Calibri" panose="020F0502020204030204"/>
              </a:rPr>
              <a:t> Post to new thread in EDN Design Forum titled “Initial Needs and Requirements”</a:t>
            </a:r>
            <a:endParaRPr lang="en-US" sz="2200" b="1"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For ongoing projects, review prior semesters’ final presentations in accordance with PE instructions for class discussion in Class 3 or 4</a:t>
            </a:r>
          </a:p>
          <a:p>
            <a:pPr marL="514350" lvl="1" indent="-171450" defTabSz="685800">
              <a:spcBef>
                <a:spcPts val="375"/>
              </a:spcBef>
            </a:pPr>
            <a:r>
              <a:rPr lang="en-US" sz="22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200" dirty="0">
                <a:solidFill>
                  <a:prstClr val="black"/>
                </a:solidFill>
                <a:ea typeface="+mn-lt"/>
                <a:cs typeface="Calibri" panose="020F0502020204030204"/>
              </a:rPr>
              <a:t>First student - create new thread in EDN Background Info titled "Questions about project"</a:t>
            </a:r>
          </a:p>
          <a:p>
            <a:pPr marL="514350" lvl="1" indent="-171450" defTabSz="685800">
              <a:spcBef>
                <a:spcPts val="375"/>
              </a:spcBef>
            </a:pPr>
            <a:r>
              <a:rPr lang="en-US" sz="2200" dirty="0">
                <a:solidFill>
                  <a:prstClr val="black"/>
                </a:solidFill>
                <a:ea typeface="+mn-lt"/>
                <a:cs typeface="Calibri" panose="020F0502020204030204"/>
              </a:rPr>
              <a:t>Rest of team - respond to thread with questions you have about project</a:t>
            </a:r>
            <a:endParaRPr lang="en-US" sz="2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43311"/>
            <a:ext cx="7886700" cy="1807445"/>
          </a:xfrm>
          <a:prstGeom prst="rect">
            <a:avLst/>
          </a:prstGeom>
          <a:solidFill>
            <a:schemeClr val="accent1">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class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600" dirty="0" smtClean="0">
                <a:solidFill>
                  <a:prstClr val="black"/>
                </a:solidFill>
                <a:latin typeface="Calibri" panose="020F0502020204030204"/>
                <a:ea typeface="+mn-lt"/>
                <a:cs typeface="Calibri" panose="020F0502020204030204"/>
              </a:rPr>
              <a:t>Team </a:t>
            </a:r>
            <a:r>
              <a:rPr lang="en-US" sz="2600" dirty="0">
                <a:solidFill>
                  <a:prstClr val="black"/>
                </a:solidFill>
                <a:latin typeface="Calibri" panose="020F0502020204030204"/>
                <a:ea typeface="+mn-lt"/>
                <a:cs typeface="Calibri" panose="020F0502020204030204"/>
              </a:rPr>
              <a:t>Standards Agreement part 1 due by class 4</a:t>
            </a:r>
          </a:p>
        </p:txBody>
      </p:sp>
      <p:sp>
        <p:nvSpPr>
          <p:cNvPr id="11" name="Content Placeholder 2"/>
          <p:cNvSpPr txBox="1">
            <a:spLocks/>
          </p:cNvSpPr>
          <p:nvPr/>
        </p:nvSpPr>
        <p:spPr>
          <a:xfrm>
            <a:off x="990600" y="4950756"/>
            <a:ext cx="7886700" cy="1600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2 Ticket Out - </a:t>
            </a:r>
            <a:r>
              <a:rPr lang="en-US" sz="825" u="sng" dirty="0">
                <a:solidFill>
                  <a:prstClr val="black"/>
                </a:solidFill>
                <a:latin typeface="Calibri" panose="020F0502020204030204"/>
                <a:hlinkClick r:id="rId5"/>
              </a:rPr>
              <a:t>https://forms.gle/YweXodSa96dVjdQZ8</a:t>
            </a:r>
            <a:r>
              <a:rPr lang="en-US" sz="825"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Watch EDN Guidance for Out of Class Tasks - Initial Postings Video (7.5 min)</a:t>
            </a:r>
          </a:p>
          <a:p>
            <a:pPr marL="514350" lvl="1" indent="-171450" defTabSz="685800">
              <a:spcBef>
                <a:spcPts val="375"/>
              </a:spcBef>
            </a:pPr>
            <a:r>
              <a:rPr lang="en-US" sz="825" dirty="0">
                <a:solidFill>
                  <a:prstClr val="black"/>
                </a:solidFill>
                <a:latin typeface="Calibri" panose="020F0502020204030204"/>
                <a:hlinkClick r:id="rId6"/>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Post personal contact info (name, major, RPI email, phone #) to a Forum thread in accordance with the Initial Postings Video. First member creates the thread, other members reply to add their info. </a:t>
            </a:r>
          </a:p>
        </p:txBody>
      </p:sp>
      <p:sp>
        <p:nvSpPr>
          <p:cNvPr id="9" name="Oval 8"/>
          <p:cNvSpPr/>
          <p:nvPr/>
        </p:nvSpPr>
        <p:spPr>
          <a:xfrm>
            <a:off x="45023" y="353161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7535" y="5181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15909" y="19218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49</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Out of Class Tasks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50</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64758"/>
            <a:ext cx="9144000" cy="2326821"/>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52</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48577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Course grading</a:t>
            </a:r>
          </a:p>
          <a:p>
            <a:pPr lvl="1">
              <a:buFont typeface="Arial" panose="020B0604020202020204" pitchFamily="34" charset="0"/>
              <a:buChar char="•"/>
            </a:pPr>
            <a:r>
              <a:rPr lang="en-US" sz="2400" dirty="0"/>
              <a:t>Student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53</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601152"/>
            <a:ext cx="8458200" cy="4525963"/>
          </a:xfrm>
        </p:spPr>
        <p:txBody>
          <a:bodyPr vert="horz" lIns="91440" tIns="45720" rIns="91440" bIns="45720" rtlCol="0" anchor="t">
            <a:normAutofit lnSpcReduction="1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a:t>
            </a: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Tree>
    <p:extLst>
      <p:ext uri="{BB962C8B-B14F-4D97-AF65-F5344CB8AC3E}">
        <p14:creationId xmlns:p14="http://schemas.microsoft.com/office/powerpoint/2010/main" val="23797356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fld id="{B044824F-EBE0-443F-8A8F-F64816AF04DC}" type="slidenum">
              <a:rPr lang="en-US" smtClean="0"/>
              <a:t>55</a:t>
            </a:fld>
            <a:endParaRPr lang="en-US" dirty="0"/>
          </a:p>
        </p:txBody>
      </p:sp>
    </p:spTree>
    <p:extLst>
      <p:ext uri="{BB962C8B-B14F-4D97-AF65-F5344CB8AC3E}">
        <p14:creationId xmlns:p14="http://schemas.microsoft.com/office/powerpoint/2010/main" val="19167245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Tree>
    <p:extLst>
      <p:ext uri="{BB962C8B-B14F-4D97-AF65-F5344CB8AC3E}">
        <p14:creationId xmlns:p14="http://schemas.microsoft.com/office/powerpoint/2010/main" val="11581761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57</a:t>
            </a:fld>
            <a:endParaRPr lang="en-US" dirty="0"/>
          </a:p>
        </p:txBody>
      </p:sp>
    </p:spTree>
    <p:extLst>
      <p:ext uri="{BB962C8B-B14F-4D97-AF65-F5344CB8AC3E}">
        <p14:creationId xmlns:p14="http://schemas.microsoft.com/office/powerpoint/2010/main" val="27222386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273170"/>
            <a:ext cx="7886700" cy="882440"/>
          </a:xfrm>
        </p:spPr>
        <p:txBody>
          <a:bodyPr/>
          <a:lstStyle/>
          <a:p>
            <a:r>
              <a:rPr lang="en-US" dirty="0"/>
              <a:t>Out of </a:t>
            </a:r>
            <a:r>
              <a:rPr lang="en-US" dirty="0" smtClean="0"/>
              <a:t>Class </a:t>
            </a:r>
            <a:r>
              <a:rPr lang="en-US" dirty="0"/>
              <a:t>Tasks</a:t>
            </a:r>
            <a:br>
              <a:rPr lang="en-US" dirty="0"/>
            </a:br>
            <a:r>
              <a:rPr lang="en-US" sz="1800" dirty="0"/>
              <a:t>(what you might call homework, to be completed </a:t>
            </a:r>
            <a:r>
              <a:rPr lang="en-US" sz="1800" b="1" dirty="0"/>
              <a:t>BEFORE Class 4</a:t>
            </a:r>
            <a:r>
              <a:rPr lang="en-US" sz="1800" dirty="0"/>
              <a:t>)</a:t>
            </a:r>
          </a:p>
        </p:txBody>
      </p:sp>
      <p:sp>
        <p:nvSpPr>
          <p:cNvPr id="8" name="Content Placeholder 2"/>
          <p:cNvSpPr txBox="1">
            <a:spLocks/>
          </p:cNvSpPr>
          <p:nvPr/>
        </p:nvSpPr>
        <p:spPr>
          <a:xfrm>
            <a:off x="1045640" y="1375949"/>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300" dirty="0">
                <a:solidFill>
                  <a:prstClr val="black"/>
                </a:solidFill>
                <a:latin typeface="Calibri" panose="020F0502020204030204"/>
                <a:ea typeface="+mn-lt"/>
                <a:cs typeface="Calibri" panose="020F0502020204030204"/>
              </a:rPr>
              <a:t>Update Needs/Reqs Workbook based on feedback and post to EDN Design </a:t>
            </a:r>
            <a:r>
              <a:rPr lang="en-US" sz="1300" dirty="0" smtClean="0">
                <a:solidFill>
                  <a:prstClr val="black"/>
                </a:solidFill>
                <a:latin typeface="Calibri" panose="020F0502020204030204"/>
                <a:ea typeface="+mn-lt"/>
                <a:cs typeface="Calibri" panose="020F0502020204030204"/>
              </a:rPr>
              <a:t>Forum</a:t>
            </a:r>
            <a:endParaRPr lang="en-US" sz="13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045640" y="1977017"/>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defTabSz="685800">
              <a:spcBef>
                <a:spcPts val="750"/>
              </a:spcBef>
            </a:pPr>
            <a:r>
              <a:rPr lang="en-US" sz="1300" dirty="0" smtClean="0">
                <a:solidFill>
                  <a:prstClr val="black"/>
                </a:solidFill>
                <a:ea typeface="+mn-lt"/>
                <a:cs typeface="Calibri" panose="020F0502020204030204"/>
              </a:rPr>
              <a:t>Post Team </a:t>
            </a:r>
            <a:r>
              <a:rPr lang="en-US" sz="1300" dirty="0">
                <a:solidFill>
                  <a:prstClr val="black"/>
                </a:solidFill>
                <a:ea typeface="+mn-lt"/>
                <a:cs typeface="Calibri" panose="020F0502020204030204"/>
              </a:rPr>
              <a:t>Standards Agreement part </a:t>
            </a:r>
            <a:r>
              <a:rPr lang="en-US" sz="1300" dirty="0" smtClean="0">
                <a:solidFill>
                  <a:prstClr val="black"/>
                </a:solidFill>
                <a:ea typeface="+mn-lt"/>
                <a:cs typeface="Calibri" panose="020F0502020204030204"/>
              </a:rPr>
              <a:t>1 to Wiki  </a:t>
            </a:r>
            <a:r>
              <a:rPr lang="en-US" sz="1300" b="1" dirty="0" smtClean="0">
                <a:solidFill>
                  <a:prstClr val="black"/>
                </a:solidFill>
                <a:ea typeface="+mn-lt"/>
                <a:cs typeface="Calibri" panose="020F0502020204030204"/>
              </a:rPr>
              <a:t>before</a:t>
            </a:r>
            <a:r>
              <a:rPr lang="en-US" sz="1300" dirty="0" smtClean="0">
                <a:solidFill>
                  <a:prstClr val="black"/>
                </a:solidFill>
                <a:ea typeface="+mn-lt"/>
                <a:cs typeface="Calibri" panose="020F0502020204030204"/>
              </a:rPr>
              <a:t> class 4</a:t>
            </a:r>
            <a:endParaRPr lang="en-US" sz="13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578087"/>
            <a:ext cx="7886700" cy="3812204"/>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Administrative Tasks</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Complete Class 3 Ticket Out </a:t>
            </a:r>
            <a:r>
              <a:rPr lang="en-US" sz="1875" dirty="0">
                <a:solidFill>
                  <a:prstClr val="black"/>
                </a:solidFill>
                <a:latin typeface="Calibri" panose="020F0502020204030204"/>
                <a:ea typeface="+mn-lt"/>
                <a:cs typeface="Calibri" panose="020F0502020204030204"/>
              </a:rPr>
              <a:t>- </a:t>
            </a:r>
            <a:r>
              <a:rPr lang="en-US" sz="900" dirty="0">
                <a:solidFill>
                  <a:prstClr val="black"/>
                </a:solidFill>
                <a:latin typeface="Calibri" panose="020F0502020204030204"/>
                <a:hlinkClick r:id="rId2"/>
              </a:rPr>
              <a:t>https://forms.gle/wvAGzscgNjTHmAxZ7</a:t>
            </a:r>
            <a:endParaRPr lang="en-US" sz="900" dirty="0">
              <a:solidFill>
                <a:prstClr val="black"/>
              </a:solidFill>
              <a:latin typeface="Calibri" panose="020F0502020204030204"/>
            </a:endParaRP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Choose sponsor liaison</a:t>
            </a:r>
          </a:p>
          <a:p>
            <a:pPr marL="514350" lvl="1" indent="-171450" defTabSz="685800">
              <a:spcBef>
                <a:spcPts val="375"/>
              </a:spcBef>
            </a:pPr>
            <a:r>
              <a:rPr lang="en-US" sz="2100" dirty="0">
                <a:solidFill>
                  <a:prstClr val="black"/>
                </a:solidFill>
                <a:latin typeface="Calibri" panose="020F0502020204030204"/>
                <a:ea typeface="+mn-lt"/>
                <a:cs typeface="Calibri" panose="020F0502020204030204"/>
              </a:rPr>
              <a:t>This person will be the focal point for emails to/from your sponsor. They are not the team's "spokesperson" at meetings, conference calls, in class, etc.</a:t>
            </a:r>
          </a:p>
          <a:p>
            <a:pPr marL="171450" indent="-171450" defTabSz="685800">
              <a:spcBef>
                <a:spcPts val="750"/>
              </a:spcBef>
            </a:pPr>
            <a:r>
              <a:rPr lang="en-US" sz="2100" dirty="0">
                <a:solidFill>
                  <a:prstClr val="black"/>
                </a:solidFill>
                <a:latin typeface="Calibri" panose="020F0502020204030204"/>
              </a:rPr>
              <a:t>Watch Intro to EDN video (5 min) in preparation of Class 4 review</a:t>
            </a:r>
            <a:endParaRPr lang="en-US" sz="21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100" dirty="0" smtClean="0">
                <a:solidFill>
                  <a:prstClr val="black"/>
                </a:solidFill>
                <a:latin typeface="Calibri" panose="020F0502020204030204"/>
                <a:ea typeface="+mn-lt"/>
                <a:cs typeface="Calibri" panose="020F0502020204030204"/>
              </a:rPr>
              <a:t>Read </a:t>
            </a:r>
            <a:r>
              <a:rPr lang="en-US" sz="2100" dirty="0">
                <a:solidFill>
                  <a:prstClr val="black"/>
                </a:solidFill>
                <a:latin typeface="Calibri" panose="020F0502020204030204"/>
                <a:ea typeface="+mn-lt"/>
                <a:cs typeface="Calibri" panose="020F0502020204030204"/>
              </a:rPr>
              <a:t>Meeting Minutes Wiki Page</a:t>
            </a: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100" dirty="0">
                <a:solidFill>
                  <a:prstClr val="black"/>
                </a:solidFill>
                <a:latin typeface="Calibri" panose="020F0502020204030204"/>
              </a:rPr>
              <a:t>Post notes taken during PPT review to Project Management Forum</a:t>
            </a:r>
            <a:endParaRPr lang="en-US" sz="21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Follow Subversion instructions to download and install client, then checkout a copy of the folder titled </a:t>
            </a:r>
            <a:r>
              <a:rPr lang="en-US" sz="2100" b="1" dirty="0">
                <a:solidFill>
                  <a:prstClr val="black"/>
                </a:solidFill>
                <a:latin typeface="Calibri" panose="020F0502020204030204"/>
                <a:ea typeface="+mn-lt"/>
                <a:cs typeface="Calibri" panose="020F0502020204030204"/>
              </a:rPr>
              <a:t>working </a:t>
            </a:r>
            <a:r>
              <a:rPr lang="en-US" sz="2100" dirty="0">
                <a:solidFill>
                  <a:prstClr val="black"/>
                </a:solidFill>
                <a:latin typeface="Calibri" panose="020F0502020204030204"/>
                <a:ea typeface="+mn-lt"/>
                <a:cs typeface="Calibri" panose="020F0502020204030204"/>
              </a:rPr>
              <a:t>from your project’s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6"/>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100" dirty="0">
                <a:solidFill>
                  <a:prstClr val="black"/>
                </a:solidFill>
                <a:latin typeface="Calibri" panose="020F0502020204030204"/>
                <a:ea typeface="+mn-lt"/>
                <a:cs typeface="Calibri" panose="020F0502020204030204"/>
              </a:rPr>
              <a:t>Rensselaer Manufacturing and Prototyping </a:t>
            </a:r>
            <a:r>
              <a:rPr lang="en-US" sz="2100" dirty="0" smtClean="0">
                <a:solidFill>
                  <a:prstClr val="black"/>
                </a:solidFill>
                <a:latin typeface="Calibri" panose="020F0502020204030204"/>
                <a:ea typeface="+mn-lt"/>
                <a:cs typeface="Calibri" panose="020F0502020204030204"/>
              </a:rPr>
              <a:t>Laboratories - Safety </a:t>
            </a:r>
            <a:r>
              <a:rPr lang="en-US" sz="2100" dirty="0">
                <a:solidFill>
                  <a:prstClr val="black"/>
                </a:solidFill>
                <a:latin typeface="Calibri" panose="020F0502020204030204"/>
                <a:ea typeface="+mn-lt"/>
                <a:cs typeface="Calibri" panose="020F0502020204030204"/>
              </a:rPr>
              <a:t>Orientation</a:t>
            </a:r>
          </a:p>
          <a:p>
            <a:pPr marL="628650" lvl="1" indent="-285750" defTabSz="685800">
              <a:spcBef>
                <a:spcPts val="750"/>
              </a:spcBef>
            </a:pPr>
            <a:r>
              <a:rPr lang="en-US" sz="2100" dirty="0">
                <a:solidFill>
                  <a:prstClr val="black"/>
                </a:solidFill>
                <a:latin typeface="Calibri" panose="020F0502020204030204"/>
                <a:ea typeface="+mn-lt"/>
                <a:cs typeface="Calibri" panose="020F0502020204030204"/>
              </a:rPr>
              <a:t>Instructions</a:t>
            </a:r>
            <a:r>
              <a:rPr lang="en-US" sz="1800" dirty="0">
                <a:solidFill>
                  <a:prstClr val="black"/>
                </a:solidFill>
                <a:latin typeface="Calibri" panose="020F0502020204030204"/>
                <a:ea typeface="+mn-lt"/>
                <a:cs typeface="Calibri" panose="020F0502020204030204"/>
              </a:rPr>
              <a:t> </a:t>
            </a:r>
            <a:r>
              <a:rPr lang="en-US" sz="1200" dirty="0">
                <a:solidFill>
                  <a:prstClr val="black"/>
                </a:solidFill>
                <a:latin typeface="Calibri" panose="020F0502020204030204"/>
                <a:ea typeface="+mn-lt"/>
                <a:cs typeface="Calibri" panose="020F0502020204030204"/>
                <a:hlinkClick r:id="rId7"/>
              </a:rPr>
              <a:t>https://designlab.eng.rpi.edu/edn/attachments/download/114354/RMPL%20Safety%20Module%20Completion%20Instructions-Percipio%20.pdf</a:t>
            </a:r>
            <a:r>
              <a:rPr lang="en-US" sz="1200" dirty="0">
                <a:solidFill>
                  <a:prstClr val="black"/>
                </a:solidFill>
                <a:latin typeface="Calibri" panose="020F0502020204030204"/>
                <a:ea typeface="+mn-lt"/>
                <a:cs typeface="Calibri" panose="020F0502020204030204"/>
              </a:rPr>
              <a:t> </a:t>
            </a:r>
          </a:p>
        </p:txBody>
      </p:sp>
      <p:sp>
        <p:nvSpPr>
          <p:cNvPr id="9" name="Oval 8"/>
          <p:cNvSpPr/>
          <p:nvPr/>
        </p:nvSpPr>
        <p:spPr>
          <a:xfrm>
            <a:off x="54534" y="22560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11603" y="3640184"/>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89977" y="1368329"/>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58</a:t>
            </a:fld>
            <a:endParaRPr lang="en-US" sz="1200" dirty="0"/>
          </a:p>
        </p:txBody>
      </p:sp>
    </p:spTree>
    <p:extLst>
      <p:ext uri="{BB962C8B-B14F-4D97-AF65-F5344CB8AC3E}">
        <p14:creationId xmlns:p14="http://schemas.microsoft.com/office/powerpoint/2010/main" val="42651140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59</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57400"/>
            <a:ext cx="9144000" cy="2499143"/>
          </a:xfrm>
          <a:prstGeom prst="rect">
            <a:avLst/>
          </a:prstGeom>
        </p:spPr>
      </p:pic>
    </p:spTree>
    <p:extLst>
      <p:ext uri="{BB962C8B-B14F-4D97-AF65-F5344CB8AC3E}">
        <p14:creationId xmlns:p14="http://schemas.microsoft.com/office/powerpoint/2010/main" val="33184344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60</a:t>
            </a:fld>
            <a:endParaRPr lang="en-US" sz="1200" dirty="0"/>
          </a:p>
        </p:txBody>
      </p:sp>
    </p:spTree>
    <p:extLst>
      <p:ext uri="{BB962C8B-B14F-4D97-AF65-F5344CB8AC3E}">
        <p14:creationId xmlns:p14="http://schemas.microsoft.com/office/powerpoint/2010/main" val="205944368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62</a:t>
            </a:fld>
            <a:endParaRPr lang="en-US" dirty="0"/>
          </a:p>
        </p:txBody>
      </p:sp>
    </p:spTree>
    <p:extLst>
      <p:ext uri="{BB962C8B-B14F-4D97-AF65-F5344CB8AC3E}">
        <p14:creationId xmlns:p14="http://schemas.microsoft.com/office/powerpoint/2010/main" val="21671279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email to Sponsor, copy your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63</a:t>
            </a:fld>
            <a:endParaRPr lang="en-US" sz="1200" dirty="0"/>
          </a:p>
        </p:txBody>
      </p:sp>
    </p:spTree>
    <p:extLst>
      <p:ext uri="{BB962C8B-B14F-4D97-AF65-F5344CB8AC3E}">
        <p14:creationId xmlns:p14="http://schemas.microsoft.com/office/powerpoint/2010/main" val="28828240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 grading</a:t>
            </a:r>
          </a:p>
          <a:p>
            <a:pPr lvl="1"/>
            <a:r>
              <a:rPr lang="en-US" sz="2400" dirty="0"/>
              <a:t>Student expectations</a:t>
            </a:r>
          </a:p>
          <a:p>
            <a:pPr lvl="1"/>
            <a:r>
              <a:rPr lang="en-US" sz="2400" dirty="0"/>
              <a:t>CE background and experience</a:t>
            </a:r>
          </a:p>
          <a:p>
            <a:pPr lvl="1"/>
            <a:r>
              <a:rPr lang="en-US" sz="2400" dirty="0"/>
              <a:t>Project impressions</a:t>
            </a:r>
          </a:p>
          <a:p>
            <a:pPr lvl="1"/>
            <a:r>
              <a:rPr lang="en-US" sz="2400" dirty="0"/>
              <a:t>Team Standards Agreement</a:t>
            </a:r>
          </a:p>
          <a:p>
            <a:pPr lvl="1"/>
            <a:endParaRPr lang="en-US" sz="2400" dirty="0"/>
          </a:p>
          <a:p>
            <a:pPr lvl="1"/>
            <a:endParaRPr lang="en-US" sz="2400"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Tree>
    <p:extLst>
      <p:ext uri="{BB962C8B-B14F-4D97-AF65-F5344CB8AC3E}">
        <p14:creationId xmlns:p14="http://schemas.microsoft.com/office/powerpoint/2010/main" val="8842269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59867"/>
            <a:ext cx="7886700" cy="882440"/>
          </a:xfrm>
        </p:spPr>
        <p:txBody>
          <a:bodyPr/>
          <a:lstStyle/>
          <a:p>
            <a:r>
              <a:rPr lang="en-US" dirty="0"/>
              <a:t>Out of Class Tasks</a:t>
            </a:r>
            <a:br>
              <a:rPr lang="en-US" dirty="0"/>
            </a:br>
            <a:r>
              <a:rPr lang="en-US" sz="1800" dirty="0"/>
              <a:t>(to be completed </a:t>
            </a:r>
            <a:r>
              <a:rPr lang="en-US" sz="1800" b="1" dirty="0"/>
              <a:t>BEFORE Class 5</a:t>
            </a:r>
            <a:r>
              <a:rPr lang="en-US" sz="1800" dirty="0"/>
              <a:t>)</a:t>
            </a:r>
          </a:p>
        </p:txBody>
      </p:sp>
      <p:sp>
        <p:nvSpPr>
          <p:cNvPr id="8" name="Content Placeholder 2"/>
          <p:cNvSpPr txBox="1">
            <a:spLocks/>
          </p:cNvSpPr>
          <p:nvPr/>
        </p:nvSpPr>
        <p:spPr>
          <a:xfrm>
            <a:off x="1524000" y="1363838"/>
            <a:ext cx="6731308" cy="110811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Needs/Reqs Workbook - post to Engineering Analysis folder in the repository</a:t>
            </a:r>
          </a:p>
        </p:txBody>
      </p:sp>
      <p:sp>
        <p:nvSpPr>
          <p:cNvPr id="10" name="Content Placeholder 2"/>
          <p:cNvSpPr txBox="1">
            <a:spLocks/>
          </p:cNvSpPr>
          <p:nvPr/>
        </p:nvSpPr>
        <p:spPr>
          <a:xfrm>
            <a:off x="1524000" y="2461066"/>
            <a:ext cx="6731308" cy="117519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cs typeface="Calibri"/>
              </a:rPr>
              <a:t>Watch Statement of Work video (10 min) in preparation for creating draft in class 5</a:t>
            </a: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https://designlab.eng.rpi.edu/edn/projects/capstone-support-dev/repository/112/raw/training/Statement%20of%20Work.mp4</a:t>
            </a:r>
            <a:endParaRPr lang="en-US" sz="750" dirty="0">
              <a:solidFill>
                <a:prstClr val="black"/>
              </a:solidFill>
              <a:latin typeface="Calibri" panose="020F0502020204030204"/>
              <a:cs typeface="Calibri"/>
            </a:endParaRPr>
          </a:p>
          <a:p>
            <a:pPr marL="57150" indent="-171450" defTabSz="685800">
              <a:spcBef>
                <a:spcPts val="375"/>
              </a:spcBef>
            </a:pPr>
            <a:r>
              <a:rPr lang="en-US" sz="1400" dirty="0" smtClean="0">
                <a:solidFill>
                  <a:prstClr val="black"/>
                </a:solidFill>
                <a:ea typeface="+mn-lt"/>
                <a:cs typeface="Calibri" panose="020F0502020204030204"/>
              </a:rPr>
              <a:t>Team </a:t>
            </a:r>
            <a:r>
              <a:rPr lang="en-US" sz="1400" dirty="0">
                <a:solidFill>
                  <a:prstClr val="black"/>
                </a:solidFill>
                <a:ea typeface="+mn-lt"/>
                <a:cs typeface="Calibri" panose="020F0502020204030204"/>
              </a:rPr>
              <a:t>Standards Agreement part 2 due by class 6</a:t>
            </a: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24000" y="3636258"/>
            <a:ext cx="6731308" cy="2785432"/>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Complete Class 4 Ticket Out - </a:t>
            </a:r>
            <a:r>
              <a:rPr lang="en-US" sz="900" dirty="0">
                <a:solidFill>
                  <a:prstClr val="black"/>
                </a:solidFill>
                <a:hlinkClick r:id="rId3"/>
              </a:rPr>
              <a:t>https://forms.gle/zwE4Le9jfExECtE98</a:t>
            </a:r>
            <a:r>
              <a:rPr lang="en-US" sz="900" dirty="0">
                <a:solidFill>
                  <a:prstClr val="black"/>
                </a:solidFill>
              </a:rPr>
              <a:t> </a:t>
            </a:r>
          </a:p>
          <a:p>
            <a:pPr marL="171450" indent="-171450" defTabSz="685800">
              <a:spcBef>
                <a:spcPts val="750"/>
              </a:spcBef>
            </a:pPr>
            <a:r>
              <a:rPr lang="en-US" sz="1500" dirty="0">
                <a:solidFill>
                  <a:prstClr val="black"/>
                </a:solidFill>
                <a:latin typeface="Calibri" panose="020F0502020204030204"/>
                <a:cs typeface="Calibri"/>
              </a:rPr>
              <a:t>Read Project Documentation Wiki page in preparation for class review</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500" dirty="0">
                <a:solidFill>
                  <a:prstClr val="black"/>
                </a:solidFill>
                <a:ea typeface="+mn-lt"/>
                <a:cs typeface="Calibri" panose="020F0502020204030204"/>
              </a:rPr>
              <a:t>Follow Subversion instructions to download and install client, then checkout a copy of the folder titled </a:t>
            </a:r>
            <a:r>
              <a:rPr lang="en-US" sz="1500" b="1" dirty="0">
                <a:solidFill>
                  <a:prstClr val="black"/>
                </a:solidFill>
                <a:ea typeface="+mn-lt"/>
                <a:cs typeface="Calibri" panose="020F0502020204030204"/>
              </a:rPr>
              <a:t>working </a:t>
            </a:r>
            <a:r>
              <a:rPr lang="en-US" sz="1500" dirty="0">
                <a:solidFill>
                  <a:prstClr val="black"/>
                </a:solidFill>
                <a:ea typeface="+mn-lt"/>
                <a:cs typeface="Calibri" panose="020F0502020204030204"/>
              </a:rPr>
              <a:t>from your project’s repository. Visit your PE’s office hours for assistance.</a:t>
            </a:r>
          </a:p>
          <a:p>
            <a:pPr marL="514350" lvl="1" indent="-171450" defTabSz="685800">
              <a:spcBef>
                <a:spcPts val="375"/>
              </a:spcBef>
            </a:pPr>
            <a:r>
              <a:rPr lang="en-US" sz="900" dirty="0">
                <a:solidFill>
                  <a:prstClr val="black"/>
                </a:solidFill>
                <a:hlinkClick r:id="rId5"/>
              </a:rPr>
              <a:t>https://designlab.eng.rpi.edu/edn/projects/capstone-support-dev/wiki/Subversion_Clients#section-2</a:t>
            </a:r>
            <a:r>
              <a:rPr lang="en-US" sz="900" dirty="0">
                <a:solidFill>
                  <a:prstClr val="black"/>
                </a:solidFill>
              </a:rPr>
              <a:t> </a:t>
            </a:r>
          </a:p>
          <a:p>
            <a:pPr marL="171450" indent="-171450" defTabSz="685800">
              <a:spcBef>
                <a:spcPts val="750"/>
              </a:spcBef>
            </a:pPr>
            <a:r>
              <a:rPr lang="en-US" sz="1500" dirty="0" smtClean="0">
                <a:solidFill>
                  <a:prstClr val="black"/>
                </a:solidFill>
                <a:latin typeface="Calibri" panose="020F0502020204030204"/>
                <a:cs typeface="Calibri"/>
              </a:rPr>
              <a:t>Complete </a:t>
            </a:r>
            <a:r>
              <a:rPr lang="en-US" sz="1500" dirty="0">
                <a:solidFill>
                  <a:prstClr val="black"/>
                </a:solidFill>
                <a:latin typeface="Calibri" panose="020F0502020204030204"/>
                <a:cs typeface="Calibri"/>
              </a:rPr>
              <a:t>the Online Safety Training in Percipio by end of 3rd week</a:t>
            </a:r>
            <a:endParaRPr lang="en-US" sz="1500" dirty="0">
              <a:solidFill>
                <a:prstClr val="black"/>
              </a:solidFill>
              <a:latin typeface="Calibri" panose="020F0502020204030204"/>
              <a:ea typeface="+mn-lt"/>
              <a:cs typeface="Calibri" panose="020F0502020204030204"/>
            </a:endParaRPr>
          </a:p>
          <a:p>
            <a:pPr marL="514350" lvl="1"/>
            <a:r>
              <a:rPr lang="en-US" sz="1300" u="sng" dirty="0">
                <a:hlinkClick r:id="rId6"/>
              </a:rPr>
              <a:t>https://rpi.percipio.com/</a:t>
            </a:r>
            <a:endParaRPr lang="en-US" sz="1300" dirty="0"/>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a:t>
            </a:r>
            <a:r>
              <a:rPr lang="en-US" sz="1500" dirty="0" smtClean="0">
                <a:solidFill>
                  <a:prstClr val="black"/>
                </a:solidFill>
                <a:latin typeface="Calibri" panose="020F0502020204030204"/>
                <a:cs typeface="Calibri"/>
              </a:rPr>
              <a:t>Laboratories - Safety Orientation</a:t>
            </a:r>
          </a:p>
          <a:p>
            <a:pPr marL="514350" lvl="1" indent="-214313" defTabSz="685800">
              <a:spcBef>
                <a:spcPts val="375"/>
              </a:spcBef>
            </a:pPr>
            <a:r>
              <a:rPr lang="en-US" sz="15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7"/>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67025" y="258501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24094" y="4606971"/>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3" y="159942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65</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66</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990" y="1855710"/>
            <a:ext cx="5630020" cy="2935497"/>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67</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68</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few slides shifted from day 2 to here</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PE Space</a:t>
            </a: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69</a:t>
            </a:fld>
            <a:endParaRPr lang="en-US" dirty="0"/>
          </a:p>
        </p:txBody>
      </p:sp>
    </p:spTree>
    <p:extLst>
      <p:ext uri="{BB962C8B-B14F-4D97-AF65-F5344CB8AC3E}">
        <p14:creationId xmlns:p14="http://schemas.microsoft.com/office/powerpoint/2010/main" val="379313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9341" y="1717831"/>
            <a:ext cx="6645317" cy="4597323"/>
          </a:xfrm>
        </p:spPr>
      </p:pic>
    </p:spTree>
    <p:extLst>
      <p:ext uri="{BB962C8B-B14F-4D97-AF65-F5344CB8AC3E}">
        <p14:creationId xmlns:p14="http://schemas.microsoft.com/office/powerpoint/2010/main" val="575134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B044824F-EBE0-443F-8A8F-F64816AF04DC}" type="slidenum">
              <a:rPr lang="en-US" sz="1200" smtClean="0"/>
              <a:t>70</a:t>
            </a:fld>
            <a:endParaRPr lang="en-US" sz="1200" dirty="0"/>
          </a:p>
        </p:txBody>
      </p:sp>
      <p:sp>
        <p:nvSpPr>
          <p:cNvPr id="7" name="TextBox 6"/>
          <p:cNvSpPr txBox="1"/>
          <p:nvPr/>
        </p:nvSpPr>
        <p:spPr>
          <a:xfrm>
            <a:off x="4032066" y="3808406"/>
            <a:ext cx="4419600" cy="1446550"/>
          </a:xfrm>
          <a:prstGeom prst="rect">
            <a:avLst/>
          </a:prstGeom>
          <a:noFill/>
          <a:ln>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Tree>
    <p:extLst>
      <p:ext uri="{BB962C8B-B14F-4D97-AF65-F5344CB8AC3E}">
        <p14:creationId xmlns:p14="http://schemas.microsoft.com/office/powerpoint/2010/main" val="5007141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r>
              <a:rPr lang="en-US" sz="2700" spc="-1" dirty="0">
                <a:solidFill>
                  <a:srgbClr val="000000"/>
                </a:solidFill>
                <a:uFill>
                  <a:solidFill>
                    <a:srgbClr val="FFFFFF"/>
                  </a:solidFill>
                </a:uFill>
              </a:rPr>
              <a:t>Living record of your work</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p:txBody>
      </p:sp>
      <p:sp>
        <p:nvSpPr>
          <p:cNvPr id="4" name="Slide Number Placeholder 3"/>
          <p:cNvSpPr>
            <a:spLocks noGrp="1"/>
          </p:cNvSpPr>
          <p:nvPr>
            <p:ph type="sldNum" sz="quarter" idx="12"/>
          </p:nvPr>
        </p:nvSpPr>
        <p:spPr/>
        <p:txBody>
          <a:bodyPr/>
          <a:lstStyle/>
          <a:p>
            <a:fld id="{1E53C9B5-D1E4-41C4-9032-1ACE4595E517}" type="slidenum">
              <a:rPr lang="en-US" sz="1200" smtClean="0"/>
              <a:t>71</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72</a:t>
            </a:fld>
            <a:endParaRPr lang="en-US" sz="1200" dirty="0"/>
          </a:p>
        </p:txBody>
      </p:sp>
    </p:spTree>
    <p:extLst>
      <p:ext uri="{BB962C8B-B14F-4D97-AF65-F5344CB8AC3E}">
        <p14:creationId xmlns:p14="http://schemas.microsoft.com/office/powerpoint/2010/main" val="37459004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74</a:t>
            </a:fld>
            <a:endParaRPr lang="en-US" sz="1200" dirty="0"/>
          </a:p>
        </p:txBody>
      </p:sp>
    </p:spTree>
    <p:extLst>
      <p:ext uri="{BB962C8B-B14F-4D97-AF65-F5344CB8AC3E}">
        <p14:creationId xmlns:p14="http://schemas.microsoft.com/office/powerpoint/2010/main" val="24903789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Fall 2021</a:t>
            </a:r>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1431692791"/>
              </p:ext>
            </p:extLst>
          </p:nvPr>
        </p:nvGraphicFramePr>
        <p:xfrm>
          <a:off x="914400" y="1574800"/>
          <a:ext cx="5711825" cy="4841875"/>
        </p:xfrm>
        <a:graphic>
          <a:graphicData uri="http://schemas.openxmlformats.org/presentationml/2006/ole">
            <mc:AlternateContent xmlns:mc="http://schemas.openxmlformats.org/markup-compatibility/2006">
              <mc:Choice xmlns:v="urn:schemas-microsoft-com:vml" Requires="v">
                <p:oleObj spid="_x0000_s1039" name="Worksheet" r:id="rId3" imgW="5821538" imgH="4846131" progId="Excel.Sheet.12">
                  <p:embed/>
                </p:oleObj>
              </mc:Choice>
              <mc:Fallback>
                <p:oleObj name="Worksheet" r:id="rId3" imgW="5821538" imgH="4846131" progId="Excel.Sheet.12">
                  <p:embed/>
                  <p:pic>
                    <p:nvPicPr>
                      <p:cNvPr id="0" name="Object 9"/>
                      <p:cNvPicPr>
                        <a:picLocks noChangeAspect="1" noChangeArrowheads="1"/>
                      </p:cNvPicPr>
                      <p:nvPr/>
                    </p:nvPicPr>
                    <p:blipFill>
                      <a:blip r:embed="rId4"/>
                      <a:srcRect/>
                      <a:stretch>
                        <a:fillRect/>
                      </a:stretch>
                    </p:blipFill>
                    <p:spPr bwMode="auto">
                      <a:xfrm>
                        <a:off x="914400" y="1574800"/>
                        <a:ext cx="5711825" cy="484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39568140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6" name="TextBox 5"/>
          <p:cNvSpPr txBox="1"/>
          <p:nvPr/>
        </p:nvSpPr>
        <p:spPr>
          <a:xfrm>
            <a:off x="1219200" y="5433021"/>
            <a:ext cx="7086600" cy="923330"/>
          </a:xfrm>
          <a:prstGeom prst="rect">
            <a:avLst/>
          </a:prstGeom>
          <a:noFill/>
          <a:ln>
            <a:solidFill>
              <a:schemeClr val="tx1"/>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76</a:t>
            </a:fld>
            <a:endParaRPr lang="en-US" sz="1200" dirty="0"/>
          </a:p>
        </p:txBody>
      </p:sp>
    </p:spTree>
    <p:extLst>
      <p:ext uri="{BB962C8B-B14F-4D97-AF65-F5344CB8AC3E}">
        <p14:creationId xmlns:p14="http://schemas.microsoft.com/office/powerpoint/2010/main" val="25740501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SoW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77</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78</a:t>
            </a:fld>
            <a:endParaRPr lang="en-US" dirty="0"/>
          </a:p>
        </p:txBody>
      </p:sp>
    </p:spTree>
    <p:extLst>
      <p:ext uri="{BB962C8B-B14F-4D97-AF65-F5344CB8AC3E}">
        <p14:creationId xmlns:p14="http://schemas.microsoft.com/office/powerpoint/2010/main" val="12054180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92500" lnSpcReduction="1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https://designlab.eng.rpi.edu/edn/projects/capstone-support-dev/wiki/Templates_and_Forms</a:t>
            </a:r>
            <a:r>
              <a:rPr lang="en-US" dirty="0"/>
              <a:t> - Design Report.docx</a:t>
            </a:r>
          </a:p>
          <a:p>
            <a:r>
              <a:rPr lang="en-US" dirty="0"/>
              <a:t>10 min – Break into 3 groups</a:t>
            </a:r>
          </a:p>
          <a:p>
            <a:pPr lvl="1"/>
            <a:r>
              <a:rPr lang="en-US" dirty="0"/>
              <a:t>A - Long Term Objectives (1-5+ years, from Customer Perspective)</a:t>
            </a:r>
          </a:p>
          <a:p>
            <a:pPr lvl="1"/>
            <a:r>
              <a:rPr lang="en-US" dirty="0"/>
              <a:t>B - Current Semester Objectives (3 months!)</a:t>
            </a:r>
          </a:p>
          <a:p>
            <a:pPr lvl="1"/>
            <a:r>
              <a:rPr lang="en-US" dirty="0"/>
              <a:t>C - Deliverables (Be S.M.A.R.T.!)</a:t>
            </a:r>
          </a:p>
          <a:p>
            <a:endParaRPr lang="en-US" dirty="0"/>
          </a:p>
          <a:p>
            <a:r>
              <a:rPr lang="en-US" dirty="0"/>
              <a:t>10 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246385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lnSpcReduction="10000"/>
          </a:bodyPr>
          <a:lstStyle/>
          <a:p>
            <a:r>
              <a:rPr lang="en-US" dirty="0">
                <a:cs typeface="Calibri"/>
              </a:rPr>
              <a:t>This PPT is available on Electronic Design Notebook (EDN) and will guide the first 9 classes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8</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p:txBody>
          <a:bodyPr/>
          <a:lstStyle/>
          <a:p>
            <a:r>
              <a:rPr lang="en-US" dirty="0"/>
              <a:t>Long Term vs. Short Term – aka This Semester</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p:txBody>
          <a:bodyPr>
            <a:normAutofit lnSpcReduction="10000"/>
          </a:bodyPr>
          <a:lstStyle/>
          <a:p>
            <a:pPr marL="0" indent="0">
              <a:buNone/>
            </a:pPr>
            <a:r>
              <a:rPr lang="en-US" dirty="0"/>
              <a:t>Long Term</a:t>
            </a:r>
          </a:p>
          <a:p>
            <a:r>
              <a:rPr lang="en-US" dirty="0"/>
              <a:t>1 – 5 years</a:t>
            </a:r>
          </a:p>
          <a:p>
            <a:r>
              <a:rPr lang="en-US" dirty="0"/>
              <a:t>Assumes there may be multiple projects / semesters / teams working</a:t>
            </a:r>
          </a:p>
          <a:p>
            <a:r>
              <a:rPr lang="en-US" dirty="0"/>
              <a:t>Assumes a successful output from those</a:t>
            </a:r>
          </a:p>
          <a:p>
            <a:pPr marL="0" indent="0">
              <a:buNone/>
            </a:pPr>
            <a:r>
              <a:rPr lang="en-US" b="1" dirty="0"/>
              <a:t>What can the sponsor do / achieve years from now because your work was successful?</a:t>
            </a:r>
          </a:p>
          <a:p>
            <a:pPr marL="0" indent="0">
              <a:buNone/>
            </a:pPr>
            <a:endParaRPr lang="en-US" dirty="0"/>
          </a:p>
          <a:p>
            <a:pPr marL="0" indent="0">
              <a:buNone/>
            </a:pPr>
            <a:r>
              <a:rPr lang="en-US" dirty="0"/>
              <a:t>Short Term – aka by the end of This Semester</a:t>
            </a:r>
          </a:p>
          <a:p>
            <a:r>
              <a:rPr lang="en-US" dirty="0"/>
              <a:t>Things your sponsor wants you to achieve early this semester, by mid-semester, and at the end of the semester</a:t>
            </a:r>
          </a:p>
          <a:p>
            <a:r>
              <a:rPr lang="en-US" dirty="0"/>
              <a:t>Assumes your success</a:t>
            </a:r>
          </a:p>
          <a:p>
            <a:pPr marL="0" indent="0">
              <a:buNone/>
            </a:pPr>
            <a:r>
              <a:rPr lang="en-US" b="1" dirty="0"/>
              <a:t>What can your sponsor do with your work immediately after the semester ends?</a:t>
            </a:r>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6CAF6BF5-E8F1-532C-A9A4-D40746E69F93}"/>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mtClean="0"/>
              <a:t>80</a:t>
            </a:fld>
            <a:endParaRPr lang="en-US" dirty="0"/>
          </a:p>
        </p:txBody>
      </p:sp>
    </p:spTree>
    <p:extLst>
      <p:ext uri="{BB962C8B-B14F-4D97-AF65-F5344CB8AC3E}">
        <p14:creationId xmlns:p14="http://schemas.microsoft.com/office/powerpoint/2010/main" val="21453096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a:bodyPr>
          <a:lstStyle/>
          <a:p>
            <a:pPr lvl="0"/>
            <a:r>
              <a:rPr lang="en-US" dirty="0"/>
              <a:t>Be productive for meetings</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81</a:t>
            </a:fld>
            <a:endParaRPr lang="en-US" sz="1200" dirty="0"/>
          </a:p>
        </p:txBody>
      </p:sp>
    </p:spTree>
    <p:extLst>
      <p:ext uri="{BB962C8B-B14F-4D97-AF65-F5344CB8AC3E}">
        <p14:creationId xmlns:p14="http://schemas.microsoft.com/office/powerpoint/2010/main" val="40856218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Out of Class Tasks</a:t>
            </a:r>
            <a:br>
              <a:rPr lang="en-US" dirty="0"/>
            </a:br>
            <a:r>
              <a:rPr lang="en-US" sz="1800" dirty="0"/>
              <a:t>(to be completed </a:t>
            </a:r>
            <a:r>
              <a:rPr lang="en-US" sz="1800" b="1" dirty="0"/>
              <a:t>BEFORE Class 6</a:t>
            </a:r>
            <a:r>
              <a:rPr lang="en-US" sz="1800" dirty="0"/>
              <a:t>)</a:t>
            </a:r>
          </a:p>
        </p:txBody>
      </p:sp>
      <p:sp>
        <p:nvSpPr>
          <p:cNvPr id="8" name="Content Placeholder 2"/>
          <p:cNvSpPr txBox="1">
            <a:spLocks/>
          </p:cNvSpPr>
          <p:nvPr/>
        </p:nvSpPr>
        <p:spPr>
          <a:xfrm>
            <a:off x="1600200" y="1117529"/>
            <a:ext cx="6807508" cy="168485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Wordsmith and polish Statement of Work</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Upload Statement of Work (Phase 1 of </a:t>
            </a:r>
            <a:r>
              <a:rPr lang="en-US" sz="1400" i="1" dirty="0">
                <a:solidFill>
                  <a:prstClr val="black"/>
                </a:solidFill>
                <a:latin typeface="Calibri" panose="020F0502020204030204"/>
                <a:ea typeface="+mn-lt"/>
                <a:cs typeface="Calibri" panose="020F0502020204030204"/>
              </a:rPr>
              <a:t>Design Report.docx</a:t>
            </a:r>
            <a:r>
              <a:rPr lang="en-US" sz="1400" dirty="0">
                <a:solidFill>
                  <a:prstClr val="black"/>
                </a:solidFill>
                <a:latin typeface="Calibri" panose="020F0502020204030204"/>
                <a:ea typeface="+mn-lt"/>
                <a:cs typeface="Calibri" panose="020F0502020204030204"/>
              </a:rPr>
              <a:t>) to Repository prior to class 6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class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400" dirty="0" smtClean="0">
                <a:solidFill>
                  <a:prstClr val="black"/>
                </a:solidFill>
                <a:ea typeface="+mn-lt"/>
                <a:cs typeface="Calibri" panose="020F0502020204030204"/>
              </a:rPr>
              <a:t>Post Team </a:t>
            </a:r>
            <a:r>
              <a:rPr lang="en-US" sz="1400" dirty="0">
                <a:solidFill>
                  <a:prstClr val="black"/>
                </a:solidFill>
                <a:ea typeface="+mn-lt"/>
                <a:cs typeface="Calibri" panose="020F0502020204030204"/>
              </a:rPr>
              <a:t>Standards Agreement part </a:t>
            </a:r>
            <a:r>
              <a:rPr lang="en-US" sz="1400" dirty="0" smtClean="0">
                <a:solidFill>
                  <a:prstClr val="black"/>
                </a:solidFill>
                <a:ea typeface="+mn-lt"/>
                <a:cs typeface="Calibri" panose="020F0502020204030204"/>
              </a:rPr>
              <a:t>2 to Wiki </a:t>
            </a:r>
            <a:r>
              <a:rPr lang="en-US" sz="1400" b="1" dirty="0" smtClean="0">
                <a:solidFill>
                  <a:prstClr val="black"/>
                </a:solidFill>
                <a:ea typeface="+mn-lt"/>
                <a:cs typeface="Calibri" panose="020F0502020204030204"/>
              </a:rPr>
              <a:t>before</a:t>
            </a:r>
            <a:r>
              <a:rPr lang="en-US" sz="1400" dirty="0" smtClean="0">
                <a:solidFill>
                  <a:prstClr val="black"/>
                </a:solidFill>
                <a:ea typeface="+mn-lt"/>
                <a:cs typeface="Calibri" panose="020F0502020204030204"/>
              </a:rPr>
              <a:t> class 6</a:t>
            </a:r>
            <a:endParaRPr lang="en-US" sz="1400" dirty="0">
              <a:solidFill>
                <a:prstClr val="black"/>
              </a:solidFill>
              <a:ea typeface="+mn-lt"/>
              <a:cs typeface="Calibri" panose="020F0502020204030204"/>
            </a:endParaRP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71405"/>
            <a:ext cx="6807508" cy="228904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5 Ticket Out - </a:t>
            </a:r>
            <a:r>
              <a:rPr lang="en-US" sz="750" u="sng" dirty="0">
                <a:solidFill>
                  <a:prstClr val="black"/>
                </a:solidFill>
                <a:latin typeface="Calibri" panose="020F0502020204030204"/>
                <a:hlinkClick r:id="rId3"/>
              </a:rPr>
              <a:t>https://forms.gle/15vkmdmQLpqfMnhw5</a:t>
            </a:r>
            <a:r>
              <a:rPr lang="en-US" sz="750" u="sng" dirty="0">
                <a:solidFill>
                  <a:prstClr val="black"/>
                </a:solidFill>
                <a:latin typeface="Calibri" panose="020F0502020204030204"/>
              </a:rPr>
              <a:t> </a:t>
            </a:r>
          </a:p>
          <a:p>
            <a:pPr marL="171450" indent="-171450" defTabSz="685800">
              <a:spcBef>
                <a:spcPts val="750"/>
              </a:spcBef>
            </a:pPr>
            <a:r>
              <a:rPr lang="en-US" sz="1400" dirty="0">
                <a:solidFill>
                  <a:prstClr val="black"/>
                </a:solidFill>
                <a:latin typeface="Calibri" panose="020F0502020204030204"/>
              </a:rPr>
              <a:t>Attend SVN Training or watch video</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750" dirty="0">
                <a:solidFill>
                  <a:prstClr val="black"/>
                </a:solidFill>
                <a:latin typeface="Calibri" panose="020F0502020204030204"/>
                <a:cs typeface="Calibri"/>
              </a:rPr>
              <a:t> </a:t>
            </a: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457200" lvl="1" indent="-171450" defTabSz="685800">
              <a:spcBef>
                <a:spcPts val="375"/>
              </a:spcBef>
              <a:tabLst>
                <a:tab pos="631825" algn="l"/>
              </a:tabLst>
            </a:pPr>
            <a:r>
              <a:rPr lang="en-US" sz="1100" dirty="0">
                <a:solidFill>
                  <a:prstClr val="black"/>
                </a:solidFill>
                <a:cs typeface="Calibri"/>
                <a:hlinkClick r:id="rId5"/>
              </a:rPr>
              <a:t>https://rpi.percipio.com/</a:t>
            </a:r>
            <a:endParaRPr lang="en-US" sz="1100" dirty="0">
              <a:solidFill>
                <a:prstClr val="black"/>
              </a:solidFill>
              <a:cs typeface="Calibri"/>
            </a:endParaRPr>
          </a:p>
          <a:p>
            <a:pPr marL="457200" lvl="1" indent="-171450" defTabSz="685800">
              <a:spcBef>
                <a:spcPts val="375"/>
              </a:spcBef>
              <a:tabLst>
                <a:tab pos="631825" algn="l"/>
              </a:tabLst>
            </a:pPr>
            <a:r>
              <a:rPr lang="en-US" sz="1400" dirty="0">
                <a:solidFill>
                  <a:prstClr val="black"/>
                </a:solidFill>
                <a:latin typeface="Calibri" panose="020F0502020204030204"/>
                <a:cs typeface="Calibri"/>
              </a:rPr>
              <a:t>Rensselaer Manufacturing and Prototyping </a:t>
            </a:r>
            <a:r>
              <a:rPr lang="en-US" sz="1400" dirty="0" smtClean="0">
                <a:solidFill>
                  <a:prstClr val="black"/>
                </a:solidFill>
                <a:latin typeface="Calibri" panose="020F0502020204030204"/>
                <a:cs typeface="Calibri"/>
              </a:rPr>
              <a:t>Laboratories - Safety </a:t>
            </a:r>
            <a:r>
              <a:rPr lang="en-US" sz="1400" dirty="0">
                <a:solidFill>
                  <a:prstClr val="black"/>
                </a:solidFill>
                <a:latin typeface="Calibri" panose="020F0502020204030204"/>
                <a:cs typeface="Calibri"/>
              </a:rPr>
              <a:t>Orientation</a:t>
            </a:r>
          </a:p>
          <a:p>
            <a:pPr marL="457200" lvl="1" indent="-171450" defTabSz="685800">
              <a:spcBef>
                <a:spcPts val="750"/>
              </a:spcBef>
              <a:tabLst>
                <a:tab pos="631825" algn="l"/>
              </a:tabLst>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6"/>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82</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83</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458" y="1658032"/>
            <a:ext cx="5843084" cy="3501390"/>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84</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85</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86</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project needs/reqs </a:t>
            </a:r>
          </a:p>
          <a:p>
            <a:pPr lvl="1"/>
            <a:r>
              <a:rPr lang="en-US" dirty="0"/>
              <a:t>write separately on Post 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15 min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87</a:t>
            </a:fld>
            <a:endParaRPr lang="en-US" sz="1200" dirty="0"/>
          </a:p>
        </p:txBody>
      </p:sp>
    </p:spTree>
    <p:extLst>
      <p:ext uri="{BB962C8B-B14F-4D97-AF65-F5344CB8AC3E}">
        <p14:creationId xmlns:p14="http://schemas.microsoft.com/office/powerpoint/2010/main" val="14117092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88</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89</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a:bodyPr>
          <a:lstStyle/>
          <a:p>
            <a:r>
              <a:rPr lang="en-US" dirty="0">
                <a:cs typeface="Calibri"/>
              </a:rPr>
              <a:t>We follow RPI’s COVID-19 guidelines. </a:t>
            </a:r>
          </a:p>
          <a:p>
            <a:pPr lvl="1"/>
            <a:r>
              <a:rPr lang="en-US" dirty="0">
                <a:effectLst/>
                <a:latin typeface="Calibri" panose="020F0502020204030204" pitchFamily="34" charset="0"/>
                <a:ea typeface="Calibri" panose="020F0502020204030204" pitchFamily="34" charset="0"/>
                <a:hlinkClick r:id="rId2"/>
              </a:rPr>
              <a:t>https://covid19.rpi.edu/</a:t>
            </a:r>
            <a:endParaRPr lang="en-US" dirty="0">
              <a:effectLst/>
              <a:latin typeface="Calibri" panose="020F0502020204030204" pitchFamily="34" charset="0"/>
              <a:ea typeface="Calibri" panose="020F0502020204030204" pitchFamily="34" charset="0"/>
            </a:endParaRPr>
          </a:p>
          <a:p>
            <a:r>
              <a:rPr lang="en-US" dirty="0">
                <a:cs typeface="Calibri"/>
              </a:rPr>
              <a:t>All course material is available online Electronic Design Notebook (EDN)</a:t>
            </a:r>
          </a:p>
          <a:p>
            <a:pPr lvl="1"/>
            <a:r>
              <a:rPr lang="en-US" dirty="0">
                <a:ea typeface="+mn-lt"/>
                <a:cs typeface="+mn-lt"/>
                <a:hlinkClick r:id="rId3"/>
              </a:rPr>
              <a:t>https://designlab.eng.rpi.edu/edn/projects/capstone-support-dev/wiki</a:t>
            </a:r>
            <a:r>
              <a:rPr lang="en-US" dirty="0">
                <a:ea typeface="+mn-lt"/>
                <a:cs typeface="+mn-lt"/>
              </a:rPr>
              <a:t> </a:t>
            </a:r>
            <a:endParaRPr lang="en-US" dirty="0">
              <a:cs typeface="Calibri"/>
            </a:endParaRPr>
          </a:p>
          <a:p>
            <a:pPr lvl="1"/>
            <a:endParaRPr lang="en-US" dirty="0">
              <a:cs typeface="Calibri"/>
            </a:endParaRP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a:t>
            </a:fld>
            <a:endParaRPr lang="en-US" sz="1200" dirty="0"/>
          </a:p>
        </p:txBody>
      </p:sp>
    </p:spTree>
    <p:extLst>
      <p:ext uri="{BB962C8B-B14F-4D97-AF65-F5344CB8AC3E}">
        <p14:creationId xmlns:p14="http://schemas.microsoft.com/office/powerpoint/2010/main" val="33474327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5715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90</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421" y="247687"/>
            <a:ext cx="7886700" cy="882440"/>
          </a:xfrm>
        </p:spPr>
        <p:txBody>
          <a:bodyPr/>
          <a:lstStyle/>
          <a:p>
            <a:r>
              <a:rPr lang="en-US" dirty="0"/>
              <a:t>Out of Class Tasks</a:t>
            </a:r>
            <a:br>
              <a:rPr lang="en-US" dirty="0"/>
            </a:br>
            <a:r>
              <a:rPr lang="en-US" sz="1800" dirty="0"/>
              <a:t>(to be completed </a:t>
            </a:r>
            <a:r>
              <a:rPr lang="en-US" sz="1800" b="1" dirty="0"/>
              <a:t>BEFORE Class 7</a:t>
            </a:r>
            <a:r>
              <a:rPr lang="en-US" sz="1800" dirty="0"/>
              <a:t>)</a:t>
            </a:r>
          </a:p>
        </p:txBody>
      </p:sp>
      <p:sp>
        <p:nvSpPr>
          <p:cNvPr id="8" name="Content Placeholder 2"/>
          <p:cNvSpPr txBox="1">
            <a:spLocks/>
          </p:cNvSpPr>
          <p:nvPr/>
        </p:nvSpPr>
        <p:spPr>
          <a:xfrm>
            <a:off x="1447800" y="1219200"/>
            <a:ext cx="6883708" cy="2059637"/>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a:t>
            </a:r>
          </a:p>
          <a:p>
            <a:pPr marL="171450" indent="-171450" defTabSz="685800">
              <a:spcBef>
                <a:spcPts val="750"/>
              </a:spcBef>
            </a:pPr>
            <a:r>
              <a:rPr lang="en-US" sz="1500" dirty="0">
                <a:solidFill>
                  <a:prstClr val="black"/>
                </a:solidFill>
                <a:ea typeface="+mn-lt"/>
                <a:cs typeface="Calibri" panose="020F0502020204030204"/>
              </a:rPr>
              <a:t>Create list of proposed topics for Background Memos</a:t>
            </a:r>
          </a:p>
          <a:p>
            <a:pPr marL="514350" lvl="1" indent="-171450" defTabSz="685800">
              <a:spcBef>
                <a:spcPts val="375"/>
              </a:spcBef>
            </a:pPr>
            <a:r>
              <a:rPr lang="en-US" sz="1400" dirty="0">
                <a:solidFill>
                  <a:prstClr val="black"/>
                </a:solidFill>
                <a:ea typeface="+mn-lt"/>
                <a:cs typeface="Calibri" panose="020F0502020204030204"/>
              </a:rPr>
              <a:t>Post to </a:t>
            </a:r>
            <a:r>
              <a:rPr lang="en-US" sz="1400" dirty="0">
                <a:solidFill>
                  <a:prstClr val="black"/>
                </a:solidFill>
              </a:rPr>
              <a:t>Background Info forum – “Memo topics” – notify PE/CE when posted for approval</a:t>
            </a:r>
            <a:endParaRPr lang="en-US" sz="15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least </a:t>
            </a:r>
            <a:r>
              <a:rPr lang="en-US" sz="1500" b="1" dirty="0">
                <a:solidFill>
                  <a:prstClr val="black"/>
                </a:solidFill>
                <a:latin typeface="Calibri" panose="020F0502020204030204"/>
                <a:ea typeface="+mn-lt"/>
                <a:cs typeface="Calibri" panose="020F0502020204030204"/>
              </a:rPr>
              <a:t>6 tasks per team member by Class 7</a:t>
            </a:r>
          </a:p>
        </p:txBody>
      </p:sp>
      <p:sp>
        <p:nvSpPr>
          <p:cNvPr id="10" name="Content Placeholder 2"/>
          <p:cNvSpPr txBox="1">
            <a:spLocks/>
          </p:cNvSpPr>
          <p:nvPr/>
        </p:nvSpPr>
        <p:spPr>
          <a:xfrm>
            <a:off x="1447800" y="3279342"/>
            <a:ext cx="6883708" cy="1535626"/>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a:p>
            <a:pPr marL="174625" lvl="1" indent="-171450" defTabSz="685800">
              <a:spcBef>
                <a:spcPts val="375"/>
              </a:spcBef>
            </a:pPr>
            <a:r>
              <a:rPr lang="en-US" sz="1400" dirty="0">
                <a:solidFill>
                  <a:prstClr val="black"/>
                </a:solidFill>
                <a:ea typeface="+mn-lt"/>
                <a:cs typeface="Calibri" panose="020F0502020204030204"/>
              </a:rPr>
              <a:t>Team Standards Agreement part 3 due by class 8</a:t>
            </a:r>
          </a:p>
          <a:p>
            <a:pPr marL="400050" lvl="1" indent="-171450" defTabSz="685800">
              <a:spcBef>
                <a:spcPts val="375"/>
              </a:spcBef>
            </a:pPr>
            <a:endParaRPr lang="en-US" sz="1225" dirty="0">
              <a:solidFill>
                <a:prstClr val="black"/>
              </a:solidFill>
              <a:latin typeface="Calibri" panose="020F0502020204030204"/>
              <a:ea typeface="+mn-lt"/>
              <a:cs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814967"/>
            <a:ext cx="6883708" cy="1541383"/>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a:t>
            </a:r>
            <a:r>
              <a:rPr lang="en-US" sz="1400" dirty="0" smtClean="0">
                <a:solidFill>
                  <a:prstClr val="black"/>
                </a:solidFill>
                <a:latin typeface="Calibri" panose="020F0502020204030204"/>
                <a:cs typeface="Calibri"/>
              </a:rPr>
              <a:t>Laboratories - Safety Orientation</a:t>
            </a:r>
          </a:p>
          <a:p>
            <a:pPr marL="514350" lvl="1" indent="-214313" defTabSz="685800">
              <a:spcBef>
                <a:spcPts val="375"/>
              </a:spcBef>
            </a:pPr>
            <a:r>
              <a:rPr lang="en-US" sz="1400" dirty="0" smtClean="0">
                <a:solidFill>
                  <a:prstClr val="black"/>
                </a:solidFill>
                <a:cs typeface="Calibri"/>
              </a:rPr>
              <a:t>Ins</a:t>
            </a:r>
            <a:r>
              <a:rPr lang="en-US" sz="1400" dirty="0" smtClean="0">
                <a:solidFill>
                  <a:prstClr val="black"/>
                </a:solidFill>
                <a:ea typeface="+mn-lt"/>
                <a:cs typeface="Calibri" panose="020F0502020204030204"/>
              </a:rPr>
              <a:t>tructions</a:t>
            </a:r>
            <a:r>
              <a:rPr lang="en-US" sz="1000" dirty="0" smtClean="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514350" lvl="1" indent="-214313" defTabSz="685800">
              <a:spcBef>
                <a:spcPts val="375"/>
              </a:spcBef>
            </a:pPr>
            <a:endParaRPr lang="en-US" sz="1200" dirty="0">
              <a:solidFill>
                <a:prstClr val="black"/>
              </a:solidFill>
              <a:latin typeface="Calibri" panose="020F0502020204030204"/>
              <a:cs typeface="Calibri"/>
            </a:endParaRP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91</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92</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7631" y="1982611"/>
            <a:ext cx="6168737" cy="2846145"/>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93</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p>
          <a:p>
            <a:r>
              <a:rPr lang="en-US" dirty="0"/>
              <a:t>DO include documentation needed for technology transfer, 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32655919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Gantt charts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18101578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a:t>Previous Out of Class Task was to post 6 personal tasks to EDN, so start with those. Now create at least 4 more each.</a:t>
            </a:r>
          </a:p>
          <a:p>
            <a:pPr marL="0" indent="0">
              <a:buNone/>
            </a:pPr>
            <a:endParaRPr lang="en-US" dirty="0"/>
          </a:p>
          <a:p>
            <a:pPr marL="0" indent="0">
              <a:buNone/>
            </a:pPr>
            <a:r>
              <a:rPr lang="en-US" dirty="0"/>
              <a:t>10 min – Organize tasks on Whiteboard</a:t>
            </a:r>
          </a:p>
          <a:p>
            <a:r>
              <a:rPr lang="en-US" dirty="0"/>
              <a:t>Create 1 post-it for each task</a:t>
            </a:r>
          </a:p>
          <a:p>
            <a:r>
              <a:rPr lang="en-US"/>
              <a:t>Add your </a:t>
            </a:r>
            <a:r>
              <a:rPr lang="en-US" dirty="0"/>
              <a:t>initials to post-it in case there are questions about content</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color/initial) to 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8065367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Out of Class Tasks</a:t>
            </a:r>
            <a:br>
              <a:rPr lang="en-US" dirty="0"/>
            </a:br>
            <a:r>
              <a:rPr lang="en-US" sz="1800" dirty="0"/>
              <a:t>(to be completed </a:t>
            </a:r>
            <a:r>
              <a:rPr lang="en-US" sz="1800" b="1" dirty="0"/>
              <a:t>BEFORE Class 8</a:t>
            </a:r>
            <a:r>
              <a:rPr lang="en-US" sz="1800" dirty="0"/>
              <a:t>)</a:t>
            </a:r>
          </a:p>
        </p:txBody>
      </p:sp>
      <p:sp>
        <p:nvSpPr>
          <p:cNvPr id="8" name="Content Placeholder 2"/>
          <p:cNvSpPr txBox="1">
            <a:spLocks/>
          </p:cNvSpPr>
          <p:nvPr/>
        </p:nvSpPr>
        <p:spPr>
          <a:xfrm>
            <a:off x="1460192" y="1163108"/>
            <a:ext cx="7188508" cy="2681262"/>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Project Technical Work</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deliverables from Statement of Work to EDN Gantt Chart as </a:t>
            </a:r>
            <a:r>
              <a:rPr lang="en-US" sz="20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Prefix with current semester name/year, e.g. “F22-” to avoid duplication of common deliverable names across semesters.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tasks identified on sticky notes into EDN as </a:t>
            </a:r>
            <a:r>
              <a:rPr lang="en-US" sz="2000" i="1" dirty="0">
                <a:solidFill>
                  <a:prstClr val="black"/>
                </a:solidFill>
                <a:latin typeface="Calibri" panose="020F0502020204030204"/>
                <a:ea typeface="+mn-lt"/>
                <a:cs typeface="Calibri" panose="020F0502020204030204"/>
              </a:rPr>
              <a:t>Issues</a:t>
            </a:r>
            <a:r>
              <a:rPr lang="en-US" sz="20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100" b="1" dirty="0">
                <a:solidFill>
                  <a:srgbClr val="000000"/>
                </a:solidFill>
                <a:latin typeface="Calibri" panose="020F0502020204030204"/>
                <a:ea typeface="+mn-lt"/>
                <a:cs typeface="Calibri" panose="020F0502020204030204"/>
              </a:rPr>
              <a:t>Background Memo due on 9/22 (9/27)</a:t>
            </a: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Template</a:t>
            </a:r>
            <a:r>
              <a:rPr lang="en-US" sz="1875" dirty="0">
                <a:solidFill>
                  <a:srgbClr val="000000"/>
                </a:solidFill>
                <a:latin typeface="Calibri" panose="020F0502020204030204"/>
                <a:ea typeface="+mn-lt"/>
                <a:cs typeface="Calibri" panose="020F0502020204030204"/>
              </a:rPr>
              <a:t>: </a:t>
            </a:r>
            <a:r>
              <a:rPr lang="en-US" sz="825" dirty="0">
                <a:solidFill>
                  <a:srgbClr val="000000"/>
                </a:solidFill>
                <a:latin typeface="Calibri" panose="020F0502020204030204"/>
                <a:ea typeface="+mn-lt"/>
                <a:cs typeface="Calibri" panose="020F0502020204030204"/>
                <a:hlinkClick r:id="rId3"/>
              </a:rPr>
              <a:t>https://designlab.eng.rpi.edu/edn/projects/capstone-support-dev/repository/112/raw/template%20documents/BM_Memo-Topic-RCSid.docx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Rubric: </a:t>
            </a:r>
            <a:r>
              <a:rPr lang="en-US" sz="825" dirty="0">
                <a:solidFill>
                  <a:srgbClr val="000000"/>
                </a:solidFill>
                <a:latin typeface="Calibri" panose="020F0502020204030204"/>
                <a:ea typeface="+mn-lt"/>
                <a:cs typeface="Calibri" panose="020F0502020204030204"/>
                <a:hlinkClick r:id="rId4"/>
              </a:rPr>
              <a:t>https://designlab.eng.rpi.edu/edn/projects/capstone-support-dev/repository/112/raw/Rubrics/Background%20Memo%20Rubric.docx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Submit your memo in the Background Info </a:t>
            </a:r>
            <a:r>
              <a:rPr lang="en-US" sz="2000" dirty="0">
                <a:solidFill>
                  <a:srgbClr val="000000"/>
                </a:solidFill>
                <a:latin typeface="Calibri" panose="020F0502020204030204"/>
                <a:ea typeface="+mn-lt"/>
                <a:cs typeface="Calibri" panose="020F0502020204030204"/>
              </a:rPr>
              <a:t>forum</a:t>
            </a:r>
          </a:p>
          <a:p>
            <a:pPr marL="857250" lvl="2" indent="-214313" defTabSz="685800">
              <a:spcBef>
                <a:spcPts val="375"/>
              </a:spcBef>
            </a:pPr>
            <a:r>
              <a:rPr lang="en-US"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60192" y="3844370"/>
            <a:ext cx="7188508" cy="961496"/>
          </a:xfrm>
          <a:prstGeom prst="rect">
            <a:avLst/>
          </a:prstGeom>
          <a:solidFill>
            <a:schemeClr val="accent1">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5"/>
              </a:rPr>
              <a:t>https://designlab.eng.rpi.edu/edn/projects/capstone-support-dev/wiki/Risks_Associated_with_Project_Plans</a:t>
            </a:r>
            <a:r>
              <a:rPr lang="en-US" sz="825"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500" dirty="0" smtClean="0">
                <a:solidFill>
                  <a:prstClr val="black"/>
                </a:solidFill>
                <a:ea typeface="+mn-lt"/>
                <a:cs typeface="Calibri" panose="020F0502020204030204"/>
              </a:rPr>
              <a:t>Post Team </a:t>
            </a:r>
            <a:r>
              <a:rPr lang="en-US" sz="1500" dirty="0">
                <a:solidFill>
                  <a:prstClr val="black"/>
                </a:solidFill>
                <a:ea typeface="+mn-lt"/>
                <a:cs typeface="Calibri" panose="020F0502020204030204"/>
              </a:rPr>
              <a:t>Standards Agreement part </a:t>
            </a:r>
            <a:r>
              <a:rPr lang="en-US" sz="1500" dirty="0" smtClean="0">
                <a:solidFill>
                  <a:prstClr val="black"/>
                </a:solidFill>
                <a:ea typeface="+mn-lt"/>
                <a:cs typeface="Calibri" panose="020F0502020204030204"/>
              </a:rPr>
              <a:t>3 to Wiki </a:t>
            </a:r>
            <a:r>
              <a:rPr lang="en-US" sz="1500" b="1" dirty="0" smtClean="0">
                <a:solidFill>
                  <a:prstClr val="black"/>
                </a:solidFill>
                <a:ea typeface="+mn-lt"/>
                <a:cs typeface="Calibri" panose="020F0502020204030204"/>
              </a:rPr>
              <a:t>before</a:t>
            </a:r>
            <a:r>
              <a:rPr lang="en-US" sz="1500" dirty="0" smtClean="0">
                <a:solidFill>
                  <a:prstClr val="black"/>
                </a:solidFill>
                <a:ea typeface="+mn-lt"/>
                <a:cs typeface="Calibri" panose="020F0502020204030204"/>
              </a:rPr>
              <a:t> class 8</a:t>
            </a:r>
            <a:endParaRPr lang="en-US" sz="1500" dirty="0">
              <a:solidFill>
                <a:srgbClr val="000000"/>
              </a:solidFill>
              <a:latin typeface="Calibri" panose="020F0502020204030204"/>
              <a:ea typeface="+mn-lt"/>
              <a:cs typeface="Calibri" panose="020F0502020204030204"/>
            </a:endParaRPr>
          </a:p>
        </p:txBody>
      </p:sp>
      <p:sp>
        <p:nvSpPr>
          <p:cNvPr id="11" name="Content Placeholder 2"/>
          <p:cNvSpPr txBox="1">
            <a:spLocks/>
          </p:cNvSpPr>
          <p:nvPr/>
        </p:nvSpPr>
        <p:spPr>
          <a:xfrm>
            <a:off x="1460192" y="4805866"/>
            <a:ext cx="7188508" cy="1915610"/>
          </a:xfrm>
          <a:prstGeom prst="rect">
            <a:avLst/>
          </a:prstGeom>
          <a:solidFill>
            <a:schemeClr val="accent6">
              <a:lumMod val="20000"/>
              <a:lumOff val="80000"/>
            </a:schemeClr>
          </a:solidFill>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650" dirty="0">
                <a:solidFill>
                  <a:prstClr val="black"/>
                </a:solidFill>
                <a:latin typeface="Calibri" panose="020F0502020204030204"/>
                <a:ea typeface="+mn-lt"/>
                <a:cs typeface="Calibri" panose="020F0502020204030204"/>
              </a:rPr>
              <a:t>Create draft of Status Update PPT topics due on the EDN BY START OF CLASS</a:t>
            </a:r>
            <a:endParaRPr lang="en-US" sz="165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65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6"/>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650" dirty="0">
                <a:solidFill>
                  <a:prstClr val="black"/>
                </a:solidFill>
                <a:latin typeface="Calibri" panose="020F0502020204030204"/>
              </a:rPr>
              <a:t>Create agenda for 60 mins of class 8, NOT </a:t>
            </a:r>
            <a:r>
              <a:rPr lang="en-US" sz="1650" dirty="0" smtClean="0">
                <a:solidFill>
                  <a:prstClr val="black"/>
                </a:solidFill>
                <a:latin typeface="Calibri" panose="020F0502020204030204"/>
              </a:rPr>
              <a:t>just </a:t>
            </a:r>
            <a:r>
              <a:rPr lang="en-US" sz="1650" dirty="0">
                <a:solidFill>
                  <a:prstClr val="black"/>
                </a:solidFill>
                <a:latin typeface="Calibri" panose="020F0502020204030204"/>
              </a:rPr>
              <a:t>work on your Status Update!</a:t>
            </a:r>
            <a:endParaRPr lang="en-US" sz="165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cs typeface="Calibri"/>
                <a:hlinkClick r:id="rId7"/>
              </a:rPr>
              <a:t>https://rpi.percipio.com/</a:t>
            </a:r>
            <a:endParaRPr lang="en-US" sz="18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a:t>
            </a:r>
            <a:r>
              <a:rPr lang="en-US" sz="1500" dirty="0" smtClean="0">
                <a:solidFill>
                  <a:prstClr val="black"/>
                </a:solidFill>
                <a:latin typeface="Calibri" panose="020F0502020204030204"/>
                <a:cs typeface="Calibri"/>
              </a:rPr>
              <a:t>Laboratories - Safety </a:t>
            </a:r>
            <a:r>
              <a:rPr lang="en-US" sz="1500" dirty="0">
                <a:solidFill>
                  <a:prstClr val="black"/>
                </a:solidFill>
                <a:latin typeface="Calibri" panose="020F0502020204030204"/>
                <a:cs typeface="Calibri"/>
              </a:rPr>
              <a:t>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98</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99</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993" y="1841938"/>
            <a:ext cx="8692014" cy="3100505"/>
          </a:xfrm>
          <a:prstGeom prst="rect">
            <a:avLst/>
          </a:prstGeom>
        </p:spPr>
      </p:pic>
    </p:spTree>
    <p:extLst>
      <p:ext uri="{BB962C8B-B14F-4D97-AF65-F5344CB8AC3E}">
        <p14:creationId xmlns:p14="http://schemas.microsoft.com/office/powerpoint/2010/main" val="6059295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8508</Words>
  <Application>Microsoft Office PowerPoint</Application>
  <PresentationFormat>On-screen Show (4:3)</PresentationFormat>
  <Paragraphs>1429</Paragraphs>
  <Slides>113</Slides>
  <Notes>34</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113</vt:i4>
      </vt:variant>
    </vt:vector>
  </HeadingPairs>
  <TitlesOfParts>
    <vt:vector size="124" baseType="lpstr">
      <vt:lpstr>ＭＳ Ｐゴシック</vt:lpstr>
      <vt:lpstr>Algerian</vt:lpstr>
      <vt:lpstr>Arial</vt:lpstr>
      <vt:lpstr>Calibri</vt:lpstr>
      <vt:lpstr>Calibri Light</vt:lpstr>
      <vt:lpstr>MS Mincho</vt:lpstr>
      <vt:lpstr>Times New Roman</vt:lpstr>
      <vt:lpstr>Office Theme</vt:lpstr>
      <vt:lpstr>1_Office Theme</vt:lpstr>
      <vt:lpstr>2_Office Theme</vt:lpstr>
      <vt:lpstr>Worksheet</vt:lpstr>
      <vt:lpstr>Welcome to  Capstone Design</vt:lpstr>
      <vt:lpstr>Revision History </vt:lpstr>
      <vt:lpstr>Revision History - continued </vt:lpstr>
      <vt:lpstr>Revision History - continued </vt:lpstr>
      <vt:lpstr>Link to Agendas</vt:lpstr>
      <vt:lpstr>PowerPoint Presentation</vt:lpstr>
      <vt:lpstr>Class 1 Agenda</vt:lpstr>
      <vt:lpstr>5 min - Logistics</vt:lpstr>
      <vt:lpstr>COVID-19 Related Challenges</vt:lpstr>
      <vt:lpstr>Course logistics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5 min - Team Member Intro</vt:lpstr>
      <vt:lpstr>25 mins - Ice Breaker</vt:lpstr>
      <vt:lpstr>Ice Breaker – Community Agreements</vt:lpstr>
      <vt:lpstr>Ice Breaker – Activity and Report Out</vt:lpstr>
      <vt:lpstr>Ice Breaker Wave One – Pets!</vt:lpstr>
      <vt:lpstr>Ice Breaker Wave Two – Exercise!</vt:lpstr>
      <vt:lpstr>Ice Breaker Wave Three – Vacation!</vt:lpstr>
      <vt:lpstr>40 min</vt:lpstr>
      <vt:lpstr>10 min - Meet with Project Engineer</vt:lpstr>
      <vt:lpstr>15 min - Meet with Chief Engineer</vt:lpstr>
      <vt:lpstr>15 min - Generate Project Questions</vt:lpstr>
      <vt:lpstr>15 min – Question Prompts</vt:lpstr>
      <vt:lpstr>5 min – Ticket Out</vt:lpstr>
      <vt:lpstr>Out of Class Tasks (what you might call homework, to be completed BEFORE Class 2)</vt:lpstr>
      <vt:lpstr>Class 2 Agenda</vt:lpstr>
      <vt:lpstr>10 min - Capstone Expectations Q&amp;A</vt:lpstr>
      <vt:lpstr>Capstone Activity Categories</vt:lpstr>
      <vt:lpstr>PowerPoint Presentation</vt:lpstr>
      <vt:lpstr>PowerPoint Presentation</vt:lpstr>
      <vt:lpstr>30 min - Team Ideation Exercise</vt:lpstr>
      <vt:lpstr>Poster Creation Activities</vt:lpstr>
      <vt:lpstr>20 min - Team Ideation Conclusions</vt:lpstr>
      <vt:lpstr>20 min - Classify and Assign Questions</vt:lpstr>
      <vt:lpstr>10 mins - Communication &amp; Documentation  Policies / Tools</vt:lpstr>
      <vt:lpstr>Electronic Design Notebook (EDN)</vt:lpstr>
      <vt:lpstr>What Should I Document?</vt:lpstr>
      <vt:lpstr>5 min - Team Standards Agreement Intro</vt:lpstr>
      <vt:lpstr>Capstone Activity categories</vt:lpstr>
      <vt:lpstr>Out of Class Tasks (what you might call homework, to be completed BEFORE Class 3)</vt:lpstr>
      <vt:lpstr>Class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to be completed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Tasks (to be completed BEFORE Class 5)</vt:lpstr>
      <vt:lpstr>Class 5 Agenda</vt:lpstr>
      <vt:lpstr>Engineering Design Process</vt:lpstr>
      <vt:lpstr>15 min – Documentation &amp; EDN Usage Q&amp;A</vt:lpstr>
      <vt:lpstr>Next few slides shifted from day 2 to here</vt:lpstr>
      <vt:lpstr>15 min – Engineering Documentation</vt:lpstr>
      <vt:lpstr>What is Documentation? Engineering Documentation?</vt:lpstr>
      <vt:lpstr>Why Document?</vt:lpstr>
      <vt:lpstr>Documentation Wrap up</vt:lpstr>
      <vt:lpstr>Phases of the Design Report</vt:lpstr>
      <vt:lpstr>Design Report.docx - Table of Contents Revision Fall 2021</vt:lpstr>
      <vt:lpstr>Design Report Section Progress</vt:lpstr>
      <vt:lpstr>10 min - Statement of Work Q&amp;A</vt:lpstr>
      <vt:lpstr>10 min - Engineering Tools and Methods</vt:lpstr>
      <vt:lpstr>65 min - Statement of Work Exercise</vt:lpstr>
      <vt:lpstr>Long Term vs. Short Term – aka This Semester</vt:lpstr>
      <vt:lpstr>Webex/Meeting Tips</vt:lpstr>
      <vt:lpstr>Out of Class Tasks (to be completed BEFORE Class 6)</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Tasks (to be completed BEFORE Class 7)</vt:lpstr>
      <vt:lpstr>Class 7 Agenda</vt:lpstr>
      <vt:lpstr>Engineering Design Process</vt:lpstr>
      <vt:lpstr>10 min - Project Planning Q&amp;A</vt:lpstr>
      <vt:lpstr>Defining Meaningful Tasks aka “SMART”</vt:lpstr>
      <vt:lpstr>Defining Meaningful Tasks aka “SMART”</vt:lpstr>
      <vt:lpstr>90 min - ‘Post It Note’ Project Planning Exercise</vt:lpstr>
      <vt:lpstr>Out of Class Tasks (to be completed BEFORE Class 8)</vt:lpstr>
      <vt:lpstr>Class 8 Agenda</vt:lpstr>
      <vt:lpstr>Engineering Design Process</vt:lpstr>
      <vt:lpstr>60 min – Follow Team created Agenda</vt:lpstr>
      <vt:lpstr>15 min – PE Review Project Plan</vt:lpstr>
      <vt:lpstr>30 min – PE Review of Status Update PPT</vt:lpstr>
      <vt:lpstr>Out of Class Tasks (to be completed BEFORE Class 9)</vt:lpstr>
      <vt:lpstr>Class 9 Agenda</vt:lpstr>
      <vt:lpstr>Engineering Design Process</vt:lpstr>
      <vt:lpstr>5 min - PDR Q&amp;A</vt:lpstr>
      <vt:lpstr>95 min – Poster Creation</vt:lpstr>
      <vt:lpstr>Out of Class Tasks (to be completed BEFORE Class 10)</vt:lpstr>
      <vt:lpstr>Class 10 Agenda</vt:lpstr>
      <vt:lpstr>Day 10</vt:lpstr>
      <vt:lpstr>Class 11 and Beyond Agenda</vt:lpstr>
      <vt:lpstr>Preliminary Design Review (10/7 Th or 10/8 Fri) Presentation Schedule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2022-12-07T15:42:12Z</dcterms:modified>
</cp:coreProperties>
</file>