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5" r:id="rId72"/>
    <p:sldId id="449" r:id="rId73"/>
    <p:sldId id="446" r:id="rId74"/>
    <p:sldId id="447"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95" d="100"/>
          <a:sy n="95" d="100"/>
        </p:scale>
        <p:origin x="1978" y="6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966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12/20/2022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71</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12/20/2022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12/20/2022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12/20/2022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12/20/2022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12/20/2022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12/20/2022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12/20/2022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12/20/2022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12/20/2022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12/20/2022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12/20/2022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12/20/2022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12/20/2022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12/20/2022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12/20/2022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12/20/2022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12/20/2022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12/20/2022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12/20/2022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12/20/2022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12/20/2022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12/20/2022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12/20/2022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12/20/2022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12/20/2022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12/20/2022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Meeting_Minute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a:t>
            </a:r>
            <a:r>
              <a:rPr lang="en-US" sz="1400" dirty="0" smtClean="0">
                <a:solidFill>
                  <a:prstClr val="black"/>
                </a:solidFill>
                <a:latin typeface="Calibri" panose="020F0502020204030204"/>
                <a:ea typeface="+mn-lt"/>
                <a:cs typeface="Calibri" panose="020F0502020204030204"/>
              </a:rPr>
              <a:t>call. </a:t>
            </a:r>
            <a:r>
              <a:rPr lang="en-US" sz="14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a:t>
            </a:r>
            <a:r>
              <a:rPr lang="en-US" dirty="0" smtClean="0"/>
              <a:t>9am-4pm </a:t>
            </a:r>
            <a:r>
              <a:rPr lang="en-US" dirty="0"/>
              <a:t>for hands-on work only when classes resume in-person. (Glass area behind IED shop)</a:t>
            </a:r>
          </a:p>
          <a:p>
            <a:r>
              <a:rPr lang="en-US" dirty="0"/>
              <a:t>Conference Room (JEC 3321) for online meetings and a speaker phone. Ask you PE to reserve it.</a:t>
            </a:r>
          </a:p>
          <a:p>
            <a:r>
              <a:rPr lang="en-US" dirty="0"/>
              <a:t>Conference Table back of </a:t>
            </a:r>
            <a:r>
              <a:rPr lang="en-US" dirty="0" smtClean="0"/>
              <a:t>JEC 3232 </a:t>
            </a:r>
            <a:r>
              <a:rPr lang="en-US" dirty="0"/>
              <a:t>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smtClean="0"/>
              <a:t>For teams who had a sponsor update during class 9 -&gt; Day </a:t>
            </a:r>
            <a:r>
              <a:rPr lang="en-US" sz="2000" dirty="0"/>
              <a:t>10 activities are simply a repeat of Day 9 </a:t>
            </a:r>
            <a:r>
              <a:rPr lang="en-US" sz="2000" dirty="0" smtClean="0"/>
              <a:t>activities. Refer </a:t>
            </a:r>
            <a:r>
              <a:rPr lang="en-US" sz="2000" dirty="0"/>
              <a:t>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a:t>
            </a:r>
            <a:r>
              <a:rPr lang="en-US" sz="2000" dirty="0" smtClean="0"/>
              <a:t>Update</a:t>
            </a:r>
            <a:endParaRPr lang="en-US" sz="2800" dirty="0"/>
          </a:p>
          <a:p>
            <a:pPr lvl="1"/>
            <a:endParaRPr lang="en-US" sz="2800" dirty="0"/>
          </a:p>
          <a:p>
            <a:pPr marL="0" lvl="1" indent="0">
              <a:buNone/>
            </a:pPr>
            <a:r>
              <a:rPr lang="en-US" sz="2000" dirty="0" smtClean="0"/>
              <a:t>For teams who have a sponsor update during class </a:t>
            </a:r>
            <a:r>
              <a:rPr lang="en-US" sz="2000" smtClean="0"/>
              <a:t>10 -&gt; </a:t>
            </a:r>
            <a:r>
              <a:rPr lang="en-US" sz="2000" dirty="0" smtClean="0"/>
              <a:t>the Day 10 activity </a:t>
            </a:r>
            <a:r>
              <a:rPr lang="en-US" sz="2000" b="1" dirty="0" smtClean="0"/>
              <a:t>IS</a:t>
            </a:r>
            <a:r>
              <a:rPr lang="en-US" sz="2000" dirty="0" smtClean="0"/>
              <a:t> that sponsor update.</a:t>
            </a:r>
            <a:endParaRPr lang="en-US" sz="2000"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a:t>
            </a:r>
            <a:r>
              <a:rPr lang="en-US" sz="1400" dirty="0" smtClean="0">
                <a:cs typeface="Calibri"/>
                <a:hlinkClick r:id="rId2"/>
              </a:rPr>
              <a:t>designlab.eng.rpi.edu/edn/projects/capstone-support-dev/repository/112/raw/Course%20Documents/Common%20Course%20Syllabus.pdf</a:t>
            </a:r>
          </a:p>
          <a:p>
            <a:endParaRPr lang="en-US" dirty="0" smtClean="0">
              <a:cs typeface="Calibri"/>
            </a:endParaRPr>
          </a:p>
          <a:p>
            <a:r>
              <a:rPr lang="en-US" dirty="0" smtClean="0">
                <a:cs typeface="Calibri"/>
              </a:rPr>
              <a:t>Tasks </a:t>
            </a:r>
            <a:r>
              <a:rPr lang="en-US" dirty="0">
                <a:cs typeface="Calibri"/>
              </a:rPr>
              <a:t>and Due Dates </a:t>
            </a:r>
          </a:p>
          <a:p>
            <a:pPr lvl="1"/>
            <a:r>
              <a:rPr lang="en-US" sz="1200" dirty="0" smtClean="0">
                <a:cs typeface="Calibri"/>
                <a:hlinkClick r:id="rId3"/>
              </a:rPr>
              <a:t>https</a:t>
            </a:r>
            <a:r>
              <a:rPr lang="en-US" sz="1200" dirty="0">
                <a:cs typeface="Calibri"/>
                <a:hlinkClick r:id="rId3"/>
              </a:rPr>
              <a:t>://designlab.eng.rpi.edu/edn/projects/capstone-support-dev/wiki/Tasks_and_Due_Dates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5933371"/>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smtClean="0">
                          <a:effectLst/>
                          <a:latin typeface="+mj-lt"/>
                          <a:ea typeface="MS Mincho"/>
                        </a:rPr>
                        <a:t>9/23/21</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smtClean="0">
                          <a:effectLst/>
                          <a:latin typeface="+mj-lt"/>
                          <a:ea typeface="MS Mincho"/>
                        </a:rPr>
                        <a:t>1.25</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10/26/22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Various small corrections to achieve agreement and consistency of Out Of</a:t>
                      </a:r>
                      <a:r>
                        <a:rPr lang="en-US" sz="1200" baseline="0" dirty="0" smtClean="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smtClean="0">
                          <a:effectLst/>
                          <a:latin typeface="+mj-lt"/>
                          <a:ea typeface="MS Mincho"/>
                        </a:rPr>
                        <a:t>1.26</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11/16/22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Documentation</a:t>
                      </a:r>
                      <a:r>
                        <a:rPr lang="en-US" sz="1200" baseline="0" dirty="0" smtClean="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smtClean="0">
                          <a:effectLst/>
                          <a:latin typeface="+mj-lt"/>
                          <a:ea typeface="MS Mincho"/>
                        </a:rPr>
                        <a:t>1.27</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12/6/22</a:t>
                      </a: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Updated Team Ideation</a:t>
                      </a:r>
                      <a:r>
                        <a:rPr lang="en-US" sz="1200" baseline="0" dirty="0" smtClean="0">
                          <a:effectLst/>
                          <a:latin typeface="+mj-lt"/>
                          <a:ea typeface="MS Mincho"/>
                        </a:rPr>
                        <a:t> Conclusion p42</a:t>
                      </a:r>
                    </a:p>
                    <a:p>
                      <a:pPr marL="0" marR="0" algn="l">
                        <a:spcBef>
                          <a:spcPts val="0"/>
                        </a:spcBef>
                        <a:spcAft>
                          <a:spcPts val="0"/>
                        </a:spcAft>
                      </a:pPr>
                      <a:r>
                        <a:rPr lang="en-US" sz="1200" baseline="0" dirty="0" smtClean="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smtClean="0">
                          <a:effectLst/>
                          <a:latin typeface="+mj-lt"/>
                          <a:ea typeface="MS Mincho"/>
                        </a:rPr>
                        <a:t>1.28</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12/12/22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Team Standards Agreement due BEFORE class 6</a:t>
                      </a: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smtClean="0">
                          <a:effectLst/>
                          <a:latin typeface="+mj-lt"/>
                          <a:ea typeface="MS Mincho"/>
                        </a:rPr>
                        <a:t>1.29</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12/19/22</a:t>
                      </a: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smtClean="0">
                          <a:effectLst/>
                          <a:latin typeface="+mj-lt"/>
                          <a:ea typeface="MS Mincho"/>
                        </a:rPr>
                        <a:t>Day 1 – “2 additional questions”</a:t>
                      </a:r>
                      <a:r>
                        <a:rPr lang="en-US" sz="1200" baseline="0" dirty="0" smtClean="0">
                          <a:effectLst/>
                          <a:latin typeface="+mj-lt"/>
                          <a:ea typeface="MS Mincho"/>
                        </a:rPr>
                        <a:t> for Out of Class </a:t>
                      </a:r>
                      <a:r>
                        <a:rPr lang="en-US" sz="1200" baseline="0" dirty="0" smtClean="0">
                          <a:effectLst/>
                          <a:latin typeface="+mj-lt"/>
                          <a:ea typeface="MS Mincho"/>
                        </a:rPr>
                        <a:t>tasks</a:t>
                      </a:r>
                      <a:r>
                        <a:rPr lang="en-US" sz="1200" baseline="0" dirty="0" smtClean="0">
                          <a:effectLst/>
                          <a:latin typeface="+mj-lt"/>
                          <a:ea typeface="MS Mincho"/>
                        </a:rPr>
                        <a:t>, Day 2 - </a:t>
                      </a:r>
                      <a:r>
                        <a:rPr lang="en-US" sz="1200" dirty="0" smtClean="0">
                          <a:effectLst/>
                          <a:latin typeface="+mj-lt"/>
                          <a:ea typeface="MS Mincho"/>
                        </a:rPr>
                        <a:t>Slight timing shift</a:t>
                      </a:r>
                      <a:r>
                        <a:rPr lang="en-US" sz="1200" baseline="0" dirty="0" smtClean="0">
                          <a:effectLst/>
                          <a:latin typeface="+mj-lt"/>
                          <a:ea typeface="MS Mincho"/>
                        </a:rPr>
                        <a:t> for technical tasks. Standardized box outline weight to </a:t>
                      </a:r>
                      <a:r>
                        <a:rPr lang="en-US" sz="1200" baseline="0" dirty="0" smtClean="0">
                          <a:effectLst/>
                          <a:latin typeface="+mj-lt"/>
                          <a:ea typeface="MS Mincho"/>
                        </a:rPr>
                        <a:t>2.25 </a:t>
                      </a:r>
                      <a:r>
                        <a:rPr lang="en-US" sz="1200" baseline="0" dirty="0" err="1" smtClean="0">
                          <a:effectLst/>
                          <a:latin typeface="+mj-lt"/>
                          <a:ea typeface="MS Mincho"/>
                        </a:rPr>
                        <a:t>pt</a:t>
                      </a:r>
                      <a:endParaRPr lang="en-US" sz="1200" baseline="0" dirty="0" smtClean="0">
                        <a:effectLst/>
                        <a:latin typeface="+mj-lt"/>
                        <a:ea typeface="MS Mincho"/>
                      </a:endParaRPr>
                    </a:p>
                    <a:p>
                      <a:pPr marL="0" marR="0" algn="l">
                        <a:spcBef>
                          <a:spcPts val="0"/>
                        </a:spcBef>
                        <a:spcAft>
                          <a:spcPts val="0"/>
                        </a:spcAft>
                      </a:pPr>
                      <a:endParaRPr lang="en-US" sz="1200" baseline="0" dirty="0" smtClean="0">
                        <a:effectLst/>
                        <a:latin typeface="+mj-lt"/>
                        <a:ea typeface="MS Mincho"/>
                      </a:endParaRPr>
                    </a:p>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a:t>
            </a:r>
            <a:r>
              <a:rPr lang="en-US" sz="2000" dirty="0" smtClean="0">
                <a:cs typeface="Calibri"/>
              </a:rPr>
              <a:t>questions</a:t>
            </a:r>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t>
            </a:r>
            <a:r>
              <a:rPr lang="en-US" sz="2000" dirty="0" smtClean="0">
                <a:cs typeface="Calibri"/>
              </a:rPr>
              <a:t>activity. </a:t>
            </a:r>
          </a:p>
          <a:p>
            <a:pPr marL="342900" indent="-342900">
              <a:buFont typeface="Arial" panose="020B0604020202020204" pitchFamily="34" charset="0"/>
              <a:buChar char="•"/>
            </a:pPr>
            <a:r>
              <a:rPr lang="en-US" sz="2000" dirty="0" smtClean="0">
                <a:cs typeface="Calibri"/>
              </a:rPr>
              <a:t>Post </a:t>
            </a:r>
            <a:r>
              <a:rPr lang="en-US" sz="2000" dirty="0">
                <a:cs typeface="Calibri"/>
              </a:rPr>
              <a:t>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4646"/>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600200"/>
            <a:ext cx="7886700" cy="114300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400" dirty="0" smtClean="0">
                <a:solidFill>
                  <a:prstClr val="black"/>
                </a:solidFill>
                <a:latin typeface="Calibri" panose="020F0502020204030204"/>
              </a:rPr>
              <a:t>Each student add TWO additional project questions </a:t>
            </a:r>
            <a:r>
              <a:rPr lang="en-US" sz="1400" dirty="0">
                <a:solidFill>
                  <a:prstClr val="black"/>
                </a:solidFill>
                <a:latin typeface="Calibri" panose="020F0502020204030204"/>
              </a:rPr>
              <a:t>to team’s Webex General </a:t>
            </a:r>
            <a:r>
              <a:rPr lang="en-US" sz="1400" dirty="0" smtClean="0">
                <a:solidFill>
                  <a:prstClr val="black"/>
                </a:solidFill>
                <a:latin typeface="Calibri" panose="020F0502020204030204"/>
              </a:rPr>
              <a:t>space for further discussion in class 2</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0019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259556" indent="-259556" defTabSz="685800">
              <a:spcBef>
                <a:spcPts val="750"/>
              </a:spcBef>
            </a:pPr>
            <a:r>
              <a:rPr lang="en-US" sz="1400" dirty="0">
                <a:solidFill>
                  <a:prstClr val="black"/>
                </a:solidFill>
                <a:latin typeface="Calibri" panose="020F0502020204030204"/>
                <a:cs typeface="Calibri"/>
              </a:rPr>
              <a:t>Hold Team Meeting for Introductions</a:t>
            </a:r>
          </a:p>
          <a:p>
            <a:pPr marL="685800" lvl="2" indent="-259556" defTabSz="685800">
              <a:spcBef>
                <a:spcPts val="375"/>
              </a:spcBef>
            </a:pPr>
            <a:r>
              <a:rPr lang="en-US" sz="1400" dirty="0">
                <a:solidFill>
                  <a:prstClr val="black"/>
                </a:solidFill>
                <a:latin typeface="Calibri" panose="020F0502020204030204"/>
                <a:cs typeface="Calibri"/>
              </a:rPr>
              <a:t>Major, hometown</a:t>
            </a:r>
          </a:p>
          <a:p>
            <a:pPr marL="685800" lvl="2" indent="-259556" defTabSz="685800">
              <a:spcBef>
                <a:spcPts val="375"/>
              </a:spcBef>
            </a:pPr>
            <a:r>
              <a:rPr lang="en-US" sz="14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400" dirty="0">
                <a:solidFill>
                  <a:prstClr val="black"/>
                </a:solidFill>
                <a:latin typeface="Calibri" panose="020F0502020204030204"/>
                <a:cs typeface="Calibri"/>
              </a:rPr>
              <a:t>Co-op, internship, summer job</a:t>
            </a:r>
          </a:p>
          <a:p>
            <a:pPr marL="685800" lvl="2" indent="-259556" defTabSz="685800">
              <a:spcBef>
                <a:spcPts val="375"/>
              </a:spcBef>
            </a:pPr>
            <a:r>
              <a:rPr lang="en-US" sz="1400" dirty="0">
                <a:solidFill>
                  <a:prstClr val="black"/>
                </a:solidFill>
                <a:latin typeface="Calibri" panose="020F0502020204030204"/>
                <a:cs typeface="Calibri"/>
              </a:rPr>
              <a:t>Pet, favorite ice cream </a:t>
            </a:r>
            <a:r>
              <a:rPr lang="en-US" sz="1400" dirty="0" smtClean="0">
                <a:solidFill>
                  <a:prstClr val="black"/>
                </a:solidFill>
                <a:latin typeface="Calibri" panose="020F0502020204030204"/>
                <a:cs typeface="Calibri"/>
              </a:rPr>
              <a:t>flavor</a:t>
            </a:r>
            <a:endParaRPr lang="en-US" sz="1400" dirty="0">
              <a:solidFill>
                <a:prstClr val="black"/>
              </a:solidFill>
              <a:latin typeface="Calibri" panose="020F0502020204030204"/>
              <a:cs typeface="Calibri"/>
            </a:endParaRPr>
          </a:p>
        </p:txBody>
      </p:sp>
      <p:sp>
        <p:nvSpPr>
          <p:cNvPr id="11" name="Content Placeholder 2"/>
          <p:cNvSpPr txBox="1">
            <a:spLocks/>
          </p:cNvSpPr>
          <p:nvPr/>
        </p:nvSpPr>
        <p:spPr>
          <a:xfrm>
            <a:off x="1066800" y="4343401"/>
            <a:ext cx="7886700" cy="2376462"/>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800" dirty="0">
                <a:solidFill>
                  <a:prstClr val="black"/>
                </a:solidFill>
                <a:latin typeface="Calibri" panose="020F0502020204030204"/>
                <a:ea typeface="+mn-lt"/>
                <a:cs typeface="Calibri" panose="020F0502020204030204"/>
              </a:rPr>
              <a:t>Complete </a:t>
            </a:r>
            <a:r>
              <a:rPr lang="en-US" sz="18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r>
              <a:rPr lang="en-US" sz="1700" dirty="0">
                <a:solidFill>
                  <a:prstClr val="black"/>
                </a:solidFill>
                <a:latin typeface="Calibri" panose="020F0502020204030204"/>
                <a:cs typeface="Calibri"/>
              </a:rPr>
              <a:t>.</a:t>
            </a:r>
          </a:p>
          <a:p>
            <a:pPr marL="172641" indent="-172641" defTabSz="685800">
              <a:spcBef>
                <a:spcPts val="750"/>
              </a:spcBef>
            </a:pPr>
            <a:r>
              <a:rPr lang="en-US" sz="18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3124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828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750" y="1305360"/>
            <a:ext cx="5562982" cy="419503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15 </a:t>
            </a:r>
            <a:r>
              <a:rPr lang="en-US" sz="4000" dirty="0"/>
              <a:t>min - Team Ideation </a:t>
            </a:r>
            <a:r>
              <a:rPr lang="en-US" sz="4000" dirty="0" smtClean="0"/>
              <a:t>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a:t>
            </a:r>
            <a:r>
              <a:rPr lang="en-US" sz="2000" dirty="0" smtClean="0"/>
              <a:t>skills/experience </a:t>
            </a:r>
            <a:r>
              <a:rPr lang="en-US" sz="2000" dirty="0"/>
              <a:t>does each person bring to the team</a:t>
            </a:r>
            <a:r>
              <a:rPr lang="en-US" sz="2000" dirty="0" smtClean="0"/>
              <a:t>?</a:t>
            </a:r>
          </a:p>
          <a:p>
            <a:pPr marL="0" indent="0">
              <a:buNone/>
            </a:pPr>
            <a:endParaRPr lang="en-US" sz="2000" dirty="0" smtClean="0"/>
          </a:p>
          <a:p>
            <a:r>
              <a:rPr lang="en-US" sz="2000" dirty="0" smtClean="0"/>
              <a:t>What skills/experience </a:t>
            </a:r>
            <a:r>
              <a:rPr lang="en-US" sz="2000" dirty="0"/>
              <a:t>do members share in common?</a:t>
            </a:r>
          </a:p>
          <a:p>
            <a:endParaRPr lang="en-US" sz="2000" dirty="0" smtClean="0"/>
          </a:p>
          <a:p>
            <a:r>
              <a:rPr lang="en-US" sz="2000" dirty="0" smtClean="0"/>
              <a:t>What </a:t>
            </a:r>
            <a:r>
              <a:rPr lang="en-US" sz="2000" dirty="0"/>
              <a:t>specific team or organizational strength will each person contribute</a:t>
            </a:r>
            <a:r>
              <a:rPr lang="en-US" sz="2000" dirty="0" smtClean="0"/>
              <a:t>?</a:t>
            </a:r>
          </a:p>
          <a:p>
            <a:endParaRPr lang="en-US" sz="2000" dirty="0" smtClean="0"/>
          </a:p>
          <a:p>
            <a:r>
              <a:rPr lang="en-US" sz="2000" dirty="0" smtClean="0"/>
              <a:t>Where </a:t>
            </a:r>
            <a:r>
              <a:rPr lang="en-US" sz="2000" dirty="0"/>
              <a:t>are the gaps </a:t>
            </a:r>
            <a:r>
              <a:rPr lang="en-US" sz="2000" dirty="0" smtClean="0"/>
              <a:t>in skill? What </a:t>
            </a:r>
            <a:r>
              <a:rPr lang="en-US" sz="2000" dirty="0"/>
              <a:t>team or organizational weakness or areas for growth does each person have</a:t>
            </a:r>
            <a:r>
              <a:rPr lang="en-US" sz="2000" dirty="0" smtClean="0"/>
              <a:t>?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smtClean="0"/>
              <a:t>Take notes and post as word document in team’s general Webex space</a:t>
            </a:r>
            <a:endParaRPr lang="en-US"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smtClean="0">
                <a:cs typeface="Calibri"/>
              </a:rPr>
              <a:t>30 </a:t>
            </a:r>
            <a:r>
              <a:rPr lang="en-US" sz="3600" dirty="0">
                <a:cs typeface="Calibri"/>
              </a:rPr>
              <a:t>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a:t>
            </a:r>
            <a:r>
              <a:rPr lang="en-US" sz="2000" dirty="0" smtClean="0">
                <a:cs typeface="Calibri"/>
              </a:rPr>
              <a:t>project </a:t>
            </a:r>
            <a:r>
              <a:rPr lang="en-US" sz="2000" dirty="0">
                <a:cs typeface="Calibri"/>
              </a:rPr>
              <a:t>questions </a:t>
            </a:r>
            <a:r>
              <a:rPr lang="en-US" sz="2000" dirty="0" smtClean="0">
                <a:cs typeface="Calibri"/>
              </a:rPr>
              <a:t>generated during </a:t>
            </a:r>
            <a:r>
              <a:rPr lang="en-US" sz="2000" dirty="0">
                <a:cs typeface="Calibri"/>
              </a:rPr>
              <a:t>C</a:t>
            </a:r>
            <a:r>
              <a:rPr lang="en-US" sz="2000" dirty="0" smtClean="0">
                <a:cs typeface="Calibri"/>
              </a:rPr>
              <a:t>lass 1 and Out of class tasks into </a:t>
            </a:r>
            <a:r>
              <a:rPr lang="en-US" sz="2000" dirty="0">
                <a:cs typeface="Calibri"/>
              </a:rPr>
              <a:t>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a:t>
            </a:r>
            <a:r>
              <a:rPr lang="en-US" sz="2000" dirty="0" smtClean="0">
                <a:ea typeface="+mn-lt"/>
                <a:cs typeface="+mn-lt"/>
              </a:rPr>
              <a:t>meeting</a:t>
            </a:r>
          </a:p>
          <a:p>
            <a:pPr marL="685800" lvl="2" indent="0">
              <a:buNone/>
            </a:pPr>
            <a:endParaRPr lang="en-US" sz="2000" dirty="0">
              <a:ea typeface="+mn-lt"/>
              <a:cs typeface="+mn-lt"/>
            </a:endParaRPr>
          </a:p>
          <a:p>
            <a:pPr lvl="1"/>
            <a:r>
              <a:rPr lang="en-US" sz="2000" dirty="0">
                <a:ea typeface="+mn-lt"/>
                <a:cs typeface="+mn-lt"/>
              </a:rPr>
              <a:t>Team assigns owner to all questions in category </a:t>
            </a:r>
            <a:r>
              <a:rPr lang="en-US" sz="2000" dirty="0" smtClean="0">
                <a:ea typeface="+mn-lt"/>
                <a:cs typeface="+mn-lt"/>
              </a:rPr>
              <a:t>A</a:t>
            </a:r>
          </a:p>
          <a:p>
            <a:pPr lvl="1"/>
            <a:r>
              <a:rPr lang="en-US" sz="2000" dirty="0" smtClean="0">
                <a:ea typeface="+mn-lt"/>
                <a:cs typeface="+mn-lt"/>
              </a:rPr>
              <a:t>Add </a:t>
            </a:r>
            <a:r>
              <a:rPr lang="en-US" sz="2000" dirty="0">
                <a:ea typeface="+mn-lt"/>
                <a:cs typeface="+mn-lt"/>
              </a:rPr>
              <a:t>question classifications and ownership to Word document</a:t>
            </a:r>
          </a:p>
          <a:p>
            <a:pPr lvl="1"/>
            <a:r>
              <a:rPr lang="en-US" sz="2000" dirty="0" smtClean="0"/>
              <a:t>Chief </a:t>
            </a:r>
            <a:r>
              <a:rPr lang="en-US" sz="2000" dirty="0"/>
              <a:t>Engineer &amp; Project Engineer review of questions &amp; classification</a:t>
            </a:r>
          </a:p>
          <a:p>
            <a:pPr lvl="1"/>
            <a:r>
              <a:rPr lang="en-US" sz="2000" dirty="0" smtClean="0"/>
              <a:t>Post </a:t>
            </a:r>
            <a:r>
              <a:rPr lang="en-US" sz="2000" dirty="0"/>
              <a:t>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10 </a:t>
            </a:r>
            <a:r>
              <a:rPr lang="en-US" dirty="0" err="1" smtClean="0"/>
              <a:t>mins</a:t>
            </a:r>
            <a:r>
              <a:rPr lang="en-US" dirty="0" smtClean="0"/>
              <a:t> - Communication &amp; Documentation </a:t>
            </a:r>
            <a:br>
              <a:rPr lang="en-US" dirty="0" smtClean="0"/>
            </a:br>
            <a:r>
              <a:rPr lang="en-US" dirty="0" smtClean="0"/>
              <a:t>Policies / </a:t>
            </a:r>
            <a:r>
              <a:rPr lang="en-US" dirty="0"/>
              <a:t>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smtClean="0"/>
              <a:t>GroupMe</a:t>
            </a:r>
            <a:r>
              <a:rPr lang="en-US" dirty="0" smtClean="0"/>
              <a:t>, </a:t>
            </a:r>
            <a:r>
              <a:rPr lang="en-US" dirty="0"/>
              <a:t>or </a:t>
            </a:r>
            <a:r>
              <a:rPr lang="en-US" dirty="0" smtClean="0"/>
              <a:t>Discord</a:t>
            </a:r>
            <a:endParaRPr lang="en-US" dirty="0"/>
          </a:p>
          <a:p>
            <a:pPr lvl="1"/>
            <a:r>
              <a:rPr lang="en-US" dirty="0"/>
              <a:t>Google </a:t>
            </a:r>
            <a:r>
              <a:rPr lang="en-US" dirty="0" smtClean="0"/>
              <a:t>Drive</a:t>
            </a:r>
            <a:endParaRPr lang="en-US" dirty="0"/>
          </a:p>
          <a:p>
            <a:pPr lvl="1"/>
            <a:r>
              <a:rPr lang="en-US" dirty="0"/>
              <a:t>Google </a:t>
            </a:r>
            <a:r>
              <a:rPr lang="en-US" dirty="0" smtClean="0"/>
              <a:t>Docs/Sheets/Slides</a:t>
            </a:r>
            <a:endParaRPr lang="en-US" dirty="0"/>
          </a:p>
          <a:p>
            <a:pPr lvl="1"/>
            <a:r>
              <a:rPr lang="en-US" dirty="0"/>
              <a:t>Other cloud-based tools for any use (schematics, mind maps, drawings, analysis, etc…) e.g., diagrams.net, etc.</a:t>
            </a:r>
          </a:p>
          <a:p>
            <a:pPr lvl="1"/>
            <a:r>
              <a:rPr lang="en-US" dirty="0"/>
              <a:t>RPI </a:t>
            </a:r>
            <a:r>
              <a:rPr lang="en-US" dirty="0" smtClean="0"/>
              <a:t>Box, RPI </a:t>
            </a:r>
            <a:r>
              <a:rPr lang="en-US" dirty="0" err="1" smtClean="0"/>
              <a:t>Onedrive</a:t>
            </a:r>
            <a:r>
              <a:rPr lang="en-US" dirty="0" smtClean="0"/>
              <a:t>, RPI </a:t>
            </a:r>
            <a:r>
              <a:rPr lang="en-US" dirty="0" err="1" smtClean="0"/>
              <a:t>Sharepoint</a:t>
            </a:r>
            <a:endParaRPr lang="en-US" dirty="0"/>
          </a:p>
          <a:p>
            <a:pPr lvl="1"/>
            <a:endParaRPr lang="en-US" dirty="0"/>
          </a:p>
          <a:p>
            <a:r>
              <a:rPr lang="en-US" dirty="0"/>
              <a:t>Webex Teams is good for chat and live meetings, but project documentation </a:t>
            </a:r>
            <a:r>
              <a:rPr lang="en-US" dirty="0" smtClean="0"/>
              <a:t>should start on and stay in the </a:t>
            </a:r>
            <a:r>
              <a:rPr lang="en-US" dirty="0">
                <a:cs typeface="Calibri"/>
              </a:rPr>
              <a:t>Electronic Design Notebook (</a:t>
            </a:r>
            <a:r>
              <a:rPr lang="en-US" dirty="0"/>
              <a:t>EDN) Forum or Repository.</a:t>
            </a:r>
          </a:p>
          <a:p>
            <a:pPr lvl="1"/>
            <a:r>
              <a:rPr lang="en-US" dirty="0"/>
              <a:t>Simple/easy solution is to never put it on Webex </a:t>
            </a:r>
            <a:r>
              <a:rPr lang="en-US" dirty="0" smtClean="0"/>
              <a:t>(or elsewhere) to </a:t>
            </a:r>
            <a:r>
              <a:rPr lang="en-US" dirty="0"/>
              <a:t>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smtClean="0"/>
              <a:t>Integrated </a:t>
            </a:r>
            <a:r>
              <a:rPr lang="en-US" sz="5000" dirty="0"/>
              <a:t>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a:t>
            </a:r>
            <a:r>
              <a:rPr lang="en-US" sz="5000" dirty="0" smtClean="0"/>
              <a:t>was chosen as it meets </a:t>
            </a:r>
            <a:r>
              <a:rPr lang="en-US" sz="5000" dirty="0"/>
              <a:t>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smtClean="0">
                <a:solidFill>
                  <a:srgbClr val="FF0000"/>
                </a:solidFill>
                <a:uFill>
                  <a:solidFill>
                    <a:srgbClr val="FFFFFF"/>
                  </a:solidFill>
                </a:uFill>
              </a:rPr>
              <a:t>NOTES from all meetings*</a:t>
            </a:r>
            <a:endParaRPr lang="en-US" sz="2100" b="1" spc="-1" dirty="0">
              <a:solidFill>
                <a:srgbClr val="FF0000"/>
              </a:solidFill>
              <a:uFill>
                <a:solidFill>
                  <a:srgbClr val="FFFFFF"/>
                </a:solidFill>
              </a:uFill>
            </a:endParaRP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smtClean="0"/>
              <a:t>In class, out of class – ALL meetings</a:t>
            </a:r>
          </a:p>
          <a:p>
            <a:r>
              <a:rPr lang="en-US" dirty="0" smtClean="0"/>
              <a:t>Although everyone should take notes, there should be a designated note taker for each meeting.</a:t>
            </a:r>
            <a:endParaRPr lang="en-US" dirty="0"/>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smtClean="0">
                <a:solidFill>
                  <a:srgbClr val="FF0000"/>
                </a:solidFill>
              </a:rPr>
              <a:t>Completed Agreement should be posted to Wiki by </a:t>
            </a:r>
            <a:r>
              <a:rPr lang="en-US" sz="2000" b="1" dirty="0" smtClean="0">
                <a:solidFill>
                  <a:srgbClr val="FF0000"/>
                </a:solidFill>
              </a:rPr>
              <a:t>START</a:t>
            </a:r>
            <a:r>
              <a:rPr lang="en-US" sz="2000" dirty="0" smtClean="0">
                <a:solidFill>
                  <a:srgbClr val="FF0000"/>
                </a:solidFill>
              </a:rPr>
              <a:t> of Class 6</a:t>
            </a:r>
            <a:endParaRPr lang="en-US" sz="2000" dirty="0">
              <a:solidFill>
                <a:srgbClr val="FF0000"/>
              </a:solidFill>
            </a:endParaRP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smtClean="0">
                <a:solidFill>
                  <a:prstClr val="black"/>
                </a:solidFill>
                <a:latin typeface="Calibri" panose="020F0502020204030204"/>
                <a:ea typeface="+mn-lt"/>
                <a:cs typeface="Calibri" panose="020F0502020204030204"/>
              </a:rPr>
              <a:t>Team </a:t>
            </a:r>
            <a:r>
              <a:rPr lang="en-US" sz="2600" dirty="0">
                <a:solidFill>
                  <a:prstClr val="black"/>
                </a:solidFill>
                <a:latin typeface="Calibri" panose="020F0502020204030204"/>
                <a:ea typeface="+mn-lt"/>
                <a:cs typeface="Calibri" panose="020F0502020204030204"/>
              </a:rPr>
              <a:t>Standards Agreement </a:t>
            </a:r>
            <a:r>
              <a:rPr lang="en-US" sz="2600" dirty="0" smtClean="0">
                <a:solidFill>
                  <a:prstClr val="black"/>
                </a:solidFill>
                <a:latin typeface="Calibri" panose="020F0502020204030204"/>
                <a:ea typeface="+mn-lt"/>
                <a:cs typeface="Calibri" panose="020F0502020204030204"/>
              </a:rPr>
              <a:t>due </a:t>
            </a:r>
            <a:r>
              <a:rPr lang="en-US" sz="2600" dirty="0">
                <a:solidFill>
                  <a:prstClr val="black"/>
                </a:solidFill>
                <a:latin typeface="Calibri" panose="020F0502020204030204"/>
                <a:ea typeface="+mn-lt"/>
                <a:cs typeface="Calibri" panose="020F0502020204030204"/>
              </a:rPr>
              <a:t>by class </a:t>
            </a:r>
            <a:r>
              <a:rPr lang="en-US" sz="2600" dirty="0" smtClean="0">
                <a:solidFill>
                  <a:prstClr val="black"/>
                </a:solidFill>
                <a:latin typeface="Calibri" panose="020F0502020204030204"/>
                <a:ea typeface="+mn-lt"/>
                <a:cs typeface="Calibri" panose="020F0502020204030204"/>
              </a:rPr>
              <a:t>6</a:t>
            </a:r>
            <a:endParaRPr lang="en-US" sz="2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smtClean="0">
                <a:solidFill>
                  <a:prstClr val="black"/>
                </a:solidFill>
                <a:cs typeface="Calibri"/>
              </a:rPr>
              <a:t>Document meeting minutes to Project </a:t>
            </a:r>
            <a:r>
              <a:rPr lang="en-US" sz="2400" dirty="0" err="1" smtClean="0">
                <a:solidFill>
                  <a:prstClr val="black"/>
                </a:solidFill>
                <a:cs typeface="Calibri"/>
              </a:rPr>
              <a:t>Mgmt</a:t>
            </a:r>
            <a:r>
              <a:rPr lang="en-US" sz="2400" dirty="0" smtClean="0">
                <a:solidFill>
                  <a:prstClr val="black"/>
                </a:solidFill>
                <a:cs typeface="Calibri"/>
              </a:rPr>
              <a:t> Forum on EDN</a:t>
            </a:r>
            <a:endParaRPr lang="en-US" sz="2400" dirty="0">
              <a:solidFill>
                <a:prstClr val="black"/>
              </a:solidFill>
              <a:cs typeface="Calibri"/>
            </a:endParaRP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a:t>
            </a:r>
            <a:r>
              <a:rPr lang="en-US" dirty="0" smtClean="0"/>
              <a:t>Class </a:t>
            </a:r>
            <a:r>
              <a:rPr lang="en-US" dirty="0"/>
              <a:t>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a:t>
            </a:r>
            <a:r>
              <a:rPr lang="en-US" sz="1400" dirty="0" smtClean="0">
                <a:solidFill>
                  <a:prstClr val="black"/>
                </a:solidFill>
                <a:latin typeface="Calibri" panose="020F0502020204030204"/>
                <a:ea typeface="+mn-lt"/>
                <a:cs typeface="Calibri" panose="020F0502020204030204"/>
              </a:rPr>
              <a:t>Forum</a:t>
            </a:r>
            <a:endParaRPr lang="en-US" sz="14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smtClean="0">
                <a:solidFill>
                  <a:prstClr val="black"/>
                </a:solidFill>
                <a:ea typeface="+mn-lt"/>
                <a:cs typeface="Calibri" panose="020F0502020204030204"/>
              </a:rPr>
              <a:t>Post Team </a:t>
            </a:r>
            <a:r>
              <a:rPr lang="en-US" sz="1400" dirty="0">
                <a:solidFill>
                  <a:prstClr val="black"/>
                </a:solidFill>
                <a:ea typeface="+mn-lt"/>
                <a:cs typeface="Calibri" panose="020F0502020204030204"/>
              </a:rPr>
              <a:t>Standards Agreement </a:t>
            </a:r>
            <a:r>
              <a:rPr lang="en-US" sz="1400" dirty="0" smtClean="0">
                <a:solidFill>
                  <a:prstClr val="black"/>
                </a:solidFill>
                <a:ea typeface="+mn-lt"/>
                <a:cs typeface="Calibri" panose="020F0502020204030204"/>
              </a:rPr>
              <a:t>to Wiki  </a:t>
            </a:r>
            <a:r>
              <a:rPr lang="en-US" sz="1400" b="1" dirty="0" smtClean="0">
                <a:solidFill>
                  <a:prstClr val="black"/>
                </a:solidFill>
                <a:ea typeface="+mn-lt"/>
                <a:cs typeface="Calibri" panose="020F0502020204030204"/>
              </a:rPr>
              <a:t>before</a:t>
            </a:r>
            <a:r>
              <a:rPr lang="en-US" sz="1400" dirty="0" smtClean="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7"/>
            <a:ext cx="7886700" cy="3812204"/>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smtClean="0">
                <a:solidFill>
                  <a:prstClr val="black"/>
                </a:solidFill>
                <a:latin typeface="Calibri" panose="020F0502020204030204"/>
                <a:ea typeface="+mn-lt"/>
                <a:cs typeface="Calibri" panose="020F0502020204030204"/>
              </a:rPr>
              <a:t>Read </a:t>
            </a:r>
            <a:r>
              <a:rPr lang="en-US" sz="2000" dirty="0">
                <a:solidFill>
                  <a:prstClr val="black"/>
                </a:solidFill>
                <a:latin typeface="Calibri" panose="020F0502020204030204"/>
                <a:ea typeface="+mn-lt"/>
                <a:cs typeface="Calibri" panose="020F0502020204030204"/>
              </a:rPr>
              <a:t>Meeting Minutes Wiki Page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the folder titled </a:t>
            </a:r>
            <a:r>
              <a:rPr lang="en-US" sz="2000" b="1" dirty="0">
                <a:solidFill>
                  <a:prstClr val="black"/>
                </a:solidFill>
                <a:latin typeface="Calibri" panose="020F0502020204030204"/>
                <a:ea typeface="+mn-lt"/>
                <a:cs typeface="Calibri" panose="020F0502020204030204"/>
              </a:rPr>
              <a:t>working </a:t>
            </a:r>
            <a:r>
              <a:rPr lang="en-US" sz="2000" dirty="0">
                <a:solidFill>
                  <a:prstClr val="black"/>
                </a:solidFill>
                <a:latin typeface="Calibri" panose="020F0502020204030204"/>
                <a:ea typeface="+mn-lt"/>
                <a:cs typeface="Calibri" panose="020F0502020204030204"/>
              </a:rPr>
              <a:t>from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6"/>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a:t>
            </a:r>
            <a:r>
              <a:rPr lang="en-US" sz="2000" dirty="0" smtClean="0">
                <a:solidFill>
                  <a:prstClr val="black"/>
                </a:solidFill>
                <a:latin typeface="Calibri" panose="020F0502020204030204"/>
                <a:ea typeface="+mn-lt"/>
                <a:cs typeface="Calibri" panose="020F0502020204030204"/>
              </a:rPr>
              <a:t>Laboratories - Safety </a:t>
            </a:r>
            <a:r>
              <a:rPr lang="en-US" sz="2000" dirty="0">
                <a:solidFill>
                  <a:prstClr val="black"/>
                </a:solidFill>
                <a:latin typeface="Calibri" panose="020F0502020204030204"/>
                <a:ea typeface="+mn-lt"/>
                <a:cs typeface="Calibri" panose="020F0502020204030204"/>
              </a:rPr>
              <a:t>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7"/>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54534" y="22560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11603" y="3640184"/>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89977" y="1368329"/>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514350" lvl="1" indent="-171450" defTabSz="685800">
              <a:spcBef>
                <a:spcPts val="375"/>
              </a:spcBef>
            </a:pPr>
            <a:r>
              <a:rPr lang="en-US" sz="900" dirty="0">
                <a:solidFill>
                  <a:prstClr val="black"/>
                </a:solidFill>
                <a:hlinkClick r:id="rId5"/>
              </a:rPr>
              <a:t>https://designlab.eng.rpi.edu/edn/projects/capstone-support-dev/wiki/Subversion_Clients#section-2</a:t>
            </a:r>
            <a:r>
              <a:rPr lang="en-US" sz="900" dirty="0">
                <a:solidFill>
                  <a:prstClr val="black"/>
                </a:solidFill>
              </a:rPr>
              <a:t> </a:t>
            </a:r>
          </a:p>
          <a:p>
            <a:pPr marL="171450" indent="-171450" defTabSz="685800">
              <a:spcBef>
                <a:spcPts val="750"/>
              </a:spcBef>
            </a:pPr>
            <a:r>
              <a:rPr lang="en-US" sz="1400" dirty="0" smtClean="0">
                <a:solidFill>
                  <a:prstClr val="black"/>
                </a:solidFill>
                <a:latin typeface="Calibri" panose="020F0502020204030204"/>
                <a:cs typeface="Calibri"/>
              </a:rPr>
              <a:t>Complete </a:t>
            </a:r>
            <a:r>
              <a:rPr lang="en-US" sz="1400" dirty="0">
                <a:solidFill>
                  <a:prstClr val="black"/>
                </a:solidFill>
                <a:latin typeface="Calibri" panose="020F0502020204030204"/>
                <a:cs typeface="Calibri"/>
              </a:rPr>
              <a:t>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67025" y="25850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4094" y="4606971"/>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3" y="159942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few slides shifted from day 2 to here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PE Space</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69</a:t>
            </a:fld>
            <a:endParaRPr lang="en-US" dirty="0"/>
          </a:p>
        </p:txBody>
      </p:sp>
    </p:spTree>
    <p:extLst>
      <p:ext uri="{BB962C8B-B14F-4D97-AF65-F5344CB8AC3E}">
        <p14:creationId xmlns:p14="http://schemas.microsoft.com/office/powerpoint/2010/main" val="37931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70</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71</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72</a:t>
            </a:fld>
            <a:endParaRPr lang="en-US" sz="1200" dirty="0"/>
          </a:p>
        </p:txBody>
      </p:sp>
    </p:spTree>
    <p:extLst>
      <p:ext uri="{BB962C8B-B14F-4D97-AF65-F5344CB8AC3E}">
        <p14:creationId xmlns:p14="http://schemas.microsoft.com/office/powerpoint/2010/main" val="3745900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2179065387"/>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51"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a:t>
            </a:r>
            <a:r>
              <a:rPr lang="en-US" dirty="0" smtClean="0">
                <a:cs typeface="Calibri"/>
              </a:rPr>
              <a:t>PowerPoint </a:t>
            </a:r>
            <a:r>
              <a:rPr lang="en-US" dirty="0">
                <a:cs typeface="Calibri"/>
              </a:rPr>
              <a:t>is available on Electronic Design Notebook (EDN) and will guide the first </a:t>
            </a:r>
            <a:r>
              <a:rPr lang="en-US" dirty="0" smtClean="0">
                <a:cs typeface="Calibri"/>
              </a:rPr>
              <a:t>10 </a:t>
            </a:r>
            <a:r>
              <a:rPr lang="en-US" dirty="0">
                <a:cs typeface="Calibri"/>
              </a:rPr>
              <a:t>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smtClean="0">
                <a:solidFill>
                  <a:prstClr val="black"/>
                </a:solidFill>
                <a:ea typeface="+mn-lt"/>
                <a:cs typeface="Calibri" panose="020F0502020204030204"/>
              </a:rPr>
              <a:t>Post Team </a:t>
            </a:r>
            <a:r>
              <a:rPr lang="en-US" sz="1400" dirty="0">
                <a:solidFill>
                  <a:prstClr val="black"/>
                </a:solidFill>
                <a:ea typeface="+mn-lt"/>
                <a:cs typeface="Calibri" panose="020F0502020204030204"/>
              </a:rPr>
              <a:t>Standards Agreement </a:t>
            </a:r>
            <a:r>
              <a:rPr lang="en-US" sz="1400" dirty="0" smtClean="0">
                <a:solidFill>
                  <a:prstClr val="black"/>
                </a:solidFill>
                <a:ea typeface="+mn-lt"/>
                <a:cs typeface="Calibri" panose="020F0502020204030204"/>
              </a:rPr>
              <a:t>to Wiki </a:t>
            </a:r>
            <a:r>
              <a:rPr lang="en-US" sz="1400" b="1" dirty="0" smtClean="0">
                <a:solidFill>
                  <a:prstClr val="black"/>
                </a:solidFill>
                <a:ea typeface="+mn-lt"/>
                <a:cs typeface="Calibri" panose="020F0502020204030204"/>
              </a:rPr>
              <a:t>before</a:t>
            </a:r>
            <a:r>
              <a:rPr lang="en-US" sz="1400" dirty="0" smtClean="0">
                <a:solidFill>
                  <a:prstClr val="black"/>
                </a:solidFill>
                <a:ea typeface="+mn-lt"/>
                <a:cs typeface="Calibri" panose="020F0502020204030204"/>
              </a:rPr>
              <a:t> class 6</a:t>
            </a:r>
            <a:endParaRPr lang="en-US" sz="1400" dirty="0">
              <a:solidFill>
                <a:prstClr val="black"/>
              </a:solidFill>
              <a:ea typeface="+mn-lt"/>
              <a:cs typeface="Calibri" panose="020F0502020204030204"/>
            </a:endParaRP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a:t>
            </a:r>
            <a:r>
              <a:rPr lang="en-US" sz="1400" dirty="0">
                <a:solidFill>
                  <a:prstClr val="black"/>
                </a:solidFill>
                <a:latin typeface="Calibri" panose="020F0502020204030204"/>
                <a:cs typeface="Calibri"/>
              </a:rPr>
              <a:t>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a:t>
            </a:r>
            <a:r>
              <a:rPr lang="en-US" sz="1500" dirty="0" smtClean="0">
                <a:solidFill>
                  <a:prstClr val="black"/>
                </a:solidFill>
                <a:latin typeface="Calibri" panose="020F0502020204030204"/>
                <a:ea typeface="+mn-lt"/>
                <a:cs typeface="Calibri" panose="020F0502020204030204"/>
              </a:rPr>
              <a:t>threads of EDN</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least </a:t>
            </a:r>
            <a:r>
              <a:rPr lang="en-US" sz="1500" b="1" dirty="0">
                <a:solidFill>
                  <a:prstClr val="black"/>
                </a:solidFill>
                <a:latin typeface="Calibri" panose="020F0502020204030204"/>
                <a:ea typeface="+mn-lt"/>
                <a:cs typeface="Calibri" panose="020F0502020204030204"/>
              </a:rPr>
              <a:t>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Orientation</a:t>
            </a:r>
          </a:p>
          <a:p>
            <a:pPr marL="514350" lvl="1" indent="-214313" defTabSz="685800">
              <a:spcBef>
                <a:spcPts val="375"/>
              </a:spcBef>
            </a:pPr>
            <a:r>
              <a:rPr lang="en-US" sz="1400" dirty="0" smtClean="0">
                <a:solidFill>
                  <a:prstClr val="black"/>
                </a:solidFill>
                <a:cs typeface="Calibri"/>
              </a:rPr>
              <a:t>Ins</a:t>
            </a:r>
            <a:r>
              <a:rPr lang="en-US" sz="1400" dirty="0" smtClean="0">
                <a:solidFill>
                  <a:prstClr val="black"/>
                </a:solidFill>
                <a:ea typeface="+mn-lt"/>
                <a:cs typeface="Calibri" panose="020F0502020204030204"/>
              </a:rPr>
              <a:t>tructions</a:t>
            </a:r>
            <a:r>
              <a:rPr lang="en-US" sz="1000" dirty="0" smtClean="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smtClean="0">
                <a:solidFill>
                  <a:prstClr val="black"/>
                </a:solidFill>
                <a:latin typeface="Calibri" panose="020F0502020204030204"/>
                <a:ea typeface="+mn-lt"/>
                <a:cs typeface="Calibri" panose="020F0502020204030204"/>
              </a:rPr>
              <a:t>Upload </a:t>
            </a:r>
            <a:r>
              <a:rPr lang="en-US" sz="2000" dirty="0">
                <a:solidFill>
                  <a:prstClr val="black"/>
                </a:solidFill>
                <a:latin typeface="Calibri" panose="020F0502020204030204"/>
                <a:ea typeface="+mn-lt"/>
                <a:cs typeface="Calibri" panose="020F0502020204030204"/>
              </a:rPr>
              <a:t>your memo </a:t>
            </a:r>
            <a:r>
              <a:rPr lang="en-US" sz="2000" dirty="0" smtClean="0">
                <a:solidFill>
                  <a:prstClr val="black"/>
                </a:solidFill>
                <a:latin typeface="Calibri" panose="020F0502020204030204"/>
                <a:ea typeface="+mn-lt"/>
                <a:cs typeface="Calibri" panose="020F0502020204030204"/>
              </a:rPr>
              <a:t>to the Background Information folder in team’s Repository</a:t>
            </a:r>
            <a:endParaRPr lang="en-US" sz="2000" dirty="0" smtClean="0">
              <a:solidFill>
                <a:srgbClr val="000000"/>
              </a:solidFill>
              <a:latin typeface="Calibri" panose="020F0502020204030204"/>
              <a:ea typeface="+mn-lt"/>
              <a:cs typeface="Calibri" panose="020F0502020204030204"/>
            </a:endParaRPr>
          </a:p>
          <a:p>
            <a:pPr marL="857250" lvl="2" indent="-214313" defTabSz="685800">
              <a:spcBef>
                <a:spcPts val="375"/>
              </a:spcBef>
            </a:pPr>
            <a:r>
              <a:rPr lang="en-US" dirty="0" smtClean="0">
                <a:solidFill>
                  <a:srgbClr val="000000"/>
                </a:solidFill>
                <a:latin typeface="Calibri" panose="020F0502020204030204"/>
                <a:ea typeface="+mn-lt"/>
                <a:cs typeface="Calibri" panose="020F0502020204030204"/>
              </a:rPr>
              <a:t>Include your RCSID and topic in filename!</a:t>
            </a:r>
            <a:endParaRPr lang="en-US" dirty="0">
              <a:solidFill>
                <a:srgbClr val="000000"/>
              </a:solidFill>
              <a:latin typeface="Calibri" panose="020F0502020204030204"/>
              <a:ea typeface="+mn-lt"/>
              <a:cs typeface="Calibri" panose="020F0502020204030204"/>
            </a:endParaRP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805866"/>
            <a:ext cx="7188508" cy="1915610"/>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 due on the EDN BY START OF CLASS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 NOT </a:t>
            </a:r>
            <a:r>
              <a:rPr lang="en-US" sz="1650" dirty="0" smtClean="0">
                <a:solidFill>
                  <a:prstClr val="black"/>
                </a:solidFill>
                <a:latin typeface="Calibri" panose="020F0502020204030204"/>
              </a:rPr>
              <a:t>just </a:t>
            </a:r>
            <a:r>
              <a:rPr lang="en-US" sz="1650" dirty="0">
                <a:solidFill>
                  <a:prstClr val="black"/>
                </a:solidFill>
                <a:latin typeface="Calibri" panose="020F0502020204030204"/>
              </a:rPr>
              <a:t>work on your Status Update!</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a:t>
            </a:r>
            <a:r>
              <a:rPr lang="en-US" sz="1500" dirty="0" smtClean="0">
                <a:solidFill>
                  <a:prstClr val="black"/>
                </a:solidFill>
                <a:latin typeface="Calibri" panose="020F0502020204030204"/>
                <a:cs typeface="Calibri"/>
              </a:rPr>
              <a:t>Laboratories - Safety </a:t>
            </a:r>
            <a:r>
              <a:rPr lang="en-US" sz="1500" dirty="0">
                <a:solidFill>
                  <a:prstClr val="black"/>
                </a:solidFill>
                <a:latin typeface="Calibri" panose="020F0502020204030204"/>
                <a:cs typeface="Calibri"/>
              </a:rPr>
              <a:t>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8605</Words>
  <Application>Microsoft Office PowerPoint</Application>
  <PresentationFormat>On-screen Show (4:3)</PresentationFormat>
  <Paragraphs>1437</Paragraphs>
  <Slides>113</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4"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Microsoft Excel 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Next few slides shifted from day 2 to here</vt:lpstr>
      <vt:lpstr>15 min – Engineering Documentation</vt:lpstr>
      <vt:lpstr>What is Documentation? Engineering Documentation?</vt:lpstr>
      <vt:lpstr>Why Document?</vt:lpstr>
      <vt:lpstr>Documentation Wrap up</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2022-12-20T20:07:09Z</dcterms:modified>
</cp:coreProperties>
</file>