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7"/>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9" r:id="rId47"/>
    <p:sldId id="330" r:id="rId48"/>
    <p:sldId id="331" r:id="rId49"/>
    <p:sldId id="429" r:id="rId50"/>
    <p:sldId id="417" r:id="rId51"/>
    <p:sldId id="407" r:id="rId52"/>
    <p:sldId id="287" r:id="rId53"/>
    <p:sldId id="387" r:id="rId54"/>
    <p:sldId id="333" r:id="rId55"/>
    <p:sldId id="340" r:id="rId56"/>
    <p:sldId id="289" r:id="rId57"/>
    <p:sldId id="391" r:id="rId58"/>
    <p:sldId id="288" r:id="rId59"/>
    <p:sldId id="290" r:id="rId60"/>
    <p:sldId id="408" r:id="rId61"/>
    <p:sldId id="293" r:id="rId62"/>
    <p:sldId id="372" r:id="rId63"/>
    <p:sldId id="393" r:id="rId64"/>
    <p:sldId id="394" r:id="rId65"/>
    <p:sldId id="342" r:id="rId66"/>
    <p:sldId id="416" r:id="rId67"/>
    <p:sldId id="409" r:id="rId68"/>
    <p:sldId id="298" r:id="rId69"/>
    <p:sldId id="373" r:id="rId70"/>
    <p:sldId id="386" r:id="rId71"/>
    <p:sldId id="449" r:id="rId72"/>
    <p:sldId id="446" r:id="rId73"/>
    <p:sldId id="447" r:id="rId74"/>
    <p:sldId id="450" r:id="rId75"/>
    <p:sldId id="448" r:id="rId76"/>
    <p:sldId id="355" r:id="rId77"/>
    <p:sldId id="366" r:id="rId78"/>
    <p:sldId id="367" r:id="rId79"/>
    <p:sldId id="401" r:id="rId80"/>
    <p:sldId id="313" r:id="rId81"/>
    <p:sldId id="309" r:id="rId82"/>
    <p:sldId id="442" r:id="rId83"/>
    <p:sldId id="433" r:id="rId84"/>
    <p:sldId id="410" r:id="rId85"/>
    <p:sldId id="300" r:id="rId86"/>
    <p:sldId id="374" r:id="rId87"/>
    <p:sldId id="385" r:id="rId88"/>
    <p:sldId id="382" r:id="rId89"/>
    <p:sldId id="343" r:id="rId90"/>
    <p:sldId id="344" r:id="rId91"/>
    <p:sldId id="345" r:id="rId92"/>
    <p:sldId id="381" r:id="rId93"/>
    <p:sldId id="411" r:id="rId94"/>
    <p:sldId id="302" r:id="rId95"/>
    <p:sldId id="375" r:id="rId96"/>
    <p:sldId id="384" r:id="rId97"/>
    <p:sldId id="402" r:id="rId98"/>
    <p:sldId id="404" r:id="rId99"/>
    <p:sldId id="348" r:id="rId100"/>
    <p:sldId id="412" r:id="rId101"/>
    <p:sldId id="304" r:id="rId102"/>
    <p:sldId id="376" r:id="rId103"/>
    <p:sldId id="395" r:id="rId104"/>
    <p:sldId id="396" r:id="rId105"/>
    <p:sldId id="397" r:id="rId106"/>
    <p:sldId id="413" r:id="rId107"/>
    <p:sldId id="306" r:id="rId108"/>
    <p:sldId id="378" r:id="rId109"/>
    <p:sldId id="383" r:id="rId110"/>
    <p:sldId id="350" r:id="rId111"/>
    <p:sldId id="414" r:id="rId112"/>
    <p:sldId id="443" r:id="rId113"/>
    <p:sldId id="444" r:id="rId114"/>
    <p:sldId id="398" r:id="rId115"/>
    <p:sldId id="369" r:id="rId1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4060" autoAdjust="0"/>
  </p:normalViewPr>
  <p:slideViewPr>
    <p:cSldViewPr>
      <p:cViewPr varScale="1">
        <p:scale>
          <a:sx n="70" d="100"/>
          <a:sy n="70" d="100"/>
        </p:scale>
        <p:origin x="1373" y="4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2194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microsoft.com/office/2015/10/relationships/revisionInfo" Target="revisionInfo.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commentAuthors" Target="commen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presProps" Target="pres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Activity Breakdown by Class</a:t>
            </a:r>
            <a:r>
              <a:rPr lang="en-US" baseline="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C5254C6F-E0AC-494C-816E-7AB73BEB2A48}" srcId="{D1D102AF-B7EE-4ABA-818B-966774740422}" destId="{F00F1D8C-B58F-449B-994E-20E961E308E6}" srcOrd="1" destOrd="0" parTransId="{5D5CEC23-C140-4DCB-912C-B4D1FA5C856A}" sibTransId="{EDF8BA88-30E9-4F44-88AA-261D5891C0DB}"/>
    <dgm:cxn modelId="{F742C7BB-EBBF-45C3-A141-3776C9323EB5}" srcId="{63E1802C-C9C0-4148-AC7C-3AE81545D912}" destId="{EE1EF569-9F29-434C-9ACB-0F2D2A5E2B53}" srcOrd="0" destOrd="0" parTransId="{A4336810-3FB2-4A91-8902-4FAC120449EE}" sibTransId="{85444A9F-EB7C-4ED1-A57C-596ECCF6D19F}"/>
    <dgm:cxn modelId="{D9997BD9-3495-4EF1-9BB1-CDB842261B3D}" srcId="{84B730F6-E6CE-4099-8451-9D6448D55025}" destId="{80F49431-FABB-4465-B476-A9EE3392E46B}" srcOrd="1" destOrd="0" parTransId="{55F85078-C7F7-41C7-AF8E-C4C9A05AE2F5}" sibTransId="{C4618B19-E5C9-4C72-8C60-624683EC996C}"/>
    <dgm:cxn modelId="{4B553B37-A07C-4F01-AD67-63C284B28C90}" type="presOf" srcId="{025E694E-134A-40E3-84F2-5229D754EE85}" destId="{9952CBE2-7F7D-46A3-9580-2FF4860630A6}" srcOrd="0" destOrd="2"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7678042B-FFA1-4C5F-A50E-D4A170559C58}" type="presOf" srcId="{8DBE0E98-9306-4FAC-864C-F5F9D7826A6E}" destId="{02551E02-946E-4976-8AE0-6DBE97996596}" srcOrd="1"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C531BD17-709E-499A-A5D8-4DD4C76D8358}" srcId="{63E1802C-C9C0-4148-AC7C-3AE81545D912}" destId="{025E694E-134A-40E3-84F2-5229D754EE85}" srcOrd="1" destOrd="0" parTransId="{58C6126D-F09D-4434-98B2-F2E17FDA91BC}" sibTransId="{11DA280C-A3F3-4769-A36A-680A41656C84}"/>
    <dgm:cxn modelId="{6B331428-D1D0-45BC-8D13-43C8256A27CB}" type="presOf" srcId="{8DBE0E98-9306-4FAC-864C-F5F9D7826A6E}" destId="{D0F4E070-3314-4AB3-AA0E-016754E3A79E}" srcOrd="0" destOrd="0" presId="urn:microsoft.com/office/officeart/2005/8/layout/hProcess10"/>
    <dgm:cxn modelId="{8EA8A9FA-F6B7-49C6-8854-735B88312893}" type="presOf" srcId="{D1D102AF-B7EE-4ABA-818B-966774740422}" destId="{FFD19A52-441B-410C-B072-FF11A597BD73}" srcOrd="0" destOrd="0" presId="urn:microsoft.com/office/officeart/2005/8/layout/hProcess10"/>
    <dgm:cxn modelId="{B369AD8C-70F6-48F3-9B42-2AF5D98B7F02}" srcId="{84B730F6-E6CE-4099-8451-9D6448D55025}" destId="{9618C81A-3A42-4191-95BE-9151987F60EA}" srcOrd="0" destOrd="0" parTransId="{A8F404D2-7B2D-466B-AC6C-D36D46E289C3}" sibTransId="{CBBEAC84-FBF3-47AE-AE9F-55C13504B1C8}"/>
    <dgm:cxn modelId="{CF05124C-742D-485B-BB96-C62E3B700B6F}" type="presOf" srcId="{F00F1D8C-B58F-449B-994E-20E961E308E6}" destId="{FFD19A52-441B-410C-B072-FF11A597BD73}" srcOrd="0" destOrd="2" presId="urn:microsoft.com/office/officeart/2005/8/layout/hProcess10"/>
    <dgm:cxn modelId="{22C427F1-B0DE-4577-8259-A01A5147F97E}" srcId="{81F6A475-8832-49A5-9610-840C77F585D9}" destId="{63E1802C-C9C0-4148-AC7C-3AE81545D912}" srcOrd="1" destOrd="0" parTransId="{D5A23646-AE0A-4D4F-A87B-3AE7CB653CBE}" sibTransId="{8DBE0E98-9306-4FAC-864C-F5F9D7826A6E}"/>
    <dgm:cxn modelId="{217D31D4-FD80-4748-BE4D-AE207277F590}" srcId="{81F6A475-8832-49A5-9610-840C77F585D9}" destId="{84B730F6-E6CE-4099-8451-9D6448D55025}" srcOrd="2" destOrd="0" parTransId="{6DC99785-FA92-432C-AA88-F6A55F09339B}" sibTransId="{BAEC9C96-BA54-477A-9AEA-A06A06DDCBD9}"/>
    <dgm:cxn modelId="{B06B0F25-0B95-489F-A7E5-D16A410D4044}" type="presOf" srcId="{CA732D00-E1D9-46E0-AB25-0369BA0ED5BB}" destId="{FFD19A52-441B-410C-B072-FF11A597BD73}" srcOrd="0" destOrd="1"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1/12/2023</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51</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60</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67</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68</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2027986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70</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85</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94</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1/12/2023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1/12/2023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1/12/2023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1/12/2023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1/12/2023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1/12/2023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1/12/2023</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1/12/2023</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1/12/2023</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1/12/2023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1/12/2023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1/12/2023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1/12/2023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1/12/2023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1/12/2023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1/12/2023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1/12/2023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1/12/2023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1/12/2023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1/12/2023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1/12/2023</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1/12/2023</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1/12/2023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1/12/2023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1/12/2023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1/12/2023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1/12/2023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1/12/2023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hyperlink" Target="https://forms.gle/7JvfgSsWBVWRfvob9" TargetMode="External"/><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HoU1JufvnPfDkbtW6"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vkvMFuR9rSaEhrB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slide" Target="slide35.xml"/><Relationship Id="rId7" Type="http://schemas.openxmlformats.org/officeDocument/2006/relationships/slide" Target="slide83.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slide" Target="slide59.xml"/><Relationship Id="rId10" Type="http://schemas.openxmlformats.org/officeDocument/2006/relationships/slide" Target="slide105.xml"/><Relationship Id="rId4" Type="http://schemas.openxmlformats.org/officeDocument/2006/relationships/slide" Target="slide50.xml"/><Relationship Id="rId9" Type="http://schemas.openxmlformats.org/officeDocument/2006/relationships/slide" Target="slide99.xml"/></Relationships>
</file>

<file path=ppt/slides/_rels/slide5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hyperlink" Target="https://designlab.eng.rpi.edu/projects/capstone-support-dev/wiki%20-%20Playbook.ppt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forms.gle/JcjmKtadJw7cZz3i6"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 TargetMode="External"/><Relationship Id="rId4" Type="http://schemas.openxmlformats.org/officeDocument/2006/relationships/hyperlink" Target="https://designlab.eng.rpi.edu/edn/projects/capstone-support-dev/wiki/Project_Documentatio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sponsor. They are not the team's "spokesperson" at meetings, conference calls, in class, etc.</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218822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Capstone Support Repository – working/Reports/Report + Poster/Poster.pptx</a:t>
            </a:r>
          </a:p>
          <a:p>
            <a:pPr marL="514350" lvl="1" indent="-171450" defTabSz="685800">
              <a:spcBef>
                <a:spcPts val="375"/>
              </a:spcBef>
            </a:pPr>
            <a:r>
              <a:rPr lang="en-US" sz="600" dirty="0">
                <a:solidFill>
                  <a:prstClr val="black"/>
                </a:solidFill>
                <a:hlinkClick r:id="rId2"/>
              </a:rPr>
              <a:t>https://designlab.eng.rpi.edu/edn/projects/capstone-support-dev/repository/112/entry/template%20documents/Poster.pptx</a:t>
            </a:r>
            <a:r>
              <a:rPr lang="en-US" sz="600" dirty="0">
                <a:solidFill>
                  <a:prstClr val="black"/>
                </a:solidFill>
              </a:rPr>
              <a:t> </a:t>
            </a:r>
            <a:endParaRPr lang="en-US" sz="600" dirty="0">
              <a:solidFill>
                <a:prstClr val="black"/>
              </a:solidFill>
              <a:latin typeface="Calibri" panose="020F0502020204030204"/>
            </a:endParaRPr>
          </a:p>
          <a:p>
            <a:pPr marL="514350" lvl="1" indent="-171450" defTabSz="685800">
              <a:spcBef>
                <a:spcPts val="375"/>
              </a:spcBef>
            </a:pPr>
            <a:r>
              <a:rPr lang="en-US" sz="1400" dirty="0">
                <a:solidFill>
                  <a:prstClr val="black"/>
                </a:solidFill>
                <a:latin typeface="Calibri" panose="020F0502020204030204"/>
              </a:rPr>
              <a:t>Discussion in your team’s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985797"/>
            <a:ext cx="6045508" cy="54589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3"/>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586547" y="3886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7782128"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 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a:xfrm>
            <a:off x="628650" y="1524000"/>
            <a:ext cx="7886700" cy="5197475"/>
          </a:xfrm>
        </p:spPr>
        <p:txBody>
          <a:bodyPr>
            <a:noAutofit/>
          </a:bodyPr>
          <a:lstStyle/>
          <a:p>
            <a:pPr marL="0" indent="0">
              <a:buNone/>
            </a:pPr>
            <a:r>
              <a:rPr lang="en-US" sz="2000" dirty="0"/>
              <a:t>For teams who had a sponsor update during class 9 -&gt; Day 10 activities are simply a repeat of Day 9 activities. Refer to previous slides.</a:t>
            </a:r>
          </a:p>
          <a:p>
            <a:pPr lvl="1"/>
            <a:endParaRPr lang="en-US" sz="2000" dirty="0"/>
          </a:p>
          <a:p>
            <a:pPr lvl="1"/>
            <a:r>
              <a:rPr lang="en-US" sz="2000" dirty="0"/>
              <a:t>Draft PDR Poster draft</a:t>
            </a:r>
          </a:p>
          <a:p>
            <a:pPr lvl="1"/>
            <a:endParaRPr lang="en-US" sz="2000" dirty="0"/>
          </a:p>
          <a:p>
            <a:pPr lvl="1"/>
            <a:r>
              <a:rPr lang="en-US" sz="2000" dirty="0"/>
              <a:t>Project Work</a:t>
            </a:r>
          </a:p>
          <a:p>
            <a:pPr lvl="1"/>
            <a:endParaRPr lang="en-US" sz="2000" dirty="0"/>
          </a:p>
          <a:p>
            <a:pPr lvl="1"/>
            <a:r>
              <a:rPr lang="en-US" sz="2000" dirty="0"/>
              <a:t>Status Update</a:t>
            </a:r>
            <a:endParaRPr lang="en-US" sz="2800" dirty="0"/>
          </a:p>
          <a:p>
            <a:pPr lvl="1"/>
            <a:endParaRPr lang="en-US" sz="2800" dirty="0"/>
          </a:p>
          <a:p>
            <a:pPr marL="0" lvl="1" indent="0">
              <a:buNone/>
            </a:pPr>
            <a:r>
              <a:rPr lang="en-US" sz="2000" dirty="0"/>
              <a:t>For teams who have a sponsor update during class </a:t>
            </a:r>
            <a:r>
              <a:rPr lang="en-US" sz="2000"/>
              <a:t>10 -&gt; </a:t>
            </a:r>
            <a:r>
              <a:rPr lang="en-US" sz="2000" dirty="0"/>
              <a:t>the Day 10 activity </a:t>
            </a:r>
            <a:r>
              <a:rPr lang="en-US" sz="2000" b="1" dirty="0"/>
              <a:t>IS</a:t>
            </a:r>
            <a:r>
              <a:rPr lang="en-US" sz="2000" dirty="0"/>
              <a:t> that sponsor update.</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52183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109093"/>
            <a:ext cx="7452333" cy="5224549"/>
            <a:chOff x="1929857" y="1473944"/>
            <a:chExt cx="6337208" cy="483511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49" y="1474124"/>
              <a:ext cx="843516" cy="1350061"/>
              <a:chOff x="4047359" y="4052408"/>
              <a:chExt cx="1362940" cy="2171754"/>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8"/>
                <a:ext cx="1362940" cy="1856306"/>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112613" y="5890155"/>
                <a:ext cx="1277118" cy="334007"/>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sp>
          <p:nvSpPr>
            <p:cNvPr id="57" name="TextBox 56">
              <a:extLst>
                <a:ext uri="{FF2B5EF4-FFF2-40B4-BE49-F238E27FC236}">
                  <a16:creationId xmlns:a16="http://schemas.microsoft.com/office/drawing/2014/main" id="{5762127F-D6CA-A72B-B6BE-98010417388C}"/>
                </a:ext>
              </a:extLst>
            </p:cNvPr>
            <p:cNvSpPr txBox="1"/>
            <p:nvPr/>
          </p:nvSpPr>
          <p:spPr>
            <a:xfrm>
              <a:off x="2787409" y="4346862"/>
              <a:ext cx="821902" cy="207634"/>
            </a:xfrm>
            <a:prstGeom prst="rect">
              <a:avLst/>
            </a:prstGeom>
            <a:solidFill>
              <a:schemeClr val="bg1"/>
            </a:solidFill>
          </p:spPr>
          <p:txBody>
            <a:bodyPr wrap="square" rtlCol="0">
              <a:spAutoFit/>
            </a:bodyPr>
            <a:lstStyle/>
            <a:p>
              <a:pPr algn="ctr">
                <a:tabLst>
                  <a:tab pos="112009" algn="l"/>
                </a:tabLst>
              </a:pPr>
              <a:r>
                <a:rPr lang="en-US" sz="858" dirty="0"/>
                <a:t>James Olson</a:t>
              </a:r>
            </a:p>
          </p:txBody>
        </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16550"/>
              <a:ext cx="922444" cy="207634"/>
            </a:xfrm>
            <a:prstGeom prst="rect">
              <a:avLst/>
            </a:prstGeom>
            <a:solidFill>
              <a:schemeClr val="bg1"/>
            </a:solidFill>
          </p:spPr>
          <p:txBody>
            <a:bodyPr wrap="square" rtlCol="0">
              <a:spAutoFit/>
            </a:bodyPr>
            <a:lstStyle/>
            <a:p>
              <a:pPr algn="ctr"/>
              <a:r>
                <a:rPr lang="en-US" sz="858" dirty="0"/>
                <a:t>Paul Chow</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3013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366963"/>
              <a:chOff x="7214143" y="1444213"/>
              <a:chExt cx="1173155" cy="1366963"/>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586819"/>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5"/>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6"/>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C14434F-9DD0-1EB2-96AD-760A0204A3C4}"/>
                </a:ext>
              </a:extLst>
            </p:cNvPr>
            <p:cNvSpPr txBox="1"/>
            <p:nvPr/>
          </p:nvSpPr>
          <p:spPr>
            <a:xfrm>
              <a:off x="6219153" y="2616550"/>
              <a:ext cx="922445" cy="207634"/>
            </a:xfrm>
            <a:prstGeom prst="rect">
              <a:avLst/>
            </a:prstGeom>
            <a:solidFill>
              <a:schemeClr val="bg1"/>
            </a:solidFill>
            <a:ln>
              <a:noFill/>
            </a:ln>
          </p:spPr>
          <p:txBody>
            <a:bodyPr wrap="square" rtlCol="0">
              <a:spAutoFit/>
            </a:bodyPr>
            <a:lstStyle/>
            <a:p>
              <a:pPr algn="ctr"/>
              <a:r>
                <a:rPr lang="en-US" sz="858" dirty="0" err="1"/>
                <a:t>Ishwara</a:t>
              </a:r>
              <a:r>
                <a:rPr lang="en-US" sz="858" dirty="0"/>
                <a:t> Bhat</a:t>
              </a:r>
            </a:p>
          </p:txBody>
        </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9"/>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0"/>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1"/>
            <a:stretch>
              <a:fillRect/>
            </a:stretch>
          </p:blipFill>
          <p:spPr>
            <a:xfrm>
              <a:off x="3989309" y="4731779"/>
              <a:ext cx="920576" cy="1249788"/>
            </a:xfrm>
            <a:prstGeom prst="rect">
              <a:avLst/>
            </a:prstGeom>
          </p:spPr>
        </p:pic>
      </p:grpSp>
      <p:pic>
        <p:nvPicPr>
          <p:cNvPr id="2" name="Picture 1"/>
          <p:cNvPicPr>
            <a:picLocks noChangeAspect="1"/>
          </p:cNvPicPr>
          <p:nvPr/>
        </p:nvPicPr>
        <p:blipFill>
          <a:blip r:embed="rId12"/>
          <a:stretch>
            <a:fillRect/>
          </a:stretch>
        </p:blipFill>
        <p:spPr>
          <a:xfrm>
            <a:off x="4386907" y="1102995"/>
            <a:ext cx="1044333" cy="1253199"/>
          </a:xfrm>
          <a:prstGeom prst="rect">
            <a:avLst/>
          </a:prstGeom>
        </p:spPr>
      </p:pic>
      <p:pic>
        <p:nvPicPr>
          <p:cNvPr id="3" name="Picture 2"/>
          <p:cNvPicPr>
            <a:picLocks noChangeAspect="1"/>
          </p:cNvPicPr>
          <p:nvPr/>
        </p:nvPicPr>
        <p:blipFill>
          <a:blip r:embed="rId13"/>
          <a:stretch>
            <a:fillRect/>
          </a:stretch>
        </p:blipFill>
        <p:spPr>
          <a:xfrm>
            <a:off x="1760294" y="2800370"/>
            <a:ext cx="921590" cy="1382722"/>
          </a:xfrm>
          <a:prstGeom prst="rect">
            <a:avLst/>
          </a:prstGeom>
        </p:spPr>
      </p:pic>
      <p:pic>
        <p:nvPicPr>
          <p:cNvPr id="5" name="Picture 4"/>
          <p:cNvPicPr>
            <a:picLocks noChangeAspect="1"/>
          </p:cNvPicPr>
          <p:nvPr/>
        </p:nvPicPr>
        <p:blipFill>
          <a:blip r:embed="rId14"/>
          <a:stretch>
            <a:fillRect/>
          </a:stretch>
        </p:blipFill>
        <p:spPr>
          <a:xfrm>
            <a:off x="5784553" y="1102748"/>
            <a:ext cx="1044539" cy="1253446"/>
          </a:xfrm>
          <a:prstGeom prst="rect">
            <a:avLst/>
          </a:prstGeom>
        </p:spPr>
      </p:pic>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700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419600" y="56388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lnSpcReduction="10000"/>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endParaRPr lang="en-US" dirty="0">
              <a:cs typeface="Calibri"/>
            </a:endParaRP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52676809"/>
              </p:ext>
            </p:extLst>
          </p:nvPr>
        </p:nvGraphicFramePr>
        <p:xfrm>
          <a:off x="381000" y="846138"/>
          <a:ext cx="8382000" cy="527272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a:effectLst/>
                          <a:latin typeface="+mj-lt"/>
                          <a:ea typeface="MS Mincho"/>
                        </a:rPr>
                        <a:t>9/23/21</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9 and added Day 10 scaffolding to account for first sponsor update</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r>
                        <a:rPr lang="en-US" sz="1200" dirty="0">
                          <a:effectLst/>
                          <a:latin typeface="+mj-lt"/>
                          <a:ea typeface="MS Mincho"/>
                        </a:rPr>
                        <a:t>1.25</a:t>
                      </a:r>
                    </a:p>
                  </a:txBody>
                  <a:tcPr marL="68580" marR="68580" marT="0" marB="0"/>
                </a:tc>
                <a:tc>
                  <a:txBody>
                    <a:bodyPr/>
                    <a:lstStyle/>
                    <a:p>
                      <a:pPr marL="0" marR="0" algn="l">
                        <a:spcBef>
                          <a:spcPts val="0"/>
                        </a:spcBef>
                        <a:spcAft>
                          <a:spcPts val="0"/>
                        </a:spcAft>
                      </a:pPr>
                      <a:r>
                        <a:rPr lang="en-US" sz="1200" dirty="0">
                          <a:effectLst/>
                          <a:latin typeface="+mj-lt"/>
                          <a:ea typeface="MS Mincho"/>
                        </a:rPr>
                        <a:t>10/26/22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Various small corrections to achieve agreement and consistency of Out Of</a:t>
                      </a:r>
                      <a:r>
                        <a:rPr lang="en-US" sz="1200" baseline="0" dirty="0">
                          <a:effectLst/>
                          <a:latin typeface="+mj-lt"/>
                          <a:ea typeface="MS Mincho"/>
                        </a:rPr>
                        <a:t> Class tasks to Wiki</a:t>
                      </a: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r>
                        <a:rPr lang="en-US" sz="1200" dirty="0">
                          <a:effectLst/>
                          <a:latin typeface="+mj-lt"/>
                          <a:ea typeface="MS Mincho"/>
                        </a:rPr>
                        <a:t>1.26</a:t>
                      </a:r>
                    </a:p>
                  </a:txBody>
                  <a:tcPr marL="68580" marR="68580" marT="0" marB="0"/>
                </a:tc>
                <a:tc>
                  <a:txBody>
                    <a:bodyPr/>
                    <a:lstStyle/>
                    <a:p>
                      <a:pPr marL="0" marR="0" algn="l">
                        <a:spcBef>
                          <a:spcPts val="0"/>
                        </a:spcBef>
                        <a:spcAft>
                          <a:spcPts val="0"/>
                        </a:spcAft>
                      </a:pPr>
                      <a:r>
                        <a:rPr lang="en-US" sz="1200" dirty="0">
                          <a:effectLst/>
                          <a:latin typeface="+mj-lt"/>
                          <a:ea typeface="MS Mincho"/>
                        </a:rPr>
                        <a:t>11/16/22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Documentation</a:t>
                      </a:r>
                      <a:r>
                        <a:rPr lang="en-US" sz="1200" baseline="0" dirty="0">
                          <a:effectLst/>
                          <a:latin typeface="+mj-lt"/>
                          <a:ea typeface="MS Mincho"/>
                        </a:rPr>
                        <a:t> Wiki removed from class 3 tasks, was already listed on class 4</a:t>
                      </a: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r>
                        <a:rPr lang="en-US" sz="1200" dirty="0">
                          <a:effectLst/>
                          <a:latin typeface="+mj-lt"/>
                          <a:ea typeface="MS Mincho"/>
                        </a:rPr>
                        <a:t>1.27</a:t>
                      </a:r>
                    </a:p>
                  </a:txBody>
                  <a:tcPr marL="68580" marR="68580" marT="0" marB="0"/>
                </a:tc>
                <a:tc>
                  <a:txBody>
                    <a:bodyPr/>
                    <a:lstStyle/>
                    <a:p>
                      <a:pPr marL="0" marR="0" algn="l">
                        <a:spcBef>
                          <a:spcPts val="0"/>
                        </a:spcBef>
                        <a:spcAft>
                          <a:spcPts val="0"/>
                        </a:spcAft>
                      </a:pPr>
                      <a:r>
                        <a:rPr lang="en-US" sz="1200" dirty="0">
                          <a:effectLst/>
                          <a:latin typeface="+mj-lt"/>
                          <a:ea typeface="MS Mincho"/>
                        </a:rPr>
                        <a:t>12/6/22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Updated Team Ideation</a:t>
                      </a:r>
                      <a:r>
                        <a:rPr lang="en-US" sz="1200" baseline="0" dirty="0">
                          <a:effectLst/>
                          <a:latin typeface="+mj-lt"/>
                          <a:ea typeface="MS Mincho"/>
                        </a:rPr>
                        <a:t> Conclusion p42</a:t>
                      </a:r>
                    </a:p>
                    <a:p>
                      <a:pPr marL="0" marR="0" algn="l">
                        <a:spcBef>
                          <a:spcPts val="0"/>
                        </a:spcBef>
                        <a:spcAft>
                          <a:spcPts val="0"/>
                        </a:spcAft>
                      </a:pPr>
                      <a:r>
                        <a:rPr lang="en-US" sz="1200" baseline="0" dirty="0">
                          <a:effectLst/>
                          <a:latin typeface="+mj-lt"/>
                          <a:ea typeface="MS Mincho"/>
                        </a:rPr>
                        <a:t>Shifted some documentation discussion from day 2 to day 5</a:t>
                      </a: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r>
                        <a:rPr lang="en-US" sz="1200" dirty="0">
                          <a:effectLst/>
                          <a:latin typeface="+mj-lt"/>
                          <a:ea typeface="MS Mincho"/>
                        </a:rPr>
                        <a:t>1.28</a:t>
                      </a:r>
                    </a:p>
                  </a:txBody>
                  <a:tcPr marL="68580" marR="68580" marT="0" marB="0"/>
                </a:tc>
                <a:tc>
                  <a:txBody>
                    <a:bodyPr/>
                    <a:lstStyle/>
                    <a:p>
                      <a:pPr marL="0" marR="0" algn="l">
                        <a:spcBef>
                          <a:spcPts val="0"/>
                        </a:spcBef>
                        <a:spcAft>
                          <a:spcPts val="0"/>
                        </a:spcAft>
                      </a:pPr>
                      <a:r>
                        <a:rPr lang="en-US" sz="1200" dirty="0">
                          <a:effectLst/>
                          <a:latin typeface="+mj-lt"/>
                          <a:ea typeface="MS Mincho"/>
                        </a:rPr>
                        <a:t>12/12/22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Team Standards Agreement due BEFORE class 6</a:t>
                      </a: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r>
                        <a:rPr lang="en-US" sz="1200" dirty="0">
                          <a:effectLst/>
                          <a:latin typeface="+mj-lt"/>
                          <a:ea typeface="MS Mincho"/>
                        </a:rPr>
                        <a:t>1.29</a:t>
                      </a:r>
                    </a:p>
                  </a:txBody>
                  <a:tcPr marL="68580" marR="68580" marT="0" marB="0"/>
                </a:tc>
                <a:tc>
                  <a:txBody>
                    <a:bodyPr/>
                    <a:lstStyle/>
                    <a:p>
                      <a:pPr marL="0" marR="0" algn="l">
                        <a:spcBef>
                          <a:spcPts val="0"/>
                        </a:spcBef>
                        <a:spcAft>
                          <a:spcPts val="0"/>
                        </a:spcAft>
                      </a:pPr>
                      <a:r>
                        <a:rPr lang="en-US" sz="1200" dirty="0">
                          <a:effectLst/>
                          <a:latin typeface="+mj-lt"/>
                          <a:ea typeface="MS Mincho"/>
                        </a:rPr>
                        <a:t>12/20/22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p>
                  </a:txBody>
                  <a:tcPr marL="68580" marR="68580" marT="0" marB="0"/>
                </a:tc>
                <a:tc>
                  <a:txBody>
                    <a:bodyPr/>
                    <a:lstStyle/>
                    <a:p>
                      <a:pPr marL="0" marR="0" algn="l">
                        <a:spcBef>
                          <a:spcPts val="0"/>
                        </a:spcBef>
                        <a:spcAft>
                          <a:spcPts val="0"/>
                        </a:spcAft>
                      </a:pPr>
                      <a:r>
                        <a:rPr lang="en-US" sz="1200" dirty="0">
                          <a:effectLst/>
                          <a:latin typeface="+mj-lt"/>
                          <a:ea typeface="MS Mincho"/>
                        </a:rPr>
                        <a:t>Day 1 – “2 additional questions”</a:t>
                      </a:r>
                      <a:r>
                        <a:rPr lang="en-US" sz="1200" baseline="0" dirty="0">
                          <a:effectLst/>
                          <a:latin typeface="+mj-lt"/>
                          <a:ea typeface="MS Mincho"/>
                        </a:rPr>
                        <a:t> for Out of Class tasks, Day 2 - </a:t>
                      </a:r>
                      <a:r>
                        <a:rPr lang="en-US" sz="1200" dirty="0">
                          <a:effectLst/>
                          <a:latin typeface="+mj-lt"/>
                          <a:ea typeface="MS Mincho"/>
                        </a:rPr>
                        <a:t>Slight timing shift</a:t>
                      </a:r>
                      <a:r>
                        <a:rPr lang="en-US" sz="1200" baseline="0" dirty="0">
                          <a:effectLst/>
                          <a:latin typeface="+mj-lt"/>
                          <a:ea typeface="MS Mincho"/>
                        </a:rPr>
                        <a:t> for technical tasks. Standardized box outline weight to 2.25 </a:t>
                      </a:r>
                      <a:r>
                        <a:rPr lang="en-US" sz="1200" baseline="0" dirty="0" err="1">
                          <a:effectLst/>
                          <a:latin typeface="+mj-lt"/>
                          <a:ea typeface="MS Mincho"/>
                        </a:rPr>
                        <a:t>pt</a:t>
                      </a:r>
                      <a:r>
                        <a:rPr lang="en-US" sz="1200" baseline="0" dirty="0">
                          <a:effectLst/>
                          <a:latin typeface="+mj-lt"/>
                          <a:ea typeface="MS Mincho"/>
                        </a:rPr>
                        <a:t>, added updating to most sections of Design Report</a:t>
                      </a:r>
                    </a:p>
                    <a:p>
                      <a:pPr marL="0" marR="0" algn="l">
                        <a:spcBef>
                          <a:spcPts val="0"/>
                        </a:spcBef>
                        <a:spcAft>
                          <a:spcPts val="0"/>
                        </a:spcAft>
                      </a:pPr>
                      <a:r>
                        <a:rPr lang="en-US" sz="1200" baseline="0" dirty="0">
                          <a:effectLst/>
                          <a:latin typeface="+mj-lt"/>
                          <a:ea typeface="MS Mincho"/>
                        </a:rPr>
                        <a:t>Finished documentation content shift from class 2 to 5</a:t>
                      </a: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as needed</a:t>
            </a:r>
            <a:endParaRPr lang="en-US" sz="2000" dirty="0">
              <a:cs typeface="Calibri"/>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1981200" y="5501479"/>
            <a:ext cx="49530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class to preserve the list for Class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Class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student add TWO additional project questions to team’s Webex General space for further discussion in class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60020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Nothing this time!</a:t>
            </a:r>
          </a:p>
        </p:txBody>
      </p:sp>
      <p:sp>
        <p:nvSpPr>
          <p:cNvPr id="11" name="Content Placeholder 2"/>
          <p:cNvSpPr txBox="1">
            <a:spLocks/>
          </p:cNvSpPr>
          <p:nvPr/>
        </p:nvSpPr>
        <p:spPr>
          <a:xfrm>
            <a:off x="1066800" y="4115802"/>
            <a:ext cx="7886700" cy="2604061"/>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Class 1 Ticket Out </a:t>
            </a:r>
            <a:r>
              <a:rPr lang="en-US" sz="2300" dirty="0">
                <a:solidFill>
                  <a:prstClr val="black"/>
                </a:solidFill>
                <a:latin typeface="Calibri" panose="020F0502020204030204"/>
              </a:rPr>
              <a:t>- </a:t>
            </a:r>
            <a:r>
              <a:rPr lang="en-US" sz="1725" dirty="0">
                <a:solidFill>
                  <a:prstClr val="black"/>
                </a:solidFill>
                <a:cs typeface="Calibri"/>
                <a:hlinkClick r:id="rId2"/>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617" y="1283589"/>
            <a:ext cx="5155145" cy="4152536"/>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066800"/>
            <a:ext cx="8229331" cy="4428163"/>
          </a:xfrm>
        </p:spPr>
      </p:pic>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2877203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084671"/>
              </p:ext>
            </p:extLst>
          </p:nvPr>
        </p:nvGraphicFramePr>
        <p:xfrm>
          <a:off x="381000" y="846138"/>
          <a:ext cx="8382000" cy="33197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1.3</a:t>
                      </a:r>
                    </a:p>
                  </a:txBody>
                  <a:tcPr marL="68580" marR="68580" marT="0" marB="0"/>
                </a:tc>
                <a:tc>
                  <a:txBody>
                    <a:bodyPr/>
                    <a:lstStyle/>
                    <a:p>
                      <a:pPr marL="0" marR="0" algn="l">
                        <a:spcBef>
                          <a:spcPts val="0"/>
                        </a:spcBef>
                        <a:spcAft>
                          <a:spcPts val="0"/>
                        </a:spcAft>
                      </a:pPr>
                      <a:r>
                        <a:rPr lang="en-US" sz="1200" dirty="0">
                          <a:effectLst/>
                          <a:latin typeface="+mj-lt"/>
                          <a:ea typeface="MS Mincho"/>
                        </a:rPr>
                        <a:t>1/3/23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Shifted some discussion time on Day 2 from poster summary to question classification</a:t>
                      </a:r>
                    </a:p>
                    <a:p>
                      <a:pPr marL="0" marR="0" algn="l">
                        <a:spcBef>
                          <a:spcPts val="0"/>
                        </a:spcBef>
                        <a:spcAft>
                          <a:spcPts val="0"/>
                        </a:spcAft>
                      </a:pPr>
                      <a:r>
                        <a:rPr lang="en-US" sz="1200" dirty="0">
                          <a:effectLst/>
                          <a:latin typeface="+mj-lt"/>
                          <a:ea typeface="MS Mincho"/>
                        </a:rPr>
                        <a:t>Slight adjustments to match out of class content in Playbook with Wiki</a:t>
                      </a: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1/4/23</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Paster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CE pictures p14</a:t>
                      </a:r>
                    </a:p>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links to Ticket Outs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1.3.2</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1/5/23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Added mention of Team Ideation Poster to out of class 2 tasks</a:t>
                      </a: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1.3.3</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1/10/2023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Class 1 – there are no Teambuilding tasks – they’re done in class now!</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1/12/23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DeBoer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Class 2 TSA – fixed due date from five weeks to before class 6</a:t>
                      </a: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this project? (2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Team Ideation Conclusions</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skills/experience does each person bring to the team?</a:t>
            </a:r>
          </a:p>
          <a:p>
            <a:pPr marL="0" indent="0">
              <a:buNone/>
            </a:pPr>
            <a:endParaRPr lang="en-US" sz="2000" dirty="0"/>
          </a:p>
          <a:p>
            <a:r>
              <a:rPr lang="en-US" sz="2000" dirty="0"/>
              <a:t>What skills/experience do members share in common?</a:t>
            </a:r>
          </a:p>
          <a:p>
            <a:endParaRPr lang="en-US" sz="2000" dirty="0"/>
          </a:p>
          <a:p>
            <a:r>
              <a:rPr lang="en-US" sz="2000" dirty="0"/>
              <a:t>What specific team or organizational strength will each person contribute?</a:t>
            </a:r>
          </a:p>
          <a:p>
            <a:endParaRPr lang="en-US" sz="2000" dirty="0"/>
          </a:p>
          <a:p>
            <a:r>
              <a:rPr lang="en-US" sz="2000" dirty="0"/>
              <a:t>Where are the gaps in skill? What team or organizational weakness or areas for growth does each person have?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4" name="TextBox 3"/>
          <p:cNvSpPr txBox="1"/>
          <p:nvPr/>
        </p:nvSpPr>
        <p:spPr>
          <a:xfrm>
            <a:off x="2514600" y="5486400"/>
            <a:ext cx="4572000" cy="646331"/>
          </a:xfrm>
          <a:prstGeom prst="rect">
            <a:avLst/>
          </a:prstGeom>
          <a:noFill/>
          <a:ln w="28575">
            <a:solidFill>
              <a:srgbClr val="FF0000"/>
            </a:solidFill>
          </a:ln>
        </p:spPr>
        <p:txBody>
          <a:bodyPr wrap="square" rtlCol="0">
            <a:spAutoFit/>
          </a:bodyPr>
          <a:lstStyle/>
          <a:p>
            <a:pPr algn="ctr"/>
            <a:r>
              <a:rPr lang="en-US" dirty="0"/>
              <a:t>Take notes and post as </a:t>
            </a:r>
            <a:r>
              <a:rPr lang="en-US" dirty="0" smtClean="0"/>
              <a:t>MS Word </a:t>
            </a:r>
            <a:r>
              <a:rPr lang="en-US" dirty="0"/>
              <a:t>document in team’s general Webex space</a:t>
            </a:r>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Class 1 and Out of class tasks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10 </a:t>
            </a:r>
            <a:r>
              <a:rPr lang="en-US" dirty="0" err="1"/>
              <a:t>mins</a:t>
            </a:r>
            <a:r>
              <a:rPr lang="en-US" dirty="0"/>
              <a:t> - Communication &amp; Documentation </a:t>
            </a:r>
            <a:br>
              <a:rPr lang="en-US" dirty="0"/>
            </a:br>
            <a:r>
              <a:rPr lang="en-US" dirty="0"/>
              <a:t>Policies / Tools</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was chosen as 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NOTES from all meetings*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4" name="TextBox 3"/>
          <p:cNvSpPr txBox="1"/>
          <p:nvPr/>
        </p:nvSpPr>
        <p:spPr>
          <a:xfrm>
            <a:off x="3352800" y="5587358"/>
            <a:ext cx="4998719" cy="923330"/>
          </a:xfrm>
          <a:prstGeom prst="rect">
            <a:avLst/>
          </a:prstGeom>
          <a:noFill/>
          <a:ln w="28575">
            <a:solidFill>
              <a:srgbClr val="FF0000"/>
            </a:solidFill>
          </a:ln>
        </p:spPr>
        <p:txBody>
          <a:bodyPr wrap="square" rtlCol="0">
            <a:spAutoFit/>
          </a:bodyPr>
          <a:lstStyle/>
          <a:p>
            <a:r>
              <a:rPr lang="en-US" dirty="0"/>
              <a:t>In class, out of class – ALL meetings</a:t>
            </a:r>
          </a:p>
          <a:p>
            <a:r>
              <a:rPr lang="en-US" dirty="0"/>
              <a:t>Although everyone should take notes, there should be a designated note taker for each meeting.</a:t>
            </a:r>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before Class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Class 6</a:t>
            </a:r>
          </a:p>
        </p:txBody>
      </p:sp>
    </p:spTree>
    <p:extLst>
      <p:ext uri="{BB962C8B-B14F-4D97-AF65-F5344CB8AC3E}">
        <p14:creationId xmlns:p14="http://schemas.microsoft.com/office/powerpoint/2010/main" val="308575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class 6</a:t>
            </a: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2 Ticket Out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5"/>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53</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6"/>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Class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2000" dirty="0">
                <a:solidFill>
                  <a:prstClr val="black"/>
                </a:solidFill>
                <a:latin typeface="Calibri" panose="020F0502020204030204"/>
              </a:rPr>
              <a:t>Watch Intro to EDN video (5 min) in preparation of Class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class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211444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4062186"/>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22330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58</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60</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pic>
        <p:nvPicPr>
          <p:cNvPr id="4" name="Picture 3"/>
          <p:cNvPicPr>
            <a:picLocks noChangeAspect="1"/>
          </p:cNvPicPr>
          <p:nvPr/>
        </p:nvPicPr>
        <p:blipFill>
          <a:blip r:embed="rId2"/>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363838"/>
            <a:ext cx="6731308" cy="8459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2209800"/>
            <a:ext cx="6731308" cy="130250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351230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5"/>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6"/>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43016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267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41636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541" y="1855710"/>
            <a:ext cx="6086469" cy="317349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69</a:t>
            </a:fld>
            <a:endParaRPr lang="en-US" sz="1200" dirty="0"/>
          </a:p>
        </p:txBody>
      </p:sp>
      <p:sp>
        <p:nvSpPr>
          <p:cNvPr id="7" name="TextBox 6"/>
          <p:cNvSpPr txBox="1"/>
          <p:nvPr/>
        </p:nvSpPr>
        <p:spPr>
          <a:xfrm>
            <a:off x="4032066" y="3808406"/>
            <a:ext cx="4419600" cy="1446550"/>
          </a:xfrm>
          <a:prstGeom prst="rect">
            <a:avLst/>
          </a:prstGeom>
          <a:noFill/>
          <a:ln w="19050">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500714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status updates and design report versions</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70</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71</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Where, When, Why, and How of the team’s work</a:t>
            </a:r>
          </a:p>
        </p:txBody>
      </p:sp>
    </p:spTree>
    <p:extLst>
      <p:ext uri="{BB962C8B-B14F-4D97-AF65-F5344CB8AC3E}">
        <p14:creationId xmlns:p14="http://schemas.microsoft.com/office/powerpoint/2010/main" val="3745900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Communication &amp; Documentation </a:t>
            </a:r>
            <a:br>
              <a:rPr lang="en-US" dirty="0"/>
            </a:br>
            <a:r>
              <a:rPr lang="en-US" dirty="0"/>
              <a:t>Policies / Tools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a:t>When Is Good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Spring 2023</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3679249773"/>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27"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w="28575">
            <a:solidFill>
              <a:srgbClr val="FF0000"/>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78</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PowerPoint is available on Electronic Design Notebook (EDN) and will guide the first 10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80</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Statement of Work</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Statement of Work (Phase 1 of </a:t>
            </a:r>
            <a:r>
              <a:rPr lang="en-US" sz="1400" i="1" dirty="0">
                <a:solidFill>
                  <a:prstClr val="black"/>
                </a:solidFill>
                <a:latin typeface="Calibri" panose="020F0502020204030204"/>
                <a:ea typeface="+mn-lt"/>
                <a:cs typeface="Calibri" panose="020F0502020204030204"/>
              </a:rPr>
              <a:t>Design Report.docx</a:t>
            </a:r>
            <a:r>
              <a:rPr lang="en-US" sz="14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21920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Class 7</a:t>
            </a:r>
          </a:p>
        </p:txBody>
      </p:sp>
      <p:sp>
        <p:nvSpPr>
          <p:cNvPr id="10" name="Content Placeholder 2"/>
          <p:cNvSpPr txBox="1">
            <a:spLocks/>
          </p:cNvSpPr>
          <p:nvPr/>
        </p:nvSpPr>
        <p:spPr>
          <a:xfrm>
            <a:off x="1447800" y="3279342"/>
            <a:ext cx="6883708" cy="153562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0" defTabSz="685800">
              <a:spcBef>
                <a:spcPts val="375"/>
              </a:spcBef>
            </a:pPr>
            <a:r>
              <a:rPr lang="en-US" sz="1500" dirty="0">
                <a:solidFill>
                  <a:prstClr val="black"/>
                </a:solidFill>
                <a:ea typeface="+mn-lt"/>
                <a:cs typeface="Calibri" panose="020F0502020204030204"/>
              </a:rPr>
              <a:t>Team Standards Agreement should have been be posted to Wiki </a:t>
            </a:r>
            <a:r>
              <a:rPr lang="en-US" sz="1500" b="1" dirty="0">
                <a:solidFill>
                  <a:prstClr val="black"/>
                </a:solidFill>
                <a:ea typeface="+mn-lt"/>
                <a:cs typeface="Calibri" panose="020F0502020204030204"/>
              </a:rPr>
              <a:t>BEFORE Class 6</a:t>
            </a:r>
            <a:endParaRPr lang="en-US" sz="1500" b="1"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814967"/>
            <a:ext cx="6883708" cy="154138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a:t>Add your </a:t>
            </a:r>
            <a:r>
              <a:rPr lang="en-US" dirty="0"/>
              <a:t>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Statement of Work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Template: </a:t>
            </a:r>
            <a:r>
              <a:rPr lang="en-US" sz="1100"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11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srgbClr val="000000"/>
                </a:solidFill>
                <a:latin typeface="Calibri" panose="020F0502020204030204"/>
                <a:ea typeface="+mn-lt"/>
                <a:cs typeface="Calibri" panose="020F0502020204030204"/>
              </a:rPr>
              <a:t>Memo Rubric: </a:t>
            </a:r>
            <a:r>
              <a:rPr lang="en-US" sz="1700"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17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Status Update PPT topics due on the EDN BY START OF CLASS</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class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7"/>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8901</Words>
  <Application>Microsoft Office PowerPoint</Application>
  <PresentationFormat>On-screen Show (4:3)</PresentationFormat>
  <Paragraphs>1478</Paragraphs>
  <Slides>113</Slides>
  <Notes>34</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24"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15 min - Team Ideation Conclusions</vt:lpstr>
      <vt:lpstr>30 min - Classify and Assign Questions</vt:lpstr>
      <vt:lpstr>10 mins - Communication &amp; Documentation  Policies / Tools</vt:lpstr>
      <vt:lpstr>Electronic Design Notebook (EDN)</vt:lpstr>
      <vt:lpstr>What Should I Document?</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15 min – Engineering Documentation</vt:lpstr>
      <vt:lpstr>What is Documentation? Engineering Documentation?</vt:lpstr>
      <vt:lpstr>Why Document?</vt:lpstr>
      <vt:lpstr>Communication &amp; Documentation  Policies / Tools Reminder</vt:lpstr>
      <vt:lpstr>Documentation Wrap up</vt:lpstr>
      <vt:lpstr>Phases of the Design Report</vt:lpstr>
      <vt:lpstr>Design Report.docx - Table of Contents Revision Spring 2023</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2023-01-12T17:49:13Z</dcterms:modified>
</cp:coreProperties>
</file>