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17"/>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8" r:id="rId27"/>
    <p:sldId id="437" r:id="rId28"/>
    <p:sldId id="435" r:id="rId29"/>
    <p:sldId id="439" r:id="rId30"/>
    <p:sldId id="425" r:id="rId31"/>
    <p:sldId id="423" r:id="rId32"/>
    <p:sldId id="424" r:id="rId33"/>
    <p:sldId id="421" r:id="rId34"/>
    <p:sldId id="440" r:id="rId35"/>
    <p:sldId id="292" r:id="rId36"/>
    <p:sldId id="406" r:id="rId37"/>
    <p:sldId id="264" r:id="rId38"/>
    <p:sldId id="389" r:id="rId39"/>
    <p:sldId id="426" r:id="rId40"/>
    <p:sldId id="427" r:id="rId41"/>
    <p:sldId id="428" r:id="rId42"/>
    <p:sldId id="420" r:id="rId43"/>
    <p:sldId id="441" r:id="rId44"/>
    <p:sldId id="418" r:id="rId45"/>
    <p:sldId id="362" r:id="rId46"/>
    <p:sldId id="329" r:id="rId47"/>
    <p:sldId id="330" r:id="rId48"/>
    <p:sldId id="331" r:id="rId49"/>
    <p:sldId id="429" r:id="rId50"/>
    <p:sldId id="417" r:id="rId51"/>
    <p:sldId id="407" r:id="rId52"/>
    <p:sldId id="287" r:id="rId53"/>
    <p:sldId id="387" r:id="rId54"/>
    <p:sldId id="333" r:id="rId55"/>
    <p:sldId id="340" r:id="rId56"/>
    <p:sldId id="289" r:id="rId57"/>
    <p:sldId id="391" r:id="rId58"/>
    <p:sldId id="288" r:id="rId59"/>
    <p:sldId id="290" r:id="rId60"/>
    <p:sldId id="408" r:id="rId61"/>
    <p:sldId id="293" r:id="rId62"/>
    <p:sldId id="372" r:id="rId63"/>
    <p:sldId id="393" r:id="rId64"/>
    <p:sldId id="394" r:id="rId65"/>
    <p:sldId id="342" r:id="rId66"/>
    <p:sldId id="416" r:id="rId67"/>
    <p:sldId id="409" r:id="rId68"/>
    <p:sldId id="298" r:id="rId69"/>
    <p:sldId id="373" r:id="rId70"/>
    <p:sldId id="386" r:id="rId71"/>
    <p:sldId id="449" r:id="rId72"/>
    <p:sldId id="446" r:id="rId73"/>
    <p:sldId id="447" r:id="rId74"/>
    <p:sldId id="450" r:id="rId75"/>
    <p:sldId id="448" r:id="rId76"/>
    <p:sldId id="355" r:id="rId77"/>
    <p:sldId id="366" r:id="rId78"/>
    <p:sldId id="367" r:id="rId79"/>
    <p:sldId id="401" r:id="rId80"/>
    <p:sldId id="313" r:id="rId81"/>
    <p:sldId id="309" r:id="rId82"/>
    <p:sldId id="442" r:id="rId83"/>
    <p:sldId id="433" r:id="rId84"/>
    <p:sldId id="410" r:id="rId85"/>
    <p:sldId id="300" r:id="rId86"/>
    <p:sldId id="374" r:id="rId87"/>
    <p:sldId id="385" r:id="rId88"/>
    <p:sldId id="382" r:id="rId89"/>
    <p:sldId id="343" r:id="rId90"/>
    <p:sldId id="344" r:id="rId91"/>
    <p:sldId id="345" r:id="rId92"/>
    <p:sldId id="381" r:id="rId93"/>
    <p:sldId id="411" r:id="rId94"/>
    <p:sldId id="302" r:id="rId95"/>
    <p:sldId id="375" r:id="rId96"/>
    <p:sldId id="384" r:id="rId97"/>
    <p:sldId id="402" r:id="rId98"/>
    <p:sldId id="404" r:id="rId99"/>
    <p:sldId id="348" r:id="rId100"/>
    <p:sldId id="412" r:id="rId101"/>
    <p:sldId id="304" r:id="rId102"/>
    <p:sldId id="376" r:id="rId103"/>
    <p:sldId id="395" r:id="rId104"/>
    <p:sldId id="396" r:id="rId105"/>
    <p:sldId id="397" r:id="rId106"/>
    <p:sldId id="413" r:id="rId107"/>
    <p:sldId id="306" r:id="rId108"/>
    <p:sldId id="378" r:id="rId109"/>
    <p:sldId id="383" r:id="rId110"/>
    <p:sldId id="350" r:id="rId111"/>
    <p:sldId id="414" r:id="rId112"/>
    <p:sldId id="443" r:id="rId113"/>
    <p:sldId id="444" r:id="rId114"/>
    <p:sldId id="398" r:id="rId115"/>
    <p:sldId id="369" r:id="rId11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84060" autoAdjust="0"/>
  </p:normalViewPr>
  <p:slideViewPr>
    <p:cSldViewPr>
      <p:cViewPr varScale="1">
        <p:scale>
          <a:sx n="51" d="100"/>
          <a:sy n="51" d="100"/>
        </p:scale>
        <p:origin x="1748" y="36"/>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2194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notesMaster" Target="notesMasters/notesMaster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microsoft.com/office/2015/10/relationships/revisionInfo" Target="revisionInfo.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commentAuthors" Target="commentAuthor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presProps" Target="presProp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Activity Breakdown by Class</a:t>
            </a:r>
            <a:r>
              <a:rPr lang="en-US" baseline="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pt>
    <dgm:pt modelId="{64DA26E8-615F-43BF-80DE-A04E3A185889}" type="pres">
      <dgm:prSet presAssocID="{2A90C21E-1BA4-4C56-B33F-FF8FD313D573}" presName="sibTrans" presStyleLbl="sibTrans2D1" presStyleIdx="0" presStyleCnt="2" custLinFactNeighborX="-23831" custLinFactNeighborY="0"/>
      <dgm:spPr/>
    </dgm:pt>
    <dgm:pt modelId="{7E8B19BC-BEA4-43B7-A43D-3C86AE120D38}" type="pres">
      <dgm:prSet presAssocID="{2A90C21E-1BA4-4C56-B33F-FF8FD313D573}" presName="connTx" presStyleLbl="sibTrans2D1" presStyleIdx="0" presStyleCnt="2"/>
      <dgm:spPr/>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pt>
    <dgm:pt modelId="{D0F4E070-3314-4AB3-AA0E-016754E3A79E}" type="pres">
      <dgm:prSet presAssocID="{8DBE0E98-9306-4FAC-864C-F5F9D7826A6E}" presName="sibTrans" presStyleLbl="sibTrans2D1" presStyleIdx="1" presStyleCnt="2"/>
      <dgm:spPr/>
    </dgm:pt>
    <dgm:pt modelId="{02551E02-946E-4976-8AE0-6DBE97996596}" type="pres">
      <dgm:prSet presAssocID="{8DBE0E98-9306-4FAC-864C-F5F9D7826A6E}" presName="connTx" presStyleLbl="sibTrans2D1" presStyleIdx="1" presStyleCnt="2"/>
      <dgm:spPr/>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pt>
  </dgm:ptLst>
  <dgm:cxnLst>
    <dgm:cxn modelId="{C531BD17-709E-499A-A5D8-4DD4C76D8358}" srcId="{63E1802C-C9C0-4148-AC7C-3AE81545D912}" destId="{025E694E-134A-40E3-84F2-5229D754EE85}" srcOrd="1" destOrd="0" parTransId="{58C6126D-F09D-4434-98B2-F2E17FDA91BC}" sibTransId="{11DA280C-A3F3-4769-A36A-680A41656C84}"/>
    <dgm:cxn modelId="{B06B0F25-0B95-489F-A7E5-D16A410D4044}" type="presOf" srcId="{CA732D00-E1D9-46E0-AB25-0369BA0ED5BB}" destId="{FFD19A52-441B-410C-B072-FF11A597BD73}" srcOrd="0" destOrd="1" presId="urn:microsoft.com/office/officeart/2005/8/layout/hProcess10"/>
    <dgm:cxn modelId="{6B331428-D1D0-45BC-8D13-43C8256A27CB}" type="presOf" srcId="{8DBE0E98-9306-4FAC-864C-F5F9D7826A6E}" destId="{D0F4E070-3314-4AB3-AA0E-016754E3A79E}" srcOrd="0" destOrd="0"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678042B-FFA1-4C5F-A50E-D4A170559C58}" type="presOf" srcId="{8DBE0E98-9306-4FAC-864C-F5F9D7826A6E}" destId="{02551E02-946E-4976-8AE0-6DBE97996596}" srcOrd="1" destOrd="0" presId="urn:microsoft.com/office/officeart/2005/8/layout/hProcess10"/>
    <dgm:cxn modelId="{4B553B37-A07C-4F01-AD67-63C284B28C90}" type="presOf" srcId="{025E694E-134A-40E3-84F2-5229D754EE85}" destId="{9952CBE2-7F7D-46A3-9580-2FF4860630A6}"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C5254C6F-E0AC-494C-816E-7AB73BEB2A48}" srcId="{D1D102AF-B7EE-4ABA-818B-966774740422}" destId="{F00F1D8C-B58F-449B-994E-20E961E308E6}" srcOrd="1" destOrd="0" parTransId="{5D5CEC23-C140-4DCB-912C-B4D1FA5C856A}" sibTransId="{EDF8BA88-30E9-4F44-88AA-261D5891C0DB}"/>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369AD8C-70F6-48F3-9B42-2AF5D98B7F02}" srcId="{84B730F6-E6CE-4099-8451-9D6448D55025}" destId="{9618C81A-3A42-4191-95BE-9151987F60EA}" srcOrd="0" destOrd="0" parTransId="{A8F404D2-7B2D-466B-AC6C-D36D46E289C3}" sibTransId="{CBBEAC84-FBF3-47AE-AE9F-55C13504B1C8}"/>
    <dgm:cxn modelId="{B4466F8D-E25C-4BF4-BE59-52FDBF7EA60D}" type="presOf" srcId="{84B730F6-E6CE-4099-8451-9D6448D55025}" destId="{78CC00FE-30CD-4BA9-B030-2F32FAD5032C}" srcOrd="0"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A1B7EC96-438A-4E2D-BDD9-D8CAA1395AAF}" type="presOf" srcId="{81F6A475-8832-49A5-9610-840C77F585D9}" destId="{98F3DA5C-672D-4BDE-86CE-99214DE0EDBE}" srcOrd="0" destOrd="0" presId="urn:microsoft.com/office/officeart/2005/8/layout/hProcess10"/>
    <dgm:cxn modelId="{F742C7BB-EBBF-45C3-A141-3776C9323EB5}" srcId="{63E1802C-C9C0-4148-AC7C-3AE81545D912}" destId="{EE1EF569-9F29-434C-9ACB-0F2D2A5E2B53}" srcOrd="0" destOrd="0" parTransId="{A4336810-3FB2-4A91-8902-4FAC120449EE}" sibTransId="{85444A9F-EB7C-4ED1-A57C-596ECCF6D19F}"/>
    <dgm:cxn modelId="{217D31D4-FD80-4748-BE4D-AE207277F590}" srcId="{81F6A475-8832-49A5-9610-840C77F585D9}" destId="{84B730F6-E6CE-4099-8451-9D6448D55025}" srcOrd="2" destOrd="0" parTransId="{6DC99785-FA92-432C-AA88-F6A55F09339B}" sibTransId="{BAEC9C96-BA54-477A-9AEA-A06A06DDCBD9}"/>
    <dgm:cxn modelId="{D9997BD9-3495-4EF1-9BB1-CDB842261B3D}" srcId="{84B730F6-E6CE-4099-8451-9D6448D55025}" destId="{80F49431-FABB-4465-B476-A9EE3392E46B}" srcOrd="1" destOrd="0" parTransId="{55F85078-C7F7-41C7-AF8E-C4C9A05AE2F5}" sibTransId="{C4618B19-E5C9-4C72-8C60-624683EC996C}"/>
    <dgm:cxn modelId="{22C427F1-B0DE-4577-8259-A01A5147F97E}" srcId="{81F6A475-8832-49A5-9610-840C77F585D9}" destId="{63E1802C-C9C0-4148-AC7C-3AE81545D912}" srcOrd="1" destOrd="0" parTransId="{D5A23646-AE0A-4D4F-A87B-3AE7CB653CBE}" sibTransId="{8DBE0E98-9306-4FAC-864C-F5F9D7826A6E}"/>
    <dgm:cxn modelId="{8EA8A9FA-F6B7-49C6-8854-735B88312893}" type="presOf" srcId="{D1D102AF-B7EE-4ABA-818B-966774740422}" destId="{FFD19A52-441B-410C-B072-FF11A597BD73}"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1/13/2023</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36</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50</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51</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60</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67</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68</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69</a:t>
            </a:fld>
            <a:endParaRPr lang="en-US" dirty="0"/>
          </a:p>
        </p:txBody>
      </p:sp>
    </p:spTree>
    <p:extLst>
      <p:ext uri="{BB962C8B-B14F-4D97-AF65-F5344CB8AC3E}">
        <p14:creationId xmlns:p14="http://schemas.microsoft.com/office/powerpoint/2010/main" val="2027986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70</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77</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84</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85</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87</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93</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94</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97</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106</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107</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111</a:t>
            </a:fld>
            <a:endParaRPr lang="en-US" dirty="0"/>
          </a:p>
        </p:txBody>
      </p:sp>
    </p:spTree>
    <p:extLst>
      <p:ext uri="{BB962C8B-B14F-4D97-AF65-F5344CB8AC3E}">
        <p14:creationId xmlns:p14="http://schemas.microsoft.com/office/powerpoint/2010/main" val="1324223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946400" y="3852863"/>
            <a:ext cx="13868400" cy="10401300"/>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1/13/2023</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1/13/2023</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1/13/2023</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1/13/2023</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1/13/2023</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1/13/2023</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1/13/2023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1/13/2023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1/13/2023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1/13/2023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1/13/2023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1/13/2023</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1/13/2023</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1/13/2023</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1/13/2023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1/13/2023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1/13/2023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1/13/2023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1/13/2023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0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hyperlink" Target="https://forms.gle/7JvfgSsWBVWRfvob9" TargetMode="External"/><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1_and_beyond" TargetMode="Externa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rpi.percipio.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HoU1JufvnPfDkbtW6"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vkvMFuR9rSaEhrB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92.xml"/><Relationship Id="rId3" Type="http://schemas.openxmlformats.org/officeDocument/2006/relationships/slide" Target="slide35.xml"/><Relationship Id="rId7" Type="http://schemas.openxmlformats.org/officeDocument/2006/relationships/slide" Target="slide83.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66.xml"/><Relationship Id="rId5" Type="http://schemas.openxmlformats.org/officeDocument/2006/relationships/slide" Target="slide59.xml"/><Relationship Id="rId10" Type="http://schemas.openxmlformats.org/officeDocument/2006/relationships/slide" Target="slide105.xml"/><Relationship Id="rId4" Type="http://schemas.openxmlformats.org/officeDocument/2006/relationships/slide" Target="slide50.xml"/><Relationship Id="rId9" Type="http://schemas.openxmlformats.org/officeDocument/2006/relationships/slide" Target="slide99.xml"/></Relationships>
</file>

<file path=ppt/slides/_rels/slide5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designlab.eng.rpi.edu/projects/capstone-support-dev/wiki%20-%20Playbook.pptx"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hyperlink" Target="https://designlab.eng.rpi.edu/projects/capstone-support-dev/wiki%20-%20Playbook.pptx"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forms.gle/JcjmKtadJw7cZz3i6" TargetMode="External"/><Relationship Id="rId7" Type="http://schemas.openxmlformats.org/officeDocument/2006/relationships/hyperlink" Target="https://designlab.eng.rpi.edu/edn/attachments/download/114354/RMPL%20Safety%20Module%20Completion%20Instructions-Percipio%20.pdf"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Subversion" TargetMode="External"/><Relationship Id="rId4" Type="http://schemas.openxmlformats.org/officeDocument/2006/relationships/hyperlink" Target="https://designlab.eng.rpi.edu/edn/projects/capstone-support-dev/wiki/Project_Documentation"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oleObject" Target="../embeddings/oleObject1.bin"/><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8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sponsor. They are not the team's "spokesperson" at meetings, conference calls, in class, etc.</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105</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13" y="1790558"/>
            <a:ext cx="8916173" cy="3276884"/>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9891243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218822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Capstone Support Repository – working/Reports/Report + Poster/Poster.pptx</a:t>
            </a:r>
          </a:p>
          <a:p>
            <a:pPr marL="514350" lvl="1" indent="-171450" defTabSz="685800">
              <a:spcBef>
                <a:spcPts val="375"/>
              </a:spcBef>
            </a:pPr>
            <a:r>
              <a:rPr lang="en-US" sz="600" dirty="0">
                <a:solidFill>
                  <a:prstClr val="black"/>
                </a:solidFill>
                <a:hlinkClick r:id="rId2"/>
              </a:rPr>
              <a:t>https://designlab.eng.rpi.edu/edn/projects/capstone-support-dev/repository/112/entry/template%20documents/Poster.pptx</a:t>
            </a:r>
            <a:r>
              <a:rPr lang="en-US" sz="600" dirty="0">
                <a:solidFill>
                  <a:prstClr val="black"/>
                </a:solidFill>
              </a:rPr>
              <a:t> </a:t>
            </a:r>
            <a:endParaRPr lang="en-US" sz="600" dirty="0">
              <a:solidFill>
                <a:prstClr val="black"/>
              </a:solidFill>
              <a:latin typeface="Calibri" panose="020F0502020204030204"/>
            </a:endParaRPr>
          </a:p>
          <a:p>
            <a:pPr marL="514350" lvl="1" indent="-171450" defTabSz="685800">
              <a:spcBef>
                <a:spcPts val="375"/>
              </a:spcBef>
            </a:pPr>
            <a:r>
              <a:rPr lang="en-US" sz="1400" dirty="0">
                <a:solidFill>
                  <a:prstClr val="black"/>
                </a:solidFill>
                <a:latin typeface="Calibri" panose="020F0502020204030204"/>
              </a:rPr>
              <a:t>Discussion in your team’s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985797"/>
            <a:ext cx="6045508" cy="54589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3"/>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586547" y="3886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7782128"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 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110</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43" y="1981200"/>
            <a:ext cx="8459833" cy="2876667"/>
          </a:xfrm>
          <a:prstGeom prst="rect">
            <a:avLst/>
          </a:prstGeom>
        </p:spPr>
      </p:pic>
    </p:spTree>
    <p:extLst>
      <p:ext uri="{BB962C8B-B14F-4D97-AF65-F5344CB8AC3E}">
        <p14:creationId xmlns:p14="http://schemas.microsoft.com/office/powerpoint/2010/main" val="23648602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Day 10</a:t>
            </a:r>
          </a:p>
        </p:txBody>
      </p:sp>
      <p:sp>
        <p:nvSpPr>
          <p:cNvPr id="3" name="Content Placeholder 2"/>
          <p:cNvSpPr>
            <a:spLocks noGrp="1"/>
          </p:cNvSpPr>
          <p:nvPr>
            <p:ph idx="1"/>
          </p:nvPr>
        </p:nvSpPr>
        <p:spPr>
          <a:xfrm>
            <a:off x="628650" y="1524000"/>
            <a:ext cx="7886700" cy="5197475"/>
          </a:xfrm>
        </p:spPr>
        <p:txBody>
          <a:bodyPr>
            <a:noAutofit/>
          </a:bodyPr>
          <a:lstStyle/>
          <a:p>
            <a:pPr marL="0" indent="0">
              <a:buNone/>
            </a:pPr>
            <a:r>
              <a:rPr lang="en-US" sz="2000" dirty="0"/>
              <a:t>For teams who had a sponsor update during class 9 -&gt; Day 10 activities are simply a repeat of Day 9 activities. Refer to previous slides.</a:t>
            </a:r>
          </a:p>
          <a:p>
            <a:pPr lvl="1"/>
            <a:endParaRPr lang="en-US" sz="2000" dirty="0"/>
          </a:p>
          <a:p>
            <a:pPr lvl="1"/>
            <a:r>
              <a:rPr lang="en-US" sz="2000" dirty="0"/>
              <a:t>Draft PDR Poster draft</a:t>
            </a:r>
          </a:p>
          <a:p>
            <a:pPr lvl="1"/>
            <a:endParaRPr lang="en-US" sz="2000" dirty="0"/>
          </a:p>
          <a:p>
            <a:pPr lvl="1"/>
            <a:r>
              <a:rPr lang="en-US" sz="2000" dirty="0"/>
              <a:t>Project Work</a:t>
            </a:r>
          </a:p>
          <a:p>
            <a:pPr lvl="1"/>
            <a:endParaRPr lang="en-US" sz="2000" dirty="0"/>
          </a:p>
          <a:p>
            <a:pPr lvl="1"/>
            <a:r>
              <a:rPr lang="en-US" sz="2000" dirty="0"/>
              <a:t>Status Update</a:t>
            </a:r>
            <a:endParaRPr lang="en-US" sz="2800" dirty="0"/>
          </a:p>
          <a:p>
            <a:pPr lvl="1"/>
            <a:endParaRPr lang="en-US" sz="2800" dirty="0"/>
          </a:p>
          <a:p>
            <a:pPr marL="0" lvl="1" indent="0">
              <a:buNone/>
            </a:pPr>
            <a:r>
              <a:rPr lang="en-US" sz="2000" dirty="0"/>
              <a:t>For teams who have a sponsor update during class </a:t>
            </a:r>
            <a:r>
              <a:rPr lang="en-US" sz="2000"/>
              <a:t>10 -&gt; </a:t>
            </a:r>
            <a:r>
              <a:rPr lang="en-US" sz="2000" dirty="0"/>
              <a:t>the Day 10 activity </a:t>
            </a:r>
            <a:r>
              <a:rPr lang="en-US" sz="2000" b="1" dirty="0"/>
              <a:t>IS</a:t>
            </a:r>
            <a:r>
              <a:rPr lang="en-US" sz="2000" dirty="0"/>
              <a:t> that sponsor update.</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27521835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11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https://designlab.eng.rpi.edu/edn/projects/capstone-support-dev/wiki/Class_11_and_beyond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113</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109093"/>
            <a:ext cx="7452333" cy="5224549"/>
            <a:chOff x="1929857" y="1473944"/>
            <a:chExt cx="6337208" cy="483511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49" y="1474124"/>
              <a:ext cx="843516" cy="1350061"/>
              <a:chOff x="4047359" y="4052408"/>
              <a:chExt cx="1362940" cy="2171754"/>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8"/>
                <a:ext cx="1362940" cy="1856306"/>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112613" y="5890155"/>
                <a:ext cx="1277118" cy="334007"/>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sp>
          <p:nvSpPr>
            <p:cNvPr id="57" name="TextBox 56">
              <a:extLst>
                <a:ext uri="{FF2B5EF4-FFF2-40B4-BE49-F238E27FC236}">
                  <a16:creationId xmlns:a16="http://schemas.microsoft.com/office/drawing/2014/main" id="{5762127F-D6CA-A72B-B6BE-98010417388C}"/>
                </a:ext>
              </a:extLst>
            </p:cNvPr>
            <p:cNvSpPr txBox="1"/>
            <p:nvPr/>
          </p:nvSpPr>
          <p:spPr>
            <a:xfrm>
              <a:off x="2787409" y="4346862"/>
              <a:ext cx="821902" cy="207634"/>
            </a:xfrm>
            <a:prstGeom prst="rect">
              <a:avLst/>
            </a:prstGeom>
            <a:solidFill>
              <a:schemeClr val="bg1"/>
            </a:solidFill>
          </p:spPr>
          <p:txBody>
            <a:bodyPr wrap="square" rtlCol="0">
              <a:spAutoFit/>
            </a:bodyPr>
            <a:lstStyle/>
            <a:p>
              <a:pPr algn="ctr">
                <a:tabLst>
                  <a:tab pos="112009" algn="l"/>
                </a:tabLst>
              </a:pPr>
              <a:r>
                <a:rPr lang="en-US" sz="858" dirty="0"/>
                <a:t>James Olson</a:t>
              </a:r>
            </a:p>
          </p:txBody>
        </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16550"/>
              <a:ext cx="922444" cy="207634"/>
            </a:xfrm>
            <a:prstGeom prst="rect">
              <a:avLst/>
            </a:prstGeom>
            <a:solidFill>
              <a:schemeClr val="bg1"/>
            </a:solidFill>
          </p:spPr>
          <p:txBody>
            <a:bodyPr wrap="square" rtlCol="0">
              <a:spAutoFit/>
            </a:bodyPr>
            <a:lstStyle/>
            <a:p>
              <a:pPr algn="ctr"/>
              <a:r>
                <a:rPr lang="en-US" sz="858" dirty="0"/>
                <a:t>Paul Chow</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3013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366963"/>
              <a:chOff x="7214143" y="1444213"/>
              <a:chExt cx="1173155" cy="1366963"/>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586819"/>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5"/>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6"/>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FC14434F-9DD0-1EB2-96AD-760A0204A3C4}"/>
                </a:ext>
              </a:extLst>
            </p:cNvPr>
            <p:cNvSpPr txBox="1"/>
            <p:nvPr/>
          </p:nvSpPr>
          <p:spPr>
            <a:xfrm>
              <a:off x="6219153" y="2616550"/>
              <a:ext cx="922445" cy="207634"/>
            </a:xfrm>
            <a:prstGeom prst="rect">
              <a:avLst/>
            </a:prstGeom>
            <a:solidFill>
              <a:schemeClr val="bg1"/>
            </a:solidFill>
            <a:ln>
              <a:noFill/>
            </a:ln>
          </p:spPr>
          <p:txBody>
            <a:bodyPr wrap="square" rtlCol="0">
              <a:spAutoFit/>
            </a:bodyPr>
            <a:lstStyle/>
            <a:p>
              <a:pPr algn="ctr"/>
              <a:r>
                <a:rPr lang="en-US" sz="858" dirty="0" err="1"/>
                <a:t>Ishwara</a:t>
              </a:r>
              <a:r>
                <a:rPr lang="en-US" sz="858" dirty="0"/>
                <a:t> Bhat</a:t>
              </a:r>
            </a:p>
          </p:txBody>
        </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9"/>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0"/>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1"/>
            <a:stretch>
              <a:fillRect/>
            </a:stretch>
          </p:blipFill>
          <p:spPr>
            <a:xfrm>
              <a:off x="3989309" y="4731779"/>
              <a:ext cx="920576" cy="1249788"/>
            </a:xfrm>
            <a:prstGeom prst="rect">
              <a:avLst/>
            </a:prstGeom>
          </p:spPr>
        </p:pic>
      </p:grpSp>
      <p:pic>
        <p:nvPicPr>
          <p:cNvPr id="2" name="Picture 1"/>
          <p:cNvPicPr>
            <a:picLocks noChangeAspect="1"/>
          </p:cNvPicPr>
          <p:nvPr/>
        </p:nvPicPr>
        <p:blipFill>
          <a:blip r:embed="rId12"/>
          <a:stretch>
            <a:fillRect/>
          </a:stretch>
        </p:blipFill>
        <p:spPr>
          <a:xfrm>
            <a:off x="4386907" y="1102995"/>
            <a:ext cx="1044333" cy="1253199"/>
          </a:xfrm>
          <a:prstGeom prst="rect">
            <a:avLst/>
          </a:prstGeom>
        </p:spPr>
      </p:pic>
      <p:pic>
        <p:nvPicPr>
          <p:cNvPr id="3" name="Picture 2"/>
          <p:cNvPicPr>
            <a:picLocks noChangeAspect="1"/>
          </p:cNvPicPr>
          <p:nvPr/>
        </p:nvPicPr>
        <p:blipFill>
          <a:blip r:embed="rId13"/>
          <a:stretch>
            <a:fillRect/>
          </a:stretch>
        </p:blipFill>
        <p:spPr>
          <a:xfrm>
            <a:off x="1760294" y="2800370"/>
            <a:ext cx="921590" cy="1382722"/>
          </a:xfrm>
          <a:prstGeom prst="rect">
            <a:avLst/>
          </a:prstGeom>
        </p:spPr>
      </p:pic>
      <p:pic>
        <p:nvPicPr>
          <p:cNvPr id="5" name="Picture 4"/>
          <p:cNvPicPr>
            <a:picLocks noChangeAspect="1"/>
          </p:cNvPicPr>
          <p:nvPr/>
        </p:nvPicPr>
        <p:blipFill>
          <a:blip r:embed="rId14"/>
          <a:stretch>
            <a:fillRect/>
          </a:stretch>
        </p:blipFill>
        <p:spPr>
          <a:xfrm>
            <a:off x="5784553" y="1102748"/>
            <a:ext cx="1044539" cy="1253446"/>
          </a:xfrm>
          <a:prstGeom prst="rect">
            <a:avLst/>
          </a:prstGeom>
        </p:spPr>
      </p:pic>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fontScale="700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419600" y="56388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lnSpcReduction="10000"/>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endParaRPr lang="en-US" dirty="0">
              <a:cs typeface="Calibri"/>
            </a:endParaRP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Agreement content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team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p:txBody>
          <a:bodyPr/>
          <a:lstStyle/>
          <a:p>
            <a:pPr lvl="1"/>
            <a:r>
              <a:rPr lang="en-US" dirty="0"/>
              <a:t>This is referred to as a “Wave” Ice Breaker – There will be three waves</a:t>
            </a:r>
          </a:p>
          <a:p>
            <a:pPr lvl="1"/>
            <a:r>
              <a:rPr lang="en-US" dirty="0"/>
              <a:t>Time to stand up and move!</a:t>
            </a:r>
          </a:p>
          <a:p>
            <a:pPr lvl="1"/>
            <a:r>
              <a:rPr lang="en-US" dirty="0"/>
              <a:t>For each wave, teams will be given a prompt with three potential answers and have two minutes to sort themselves into three groups based on individuals’ answers to prompt</a:t>
            </a:r>
          </a:p>
          <a:p>
            <a:pPr lvl="2"/>
            <a:r>
              <a:rPr lang="en-US" dirty="0"/>
              <a:t>Example prompt – Favorite “chill” music genre: jazz/classical/folk</a:t>
            </a:r>
          </a:p>
          <a:p>
            <a:pPr lvl="1"/>
            <a:r>
              <a:rPr lang="en-US" dirty="0"/>
              <a:t>After dividing, teams will be asked to “report out” </a:t>
            </a:r>
          </a:p>
          <a:p>
            <a:pPr lvl="2"/>
            <a:r>
              <a:rPr lang="en-US" dirty="0"/>
              <a:t>How did you sort yourselves?</a:t>
            </a:r>
          </a:p>
          <a:p>
            <a:pPr lvl="2"/>
            <a:r>
              <a:rPr lang="en-US" dirty="0"/>
              <a:t>What is something interesting/funny/new that was revealed?</a:t>
            </a:r>
          </a:p>
          <a:p>
            <a:pPr lvl="1"/>
            <a:r>
              <a:rPr lang="en-US" dirty="0"/>
              <a:t>Any Questions?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2600" y="2272912"/>
            <a:ext cx="2364581" cy="31527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51625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What is your pet preference?</a:t>
            </a:r>
          </a:p>
          <a:p>
            <a:pPr lvl="1"/>
            <a:r>
              <a:rPr lang="en-US" dirty="0"/>
              <a:t>Dogs</a:t>
            </a:r>
          </a:p>
          <a:p>
            <a:pPr lvl="1"/>
            <a:r>
              <a:rPr lang="en-US" dirty="0"/>
              <a:t>Cats</a:t>
            </a:r>
          </a:p>
          <a:p>
            <a:pPr lvl="1"/>
            <a:r>
              <a:rPr lang="en-US" dirty="0"/>
              <a:t>Other (birds, reptiles, all of the above, none)</a:t>
            </a:r>
          </a:p>
        </p:txBody>
      </p:sp>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5162550" cy="4351338"/>
          </a:xfrm>
        </p:spPr>
        <p:txBody>
          <a:bodyPr/>
          <a:lstStyle/>
          <a:p>
            <a:r>
              <a:rPr lang="en-US" dirty="0"/>
              <a:t>What is your preferred means of exercise?</a:t>
            </a:r>
          </a:p>
          <a:p>
            <a:pPr lvl="1"/>
            <a:r>
              <a:rPr lang="en-US" dirty="0"/>
              <a:t>Cardio (Running, Cycling, Swimming, etc.)</a:t>
            </a:r>
          </a:p>
          <a:p>
            <a:pPr lvl="1"/>
            <a:r>
              <a:rPr lang="en-US" dirty="0"/>
              <a:t>Strength (Weights, Plyometrics, etc.)</a:t>
            </a:r>
          </a:p>
          <a:p>
            <a:pPr lvl="1"/>
            <a:r>
              <a:rPr lang="en-US"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lstStyle/>
          <a:p>
            <a:r>
              <a:rPr lang="en-US" dirty="0"/>
              <a:t>What is your preferred vacation environment?</a:t>
            </a:r>
          </a:p>
          <a:p>
            <a:pPr lvl="1"/>
            <a:r>
              <a:rPr lang="en-US" dirty="0"/>
              <a:t>Mountains</a:t>
            </a:r>
          </a:p>
          <a:p>
            <a:pPr lvl="1"/>
            <a:r>
              <a:rPr lang="en-US" dirty="0"/>
              <a:t>City</a:t>
            </a:r>
          </a:p>
          <a:p>
            <a:pPr lvl="1"/>
            <a:r>
              <a:rPr lang="en-US"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020" y="34290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52676809"/>
              </p:ext>
            </p:extLst>
          </p:nvPr>
        </p:nvGraphicFramePr>
        <p:xfrm>
          <a:off x="381000" y="846138"/>
          <a:ext cx="8382000" cy="5272728"/>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08/29/22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1 Out </a:t>
                      </a:r>
                      <a:r>
                        <a:rPr lang="en-US" sz="1200">
                          <a:effectLst/>
                          <a:latin typeface="+mj-lt"/>
                          <a:ea typeface="MS Mincho"/>
                        </a:rPr>
                        <a:t>of Class Tasks</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choices for Day</a:t>
                      </a:r>
                      <a:r>
                        <a:rPr lang="en-US" sz="1200" baseline="0" dirty="0">
                          <a:effectLst/>
                          <a:latin typeface="+mj-lt"/>
                          <a:ea typeface="MS Mincho"/>
                        </a:rPr>
                        <a:t> 1 Ice Breaker</a:t>
                      </a: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Playbook links were wrong in 9 places! Probably a global search/replace error</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9/01/22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Broke out Ice Breaker slides to include topics, added slide for question prompts for Question </a:t>
                      </a:r>
                      <a:r>
                        <a:rPr lang="en-US" sz="1200">
                          <a:effectLst/>
                          <a:latin typeface="+mj-lt"/>
                          <a:ea typeface="MS Mincho"/>
                        </a:rPr>
                        <a:t>Generation activity in Day 1</a:t>
                      </a: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9/7/22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Agenda slide updated to correct color coding</a:t>
                      </a: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1.18</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9/8/22</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safety training link - </a:t>
                      </a:r>
                      <a:r>
                        <a:rPr lang="en-US" sz="1200" b="0" i="0" u="sng" kern="1200" dirty="0">
                          <a:solidFill>
                            <a:schemeClr val="dk1"/>
                          </a:solidFill>
                          <a:effectLst/>
                          <a:latin typeface="+mn-lt"/>
                          <a:ea typeface="+mn-ea"/>
                          <a:cs typeface="+mn-cs"/>
                          <a:hlinkClick r:id="rId2"/>
                        </a:rPr>
                        <a:t>https://rpi.percipio.com/</a:t>
                      </a: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1.19</a:t>
                      </a:r>
                    </a:p>
                  </a:txBody>
                  <a:tcPr marL="68580" marR="68580" marT="0" marB="0"/>
                </a:tc>
                <a:tc>
                  <a:txBody>
                    <a:bodyPr/>
                    <a:lstStyle/>
                    <a:p>
                      <a:pPr marL="0" marR="0" algn="l">
                        <a:spcBef>
                          <a:spcPts val="0"/>
                        </a:spcBef>
                        <a:spcAft>
                          <a:spcPts val="0"/>
                        </a:spcAft>
                      </a:pPr>
                      <a:r>
                        <a:rPr lang="en-US" sz="1200" dirty="0">
                          <a:effectLst/>
                          <a:latin typeface="+mj-lt"/>
                          <a:ea typeface="MS Mincho"/>
                        </a:rPr>
                        <a:t>9/8/22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BG Memo assignment due date in the Out of Class Tasks to be completed before Class 8.</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9/12/22</a:t>
                      </a:r>
                    </a:p>
                  </a:txBody>
                  <a:tcPr marL="68580" marR="68580" marT="0" marB="0"/>
                </a:tc>
                <a:tc>
                  <a:txBody>
                    <a:bodyPr/>
                    <a:lstStyle/>
                    <a:p>
                      <a:pPr marL="0" marR="0" indent="0" algn="l">
                        <a:spcBef>
                          <a:spcPts val="0"/>
                        </a:spcBef>
                        <a:spcAft>
                          <a:spcPts val="0"/>
                        </a:spcAft>
                        <a:buNone/>
                      </a:pPr>
                      <a:r>
                        <a:rPr lang="en-US" sz="1200" kern="1200" dirty="0">
                          <a:solidFill>
                            <a:schemeClr val="dk1"/>
                          </a:solidFill>
                          <a:effectLst/>
                          <a:latin typeface="+mn-lt"/>
                          <a:ea typeface="MS Mincho"/>
                          <a:cs typeface="+mn-cs"/>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Added mention of  Team Standard Agreement to Out of Class Tasks</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9/13/22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Revised Day 2 out of class task to post contact info to forum instead of wiki (matches video)</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9/16/2022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New slide on long vs short </a:t>
                      </a:r>
                      <a:r>
                        <a:rPr lang="en-US" sz="1200">
                          <a:effectLst/>
                          <a:latin typeface="+mj-lt"/>
                          <a:ea typeface="MS Mincho"/>
                        </a:rPr>
                        <a:t>term objectives</a:t>
                      </a: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r>
                        <a:rPr lang="en-US" sz="1200" dirty="0">
                          <a:effectLst/>
                          <a:latin typeface="+mj-lt"/>
                          <a:ea typeface="MS Mincho"/>
                        </a:rPr>
                        <a:t>1.23</a:t>
                      </a:r>
                    </a:p>
                  </a:txBody>
                  <a:tcPr marL="68580" marR="68580" marT="0" marB="0"/>
                </a:tc>
                <a:tc>
                  <a:txBody>
                    <a:bodyPr/>
                    <a:lstStyle/>
                    <a:p>
                      <a:pPr marL="0" marR="0" algn="l">
                        <a:spcBef>
                          <a:spcPts val="0"/>
                        </a:spcBef>
                        <a:spcAft>
                          <a:spcPts val="0"/>
                        </a:spcAft>
                      </a:pPr>
                      <a:r>
                        <a:rPr lang="en-US" sz="1200" dirty="0">
                          <a:effectLst/>
                          <a:latin typeface="+mj-lt"/>
                          <a:ea typeface="MS Mincho"/>
                        </a:rPr>
                        <a:t>9/20/22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Clarified wording </a:t>
                      </a:r>
                      <a:r>
                        <a:rPr lang="en-US" sz="1200">
                          <a:effectLst/>
                          <a:latin typeface="+mj-lt"/>
                          <a:ea typeface="MS Mincho"/>
                        </a:rPr>
                        <a:t>of Class 6 Out </a:t>
                      </a:r>
                      <a:r>
                        <a:rPr lang="en-US" sz="1200" dirty="0">
                          <a:effectLst/>
                          <a:latin typeface="+mj-lt"/>
                          <a:ea typeface="MS Mincho"/>
                        </a:rPr>
                        <a:t>of Class Tasks</a:t>
                      </a: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r>
                        <a:rPr lang="en-US" sz="1200" dirty="0">
                          <a:effectLst/>
                          <a:latin typeface="+mj-lt"/>
                          <a:ea typeface="MS Mincho"/>
                        </a:rPr>
                        <a:t>1.24</a:t>
                      </a:r>
                    </a:p>
                  </a:txBody>
                  <a:tcPr marL="68580" marR="68580" marT="0" marB="0"/>
                </a:tc>
                <a:tc>
                  <a:txBody>
                    <a:bodyPr/>
                    <a:lstStyle/>
                    <a:p>
                      <a:pPr marL="0" marR="0" algn="l">
                        <a:spcBef>
                          <a:spcPts val="0"/>
                        </a:spcBef>
                        <a:spcAft>
                          <a:spcPts val="0"/>
                        </a:spcAft>
                      </a:pPr>
                      <a:r>
                        <a:rPr lang="en-US" sz="1200" dirty="0">
                          <a:effectLst/>
                          <a:latin typeface="+mj-lt"/>
                          <a:ea typeface="MS Mincho"/>
                        </a:rPr>
                        <a:t>9/23/21</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9 and added Day 10 scaffolding to account for first sponsor update</a:t>
                      </a: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r>
                        <a:rPr lang="en-US" sz="1200" dirty="0">
                          <a:effectLst/>
                          <a:latin typeface="+mj-lt"/>
                          <a:ea typeface="MS Mincho"/>
                        </a:rPr>
                        <a:t>1.25</a:t>
                      </a:r>
                    </a:p>
                  </a:txBody>
                  <a:tcPr marL="68580" marR="68580" marT="0" marB="0"/>
                </a:tc>
                <a:tc>
                  <a:txBody>
                    <a:bodyPr/>
                    <a:lstStyle/>
                    <a:p>
                      <a:pPr marL="0" marR="0" algn="l">
                        <a:spcBef>
                          <a:spcPts val="0"/>
                        </a:spcBef>
                        <a:spcAft>
                          <a:spcPts val="0"/>
                        </a:spcAft>
                      </a:pPr>
                      <a:r>
                        <a:rPr lang="en-US" sz="1200" dirty="0">
                          <a:effectLst/>
                          <a:latin typeface="+mj-lt"/>
                          <a:ea typeface="MS Mincho"/>
                        </a:rPr>
                        <a:t>10/26/22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Various small corrections to achieve agreement and consistency of Out Of</a:t>
                      </a:r>
                      <a:r>
                        <a:rPr lang="en-US" sz="1200" baseline="0" dirty="0">
                          <a:effectLst/>
                          <a:latin typeface="+mj-lt"/>
                          <a:ea typeface="MS Mincho"/>
                        </a:rPr>
                        <a:t> Class tasks to Wiki</a:t>
                      </a: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r>
                        <a:rPr lang="en-US" sz="1200" dirty="0">
                          <a:effectLst/>
                          <a:latin typeface="+mj-lt"/>
                          <a:ea typeface="MS Mincho"/>
                        </a:rPr>
                        <a:t>1.26</a:t>
                      </a:r>
                    </a:p>
                  </a:txBody>
                  <a:tcPr marL="68580" marR="68580" marT="0" marB="0"/>
                </a:tc>
                <a:tc>
                  <a:txBody>
                    <a:bodyPr/>
                    <a:lstStyle/>
                    <a:p>
                      <a:pPr marL="0" marR="0" algn="l">
                        <a:spcBef>
                          <a:spcPts val="0"/>
                        </a:spcBef>
                        <a:spcAft>
                          <a:spcPts val="0"/>
                        </a:spcAft>
                      </a:pPr>
                      <a:r>
                        <a:rPr lang="en-US" sz="1200" dirty="0">
                          <a:effectLst/>
                          <a:latin typeface="+mj-lt"/>
                          <a:ea typeface="MS Mincho"/>
                        </a:rPr>
                        <a:t>11/16/22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Documentation</a:t>
                      </a:r>
                      <a:r>
                        <a:rPr lang="en-US" sz="1200" baseline="0" dirty="0">
                          <a:effectLst/>
                          <a:latin typeface="+mj-lt"/>
                          <a:ea typeface="MS Mincho"/>
                        </a:rPr>
                        <a:t> Wiki removed from class 3 tasks, was already listed on class 4</a:t>
                      </a: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r>
                        <a:rPr lang="en-US" sz="1200" dirty="0">
                          <a:effectLst/>
                          <a:latin typeface="+mj-lt"/>
                          <a:ea typeface="MS Mincho"/>
                        </a:rPr>
                        <a:t>1.27</a:t>
                      </a:r>
                    </a:p>
                  </a:txBody>
                  <a:tcPr marL="68580" marR="68580" marT="0" marB="0"/>
                </a:tc>
                <a:tc>
                  <a:txBody>
                    <a:bodyPr/>
                    <a:lstStyle/>
                    <a:p>
                      <a:pPr marL="0" marR="0" algn="l">
                        <a:spcBef>
                          <a:spcPts val="0"/>
                        </a:spcBef>
                        <a:spcAft>
                          <a:spcPts val="0"/>
                        </a:spcAft>
                      </a:pPr>
                      <a:r>
                        <a:rPr lang="en-US" sz="1200" dirty="0">
                          <a:effectLst/>
                          <a:latin typeface="+mj-lt"/>
                          <a:ea typeface="MS Mincho"/>
                        </a:rPr>
                        <a:t>12/6/22</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Paster/DeBoer/Anderson</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Updated Team Ideation</a:t>
                      </a:r>
                      <a:r>
                        <a:rPr lang="en-US" sz="1200" baseline="0" dirty="0">
                          <a:effectLst/>
                          <a:latin typeface="+mj-lt"/>
                          <a:ea typeface="MS Mincho"/>
                        </a:rPr>
                        <a:t> Conclusion p42</a:t>
                      </a:r>
                    </a:p>
                    <a:p>
                      <a:pPr marL="0" marR="0" algn="l">
                        <a:spcBef>
                          <a:spcPts val="0"/>
                        </a:spcBef>
                        <a:spcAft>
                          <a:spcPts val="0"/>
                        </a:spcAft>
                      </a:pPr>
                      <a:r>
                        <a:rPr lang="en-US" sz="1200" baseline="0" dirty="0">
                          <a:effectLst/>
                          <a:latin typeface="+mj-lt"/>
                          <a:ea typeface="MS Mincho"/>
                        </a:rPr>
                        <a:t>Shifted some documentation discussion from day 2 to day 5</a:t>
                      </a: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r>
                        <a:rPr lang="en-US" sz="1200" dirty="0">
                          <a:effectLst/>
                          <a:latin typeface="+mj-lt"/>
                          <a:ea typeface="MS Mincho"/>
                        </a:rPr>
                        <a:t>1.28</a:t>
                      </a:r>
                    </a:p>
                  </a:txBody>
                  <a:tcPr marL="68580" marR="68580" marT="0" marB="0"/>
                </a:tc>
                <a:tc>
                  <a:txBody>
                    <a:bodyPr/>
                    <a:lstStyle/>
                    <a:p>
                      <a:pPr marL="0" marR="0" algn="l">
                        <a:spcBef>
                          <a:spcPts val="0"/>
                        </a:spcBef>
                        <a:spcAft>
                          <a:spcPts val="0"/>
                        </a:spcAft>
                      </a:pPr>
                      <a:r>
                        <a:rPr lang="en-US" sz="1200" dirty="0">
                          <a:effectLst/>
                          <a:latin typeface="+mj-lt"/>
                          <a:ea typeface="MS Mincho"/>
                        </a:rPr>
                        <a:t>12/12/22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Team Standards Agreement due BEFORE class 6</a:t>
                      </a: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r>
                        <a:rPr lang="en-US" sz="1200" dirty="0">
                          <a:effectLst/>
                          <a:latin typeface="+mj-lt"/>
                          <a:ea typeface="MS Mincho"/>
                        </a:rPr>
                        <a:t>1.29</a:t>
                      </a:r>
                    </a:p>
                  </a:txBody>
                  <a:tcPr marL="68580" marR="68580" marT="0" marB="0"/>
                </a:tc>
                <a:tc>
                  <a:txBody>
                    <a:bodyPr/>
                    <a:lstStyle/>
                    <a:p>
                      <a:pPr marL="0" marR="0" algn="l">
                        <a:spcBef>
                          <a:spcPts val="0"/>
                        </a:spcBef>
                        <a:spcAft>
                          <a:spcPts val="0"/>
                        </a:spcAft>
                      </a:pPr>
                      <a:r>
                        <a:rPr lang="en-US" sz="1200" dirty="0">
                          <a:effectLst/>
                          <a:latin typeface="+mj-lt"/>
                          <a:ea typeface="MS Mincho"/>
                        </a:rPr>
                        <a:t>12/20/22</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Paster/DeBoer/Anderson</a:t>
                      </a:r>
                    </a:p>
                  </a:txBody>
                  <a:tcPr marL="68580" marR="68580" marT="0" marB="0"/>
                </a:tc>
                <a:tc>
                  <a:txBody>
                    <a:bodyPr/>
                    <a:lstStyle/>
                    <a:p>
                      <a:pPr marL="0" marR="0" algn="l">
                        <a:spcBef>
                          <a:spcPts val="0"/>
                        </a:spcBef>
                        <a:spcAft>
                          <a:spcPts val="0"/>
                        </a:spcAft>
                      </a:pPr>
                      <a:r>
                        <a:rPr lang="en-US" sz="1200" dirty="0">
                          <a:effectLst/>
                          <a:latin typeface="+mj-lt"/>
                          <a:ea typeface="MS Mincho"/>
                        </a:rPr>
                        <a:t>Day 1 – “2 additional questions”</a:t>
                      </a:r>
                      <a:r>
                        <a:rPr lang="en-US" sz="1200" baseline="0" dirty="0">
                          <a:effectLst/>
                          <a:latin typeface="+mj-lt"/>
                          <a:ea typeface="MS Mincho"/>
                        </a:rPr>
                        <a:t> for Out of Class tasks, Day 2 - </a:t>
                      </a:r>
                      <a:r>
                        <a:rPr lang="en-US" sz="1200" dirty="0">
                          <a:effectLst/>
                          <a:latin typeface="+mj-lt"/>
                          <a:ea typeface="MS Mincho"/>
                        </a:rPr>
                        <a:t>Slight timing shift</a:t>
                      </a:r>
                      <a:r>
                        <a:rPr lang="en-US" sz="1200" baseline="0" dirty="0">
                          <a:effectLst/>
                          <a:latin typeface="+mj-lt"/>
                          <a:ea typeface="MS Mincho"/>
                        </a:rPr>
                        <a:t> for technical tasks. Standardized box outline weight to 2.25 </a:t>
                      </a:r>
                      <a:r>
                        <a:rPr lang="en-US" sz="1200" baseline="0" dirty="0" err="1">
                          <a:effectLst/>
                          <a:latin typeface="+mj-lt"/>
                          <a:ea typeface="MS Mincho"/>
                        </a:rPr>
                        <a:t>pt</a:t>
                      </a:r>
                      <a:r>
                        <a:rPr lang="en-US" sz="1200" baseline="0" dirty="0">
                          <a:effectLst/>
                          <a:latin typeface="+mj-lt"/>
                          <a:ea typeface="MS Mincho"/>
                        </a:rPr>
                        <a:t>, added updating to most sections of Design Report</a:t>
                      </a:r>
                    </a:p>
                    <a:p>
                      <a:pPr marL="0" marR="0" algn="l">
                        <a:spcBef>
                          <a:spcPts val="0"/>
                        </a:spcBef>
                        <a:spcAft>
                          <a:spcPts val="0"/>
                        </a:spcAft>
                      </a:pPr>
                      <a:r>
                        <a:rPr lang="en-US" sz="1200" baseline="0" dirty="0">
                          <a:effectLst/>
                          <a:latin typeface="+mj-lt"/>
                          <a:ea typeface="MS Mincho"/>
                        </a:rPr>
                        <a:t>Finished documentation content shift from class 2 to 5</a:t>
                      </a: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r>
              <a:rPr lang="en-US" sz="2000" dirty="0">
                <a:ea typeface="+mn-lt"/>
                <a:cs typeface="+mn-lt"/>
              </a:rPr>
              <a:t>Refer to the Project Description as needed</a:t>
            </a:r>
            <a:endParaRPr lang="en-US" sz="2000" dirty="0">
              <a:cs typeface="Calibri"/>
            </a:endParaRPr>
          </a:p>
          <a:p>
            <a:r>
              <a:rPr lang="en-US" sz="2000" dirty="0">
                <a:cs typeface="Calibri"/>
              </a:rPr>
              <a:t>Write 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1981200" y="5501479"/>
            <a:ext cx="49530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class to preserve the list for Class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cs typeface="Calibri"/>
              </a:rPr>
              <a:t>The following list represents types of Needs and Requirements and can be used as prompts for generating questions:</a:t>
            </a:r>
          </a:p>
          <a:p>
            <a:pPr lvl="1">
              <a:buFont typeface="Arial"/>
              <a:buChar char="•"/>
            </a:pPr>
            <a:r>
              <a:rPr lang="en-US" sz="1700" dirty="0">
                <a:cs typeface="Calibri"/>
              </a:rPr>
              <a:t>Functionality</a:t>
            </a:r>
          </a:p>
          <a:p>
            <a:pPr lvl="1">
              <a:buFont typeface="Arial"/>
              <a:buChar char="•"/>
            </a:pPr>
            <a:r>
              <a:rPr lang="en-US" sz="1700" dirty="0">
                <a:cs typeface="Calibri"/>
              </a:rPr>
              <a:t>Performance (Quality)</a:t>
            </a:r>
          </a:p>
          <a:p>
            <a:pPr lvl="1">
              <a:buFont typeface="Arial"/>
              <a:buChar char="•"/>
            </a:pPr>
            <a:r>
              <a:rPr lang="en-US" sz="1700" dirty="0">
                <a:cs typeface="Calibri"/>
              </a:rPr>
              <a:t>Safety</a:t>
            </a:r>
          </a:p>
          <a:p>
            <a:pPr lvl="1">
              <a:buFont typeface="Arial"/>
              <a:buChar char="•"/>
            </a:pPr>
            <a:r>
              <a:rPr lang="en-US" sz="1700" dirty="0">
                <a:cs typeface="Calibri"/>
              </a:rPr>
              <a:t>Technical</a:t>
            </a:r>
          </a:p>
          <a:p>
            <a:pPr lvl="1">
              <a:buFont typeface="Arial"/>
              <a:buChar char="•"/>
            </a:pPr>
            <a:r>
              <a:rPr lang="en-US" sz="1700" dirty="0">
                <a:cs typeface="Calibri"/>
              </a:rPr>
              <a:t>Aesthetic (Look and Feel)</a:t>
            </a:r>
          </a:p>
          <a:p>
            <a:pPr lvl="1">
              <a:buFont typeface="Arial"/>
              <a:buChar char="•"/>
            </a:pPr>
            <a:r>
              <a:rPr lang="en-US" sz="1700" dirty="0">
                <a:cs typeface="Calibri"/>
              </a:rPr>
              <a:t>Usability</a:t>
            </a:r>
          </a:p>
          <a:p>
            <a:pPr lvl="1">
              <a:buFont typeface="Arial"/>
              <a:buChar char="•"/>
            </a:pPr>
            <a:r>
              <a:rPr lang="en-US" sz="1700" dirty="0">
                <a:cs typeface="Calibri"/>
              </a:rPr>
              <a:t>Accessibility</a:t>
            </a:r>
          </a:p>
          <a:p>
            <a:pPr lvl="1">
              <a:buFont typeface="Arial"/>
              <a:buChar char="•"/>
            </a:pPr>
            <a:r>
              <a:rPr lang="en-US" sz="1700" dirty="0">
                <a:cs typeface="Calibri"/>
              </a:rPr>
              <a:t>Reliability/Durability/Availability</a:t>
            </a:r>
          </a:p>
          <a:p>
            <a:pPr lvl="1">
              <a:buFont typeface="Arial"/>
              <a:buChar char="•"/>
            </a:pPr>
            <a:r>
              <a:rPr lang="en-US" sz="1700" dirty="0">
                <a:cs typeface="Calibri"/>
              </a:rPr>
              <a:t>Manufacturing and Material</a:t>
            </a:r>
          </a:p>
          <a:p>
            <a:pPr lvl="1">
              <a:buFont typeface="Arial"/>
              <a:buChar char="•"/>
            </a:pPr>
            <a:r>
              <a:rPr lang="en-US" sz="1700" dirty="0">
                <a:cs typeface="Calibri"/>
              </a:rPr>
              <a:t>Maintainability and Support</a:t>
            </a:r>
          </a:p>
          <a:p>
            <a:pPr lvl="1">
              <a:buFont typeface="Arial"/>
              <a:buChar char="•"/>
            </a:pPr>
            <a:r>
              <a:rPr lang="en-US" sz="1700" dirty="0">
                <a:cs typeface="Calibri"/>
              </a:rPr>
              <a:t>Cost (Development and Manufacturing</a:t>
            </a:r>
          </a:p>
          <a:p>
            <a:pPr lvl="1">
              <a:buFont typeface="Arial"/>
              <a:buChar char="•"/>
            </a:pPr>
            <a:r>
              <a:rPr lang="en-US" sz="1700" dirty="0">
                <a:cs typeface="Calibri"/>
              </a:rPr>
              <a:t>Environmental Impact</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Class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student add TWO additional project questions to team’s Webex General space for further discussion in class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60020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Nothing this time!</a:t>
            </a:r>
          </a:p>
        </p:txBody>
      </p:sp>
      <p:sp>
        <p:nvSpPr>
          <p:cNvPr id="11" name="Content Placeholder 2"/>
          <p:cNvSpPr txBox="1">
            <a:spLocks/>
          </p:cNvSpPr>
          <p:nvPr/>
        </p:nvSpPr>
        <p:spPr>
          <a:xfrm>
            <a:off x="1066800" y="4115802"/>
            <a:ext cx="7886700" cy="2604061"/>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Class 1 Ticket Out </a:t>
            </a:r>
            <a:r>
              <a:rPr lang="en-US" sz="2300" dirty="0">
                <a:solidFill>
                  <a:prstClr val="black"/>
                </a:solidFill>
                <a:latin typeface="Calibri" panose="020F0502020204030204"/>
              </a:rPr>
              <a:t>- </a:t>
            </a:r>
            <a:r>
              <a:rPr lang="en-US" sz="1725" dirty="0">
                <a:solidFill>
                  <a:prstClr val="black"/>
                </a:solidFill>
                <a:cs typeface="Calibri"/>
                <a:hlinkClick r:id="rId2"/>
              </a:rPr>
              <a:t>https://forms.gle/HoU1JufvnPfDkbtW6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4617" y="1283589"/>
            <a:ext cx="5155145" cy="4152536"/>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066800"/>
            <a:ext cx="8229331" cy="4428163"/>
          </a:xfrm>
        </p:spPr>
      </p:pic>
    </p:spTree>
    <p:extLst>
      <p:ext uri="{BB962C8B-B14F-4D97-AF65-F5344CB8AC3E}">
        <p14:creationId xmlns:p14="http://schemas.microsoft.com/office/powerpoint/2010/main" val="702849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02877203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39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59975895"/>
              </p:ext>
            </p:extLst>
          </p:nvPr>
        </p:nvGraphicFramePr>
        <p:xfrm>
          <a:off x="381000" y="846138"/>
          <a:ext cx="8382000" cy="331979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1.3</a:t>
                      </a:r>
                    </a:p>
                  </a:txBody>
                  <a:tcPr marL="68580" marR="68580" marT="0" marB="0"/>
                </a:tc>
                <a:tc>
                  <a:txBody>
                    <a:bodyPr/>
                    <a:lstStyle/>
                    <a:p>
                      <a:pPr marL="0" marR="0" algn="l">
                        <a:spcBef>
                          <a:spcPts val="0"/>
                        </a:spcBef>
                        <a:spcAft>
                          <a:spcPts val="0"/>
                        </a:spcAft>
                      </a:pPr>
                      <a:r>
                        <a:rPr lang="en-US" sz="1200" dirty="0">
                          <a:effectLst/>
                          <a:latin typeface="+mj-lt"/>
                          <a:ea typeface="MS Mincho"/>
                        </a:rPr>
                        <a:t>1/3/23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Shifted some discussion time on Day 2 from poster summary to question classification</a:t>
                      </a:r>
                    </a:p>
                    <a:p>
                      <a:pPr marL="0" marR="0" algn="l">
                        <a:spcBef>
                          <a:spcPts val="0"/>
                        </a:spcBef>
                        <a:spcAft>
                          <a:spcPts val="0"/>
                        </a:spcAft>
                      </a:pPr>
                      <a:r>
                        <a:rPr lang="en-US" sz="1200" dirty="0">
                          <a:effectLst/>
                          <a:latin typeface="+mj-lt"/>
                          <a:ea typeface="MS Mincho"/>
                        </a:rPr>
                        <a:t>Slight adjustments to match out of class content in Playbook with Wiki</a:t>
                      </a: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1.3.1</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1/4/23</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Paster</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CE pictures p14</a:t>
                      </a:r>
                    </a:p>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links to Ticket Outs</a:t>
                      </a: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1.3.2</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1/5/23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Anderson</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Added mention of Team Ideation Poster to out of class 2 tasks</a:t>
                      </a: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1.3.3</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1/10/2023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Anderson</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Class 1 – there are no Teambuilding tasks – they’re done in class now!</a:t>
                      </a: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1.3.4</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1/12/23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DeBoer</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Class 2 TSA – fixed due date from five weeks to before class 6</a:t>
                      </a: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1.3.5</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1/13/2023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Anderson</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Added </a:t>
                      </a:r>
                      <a:r>
                        <a:rPr lang="en-US" sz="1200" dirty="0">
                          <a:cs typeface="Calibri"/>
                        </a:rPr>
                        <a:t>&amp; When2Meet  as ok to use, clarified which</a:t>
                      </a:r>
                      <a:r>
                        <a:rPr lang="en-US" sz="1200" baseline="0" dirty="0">
                          <a:cs typeface="Calibri"/>
                        </a:rPr>
                        <a:t> forum for Out </a:t>
                      </a:r>
                      <a:r>
                        <a:rPr lang="en-US" sz="1200" baseline="0">
                          <a:cs typeface="Calibri"/>
                        </a:rPr>
                        <a:t>of Class 2 tasks</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a:t>
            </a:r>
            <a:r>
              <a:rPr lang="en-US" sz="2000" b="1" dirty="0">
                <a:cs typeface="Calibri"/>
              </a:rPr>
              <a:t>silent</a:t>
            </a:r>
            <a:r>
              <a:rPr lang="en-US" sz="2000" dirty="0">
                <a:cs typeface="Calibri"/>
              </a:rPr>
              <a:t> </a:t>
            </a:r>
            <a:r>
              <a:rPr lang="en-US" sz="2000" b="1" dirty="0">
                <a:cs typeface="Calibri"/>
              </a:rPr>
              <a:t>thought</a:t>
            </a:r>
            <a:r>
              <a:rPr lang="en-US" sz="2000" dirty="0">
                <a:cs typeface="Calibri"/>
              </a:rPr>
              <a: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p:txBody>
          <a:bodyPr/>
          <a:lstStyle/>
          <a:p>
            <a:r>
              <a:rPr lang="en-US" dirty="0"/>
              <a:t>Put your project name.</a:t>
            </a:r>
          </a:p>
          <a:p>
            <a:r>
              <a:rPr lang="en-US" dirty="0"/>
              <a:t>We Imagine Our Project to Be (2 min + 2 min)</a:t>
            </a:r>
          </a:p>
          <a:p>
            <a:r>
              <a:rPr lang="en-US" dirty="0"/>
              <a:t>We Are (5 min + 1 min)</a:t>
            </a:r>
          </a:p>
          <a:p>
            <a:r>
              <a:rPr lang="en-US" dirty="0"/>
              <a:t>What Can Go Wrong? (2 min + 2 min)</a:t>
            </a:r>
          </a:p>
          <a:p>
            <a:r>
              <a:rPr lang="en-US" dirty="0"/>
              <a:t>What are some potential challenges (2 min + 2 min)</a:t>
            </a:r>
          </a:p>
          <a:p>
            <a:r>
              <a:rPr lang="en-US" dirty="0">
                <a:ea typeface="+mj-lt"/>
                <a:cs typeface="+mj-lt"/>
              </a:rPr>
              <a:t>What classes and/or experience can you call on to help with this project? (2 min + 2 min)</a:t>
            </a:r>
          </a:p>
          <a:p>
            <a:r>
              <a:rPr lang="en-US" dirty="0">
                <a:ea typeface="+mj-lt"/>
                <a:cs typeface="+mj-lt"/>
              </a:rPr>
              <a:t>What technical problems need to be solved to successfully complete this project? (2 min + 2 min)</a:t>
            </a:r>
            <a:endParaRPr lang="en-US"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mtClean="0"/>
              <a:t>41</a:t>
            </a:fld>
            <a:endParaRPr lang="en-US" dirty="0"/>
          </a:p>
        </p:txBody>
      </p:sp>
    </p:spTree>
    <p:extLst>
      <p:ext uri="{BB962C8B-B14F-4D97-AF65-F5344CB8AC3E}">
        <p14:creationId xmlns:p14="http://schemas.microsoft.com/office/powerpoint/2010/main" val="3686937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Team Ideation Conclusions</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skills/experience does each person bring to the team?</a:t>
            </a:r>
          </a:p>
          <a:p>
            <a:pPr marL="0" indent="0">
              <a:buNone/>
            </a:pPr>
            <a:endParaRPr lang="en-US" sz="2000" dirty="0"/>
          </a:p>
          <a:p>
            <a:r>
              <a:rPr lang="en-US" sz="2000" dirty="0"/>
              <a:t>What skills/experience do members share in common?</a:t>
            </a:r>
          </a:p>
          <a:p>
            <a:endParaRPr lang="en-US" sz="2000" dirty="0"/>
          </a:p>
          <a:p>
            <a:r>
              <a:rPr lang="en-US" sz="2000" dirty="0"/>
              <a:t>What specific team or organizational strength will each person contribute?</a:t>
            </a:r>
          </a:p>
          <a:p>
            <a:endParaRPr lang="en-US" sz="2000" dirty="0"/>
          </a:p>
          <a:p>
            <a:r>
              <a:rPr lang="en-US" sz="2000" dirty="0"/>
              <a:t>Where are the gaps in skill? What team or organizational weakness or areas for growth does each person have? </a:t>
            </a:r>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
        <p:nvSpPr>
          <p:cNvPr id="4" name="TextBox 3"/>
          <p:cNvSpPr txBox="1"/>
          <p:nvPr/>
        </p:nvSpPr>
        <p:spPr>
          <a:xfrm>
            <a:off x="2514600" y="5486400"/>
            <a:ext cx="4572000" cy="646331"/>
          </a:xfrm>
          <a:prstGeom prst="rect">
            <a:avLst/>
          </a:prstGeom>
          <a:noFill/>
          <a:ln w="28575">
            <a:solidFill>
              <a:srgbClr val="FF0000"/>
            </a:solidFill>
          </a:ln>
        </p:spPr>
        <p:txBody>
          <a:bodyPr wrap="square" rtlCol="0">
            <a:spAutoFit/>
          </a:bodyPr>
          <a:lstStyle/>
          <a:p>
            <a:pPr algn="ctr"/>
            <a:r>
              <a:rPr lang="en-US" dirty="0"/>
              <a:t>Take notes and post as MS Word document in team’s general Webex space</a:t>
            </a:r>
          </a:p>
        </p:txBody>
      </p:sp>
    </p:spTree>
    <p:extLst>
      <p:ext uri="{BB962C8B-B14F-4D97-AF65-F5344CB8AC3E}">
        <p14:creationId xmlns:p14="http://schemas.microsoft.com/office/powerpoint/2010/main" val="3668318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Class 1 and Out of class tasks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of questions &amp; classification</a:t>
            </a:r>
          </a:p>
          <a:p>
            <a:pPr lvl="1"/>
            <a:r>
              <a:rPr lang="en-US" sz="2000" dirty="0"/>
              <a:t>Post document to EDN Forum by end of class – Project </a:t>
            </a:r>
            <a:r>
              <a:rPr lang="en-US" sz="2000" dirty="0" err="1"/>
              <a:t>Mgmt</a:t>
            </a:r>
            <a:r>
              <a:rPr lang="en-US" sz="2000" dirty="0"/>
              <a:t> thread</a:t>
            </a:r>
          </a:p>
          <a:p>
            <a:pPr lvl="1"/>
            <a:endParaRPr lang="en-US" sz="2000" dirty="0"/>
          </a:p>
          <a:p>
            <a:pPr marL="0" indent="0">
              <a:buNone/>
            </a:pPr>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10 </a:t>
            </a:r>
            <a:r>
              <a:rPr lang="en-US" dirty="0" err="1"/>
              <a:t>mins</a:t>
            </a:r>
            <a:r>
              <a:rPr lang="en-US" dirty="0"/>
              <a:t> - Communication &amp; Documentation </a:t>
            </a:r>
            <a:br>
              <a:rPr lang="en-US" dirty="0"/>
            </a:br>
            <a:r>
              <a:rPr lang="en-US" dirty="0"/>
              <a:t>Policies / Tools</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44</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628650" y="1447800"/>
            <a:ext cx="805815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was chosen as 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45</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NOTES from all meetings*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
        <p:nvSpPr>
          <p:cNvPr id="4" name="TextBox 3"/>
          <p:cNvSpPr txBox="1"/>
          <p:nvPr/>
        </p:nvSpPr>
        <p:spPr>
          <a:xfrm>
            <a:off x="3352800" y="5587358"/>
            <a:ext cx="4998719" cy="923330"/>
          </a:xfrm>
          <a:prstGeom prst="rect">
            <a:avLst/>
          </a:prstGeom>
          <a:noFill/>
          <a:ln w="28575">
            <a:solidFill>
              <a:srgbClr val="FF0000"/>
            </a:solidFill>
          </a:ln>
        </p:spPr>
        <p:txBody>
          <a:bodyPr wrap="square" rtlCol="0">
            <a:spAutoFit/>
          </a:bodyPr>
          <a:lstStyle/>
          <a:p>
            <a:r>
              <a:rPr lang="en-US" dirty="0"/>
              <a:t>In class, out of class – ALL meetings</a:t>
            </a:r>
          </a:p>
          <a:p>
            <a:r>
              <a:rPr lang="en-US" dirty="0"/>
              <a:t>Although everyone should take notes, there should be a designated note taker for each meeting.</a:t>
            </a:r>
          </a:p>
        </p:txBody>
      </p:sp>
    </p:spTree>
    <p:extLst>
      <p:ext uri="{BB962C8B-B14F-4D97-AF65-F5344CB8AC3E}">
        <p14:creationId xmlns:p14="http://schemas.microsoft.com/office/powerpoint/2010/main" val="2284217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before Class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47</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of Class 6</a:t>
            </a:r>
          </a:p>
        </p:txBody>
      </p:sp>
    </p:spTree>
    <p:extLst>
      <p:ext uri="{BB962C8B-B14F-4D97-AF65-F5344CB8AC3E}">
        <p14:creationId xmlns:p14="http://schemas.microsoft.com/office/powerpoint/2010/main" val="3085754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116427"/>
            <a:ext cx="7886700" cy="2026886"/>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3400" b="1" dirty="0">
                <a:solidFill>
                  <a:prstClr val="black"/>
                </a:solidFill>
                <a:latin typeface="Calibri" panose="020F0502020204030204"/>
              </a:rPr>
              <a:t>Project Technical Work</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Identify one </a:t>
            </a:r>
            <a:r>
              <a:rPr lang="en-US" sz="2500" b="1" dirty="0">
                <a:solidFill>
                  <a:prstClr val="black"/>
                </a:solidFill>
                <a:latin typeface="Calibri" panose="020F0502020204030204"/>
                <a:ea typeface="+mn-lt"/>
                <a:cs typeface="Calibri" panose="020F0502020204030204"/>
              </a:rPr>
              <a:t>Customer Need </a:t>
            </a:r>
            <a:r>
              <a:rPr lang="en-US" sz="2500" dirty="0">
                <a:solidFill>
                  <a:prstClr val="black"/>
                </a:solidFill>
                <a:latin typeface="Calibri" panose="020F0502020204030204"/>
                <a:ea typeface="+mn-lt"/>
                <a:cs typeface="Calibri" panose="020F0502020204030204"/>
              </a:rPr>
              <a:t>for your project and translate it into an </a:t>
            </a:r>
            <a:r>
              <a:rPr lang="en-US" sz="2500" b="1" dirty="0">
                <a:solidFill>
                  <a:prstClr val="black"/>
                </a:solidFill>
                <a:latin typeface="Calibri" panose="020F0502020204030204"/>
                <a:ea typeface="+mn-lt"/>
                <a:cs typeface="Calibri" panose="020F0502020204030204"/>
              </a:rPr>
              <a:t>Engineering Requirement.</a:t>
            </a:r>
            <a:r>
              <a:rPr lang="en-US" sz="2500" dirty="0">
                <a:solidFill>
                  <a:prstClr val="black"/>
                </a:solidFill>
                <a:latin typeface="Calibri" panose="020F0502020204030204"/>
                <a:ea typeface="+mn-lt"/>
                <a:cs typeface="Calibri" panose="020F0502020204030204"/>
              </a:rPr>
              <a:t> Post to new thread in EDN Design Forum titled “Initial Needs and Requirements”. </a:t>
            </a:r>
            <a:r>
              <a:rPr lang="en-US" sz="2500" b="1" dirty="0">
                <a:solidFill>
                  <a:prstClr val="black"/>
                </a:solidFill>
                <a:latin typeface="Calibri" panose="020F0502020204030204"/>
                <a:ea typeface="+mn-lt"/>
                <a:cs typeface="Calibri" panose="020F0502020204030204"/>
              </a:rPr>
              <a:t>Leverage the Team Ideation Poster!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5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5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500" dirty="0">
                <a:solidFill>
                  <a:prstClr val="black"/>
                </a:solidFill>
                <a:ea typeface="+mn-lt"/>
                <a:cs typeface="Calibri" panose="020F0502020204030204"/>
              </a:rPr>
              <a:t>Rest of team - respond to thread with questions you have about project</a:t>
            </a:r>
            <a:endParaRPr lang="en-US" sz="25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due by class 6</a:t>
            </a: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2 Ticket Out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5"/>
              </a:rPr>
              <a:t>https://forms.gle/yvkvMFuR9rSaEhrB8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45023" y="358338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72771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49</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50</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4758"/>
            <a:ext cx="9144000" cy="232682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52</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53</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27317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45640" y="1375949"/>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977017"/>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class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578086"/>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Class 3 Ticket Out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https://forms.gle/DnhZCi1MzGQZTLAn8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2000" dirty="0">
                <a:solidFill>
                  <a:prstClr val="black"/>
                </a:solidFill>
                <a:latin typeface="Calibri" panose="020F0502020204030204"/>
              </a:rPr>
              <a:t>Watch Intro to EDN video (5 min) in preparation of Class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class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211444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4062186"/>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223306"/>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58</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59</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57400"/>
            <a:ext cx="9144000" cy="2499143"/>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60</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62</a:t>
            </a:fld>
            <a:endParaRPr lang="en-US" dirty="0"/>
          </a:p>
        </p:txBody>
      </p:sp>
      <p:pic>
        <p:nvPicPr>
          <p:cNvPr id="4" name="Picture 3"/>
          <p:cNvPicPr>
            <a:picLocks noChangeAspect="1"/>
          </p:cNvPicPr>
          <p:nvPr/>
        </p:nvPicPr>
        <p:blipFill>
          <a:blip r:embed="rId2"/>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59867"/>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363838"/>
            <a:ext cx="6731308" cy="845962"/>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19989" y="2209800"/>
            <a:ext cx="6731308" cy="130250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class 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351230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https://forms.gle/JcjmKtadJw7cZz3i6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5"/>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6"/>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7"/>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43016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267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416366"/>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66</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541" y="1855710"/>
            <a:ext cx="6086469" cy="317349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69</a:t>
            </a:fld>
            <a:endParaRPr lang="en-US" sz="1200" dirty="0"/>
          </a:p>
        </p:txBody>
      </p:sp>
      <p:sp>
        <p:nvSpPr>
          <p:cNvPr id="7" name="TextBox 6"/>
          <p:cNvSpPr txBox="1"/>
          <p:nvPr/>
        </p:nvSpPr>
        <p:spPr>
          <a:xfrm>
            <a:off x="4032066" y="3808406"/>
            <a:ext cx="4419600" cy="1446550"/>
          </a:xfrm>
          <a:prstGeom prst="rect">
            <a:avLst/>
          </a:prstGeom>
          <a:noFill/>
          <a:ln w="19050">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500714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9341" y="1717831"/>
            <a:ext cx="6645317" cy="4597323"/>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status updates and design report versions</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70</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71</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Where, When, Why, and How of the team’s work</a:t>
            </a:r>
          </a:p>
        </p:txBody>
      </p:sp>
    </p:spTree>
    <p:extLst>
      <p:ext uri="{BB962C8B-B14F-4D97-AF65-F5344CB8AC3E}">
        <p14:creationId xmlns:p14="http://schemas.microsoft.com/office/powerpoint/2010/main" val="37459004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Communication &amp; Documentation </a:t>
            </a:r>
            <a:br>
              <a:rPr lang="en-US" dirty="0"/>
            </a:br>
            <a:r>
              <a:rPr lang="en-US" dirty="0"/>
              <a:t>Policies / Tools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a:t> or When2Meet </a:t>
            </a:r>
            <a:r>
              <a:rPr lang="en-US" dirty="0"/>
              <a:t>– meeting scheduling</a:t>
            </a:r>
          </a:p>
          <a:p>
            <a:endParaRPr lang="en-US" dirty="0"/>
          </a:p>
          <a:p>
            <a:r>
              <a:rPr lang="en-US" u="sng" dirty="0"/>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Spring 2023</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3679249773"/>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name="Worksheet" r:id="rId2" imgW="5821538" imgH="4846131" progId="Excel.Sheet.12">
                  <p:embed/>
                </p:oleObj>
              </mc:Choice>
              <mc:Fallback>
                <p:oleObj name="Worksheet" r:id="rId2" imgW="5821538" imgH="4846131" progId="Excel.Sheet.12">
                  <p:embed/>
                  <p:pic>
                    <p:nvPicPr>
                      <p:cNvPr id="0" name="Object 9"/>
                      <p:cNvPicPr>
                        <a:picLocks noChangeAspect="1" noChangeArrowheads="1"/>
                      </p:cNvPicPr>
                      <p:nvPr/>
                    </p:nvPicPr>
                    <p:blipFill>
                      <a:blip r:embed="rId3"/>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w="28575">
            <a:solidFill>
              <a:srgbClr val="FF0000"/>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78</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PowerPoint is available on Electronic Design Notebook (EDN) and will guide the first 10 classes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 – aka This Semester</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p:txBody>
          <a:bodyPr>
            <a:normAutofit lnSpcReduction="10000"/>
          </a:bodyPr>
          <a:lstStyle/>
          <a:p>
            <a:pPr marL="0" indent="0">
              <a:buNone/>
            </a:pPr>
            <a:r>
              <a:rPr lang="en-US" dirty="0"/>
              <a:t>Long Term</a:t>
            </a:r>
          </a:p>
          <a:p>
            <a:r>
              <a:rPr lang="en-US" dirty="0"/>
              <a:t>1 – 5 years</a:t>
            </a:r>
          </a:p>
          <a:p>
            <a:r>
              <a:rPr lang="en-US" dirty="0"/>
              <a:t>Assumes there may be multiple projects / semesters / teams working</a:t>
            </a:r>
          </a:p>
          <a:p>
            <a:r>
              <a:rPr lang="en-US" dirty="0"/>
              <a:t>Assumes a successful output from those</a:t>
            </a:r>
          </a:p>
          <a:p>
            <a:pPr marL="0" indent="0">
              <a:buNone/>
            </a:pPr>
            <a:r>
              <a:rPr lang="en-US" b="1" dirty="0"/>
              <a:t>What can the sponsor do / achieve years from now because your work was successful?</a:t>
            </a:r>
          </a:p>
          <a:p>
            <a:pPr marL="0" indent="0">
              <a:buNone/>
            </a:pPr>
            <a:endParaRPr lang="en-US" dirty="0"/>
          </a:p>
          <a:p>
            <a:pPr marL="0" indent="0">
              <a:buNone/>
            </a:pPr>
            <a:r>
              <a:rPr lang="en-US" dirty="0"/>
              <a:t>Short Term – aka by the end of This Semester</a:t>
            </a:r>
          </a:p>
          <a:p>
            <a:r>
              <a:rPr lang="en-US" dirty="0"/>
              <a:t>Things your sponsor wants you to achieve early this semester, by mid-semester, and at the end of the semester</a:t>
            </a:r>
          </a:p>
          <a:p>
            <a:r>
              <a:rPr lang="en-US" dirty="0"/>
              <a:t>Assumes your success</a:t>
            </a:r>
          </a:p>
          <a:p>
            <a:pPr marL="0" indent="0">
              <a:buNone/>
            </a:pPr>
            <a:r>
              <a:rPr lang="en-US" b="1" dirty="0"/>
              <a:t>What can your sponsor do with your work immediately after the semester ends?</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6CAF6BF5-E8F1-532C-A9A4-D40746E69F93}"/>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mtClean="0"/>
              <a:t>80</a:t>
            </a:fld>
            <a:endParaRPr lang="en-US" dirty="0"/>
          </a:p>
        </p:txBody>
      </p:sp>
    </p:spTree>
    <p:extLst>
      <p:ext uri="{BB962C8B-B14F-4D97-AF65-F5344CB8AC3E}">
        <p14:creationId xmlns:p14="http://schemas.microsoft.com/office/powerpoint/2010/main" val="21453096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117529"/>
            <a:ext cx="6807508" cy="168485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Wordsmith and polish Statement of Work</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Statement of Work (Phase 1 of </a:t>
            </a:r>
            <a:r>
              <a:rPr lang="en-US" sz="1400" i="1" dirty="0">
                <a:solidFill>
                  <a:prstClr val="black"/>
                </a:solidFill>
                <a:latin typeface="Calibri" panose="020F0502020204030204"/>
                <a:ea typeface="+mn-lt"/>
                <a:cs typeface="Calibri" panose="020F0502020204030204"/>
              </a:rPr>
              <a:t>Design Report.docx</a:t>
            </a:r>
            <a:r>
              <a:rPr lang="en-US" sz="14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class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71405"/>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hlinkClick r:id="rId3"/>
              </a:rPr>
              <a:t>https://forms.gle/cQMW67DEXopv8FD59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83</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458" y="1658032"/>
            <a:ext cx="5843084" cy="3501390"/>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85</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421" y="247687"/>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21920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Create list of proposed topics for Background Memos</a:t>
            </a:r>
          </a:p>
          <a:p>
            <a:pPr marL="514350" lvl="1" indent="-171450" defTabSz="685800">
              <a:spcBef>
                <a:spcPts val="375"/>
              </a:spcBef>
            </a:pPr>
            <a:r>
              <a:rPr lang="en-US" sz="1400" dirty="0">
                <a:solidFill>
                  <a:prstClr val="black"/>
                </a:solidFill>
                <a:ea typeface="+mn-lt"/>
                <a:cs typeface="Calibri" panose="020F0502020204030204"/>
              </a:rPr>
              <a:t>Post to </a:t>
            </a:r>
            <a:r>
              <a:rPr lang="en-US" sz="1400" dirty="0">
                <a:solidFill>
                  <a:prstClr val="black"/>
                </a:solidFill>
              </a:rPr>
              <a:t>Background Info forum – “Memo topics” – notify PE/CE when posted for approval</a:t>
            </a:r>
            <a:endParaRPr lang="en-US" sz="15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Class 7</a:t>
            </a:r>
          </a:p>
        </p:txBody>
      </p:sp>
      <p:sp>
        <p:nvSpPr>
          <p:cNvPr id="10" name="Content Placeholder 2"/>
          <p:cNvSpPr txBox="1">
            <a:spLocks/>
          </p:cNvSpPr>
          <p:nvPr/>
        </p:nvSpPr>
        <p:spPr>
          <a:xfrm>
            <a:off x="1447800" y="3279342"/>
            <a:ext cx="6883708" cy="1535626"/>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a:p>
            <a:pPr marL="0" defTabSz="685800">
              <a:spcBef>
                <a:spcPts val="375"/>
              </a:spcBef>
            </a:pPr>
            <a:r>
              <a:rPr lang="en-US" sz="1500" dirty="0">
                <a:solidFill>
                  <a:prstClr val="black"/>
                </a:solidFill>
                <a:ea typeface="+mn-lt"/>
                <a:cs typeface="Calibri" panose="020F0502020204030204"/>
              </a:rPr>
              <a:t>Team Standards Agreement should have been be posted to Wiki </a:t>
            </a:r>
            <a:r>
              <a:rPr lang="en-US" sz="1500" b="1" dirty="0">
                <a:solidFill>
                  <a:prstClr val="black"/>
                </a:solidFill>
                <a:ea typeface="+mn-lt"/>
                <a:cs typeface="Calibri" panose="020F0502020204030204"/>
              </a:rPr>
              <a:t>BEFORE Class 6</a:t>
            </a:r>
            <a:endParaRPr lang="en-US" sz="1500" b="1"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814967"/>
            <a:ext cx="6883708" cy="1541383"/>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631" y="1982611"/>
            <a:ext cx="6168737" cy="2846145"/>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a:t>Add your </a:t>
            </a:r>
            <a:r>
              <a:rPr lang="en-US" dirty="0"/>
              <a:t>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Statement of Work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Background Memo due on 9/22 (9/27)</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Template: </a:t>
            </a:r>
            <a:r>
              <a:rPr lang="en-US" sz="1100"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1100"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500" dirty="0">
                <a:solidFill>
                  <a:srgbClr val="000000"/>
                </a:solidFill>
                <a:latin typeface="Calibri" panose="020F0502020204030204"/>
                <a:ea typeface="+mn-lt"/>
                <a:cs typeface="Calibri" panose="020F0502020204030204"/>
              </a:rPr>
              <a:t>Memo Rubric: </a:t>
            </a:r>
            <a:r>
              <a:rPr lang="en-US" sz="1700"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1700"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5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5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5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Status Update PPT topics due on the EDN BY START OF CLASS</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rPr>
              <a:t>Create agenda for 60 mins of class 8, NOT just work on your Status Update!</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7"/>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93" y="1841938"/>
            <a:ext cx="8692014" cy="3100505"/>
          </a:xfrm>
          <a:prstGeom prst="rect">
            <a:avLst/>
          </a:prstGeom>
        </p:spPr>
      </p:pic>
    </p:spTree>
    <p:extLst>
      <p:ext uri="{BB962C8B-B14F-4D97-AF65-F5344CB8AC3E}">
        <p14:creationId xmlns:p14="http://schemas.microsoft.com/office/powerpoint/2010/main" val="605929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10640</Words>
  <Application>Microsoft Office PowerPoint</Application>
  <PresentationFormat>On-screen Show (4:3)</PresentationFormat>
  <Paragraphs>1482</Paragraphs>
  <Slides>113</Slides>
  <Notes>34</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113</vt:i4>
      </vt:variant>
    </vt:vector>
  </HeadingPairs>
  <TitlesOfParts>
    <vt:vector size="122" baseType="lpstr">
      <vt:lpstr>Algerian</vt:lpstr>
      <vt:lpstr>Arial</vt:lpstr>
      <vt:lpstr>Calibri</vt:lpstr>
      <vt:lpstr>Calibri Light</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10 min - Meet with Project Engineer</vt:lpstr>
      <vt:lpstr>15 min - Meet with Chief Engineer</vt:lpstr>
      <vt:lpstr>15 min - Generate Project Questions</vt:lpstr>
      <vt:lpstr>15 min – Question Prompts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Poster Creation Activities</vt:lpstr>
      <vt:lpstr>15 min - Team Ideation Conclusions</vt:lpstr>
      <vt:lpstr>30 min - Classify and Assign Questions</vt:lpstr>
      <vt:lpstr>10 mins - Communication &amp; Documentation  Policies / Tools</vt:lpstr>
      <vt:lpstr>Electronic Design Notebook (EDN)</vt:lpstr>
      <vt:lpstr>What Should I Document?</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15 min – Engineering Documentation</vt:lpstr>
      <vt:lpstr>What is Documentation? Engineering Documentation?</vt:lpstr>
      <vt:lpstr>Why Document?</vt:lpstr>
      <vt:lpstr>Communication &amp; Documentation  Policies / Tools Reminder</vt:lpstr>
      <vt:lpstr>Documentation Wrap up</vt:lpstr>
      <vt:lpstr>Phases of the Design Report</vt:lpstr>
      <vt:lpstr>Design Report.docx - Table of Contents Revision Spring 2023</vt:lpstr>
      <vt:lpstr>Design Report Section Progress</vt:lpstr>
      <vt:lpstr>10 min - Statement of Work Q&amp;A</vt:lpstr>
      <vt:lpstr>10 min - Engineering Tools and Methods</vt:lpstr>
      <vt:lpstr>65 min - Statement of Work Exercise</vt:lpstr>
      <vt:lpstr>Long Term vs. Short Term – aka This Semester</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Class 10 Agenda</vt:lpstr>
      <vt:lpstr>Day 10</vt:lpstr>
      <vt:lpstr>Class 11 and Beyond Agenda</vt:lpstr>
      <vt:lpstr>Preliminary Design Review (10/7 Th or 10/8 Fri) Presentation Schedule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2023-01-13T16:51:19Z</dcterms:modified>
</cp:coreProperties>
</file>