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1" autoAdjust="0"/>
    <p:restoredTop sz="94660"/>
  </p:normalViewPr>
  <p:slideViewPr>
    <p:cSldViewPr snapToGrid="0">
      <p:cViewPr varScale="1">
        <p:scale>
          <a:sx n="94" d="100"/>
          <a:sy n="94" d="100"/>
        </p:scale>
        <p:origin x="106"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591D-14F9-4590-9A02-7C1C61DBA6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489417-D1D7-4AD2-AAAA-6234B8FFBF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85AE5-A9C8-443E-8E7F-687D462131FA}"/>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5" name="Footer Placeholder 4">
            <a:extLst>
              <a:ext uri="{FF2B5EF4-FFF2-40B4-BE49-F238E27FC236}">
                <a16:creationId xmlns:a16="http://schemas.microsoft.com/office/drawing/2014/main" id="{CADBA059-D5AE-4F18-8663-EBB20647B6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5B6BB6-DF5C-405A-AD8F-8B420D987E01}"/>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16057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36F39-35D5-422A-B1D5-8F9CA5C0AC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0BD64D-5659-4C53-AC07-3BA36A0162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52098-7D2E-46A4-B43D-BF193F4DAFF7}"/>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5" name="Footer Placeholder 4">
            <a:extLst>
              <a:ext uri="{FF2B5EF4-FFF2-40B4-BE49-F238E27FC236}">
                <a16:creationId xmlns:a16="http://schemas.microsoft.com/office/drawing/2014/main" id="{F7B13776-6D62-402C-8B7D-E70C3EC051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7E9326-4ACD-4CCA-9B67-1B357099BE37}"/>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1649798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D5FE9-DDBF-477B-82DC-28ECD089CA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9C9288-F0C8-44C3-BDE3-19B823D0BE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D2A19E-966A-414F-B4DE-7D4495D50476}"/>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5" name="Footer Placeholder 4">
            <a:extLst>
              <a:ext uri="{FF2B5EF4-FFF2-40B4-BE49-F238E27FC236}">
                <a16:creationId xmlns:a16="http://schemas.microsoft.com/office/drawing/2014/main" id="{185AECDA-501B-4482-A8F6-5E2C18282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D0BDC-E839-4150-A274-81BFE2041FCC}"/>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76703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90FB-534B-47B2-BFDB-F8A6291AE5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78CA1B-FA77-4A71-A371-14C105B5F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08F5F1-2ED6-47FE-9CC8-C1F261EE3DF0}"/>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5" name="Footer Placeholder 4">
            <a:extLst>
              <a:ext uri="{FF2B5EF4-FFF2-40B4-BE49-F238E27FC236}">
                <a16:creationId xmlns:a16="http://schemas.microsoft.com/office/drawing/2014/main" id="{33B92BD2-37C2-43F5-9AF4-855328779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3509E-E252-47F3-B10A-4895FF8AC441}"/>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36249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E9EF-F734-4E25-9852-6CC7A26208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FD3A70-D82B-4460-9DA4-3041D20D26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E119FF-7972-4789-8D24-1E7807128D46}"/>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5" name="Footer Placeholder 4">
            <a:extLst>
              <a:ext uri="{FF2B5EF4-FFF2-40B4-BE49-F238E27FC236}">
                <a16:creationId xmlns:a16="http://schemas.microsoft.com/office/drawing/2014/main" id="{A6998F2D-2A6D-4B4C-8C87-23B2A24E9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8CA199-A10F-44BA-AF18-A6ECBC0E3CBF}"/>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1230733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9C0C1-09F9-4E65-BA52-F6830723D6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EF14F7-1998-41C8-8B4E-5066B73C65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2E55AD-3227-40C1-B1C4-538A5AE98C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E41D3E-58AE-4BFC-AD1A-636590FA7FD0}"/>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6" name="Footer Placeholder 5">
            <a:extLst>
              <a:ext uri="{FF2B5EF4-FFF2-40B4-BE49-F238E27FC236}">
                <a16:creationId xmlns:a16="http://schemas.microsoft.com/office/drawing/2014/main" id="{077B23C6-3D1A-4A38-95D0-5A00D1DB7E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300623-7664-4BAB-9097-9E458EAF3B38}"/>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366340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DAF92-AABC-4B75-8749-868D751FE4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D10540-2D88-4113-9366-1A1B8D9B25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8DE065-3018-4405-918B-8A451D3A7F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DFC5EF-441A-42E7-9766-FDA50FF5D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1C1D4-FE01-4E02-A2AB-D941386BE5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97EE49-4FC3-4B64-8802-2D5840E8BEC7}"/>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8" name="Footer Placeholder 7">
            <a:extLst>
              <a:ext uri="{FF2B5EF4-FFF2-40B4-BE49-F238E27FC236}">
                <a16:creationId xmlns:a16="http://schemas.microsoft.com/office/drawing/2014/main" id="{D65E915A-B4D3-45E1-A5FF-40ED30AC6E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49F642-98A9-4A2F-968A-C4D81562E814}"/>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420238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3EA4-9526-48A7-B989-BE2182B288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84F8FF-1B45-498E-BF58-1DCFC6710845}"/>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4" name="Footer Placeholder 3">
            <a:extLst>
              <a:ext uri="{FF2B5EF4-FFF2-40B4-BE49-F238E27FC236}">
                <a16:creationId xmlns:a16="http://schemas.microsoft.com/office/drawing/2014/main" id="{426C9164-3512-4465-92F1-6E4F276B7F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FA9B64-E216-455F-822D-3613E0ADD88C}"/>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1078692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EE54FB-42F4-4A0F-A5F6-531DC713E33C}"/>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3" name="Footer Placeholder 2">
            <a:extLst>
              <a:ext uri="{FF2B5EF4-FFF2-40B4-BE49-F238E27FC236}">
                <a16:creationId xmlns:a16="http://schemas.microsoft.com/office/drawing/2014/main" id="{239399FD-AEC9-47DE-8CB6-99BF979C9A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6EEA44-041C-4E99-87A0-3C035FC7AA17}"/>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195133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6C6D-04CB-4675-85D9-1A99B2D83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D9BBEB-B55D-42D6-B32A-D588638174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1814F9-FF13-4644-A92F-AF7721C6C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B1EEED-12B8-48F0-95F8-935879D3AD51}"/>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6" name="Footer Placeholder 5">
            <a:extLst>
              <a:ext uri="{FF2B5EF4-FFF2-40B4-BE49-F238E27FC236}">
                <a16:creationId xmlns:a16="http://schemas.microsoft.com/office/drawing/2014/main" id="{408E3168-2495-407F-861D-D6BB79F169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FE365A-FAD6-453A-AC7B-978E066E60C4}"/>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292087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19B5-3C60-4D6B-B2AD-58DAA2B346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EF340A-20FF-4BDA-A46F-1834EF97B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56510C-4761-4E52-96BB-E90DA1320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9DD13B-03EC-4CEE-932C-6009221F4981}"/>
              </a:ext>
            </a:extLst>
          </p:cNvPr>
          <p:cNvSpPr>
            <a:spLocks noGrp="1"/>
          </p:cNvSpPr>
          <p:nvPr>
            <p:ph type="dt" sz="half" idx="10"/>
          </p:nvPr>
        </p:nvSpPr>
        <p:spPr/>
        <p:txBody>
          <a:bodyPr/>
          <a:lstStyle/>
          <a:p>
            <a:fld id="{FF838029-9375-4EC6-BD8D-3A33CBA52E3D}" type="datetimeFigureOut">
              <a:rPr lang="en-US" smtClean="0"/>
              <a:t>7/20/2021</a:t>
            </a:fld>
            <a:endParaRPr lang="en-US"/>
          </a:p>
        </p:txBody>
      </p:sp>
      <p:sp>
        <p:nvSpPr>
          <p:cNvPr id="6" name="Footer Placeholder 5">
            <a:extLst>
              <a:ext uri="{FF2B5EF4-FFF2-40B4-BE49-F238E27FC236}">
                <a16:creationId xmlns:a16="http://schemas.microsoft.com/office/drawing/2014/main" id="{4A086CFB-A0A4-4A5D-8F10-B915A6F724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952481-2C58-4B1F-9C27-AD073DFF5F1F}"/>
              </a:ext>
            </a:extLst>
          </p:cNvPr>
          <p:cNvSpPr>
            <a:spLocks noGrp="1"/>
          </p:cNvSpPr>
          <p:nvPr>
            <p:ph type="sldNum" sz="quarter" idx="12"/>
          </p:nvPr>
        </p:nvSpPr>
        <p:spPr/>
        <p:txBody>
          <a:bodyPr/>
          <a:lstStyle/>
          <a:p>
            <a:fld id="{EC30F51B-D325-4283-B9A1-834AA3DA7925}" type="slidenum">
              <a:rPr lang="en-US" smtClean="0"/>
              <a:t>‹#›</a:t>
            </a:fld>
            <a:endParaRPr lang="en-US"/>
          </a:p>
        </p:txBody>
      </p:sp>
    </p:spTree>
    <p:extLst>
      <p:ext uri="{BB962C8B-B14F-4D97-AF65-F5344CB8AC3E}">
        <p14:creationId xmlns:p14="http://schemas.microsoft.com/office/powerpoint/2010/main" val="363653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6CF45A-B660-4ED1-9CD1-F4FFD3EA5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41E730-54DF-4CA2-98B3-F1CFCF400A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F7D295-0FDA-46E8-A80D-63522858EE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38029-9375-4EC6-BD8D-3A33CBA52E3D}" type="datetimeFigureOut">
              <a:rPr lang="en-US" smtClean="0"/>
              <a:t>7/20/2021</a:t>
            </a:fld>
            <a:endParaRPr lang="en-US"/>
          </a:p>
        </p:txBody>
      </p:sp>
      <p:sp>
        <p:nvSpPr>
          <p:cNvPr id="5" name="Footer Placeholder 4">
            <a:extLst>
              <a:ext uri="{FF2B5EF4-FFF2-40B4-BE49-F238E27FC236}">
                <a16:creationId xmlns:a16="http://schemas.microsoft.com/office/drawing/2014/main" id="{D181C697-60A3-41EF-853B-544D09D11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3A6733-E95E-4B97-ADD1-6BBD7AB1C9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0F51B-D325-4283-B9A1-834AA3DA7925}" type="slidenum">
              <a:rPr lang="en-US" smtClean="0"/>
              <a:t>‹#›</a:t>
            </a:fld>
            <a:endParaRPr lang="en-US"/>
          </a:p>
        </p:txBody>
      </p:sp>
    </p:spTree>
    <p:extLst>
      <p:ext uri="{BB962C8B-B14F-4D97-AF65-F5344CB8AC3E}">
        <p14:creationId xmlns:p14="http://schemas.microsoft.com/office/powerpoint/2010/main" val="775537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54AD4-4333-445E-96D6-62862ECF7286}"/>
              </a:ext>
            </a:extLst>
          </p:cNvPr>
          <p:cNvSpPr>
            <a:spLocks noGrp="1"/>
          </p:cNvSpPr>
          <p:nvPr>
            <p:ph type="ctrTitle"/>
          </p:nvPr>
        </p:nvSpPr>
        <p:spPr/>
        <p:txBody>
          <a:bodyPr/>
          <a:lstStyle/>
          <a:p>
            <a:r>
              <a:rPr lang="en-US" dirty="0"/>
              <a:t>ABET Criteria 3 &amp; 5</a:t>
            </a:r>
          </a:p>
        </p:txBody>
      </p:sp>
      <p:sp>
        <p:nvSpPr>
          <p:cNvPr id="3" name="Subtitle 2">
            <a:extLst>
              <a:ext uri="{FF2B5EF4-FFF2-40B4-BE49-F238E27FC236}">
                <a16:creationId xmlns:a16="http://schemas.microsoft.com/office/drawing/2014/main" id="{09E5E140-3A00-4C84-A02B-92796914ECD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20280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0D04F-3945-4020-A70B-49E61F7D551D}"/>
              </a:ext>
            </a:extLst>
          </p:cNvPr>
          <p:cNvSpPr>
            <a:spLocks noGrp="1"/>
          </p:cNvSpPr>
          <p:nvPr>
            <p:ph type="title"/>
          </p:nvPr>
        </p:nvSpPr>
        <p:spPr/>
        <p:txBody>
          <a:bodyPr/>
          <a:lstStyle/>
          <a:p>
            <a:pPr algn="ctr"/>
            <a:r>
              <a:rPr lang="en-US" dirty="0"/>
              <a:t>ABET Criterion 3.  Student Comes</a:t>
            </a:r>
          </a:p>
        </p:txBody>
      </p:sp>
      <p:sp>
        <p:nvSpPr>
          <p:cNvPr id="3" name="Content Placeholder 2">
            <a:extLst>
              <a:ext uri="{FF2B5EF4-FFF2-40B4-BE49-F238E27FC236}">
                <a16:creationId xmlns:a16="http://schemas.microsoft.com/office/drawing/2014/main" id="{D6BDF387-E59C-4AA1-ABA6-6FC207EE171D}"/>
              </a:ext>
            </a:extLst>
          </p:cNvPr>
          <p:cNvSpPr>
            <a:spLocks noGrp="1"/>
          </p:cNvSpPr>
          <p:nvPr>
            <p:ph idx="1"/>
          </p:nvPr>
        </p:nvSpPr>
        <p:spPr>
          <a:xfrm>
            <a:off x="838200" y="1825625"/>
            <a:ext cx="10515600" cy="4550682"/>
          </a:xfrm>
        </p:spPr>
        <p:txBody>
          <a:bodyPr>
            <a:normAutofit fontScale="62500" lnSpcReduction="20000"/>
          </a:bodyPr>
          <a:lstStyle/>
          <a:p>
            <a:pPr marL="0" indent="0">
              <a:buNone/>
            </a:pPr>
            <a:r>
              <a:rPr lang="en-US" dirty="0"/>
              <a:t>The program must have documented student outcomes that support the program educational objectives. Attainment of these outcomes prepares graduates to enter the professional practice of engineering. Student outcomes are outcomes (1) through (7), plus any additional outcomes that may be articulated by the program.</a:t>
            </a:r>
          </a:p>
          <a:p>
            <a:pPr>
              <a:buFont typeface="+mj-lt"/>
              <a:buAutoNum type="arabicPeriod"/>
            </a:pPr>
            <a:r>
              <a:rPr lang="en-US" dirty="0"/>
              <a:t>an ability to identify, formulate, and solve complex engineering problems by applying principles of engineering, science, and mathematics</a:t>
            </a:r>
          </a:p>
          <a:p>
            <a:pPr>
              <a:buFont typeface="+mj-lt"/>
              <a:buAutoNum type="arabicPeriod"/>
            </a:pPr>
            <a:r>
              <a:rPr lang="en-US" dirty="0"/>
              <a:t>an ability to apply engineering design to produce solutions that meet specified needs with consideration of public health, safety, and welfare, as well as global, cultural, social, environmental, and economic factors</a:t>
            </a:r>
          </a:p>
          <a:p>
            <a:pPr>
              <a:buFont typeface="+mj-lt"/>
              <a:buAutoNum type="arabicPeriod"/>
            </a:pPr>
            <a:r>
              <a:rPr lang="en-US" dirty="0"/>
              <a:t>an ability to communicate effectively with a range of audiences</a:t>
            </a:r>
          </a:p>
          <a:p>
            <a:pPr>
              <a:buFont typeface="+mj-lt"/>
              <a:buAutoNum type="arabicPeriod"/>
            </a:pPr>
            <a:r>
              <a:rPr lang="en-US" dirty="0"/>
              <a:t>an ability to recognize ethical and professional responsibilities in engineering situations and make informed judgments, which must consider the impact of engineering solutions in global, economic, environmental, and societal contexts</a:t>
            </a:r>
          </a:p>
          <a:p>
            <a:pPr>
              <a:buFont typeface="+mj-lt"/>
              <a:buAutoNum type="arabicPeriod"/>
            </a:pPr>
            <a:r>
              <a:rPr lang="en-US" dirty="0"/>
              <a:t>an ability to function effectively on a team whose members together provide leadership, create a collaborative and inclusive environment, establish goals, plan tasks, and meet objectives</a:t>
            </a:r>
          </a:p>
          <a:p>
            <a:pPr>
              <a:buFont typeface="+mj-lt"/>
              <a:buAutoNum type="arabicPeriod"/>
            </a:pPr>
            <a:r>
              <a:rPr lang="en-US" dirty="0"/>
              <a:t>an ability to develop and conduct appropriate experimentation, analyze and interpret data, and use engineering judgment to draw conclusions</a:t>
            </a:r>
          </a:p>
          <a:p>
            <a:pPr>
              <a:buFont typeface="+mj-lt"/>
              <a:buAutoNum type="arabicPeriod"/>
            </a:pPr>
            <a:r>
              <a:rPr lang="en-US" dirty="0"/>
              <a:t>an ability to acquire and apply new knowledge as needed, using appropriate learning strategies.</a:t>
            </a:r>
          </a:p>
          <a:p>
            <a:pPr marL="0" indent="0">
              <a:buNone/>
            </a:pPr>
            <a:br>
              <a:rPr lang="en-US" sz="1900" dirty="0"/>
            </a:br>
            <a:r>
              <a:rPr lang="en-US" sz="1900" dirty="0"/>
              <a:t>(Source: https://www.abet.org/accreditation/accreditation-criteria/criteria-for-accrediting-engineering-programs-2019-2020/#GC3)</a:t>
            </a:r>
          </a:p>
          <a:p>
            <a:pPr marL="0" indent="0">
              <a:buNone/>
            </a:pPr>
            <a:endParaRPr lang="en-US" dirty="0"/>
          </a:p>
        </p:txBody>
      </p:sp>
    </p:spTree>
    <p:extLst>
      <p:ext uri="{BB962C8B-B14F-4D97-AF65-F5344CB8AC3E}">
        <p14:creationId xmlns:p14="http://schemas.microsoft.com/office/powerpoint/2010/main" val="2611209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33579-3355-44DD-927F-A01C59D60427}"/>
              </a:ext>
            </a:extLst>
          </p:cNvPr>
          <p:cNvSpPr>
            <a:spLocks noGrp="1"/>
          </p:cNvSpPr>
          <p:nvPr>
            <p:ph type="title"/>
          </p:nvPr>
        </p:nvSpPr>
        <p:spPr/>
        <p:txBody>
          <a:bodyPr/>
          <a:lstStyle/>
          <a:p>
            <a:r>
              <a:rPr lang="en-US" b="0" i="0" dirty="0">
                <a:solidFill>
                  <a:srgbClr val="1C1C1C"/>
                </a:solidFill>
                <a:effectLst/>
                <a:latin typeface="Campton"/>
              </a:rPr>
              <a:t>Criterion 5. Curriculum</a:t>
            </a:r>
            <a:endParaRPr lang="en-US" dirty="0"/>
          </a:p>
        </p:txBody>
      </p:sp>
      <p:sp>
        <p:nvSpPr>
          <p:cNvPr id="3" name="Content Placeholder 2">
            <a:extLst>
              <a:ext uri="{FF2B5EF4-FFF2-40B4-BE49-F238E27FC236}">
                <a16:creationId xmlns:a16="http://schemas.microsoft.com/office/drawing/2014/main" id="{E699F81B-7797-4FD3-BB9C-CB3E4009147C}"/>
              </a:ext>
            </a:extLst>
          </p:cNvPr>
          <p:cNvSpPr>
            <a:spLocks noGrp="1"/>
          </p:cNvSpPr>
          <p:nvPr>
            <p:ph idx="1"/>
          </p:nvPr>
        </p:nvSpPr>
        <p:spPr/>
        <p:txBody>
          <a:bodyPr>
            <a:normAutofit fontScale="70000" lnSpcReduction="20000"/>
          </a:bodyPr>
          <a:lstStyle/>
          <a:p>
            <a:pPr marL="0" indent="0" algn="l">
              <a:buNone/>
            </a:pPr>
            <a:r>
              <a:rPr lang="en-US" b="0" i="0" dirty="0">
                <a:solidFill>
                  <a:srgbClr val="000000"/>
                </a:solidFill>
                <a:effectLst/>
                <a:latin typeface="Egyptienne"/>
              </a:rPr>
              <a:t>The curriculum requirements specify subject areas appropriate to engineering but do not prescribe specific courses. The program curriculum must provide adequate content for each area, consistent with the student outcomes and program educational objectives, to ensure that students are prepared to enter the practice of engineering. The curriculum must include:</a:t>
            </a:r>
          </a:p>
          <a:p>
            <a:pPr algn="l">
              <a:buFont typeface="+mj-lt"/>
              <a:buAutoNum type="alphaLcPeriod"/>
            </a:pPr>
            <a:r>
              <a:rPr lang="en-US" b="0" i="0" dirty="0">
                <a:solidFill>
                  <a:srgbClr val="000000"/>
                </a:solidFill>
                <a:effectLst/>
                <a:latin typeface="Egyptienne"/>
              </a:rPr>
              <a:t>a minimum of 30 semester credit hours (or equivalent) of a combination of college-level mathematics and basic sciences with experimental experience appropriate to the program.</a:t>
            </a:r>
          </a:p>
          <a:p>
            <a:pPr algn="l">
              <a:buFont typeface="+mj-lt"/>
              <a:buAutoNum type="alphaLcPeriod"/>
            </a:pPr>
            <a:r>
              <a:rPr lang="en-US" b="0" i="0" dirty="0">
                <a:solidFill>
                  <a:srgbClr val="000000"/>
                </a:solidFill>
                <a:effectLst/>
                <a:latin typeface="Egyptienne"/>
              </a:rPr>
              <a:t>a minimum of 45 semester credit hours (or equivalent) of engineering topics appropriate to the program, consisting of engineering and computer sciences and engineering design, and utilizing modern engineering tools.</a:t>
            </a:r>
          </a:p>
          <a:p>
            <a:pPr algn="l">
              <a:buFont typeface="+mj-lt"/>
              <a:buAutoNum type="alphaLcPeriod"/>
            </a:pPr>
            <a:r>
              <a:rPr lang="en-US" b="0" i="0" dirty="0">
                <a:solidFill>
                  <a:srgbClr val="000000"/>
                </a:solidFill>
                <a:effectLst/>
                <a:latin typeface="Egyptienne"/>
              </a:rPr>
              <a:t>a broad education component that complements the technical content of the curriculum and is consistent with the program educational objectives.</a:t>
            </a:r>
          </a:p>
          <a:p>
            <a:pPr algn="l">
              <a:buFont typeface="+mj-lt"/>
              <a:buAutoNum type="alphaLcPeriod"/>
            </a:pPr>
            <a:r>
              <a:rPr lang="en-US" b="0" i="0" dirty="0">
                <a:solidFill>
                  <a:srgbClr val="000000"/>
                </a:solidFill>
                <a:effectLst/>
                <a:highlight>
                  <a:srgbClr val="FFFF00"/>
                </a:highlight>
                <a:latin typeface="Egyptienne"/>
              </a:rPr>
              <a:t>a culminating major engineering design experience that 1) incorporates appropriate engineering standards and multiple constraints, and 2) is based on the knowledge and skills acquired in earlier course work.</a:t>
            </a:r>
          </a:p>
          <a:p>
            <a:endParaRPr lang="en-US" dirty="0"/>
          </a:p>
        </p:txBody>
      </p:sp>
    </p:spTree>
    <p:extLst>
      <p:ext uri="{BB962C8B-B14F-4D97-AF65-F5344CB8AC3E}">
        <p14:creationId xmlns:p14="http://schemas.microsoft.com/office/powerpoint/2010/main" val="2479758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429</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Campton</vt:lpstr>
      <vt:lpstr>Egyptienne</vt:lpstr>
      <vt:lpstr>Arial</vt:lpstr>
      <vt:lpstr>Calibri</vt:lpstr>
      <vt:lpstr>Calibri Light</vt:lpstr>
      <vt:lpstr>Office Theme</vt:lpstr>
      <vt:lpstr>ABET Criteria 3 &amp; 5</vt:lpstr>
      <vt:lpstr>ABET Criterion 3.  Student Comes</vt:lpstr>
      <vt:lpstr>Criterion 5. Curriculum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Kanai, Junichi</dc:creator>
  <cp:lastModifiedBy>Kanai, Junichi</cp:lastModifiedBy>
  <cp:revision>2</cp:revision>
  <dcterms:created xsi:type="dcterms:W3CDTF">2021-07-20T18:11:55Z</dcterms:created>
  <dcterms:modified xsi:type="dcterms:W3CDTF">2021-07-20T18:42:00Z</dcterms:modified>
</cp:coreProperties>
</file>