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17"/>
  </p:notesMasterIdLst>
  <p:sldIdLst>
    <p:sldId id="256" r:id="rId4"/>
    <p:sldId id="338" r:id="rId5"/>
    <p:sldId id="316" r:id="rId6"/>
    <p:sldId id="352" r:id="rId7"/>
    <p:sldId id="339" r:id="rId8"/>
    <p:sldId id="415" r:id="rId9"/>
    <p:sldId id="276" r:id="rId10"/>
    <p:sldId id="257" r:id="rId11"/>
    <p:sldId id="269" r:id="rId12"/>
    <p:sldId id="317" r:id="rId13"/>
    <p:sldId id="310" r:id="rId14"/>
    <p:sldId id="275" r:id="rId15"/>
    <p:sldId id="272" r:id="rId16"/>
    <p:sldId id="403" r:id="rId17"/>
    <p:sldId id="274" r:id="rId18"/>
    <p:sldId id="270" r:id="rId19"/>
    <p:sldId id="262" r:id="rId20"/>
    <p:sldId id="258" r:id="rId21"/>
    <p:sldId id="400" r:id="rId22"/>
    <p:sldId id="265" r:id="rId23"/>
    <p:sldId id="434" r:id="rId24"/>
    <p:sldId id="422" r:id="rId25"/>
    <p:sldId id="431" r:id="rId26"/>
    <p:sldId id="438" r:id="rId27"/>
    <p:sldId id="437" r:id="rId28"/>
    <p:sldId id="435" r:id="rId29"/>
    <p:sldId id="439" r:id="rId30"/>
    <p:sldId id="425" r:id="rId31"/>
    <p:sldId id="423" r:id="rId32"/>
    <p:sldId id="424" r:id="rId33"/>
    <p:sldId id="421" r:id="rId34"/>
    <p:sldId id="440" r:id="rId35"/>
    <p:sldId id="292" r:id="rId36"/>
    <p:sldId id="406" r:id="rId37"/>
    <p:sldId id="264" r:id="rId38"/>
    <p:sldId id="389" r:id="rId39"/>
    <p:sldId id="426" r:id="rId40"/>
    <p:sldId id="427" r:id="rId41"/>
    <p:sldId id="428" r:id="rId42"/>
    <p:sldId id="420" r:id="rId43"/>
    <p:sldId id="441" r:id="rId44"/>
    <p:sldId id="418" r:id="rId45"/>
    <p:sldId id="362" r:id="rId46"/>
    <p:sldId id="329" r:id="rId47"/>
    <p:sldId id="330" r:id="rId48"/>
    <p:sldId id="331" r:id="rId49"/>
    <p:sldId id="429" r:id="rId50"/>
    <p:sldId id="417" r:id="rId51"/>
    <p:sldId id="407" r:id="rId52"/>
    <p:sldId id="287" r:id="rId53"/>
    <p:sldId id="387" r:id="rId54"/>
    <p:sldId id="333" r:id="rId55"/>
    <p:sldId id="340" r:id="rId56"/>
    <p:sldId id="289" r:id="rId57"/>
    <p:sldId id="391" r:id="rId58"/>
    <p:sldId id="288" r:id="rId59"/>
    <p:sldId id="290" r:id="rId60"/>
    <p:sldId id="408" r:id="rId61"/>
    <p:sldId id="293" r:id="rId62"/>
    <p:sldId id="372" r:id="rId63"/>
    <p:sldId id="393" r:id="rId64"/>
    <p:sldId id="394" r:id="rId65"/>
    <p:sldId id="342" r:id="rId66"/>
    <p:sldId id="416" r:id="rId67"/>
    <p:sldId id="409" r:id="rId68"/>
    <p:sldId id="298" r:id="rId69"/>
    <p:sldId id="373" r:id="rId70"/>
    <p:sldId id="386" r:id="rId71"/>
    <p:sldId id="449" r:id="rId72"/>
    <p:sldId id="446" r:id="rId73"/>
    <p:sldId id="447" r:id="rId74"/>
    <p:sldId id="450" r:id="rId75"/>
    <p:sldId id="448" r:id="rId76"/>
    <p:sldId id="355" r:id="rId77"/>
    <p:sldId id="366" r:id="rId78"/>
    <p:sldId id="367" r:id="rId79"/>
    <p:sldId id="401" r:id="rId80"/>
    <p:sldId id="313" r:id="rId81"/>
    <p:sldId id="309" r:id="rId82"/>
    <p:sldId id="442" r:id="rId83"/>
    <p:sldId id="433" r:id="rId84"/>
    <p:sldId id="410" r:id="rId85"/>
    <p:sldId id="300" r:id="rId86"/>
    <p:sldId id="374" r:id="rId87"/>
    <p:sldId id="385" r:id="rId88"/>
    <p:sldId id="382" r:id="rId89"/>
    <p:sldId id="343" r:id="rId90"/>
    <p:sldId id="344" r:id="rId91"/>
    <p:sldId id="345" r:id="rId92"/>
    <p:sldId id="381" r:id="rId93"/>
    <p:sldId id="411" r:id="rId94"/>
    <p:sldId id="302" r:id="rId95"/>
    <p:sldId id="375" r:id="rId96"/>
    <p:sldId id="384" r:id="rId97"/>
    <p:sldId id="402" r:id="rId98"/>
    <p:sldId id="404" r:id="rId99"/>
    <p:sldId id="348" r:id="rId100"/>
    <p:sldId id="412" r:id="rId101"/>
    <p:sldId id="304" r:id="rId102"/>
    <p:sldId id="376" r:id="rId103"/>
    <p:sldId id="395" r:id="rId104"/>
    <p:sldId id="396" r:id="rId105"/>
    <p:sldId id="397" r:id="rId106"/>
    <p:sldId id="413" r:id="rId107"/>
    <p:sldId id="306" r:id="rId108"/>
    <p:sldId id="378" r:id="rId109"/>
    <p:sldId id="383" r:id="rId110"/>
    <p:sldId id="350" r:id="rId111"/>
    <p:sldId id="414" r:id="rId112"/>
    <p:sldId id="443" r:id="rId113"/>
    <p:sldId id="444" r:id="rId114"/>
    <p:sldId id="398" r:id="rId115"/>
    <p:sldId id="369" r:id="rId1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2939" autoAdjust="0"/>
  </p:normalViewPr>
  <p:slideViewPr>
    <p:cSldViewPr>
      <p:cViewPr varScale="1">
        <p:scale>
          <a:sx n="69" d="100"/>
          <a:sy n="69" d="100"/>
        </p:scale>
        <p:origin x="1421" y="6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679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notesMaster" Target="notesMasters/notes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microsoft.com/office/2015/10/relationships/revisionInfo" Target="revisionInfo.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commentAuthors" Target="commentAuthor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presProps" Target="presProps.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4466F8D-E25C-4BF4-BE59-52FDBF7EA60D}" type="presOf" srcId="{84B730F6-E6CE-4099-8451-9D6448D55025}" destId="{78CC00FE-30CD-4BA9-B030-2F32FAD5032C}" srcOrd="0" destOrd="0" presId="urn:microsoft.com/office/officeart/2005/8/layout/hProcess10"/>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1/18/2023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36</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51</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027986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70</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85</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94</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107</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111</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1/18/2023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1/18/2023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1/18/2023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1/18/2023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1/18/2023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1/18/2023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1/18/2023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1/18/2023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1/18/2023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1/18/2023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1/18/2023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1/18/2023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1/18/2023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1/18/2023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1/18/2023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1/18/2023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1/18/2023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0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hyperlink" Target="https://forms.gle/7JvfgSsWBVWRfvob9"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wmf"/><Relationship Id="rId4" Type="http://schemas.openxmlformats.org/officeDocument/2006/relationships/image" Target="../media/image4.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9.wmf"/><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rpi.percipio.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designlab.eng.rpi.edu/projects/capstone-support-dev/wiki%20-%20Playbook.ppt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slide" Target="slide35.xml"/><Relationship Id="rId7" Type="http://schemas.openxmlformats.org/officeDocument/2006/relationships/slide" Target="slide83.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59.xml"/><Relationship Id="rId10" Type="http://schemas.openxmlformats.org/officeDocument/2006/relationships/slide" Target="slide105.xml"/><Relationship Id="rId4" Type="http://schemas.openxmlformats.org/officeDocument/2006/relationships/slide" Target="slide50.xml"/><Relationship Id="rId9" Type="http://schemas.openxmlformats.org/officeDocument/2006/relationships/slide" Target="slide99.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designlab.eng.rpi.edu/projects/capstone-support-dev/wiki%20-%20Playbook.ppt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s://designlab.eng.rpi.edu/projects/capstone-support-dev/wiki%20-%20Playbook.ppt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forms.gle/JcjmKtadJw7cZz3i6" TargetMode="External"/><Relationship Id="rId7" Type="http://schemas.openxmlformats.org/officeDocument/2006/relationships/hyperlink" Target="https://designlab.eng.rpi.edu/edn/attachments/download/114354/RMPL%20Safety%20Module%20Completion%20Instructions-Percipio%20.pdf" TargetMode="External"/><Relationship Id="rId2" Type="http://schemas.openxmlformats.org/officeDocument/2006/relationships/hyperlink" Target="https://designlab.eng.rpi.edu/edn/projects/capstone-support-dev/repository/112/raw/training/Statement%20of%20Work.mp4" TargetMode="External"/><Relationship Id="rId1" Type="http://schemas.openxmlformats.org/officeDocument/2006/relationships/slideLayout" Target="../slideLayouts/slideLayout24.xml"/><Relationship Id="rId6" Type="http://schemas.openxmlformats.org/officeDocument/2006/relationships/hyperlink" Target="https://rpi.percipio.com/" TargetMode="External"/><Relationship Id="rId5" Type="http://schemas.openxmlformats.org/officeDocument/2006/relationships/hyperlink" Target="https://designlab.eng.rpi.edu/edn/projects/capstone-support-dev/wiki/Subversion" TargetMode="External"/><Relationship Id="rId4" Type="http://schemas.openxmlformats.org/officeDocument/2006/relationships/hyperlink" Target="https://designlab.eng.rpi.edu/edn/projects/capstone-support-dev/wiki/Project_Documentation"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designlab.eng.rpi.edu/edn/projects/capstone-support-dev/wiki" TargetMode="External"/><Relationship Id="rId2" Type="http://schemas.openxmlformats.org/officeDocument/2006/relationships/hyperlink" Target="https://covid19.rpi.edu/" TargetMode="Externa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9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9</a:t>
            </a: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a:cs typeface="Calibri"/>
              </a:rPr>
              <a:t>ALWAYS 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 &amp; PDR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first draft of the poster during Class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Student Team 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Sponsor liaison should email PPT to sponsor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sponsor.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PDR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a:p>
            <a:endParaRPr lang="en-US" dirty="0"/>
          </a:p>
          <a:p>
            <a:r>
              <a:rPr lang="en-US" dirty="0"/>
              <a:t>Covid Tip – It’s hard to hear speakers through a mask. Be sure to </a:t>
            </a:r>
            <a:r>
              <a:rPr lang="en-US" dirty="0">
                <a:solidFill>
                  <a:srgbClr val="FF0000"/>
                </a:solidFill>
              </a:rPr>
              <a:t>SPEAK LOUDLY </a:t>
            </a:r>
            <a:r>
              <a:rPr lang="en-US" dirty="0"/>
              <a:t>during presentation.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Open </a:t>
            </a:r>
            <a:r>
              <a:rPr lang="en-US" dirty="0">
                <a:solidFill>
                  <a:schemeClr val="accent6"/>
                </a:solidFill>
              </a:rPr>
              <a:t>Poster.pptx </a:t>
            </a:r>
            <a:r>
              <a:rPr lang="en-US" dirty="0"/>
              <a:t>on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a:t>
            </a:r>
            <a:r>
              <a:rPr lang="en-US" sz="1400" dirty="0" smtClean="0">
                <a:solidFill>
                  <a:prstClr val="black"/>
                </a:solidFill>
                <a:latin typeface="Calibri" panose="020F0502020204030204"/>
              </a:rPr>
              <a:t>Midterm </a:t>
            </a:r>
            <a:r>
              <a:rPr lang="en-US" sz="1400" dirty="0">
                <a:solidFill>
                  <a:prstClr val="black"/>
                </a:solidFill>
                <a:latin typeface="Calibri" panose="020F0502020204030204"/>
              </a:rPr>
              <a:t>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Class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latin typeface="Calibri" panose="020F0502020204030204"/>
                <a:hlinkClick r:id="rId3"/>
              </a:rPr>
              <a:t>https://forms.gle/7JvfgSsWBVWRfvob9</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cs typeface="Calibri"/>
              </a:rPr>
              <a:t>Student Team 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7782128" cy="5007448"/>
          </a:xfrm>
        </p:spPr>
        <p:txBody>
          <a:bodyPr>
            <a:normAutofit lnSpcReduction="10000"/>
          </a:bodyPr>
          <a:lstStyle/>
          <a:p>
            <a:r>
              <a:rPr lang="en-US" dirty="0"/>
              <a:t>Capstone Classrooms are JEC 3232/3332</a:t>
            </a:r>
          </a:p>
          <a:p>
            <a:r>
              <a:rPr lang="en-US" dirty="0"/>
              <a:t>Capstone Shop (JEC 2332) will be open 9am-4pm for hands-on work only when classes resume in-person. (Glass area behind IED shop)</a:t>
            </a:r>
          </a:p>
          <a:p>
            <a:r>
              <a:rPr lang="en-US" dirty="0"/>
              <a:t>Conference Room (JEC 3321) for online meetings and a speaker phone. Ask you PE to reserve it.</a:t>
            </a:r>
          </a:p>
          <a:p>
            <a:r>
              <a:rPr lang="en-US" dirty="0"/>
              <a:t>Conference Table back of JEC 3232 for a speaker phone.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sponsor update during class 9 -&gt; Day 10 activities are simply a repeat of Day 9 activities. Refer to previous slides.</a:t>
            </a:r>
          </a:p>
          <a:p>
            <a:pPr lvl="1"/>
            <a:endParaRPr lang="en-US" sz="2000" dirty="0"/>
          </a:p>
          <a:p>
            <a:pPr lvl="1"/>
            <a:r>
              <a:rPr lang="en-US" sz="2000" dirty="0"/>
              <a:t>Draft PDR Poster draft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sponsor update during class 10 -&gt; the Day 10 activity </a:t>
            </a:r>
            <a:r>
              <a:rPr lang="en-US" sz="2000" b="1" dirty="0"/>
              <a:t>IS</a:t>
            </a:r>
            <a:r>
              <a:rPr lang="en-US" sz="2000" dirty="0"/>
              <a:t> that sponsor update.</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111</a:t>
            </a:fld>
            <a:endParaRPr lang="en-US" sz="1200" dirty="0"/>
          </a:p>
        </p:txBody>
      </p:sp>
    </p:spTree>
    <p:extLst>
      <p:ext uri="{BB962C8B-B14F-4D97-AF65-F5344CB8AC3E}">
        <p14:creationId xmlns:p14="http://schemas.microsoft.com/office/powerpoint/2010/main" val="2752183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lnSpcReduction="10000"/>
          </a:bodyPr>
          <a:lstStyle/>
          <a:p>
            <a:r>
              <a:rPr lang="en-US" dirty="0">
                <a:cs typeface="Calibri"/>
              </a:rPr>
              <a:t>Scaffolded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113</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14</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Tree>
    <p:extLst>
      <p:ext uri="{BB962C8B-B14F-4D97-AF65-F5344CB8AC3E}">
        <p14:creationId xmlns:p14="http://schemas.microsoft.com/office/powerpoint/2010/main" val="385420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70000" lnSpcReduction="20000"/>
          </a:bodyPr>
          <a:lstStyle/>
          <a:p>
            <a:r>
              <a:rPr lang="en-US" dirty="0">
                <a:cs typeface="Calibri"/>
              </a:rPr>
              <a:t>Work with students of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7" name="TextBox 6"/>
          <p:cNvSpPr txBox="1"/>
          <p:nvPr/>
        </p:nvSpPr>
        <p:spPr>
          <a:xfrm>
            <a:off x="4419600" y="5638800"/>
            <a:ext cx="2819400" cy="369332"/>
          </a:xfrm>
          <a:prstGeom prst="rect">
            <a:avLst/>
          </a:prstGeom>
          <a:noFill/>
          <a:ln w="28575">
            <a:solidFill>
              <a:schemeClr val="accent2"/>
            </a:solidFill>
          </a:ln>
        </p:spPr>
        <p:txBody>
          <a:bodyPr wrap="square" rtlCol="0">
            <a:spAutoFit/>
          </a:bodyPr>
          <a:lstStyle/>
          <a:p>
            <a:r>
              <a:rPr lang="en-US" b="1" dirty="0"/>
              <a:t>Respond in timely manner</a:t>
            </a:r>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after graduation?”</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9763299"/>
              </p:ext>
            </p:extLst>
          </p:nvPr>
        </p:nvGraphicFramePr>
        <p:xfrm>
          <a:off x="381000" y="914400"/>
          <a:ext cx="8382000" cy="53035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6.2.22</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S22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6.2.22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Ticket</a:t>
                      </a:r>
                      <a:r>
                        <a:rPr lang="en-US" sz="1200" kern="1200" baseline="0" dirty="0">
                          <a:solidFill>
                            <a:schemeClr val="dk1"/>
                          </a:solidFill>
                          <a:effectLst/>
                          <a:latin typeface="+mn-lt"/>
                          <a:ea typeface="MS Mincho"/>
                          <a:cs typeface="+mn-cs"/>
                        </a:rPr>
                        <a:t> Out links updated</a:t>
                      </a: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7.8.22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Out of Class pages reformatted and sorted by category</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7.11.22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Out of Class task slides - Deleted old version, improved agreement between Wiki and Playbook</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8.4.22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 Anderson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Welcome slide added, contact info posted to Wiki, reformatted Report schedule table p66</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8.15.22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Daily</a:t>
                      </a:r>
                      <a:r>
                        <a:rPr lang="en-US" sz="1200" b="0" baseline="0" dirty="0">
                          <a:effectLst/>
                          <a:latin typeface="+mj-lt"/>
                          <a:ea typeface="MS Mincho"/>
                        </a:rPr>
                        <a:t> Agendas updated with activity topic categorization</a:t>
                      </a:r>
                    </a:p>
                    <a:p>
                      <a:pPr marL="0" marR="0" algn="l">
                        <a:spcBef>
                          <a:spcPts val="0"/>
                        </a:spcBef>
                        <a:spcAft>
                          <a:spcPts val="0"/>
                        </a:spcAft>
                      </a:pPr>
                      <a:r>
                        <a:rPr lang="en-US" sz="1200" b="0" baseline="0" dirty="0">
                          <a:effectLst/>
                          <a:latin typeface="+mj-lt"/>
                          <a:ea typeface="MS Mincho"/>
                        </a:rPr>
                        <a:t>Day 1 &amp; 2 reworked</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8.16.22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Kanai</a:t>
                      </a:r>
                    </a:p>
                  </a:txBody>
                  <a:tcPr marL="68580" marR="68580" marT="0" marB="0"/>
                </a:tc>
                <a:tc>
                  <a:txBody>
                    <a:bodyPr/>
                    <a:lstStyle/>
                    <a:p>
                      <a:pPr marL="0" marR="0" algn="l">
                        <a:spcBef>
                          <a:spcPts val="0"/>
                        </a:spcBef>
                        <a:spcAft>
                          <a:spcPts val="0"/>
                        </a:spcAft>
                      </a:pPr>
                      <a:r>
                        <a:rPr lang="en-US" sz="1200" b="0" dirty="0">
                          <a:effectLst/>
                          <a:latin typeface="+mj-lt"/>
                          <a:ea typeface="MS Mincho"/>
                        </a:rPr>
                        <a:t>Slide 8 10 min - Logistics: Deleted the Webex instructions</a:t>
                      </a:r>
                    </a:p>
                    <a:p>
                      <a:pPr marL="0" marR="0" algn="l">
                        <a:spcBef>
                          <a:spcPts val="0"/>
                        </a:spcBef>
                        <a:spcAft>
                          <a:spcPts val="0"/>
                        </a:spcAft>
                      </a:pPr>
                      <a:r>
                        <a:rPr lang="en-US" sz="1200" b="0" dirty="0">
                          <a:effectLst/>
                          <a:latin typeface="+mj-lt"/>
                          <a:ea typeface="MS Mincho"/>
                        </a:rPr>
                        <a:t>Slide 9 COVID-19 Related Challenges - Modified to follow the latest RPI's guidelines.</a:t>
                      </a:r>
                    </a:p>
                    <a:p>
                      <a:pPr marL="0" marR="0" algn="l">
                        <a:spcBef>
                          <a:spcPts val="0"/>
                        </a:spcBef>
                        <a:spcAft>
                          <a:spcPts val="0"/>
                        </a:spcAft>
                      </a:pPr>
                      <a:r>
                        <a:rPr lang="en-US" sz="1200" b="0" dirty="0">
                          <a:effectLst/>
                          <a:latin typeface="+mj-lt"/>
                          <a:ea typeface="MS Mincho"/>
                        </a:rPr>
                        <a:t>Slide 16 Participation Expectations - Added DIE statements; added documentation needs.</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8.18.22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Day 1 &amp;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Content shifted to match new schedule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Proofread and group agreement to flow</a:t>
                      </a: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Removed</a:t>
                      </a:r>
                      <a:r>
                        <a:rPr lang="en-US" sz="1200" baseline="0" dirty="0">
                          <a:effectLst/>
                          <a:latin typeface="+mj-lt"/>
                          <a:ea typeface="MS Mincho"/>
                        </a:rPr>
                        <a:t> ALL mention of Webex spaces and Box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Agenda slides updated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IED question removed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Team readiness question moved to Ticket Out #2</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Icebreaker and Team Standards Agreement content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1.10</a:t>
                      </a:r>
                    </a:p>
                  </a:txBody>
                  <a:tcPr marL="68580" marR="68580" marT="0" marB="0"/>
                </a:tc>
                <a:tc>
                  <a:txBody>
                    <a:bodyPr/>
                    <a:lstStyle/>
                    <a:p>
                      <a:pPr marL="0" marR="0" algn="l">
                        <a:spcBef>
                          <a:spcPts val="0"/>
                        </a:spcBef>
                        <a:spcAft>
                          <a:spcPts val="0"/>
                        </a:spcAft>
                      </a:pPr>
                      <a:r>
                        <a:rPr lang="en-US" sz="1200" dirty="0">
                          <a:effectLst/>
                          <a:latin typeface="+mj-lt"/>
                          <a:ea typeface="MS Mincho"/>
                        </a:rPr>
                        <a:t>8.24.22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class 4 Ticket Out link</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1.11</a:t>
                      </a:r>
                    </a:p>
                  </a:txBody>
                  <a:tcPr marL="68580" marR="68580" marT="0" marB="0"/>
                </a:tc>
                <a:tc>
                  <a:txBody>
                    <a:bodyPr/>
                    <a:lstStyle/>
                    <a:p>
                      <a:pPr marL="0" marR="0" algn="l">
                        <a:spcBef>
                          <a:spcPts val="0"/>
                        </a:spcBef>
                        <a:spcAft>
                          <a:spcPts val="0"/>
                        </a:spcAft>
                      </a:pPr>
                      <a:r>
                        <a:rPr lang="en-US" sz="1200" dirty="0">
                          <a:effectLst/>
                          <a:latin typeface="+mj-lt"/>
                          <a:ea typeface="MS Mincho"/>
                        </a:rPr>
                        <a:t>8.26.22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Deleted first slide (List of Playbook to-do’s before start of classes)</a:t>
                      </a: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r>
                        <a:rPr lang="en-US" sz="1200" dirty="0">
                          <a:effectLst/>
                          <a:latin typeface="+mj-lt"/>
                          <a:ea typeface="MS Mincho"/>
                        </a:rPr>
                        <a:t>1.12</a:t>
                      </a:r>
                    </a:p>
                  </a:txBody>
                  <a:tcPr marL="68580" marR="68580" marT="0" marB="0"/>
                </a:tc>
                <a:tc>
                  <a:txBody>
                    <a:bodyPr/>
                    <a:lstStyle/>
                    <a:p>
                      <a:pPr marL="0" marR="0" algn="l">
                        <a:spcBef>
                          <a:spcPts val="0"/>
                        </a:spcBef>
                        <a:spcAft>
                          <a:spcPts val="0"/>
                        </a:spcAft>
                      </a:pPr>
                      <a:r>
                        <a:rPr lang="en-US" sz="1200" dirty="0">
                          <a:effectLst/>
                          <a:latin typeface="+mj-lt"/>
                          <a:ea typeface="MS Mincho"/>
                        </a:rPr>
                        <a:t>8.27.22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CEs’ photos</a:t>
                      </a: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r>
              <a:rPr lang="en-US" sz="2800" dirty="0"/>
              <a:t>Introduce your Name and Major</a:t>
            </a:r>
          </a:p>
          <a:p>
            <a:r>
              <a:rPr lang="en-US" sz="2800" dirty="0"/>
              <a:t>You will introduce other characteristics </a:t>
            </a:r>
            <a:r>
              <a:rPr lang="en-US" sz="2800"/>
              <a:t>during the </a:t>
            </a:r>
            <a:r>
              <a:rPr lang="en-US" sz="2800" dirty="0"/>
              <a:t>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21</a:t>
            </a:fld>
            <a:endParaRPr lang="en-US" dirty="0"/>
          </a:p>
        </p:txBody>
      </p:sp>
    </p:spTree>
    <p:extLst>
      <p:ext uri="{BB962C8B-B14F-4D97-AF65-F5344CB8AC3E}">
        <p14:creationId xmlns:p14="http://schemas.microsoft.com/office/powerpoint/2010/main" val="18762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800" dirty="0"/>
              <a:t>Desired Outcomes – Why are we doing this?</a:t>
            </a:r>
          </a:p>
          <a:p>
            <a:pPr lvl="1"/>
            <a:r>
              <a:rPr lang="en-US" sz="2400" dirty="0"/>
              <a:t>Prepare students for collaborative team performance by helping create a relaxed environment where students share ideas and participate more fully in class</a:t>
            </a:r>
          </a:p>
          <a:p>
            <a:pPr lvl="1"/>
            <a:r>
              <a:rPr lang="en-US" sz="2400" dirty="0"/>
              <a:t>Build rapport among students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buFont typeface="+mj-lt"/>
              <a:buAutoNum type="arabicPeriod"/>
            </a:pPr>
            <a:r>
              <a:rPr lang="en-US" sz="2400" dirty="0"/>
              <a:t>Make Space to Take Space (Talking Stick)</a:t>
            </a:r>
          </a:p>
          <a:p>
            <a:pPr marL="800100" lvl="1" indent="-457200">
              <a:buFont typeface="+mj-lt"/>
              <a:buAutoNum type="arabicPeriod"/>
            </a:pPr>
            <a:r>
              <a:rPr lang="en-US" sz="2400" dirty="0"/>
              <a:t>Stories Stay, Lessons Leave</a:t>
            </a:r>
          </a:p>
          <a:p>
            <a:pPr marL="800100" lvl="1" indent="-457200">
              <a:buFont typeface="+mj-lt"/>
              <a:buAutoNum type="arabicPeriod"/>
            </a:pPr>
            <a:r>
              <a:rPr lang="en-US" sz="2400" dirty="0"/>
              <a:t>Embrace Ambiguity</a:t>
            </a:r>
          </a:p>
          <a:p>
            <a:pPr marL="800100" lvl="1" indent="-457200">
              <a:buFont typeface="+mj-lt"/>
              <a:buAutoNum type="arabicPeriod"/>
            </a:pPr>
            <a:r>
              <a:rPr lang="en-US" sz="2400" dirty="0"/>
              <a:t>___________ (Team generated, write on whiteboard)</a:t>
            </a:r>
          </a:p>
          <a:p>
            <a:pPr marL="800100" lvl="1" indent="-457200">
              <a:buFont typeface="+mj-lt"/>
              <a:buAutoNum type="arabicPeriod"/>
            </a:pPr>
            <a:r>
              <a:rPr lang="en-US" sz="2400" dirty="0"/>
              <a:t>___________ (Team generated, write on whiteboard)</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lstStyle/>
          <a:p>
            <a:pPr lvl="1"/>
            <a:r>
              <a:rPr lang="en-US" dirty="0"/>
              <a:t>This is referred to as a “Wave” Ice Breaker – There will be three waves</a:t>
            </a:r>
          </a:p>
          <a:p>
            <a:pPr lvl="1"/>
            <a:r>
              <a:rPr lang="en-US" dirty="0"/>
              <a:t>Time to stand up and move!</a:t>
            </a:r>
          </a:p>
          <a:p>
            <a:pPr lvl="1"/>
            <a:r>
              <a:rPr lang="en-US" dirty="0"/>
              <a:t>For each wave, teams will be given a prompt with three potential answers and have two minutes to sort themselves into three groups based on individuals’ answers to prompt</a:t>
            </a:r>
          </a:p>
          <a:p>
            <a:pPr lvl="2"/>
            <a:r>
              <a:rPr lang="en-US" dirty="0"/>
              <a:t>Example prompt – Favorite “chill” music genre: jazz/classical/folk</a:t>
            </a:r>
          </a:p>
          <a:p>
            <a:pPr lvl="1"/>
            <a:r>
              <a:rPr lang="en-US" dirty="0"/>
              <a:t>After dividing, teams will be asked to “report out” </a:t>
            </a:r>
          </a:p>
          <a:p>
            <a:pPr lvl="2"/>
            <a:r>
              <a:rPr lang="en-US" dirty="0"/>
              <a:t>How did you sort yourselves?</a:t>
            </a:r>
          </a:p>
          <a:p>
            <a:pPr lvl="2"/>
            <a:r>
              <a:rPr lang="en-US" dirty="0"/>
              <a:t>What is something interesting/funny/new that was revealed?</a:t>
            </a:r>
          </a:p>
          <a:p>
            <a:pPr lvl="1"/>
            <a:r>
              <a:rPr lang="en-US" dirty="0"/>
              <a:t>Any Questions?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Tree>
    <p:extLst>
      <p:ext uri="{BB962C8B-B14F-4D97-AF65-F5344CB8AC3E}">
        <p14:creationId xmlns:p14="http://schemas.microsoft.com/office/powerpoint/2010/main" val="34017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62600" y="2272912"/>
            <a:ext cx="2364581" cy="3152775"/>
          </a:xfrm>
        </p:spPr>
      </p:pic>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51625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What is your pet preference?</a:t>
            </a:r>
          </a:p>
          <a:p>
            <a:pPr lvl="1"/>
            <a:r>
              <a:rPr lang="en-US" dirty="0"/>
              <a:t>Dogs</a:t>
            </a:r>
          </a:p>
          <a:p>
            <a:pPr lvl="1"/>
            <a:r>
              <a:rPr lang="en-US" dirty="0"/>
              <a:t>Cats</a:t>
            </a:r>
          </a:p>
          <a:p>
            <a:pPr lvl="1"/>
            <a:r>
              <a:rPr lang="en-US" dirty="0"/>
              <a:t>Other (birds, reptiles, all of the above, none)</a:t>
            </a:r>
          </a:p>
        </p:txBody>
      </p:sp>
    </p:spTree>
    <p:extLst>
      <p:ext uri="{BB962C8B-B14F-4D97-AF65-F5344CB8AC3E}">
        <p14:creationId xmlns:p14="http://schemas.microsoft.com/office/powerpoint/2010/main" val="27389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5162550" cy="4351338"/>
          </a:xfrm>
        </p:spPr>
        <p:txBody>
          <a:bodyPr/>
          <a:lstStyle/>
          <a:p>
            <a:r>
              <a:rPr lang="en-US" dirty="0"/>
              <a:t>What is your preferred means of exercise?</a:t>
            </a:r>
          </a:p>
          <a:p>
            <a:pPr lvl="1"/>
            <a:r>
              <a:rPr lang="en-US" dirty="0"/>
              <a:t>Cardio (Running, Cycling, Swimming, etc.)</a:t>
            </a:r>
          </a:p>
          <a:p>
            <a:pPr lvl="1"/>
            <a:r>
              <a:rPr lang="en-US" dirty="0"/>
              <a:t>Strength (Weights, Plyometrics, etc.)</a:t>
            </a:r>
          </a:p>
          <a:p>
            <a:pPr lvl="1"/>
            <a:r>
              <a:rPr lang="en-US" dirty="0"/>
              <a:t>Couch Potato </a:t>
            </a:r>
          </a:p>
        </p:txBody>
      </p:sp>
    </p:spTree>
    <p:extLst>
      <p:ext uri="{BB962C8B-B14F-4D97-AF65-F5344CB8AC3E}">
        <p14:creationId xmlns:p14="http://schemas.microsoft.com/office/powerpoint/2010/main" val="16086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lstStyle/>
          <a:p>
            <a:r>
              <a:rPr lang="en-US" dirty="0"/>
              <a:t>What is your preferred vacation environment?</a:t>
            </a:r>
          </a:p>
          <a:p>
            <a:pPr lvl="1"/>
            <a:r>
              <a:rPr lang="en-US" dirty="0"/>
              <a:t>Mountains</a:t>
            </a:r>
          </a:p>
          <a:p>
            <a:pPr lvl="1"/>
            <a:r>
              <a:rPr lang="en-US" dirty="0"/>
              <a:t>City</a:t>
            </a:r>
          </a:p>
          <a:p>
            <a:pPr lvl="1"/>
            <a:r>
              <a:rPr lang="en-US"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2020" y="34290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7967370"/>
              </p:ext>
            </p:extLst>
          </p:nvPr>
        </p:nvGraphicFramePr>
        <p:xfrm>
          <a:off x="381000" y="846138"/>
          <a:ext cx="8382000" cy="527272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1.13</a:t>
                      </a:r>
                    </a:p>
                  </a:txBody>
                  <a:tcPr marL="68580" marR="68580" marT="0" marB="0"/>
                </a:tc>
                <a:tc>
                  <a:txBody>
                    <a:bodyPr/>
                    <a:lstStyle/>
                    <a:p>
                      <a:pPr marL="0" marR="0" algn="l">
                        <a:spcBef>
                          <a:spcPts val="0"/>
                        </a:spcBef>
                        <a:spcAft>
                          <a:spcPts val="0"/>
                        </a:spcAft>
                      </a:pPr>
                      <a:r>
                        <a:rPr lang="en-US" sz="1200" dirty="0">
                          <a:effectLst/>
                          <a:latin typeface="+mj-lt"/>
                          <a:ea typeface="MS Mincho"/>
                        </a:rPr>
                        <a:t>08/29/22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Class 1 Out </a:t>
                      </a:r>
                      <a:r>
                        <a:rPr lang="en-US" sz="1200">
                          <a:effectLst/>
                          <a:latin typeface="+mj-lt"/>
                          <a:ea typeface="MS Mincho"/>
                        </a:rPr>
                        <a:t>of Class Tasks</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1.14</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choices for Day</a:t>
                      </a:r>
                      <a:r>
                        <a:rPr lang="en-US" sz="1200" baseline="0" dirty="0">
                          <a:effectLst/>
                          <a:latin typeface="+mj-lt"/>
                          <a:ea typeface="MS Mincho"/>
                        </a:rPr>
                        <a:t> 1 Ice Breaker</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1.15</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Playbook links were wrong in 9 places! Probably a global search/replace error</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1.16</a:t>
                      </a:r>
                    </a:p>
                  </a:txBody>
                  <a:tcPr marL="68580" marR="68580" marT="0" marB="0"/>
                </a:tc>
                <a:tc>
                  <a:txBody>
                    <a:bodyPr/>
                    <a:lstStyle/>
                    <a:p>
                      <a:pPr marL="0" marR="0" algn="l">
                        <a:spcBef>
                          <a:spcPts val="0"/>
                        </a:spcBef>
                        <a:spcAft>
                          <a:spcPts val="0"/>
                        </a:spcAft>
                      </a:pPr>
                      <a:r>
                        <a:rPr lang="en-US" sz="1200" dirty="0">
                          <a:effectLst/>
                          <a:latin typeface="+mj-lt"/>
                          <a:ea typeface="MS Mincho"/>
                        </a:rPr>
                        <a:t>9/01/22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Broke out Ice Breaker slides to include topics, added slide for question prompts for Question </a:t>
                      </a:r>
                      <a:r>
                        <a:rPr lang="en-US" sz="1200">
                          <a:effectLst/>
                          <a:latin typeface="+mj-lt"/>
                          <a:ea typeface="MS Mincho"/>
                        </a:rPr>
                        <a:t>Generation activity in Day 1</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1.17</a:t>
                      </a:r>
                    </a:p>
                  </a:txBody>
                  <a:tcPr marL="68580" marR="68580" marT="0" marB="0"/>
                </a:tc>
                <a:tc>
                  <a:txBody>
                    <a:bodyPr/>
                    <a:lstStyle/>
                    <a:p>
                      <a:pPr marL="0" marR="0" algn="l">
                        <a:spcBef>
                          <a:spcPts val="0"/>
                        </a:spcBef>
                        <a:spcAft>
                          <a:spcPts val="0"/>
                        </a:spcAft>
                      </a:pPr>
                      <a:r>
                        <a:rPr lang="en-US" sz="1200" dirty="0">
                          <a:effectLst/>
                          <a:latin typeface="+mj-lt"/>
                          <a:ea typeface="MS Mincho"/>
                        </a:rPr>
                        <a:t>9/7/22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Agenda slide updated to correct color coding</a:t>
                      </a: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9/8/22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safety training link - </a:t>
                      </a:r>
                      <a:r>
                        <a:rPr lang="en-US" sz="1200" b="0" i="0" u="sng" kern="1200" dirty="0">
                          <a:solidFill>
                            <a:schemeClr val="dk1"/>
                          </a:solidFill>
                          <a:effectLst/>
                          <a:latin typeface="+mn-lt"/>
                          <a:ea typeface="+mn-ea"/>
                          <a:cs typeface="+mn-cs"/>
                          <a:hlinkClick r:id="rId2"/>
                        </a:rPr>
                        <a:t>https://rpi.percipio.com/</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1.19</a:t>
                      </a:r>
                    </a:p>
                  </a:txBody>
                  <a:tcPr marL="68580" marR="68580" marT="0" marB="0"/>
                </a:tc>
                <a:tc>
                  <a:txBody>
                    <a:bodyPr/>
                    <a:lstStyle/>
                    <a:p>
                      <a:pPr marL="0" marR="0" algn="l">
                        <a:spcBef>
                          <a:spcPts val="0"/>
                        </a:spcBef>
                        <a:spcAft>
                          <a:spcPts val="0"/>
                        </a:spcAft>
                      </a:pPr>
                      <a:r>
                        <a:rPr lang="en-US" sz="1200" dirty="0">
                          <a:effectLst/>
                          <a:latin typeface="+mj-lt"/>
                          <a:ea typeface="MS Mincho"/>
                        </a:rPr>
                        <a:t>9/8/22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BG Memo assignment due date in the Out of Class Tasks to be completed before Class 8.</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1.20</a:t>
                      </a:r>
                    </a:p>
                  </a:txBody>
                  <a:tcPr marL="68580" marR="68580" marT="0" marB="0"/>
                </a:tc>
                <a:tc>
                  <a:txBody>
                    <a:bodyPr/>
                    <a:lstStyle/>
                    <a:p>
                      <a:pPr marL="0" marR="0" algn="l">
                        <a:spcBef>
                          <a:spcPts val="0"/>
                        </a:spcBef>
                        <a:spcAft>
                          <a:spcPts val="0"/>
                        </a:spcAft>
                      </a:pPr>
                      <a:r>
                        <a:rPr lang="en-US" sz="1200" dirty="0">
                          <a:effectLst/>
                          <a:latin typeface="+mj-lt"/>
                          <a:ea typeface="MS Mincho"/>
                        </a:rPr>
                        <a:t>9/12/22</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mention of  Team Standard Agreement to Out of Class Tasks</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1.21</a:t>
                      </a:r>
                    </a:p>
                  </a:txBody>
                  <a:tcPr marL="68580" marR="68580" marT="0" marB="0"/>
                </a:tc>
                <a:tc>
                  <a:txBody>
                    <a:bodyPr/>
                    <a:lstStyle/>
                    <a:p>
                      <a:pPr marL="0" marR="0" algn="l">
                        <a:spcBef>
                          <a:spcPts val="0"/>
                        </a:spcBef>
                        <a:spcAft>
                          <a:spcPts val="0"/>
                        </a:spcAft>
                      </a:pPr>
                      <a:r>
                        <a:rPr lang="en-US" sz="1200" dirty="0">
                          <a:effectLst/>
                          <a:latin typeface="+mj-lt"/>
                          <a:ea typeface="MS Mincho"/>
                        </a:rPr>
                        <a:t>9/13/22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Revised Day 2 out of class task to post contact info to forum instead of wiki (matches video)</a:t>
                      </a: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1.22</a:t>
                      </a:r>
                    </a:p>
                  </a:txBody>
                  <a:tcPr marL="68580" marR="68580" marT="0" marB="0"/>
                </a:tc>
                <a:tc>
                  <a:txBody>
                    <a:bodyPr/>
                    <a:lstStyle/>
                    <a:p>
                      <a:pPr marL="0" marR="0" algn="l">
                        <a:spcBef>
                          <a:spcPts val="0"/>
                        </a:spcBef>
                        <a:spcAft>
                          <a:spcPts val="0"/>
                        </a:spcAft>
                      </a:pPr>
                      <a:r>
                        <a:rPr lang="en-US" sz="1200" dirty="0" smtClean="0">
                          <a:effectLst/>
                          <a:latin typeface="+mj-lt"/>
                          <a:ea typeface="MS Mincho"/>
                        </a:rPr>
                        <a:t>9/16/22</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New slide on long vs short </a:t>
                      </a:r>
                      <a:r>
                        <a:rPr lang="en-US" sz="1200">
                          <a:effectLst/>
                          <a:latin typeface="+mj-lt"/>
                          <a:ea typeface="MS Mincho"/>
                        </a:rPr>
                        <a:t>term objectives</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1.23</a:t>
                      </a:r>
                    </a:p>
                  </a:txBody>
                  <a:tcPr marL="68580" marR="68580" marT="0" marB="0"/>
                </a:tc>
                <a:tc>
                  <a:txBody>
                    <a:bodyPr/>
                    <a:lstStyle/>
                    <a:p>
                      <a:pPr marL="0" marR="0" algn="l">
                        <a:spcBef>
                          <a:spcPts val="0"/>
                        </a:spcBef>
                        <a:spcAft>
                          <a:spcPts val="0"/>
                        </a:spcAft>
                      </a:pPr>
                      <a:r>
                        <a:rPr lang="en-US" sz="1200" dirty="0">
                          <a:effectLst/>
                          <a:latin typeface="+mj-lt"/>
                          <a:ea typeface="MS Mincho"/>
                        </a:rPr>
                        <a:t>9/20/22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Clarified wording </a:t>
                      </a:r>
                      <a:r>
                        <a:rPr lang="en-US" sz="1200">
                          <a:effectLst/>
                          <a:latin typeface="+mj-lt"/>
                          <a:ea typeface="MS Mincho"/>
                        </a:rPr>
                        <a:t>of Class 6 Out </a:t>
                      </a:r>
                      <a:r>
                        <a:rPr lang="en-US" sz="1200" dirty="0">
                          <a:effectLst/>
                          <a:latin typeface="+mj-lt"/>
                          <a:ea typeface="MS Mincho"/>
                        </a:rPr>
                        <a:t>of Class Tasks</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1.24</a:t>
                      </a:r>
                    </a:p>
                  </a:txBody>
                  <a:tcPr marL="68580" marR="68580" marT="0" marB="0"/>
                </a:tc>
                <a:tc>
                  <a:txBody>
                    <a:bodyPr/>
                    <a:lstStyle/>
                    <a:p>
                      <a:pPr marL="0" marR="0" algn="l">
                        <a:spcBef>
                          <a:spcPts val="0"/>
                        </a:spcBef>
                        <a:spcAft>
                          <a:spcPts val="0"/>
                        </a:spcAft>
                      </a:pPr>
                      <a:r>
                        <a:rPr lang="en-US" sz="1200" dirty="0">
                          <a:effectLst/>
                          <a:latin typeface="+mj-lt"/>
                          <a:ea typeface="MS Mincho"/>
                        </a:rPr>
                        <a:t>9/23/21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Day 9 and added Day 10 scaffolding to account for first sponsor update</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1.25</a:t>
                      </a:r>
                    </a:p>
                  </a:txBody>
                  <a:tcPr marL="68580" marR="68580" marT="0" marB="0"/>
                </a:tc>
                <a:tc>
                  <a:txBody>
                    <a:bodyPr/>
                    <a:lstStyle/>
                    <a:p>
                      <a:pPr marL="0" marR="0" algn="l">
                        <a:spcBef>
                          <a:spcPts val="0"/>
                        </a:spcBef>
                        <a:spcAft>
                          <a:spcPts val="0"/>
                        </a:spcAft>
                      </a:pPr>
                      <a:r>
                        <a:rPr lang="en-US" sz="1200" dirty="0">
                          <a:effectLst/>
                          <a:latin typeface="+mj-lt"/>
                          <a:ea typeface="MS Mincho"/>
                        </a:rPr>
                        <a:t>10/26/22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Various small corrections to achieve agreement and consistency of Out Of</a:t>
                      </a:r>
                      <a:r>
                        <a:rPr lang="en-US" sz="1200" baseline="0" dirty="0">
                          <a:effectLst/>
                          <a:latin typeface="+mj-lt"/>
                          <a:ea typeface="MS Mincho"/>
                        </a:rPr>
                        <a:t> Class tasks to Wiki</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r>
                        <a:rPr lang="en-US" sz="1200" dirty="0">
                          <a:effectLst/>
                          <a:latin typeface="+mj-lt"/>
                          <a:ea typeface="MS Mincho"/>
                        </a:rPr>
                        <a:t>1.26</a:t>
                      </a:r>
                    </a:p>
                  </a:txBody>
                  <a:tcPr marL="68580" marR="68580" marT="0" marB="0"/>
                </a:tc>
                <a:tc>
                  <a:txBody>
                    <a:bodyPr/>
                    <a:lstStyle/>
                    <a:p>
                      <a:pPr marL="0" marR="0" algn="l">
                        <a:spcBef>
                          <a:spcPts val="0"/>
                        </a:spcBef>
                        <a:spcAft>
                          <a:spcPts val="0"/>
                        </a:spcAft>
                      </a:pPr>
                      <a:r>
                        <a:rPr lang="en-US" sz="1200" dirty="0">
                          <a:effectLst/>
                          <a:latin typeface="+mj-lt"/>
                          <a:ea typeface="MS Mincho"/>
                        </a:rPr>
                        <a:t>11/16/22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Documentation</a:t>
                      </a:r>
                      <a:r>
                        <a:rPr lang="en-US" sz="1200" baseline="0" dirty="0">
                          <a:effectLst/>
                          <a:latin typeface="+mj-lt"/>
                          <a:ea typeface="MS Mincho"/>
                        </a:rPr>
                        <a:t> Wiki removed from class 3 tasks, was already listed on class 4</a:t>
                      </a: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r>
                        <a:rPr lang="en-US" sz="1200" dirty="0">
                          <a:effectLst/>
                          <a:latin typeface="+mj-lt"/>
                          <a:ea typeface="MS Mincho"/>
                        </a:rPr>
                        <a:t>1.27</a:t>
                      </a:r>
                    </a:p>
                  </a:txBody>
                  <a:tcPr marL="68580" marR="68580" marT="0" marB="0"/>
                </a:tc>
                <a:tc>
                  <a:txBody>
                    <a:bodyPr/>
                    <a:lstStyle/>
                    <a:p>
                      <a:pPr marL="0" marR="0" algn="l">
                        <a:spcBef>
                          <a:spcPts val="0"/>
                        </a:spcBef>
                        <a:spcAft>
                          <a:spcPts val="0"/>
                        </a:spcAft>
                      </a:pPr>
                      <a:r>
                        <a:rPr lang="en-US" sz="1200" dirty="0">
                          <a:effectLst/>
                          <a:latin typeface="+mj-lt"/>
                          <a:ea typeface="MS Mincho"/>
                        </a:rPr>
                        <a:t>12/6/22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Updated Team Ideation</a:t>
                      </a:r>
                      <a:r>
                        <a:rPr lang="en-US" sz="1200" baseline="0" dirty="0">
                          <a:effectLst/>
                          <a:latin typeface="+mj-lt"/>
                          <a:ea typeface="MS Mincho"/>
                        </a:rPr>
                        <a:t> Conclusion p42</a:t>
                      </a:r>
                    </a:p>
                    <a:p>
                      <a:pPr marL="0" marR="0" algn="l">
                        <a:spcBef>
                          <a:spcPts val="0"/>
                        </a:spcBef>
                        <a:spcAft>
                          <a:spcPts val="0"/>
                        </a:spcAft>
                      </a:pPr>
                      <a:r>
                        <a:rPr lang="en-US" sz="1200" baseline="0" dirty="0">
                          <a:effectLst/>
                          <a:latin typeface="+mj-lt"/>
                          <a:ea typeface="MS Mincho"/>
                        </a:rPr>
                        <a:t>Shifted some documentation discussion from day 2 to day 5</a:t>
                      </a: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r>
                        <a:rPr lang="en-US" sz="1200" dirty="0">
                          <a:effectLst/>
                          <a:latin typeface="+mj-lt"/>
                          <a:ea typeface="MS Mincho"/>
                        </a:rPr>
                        <a:t>1.28</a:t>
                      </a:r>
                    </a:p>
                  </a:txBody>
                  <a:tcPr marL="68580" marR="68580" marT="0" marB="0"/>
                </a:tc>
                <a:tc>
                  <a:txBody>
                    <a:bodyPr/>
                    <a:lstStyle/>
                    <a:p>
                      <a:pPr marL="0" marR="0" algn="l">
                        <a:spcBef>
                          <a:spcPts val="0"/>
                        </a:spcBef>
                        <a:spcAft>
                          <a:spcPts val="0"/>
                        </a:spcAft>
                      </a:pPr>
                      <a:r>
                        <a:rPr lang="en-US" sz="1200" dirty="0">
                          <a:effectLst/>
                          <a:latin typeface="+mj-lt"/>
                          <a:ea typeface="MS Mincho"/>
                        </a:rPr>
                        <a:t>12/12/22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Team Standards Agreement due BEFORE class 6</a:t>
                      </a: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r>
                        <a:rPr lang="en-US" sz="1200" dirty="0">
                          <a:effectLst/>
                          <a:latin typeface="+mj-lt"/>
                          <a:ea typeface="MS Mincho"/>
                        </a:rPr>
                        <a:t>1.29</a:t>
                      </a:r>
                    </a:p>
                  </a:txBody>
                  <a:tcPr marL="68580" marR="68580" marT="0" marB="0"/>
                </a:tc>
                <a:tc>
                  <a:txBody>
                    <a:bodyPr/>
                    <a:lstStyle/>
                    <a:p>
                      <a:pPr marL="0" marR="0" algn="l">
                        <a:spcBef>
                          <a:spcPts val="0"/>
                        </a:spcBef>
                        <a:spcAft>
                          <a:spcPts val="0"/>
                        </a:spcAft>
                      </a:pPr>
                      <a:r>
                        <a:rPr lang="en-US" sz="1200" dirty="0">
                          <a:effectLst/>
                          <a:latin typeface="+mj-lt"/>
                          <a:ea typeface="MS Mincho"/>
                        </a:rPr>
                        <a:t>12/20/22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p>
                  </a:txBody>
                  <a:tcPr marL="68580" marR="68580" marT="0" marB="0"/>
                </a:tc>
                <a:tc>
                  <a:txBody>
                    <a:bodyPr/>
                    <a:lstStyle/>
                    <a:p>
                      <a:pPr marL="0" marR="0" algn="l">
                        <a:spcBef>
                          <a:spcPts val="0"/>
                        </a:spcBef>
                        <a:spcAft>
                          <a:spcPts val="0"/>
                        </a:spcAft>
                      </a:pPr>
                      <a:r>
                        <a:rPr lang="en-US" sz="1200" dirty="0">
                          <a:effectLst/>
                          <a:latin typeface="+mj-lt"/>
                          <a:ea typeface="MS Mincho"/>
                        </a:rPr>
                        <a:t>Day 1 – “2 additional questions”</a:t>
                      </a:r>
                      <a:r>
                        <a:rPr lang="en-US" sz="1200" baseline="0" dirty="0">
                          <a:effectLst/>
                          <a:latin typeface="+mj-lt"/>
                          <a:ea typeface="MS Mincho"/>
                        </a:rPr>
                        <a:t> for Out of Class tasks, Day 2 - </a:t>
                      </a:r>
                      <a:r>
                        <a:rPr lang="en-US" sz="1200" dirty="0">
                          <a:effectLst/>
                          <a:latin typeface="+mj-lt"/>
                          <a:ea typeface="MS Mincho"/>
                        </a:rPr>
                        <a:t>Slight timing shift</a:t>
                      </a:r>
                      <a:r>
                        <a:rPr lang="en-US" sz="1200" baseline="0" dirty="0">
                          <a:effectLst/>
                          <a:latin typeface="+mj-lt"/>
                          <a:ea typeface="MS Mincho"/>
                        </a:rPr>
                        <a:t> for technical tasks. Standardized box outline weight to 2.25 </a:t>
                      </a:r>
                      <a:r>
                        <a:rPr lang="en-US" sz="1200" baseline="0" dirty="0" err="1">
                          <a:effectLst/>
                          <a:latin typeface="+mj-lt"/>
                          <a:ea typeface="MS Mincho"/>
                        </a:rPr>
                        <a:t>pt</a:t>
                      </a:r>
                      <a:r>
                        <a:rPr lang="en-US" sz="1200" baseline="0" dirty="0">
                          <a:effectLst/>
                          <a:latin typeface="+mj-lt"/>
                          <a:ea typeface="MS Mincho"/>
                        </a:rPr>
                        <a:t>, added updating to most sections of Design Report</a:t>
                      </a:r>
                    </a:p>
                    <a:p>
                      <a:pPr marL="0" marR="0" algn="l">
                        <a:spcBef>
                          <a:spcPts val="0"/>
                        </a:spcBef>
                        <a:spcAft>
                          <a:spcPts val="0"/>
                        </a:spcAft>
                      </a:pPr>
                      <a:r>
                        <a:rPr lang="en-US" sz="1200" baseline="0" dirty="0">
                          <a:effectLst/>
                          <a:latin typeface="+mj-lt"/>
                          <a:ea typeface="MS Mincho"/>
                        </a:rPr>
                        <a:t>Finished documentation content shift from class 2 to 5</a:t>
                      </a: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MUST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indent="0">
              <a:buNone/>
            </a:pPr>
            <a:r>
              <a:rPr lang="en-US" sz="2000" dirty="0">
                <a:ea typeface="+mn-lt"/>
                <a:cs typeface="+mn-lt"/>
              </a:rPr>
              <a:t>Note - Needs and Requirements were taught in IED</a:t>
            </a:r>
          </a:p>
          <a:p>
            <a:r>
              <a:rPr lang="en-US" sz="2000" dirty="0">
                <a:ea typeface="+mn-lt"/>
                <a:cs typeface="+mn-lt"/>
              </a:rPr>
              <a:t>Refer to the Project Description as needed</a:t>
            </a:r>
            <a:endParaRPr lang="en-US" sz="2000" dirty="0">
              <a:cs typeface="Calibri"/>
            </a:endParaRPr>
          </a:p>
          <a:p>
            <a:r>
              <a:rPr lang="en-US" sz="2000" dirty="0">
                <a:cs typeface="Calibri"/>
              </a:rPr>
              <a:t>Write individual questions on separate Post It notes - ONE question per Post It.</a:t>
            </a:r>
          </a:p>
          <a:p>
            <a:r>
              <a:rPr lang="en-US" sz="2000" dirty="0">
                <a:cs typeface="Calibri"/>
              </a:rPr>
              <a:t>Combine duplicate/similar ideas</a:t>
            </a:r>
          </a:p>
          <a:p>
            <a:r>
              <a:rPr lang="en-US" sz="20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TextBox 3"/>
          <p:cNvSpPr txBox="1"/>
          <p:nvPr/>
        </p:nvSpPr>
        <p:spPr>
          <a:xfrm>
            <a:off x="1981200" y="5501479"/>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cs typeface="Calibri"/>
              </a:rPr>
              <a:t>The following list represents types of Needs and Requirements and can be used as prompts for generating questions:</a:t>
            </a:r>
          </a:p>
          <a:p>
            <a:pPr lvl="1">
              <a:buFont typeface="Arial"/>
              <a:buChar char="•"/>
            </a:pPr>
            <a:r>
              <a:rPr lang="en-US" sz="1700" dirty="0">
                <a:cs typeface="Calibri"/>
              </a:rPr>
              <a:t>Functionality</a:t>
            </a:r>
          </a:p>
          <a:p>
            <a:pPr lvl="1">
              <a:buFont typeface="Arial"/>
              <a:buChar char="•"/>
            </a:pPr>
            <a:r>
              <a:rPr lang="en-US" sz="1700" dirty="0">
                <a:cs typeface="Calibri"/>
              </a:rPr>
              <a:t>Performance (Quality)</a:t>
            </a:r>
          </a:p>
          <a:p>
            <a:pPr lvl="1">
              <a:buFont typeface="Arial"/>
              <a:buChar char="•"/>
            </a:pPr>
            <a:r>
              <a:rPr lang="en-US" sz="1700" dirty="0">
                <a:cs typeface="Calibri"/>
              </a:rPr>
              <a:t>Safety</a:t>
            </a:r>
          </a:p>
          <a:p>
            <a:pPr lvl="1">
              <a:buFont typeface="Arial"/>
              <a:buChar char="•"/>
            </a:pPr>
            <a:r>
              <a:rPr lang="en-US" sz="1700" dirty="0">
                <a:cs typeface="Calibri"/>
              </a:rPr>
              <a:t>Technical</a:t>
            </a:r>
          </a:p>
          <a:p>
            <a:pPr lvl="1">
              <a:buFont typeface="Arial"/>
              <a:buChar char="•"/>
            </a:pPr>
            <a:r>
              <a:rPr lang="en-US" sz="1700" dirty="0">
                <a:cs typeface="Calibri"/>
              </a:rPr>
              <a:t>Aesthetic (Look and Feel)</a:t>
            </a:r>
          </a:p>
          <a:p>
            <a:pPr lvl="1">
              <a:buFont typeface="Arial"/>
              <a:buChar char="•"/>
            </a:pPr>
            <a:r>
              <a:rPr lang="en-US" sz="1700" dirty="0">
                <a:cs typeface="Calibri"/>
              </a:rPr>
              <a:t>Usability</a:t>
            </a:r>
          </a:p>
          <a:p>
            <a:pPr lvl="1">
              <a:buFont typeface="Arial"/>
              <a:buChar char="•"/>
            </a:pPr>
            <a:r>
              <a:rPr lang="en-US" sz="1700" dirty="0">
                <a:cs typeface="Calibri"/>
              </a:rPr>
              <a:t>Accessibility</a:t>
            </a:r>
          </a:p>
          <a:p>
            <a:pPr lvl="1">
              <a:buFont typeface="Arial"/>
              <a:buChar char="•"/>
            </a:pPr>
            <a:r>
              <a:rPr lang="en-US" sz="1700" dirty="0">
                <a:cs typeface="Calibri"/>
              </a:rPr>
              <a:t>Reliability/Durability/Availability</a:t>
            </a:r>
          </a:p>
          <a:p>
            <a:pPr lvl="1">
              <a:buFont typeface="Arial"/>
              <a:buChar char="•"/>
            </a:pPr>
            <a:r>
              <a:rPr lang="en-US" sz="1700" dirty="0">
                <a:cs typeface="Calibri"/>
              </a:rPr>
              <a:t>Manufacturing and Material</a:t>
            </a:r>
          </a:p>
          <a:p>
            <a:pPr lvl="1">
              <a:buFont typeface="Arial"/>
              <a:buChar char="•"/>
            </a:pPr>
            <a:r>
              <a:rPr lang="en-US" sz="1700" dirty="0">
                <a:cs typeface="Calibri"/>
              </a:rPr>
              <a:t>Maintainability and Support</a:t>
            </a:r>
          </a:p>
          <a:p>
            <a:pPr lvl="1">
              <a:buFont typeface="Arial"/>
              <a:buChar char="•"/>
            </a:pPr>
            <a:r>
              <a:rPr lang="en-US" sz="1700" dirty="0">
                <a:cs typeface="Calibri"/>
              </a:rPr>
              <a:t>Cost (Development and Manufacturing</a:t>
            </a:r>
          </a:p>
          <a:p>
            <a:pPr lvl="1">
              <a:buFont typeface="Arial"/>
              <a:buChar char="•"/>
            </a:pPr>
            <a:r>
              <a:rPr lang="en-US" sz="1700" dirty="0">
                <a:cs typeface="Calibri"/>
              </a:rPr>
              <a:t>Environmental Impact</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4076130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Ticket Out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Out of Class Tasks</a:t>
            </a:r>
            <a:br>
              <a:rPr lang="en-US" dirty="0"/>
            </a:br>
            <a:r>
              <a:rPr lang="en-US" sz="1800" dirty="0"/>
              <a:t>(what you might call homework, to be completed </a:t>
            </a:r>
            <a:r>
              <a:rPr lang="en-US" sz="1800" b="1" dirty="0"/>
              <a:t>BEFORE Class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Class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student 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Class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269902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228600" y="5500396"/>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 </a:t>
            </a:r>
            <a:r>
              <a:rPr lang="en-US" sz="1100" dirty="0"/>
              <a:t>(</a:t>
            </a:r>
            <a:r>
              <a:rPr lang="en-US" sz="1100" dirty="0">
                <a:solidFill>
                  <a:prstClr val="black"/>
                </a:solidFill>
              </a:rPr>
              <a:t>Capstone Introduction &amp; Expectations – Part 2)</a:t>
            </a:r>
            <a:endParaRPr lang="en-US" sz="1100" dirty="0"/>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36</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38</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39</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8285575"/>
              </p:ext>
            </p:extLst>
          </p:nvPr>
        </p:nvGraphicFramePr>
        <p:xfrm>
          <a:off x="381000" y="846138"/>
          <a:ext cx="8382000" cy="339566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1/3/23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Shifted some discussion time on Day 2 from poster summary to question classification</a:t>
                      </a:r>
                    </a:p>
                    <a:p>
                      <a:pPr marL="0" marR="0" algn="l">
                        <a:spcBef>
                          <a:spcPts val="0"/>
                        </a:spcBef>
                        <a:spcAft>
                          <a:spcPts val="0"/>
                        </a:spcAft>
                      </a:pPr>
                      <a:r>
                        <a:rPr lang="en-US" sz="1200" dirty="0">
                          <a:effectLst/>
                          <a:latin typeface="+mj-lt"/>
                          <a:ea typeface="MS Mincho"/>
                        </a:rPr>
                        <a:t>Slight adjustments to match out of class content in Playbook with Wiki</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1/4/23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CE pictures p14</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links to Ticket Outs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1/5/23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mention of Team Ideation Poster to out of class 2 tasks</a:t>
                      </a: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1.3.3</a:t>
                      </a: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1/10/23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1 – there are no Teambuilding tasks – they’re done in class now!</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2 TSA – fixed due date from five weeks to before class 6</a:t>
                      </a: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1.3.5</a:t>
                      </a: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1/13/23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a:t>
                      </a:r>
                      <a:r>
                        <a:rPr lang="en-US" sz="1200" dirty="0">
                          <a:cs typeface="Calibri"/>
                        </a:rPr>
                        <a:t>&amp; When2Meet  as ok to use, clarified which</a:t>
                      </a:r>
                      <a:r>
                        <a:rPr lang="en-US" sz="1200" baseline="0" dirty="0">
                          <a:cs typeface="Calibri"/>
                        </a:rPr>
                        <a:t> forum for Out </a:t>
                      </a:r>
                      <a:r>
                        <a:rPr lang="en-US" sz="1200" baseline="0">
                          <a:cs typeface="Calibri"/>
                        </a:rPr>
                        <a:t>of Class 2 tasks</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1.3.6</a:t>
                      </a: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1/13/23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speaker notes to and animated prompts on Day 2 poster slide</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1.3.7</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1/18/23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smtClean="0">
                          <a:solidFill>
                            <a:schemeClr val="dk1"/>
                          </a:solidFill>
                          <a:effectLst/>
                          <a:latin typeface="+mj-lt"/>
                          <a:ea typeface="MS Mincho"/>
                          <a:cs typeface="+mn-cs"/>
                        </a:rPr>
                        <a:t>Paster</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Fixed name of ‘Midterm’ forum thread p109</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1.3.8</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1/18/23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smtClean="0">
                          <a:solidFill>
                            <a:schemeClr val="dk1"/>
                          </a:solidFill>
                          <a:effectLst/>
                          <a:latin typeface="+mj-lt"/>
                          <a:ea typeface="MS Mincho"/>
                          <a:cs typeface="+mn-cs"/>
                        </a:rPr>
                        <a:t>Paster</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Compress</a:t>
                      </a:r>
                      <a:r>
                        <a:rPr lang="en-US" sz="1200" kern="1200" baseline="0" dirty="0" smtClean="0">
                          <a:solidFill>
                            <a:schemeClr val="dk1"/>
                          </a:solidFill>
                          <a:effectLst/>
                          <a:latin typeface="+mj-lt"/>
                          <a:ea typeface="MS Mincho"/>
                          <a:cs typeface="+mn-cs"/>
                        </a:rPr>
                        <a:t> images to dramatically reduce file size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team development process by establishing common understanding of the project and the team members’ background and skills</a:t>
            </a:r>
          </a:p>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40</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lstStyle/>
          <a:p>
            <a:r>
              <a:rPr lang="en-US" dirty="0"/>
              <a:t>Put your project name.</a:t>
            </a:r>
          </a:p>
          <a:p>
            <a:r>
              <a:rPr lang="en-US" dirty="0"/>
              <a:t>We Imagine Our Project to Be (2 min + 2 min)</a:t>
            </a:r>
          </a:p>
          <a:p>
            <a:r>
              <a:rPr lang="en-US" dirty="0"/>
              <a:t>We Are (5 min + 1 min)</a:t>
            </a:r>
          </a:p>
          <a:p>
            <a:r>
              <a:rPr lang="en-US" dirty="0"/>
              <a:t>What Can Go Wrong? (2 min + 2 min)</a:t>
            </a:r>
          </a:p>
          <a:p>
            <a:r>
              <a:rPr lang="en-US" dirty="0"/>
              <a:t>What are some potential challenges (2 min + 2 min)</a:t>
            </a:r>
          </a:p>
          <a:p>
            <a:r>
              <a:rPr lang="en-US" dirty="0">
                <a:ea typeface="+mj-lt"/>
                <a:cs typeface="+mj-lt"/>
              </a:rPr>
              <a:t>What classes and/or experience can you call on to help with this project? (2 min + 2 min)</a:t>
            </a:r>
          </a:p>
          <a:p>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41</a:t>
            </a:fld>
            <a:endParaRPr lang="en-US" dirty="0"/>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r>
              <a:rPr lang="en-US" sz="2000" dirty="0"/>
              <a:t>What unique skills/experience does each person bring to the team?</a:t>
            </a:r>
          </a:p>
          <a:p>
            <a:pPr marL="0" indent="0">
              <a:buNone/>
            </a:pPr>
            <a:endParaRPr lang="en-US" sz="2000" dirty="0"/>
          </a:p>
          <a:p>
            <a:r>
              <a:rPr lang="en-US" sz="2000" dirty="0"/>
              <a:t>What skills/experience do members share in common?</a:t>
            </a:r>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Tree>
    <p:extLst>
      <p:ext uri="{BB962C8B-B14F-4D97-AF65-F5344CB8AC3E}">
        <p14:creationId xmlns:p14="http://schemas.microsoft.com/office/powerpoint/2010/main" val="3668318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Class 1 and Out of class tasks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sponsor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class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
            </a:r>
            <a:r>
              <a:rPr lang="en-US" dirty="0" err="1"/>
              <a:t>mins</a:t>
            </a:r>
            <a:r>
              <a:rPr lang="en-US" dirty="0"/>
              <a:t> - Communication &amp; Documentation </a:t>
            </a:r>
            <a:br>
              <a:rPr lang="en-US" dirty="0"/>
            </a:br>
            <a:r>
              <a:rPr lang="en-US" dirty="0"/>
              <a:t>Policies / Tools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was chosen as 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NOTES from all meetings*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46</a:t>
            </a:fld>
            <a:endParaRPr lang="en-US" sz="1200" dirty="0"/>
          </a:p>
        </p:txBody>
      </p:sp>
      <p:sp>
        <p:nvSpPr>
          <p:cNvPr id="4" name="TextBox 3"/>
          <p:cNvSpPr txBox="1"/>
          <p:nvPr/>
        </p:nvSpPr>
        <p:spPr>
          <a:xfrm>
            <a:off x="3352800" y="5587358"/>
            <a:ext cx="4998719" cy="923330"/>
          </a:xfrm>
          <a:prstGeom prst="rect">
            <a:avLst/>
          </a:prstGeom>
          <a:noFill/>
          <a:ln w="28575">
            <a:solidFill>
              <a:srgbClr val="FF0000"/>
            </a:solidFill>
          </a:ln>
        </p:spPr>
        <p:txBody>
          <a:bodyPr wrap="square" rtlCol="0">
            <a:spAutoFit/>
          </a:bodyPr>
          <a:lstStyle/>
          <a:p>
            <a:r>
              <a:rPr lang="en-US" dirty="0"/>
              <a:t>In class, out of class – ALL meetings</a:t>
            </a:r>
          </a:p>
          <a:p>
            <a:r>
              <a:rPr lang="en-US" dirty="0"/>
              <a:t>Although everyone should take notes, there should be a designated note taker for each meeting.</a:t>
            </a:r>
          </a:p>
        </p:txBody>
      </p:sp>
    </p:spTree>
    <p:extLst>
      <p:ext uri="{BB962C8B-B14F-4D97-AF65-F5344CB8AC3E}">
        <p14:creationId xmlns:p14="http://schemas.microsoft.com/office/powerpoint/2010/main" val="2284217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Class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47</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Class 6</a:t>
            </a:r>
          </a:p>
        </p:txBody>
      </p:sp>
    </p:spTree>
    <p:extLst>
      <p:ext uri="{BB962C8B-B14F-4D97-AF65-F5344CB8AC3E}">
        <p14:creationId xmlns:p14="http://schemas.microsoft.com/office/powerpoint/2010/main" val="3085754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48</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Out of Class Tasks</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“Class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Class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student -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class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class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Out of Class Tasks -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50</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48577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Course grading</a:t>
            </a:r>
          </a:p>
          <a:p>
            <a:pPr lvl="1">
              <a:buFont typeface="Arial" panose="020B0604020202020204" pitchFamily="34" charset="0"/>
              <a:buChar char="•"/>
            </a:pPr>
            <a:r>
              <a:rPr lang="en-US" sz="2400" dirty="0"/>
              <a:t>Student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916724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Out of Class Tasks</a:t>
            </a:r>
            <a:br>
              <a:rPr lang="en-US" dirty="0"/>
            </a:br>
            <a:r>
              <a:rPr lang="en-US" sz="1800" dirty="0"/>
              <a:t>(what you might call homework, to be completed </a:t>
            </a:r>
            <a:r>
              <a:rPr lang="en-US" sz="1800" b="1" dirty="0"/>
              <a:t>BEFORE Class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Class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sponsor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sponsor. They are not the team's "spokesperson" at meetings, conference calls, in class, etc.</a:t>
            </a:r>
          </a:p>
          <a:p>
            <a:pPr marL="171450" indent="-171450" defTabSz="685800">
              <a:spcBef>
                <a:spcPts val="750"/>
              </a:spcBef>
            </a:pPr>
            <a:r>
              <a:rPr lang="en-US" sz="2000" dirty="0">
                <a:solidFill>
                  <a:prstClr val="black"/>
                </a:solidFill>
                <a:latin typeface="Calibri" panose="020F0502020204030204"/>
              </a:rPr>
              <a:t>Watch Intro to EDN video (5 min) in preparation of Class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Sponsor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email to Sponsor,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2882824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 grading</a:t>
            </a:r>
          </a:p>
          <a:p>
            <a:pPr lvl="1"/>
            <a:r>
              <a:rPr lang="en-US" sz="2400" dirty="0"/>
              <a:t>Student expectations</a:t>
            </a:r>
          </a:p>
          <a:p>
            <a:pPr lvl="1"/>
            <a:r>
              <a:rPr lang="en-US" sz="2400" dirty="0"/>
              <a:t>CE background and experience</a:t>
            </a:r>
          </a:p>
          <a:p>
            <a:pPr lvl="1"/>
            <a:r>
              <a:rPr lang="en-US" sz="2400" dirty="0"/>
              <a:t>Project impressions</a:t>
            </a:r>
          </a:p>
          <a:p>
            <a:pPr lvl="1"/>
            <a:r>
              <a:rPr lang="en-US" sz="2400" dirty="0"/>
              <a:t>Team Standards Agreement</a:t>
            </a:r>
          </a:p>
          <a:p>
            <a:pPr lvl="1"/>
            <a:endParaRPr lang="en-US" sz="2400" dirty="0"/>
          </a:p>
          <a:p>
            <a:pPr lvl="1"/>
            <a:endParaRPr lang="en-US" sz="2400"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884226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Out of Class Tasks</a:t>
            </a:r>
            <a:br>
              <a:rPr lang="en-US" dirty="0"/>
            </a:br>
            <a:r>
              <a:rPr lang="en-US" sz="1800" dirty="0"/>
              <a:t>(to be completed </a:t>
            </a:r>
            <a:r>
              <a:rPr lang="en-US" sz="1800" b="1" dirty="0"/>
              <a:t>BEFORE Class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Watch Statement of Work video (10 min) in preparation for creating draft in class 5</a:t>
            </a: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https://designlab.eng.rpi.edu/edn/projects/capstone-support-dev/repository/112/raw/training/Statement%20of%20Work.mp4</a:t>
            </a:r>
            <a:endParaRPr lang="en-US" sz="750" dirty="0">
              <a:solidFill>
                <a:prstClr val="black"/>
              </a:solidFill>
              <a:latin typeface="Calibri" panose="020F0502020204030204"/>
              <a:cs typeface="Calibri"/>
            </a:endParaRP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4 Ticket Out - </a:t>
            </a:r>
            <a:r>
              <a:rPr lang="en-US" sz="900" dirty="0">
                <a:solidFill>
                  <a:prstClr val="black"/>
                </a:solidFill>
                <a:hlinkClick r:id="rId3"/>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4"/>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6"/>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7"/>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00541" y="1855710"/>
            <a:ext cx="6086469" cy="3173490"/>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B044824F-EBE0-443F-8A8F-F64816AF04DC}" type="slidenum">
              <a:rPr lang="en-US" sz="1200" smtClean="0"/>
              <a:t>69</a:t>
            </a:fld>
            <a:endParaRPr lang="en-US" sz="1200" dirty="0"/>
          </a:p>
        </p:txBody>
      </p:sp>
      <p:sp>
        <p:nvSpPr>
          <p:cNvPr id="7" name="TextBox 6"/>
          <p:cNvSpPr txBox="1"/>
          <p:nvPr/>
        </p:nvSpPr>
        <p:spPr>
          <a:xfrm>
            <a:off x="4032066" y="3808406"/>
            <a:ext cx="4419600" cy="1446550"/>
          </a:xfrm>
          <a:prstGeom prst="rect">
            <a:avLst/>
          </a:prstGeom>
          <a:noFill/>
          <a:ln w="19050">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50071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status updates and design report versions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70</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71</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Where, When, Why, and How of the team’s work</a:t>
            </a:r>
          </a:p>
        </p:txBody>
      </p:sp>
    </p:spTree>
    <p:extLst>
      <p:ext uri="{BB962C8B-B14F-4D97-AF65-F5344CB8AC3E}">
        <p14:creationId xmlns:p14="http://schemas.microsoft.com/office/powerpoint/2010/main" val="37459004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&amp; Documentation </a:t>
            </a:r>
            <a:br>
              <a:rPr lang="en-US" dirty="0"/>
            </a:br>
            <a:r>
              <a:rPr lang="en-US" dirty="0"/>
              <a:t>Policies / Tools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spid="_x0000_s1028" name="Worksheet" r:id="rId3" imgW="5821538" imgH="4846131" progId="Excel.Sheet.12">
                  <p:embed/>
                </p:oleObj>
              </mc:Choice>
              <mc:Fallback>
                <p:oleObj name="Worksheet" r:id="rId3" imgW="5821538" imgH="4846131" progId="Excel.Sheet.12">
                  <p:embed/>
                  <p:pic>
                    <p:nvPicPr>
                      <p:cNvPr id="0" name="Object 9"/>
                      <p:cNvPicPr>
                        <a:picLocks noChangeAspect="1" noChangeArrowheads="1"/>
                      </p:cNvPicPr>
                      <p:nvPr/>
                    </p:nvPicPr>
                    <p:blipFill>
                      <a:blip r:embed="rId4"/>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SoW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92500" lnSpcReduction="1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https://designlab.eng.rpi.edu/edn/projects/capstone-support-dev/wiki/Templates_and_Forms</a:t>
            </a:r>
            <a:r>
              <a:rPr lang="en-US" dirty="0"/>
              <a:t> - Design Report.docx</a:t>
            </a:r>
          </a:p>
          <a:p>
            <a:r>
              <a:rPr lang="en-US" dirty="0"/>
              <a:t>10 min – Break into 3 groups</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lnSpcReduction="10000"/>
          </a:bodyPr>
          <a:lstStyle/>
          <a:p>
            <a:r>
              <a:rPr lang="en-US" dirty="0">
                <a:cs typeface="Calibri"/>
              </a:rPr>
              <a:t>This PowerPoint is available on Electronic Design Notebook (EDN) and will guide the first 10 classes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 – aka This Semester</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lnSpcReduction="10000"/>
          </a:bodyPr>
          <a:lstStyle/>
          <a:p>
            <a:pPr marL="0" indent="0">
              <a:buNone/>
            </a:pPr>
            <a:r>
              <a:rPr lang="en-US" dirty="0"/>
              <a:t>Long Term</a:t>
            </a:r>
          </a:p>
          <a:p>
            <a:r>
              <a:rPr lang="en-US" dirty="0"/>
              <a:t>1 – 5 years</a:t>
            </a:r>
          </a:p>
          <a:p>
            <a:r>
              <a:rPr lang="en-US" dirty="0"/>
              <a:t>Assumes there may be multiple projects / semesters / teams working</a:t>
            </a:r>
          </a:p>
          <a:p>
            <a:r>
              <a:rPr lang="en-US" dirty="0"/>
              <a:t>Assumes a successful output from those</a:t>
            </a:r>
          </a:p>
          <a:p>
            <a:pPr marL="0" indent="0">
              <a:buNone/>
            </a:pPr>
            <a:r>
              <a:rPr lang="en-US" b="1" dirty="0"/>
              <a:t>What can the sponsor do / achieve years from now because your work was successful?</a:t>
            </a:r>
          </a:p>
          <a:p>
            <a:pPr marL="0" indent="0">
              <a:buNone/>
            </a:pPr>
            <a:endParaRPr lang="en-US" dirty="0"/>
          </a:p>
          <a:p>
            <a:pPr marL="0" indent="0">
              <a:buNone/>
            </a:pPr>
            <a:r>
              <a:rPr lang="en-US" dirty="0"/>
              <a:t>Short Term – aka by the end of This Semester</a:t>
            </a:r>
          </a:p>
          <a:p>
            <a:r>
              <a:rPr lang="en-US" dirty="0"/>
              <a:t>Things your sponsor wants you to achieve early this semester, by mid-semester, and at the end of the semester</a:t>
            </a:r>
          </a:p>
          <a:p>
            <a:r>
              <a:rPr lang="en-US" dirty="0"/>
              <a:t>Assumes your success</a:t>
            </a:r>
          </a:p>
          <a:p>
            <a:pPr marL="0" indent="0">
              <a:buNone/>
            </a:pPr>
            <a:r>
              <a:rPr lang="en-US" b="1" dirty="0"/>
              <a:t>What can your sponsor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80</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Out of Class Tasks</a:t>
            </a:r>
            <a:br>
              <a:rPr lang="en-US" dirty="0"/>
            </a:br>
            <a:r>
              <a:rPr lang="en-US" sz="1800" dirty="0"/>
              <a:t>(to be completed </a:t>
            </a:r>
            <a:r>
              <a:rPr lang="en-US" sz="1800" b="1" dirty="0"/>
              <a:t>BEFORE Class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Statement of Work</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Statement of Work (Phase 1 of </a:t>
            </a:r>
            <a:r>
              <a:rPr lang="en-US" sz="1400" i="1" dirty="0">
                <a:solidFill>
                  <a:prstClr val="black"/>
                </a:solidFill>
                <a:latin typeface="Calibri" panose="020F0502020204030204"/>
                <a:ea typeface="+mn-lt"/>
                <a:cs typeface="Calibri" panose="020F0502020204030204"/>
              </a:rPr>
              <a:t>Design Report.docx</a:t>
            </a:r>
            <a:r>
              <a:rPr lang="en-US" sz="1400" dirty="0">
                <a:solidFill>
                  <a:prstClr val="black"/>
                </a:solidFill>
                <a:latin typeface="Calibri" panose="020F0502020204030204"/>
                <a:ea typeface="+mn-lt"/>
                <a:cs typeface="Calibri" panose="020F0502020204030204"/>
              </a:rPr>
              <a:t>) to Repository prior to class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50458" y="1658032"/>
            <a:ext cx="5843084" cy="350139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project needs/reqs </a:t>
            </a:r>
          </a:p>
          <a:p>
            <a:pPr lvl="1"/>
            <a:r>
              <a:rPr lang="en-US" dirty="0"/>
              <a:t>write separately on Post 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15 min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a:bodyPr>
          <a:lstStyle/>
          <a:p>
            <a:r>
              <a:rPr lang="en-US" dirty="0">
                <a:cs typeface="Calibri"/>
              </a:rPr>
              <a:t>We follow RPI’s COVID-19 guidelines. </a:t>
            </a:r>
          </a:p>
          <a:p>
            <a:pPr lvl="1"/>
            <a:r>
              <a:rPr lang="en-US" dirty="0">
                <a:effectLst/>
                <a:latin typeface="Calibri" panose="020F0502020204030204" pitchFamily="34" charset="0"/>
                <a:ea typeface="Calibri" panose="020F0502020204030204" pitchFamily="34" charset="0"/>
                <a:hlinkClick r:id="rId2"/>
              </a:rPr>
              <a:t>https://covid19.rpi.edu/</a:t>
            </a:r>
            <a:endParaRPr lang="en-US" dirty="0">
              <a:effectLst/>
              <a:latin typeface="Calibri" panose="020F0502020204030204" pitchFamily="34" charset="0"/>
              <a:ea typeface="Calibri" panose="020F0502020204030204" pitchFamily="34" charset="0"/>
            </a:endParaRPr>
          </a:p>
          <a:p>
            <a:r>
              <a:rPr lang="en-US" dirty="0">
                <a:cs typeface="Calibri"/>
              </a:rPr>
              <a:t>All course material is available online Electronic Design Notebook (EDN)</a:t>
            </a:r>
          </a:p>
          <a:p>
            <a:pPr lvl="1"/>
            <a:r>
              <a:rPr lang="en-US" dirty="0">
                <a:ea typeface="+mn-lt"/>
                <a:cs typeface="+mn-lt"/>
                <a:hlinkClick r:id="rId3"/>
              </a:rPr>
              <a:t>https://designlab.eng.rpi.edu/edn/projects/capstone-support-dev/wiki</a:t>
            </a:r>
            <a:r>
              <a:rPr lang="en-US" dirty="0">
                <a:ea typeface="+mn-lt"/>
                <a:cs typeface="+mn-lt"/>
              </a:rPr>
              <a:t> </a:t>
            </a:r>
            <a:endParaRPr lang="en-US" dirty="0">
              <a:cs typeface="Calibri"/>
            </a:endParaRPr>
          </a:p>
          <a:p>
            <a:pPr lvl="1"/>
            <a:endParaRPr lang="en-US" dirty="0">
              <a:cs typeface="Calibri"/>
            </a:endParaRP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sz="1000"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499855"/>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Out of Class Tasks</a:t>
            </a:r>
            <a:br>
              <a:rPr lang="en-US" dirty="0"/>
            </a:br>
            <a:r>
              <a:rPr lang="en-US" sz="1800" dirty="0"/>
              <a:t>(to be completed </a:t>
            </a:r>
            <a:r>
              <a:rPr lang="en-US" sz="1800" b="1" dirty="0"/>
              <a:t>BEFORE Class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Create list of proposed topics for Background Memos</a:t>
            </a:r>
          </a:p>
          <a:p>
            <a:pPr marL="514350" lvl="1" indent="-171450" defTabSz="685800">
              <a:spcBef>
                <a:spcPts val="375"/>
              </a:spcBef>
            </a:pPr>
            <a:r>
              <a:rPr lang="en-US" sz="1400" dirty="0">
                <a:solidFill>
                  <a:prstClr val="black"/>
                </a:solidFill>
                <a:ea typeface="+mn-lt"/>
                <a:cs typeface="Calibri" panose="020F0502020204030204"/>
              </a:rPr>
              <a:t>Post to </a:t>
            </a:r>
            <a:r>
              <a:rPr lang="en-US" sz="1400" dirty="0">
                <a:solidFill>
                  <a:prstClr val="black"/>
                </a:solidFill>
              </a:rPr>
              <a:t>Background Info forum – “Memo topics” – notify PE/CE when posted for approval</a:t>
            </a:r>
            <a:endParaRPr lang="en-US" sz="15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Class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Class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student generate list of TEN tasks which must be completed to accomplish the deliverables</a:t>
            </a:r>
          </a:p>
          <a:p>
            <a:r>
              <a:rPr lang="en-US" dirty="0"/>
              <a:t>Previous Out of Class Task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a:t>Add your </a:t>
            </a:r>
            <a:r>
              <a:rPr lang="en-US" dirty="0"/>
              <a:t>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Out of Class Tasks</a:t>
            </a:r>
            <a:br>
              <a:rPr lang="en-US" dirty="0"/>
            </a:br>
            <a:r>
              <a:rPr lang="en-US" sz="1800" dirty="0"/>
              <a:t>(to be completed </a:t>
            </a:r>
            <a:r>
              <a:rPr lang="en-US" sz="1800" b="1" dirty="0"/>
              <a:t>BEFORE Class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Statement of Work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“S23-”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Background Memo due </a:t>
            </a:r>
            <a:r>
              <a:rPr lang="en-US" sz="2900" b="1">
                <a:solidFill>
                  <a:srgbClr val="000000"/>
                </a:solidFill>
                <a:latin typeface="Calibri" panose="020F0502020204030204"/>
                <a:ea typeface="+mn-lt"/>
                <a:cs typeface="Calibri" panose="020F0502020204030204"/>
              </a:rPr>
              <a:t>on 2/6 (2/3)</a:t>
            </a:r>
            <a:endParaRPr lang="en-US" sz="2900" b="1"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000000"/>
                </a:solidFill>
                <a:latin typeface="Calibri" panose="020F0502020204030204"/>
                <a:ea typeface="+mn-lt"/>
                <a:cs typeface="Calibri" panose="020F0502020204030204"/>
                <a:hlinkClick r:id="rId3"/>
              </a:rPr>
              <a:t>https://designlab.eng.rpi.edu/edn/projects/capstone-support-dev/repository/112/raw/template%20documents/BM_Memo-Topic-RCSid.docx</a:t>
            </a:r>
            <a:endParaRPr lang="en-US" sz="11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class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8989</Words>
  <Application>Microsoft Office PowerPoint</Application>
  <PresentationFormat>On-screen Show (4:3)</PresentationFormat>
  <Paragraphs>1497</Paragraphs>
  <Slides>113</Slides>
  <Notes>35</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113</vt:i4>
      </vt:variant>
    </vt:vector>
  </HeadingPairs>
  <TitlesOfParts>
    <vt:vector size="124" baseType="lpstr">
      <vt:lpstr>ＭＳ Ｐゴシック</vt:lpstr>
      <vt:lpstr>Algerian</vt:lpstr>
      <vt:lpstr>Arial</vt:lpstr>
      <vt:lpstr>Calibri</vt:lpstr>
      <vt:lpstr>Calibri Light</vt:lpstr>
      <vt:lpstr>MS Mincho</vt:lpstr>
      <vt:lpstr>Times New Roman</vt:lpstr>
      <vt:lpstr>Office Theme</vt:lpstr>
      <vt:lpstr>1_Office Theme</vt:lpstr>
      <vt:lpstr>2_Office Theme</vt:lpstr>
      <vt:lpstr>Worksheet</vt:lpstr>
      <vt:lpstr>Welcome to  Capstone Design</vt:lpstr>
      <vt:lpstr>Revision History </vt:lpstr>
      <vt:lpstr>Revision History - continued </vt:lpstr>
      <vt:lpstr>Revision History - continued </vt:lpstr>
      <vt:lpstr>Link to Agendas</vt:lpstr>
      <vt:lpstr>PowerPoint Presentation</vt:lpstr>
      <vt:lpstr>Class 1 Agenda</vt:lpstr>
      <vt:lpstr>5 min - Logistics</vt:lpstr>
      <vt:lpstr>COVID-19 Related Challenges</vt:lpstr>
      <vt:lpstr>Course logistics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Communications Expectations</vt:lpstr>
      <vt:lpstr>Accountability Step #1</vt:lpstr>
      <vt:lpstr>5 min - Team Member Intro</vt:lpstr>
      <vt:lpstr>25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10 min - Meet with Project Engineer</vt:lpstr>
      <vt:lpstr>15 min - Meet with Chief Engineer</vt:lpstr>
      <vt:lpstr>15 min - Generate Project Questions</vt:lpstr>
      <vt:lpstr>15 min – Question Prompts</vt:lpstr>
      <vt:lpstr>5 min – Ticket Out</vt:lpstr>
      <vt:lpstr>Out of Class Tasks (what you might call homework, to be completed BEFORE Class 2)</vt:lpstr>
      <vt:lpstr>Class 2 Agenda</vt:lpstr>
      <vt:lpstr>10 min - Capstone Expectations Q&amp;A</vt:lpstr>
      <vt:lpstr>Capstone Activity Categories</vt:lpstr>
      <vt:lpstr>PowerPoint Presentation</vt:lpstr>
      <vt:lpstr>PowerPoint Presentation</vt:lpstr>
      <vt:lpstr>30 min - Team Ideation Exercise</vt:lpstr>
      <vt:lpstr>Poster Creation Activities</vt:lpstr>
      <vt:lpstr>15 min - Team Ideation Conclusions</vt:lpstr>
      <vt:lpstr>30 min - Classify and Assign Questions</vt:lpstr>
      <vt:lpstr>10 mins - Communication &amp; Documentation  Policies / Tools</vt:lpstr>
      <vt:lpstr>Electronic Design Notebook (EDN)</vt:lpstr>
      <vt:lpstr>What Should I Document?</vt:lpstr>
      <vt:lpstr>5 min - Team Standards Agreement Intro</vt:lpstr>
      <vt:lpstr>Capstone Activity categories</vt:lpstr>
      <vt:lpstr>Out of Class Tasks (what you might call homework, to be completed BEFORE Class 3)</vt:lpstr>
      <vt:lpstr>Class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to be completed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Tasks (to be completed BEFORE Class 5)</vt:lpstr>
      <vt:lpstr>Class 5 Agenda</vt:lpstr>
      <vt:lpstr>Engineering Design Process</vt:lpstr>
      <vt:lpstr>15 min – Documentation &amp; EDN Usage Q&amp;A</vt:lpstr>
      <vt:lpstr>15 min – Engineering Documentation</vt:lpstr>
      <vt:lpstr>What is Documentation? Engineering Documentation?</vt:lpstr>
      <vt:lpstr>Why Document?</vt:lpstr>
      <vt:lpstr>Communication &amp; Documentation  Policies / Tools Reminder</vt:lpstr>
      <vt:lpstr>Documentation Wrap up</vt:lpstr>
      <vt:lpstr>Phases of the Design Report</vt:lpstr>
      <vt:lpstr>Design Report.docx - Table of Contents Revision Spring 2023</vt:lpstr>
      <vt:lpstr>Design Report Section Progress</vt:lpstr>
      <vt:lpstr>10 min - Statement of Work Q&amp;A</vt:lpstr>
      <vt:lpstr>10 min - Engineering Tools and Methods</vt:lpstr>
      <vt:lpstr>65 min - Statement of Work Exercise</vt:lpstr>
      <vt:lpstr>Long Term vs. Short Term – aka This Semester</vt:lpstr>
      <vt:lpstr>Webex/Meeting Tips</vt:lpstr>
      <vt:lpstr>Out of Class Tasks (to be completed BEFORE Class 6)</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Out of Class Tasks (to be completed BEFORE Class 7)</vt:lpstr>
      <vt:lpstr>Class 7 Agenda</vt:lpstr>
      <vt:lpstr>Engineering Design Process</vt:lpstr>
      <vt:lpstr>10 min - Project Planning Q&amp;A</vt:lpstr>
      <vt:lpstr>Defining Meaningful Tasks aka “SMART”</vt:lpstr>
      <vt:lpstr>Defining Meaningful Tasks aka “SMART”</vt:lpstr>
      <vt:lpstr>90 min - ‘Post It Note’ Project Planning Exercise</vt:lpstr>
      <vt:lpstr>Out of Class Tasks (to be completed BEFORE Class 8)</vt:lpstr>
      <vt:lpstr>Class 8 Agenda</vt:lpstr>
      <vt:lpstr>Engineering Design Process</vt:lpstr>
      <vt:lpstr>60 min – Follow Team created Agenda</vt:lpstr>
      <vt:lpstr>15 min – PE Review Project Plan</vt:lpstr>
      <vt:lpstr>30 min – PE Review of Status Update PPT</vt:lpstr>
      <vt:lpstr>Out of Class Tasks (to be completed BEFORE Class 9)</vt:lpstr>
      <vt:lpstr>Class 9 Agenda</vt:lpstr>
      <vt:lpstr>Engineering Design Process</vt:lpstr>
      <vt:lpstr>5 min - PDR Q&amp;A</vt:lpstr>
      <vt:lpstr>95 min – Poster Creation</vt:lpstr>
      <vt:lpstr>Out of Class Tasks (to be completed BEFORE Class 10)</vt:lpstr>
      <vt:lpstr>Class 10 Agenda</vt:lpstr>
      <vt:lpstr>Day 10</vt:lpstr>
      <vt:lpstr>Class 11 and Beyond Agenda</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2023-01-18T19:47:10Z</dcterms:modified>
</cp:coreProperties>
</file>