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3"/>
  </p:notesMasterIdLst>
  <p:sldIdLst>
    <p:sldId id="256" r:id="rId4"/>
    <p:sldId id="338" r:id="rId5"/>
    <p:sldId id="316" r:id="rId6"/>
    <p:sldId id="352" r:id="rId7"/>
    <p:sldId id="339" r:id="rId8"/>
    <p:sldId id="415" r:id="rId9"/>
    <p:sldId id="276" r:id="rId10"/>
    <p:sldId id="257" r:id="rId11"/>
    <p:sldId id="269" r:id="rId12"/>
    <p:sldId id="317" r:id="rId13"/>
    <p:sldId id="310" r:id="rId14"/>
    <p:sldId id="275" r:id="rId15"/>
    <p:sldId id="272" r:id="rId16"/>
    <p:sldId id="403" r:id="rId17"/>
    <p:sldId id="27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21" r:id="rId34"/>
    <p:sldId id="440" r:id="rId35"/>
    <p:sldId id="292" r:id="rId36"/>
    <p:sldId id="406" r:id="rId37"/>
    <p:sldId id="264" r:id="rId38"/>
    <p:sldId id="389" r:id="rId39"/>
    <p:sldId id="426" r:id="rId40"/>
    <p:sldId id="427" r:id="rId41"/>
    <p:sldId id="428" r:id="rId42"/>
    <p:sldId id="420" r:id="rId43"/>
    <p:sldId id="441" r:id="rId44"/>
    <p:sldId id="418" r:id="rId45"/>
    <p:sldId id="362" r:id="rId46"/>
    <p:sldId id="329" r:id="rId47"/>
    <p:sldId id="330" r:id="rId48"/>
    <p:sldId id="331" r:id="rId49"/>
    <p:sldId id="429" r:id="rId50"/>
    <p:sldId id="417" r:id="rId51"/>
    <p:sldId id="407" r:id="rId52"/>
    <p:sldId id="287" r:id="rId53"/>
    <p:sldId id="387" r:id="rId54"/>
    <p:sldId id="333" r:id="rId55"/>
    <p:sldId id="340" r:id="rId56"/>
    <p:sldId id="289" r:id="rId57"/>
    <p:sldId id="391" r:id="rId58"/>
    <p:sldId id="288" r:id="rId59"/>
    <p:sldId id="290" r:id="rId60"/>
    <p:sldId id="408" r:id="rId61"/>
    <p:sldId id="293" r:id="rId62"/>
    <p:sldId id="372" r:id="rId63"/>
    <p:sldId id="393" r:id="rId64"/>
    <p:sldId id="394" r:id="rId65"/>
    <p:sldId id="342" r:id="rId66"/>
    <p:sldId id="416" r:id="rId67"/>
    <p:sldId id="409" r:id="rId68"/>
    <p:sldId id="298" r:id="rId69"/>
    <p:sldId id="373" r:id="rId70"/>
    <p:sldId id="386" r:id="rId71"/>
    <p:sldId id="446" r:id="rId72"/>
    <p:sldId id="447" r:id="rId73"/>
    <p:sldId id="450" r:id="rId74"/>
    <p:sldId id="448" r:id="rId75"/>
    <p:sldId id="355" r:id="rId76"/>
    <p:sldId id="366" r:id="rId77"/>
    <p:sldId id="367" r:id="rId78"/>
    <p:sldId id="401" r:id="rId79"/>
    <p:sldId id="313" r:id="rId80"/>
    <p:sldId id="452" r:id="rId81"/>
    <p:sldId id="453" r:id="rId82"/>
    <p:sldId id="454" r:id="rId83"/>
    <p:sldId id="455" r:id="rId84"/>
    <p:sldId id="456" r:id="rId85"/>
    <p:sldId id="457" r:id="rId86"/>
    <p:sldId id="458" r:id="rId87"/>
    <p:sldId id="309" r:id="rId88"/>
    <p:sldId id="442" r:id="rId89"/>
    <p:sldId id="433" r:id="rId90"/>
    <p:sldId id="410" r:id="rId91"/>
    <p:sldId id="300" r:id="rId92"/>
    <p:sldId id="374" r:id="rId93"/>
    <p:sldId id="385" r:id="rId94"/>
    <p:sldId id="382" r:id="rId95"/>
    <p:sldId id="343" r:id="rId96"/>
    <p:sldId id="344" r:id="rId97"/>
    <p:sldId id="345" r:id="rId98"/>
    <p:sldId id="381" r:id="rId99"/>
    <p:sldId id="411" r:id="rId100"/>
    <p:sldId id="302" r:id="rId101"/>
    <p:sldId id="375" r:id="rId102"/>
    <p:sldId id="384" r:id="rId103"/>
    <p:sldId id="402" r:id="rId104"/>
    <p:sldId id="404" r:id="rId105"/>
    <p:sldId id="348" r:id="rId106"/>
    <p:sldId id="412" r:id="rId107"/>
    <p:sldId id="304" r:id="rId108"/>
    <p:sldId id="376" r:id="rId109"/>
    <p:sldId id="395" r:id="rId110"/>
    <p:sldId id="396" r:id="rId111"/>
    <p:sldId id="397" r:id="rId112"/>
    <p:sldId id="413" r:id="rId113"/>
    <p:sldId id="306" r:id="rId114"/>
    <p:sldId id="378" r:id="rId115"/>
    <p:sldId id="383" r:id="rId116"/>
    <p:sldId id="350" r:id="rId117"/>
    <p:sldId id="414" r:id="rId118"/>
    <p:sldId id="443" r:id="rId119"/>
    <p:sldId id="444" r:id="rId120"/>
    <p:sldId id="398" r:id="rId121"/>
    <p:sldId id="369" r:id="rId1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9" d="100"/>
          <a:sy n="69" d="100"/>
        </p:scale>
        <p:origin x="1421" y="6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commentAuthors" Target="commentAuthors.xml"/><Relationship Id="rId129" Type="http://schemas.microsoft.com/office/2015/10/relationships/revisionInfo" Target="revisionInfo.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1/24/2023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69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1/24/2023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1/24/2023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1/24/2023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1/24/2023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1/24/2023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1/24/2023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1/24/2023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1/24/2023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hyperlink" Target="https://forms.gle/7JvfgSsWBVWRfvob9"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rpi.percipi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11.xml"/><Relationship Id="rId4" Type="http://schemas.openxmlformats.org/officeDocument/2006/relationships/slide" Target="slide50.xml"/><Relationship Id="rId9" Type="http://schemas.openxmlformats.org/officeDocument/2006/relationships/slide" Target="slide105.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9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a:t>
            </a:r>
            <a:r>
              <a:rPr lang="en-US" sz="1400" dirty="0" smtClean="0">
                <a:solidFill>
                  <a:prstClr val="black"/>
                </a:solidFill>
                <a:latin typeface="Calibri" panose="020F0502020204030204"/>
              </a:rPr>
              <a:t>Midterm </a:t>
            </a:r>
            <a:r>
              <a:rPr lang="en-US" sz="1400" dirty="0">
                <a:solidFill>
                  <a:prstClr val="black"/>
                </a:solidFill>
                <a:latin typeface="Calibri" panose="020F0502020204030204"/>
              </a:rPr>
              <a:t>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latin typeface="Calibri" panose="020F0502020204030204"/>
                <a:hlinkClick r:id="rId3"/>
              </a:rPr>
              <a:t>https://forms.gle/7JvfgSsWBVWRfvob9</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119</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14</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419600" y="5638800"/>
            <a:ext cx="2819400" cy="369332"/>
          </a:xfrm>
          <a:prstGeom prst="rect">
            <a:avLst/>
          </a:prstGeom>
          <a:noFill/>
          <a:ln w="28575">
            <a:solidFill>
              <a:schemeClr val="accent2"/>
            </a:solidFill>
          </a:ln>
        </p:spPr>
        <p:txBody>
          <a:bodyPr wrap="square" rtlCol="0">
            <a:spAutoFit/>
          </a:bodyPr>
          <a:lstStyle/>
          <a:p>
            <a:r>
              <a:rPr lang="en-US" b="1" dirty="0"/>
              <a:t>Respond in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763299"/>
              </p:ext>
            </p:extLst>
          </p:nvPr>
        </p:nvGraphicFramePr>
        <p:xfrm>
          <a:off x="381000" y="914400"/>
          <a:ext cx="8382000" cy="53035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6.2.22</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S22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6.2.22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Ticket</a:t>
                      </a:r>
                      <a:r>
                        <a:rPr lang="en-US" sz="1200" kern="1200" baseline="0" dirty="0">
                          <a:solidFill>
                            <a:schemeClr val="dk1"/>
                          </a:solidFill>
                          <a:effectLst/>
                          <a:latin typeface="+mn-lt"/>
                          <a:ea typeface="MS Mincho"/>
                          <a:cs typeface="+mn-cs"/>
                        </a:rPr>
                        <a:t> Out links updated</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7.8.22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Out of Class pages reformatted and sorted by category</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7.11.22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slides - Deleted old version, improved agreement between Wiki and Playbook</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8.4.22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 Anderson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Welcome slide added, contact info posted to Wiki, reformatted Report schedule table p66</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8.15.22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Daily</a:t>
                      </a:r>
                      <a:r>
                        <a:rPr lang="en-US" sz="1200" b="0" baseline="0" dirty="0">
                          <a:effectLst/>
                          <a:latin typeface="+mj-lt"/>
                          <a:ea typeface="MS Mincho"/>
                        </a:rPr>
                        <a:t> Agendas updated with activity topic categorization</a:t>
                      </a:r>
                    </a:p>
                    <a:p>
                      <a:pPr marL="0" marR="0" algn="l">
                        <a:spcBef>
                          <a:spcPts val="0"/>
                        </a:spcBef>
                        <a:spcAft>
                          <a:spcPts val="0"/>
                        </a:spcAft>
                      </a:pPr>
                      <a:r>
                        <a:rPr lang="en-US" sz="1200" b="0" baseline="0" dirty="0">
                          <a:effectLst/>
                          <a:latin typeface="+mj-lt"/>
                          <a:ea typeface="MS Mincho"/>
                        </a:rPr>
                        <a:t>Day 1 &amp; 2 reworked</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Kanai</a:t>
                      </a:r>
                    </a:p>
                  </a:txBody>
                  <a:tcPr marL="68580" marR="68580" marT="0" marB="0"/>
                </a:tc>
                <a:tc>
                  <a:txBody>
                    <a:bodyPr/>
                    <a:lstStyle/>
                    <a:p>
                      <a:pPr marL="0" marR="0" algn="l">
                        <a:spcBef>
                          <a:spcPts val="0"/>
                        </a:spcBef>
                        <a:spcAft>
                          <a:spcPts val="0"/>
                        </a:spcAft>
                      </a:pPr>
                      <a:r>
                        <a:rPr lang="en-US" sz="1200" b="0" dirty="0">
                          <a:effectLst/>
                          <a:latin typeface="+mj-lt"/>
                          <a:ea typeface="MS Mincho"/>
                        </a:rPr>
                        <a:t>Slide 8 10 min - Logistics: Deleted the Webex instructions</a:t>
                      </a:r>
                    </a:p>
                    <a:p>
                      <a:pPr marL="0" marR="0" algn="l">
                        <a:spcBef>
                          <a:spcPts val="0"/>
                        </a:spcBef>
                        <a:spcAft>
                          <a:spcPts val="0"/>
                        </a:spcAft>
                      </a:pPr>
                      <a:r>
                        <a:rPr lang="en-US" sz="1200" b="0" dirty="0">
                          <a:effectLst/>
                          <a:latin typeface="+mj-lt"/>
                          <a:ea typeface="MS Mincho"/>
                        </a:rPr>
                        <a:t>Slide 9 COVID-19 Related Challenges - Modified to follow the latest RPI's guidelines.</a:t>
                      </a:r>
                    </a:p>
                    <a:p>
                      <a:pPr marL="0" marR="0" algn="l">
                        <a:spcBef>
                          <a:spcPts val="0"/>
                        </a:spcBef>
                        <a:spcAft>
                          <a:spcPts val="0"/>
                        </a:spcAft>
                      </a:pPr>
                      <a:r>
                        <a:rPr lang="en-US" sz="1200" b="0" dirty="0">
                          <a:effectLst/>
                          <a:latin typeface="+mj-lt"/>
                          <a:ea typeface="MS Mincho"/>
                        </a:rPr>
                        <a:t>Slide 16 Participation Expectations - Added DIE statements; added documentation needs.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8.18.22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Day 1 &amp;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Content shifted to match new schedule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Proofread and group agreement to flow</a:t>
                      </a: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Removed</a:t>
                      </a:r>
                      <a:r>
                        <a:rPr lang="en-US" sz="1200" baseline="0" dirty="0">
                          <a:effectLst/>
                          <a:latin typeface="+mj-lt"/>
                          <a:ea typeface="MS Mincho"/>
                        </a:rPr>
                        <a:t> ALL mention of Webex spaces and 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Agenda slides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IED question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Team readiness question moved to Ticket Out #2</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Icebreaker and Team Standards Agreement content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1.10</a:t>
                      </a:r>
                    </a:p>
                  </a:txBody>
                  <a:tcPr marL="68580" marR="68580" marT="0" marB="0"/>
                </a:tc>
                <a:tc>
                  <a:txBody>
                    <a:bodyPr/>
                    <a:lstStyle/>
                    <a:p>
                      <a:pPr marL="0" marR="0" algn="l">
                        <a:spcBef>
                          <a:spcPts val="0"/>
                        </a:spcBef>
                        <a:spcAft>
                          <a:spcPts val="0"/>
                        </a:spcAft>
                      </a:pPr>
                      <a:r>
                        <a:rPr lang="en-US" sz="1200" dirty="0">
                          <a:effectLst/>
                          <a:latin typeface="+mj-lt"/>
                          <a:ea typeface="MS Mincho"/>
                        </a:rPr>
                        <a:t>8.24.22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class 4 Ticket Out link</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1.11</a:t>
                      </a:r>
                    </a:p>
                  </a:txBody>
                  <a:tcPr marL="68580" marR="68580" marT="0" marB="0"/>
                </a:tc>
                <a:tc>
                  <a:txBody>
                    <a:bodyPr/>
                    <a:lstStyle/>
                    <a:p>
                      <a:pPr marL="0" marR="0" algn="l">
                        <a:spcBef>
                          <a:spcPts val="0"/>
                        </a:spcBef>
                        <a:spcAft>
                          <a:spcPts val="0"/>
                        </a:spcAft>
                      </a:pPr>
                      <a:r>
                        <a:rPr lang="en-US" sz="1200" dirty="0">
                          <a:effectLst/>
                          <a:latin typeface="+mj-lt"/>
                          <a:ea typeface="MS Mincho"/>
                        </a:rPr>
                        <a:t>8.26.22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Deleted first slide (List of Playbook to-do’s before start of classes)</a:t>
                      </a: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r>
                        <a:rPr lang="en-US" sz="1200" dirty="0">
                          <a:effectLst/>
                          <a:latin typeface="+mj-lt"/>
                          <a:ea typeface="MS Mincho"/>
                        </a:rPr>
                        <a:t>1.12</a:t>
                      </a:r>
                    </a:p>
                  </a:txBody>
                  <a:tcPr marL="68580" marR="68580" marT="0" marB="0"/>
                </a:tc>
                <a:tc>
                  <a:txBody>
                    <a:bodyPr/>
                    <a:lstStyle/>
                    <a:p>
                      <a:pPr marL="0" marR="0" algn="l">
                        <a:spcBef>
                          <a:spcPts val="0"/>
                        </a:spcBef>
                        <a:spcAft>
                          <a:spcPts val="0"/>
                        </a:spcAft>
                      </a:pPr>
                      <a:r>
                        <a:rPr lang="en-US" sz="1200" dirty="0">
                          <a:effectLst/>
                          <a:latin typeface="+mj-lt"/>
                          <a:ea typeface="MS Mincho"/>
                        </a:rPr>
                        <a:t>8.27.22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CEs’ photos</a:t>
                      </a: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967370"/>
              </p:ext>
            </p:extLst>
          </p:nvPr>
        </p:nvGraphicFramePr>
        <p:xfrm>
          <a:off x="381000" y="846138"/>
          <a:ext cx="8382000" cy="527272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1.13</a:t>
                      </a:r>
                    </a:p>
                  </a:txBody>
                  <a:tcPr marL="68580" marR="68580" marT="0" marB="0"/>
                </a:tc>
                <a:tc>
                  <a:txBody>
                    <a:bodyPr/>
                    <a:lstStyle/>
                    <a:p>
                      <a:pPr marL="0" marR="0" algn="l">
                        <a:spcBef>
                          <a:spcPts val="0"/>
                        </a:spcBef>
                        <a:spcAft>
                          <a:spcPts val="0"/>
                        </a:spcAft>
                      </a:pPr>
                      <a:r>
                        <a:rPr lang="en-US" sz="1200" dirty="0">
                          <a:effectLst/>
                          <a:latin typeface="+mj-lt"/>
                          <a:ea typeface="MS Mincho"/>
                        </a:rPr>
                        <a:t>08/29/22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Class 1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1.14</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choices for Day</a:t>
                      </a:r>
                      <a:r>
                        <a:rPr lang="en-US" sz="1200" baseline="0" dirty="0">
                          <a:effectLst/>
                          <a:latin typeface="+mj-lt"/>
                          <a:ea typeface="MS Mincho"/>
                        </a:rPr>
                        <a:t> 1 Ice Breaker</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1.15</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Playbook links were wrong in 9 places! Probably a global search/replace error</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1.16</a:t>
                      </a:r>
                    </a:p>
                  </a:txBody>
                  <a:tcPr marL="68580" marR="68580" marT="0" marB="0"/>
                </a:tc>
                <a:tc>
                  <a:txBody>
                    <a:bodyPr/>
                    <a:lstStyle/>
                    <a:p>
                      <a:pPr marL="0" marR="0" algn="l">
                        <a:spcBef>
                          <a:spcPts val="0"/>
                        </a:spcBef>
                        <a:spcAft>
                          <a:spcPts val="0"/>
                        </a:spcAft>
                      </a:pPr>
                      <a:r>
                        <a:rPr lang="en-US" sz="1200" dirty="0">
                          <a:effectLst/>
                          <a:latin typeface="+mj-lt"/>
                          <a:ea typeface="MS Mincho"/>
                        </a:rPr>
                        <a:t>9/01/22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Broke out Ice Breaker slides to include topics, added slide for question prompts for Question </a:t>
                      </a:r>
                      <a:r>
                        <a:rPr lang="en-US" sz="1200">
                          <a:effectLst/>
                          <a:latin typeface="+mj-lt"/>
                          <a:ea typeface="MS Mincho"/>
                        </a:rPr>
                        <a:t>Generation activity in Day 1</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1.17</a:t>
                      </a:r>
                    </a:p>
                  </a:txBody>
                  <a:tcPr marL="68580" marR="68580" marT="0" marB="0"/>
                </a:tc>
                <a:tc>
                  <a:txBody>
                    <a:bodyPr/>
                    <a:lstStyle/>
                    <a:p>
                      <a:pPr marL="0" marR="0" algn="l">
                        <a:spcBef>
                          <a:spcPts val="0"/>
                        </a:spcBef>
                        <a:spcAft>
                          <a:spcPts val="0"/>
                        </a:spcAft>
                      </a:pPr>
                      <a:r>
                        <a:rPr lang="en-US" sz="1200" dirty="0">
                          <a:effectLst/>
                          <a:latin typeface="+mj-lt"/>
                          <a:ea typeface="MS Mincho"/>
                        </a:rPr>
                        <a:t>9/7/22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Agenda slide updated to correct color coding</a:t>
                      </a: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9/8/22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safety training link - </a:t>
                      </a:r>
                      <a:r>
                        <a:rPr lang="en-US" sz="1200" b="0" i="0" u="sng" kern="1200" dirty="0">
                          <a:solidFill>
                            <a:schemeClr val="dk1"/>
                          </a:solidFill>
                          <a:effectLst/>
                          <a:latin typeface="+mn-lt"/>
                          <a:ea typeface="+mn-ea"/>
                          <a:cs typeface="+mn-cs"/>
                          <a:hlinkClick r:id="rId2"/>
                        </a:rPr>
                        <a:t>https://rpi.percipio.com/</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1.19</a:t>
                      </a:r>
                    </a:p>
                  </a:txBody>
                  <a:tcPr marL="68580" marR="68580" marT="0" marB="0"/>
                </a:tc>
                <a:tc>
                  <a:txBody>
                    <a:bodyPr/>
                    <a:lstStyle/>
                    <a:p>
                      <a:pPr marL="0" marR="0" algn="l">
                        <a:spcBef>
                          <a:spcPts val="0"/>
                        </a:spcBef>
                        <a:spcAft>
                          <a:spcPts val="0"/>
                        </a:spcAft>
                      </a:pPr>
                      <a:r>
                        <a:rPr lang="en-US" sz="1200" dirty="0">
                          <a:effectLst/>
                          <a:latin typeface="+mj-lt"/>
                          <a:ea typeface="MS Mincho"/>
                        </a:rPr>
                        <a:t>9/8/22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BG Memo assignment due date in the Out of Class Tasks to be completed before Class 8.</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1.20</a:t>
                      </a:r>
                    </a:p>
                  </a:txBody>
                  <a:tcPr marL="68580" marR="68580" marT="0" marB="0"/>
                </a:tc>
                <a:tc>
                  <a:txBody>
                    <a:bodyPr/>
                    <a:lstStyle/>
                    <a:p>
                      <a:pPr marL="0" marR="0" algn="l">
                        <a:spcBef>
                          <a:spcPts val="0"/>
                        </a:spcBef>
                        <a:spcAft>
                          <a:spcPts val="0"/>
                        </a:spcAft>
                      </a:pPr>
                      <a:r>
                        <a:rPr lang="en-US" sz="1200" dirty="0">
                          <a:effectLst/>
                          <a:latin typeface="+mj-lt"/>
                          <a:ea typeface="MS Mincho"/>
                        </a:rPr>
                        <a:t>9/12/22</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mention of  Team Standard Agreement to Out of Class Tasks</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1.21</a:t>
                      </a:r>
                    </a:p>
                  </a:txBody>
                  <a:tcPr marL="68580" marR="68580" marT="0" marB="0"/>
                </a:tc>
                <a:tc>
                  <a:txBody>
                    <a:bodyPr/>
                    <a:lstStyle/>
                    <a:p>
                      <a:pPr marL="0" marR="0" algn="l">
                        <a:spcBef>
                          <a:spcPts val="0"/>
                        </a:spcBef>
                        <a:spcAft>
                          <a:spcPts val="0"/>
                        </a:spcAft>
                      </a:pPr>
                      <a:r>
                        <a:rPr lang="en-US" sz="1200" dirty="0">
                          <a:effectLst/>
                          <a:latin typeface="+mj-lt"/>
                          <a:ea typeface="MS Mincho"/>
                        </a:rPr>
                        <a:t>9/13/22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Revised Day 2 out of class task to post contact info to forum instead of wiki (matches video)</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1.22</a:t>
                      </a:r>
                    </a:p>
                  </a:txBody>
                  <a:tcPr marL="68580" marR="68580" marT="0" marB="0"/>
                </a:tc>
                <a:tc>
                  <a:txBody>
                    <a:bodyPr/>
                    <a:lstStyle/>
                    <a:p>
                      <a:pPr marL="0" marR="0" algn="l">
                        <a:spcBef>
                          <a:spcPts val="0"/>
                        </a:spcBef>
                        <a:spcAft>
                          <a:spcPts val="0"/>
                        </a:spcAft>
                      </a:pPr>
                      <a:r>
                        <a:rPr lang="en-US" sz="1200" dirty="0" smtClean="0">
                          <a:effectLst/>
                          <a:latin typeface="+mj-lt"/>
                          <a:ea typeface="MS Mincho"/>
                        </a:rPr>
                        <a:t>9/16/22</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New slide on long vs short </a:t>
                      </a:r>
                      <a:r>
                        <a:rPr lang="en-US" sz="1200">
                          <a:effectLst/>
                          <a:latin typeface="+mj-lt"/>
                          <a:ea typeface="MS Mincho"/>
                        </a:rPr>
                        <a:t>term objectives</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1.23</a:t>
                      </a:r>
                    </a:p>
                  </a:txBody>
                  <a:tcPr marL="68580" marR="68580" marT="0" marB="0"/>
                </a:tc>
                <a:tc>
                  <a:txBody>
                    <a:bodyPr/>
                    <a:lstStyle/>
                    <a:p>
                      <a:pPr marL="0" marR="0" algn="l">
                        <a:spcBef>
                          <a:spcPts val="0"/>
                        </a:spcBef>
                        <a:spcAft>
                          <a:spcPts val="0"/>
                        </a:spcAft>
                      </a:pPr>
                      <a:r>
                        <a:rPr lang="en-US" sz="1200" dirty="0">
                          <a:effectLst/>
                          <a:latin typeface="+mj-lt"/>
                          <a:ea typeface="MS Mincho"/>
                        </a:rPr>
                        <a:t>9/20/22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Clarified wording </a:t>
                      </a:r>
                      <a:r>
                        <a:rPr lang="en-US" sz="1200">
                          <a:effectLst/>
                          <a:latin typeface="+mj-lt"/>
                          <a:ea typeface="MS Mincho"/>
                        </a:rPr>
                        <a:t>of Class 6 Out </a:t>
                      </a:r>
                      <a:r>
                        <a:rPr lang="en-US" sz="1200" dirty="0">
                          <a:effectLst/>
                          <a:latin typeface="+mj-lt"/>
                          <a:ea typeface="MS Mincho"/>
                        </a:rPr>
                        <a:t>of Class Tasks</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1.24</a:t>
                      </a:r>
                    </a:p>
                  </a:txBody>
                  <a:tcPr marL="68580" marR="68580" marT="0" marB="0"/>
                </a:tc>
                <a:tc>
                  <a:txBody>
                    <a:bodyPr/>
                    <a:lstStyle/>
                    <a:p>
                      <a:pPr marL="0" marR="0" algn="l">
                        <a:spcBef>
                          <a:spcPts val="0"/>
                        </a:spcBef>
                        <a:spcAft>
                          <a:spcPts val="0"/>
                        </a:spcAft>
                      </a:pPr>
                      <a:r>
                        <a:rPr lang="en-US" sz="1200" dirty="0">
                          <a:effectLst/>
                          <a:latin typeface="+mj-lt"/>
                          <a:ea typeface="MS Mincho"/>
                        </a:rPr>
                        <a:t>9/23/21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Day 9 and added Day 10 scaffolding to account for first sponsor update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1.25</a:t>
                      </a:r>
                    </a:p>
                  </a:txBody>
                  <a:tcPr marL="68580" marR="68580" marT="0" marB="0"/>
                </a:tc>
                <a:tc>
                  <a:txBody>
                    <a:bodyPr/>
                    <a:lstStyle/>
                    <a:p>
                      <a:pPr marL="0" marR="0" algn="l">
                        <a:spcBef>
                          <a:spcPts val="0"/>
                        </a:spcBef>
                        <a:spcAft>
                          <a:spcPts val="0"/>
                        </a:spcAft>
                      </a:pPr>
                      <a:r>
                        <a:rPr lang="en-US" sz="1200" dirty="0">
                          <a:effectLst/>
                          <a:latin typeface="+mj-lt"/>
                          <a:ea typeface="MS Mincho"/>
                        </a:rPr>
                        <a:t>10/26/22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Various small corrections to achieve agreement and consistency of Out Of</a:t>
                      </a:r>
                      <a:r>
                        <a:rPr lang="en-US" sz="1200" baseline="0" dirty="0">
                          <a:effectLst/>
                          <a:latin typeface="+mj-lt"/>
                          <a:ea typeface="MS Mincho"/>
                        </a:rPr>
                        <a:t> Class tasks to Wiki</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1.26</a:t>
                      </a:r>
                    </a:p>
                  </a:txBody>
                  <a:tcPr marL="68580" marR="68580" marT="0" marB="0"/>
                </a:tc>
                <a:tc>
                  <a:txBody>
                    <a:bodyPr/>
                    <a:lstStyle/>
                    <a:p>
                      <a:pPr marL="0" marR="0" algn="l">
                        <a:spcBef>
                          <a:spcPts val="0"/>
                        </a:spcBef>
                        <a:spcAft>
                          <a:spcPts val="0"/>
                        </a:spcAft>
                      </a:pPr>
                      <a:r>
                        <a:rPr lang="en-US" sz="1200" dirty="0">
                          <a:effectLst/>
                          <a:latin typeface="+mj-lt"/>
                          <a:ea typeface="MS Mincho"/>
                        </a:rPr>
                        <a:t>11/16/22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Documentation</a:t>
                      </a:r>
                      <a:r>
                        <a:rPr lang="en-US" sz="1200" baseline="0" dirty="0">
                          <a:effectLst/>
                          <a:latin typeface="+mj-lt"/>
                          <a:ea typeface="MS Mincho"/>
                        </a:rPr>
                        <a:t> Wiki removed from class 3 tasks, was already listed on class 4</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1.27</a:t>
                      </a:r>
                    </a:p>
                  </a:txBody>
                  <a:tcPr marL="68580" marR="68580" marT="0" marB="0"/>
                </a:tc>
                <a:tc>
                  <a:txBody>
                    <a:bodyPr/>
                    <a:lstStyle/>
                    <a:p>
                      <a:pPr marL="0" marR="0" algn="l">
                        <a:spcBef>
                          <a:spcPts val="0"/>
                        </a:spcBef>
                        <a:spcAft>
                          <a:spcPts val="0"/>
                        </a:spcAft>
                      </a:pPr>
                      <a:r>
                        <a:rPr lang="en-US" sz="1200" dirty="0">
                          <a:effectLst/>
                          <a:latin typeface="+mj-lt"/>
                          <a:ea typeface="MS Mincho"/>
                        </a:rPr>
                        <a:t>12/6/22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Updated Team Ideation</a:t>
                      </a:r>
                      <a:r>
                        <a:rPr lang="en-US" sz="1200" baseline="0" dirty="0">
                          <a:effectLst/>
                          <a:latin typeface="+mj-lt"/>
                          <a:ea typeface="MS Mincho"/>
                        </a:rPr>
                        <a:t> Conclusion p42</a:t>
                      </a:r>
                    </a:p>
                    <a:p>
                      <a:pPr marL="0" marR="0" algn="l">
                        <a:spcBef>
                          <a:spcPts val="0"/>
                        </a:spcBef>
                        <a:spcAft>
                          <a:spcPts val="0"/>
                        </a:spcAft>
                      </a:pPr>
                      <a:r>
                        <a:rPr lang="en-US" sz="1200" baseline="0" dirty="0">
                          <a:effectLst/>
                          <a:latin typeface="+mj-lt"/>
                          <a:ea typeface="MS Mincho"/>
                        </a:rPr>
                        <a:t>Shifted some documentation discussion from day 2 to day 5</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1.28</a:t>
                      </a:r>
                    </a:p>
                  </a:txBody>
                  <a:tcPr marL="68580" marR="68580" marT="0" marB="0"/>
                </a:tc>
                <a:tc>
                  <a:txBody>
                    <a:bodyPr/>
                    <a:lstStyle/>
                    <a:p>
                      <a:pPr marL="0" marR="0" algn="l">
                        <a:spcBef>
                          <a:spcPts val="0"/>
                        </a:spcBef>
                        <a:spcAft>
                          <a:spcPts val="0"/>
                        </a:spcAft>
                      </a:pPr>
                      <a:r>
                        <a:rPr lang="en-US" sz="1200" dirty="0">
                          <a:effectLst/>
                          <a:latin typeface="+mj-lt"/>
                          <a:ea typeface="MS Mincho"/>
                        </a:rPr>
                        <a:t>12/12/22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Team Standards Agreement due BEFORE class 6</a:t>
                      </a: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r>
                        <a:rPr lang="en-US" sz="1200" dirty="0">
                          <a:effectLst/>
                          <a:latin typeface="+mj-lt"/>
                          <a:ea typeface="MS Mincho"/>
                        </a:rPr>
                        <a:t>1.29</a:t>
                      </a:r>
                    </a:p>
                  </a:txBody>
                  <a:tcPr marL="68580" marR="68580" marT="0" marB="0"/>
                </a:tc>
                <a:tc>
                  <a:txBody>
                    <a:bodyPr/>
                    <a:lstStyle/>
                    <a:p>
                      <a:pPr marL="0" marR="0" algn="l">
                        <a:spcBef>
                          <a:spcPts val="0"/>
                        </a:spcBef>
                        <a:spcAft>
                          <a:spcPts val="0"/>
                        </a:spcAft>
                      </a:pPr>
                      <a:r>
                        <a:rPr lang="en-US" sz="1200" dirty="0">
                          <a:effectLst/>
                          <a:latin typeface="+mj-lt"/>
                          <a:ea typeface="MS Mincho"/>
                        </a:rPr>
                        <a:t>12/20/22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p>
                  </a:txBody>
                  <a:tcPr marL="68580" marR="68580" marT="0" marB="0"/>
                </a:tc>
                <a:tc>
                  <a:txBody>
                    <a:bodyPr/>
                    <a:lstStyle/>
                    <a:p>
                      <a:pPr marL="0" marR="0" algn="l">
                        <a:spcBef>
                          <a:spcPts val="0"/>
                        </a:spcBef>
                        <a:spcAft>
                          <a:spcPts val="0"/>
                        </a:spcAft>
                      </a:pPr>
                      <a:r>
                        <a:rPr lang="en-US" sz="1200" dirty="0">
                          <a:effectLst/>
                          <a:latin typeface="+mj-lt"/>
                          <a:ea typeface="MS Mincho"/>
                        </a:rPr>
                        <a:t>Day 1 – “2 additional questions”</a:t>
                      </a:r>
                      <a:r>
                        <a:rPr lang="en-US" sz="1200" baseline="0" dirty="0">
                          <a:effectLst/>
                          <a:latin typeface="+mj-lt"/>
                          <a:ea typeface="MS Mincho"/>
                        </a:rPr>
                        <a:t> for Out of Class tasks, Day 2 - </a:t>
                      </a:r>
                      <a:r>
                        <a:rPr lang="en-US" sz="1200" dirty="0">
                          <a:effectLst/>
                          <a:latin typeface="+mj-lt"/>
                          <a:ea typeface="MS Mincho"/>
                        </a:rPr>
                        <a:t>Slight timing shift</a:t>
                      </a:r>
                      <a:r>
                        <a:rPr lang="en-US" sz="1200" baseline="0" dirty="0">
                          <a:effectLst/>
                          <a:latin typeface="+mj-lt"/>
                          <a:ea typeface="MS Mincho"/>
                        </a:rPr>
                        <a:t> for technical tasks. Standardized box outline weight to 2.25 </a:t>
                      </a:r>
                      <a:r>
                        <a:rPr lang="en-US" sz="1200" baseline="0" dirty="0" err="1">
                          <a:effectLst/>
                          <a:latin typeface="+mj-lt"/>
                          <a:ea typeface="MS Mincho"/>
                        </a:rPr>
                        <a:t>pt</a:t>
                      </a:r>
                      <a:r>
                        <a:rPr lang="en-US" sz="1200" baseline="0" dirty="0">
                          <a:effectLst/>
                          <a:latin typeface="+mj-lt"/>
                          <a:ea typeface="MS Mincho"/>
                        </a:rPr>
                        <a:t>, added updating to most sections of Design Report</a:t>
                      </a:r>
                    </a:p>
                    <a:p>
                      <a:pPr marL="0" marR="0" algn="l">
                        <a:spcBef>
                          <a:spcPts val="0"/>
                        </a:spcBef>
                        <a:spcAft>
                          <a:spcPts val="0"/>
                        </a:spcAft>
                      </a:pPr>
                      <a:r>
                        <a:rPr lang="en-US" sz="1200" baseline="0" dirty="0">
                          <a:effectLst/>
                          <a:latin typeface="+mj-lt"/>
                          <a:ea typeface="MS Mincho"/>
                        </a:rPr>
                        <a:t>Finished documentation content shift from class 2 to 5</a:t>
                      </a: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2002239"/>
              </p:ext>
            </p:extLst>
          </p:nvPr>
        </p:nvGraphicFramePr>
        <p:xfrm>
          <a:off x="381000" y="846138"/>
          <a:ext cx="8382000" cy="49514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1/3/23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Shifted some discussion time on Day 2 from poster summary to question classification</a:t>
                      </a:r>
                    </a:p>
                    <a:p>
                      <a:pPr marL="0" marR="0" algn="l">
                        <a:spcBef>
                          <a:spcPts val="0"/>
                        </a:spcBef>
                        <a:spcAft>
                          <a:spcPts val="0"/>
                        </a:spcAft>
                      </a:pPr>
                      <a:r>
                        <a:rPr lang="en-US" sz="1200" dirty="0">
                          <a:effectLst/>
                          <a:latin typeface="+mj-lt"/>
                          <a:ea typeface="MS Mincho"/>
                        </a:rPr>
                        <a:t>Slight adjustments to match out of class content in Playbook with Wiki</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1/4/23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CE pictures p14</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links to Ticket Outs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1/5/23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mention of Team Ideation Poster to out of class 2 tasks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1.3.3</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1/10/23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1 – there are no Teambuilding tasks – they’re done in class now!</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2 TSA – fixed due date from five weeks to before class 6</a:t>
                      </a: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1.3.5</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a:t>
                      </a:r>
                      <a:r>
                        <a:rPr lang="en-US" sz="1200" dirty="0">
                          <a:cs typeface="Calibri"/>
                        </a:rPr>
                        <a:t>&amp; When2Meet  as ok to use, clarified which</a:t>
                      </a:r>
                      <a:r>
                        <a:rPr lang="en-US" sz="1200" baseline="0" dirty="0">
                          <a:cs typeface="Calibri"/>
                        </a:rPr>
                        <a:t> forum for Out </a:t>
                      </a:r>
                      <a:r>
                        <a:rPr lang="en-US" sz="1200" baseline="0">
                          <a:cs typeface="Calibri"/>
                        </a:rPr>
                        <a:t>of Class 2 tasks</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1.3.6</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speaker notes to and animated prompts on Day 2 poster slide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1.3.7</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Fixed name of ‘Midterm’ forum thread p109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1.3.8</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Compress</a:t>
                      </a:r>
                      <a:r>
                        <a:rPr lang="en-US" sz="1200" kern="1200" baseline="0" dirty="0" smtClean="0">
                          <a:solidFill>
                            <a:schemeClr val="dk1"/>
                          </a:solidFill>
                          <a:effectLst/>
                          <a:latin typeface="+mj-lt"/>
                          <a:ea typeface="MS Mincho"/>
                          <a:cs typeface="+mn-cs"/>
                        </a:rPr>
                        <a:t> images to dramatically reduce file size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1.4</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1/23/23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Added content for Tech Communication on Day 5 – p78-84</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1.41</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1/24/23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Formatting adjustments on p81-83</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41</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47</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598" y="1797486"/>
            <a:ext cx="6010804" cy="3320340"/>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a:t>
            </a:r>
            <a:r>
              <a:rPr lang="en-US" sz="4000" dirty="0"/>
              <a:t>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33"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smtClean="0">
                <a:latin typeface="+mn-lt"/>
              </a:rPr>
              <a:t>10 </a:t>
            </a:r>
            <a:r>
              <a:rPr lang="en-US" sz="4000" dirty="0" err="1" smtClean="0">
                <a:latin typeface="+mn-lt"/>
              </a:rPr>
              <a:t>mins</a:t>
            </a:r>
            <a:r>
              <a:rPr lang="en-US" sz="4000" dirty="0" smtClean="0">
                <a:latin typeface="+mn-lt"/>
              </a:rPr>
              <a:t> - Technical </a:t>
            </a:r>
            <a:r>
              <a:rPr lang="en-US" sz="4000" dirty="0">
                <a:latin typeface="+mn-lt"/>
              </a:rPr>
              <a:t>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r>
              <a:rPr lang="en-US" sz="2400" b="1" dirty="0">
                <a:solidFill>
                  <a:srgbClr val="FF0000"/>
                </a:solidFill>
              </a:rPr>
              <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a:t>
            </a:r>
            <a:r>
              <a:rPr lang="en-US" sz="2400" dirty="0" smtClean="0"/>
              <a:t>diagram/table	without </a:t>
            </a:r>
            <a:r>
              <a:rPr lang="en-US" sz="2400" dirty="0"/>
              <a:t>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t>
            </a:r>
            <a:r>
              <a:rPr lang="en-US" sz="2400" dirty="0" smtClean="0"/>
              <a:t>Acceptable</a:t>
            </a:r>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60 </a:t>
            </a:r>
            <a:r>
              <a:rPr lang="en-US" b="1" dirty="0"/>
              <a:t>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smtClean="0"/>
              <a:t>CE </a:t>
            </a:r>
            <a:r>
              <a:rPr lang="en-US" dirty="0"/>
              <a:t>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86</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0458" y="1658032"/>
            <a:ext cx="5843084" cy="350139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sz="1000"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499855"/>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Create list of proposed topics for Background Memos</a:t>
            </a:r>
          </a:p>
          <a:p>
            <a:pPr marL="514350" lvl="1" indent="-171450" defTabSz="685800">
              <a:spcBef>
                <a:spcPts val="375"/>
              </a:spcBef>
            </a:pPr>
            <a:r>
              <a:rPr lang="en-US" sz="1400" dirty="0">
                <a:solidFill>
                  <a:prstClr val="black"/>
                </a:solidFill>
                <a:ea typeface="+mn-lt"/>
                <a:cs typeface="Calibri" panose="020F0502020204030204"/>
              </a:rPr>
              <a:t>Post to </a:t>
            </a:r>
            <a:r>
              <a:rPr lang="en-US" sz="1400" dirty="0">
                <a:solidFill>
                  <a:prstClr val="black"/>
                </a:solidFill>
              </a:rPr>
              <a:t>Background Info forum – “Memo topics” – notify PE/CE when posted for approval</a:t>
            </a:r>
            <a:endParaRPr lang="en-US" sz="15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9351</Words>
  <Application>Microsoft Office PowerPoint</Application>
  <PresentationFormat>On-screen Show (4:3)</PresentationFormat>
  <Paragraphs>1532</Paragraphs>
  <Slides>119</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119</vt:i4>
      </vt:variant>
    </vt:vector>
  </HeadingPairs>
  <TitlesOfParts>
    <vt:vector size="132" baseType="lpstr">
      <vt:lpstr>ＭＳ Ｐゴシック</vt:lpstr>
      <vt:lpstr>Algerian</vt:lpstr>
      <vt:lpstr>Arial</vt:lpstr>
      <vt:lpstr>Calibri</vt:lpstr>
      <vt:lpstr>Calibri (Headings)</vt:lpstr>
      <vt:lpstr>Calibri Light</vt:lpstr>
      <vt:lpstr>MS Mincho</vt:lpstr>
      <vt:lpstr>Times New Roman</vt:lpstr>
      <vt:lpstr>Wingdings</vt:lpstr>
      <vt:lpstr>Office Theme</vt:lpstr>
      <vt:lpstr>1_Office Theme</vt:lpstr>
      <vt:lpstr>2_Office Theme</vt:lpstr>
      <vt:lpstr>Worksheet</vt:lpstr>
      <vt:lpstr>Welcome to  Capstone Design</vt:lpstr>
      <vt:lpstr>Revision History </vt:lpstr>
      <vt:lpstr>Revision History - continued </vt:lpstr>
      <vt:lpstr>Revision History - continued </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2023-01-24T13:36:55Z</dcterms:modified>
</cp:coreProperties>
</file>