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bookmarkIdSeed="4">
  <p:sldMasterIdLst>
    <p:sldMasterId id="2147483648" r:id="rId1"/>
    <p:sldMasterId id="2147483660" r:id="rId2"/>
    <p:sldMasterId id="2147483672" r:id="rId3"/>
  </p:sldMasterIdLst>
  <p:notesMasterIdLst>
    <p:notesMasterId r:id="rId124"/>
  </p:notesMasterIdLst>
  <p:sldIdLst>
    <p:sldId id="256" r:id="rId4"/>
    <p:sldId id="338" r:id="rId5"/>
    <p:sldId id="316" r:id="rId6"/>
    <p:sldId id="352" r:id="rId7"/>
    <p:sldId id="339" r:id="rId8"/>
    <p:sldId id="415" r:id="rId9"/>
    <p:sldId id="276" r:id="rId10"/>
    <p:sldId id="257" r:id="rId11"/>
    <p:sldId id="269" r:id="rId12"/>
    <p:sldId id="317" r:id="rId13"/>
    <p:sldId id="310" r:id="rId14"/>
    <p:sldId id="275" r:id="rId15"/>
    <p:sldId id="272" r:id="rId16"/>
    <p:sldId id="403" r:id="rId17"/>
    <p:sldId id="274" r:id="rId18"/>
    <p:sldId id="270" r:id="rId19"/>
    <p:sldId id="262" r:id="rId20"/>
    <p:sldId id="258" r:id="rId21"/>
    <p:sldId id="400" r:id="rId22"/>
    <p:sldId id="265" r:id="rId23"/>
    <p:sldId id="434" r:id="rId24"/>
    <p:sldId id="422" r:id="rId25"/>
    <p:sldId id="431" r:id="rId26"/>
    <p:sldId id="438" r:id="rId27"/>
    <p:sldId id="437" r:id="rId28"/>
    <p:sldId id="435" r:id="rId29"/>
    <p:sldId id="439" r:id="rId30"/>
    <p:sldId id="425" r:id="rId31"/>
    <p:sldId id="423" r:id="rId32"/>
    <p:sldId id="424" r:id="rId33"/>
    <p:sldId id="421" r:id="rId34"/>
    <p:sldId id="440" r:id="rId35"/>
    <p:sldId id="292" r:id="rId36"/>
    <p:sldId id="406" r:id="rId37"/>
    <p:sldId id="264" r:id="rId38"/>
    <p:sldId id="389" r:id="rId39"/>
    <p:sldId id="426" r:id="rId40"/>
    <p:sldId id="427" r:id="rId41"/>
    <p:sldId id="428" r:id="rId42"/>
    <p:sldId id="420" r:id="rId43"/>
    <p:sldId id="441" r:id="rId44"/>
    <p:sldId id="418" r:id="rId45"/>
    <p:sldId id="362" r:id="rId46"/>
    <p:sldId id="329" r:id="rId47"/>
    <p:sldId id="330" r:id="rId48"/>
    <p:sldId id="331" r:id="rId49"/>
    <p:sldId id="429" r:id="rId50"/>
    <p:sldId id="417" r:id="rId51"/>
    <p:sldId id="407" r:id="rId52"/>
    <p:sldId id="287" r:id="rId53"/>
    <p:sldId id="387" r:id="rId54"/>
    <p:sldId id="333" r:id="rId55"/>
    <p:sldId id="340" r:id="rId56"/>
    <p:sldId id="289" r:id="rId57"/>
    <p:sldId id="391" r:id="rId58"/>
    <p:sldId id="288" r:id="rId59"/>
    <p:sldId id="290" r:id="rId60"/>
    <p:sldId id="408" r:id="rId61"/>
    <p:sldId id="293" r:id="rId62"/>
    <p:sldId id="372" r:id="rId63"/>
    <p:sldId id="393" r:id="rId64"/>
    <p:sldId id="394" r:id="rId65"/>
    <p:sldId id="342" r:id="rId66"/>
    <p:sldId id="416" r:id="rId67"/>
    <p:sldId id="409" r:id="rId68"/>
    <p:sldId id="298" r:id="rId69"/>
    <p:sldId id="373" r:id="rId70"/>
    <p:sldId id="386" r:id="rId71"/>
    <p:sldId id="446" r:id="rId72"/>
    <p:sldId id="447" r:id="rId73"/>
    <p:sldId id="450" r:id="rId74"/>
    <p:sldId id="448" r:id="rId75"/>
    <p:sldId id="355" r:id="rId76"/>
    <p:sldId id="366" r:id="rId77"/>
    <p:sldId id="367" r:id="rId78"/>
    <p:sldId id="401" r:id="rId79"/>
    <p:sldId id="313" r:id="rId80"/>
    <p:sldId id="452" r:id="rId81"/>
    <p:sldId id="453" r:id="rId82"/>
    <p:sldId id="454" r:id="rId83"/>
    <p:sldId id="455" r:id="rId84"/>
    <p:sldId id="456" r:id="rId85"/>
    <p:sldId id="457" r:id="rId86"/>
    <p:sldId id="458" r:id="rId87"/>
    <p:sldId id="309" r:id="rId88"/>
    <p:sldId id="442" r:id="rId89"/>
    <p:sldId id="433" r:id="rId90"/>
    <p:sldId id="410" r:id="rId91"/>
    <p:sldId id="300" r:id="rId92"/>
    <p:sldId id="374" r:id="rId93"/>
    <p:sldId id="385" r:id="rId94"/>
    <p:sldId id="382" r:id="rId95"/>
    <p:sldId id="343" r:id="rId96"/>
    <p:sldId id="344" r:id="rId97"/>
    <p:sldId id="345" r:id="rId98"/>
    <p:sldId id="381" r:id="rId99"/>
    <p:sldId id="459" r:id="rId100"/>
    <p:sldId id="411" r:id="rId101"/>
    <p:sldId id="302" r:id="rId102"/>
    <p:sldId id="375" r:id="rId103"/>
    <p:sldId id="384" r:id="rId104"/>
    <p:sldId id="402" r:id="rId105"/>
    <p:sldId id="404" r:id="rId106"/>
    <p:sldId id="348" r:id="rId107"/>
    <p:sldId id="412" r:id="rId108"/>
    <p:sldId id="304" r:id="rId109"/>
    <p:sldId id="376" r:id="rId110"/>
    <p:sldId id="395" r:id="rId111"/>
    <p:sldId id="396" r:id="rId112"/>
    <p:sldId id="397" r:id="rId113"/>
    <p:sldId id="413" r:id="rId114"/>
    <p:sldId id="306" r:id="rId115"/>
    <p:sldId id="378" r:id="rId116"/>
    <p:sldId id="383" r:id="rId117"/>
    <p:sldId id="350" r:id="rId118"/>
    <p:sldId id="414" r:id="rId119"/>
    <p:sldId id="443" r:id="rId120"/>
    <p:sldId id="444" r:id="rId121"/>
    <p:sldId id="398" r:id="rId122"/>
    <p:sldId id="369" r:id="rId123"/>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7C8778-BB3C-4D15-9A01-A090E6196126}" v="34" dt="2020-08-10T17:55:34.009"/>
    <p1510:client id="{459FB2ED-ABA0-48F6-A8F0-CB4BC97699F1}" v="593" dt="2020-08-18T16:01:24.726"/>
    <p1510:client id="{24F331D8-10B4-49F8-9C4A-A84148BBE140}" v="14" dt="2020-08-10T17:56:58.327"/>
    <p1510:client id="{70A8E117-50DA-47A8-AEC1-E93904120080}" v="795" dt="2020-08-19T20:05:20.611"/>
    <p1510:client id="{3178F9A1-EFA8-4C4D-BB8A-A30A1B9E0B8A}" v="168" dt="2020-07-28T19:17:45.056"/>
    <p1510:client id="{3E2663B0-A35B-4459-A017-40CFF2F35260}" v="1017" dt="2020-08-20T19:54:14.003"/>
    <p1510:client id="{5D5CC065-74D4-42D2-9CCC-3D9A44FD9D62}" v="1666" dt="2020-08-28T18:59:58.958"/>
    <p1510:client id="{43DD23A0-7480-4EAC-AF77-94275ACAC052}" v="10" dt="2020-08-10T18:49:28.503"/>
    <p1510:client id="{50BB1936-0D87-4A11-87EB-554C7D1B873E}" v="197" dt="2020-08-11T14:06:11.929"/>
    <p1510:client id="{800C4647-BD70-4737-BF0C-44F77A27DBBA}" v="2442" dt="2020-08-10T19:57:45.949"/>
    <p1510:client id="{BC051E09-CB16-47FB-B00F-822AA1CD5111}" v="83" dt="2020-08-28T18:52:54.273"/>
    <p1510:client id="{C333B064-4BB1-4714-8A02-D0FCB101106D}" v="60" dt="2020-08-25T23:15:47.659"/>
    <p1510:client id="{F6828B9F-513B-41D7-892B-5FEECA0E1027}" v="367" dt="2020-08-10T18:29:37.799"/>
    <p1510:client id="{D1082EDD-4600-4B4E-9CDA-5618E8F96443}" v="3323" dt="2020-08-19T15:22:55.026"/>
    <p1510:client id="{D9F74A4E-AB0C-49F7-8B88-95F65F818E85}" v="498" dt="2020-08-19T13:31:15.7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62" autoAdjust="0"/>
    <p:restoredTop sz="82939" autoAdjust="0"/>
  </p:normalViewPr>
  <p:slideViewPr>
    <p:cSldViewPr>
      <p:cViewPr varScale="1">
        <p:scale>
          <a:sx n="64" d="100"/>
          <a:sy n="64" d="100"/>
        </p:scale>
        <p:origin x="2045" y="72"/>
      </p:cViewPr>
      <p:guideLst>
        <p:guide orient="horz" pos="2160"/>
        <p:guide pos="2880"/>
      </p:guideLst>
    </p:cSldViewPr>
  </p:slideViewPr>
  <p:notesTextViewPr>
    <p:cViewPr>
      <p:scale>
        <a:sx n="100" d="100"/>
        <a:sy n="100" d="100"/>
      </p:scale>
      <p:origin x="0" y="0"/>
    </p:cViewPr>
  </p:notesTextViewPr>
  <p:sorterViewPr>
    <p:cViewPr>
      <p:scale>
        <a:sx n="130" d="100"/>
        <a:sy n="130" d="100"/>
      </p:scale>
      <p:origin x="0" y="-6797"/>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slide" Target="slides/slide109.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28" Type="http://schemas.openxmlformats.org/officeDocument/2006/relationships/theme" Target="theme/theme1.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113" Type="http://schemas.openxmlformats.org/officeDocument/2006/relationships/slide" Target="slides/slide110.xml"/><Relationship Id="rId118" Type="http://schemas.openxmlformats.org/officeDocument/2006/relationships/slide" Target="slides/slide115.xml"/><Relationship Id="rId80" Type="http://schemas.openxmlformats.org/officeDocument/2006/relationships/slide" Target="slides/slide77.xml"/><Relationship Id="rId85" Type="http://schemas.openxmlformats.org/officeDocument/2006/relationships/slide" Target="slides/slide82.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08" Type="http://schemas.openxmlformats.org/officeDocument/2006/relationships/slide" Target="slides/slide105.xml"/><Relationship Id="rId124" Type="http://schemas.openxmlformats.org/officeDocument/2006/relationships/notesMaster" Target="notesMasters/notesMaster1.xml"/><Relationship Id="rId129" Type="http://schemas.openxmlformats.org/officeDocument/2006/relationships/tableStyles" Target="tableStyles.xml"/><Relationship Id="rId54" Type="http://schemas.openxmlformats.org/officeDocument/2006/relationships/slide" Target="slides/slide51.xml"/><Relationship Id="rId70" Type="http://schemas.openxmlformats.org/officeDocument/2006/relationships/slide" Target="slides/slide67.xml"/><Relationship Id="rId75" Type="http://schemas.openxmlformats.org/officeDocument/2006/relationships/slide" Target="slides/slide72.xml"/><Relationship Id="rId91" Type="http://schemas.openxmlformats.org/officeDocument/2006/relationships/slide" Target="slides/slide88.xml"/><Relationship Id="rId96" Type="http://schemas.openxmlformats.org/officeDocument/2006/relationships/slide" Target="slides/slide93.xml"/><Relationship Id="rId1" Type="http://schemas.openxmlformats.org/officeDocument/2006/relationships/slideMaster" Target="slideMasters/slideMaster1.xml"/><Relationship Id="rId6" Type="http://schemas.openxmlformats.org/officeDocument/2006/relationships/slide" Target="slides/slide3.xml"/><Relationship Id="rId23" Type="http://schemas.openxmlformats.org/officeDocument/2006/relationships/slide" Target="slides/slide20.xml"/><Relationship Id="rId28" Type="http://schemas.openxmlformats.org/officeDocument/2006/relationships/slide" Target="slides/slide25.xml"/><Relationship Id="rId49" Type="http://schemas.openxmlformats.org/officeDocument/2006/relationships/slide" Target="slides/slide46.xml"/><Relationship Id="rId114" Type="http://schemas.openxmlformats.org/officeDocument/2006/relationships/slide" Target="slides/slide111.xml"/><Relationship Id="rId119" Type="http://schemas.openxmlformats.org/officeDocument/2006/relationships/slide" Target="slides/slide116.xml"/><Relationship Id="rId44" Type="http://schemas.openxmlformats.org/officeDocument/2006/relationships/slide" Target="slides/slide41.xml"/><Relationship Id="rId60" Type="http://schemas.openxmlformats.org/officeDocument/2006/relationships/slide" Target="slides/slide57.xml"/><Relationship Id="rId65" Type="http://schemas.openxmlformats.org/officeDocument/2006/relationships/slide" Target="slides/slide62.xml"/><Relationship Id="rId81" Type="http://schemas.openxmlformats.org/officeDocument/2006/relationships/slide" Target="slides/slide78.xml"/><Relationship Id="rId86" Type="http://schemas.openxmlformats.org/officeDocument/2006/relationships/slide" Target="slides/slide83.xml"/><Relationship Id="rId130" Type="http://schemas.microsoft.com/office/2015/10/relationships/revisionInfo" Target="revisionInfo.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commentAuthors" Target="commentAuthors.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26"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116" Type="http://schemas.openxmlformats.org/officeDocument/2006/relationships/slide" Target="slides/slide113.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slide" Target="slides/slide108.xml"/><Relationship Id="rId15" Type="http://schemas.openxmlformats.org/officeDocument/2006/relationships/slide" Target="slides/slide12.xml"/><Relationship Id="rId36" Type="http://schemas.openxmlformats.org/officeDocument/2006/relationships/slide" Target="slides/slide33.xml"/><Relationship Id="rId57" Type="http://schemas.openxmlformats.org/officeDocument/2006/relationships/slide" Target="slides/slide54.xml"/><Relationship Id="rId106" Type="http://schemas.openxmlformats.org/officeDocument/2006/relationships/slide" Target="slides/slide103.xml"/><Relationship Id="rId127" Type="http://schemas.openxmlformats.org/officeDocument/2006/relationships/viewProps" Target="viewProps.xml"/><Relationship Id="rId10" Type="http://schemas.openxmlformats.org/officeDocument/2006/relationships/slide" Target="slides/slide7.xml"/><Relationship Id="rId31" Type="http://schemas.openxmlformats.org/officeDocument/2006/relationships/slide" Target="slides/slide28.xml"/><Relationship Id="rId52" Type="http://schemas.openxmlformats.org/officeDocument/2006/relationships/slide" Target="slides/slide49.xml"/><Relationship Id="rId73" Type="http://schemas.openxmlformats.org/officeDocument/2006/relationships/slide" Target="slides/slide70.xml"/><Relationship Id="rId78" Type="http://schemas.openxmlformats.org/officeDocument/2006/relationships/slide" Target="slides/slide75.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4" Type="http://schemas.openxmlformats.org/officeDocument/2006/relationships/slide" Target="slides/slide1.xml"/><Relationship Id="rId9" Type="http://schemas.openxmlformats.org/officeDocument/2006/relationships/slide" Target="slides/slide6.xml"/><Relationship Id="rId26" Type="http://schemas.openxmlformats.org/officeDocument/2006/relationships/slide" Target="slides/slide23.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D:\Capstone%20Repositories\Capstone%20Support\playbook\daily%20agenda%20schedul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Activity Breakdown by Class</a:t>
            </a:r>
            <a:r>
              <a:rPr lang="en-US" baseline="0"/>
              <a:t> (mins)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Summary!$A$2:$B$2</c:f>
              <c:strCache>
                <c:ptCount val="2"/>
                <c:pt idx="0">
                  <c:v>Project technical work</c:v>
                </c:pt>
                <c:pt idx="1">
                  <c:v>(P)</c:v>
                </c:pt>
              </c:strCache>
            </c:strRef>
          </c:tx>
          <c:spPr>
            <a:solidFill>
              <a:schemeClr val="accent1"/>
            </a:solidFill>
            <a:ln>
              <a:noFill/>
            </a:ln>
            <a:effectLst/>
          </c:spPr>
          <c:invertIfNegative val="0"/>
          <c:cat>
            <c:numRef>
              <c:f>Summary!$C$1:$L$1</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Summary!$C$2:$L$2</c:f>
              <c:numCache>
                <c:formatCode>General</c:formatCode>
                <c:ptCount val="10"/>
                <c:pt idx="0">
                  <c:v>40</c:v>
                </c:pt>
                <c:pt idx="1">
                  <c:v>75</c:v>
                </c:pt>
                <c:pt idx="2">
                  <c:v>45</c:v>
                </c:pt>
                <c:pt idx="3">
                  <c:v>70</c:v>
                </c:pt>
                <c:pt idx="4">
                  <c:v>75</c:v>
                </c:pt>
                <c:pt idx="5">
                  <c:v>95</c:v>
                </c:pt>
                <c:pt idx="6">
                  <c:v>90</c:v>
                </c:pt>
                <c:pt idx="7">
                  <c:v>90</c:v>
                </c:pt>
                <c:pt idx="8">
                  <c:v>90</c:v>
                </c:pt>
                <c:pt idx="9">
                  <c:v>90</c:v>
                </c:pt>
              </c:numCache>
            </c:numRef>
          </c:val>
          <c:extLst>
            <c:ext xmlns:c16="http://schemas.microsoft.com/office/drawing/2014/chart" uri="{C3380CC4-5D6E-409C-BE32-E72D297353CC}">
              <c16:uniqueId val="{00000000-9723-478D-A269-820905C220AB}"/>
            </c:ext>
          </c:extLst>
        </c:ser>
        <c:ser>
          <c:idx val="1"/>
          <c:order val="1"/>
          <c:tx>
            <c:strRef>
              <c:f>Summary!$A$3:$B$3</c:f>
              <c:strCache>
                <c:ptCount val="2"/>
                <c:pt idx="0">
                  <c:v>Team development / Design process refresher</c:v>
                </c:pt>
                <c:pt idx="1">
                  <c:v>(T)</c:v>
                </c:pt>
              </c:strCache>
            </c:strRef>
          </c:tx>
          <c:spPr>
            <a:solidFill>
              <a:schemeClr val="accent2"/>
            </a:solidFill>
            <a:ln>
              <a:noFill/>
            </a:ln>
            <a:effectLst/>
          </c:spPr>
          <c:invertIfNegative val="0"/>
          <c:cat>
            <c:numRef>
              <c:f>Summary!$C$1:$L$1</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Summary!$C$3:$L$3</c:f>
              <c:numCache>
                <c:formatCode>General</c:formatCode>
                <c:ptCount val="10"/>
                <c:pt idx="0">
                  <c:v>30</c:v>
                </c:pt>
                <c:pt idx="1">
                  <c:v>0</c:v>
                </c:pt>
                <c:pt idx="2">
                  <c:v>55</c:v>
                </c:pt>
                <c:pt idx="3">
                  <c:v>30</c:v>
                </c:pt>
                <c:pt idx="4">
                  <c:v>0</c:v>
                </c:pt>
                <c:pt idx="5">
                  <c:v>10</c:v>
                </c:pt>
                <c:pt idx="6">
                  <c:v>10</c:v>
                </c:pt>
                <c:pt idx="7">
                  <c:v>15</c:v>
                </c:pt>
                <c:pt idx="8">
                  <c:v>15</c:v>
                </c:pt>
                <c:pt idx="9">
                  <c:v>15</c:v>
                </c:pt>
              </c:numCache>
            </c:numRef>
          </c:val>
          <c:extLst>
            <c:ext xmlns:c16="http://schemas.microsoft.com/office/drawing/2014/chart" uri="{C3380CC4-5D6E-409C-BE32-E72D297353CC}">
              <c16:uniqueId val="{00000001-9723-478D-A269-820905C220AB}"/>
            </c:ext>
          </c:extLst>
        </c:ser>
        <c:ser>
          <c:idx val="2"/>
          <c:order val="2"/>
          <c:tx>
            <c:strRef>
              <c:f>Summary!$A$4:$B$4</c:f>
              <c:strCache>
                <c:ptCount val="2"/>
                <c:pt idx="0">
                  <c:v>Administrative tasks</c:v>
                </c:pt>
                <c:pt idx="1">
                  <c:v>(A)</c:v>
                </c:pt>
              </c:strCache>
            </c:strRef>
          </c:tx>
          <c:spPr>
            <a:solidFill>
              <a:schemeClr val="accent3"/>
            </a:solidFill>
            <a:ln>
              <a:noFill/>
            </a:ln>
            <a:effectLst/>
          </c:spPr>
          <c:invertIfNegative val="0"/>
          <c:cat>
            <c:numRef>
              <c:f>Summary!$C$1:$L$1</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Summary!$C$4:$L$4</c:f>
              <c:numCache>
                <c:formatCode>General</c:formatCode>
                <c:ptCount val="10"/>
                <c:pt idx="0">
                  <c:v>40</c:v>
                </c:pt>
                <c:pt idx="1">
                  <c:v>35</c:v>
                </c:pt>
                <c:pt idx="2">
                  <c:v>10</c:v>
                </c:pt>
                <c:pt idx="3">
                  <c:v>10</c:v>
                </c:pt>
                <c:pt idx="4">
                  <c:v>35</c:v>
                </c:pt>
                <c:pt idx="5">
                  <c:v>5</c:v>
                </c:pt>
                <c:pt idx="6">
                  <c:v>10</c:v>
                </c:pt>
                <c:pt idx="7">
                  <c:v>5</c:v>
                </c:pt>
                <c:pt idx="8">
                  <c:v>5</c:v>
                </c:pt>
                <c:pt idx="9">
                  <c:v>5</c:v>
                </c:pt>
              </c:numCache>
            </c:numRef>
          </c:val>
          <c:extLst>
            <c:ext xmlns:c16="http://schemas.microsoft.com/office/drawing/2014/chart" uri="{C3380CC4-5D6E-409C-BE32-E72D297353CC}">
              <c16:uniqueId val="{00000002-9723-478D-A269-820905C220AB}"/>
            </c:ext>
          </c:extLst>
        </c:ser>
        <c:dLbls>
          <c:showLegendKey val="0"/>
          <c:showVal val="0"/>
          <c:showCatName val="0"/>
          <c:showSerName val="0"/>
          <c:showPercent val="0"/>
          <c:showBubbleSize val="0"/>
        </c:dLbls>
        <c:gapWidth val="219"/>
        <c:overlap val="-27"/>
        <c:axId val="376285808"/>
        <c:axId val="376287472"/>
      </c:barChart>
      <c:catAx>
        <c:axId val="376285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76287472"/>
        <c:crosses val="autoZero"/>
        <c:auto val="1"/>
        <c:lblAlgn val="ctr"/>
        <c:lblOffset val="100"/>
        <c:noMultiLvlLbl val="0"/>
      </c:catAx>
      <c:valAx>
        <c:axId val="3762874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762858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hyperlink" Target="http://ipkitten.blogspot.co.uk/2012/01/faccenda-chickens-rule-roost-as-judge.html" TargetMode="External"/><Relationship Id="rId1" Type="http://schemas.openxmlformats.org/officeDocument/2006/relationships/image" Target="../media/image35.jpeg"/><Relationship Id="rId6" Type="http://schemas.openxmlformats.org/officeDocument/2006/relationships/hyperlink" Target="https://en.wiktionary.org/wiki/monarch" TargetMode="External"/><Relationship Id="rId5" Type="http://schemas.openxmlformats.org/officeDocument/2006/relationships/image" Target="../media/image37.jpeg"/><Relationship Id="rId4" Type="http://schemas.openxmlformats.org/officeDocument/2006/relationships/hyperlink" Target="https://www.flickr.com/photos/sidm/6781730476/" TargetMode="External"/></Relationships>
</file>

<file path=ppt/diagrams/_rels/drawing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hyperlink" Target="http://ipkitten.blogspot.co.uk/2012/01/faccenda-chickens-rule-roost-as-judge.html" TargetMode="External"/><Relationship Id="rId1" Type="http://schemas.openxmlformats.org/officeDocument/2006/relationships/image" Target="../media/image35.jpeg"/><Relationship Id="rId6" Type="http://schemas.openxmlformats.org/officeDocument/2006/relationships/hyperlink" Target="https://en.wiktionary.org/wiki/monarch" TargetMode="External"/><Relationship Id="rId5" Type="http://schemas.openxmlformats.org/officeDocument/2006/relationships/image" Target="../media/image37.jpeg"/><Relationship Id="rId4" Type="http://schemas.openxmlformats.org/officeDocument/2006/relationships/hyperlink" Target="https://www.flickr.com/photos/sidm/6781730476/"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F6A475-8832-49A5-9610-840C77F585D9}" type="doc">
      <dgm:prSet loTypeId="urn:microsoft.com/office/officeart/2005/8/layout/hProcess10" loCatId="process" qsTypeId="urn:microsoft.com/office/officeart/2005/8/quickstyle/simple1" qsCatId="simple" csTypeId="urn:microsoft.com/office/officeart/2005/8/colors/accent1_2" csCatId="accent1" phldr="1"/>
      <dgm:spPr/>
      <dgm:t>
        <a:bodyPr/>
        <a:lstStyle/>
        <a:p>
          <a:endParaRPr lang="en-US"/>
        </a:p>
      </dgm:t>
    </dgm:pt>
    <dgm:pt modelId="{D1D102AF-B7EE-4ABA-818B-966774740422}">
      <dgm:prSet phldrT="[Text]"/>
      <dgm:spPr/>
      <dgm:t>
        <a:bodyPr/>
        <a:lstStyle/>
        <a:p>
          <a:pPr algn="ctr"/>
          <a:r>
            <a:rPr lang="en-US" b="0" i="0" u="none" dirty="0"/>
            <a:t>Phase 1</a:t>
          </a:r>
          <a:endParaRPr lang="en-US" b="0" dirty="0"/>
        </a:p>
      </dgm:t>
    </dgm:pt>
    <dgm:pt modelId="{C3439954-45C3-4111-B010-54A6DC42A272}" type="parTrans" cxnId="{36EA4D8F-FF2D-4923-BDC3-FD1D9B41CA78}">
      <dgm:prSet/>
      <dgm:spPr/>
      <dgm:t>
        <a:bodyPr/>
        <a:lstStyle/>
        <a:p>
          <a:endParaRPr lang="en-US"/>
        </a:p>
      </dgm:t>
    </dgm:pt>
    <dgm:pt modelId="{2A90C21E-1BA4-4C56-B33F-FF8FD313D573}" type="sibTrans" cxnId="{36EA4D8F-FF2D-4923-BDC3-FD1D9B41CA78}">
      <dgm:prSet/>
      <dgm:spPr/>
      <dgm:t>
        <a:bodyPr/>
        <a:lstStyle/>
        <a:p>
          <a:endParaRPr lang="en-US" dirty="0"/>
        </a:p>
      </dgm:t>
    </dgm:pt>
    <dgm:pt modelId="{CA732D00-E1D9-46E0-AB25-0369BA0ED5BB}">
      <dgm:prSet/>
      <dgm:spPr/>
      <dgm:t>
        <a:bodyPr/>
        <a:lstStyle/>
        <a:p>
          <a:pPr algn="l"/>
          <a:r>
            <a:rPr lang="en-US" b="0" i="0" u="none" dirty="0"/>
            <a:t>Statement of Work</a:t>
          </a:r>
        </a:p>
      </dgm:t>
    </dgm:pt>
    <dgm:pt modelId="{57F85923-E27A-4EB2-A664-26F02ED9F225}" type="parTrans" cxnId="{720AF171-E76F-43C0-A94C-27CAD23F6685}">
      <dgm:prSet/>
      <dgm:spPr/>
      <dgm:t>
        <a:bodyPr/>
        <a:lstStyle/>
        <a:p>
          <a:endParaRPr lang="en-US"/>
        </a:p>
      </dgm:t>
    </dgm:pt>
    <dgm:pt modelId="{73C6F21F-F6D7-4EB7-B657-9BEB2FC51286}" type="sibTrans" cxnId="{720AF171-E76F-43C0-A94C-27CAD23F6685}">
      <dgm:prSet/>
      <dgm:spPr/>
      <dgm:t>
        <a:bodyPr/>
        <a:lstStyle/>
        <a:p>
          <a:endParaRPr lang="en-US"/>
        </a:p>
      </dgm:t>
    </dgm:pt>
    <dgm:pt modelId="{63E1802C-C9C0-4148-AC7C-3AE81545D912}">
      <dgm:prSet/>
      <dgm:spPr/>
      <dgm:t>
        <a:bodyPr/>
        <a:lstStyle/>
        <a:p>
          <a:pPr algn="ctr"/>
          <a:r>
            <a:rPr lang="en-US" b="0" i="0" u="none" dirty="0"/>
            <a:t>Phase 2</a:t>
          </a:r>
          <a:endParaRPr lang="en-US" b="0" dirty="0"/>
        </a:p>
      </dgm:t>
    </dgm:pt>
    <dgm:pt modelId="{D5A23646-AE0A-4D4F-A87B-3AE7CB653CBE}" type="parTrans" cxnId="{22C427F1-B0DE-4577-8259-A01A5147F97E}">
      <dgm:prSet/>
      <dgm:spPr/>
      <dgm:t>
        <a:bodyPr/>
        <a:lstStyle/>
        <a:p>
          <a:endParaRPr lang="en-US"/>
        </a:p>
      </dgm:t>
    </dgm:pt>
    <dgm:pt modelId="{8DBE0E98-9306-4FAC-864C-F5F9D7826A6E}" type="sibTrans" cxnId="{22C427F1-B0DE-4577-8259-A01A5147F97E}">
      <dgm:prSet/>
      <dgm:spPr/>
      <dgm:t>
        <a:bodyPr/>
        <a:lstStyle/>
        <a:p>
          <a:endParaRPr lang="en-US" dirty="0"/>
        </a:p>
      </dgm:t>
    </dgm:pt>
    <dgm:pt modelId="{EE1EF569-9F29-434C-9ACB-0F2D2A5E2B53}">
      <dgm:prSet/>
      <dgm:spPr/>
      <dgm:t>
        <a:bodyPr/>
        <a:lstStyle/>
        <a:p>
          <a:pPr algn="l"/>
          <a:r>
            <a:rPr lang="en-US" b="0" i="0" u="none" dirty="0"/>
            <a:t>Preliminary Design Report</a:t>
          </a:r>
        </a:p>
      </dgm:t>
    </dgm:pt>
    <dgm:pt modelId="{A4336810-3FB2-4A91-8902-4FAC120449EE}" type="parTrans" cxnId="{F742C7BB-EBBF-45C3-A141-3776C9323EB5}">
      <dgm:prSet/>
      <dgm:spPr/>
      <dgm:t>
        <a:bodyPr/>
        <a:lstStyle/>
        <a:p>
          <a:endParaRPr lang="en-US"/>
        </a:p>
      </dgm:t>
    </dgm:pt>
    <dgm:pt modelId="{85444A9F-EB7C-4ED1-A57C-596ECCF6D19F}" type="sibTrans" cxnId="{F742C7BB-EBBF-45C3-A141-3776C9323EB5}">
      <dgm:prSet/>
      <dgm:spPr/>
      <dgm:t>
        <a:bodyPr/>
        <a:lstStyle/>
        <a:p>
          <a:endParaRPr lang="en-US"/>
        </a:p>
      </dgm:t>
    </dgm:pt>
    <dgm:pt modelId="{84B730F6-E6CE-4099-8451-9D6448D55025}">
      <dgm:prSet/>
      <dgm:spPr/>
      <dgm:t>
        <a:bodyPr/>
        <a:lstStyle/>
        <a:p>
          <a:pPr algn="ctr"/>
          <a:r>
            <a:rPr lang="en-US" b="0" i="0" u="none" dirty="0"/>
            <a:t>Phase 3</a:t>
          </a:r>
          <a:endParaRPr lang="en-US" b="0" dirty="0"/>
        </a:p>
      </dgm:t>
    </dgm:pt>
    <dgm:pt modelId="{6DC99785-FA92-432C-AA88-F6A55F09339B}" type="parTrans" cxnId="{217D31D4-FD80-4748-BE4D-AE207277F590}">
      <dgm:prSet/>
      <dgm:spPr/>
      <dgm:t>
        <a:bodyPr/>
        <a:lstStyle/>
        <a:p>
          <a:endParaRPr lang="en-US"/>
        </a:p>
      </dgm:t>
    </dgm:pt>
    <dgm:pt modelId="{BAEC9C96-BA54-477A-9AEA-A06A06DDCBD9}" type="sibTrans" cxnId="{217D31D4-FD80-4748-BE4D-AE207277F590}">
      <dgm:prSet/>
      <dgm:spPr/>
      <dgm:t>
        <a:bodyPr/>
        <a:lstStyle/>
        <a:p>
          <a:endParaRPr lang="en-US"/>
        </a:p>
      </dgm:t>
    </dgm:pt>
    <dgm:pt modelId="{9618C81A-3A42-4191-95BE-9151987F60EA}">
      <dgm:prSet/>
      <dgm:spPr/>
      <dgm:t>
        <a:bodyPr/>
        <a:lstStyle/>
        <a:p>
          <a:pPr algn="l"/>
          <a:r>
            <a:rPr lang="en-US" b="0" i="0" u="none" dirty="0"/>
            <a:t>Final Report</a:t>
          </a:r>
        </a:p>
      </dgm:t>
    </dgm:pt>
    <dgm:pt modelId="{A8F404D2-7B2D-466B-AC6C-D36D46E289C3}" type="parTrans" cxnId="{B369AD8C-70F6-48F3-9B42-2AF5D98B7F02}">
      <dgm:prSet/>
      <dgm:spPr/>
      <dgm:t>
        <a:bodyPr/>
        <a:lstStyle/>
        <a:p>
          <a:endParaRPr lang="en-US"/>
        </a:p>
      </dgm:t>
    </dgm:pt>
    <dgm:pt modelId="{CBBEAC84-FBF3-47AE-AE9F-55C13504B1C8}" type="sibTrans" cxnId="{B369AD8C-70F6-48F3-9B42-2AF5D98B7F02}">
      <dgm:prSet/>
      <dgm:spPr/>
      <dgm:t>
        <a:bodyPr/>
        <a:lstStyle/>
        <a:p>
          <a:endParaRPr lang="en-US"/>
        </a:p>
      </dgm:t>
    </dgm:pt>
    <dgm:pt modelId="{F00F1D8C-B58F-449B-994E-20E961E308E6}">
      <dgm:prSet/>
      <dgm:spPr/>
      <dgm:t>
        <a:bodyPr/>
        <a:lstStyle/>
        <a:p>
          <a:pPr algn="l"/>
          <a:r>
            <a:rPr lang="en-US" b="0" i="0" u="none" dirty="0"/>
            <a:t>Week 4</a:t>
          </a:r>
        </a:p>
      </dgm:t>
    </dgm:pt>
    <dgm:pt modelId="{5D5CEC23-C140-4DCB-912C-B4D1FA5C856A}" type="parTrans" cxnId="{C5254C6F-E0AC-494C-816E-7AB73BEB2A48}">
      <dgm:prSet/>
      <dgm:spPr/>
      <dgm:t>
        <a:bodyPr/>
        <a:lstStyle/>
        <a:p>
          <a:endParaRPr lang="en-US"/>
        </a:p>
      </dgm:t>
    </dgm:pt>
    <dgm:pt modelId="{EDF8BA88-30E9-4F44-88AA-261D5891C0DB}" type="sibTrans" cxnId="{C5254C6F-E0AC-494C-816E-7AB73BEB2A48}">
      <dgm:prSet/>
      <dgm:spPr/>
      <dgm:t>
        <a:bodyPr/>
        <a:lstStyle/>
        <a:p>
          <a:endParaRPr lang="en-US"/>
        </a:p>
      </dgm:t>
    </dgm:pt>
    <dgm:pt modelId="{025E694E-134A-40E3-84F2-5229D754EE85}">
      <dgm:prSet/>
      <dgm:spPr/>
      <dgm:t>
        <a:bodyPr/>
        <a:lstStyle/>
        <a:p>
          <a:pPr algn="l"/>
          <a:r>
            <a:rPr lang="en-US" b="0" i="0" u="none" dirty="0"/>
            <a:t>Midterm</a:t>
          </a:r>
        </a:p>
      </dgm:t>
    </dgm:pt>
    <dgm:pt modelId="{58C6126D-F09D-4434-98B2-F2E17FDA91BC}" type="parTrans" cxnId="{C531BD17-709E-499A-A5D8-4DD4C76D8358}">
      <dgm:prSet/>
      <dgm:spPr/>
      <dgm:t>
        <a:bodyPr/>
        <a:lstStyle/>
        <a:p>
          <a:endParaRPr lang="en-US"/>
        </a:p>
      </dgm:t>
    </dgm:pt>
    <dgm:pt modelId="{11DA280C-A3F3-4769-A36A-680A41656C84}" type="sibTrans" cxnId="{C531BD17-709E-499A-A5D8-4DD4C76D8358}">
      <dgm:prSet/>
      <dgm:spPr/>
      <dgm:t>
        <a:bodyPr/>
        <a:lstStyle/>
        <a:p>
          <a:endParaRPr lang="en-US"/>
        </a:p>
      </dgm:t>
    </dgm:pt>
    <dgm:pt modelId="{80F49431-FABB-4465-B476-A9EE3392E46B}">
      <dgm:prSet/>
      <dgm:spPr/>
      <dgm:t>
        <a:bodyPr/>
        <a:lstStyle/>
        <a:p>
          <a:pPr algn="l"/>
          <a:r>
            <a:rPr lang="en-US" b="0" i="0" u="none" dirty="0"/>
            <a:t>End of Semester</a:t>
          </a:r>
        </a:p>
      </dgm:t>
    </dgm:pt>
    <dgm:pt modelId="{55F85078-C7F7-41C7-AF8E-C4C9A05AE2F5}" type="parTrans" cxnId="{D9997BD9-3495-4EF1-9BB1-CDB842261B3D}">
      <dgm:prSet/>
      <dgm:spPr/>
      <dgm:t>
        <a:bodyPr/>
        <a:lstStyle/>
        <a:p>
          <a:endParaRPr lang="en-US"/>
        </a:p>
      </dgm:t>
    </dgm:pt>
    <dgm:pt modelId="{C4618B19-E5C9-4C72-8C60-624683EC996C}" type="sibTrans" cxnId="{D9997BD9-3495-4EF1-9BB1-CDB842261B3D}">
      <dgm:prSet/>
      <dgm:spPr/>
      <dgm:t>
        <a:bodyPr/>
        <a:lstStyle/>
        <a:p>
          <a:endParaRPr lang="en-US"/>
        </a:p>
      </dgm:t>
    </dgm:pt>
    <dgm:pt modelId="{98F3DA5C-672D-4BDE-86CE-99214DE0EDBE}" type="pres">
      <dgm:prSet presAssocID="{81F6A475-8832-49A5-9610-840C77F585D9}" presName="Name0" presStyleCnt="0">
        <dgm:presLayoutVars>
          <dgm:dir/>
          <dgm:resizeHandles val="exact"/>
        </dgm:presLayoutVars>
      </dgm:prSet>
      <dgm:spPr/>
    </dgm:pt>
    <dgm:pt modelId="{595F62F0-9BCB-4878-B663-5DA690D7D514}" type="pres">
      <dgm:prSet presAssocID="{D1D102AF-B7EE-4ABA-818B-966774740422}" presName="composite" presStyleCnt="0"/>
      <dgm:spPr/>
    </dgm:pt>
    <dgm:pt modelId="{CAD54728-34EC-4208-90D9-E634B737EB84}" type="pres">
      <dgm:prSet presAssocID="{D1D102AF-B7EE-4ABA-818B-966774740422}" presName="imagSh" presStyleLbl="bgImgPlace1" presStyleIdx="0" presStyleCnt="3" custScaleY="99865" custLinFactNeighborX="18066" custLinFactNeighborY="-8040"/>
      <dgm:spPr>
        <a:blipFill dpi="0" rotWithShape="1">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1988" t="25962" r="1988" b="25962"/>
          </a:stretch>
        </a:blipFill>
      </dgm:spPr>
    </dgm:pt>
    <dgm:pt modelId="{FFD19A52-441B-410C-B072-FF11A597BD73}" type="pres">
      <dgm:prSet presAssocID="{D1D102AF-B7EE-4ABA-818B-966774740422}" presName="txNode" presStyleLbl="node1" presStyleIdx="0" presStyleCnt="3" custScaleX="140483" custLinFactNeighborX="-20483" custLinFactNeighborY="41415">
        <dgm:presLayoutVars>
          <dgm:bulletEnabled val="1"/>
        </dgm:presLayoutVars>
      </dgm:prSet>
      <dgm:spPr/>
    </dgm:pt>
    <dgm:pt modelId="{64DA26E8-615F-43BF-80DE-A04E3A185889}" type="pres">
      <dgm:prSet presAssocID="{2A90C21E-1BA4-4C56-B33F-FF8FD313D573}" presName="sibTrans" presStyleLbl="sibTrans2D1" presStyleIdx="0" presStyleCnt="2" custLinFactNeighborX="-23831" custLinFactNeighborY="0"/>
      <dgm:spPr/>
    </dgm:pt>
    <dgm:pt modelId="{7E8B19BC-BEA4-43B7-A43D-3C86AE120D38}" type="pres">
      <dgm:prSet presAssocID="{2A90C21E-1BA4-4C56-B33F-FF8FD313D573}" presName="connTx" presStyleLbl="sibTrans2D1" presStyleIdx="0" presStyleCnt="2"/>
      <dgm:spPr/>
    </dgm:pt>
    <dgm:pt modelId="{6291C80C-98C2-46AE-9469-9358BE9235AC}" type="pres">
      <dgm:prSet presAssocID="{63E1802C-C9C0-4148-AC7C-3AE81545D912}" presName="composite" presStyleCnt="0"/>
      <dgm:spPr/>
    </dgm:pt>
    <dgm:pt modelId="{7B835F8E-4902-4EFD-8F32-DC91BE813597}" type="pres">
      <dgm:prSet presAssocID="{63E1802C-C9C0-4148-AC7C-3AE81545D912}" presName="imagSh" presStyleLbl="bgImgPlace1" presStyleIdx="1" presStyleCnt="3" custLinFactNeighborX="11629" custLinFactNeighborY="-8006"/>
      <dgm:spPr>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t="-13000" b="-13000"/>
          </a:stretch>
        </a:blipFill>
      </dgm:spPr>
    </dgm:pt>
    <dgm:pt modelId="{9952CBE2-7F7D-46A3-9580-2FF4860630A6}" type="pres">
      <dgm:prSet presAssocID="{63E1802C-C9C0-4148-AC7C-3AE81545D912}" presName="txNode" presStyleLbl="node1" presStyleIdx="1" presStyleCnt="3" custScaleX="190330" custLinFactNeighborX="-2952" custLinFactNeighborY="41415">
        <dgm:presLayoutVars>
          <dgm:bulletEnabled val="1"/>
        </dgm:presLayoutVars>
      </dgm:prSet>
      <dgm:spPr/>
    </dgm:pt>
    <dgm:pt modelId="{D0F4E070-3314-4AB3-AA0E-016754E3A79E}" type="pres">
      <dgm:prSet presAssocID="{8DBE0E98-9306-4FAC-864C-F5F9D7826A6E}" presName="sibTrans" presStyleLbl="sibTrans2D1" presStyleIdx="1" presStyleCnt="2"/>
      <dgm:spPr/>
    </dgm:pt>
    <dgm:pt modelId="{02551E02-946E-4976-8AE0-6DBE97996596}" type="pres">
      <dgm:prSet presAssocID="{8DBE0E98-9306-4FAC-864C-F5F9D7826A6E}" presName="connTx" presStyleLbl="sibTrans2D1" presStyleIdx="1" presStyleCnt="2"/>
      <dgm:spPr/>
    </dgm:pt>
    <dgm:pt modelId="{63AB1AA7-F64B-41FD-B9AD-03070023BB4F}" type="pres">
      <dgm:prSet presAssocID="{84B730F6-E6CE-4099-8451-9D6448D55025}" presName="composite" presStyleCnt="0"/>
      <dgm:spPr/>
    </dgm:pt>
    <dgm:pt modelId="{7BD29DBA-A5D2-4B0E-BC08-C11E006AB073}" type="pres">
      <dgm:prSet presAssocID="{84B730F6-E6CE-4099-8451-9D6448D55025}" presName="imagSh" presStyleLbl="bgImgPlace1" presStyleIdx="2" presStyleCnt="3" custLinFactNeighborX="4658" custLinFactNeighborY="-8006"/>
      <dgm:spPr>
        <a:blipFill>
          <a:blip xmlns:r="http://schemas.openxmlformats.org/officeDocument/2006/relationships"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t="-4000" b="-4000"/>
          </a:stretch>
        </a:blipFill>
      </dgm:spPr>
    </dgm:pt>
    <dgm:pt modelId="{78CC00FE-30CD-4BA9-B030-2F32FAD5032C}" type="pres">
      <dgm:prSet presAssocID="{84B730F6-E6CE-4099-8451-9D6448D55025}" presName="txNode" presStyleLbl="node1" presStyleIdx="2" presStyleCnt="3" custScaleX="145156" custLinFactNeighborX="11603" custLinFactNeighborY="41415">
        <dgm:presLayoutVars>
          <dgm:bulletEnabled val="1"/>
        </dgm:presLayoutVars>
      </dgm:prSet>
      <dgm:spPr/>
    </dgm:pt>
  </dgm:ptLst>
  <dgm:cxnLst>
    <dgm:cxn modelId="{C531BD17-709E-499A-A5D8-4DD4C76D8358}" srcId="{63E1802C-C9C0-4148-AC7C-3AE81545D912}" destId="{025E694E-134A-40E3-84F2-5229D754EE85}" srcOrd="1" destOrd="0" parTransId="{58C6126D-F09D-4434-98B2-F2E17FDA91BC}" sibTransId="{11DA280C-A3F3-4769-A36A-680A41656C84}"/>
    <dgm:cxn modelId="{B06B0F25-0B95-489F-A7E5-D16A410D4044}" type="presOf" srcId="{CA732D00-E1D9-46E0-AB25-0369BA0ED5BB}" destId="{FFD19A52-441B-410C-B072-FF11A597BD73}" srcOrd="0" destOrd="1" presId="urn:microsoft.com/office/officeart/2005/8/layout/hProcess10"/>
    <dgm:cxn modelId="{6B331428-D1D0-45BC-8D13-43C8256A27CB}" type="presOf" srcId="{8DBE0E98-9306-4FAC-864C-F5F9D7826A6E}" destId="{D0F4E070-3314-4AB3-AA0E-016754E3A79E}" srcOrd="0" destOrd="0" presId="urn:microsoft.com/office/officeart/2005/8/layout/hProcess10"/>
    <dgm:cxn modelId="{66452828-DED6-4289-B3F9-B3F1524701EA}" type="presOf" srcId="{2A90C21E-1BA4-4C56-B33F-FF8FD313D573}" destId="{7E8B19BC-BEA4-43B7-A43D-3C86AE120D38}" srcOrd="1" destOrd="0" presId="urn:microsoft.com/office/officeart/2005/8/layout/hProcess10"/>
    <dgm:cxn modelId="{7678042B-FFA1-4C5F-A50E-D4A170559C58}" type="presOf" srcId="{8DBE0E98-9306-4FAC-864C-F5F9D7826A6E}" destId="{02551E02-946E-4976-8AE0-6DBE97996596}" srcOrd="1" destOrd="0" presId="urn:microsoft.com/office/officeart/2005/8/layout/hProcess10"/>
    <dgm:cxn modelId="{4B553B37-A07C-4F01-AD67-63C284B28C90}" type="presOf" srcId="{025E694E-134A-40E3-84F2-5229D754EE85}" destId="{9952CBE2-7F7D-46A3-9580-2FF4860630A6}" srcOrd="0" destOrd="2" presId="urn:microsoft.com/office/officeart/2005/8/layout/hProcess10"/>
    <dgm:cxn modelId="{4D88795E-D27A-49D1-9C5B-F3B0E1F9B490}" type="presOf" srcId="{63E1802C-C9C0-4148-AC7C-3AE81545D912}" destId="{9952CBE2-7F7D-46A3-9580-2FF4860630A6}" srcOrd="0" destOrd="0" presId="urn:microsoft.com/office/officeart/2005/8/layout/hProcess10"/>
    <dgm:cxn modelId="{7318EE4B-3CDF-437D-8058-36E055ECCF42}" type="presOf" srcId="{9618C81A-3A42-4191-95BE-9151987F60EA}" destId="{78CC00FE-30CD-4BA9-B030-2F32FAD5032C}" srcOrd="0" destOrd="1" presId="urn:microsoft.com/office/officeart/2005/8/layout/hProcess10"/>
    <dgm:cxn modelId="{CF05124C-742D-485B-BB96-C62E3B700B6F}" type="presOf" srcId="{F00F1D8C-B58F-449B-994E-20E961E308E6}" destId="{FFD19A52-441B-410C-B072-FF11A597BD73}" srcOrd="0" destOrd="2" presId="urn:microsoft.com/office/officeart/2005/8/layout/hProcess10"/>
    <dgm:cxn modelId="{C5254C6F-E0AC-494C-816E-7AB73BEB2A48}" srcId="{D1D102AF-B7EE-4ABA-818B-966774740422}" destId="{F00F1D8C-B58F-449B-994E-20E961E308E6}" srcOrd="1" destOrd="0" parTransId="{5D5CEC23-C140-4DCB-912C-B4D1FA5C856A}" sibTransId="{EDF8BA88-30E9-4F44-88AA-261D5891C0DB}"/>
    <dgm:cxn modelId="{FB3B6770-6908-417E-BFA4-DB0884BB1F88}" type="presOf" srcId="{EE1EF569-9F29-434C-9ACB-0F2D2A5E2B53}" destId="{9952CBE2-7F7D-46A3-9580-2FF4860630A6}" srcOrd="0" destOrd="1" presId="urn:microsoft.com/office/officeart/2005/8/layout/hProcess10"/>
    <dgm:cxn modelId="{DC4F2071-A9F2-4B50-A07F-ED5291CFEAF0}" type="presOf" srcId="{2A90C21E-1BA4-4C56-B33F-FF8FD313D573}" destId="{64DA26E8-615F-43BF-80DE-A04E3A185889}" srcOrd="0" destOrd="0" presId="urn:microsoft.com/office/officeart/2005/8/layout/hProcess10"/>
    <dgm:cxn modelId="{720AF171-E76F-43C0-A94C-27CAD23F6685}" srcId="{D1D102AF-B7EE-4ABA-818B-966774740422}" destId="{CA732D00-E1D9-46E0-AB25-0369BA0ED5BB}" srcOrd="0" destOrd="0" parTransId="{57F85923-E27A-4EB2-A664-26F02ED9F225}" sibTransId="{73C6F21F-F6D7-4EB7-B657-9BEB2FC51286}"/>
    <dgm:cxn modelId="{B369AD8C-70F6-48F3-9B42-2AF5D98B7F02}" srcId="{84B730F6-E6CE-4099-8451-9D6448D55025}" destId="{9618C81A-3A42-4191-95BE-9151987F60EA}" srcOrd="0" destOrd="0" parTransId="{A8F404D2-7B2D-466B-AC6C-D36D46E289C3}" sibTransId="{CBBEAC84-FBF3-47AE-AE9F-55C13504B1C8}"/>
    <dgm:cxn modelId="{B4466F8D-E25C-4BF4-BE59-52FDBF7EA60D}" type="presOf" srcId="{84B730F6-E6CE-4099-8451-9D6448D55025}" destId="{78CC00FE-30CD-4BA9-B030-2F32FAD5032C}" srcOrd="0" destOrd="0" presId="urn:microsoft.com/office/officeart/2005/8/layout/hProcess10"/>
    <dgm:cxn modelId="{36EA4D8F-FF2D-4923-BDC3-FD1D9B41CA78}" srcId="{81F6A475-8832-49A5-9610-840C77F585D9}" destId="{D1D102AF-B7EE-4ABA-818B-966774740422}" srcOrd="0" destOrd="0" parTransId="{C3439954-45C3-4111-B010-54A6DC42A272}" sibTransId="{2A90C21E-1BA4-4C56-B33F-FF8FD313D573}"/>
    <dgm:cxn modelId="{A1B7EC96-438A-4E2D-BDD9-D8CAA1395AAF}" type="presOf" srcId="{81F6A475-8832-49A5-9610-840C77F585D9}" destId="{98F3DA5C-672D-4BDE-86CE-99214DE0EDBE}" srcOrd="0" destOrd="0" presId="urn:microsoft.com/office/officeart/2005/8/layout/hProcess10"/>
    <dgm:cxn modelId="{F742C7BB-EBBF-45C3-A141-3776C9323EB5}" srcId="{63E1802C-C9C0-4148-AC7C-3AE81545D912}" destId="{EE1EF569-9F29-434C-9ACB-0F2D2A5E2B53}" srcOrd="0" destOrd="0" parTransId="{A4336810-3FB2-4A91-8902-4FAC120449EE}" sibTransId="{85444A9F-EB7C-4ED1-A57C-596ECCF6D19F}"/>
    <dgm:cxn modelId="{217D31D4-FD80-4748-BE4D-AE207277F590}" srcId="{81F6A475-8832-49A5-9610-840C77F585D9}" destId="{84B730F6-E6CE-4099-8451-9D6448D55025}" srcOrd="2" destOrd="0" parTransId="{6DC99785-FA92-432C-AA88-F6A55F09339B}" sibTransId="{BAEC9C96-BA54-477A-9AEA-A06A06DDCBD9}"/>
    <dgm:cxn modelId="{D9997BD9-3495-4EF1-9BB1-CDB842261B3D}" srcId="{84B730F6-E6CE-4099-8451-9D6448D55025}" destId="{80F49431-FABB-4465-B476-A9EE3392E46B}" srcOrd="1" destOrd="0" parTransId="{55F85078-C7F7-41C7-AF8E-C4C9A05AE2F5}" sibTransId="{C4618B19-E5C9-4C72-8C60-624683EC996C}"/>
    <dgm:cxn modelId="{22C427F1-B0DE-4577-8259-A01A5147F97E}" srcId="{81F6A475-8832-49A5-9610-840C77F585D9}" destId="{63E1802C-C9C0-4148-AC7C-3AE81545D912}" srcOrd="1" destOrd="0" parTransId="{D5A23646-AE0A-4D4F-A87B-3AE7CB653CBE}" sibTransId="{8DBE0E98-9306-4FAC-864C-F5F9D7826A6E}"/>
    <dgm:cxn modelId="{8EA8A9FA-F6B7-49C6-8854-735B88312893}" type="presOf" srcId="{D1D102AF-B7EE-4ABA-818B-966774740422}" destId="{FFD19A52-441B-410C-B072-FF11A597BD73}" srcOrd="0" destOrd="0" presId="urn:microsoft.com/office/officeart/2005/8/layout/hProcess10"/>
    <dgm:cxn modelId="{7CDA58FC-0272-4948-AD0E-6B6A344981E6}" type="presOf" srcId="{80F49431-FABB-4465-B476-A9EE3392E46B}" destId="{78CC00FE-30CD-4BA9-B030-2F32FAD5032C}" srcOrd="0" destOrd="2" presId="urn:microsoft.com/office/officeart/2005/8/layout/hProcess10"/>
    <dgm:cxn modelId="{90B03CC8-81A5-4619-9FA0-15382AD22511}" type="presParOf" srcId="{98F3DA5C-672D-4BDE-86CE-99214DE0EDBE}" destId="{595F62F0-9BCB-4878-B663-5DA690D7D514}" srcOrd="0" destOrd="0" presId="urn:microsoft.com/office/officeart/2005/8/layout/hProcess10"/>
    <dgm:cxn modelId="{291F20E4-F2F3-44DF-B797-39C269C550F1}" type="presParOf" srcId="{595F62F0-9BCB-4878-B663-5DA690D7D514}" destId="{CAD54728-34EC-4208-90D9-E634B737EB84}" srcOrd="0" destOrd="0" presId="urn:microsoft.com/office/officeart/2005/8/layout/hProcess10"/>
    <dgm:cxn modelId="{6F0B76A7-109D-49DF-BAB1-F4F423332A35}" type="presParOf" srcId="{595F62F0-9BCB-4878-B663-5DA690D7D514}" destId="{FFD19A52-441B-410C-B072-FF11A597BD73}" srcOrd="1" destOrd="0" presId="urn:microsoft.com/office/officeart/2005/8/layout/hProcess10"/>
    <dgm:cxn modelId="{58FF3A63-35B7-4D5D-A33D-231389EDBBDD}" type="presParOf" srcId="{98F3DA5C-672D-4BDE-86CE-99214DE0EDBE}" destId="{64DA26E8-615F-43BF-80DE-A04E3A185889}" srcOrd="1" destOrd="0" presId="urn:microsoft.com/office/officeart/2005/8/layout/hProcess10"/>
    <dgm:cxn modelId="{CA12C102-786C-492C-94CD-BE2E965B9B39}" type="presParOf" srcId="{64DA26E8-615F-43BF-80DE-A04E3A185889}" destId="{7E8B19BC-BEA4-43B7-A43D-3C86AE120D38}" srcOrd="0" destOrd="0" presId="urn:microsoft.com/office/officeart/2005/8/layout/hProcess10"/>
    <dgm:cxn modelId="{2BA61F41-9713-4AF2-8429-F336110FBCA5}" type="presParOf" srcId="{98F3DA5C-672D-4BDE-86CE-99214DE0EDBE}" destId="{6291C80C-98C2-46AE-9469-9358BE9235AC}" srcOrd="2" destOrd="0" presId="urn:microsoft.com/office/officeart/2005/8/layout/hProcess10"/>
    <dgm:cxn modelId="{837A2989-AB56-4967-A791-BE177F21B971}" type="presParOf" srcId="{6291C80C-98C2-46AE-9469-9358BE9235AC}" destId="{7B835F8E-4902-4EFD-8F32-DC91BE813597}" srcOrd="0" destOrd="0" presId="urn:microsoft.com/office/officeart/2005/8/layout/hProcess10"/>
    <dgm:cxn modelId="{81C6E3A5-0FA9-4C50-91A3-E4AB1EE3864E}" type="presParOf" srcId="{6291C80C-98C2-46AE-9469-9358BE9235AC}" destId="{9952CBE2-7F7D-46A3-9580-2FF4860630A6}" srcOrd="1" destOrd="0" presId="urn:microsoft.com/office/officeart/2005/8/layout/hProcess10"/>
    <dgm:cxn modelId="{D53A32FA-9431-4D31-9046-AAC1F84BEA9C}" type="presParOf" srcId="{98F3DA5C-672D-4BDE-86CE-99214DE0EDBE}" destId="{D0F4E070-3314-4AB3-AA0E-016754E3A79E}" srcOrd="3" destOrd="0" presId="urn:microsoft.com/office/officeart/2005/8/layout/hProcess10"/>
    <dgm:cxn modelId="{12F80645-53AA-470F-BF78-36B569F452AD}" type="presParOf" srcId="{D0F4E070-3314-4AB3-AA0E-016754E3A79E}" destId="{02551E02-946E-4976-8AE0-6DBE97996596}" srcOrd="0" destOrd="0" presId="urn:microsoft.com/office/officeart/2005/8/layout/hProcess10"/>
    <dgm:cxn modelId="{63DCA153-C709-49D3-848E-D99EE7D6A91E}" type="presParOf" srcId="{98F3DA5C-672D-4BDE-86CE-99214DE0EDBE}" destId="{63AB1AA7-F64B-41FD-B9AD-03070023BB4F}" srcOrd="4" destOrd="0" presId="urn:microsoft.com/office/officeart/2005/8/layout/hProcess10"/>
    <dgm:cxn modelId="{BCBE0D7A-CA67-4739-9BE1-A220232895AD}" type="presParOf" srcId="{63AB1AA7-F64B-41FD-B9AD-03070023BB4F}" destId="{7BD29DBA-A5D2-4B0E-BC08-C11E006AB073}" srcOrd="0" destOrd="0" presId="urn:microsoft.com/office/officeart/2005/8/layout/hProcess10"/>
    <dgm:cxn modelId="{3F3D11FD-E816-4AB2-9361-208E62FA8C8F}" type="presParOf" srcId="{63AB1AA7-F64B-41FD-B9AD-03070023BB4F}" destId="{78CC00FE-30CD-4BA9-B030-2F32FAD5032C}" srcOrd="1" destOrd="0" presId="urn:microsoft.com/office/officeart/2005/8/layout/hProcess10"/>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D54728-34EC-4208-90D9-E634B737EB84}">
      <dsp:nvSpPr>
        <dsp:cNvPr id="0" name=""/>
        <dsp:cNvSpPr/>
      </dsp:nvSpPr>
      <dsp:spPr>
        <a:xfrm>
          <a:off x="338970" y="1186385"/>
          <a:ext cx="1527266" cy="1525204"/>
        </a:xfrm>
        <a:prstGeom prst="roundRect">
          <a:avLst>
            <a:gd name="adj" fmla="val 10000"/>
          </a:avLst>
        </a:prstGeom>
        <a:blipFill dpi="0" rotWithShape="1">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1988" t="25962" r="1988" b="25962"/>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FD19A52-441B-410C-B072-FF11A597BD73}">
      <dsp:nvSpPr>
        <dsp:cNvPr id="0" name=""/>
        <dsp:cNvSpPr/>
      </dsp:nvSpPr>
      <dsp:spPr>
        <a:xfrm>
          <a:off x="0" y="2857024"/>
          <a:ext cx="2145550" cy="15272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marL="0" lvl="0" indent="0" algn="ctr" defTabSz="977900">
            <a:lnSpc>
              <a:spcPct val="90000"/>
            </a:lnSpc>
            <a:spcBef>
              <a:spcPct val="0"/>
            </a:spcBef>
            <a:spcAft>
              <a:spcPct val="35000"/>
            </a:spcAft>
            <a:buNone/>
          </a:pPr>
          <a:r>
            <a:rPr lang="en-US" sz="2200" b="0" i="0" u="none" kern="1200" dirty="0"/>
            <a:t>Phase 1</a:t>
          </a:r>
          <a:endParaRPr lang="en-US" sz="2200" b="0" kern="1200" dirty="0"/>
        </a:p>
        <a:p>
          <a:pPr marL="171450" lvl="1" indent="-171450" algn="l" defTabSz="755650">
            <a:lnSpc>
              <a:spcPct val="90000"/>
            </a:lnSpc>
            <a:spcBef>
              <a:spcPct val="0"/>
            </a:spcBef>
            <a:spcAft>
              <a:spcPct val="15000"/>
            </a:spcAft>
            <a:buChar char="•"/>
          </a:pPr>
          <a:r>
            <a:rPr lang="en-US" sz="1700" b="0" i="0" u="none" kern="1200" dirty="0"/>
            <a:t>Statement of Work</a:t>
          </a:r>
        </a:p>
        <a:p>
          <a:pPr marL="171450" lvl="1" indent="-171450" algn="l" defTabSz="755650">
            <a:lnSpc>
              <a:spcPct val="90000"/>
            </a:lnSpc>
            <a:spcBef>
              <a:spcPct val="0"/>
            </a:spcBef>
            <a:spcAft>
              <a:spcPct val="15000"/>
            </a:spcAft>
            <a:buChar char="•"/>
          </a:pPr>
          <a:r>
            <a:rPr lang="en-US" sz="1700" b="0" i="0" u="none" kern="1200" dirty="0"/>
            <a:t>Week 4</a:t>
          </a:r>
        </a:p>
      </dsp:txBody>
      <dsp:txXfrm>
        <a:off x="44732" y="2901756"/>
        <a:ext cx="2056086" cy="1437802"/>
      </dsp:txXfrm>
    </dsp:sp>
    <dsp:sp modelId="{64DA26E8-615F-43BF-80DE-A04E3A185889}">
      <dsp:nvSpPr>
        <dsp:cNvPr id="0" name=""/>
        <dsp:cNvSpPr/>
      </dsp:nvSpPr>
      <dsp:spPr>
        <a:xfrm rot="1178">
          <a:off x="2264131" y="1766027"/>
          <a:ext cx="522384" cy="3669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dirty="0"/>
        </a:p>
      </dsp:txBody>
      <dsp:txXfrm>
        <a:off x="2264131" y="1839404"/>
        <a:ext cx="412290" cy="220188"/>
      </dsp:txXfrm>
    </dsp:sp>
    <dsp:sp modelId="{7B835F8E-4902-4EFD-8F32-DC91BE813597}">
      <dsp:nvSpPr>
        <dsp:cNvPr id="0" name=""/>
        <dsp:cNvSpPr/>
      </dsp:nvSpPr>
      <dsp:spPr>
        <a:xfrm>
          <a:off x="3358763" y="1186389"/>
          <a:ext cx="1527266" cy="1527266"/>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t="-13000" b="-1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952CBE2-7F7D-46A3-9580-2FF4860630A6}">
      <dsp:nvSpPr>
        <dsp:cNvPr id="0" name=""/>
        <dsp:cNvSpPr/>
      </dsp:nvSpPr>
      <dsp:spPr>
        <a:xfrm>
          <a:off x="2694907" y="2857539"/>
          <a:ext cx="2906846" cy="15272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marL="0" lvl="0" indent="0" algn="ctr" defTabSz="977900">
            <a:lnSpc>
              <a:spcPct val="90000"/>
            </a:lnSpc>
            <a:spcBef>
              <a:spcPct val="0"/>
            </a:spcBef>
            <a:spcAft>
              <a:spcPct val="35000"/>
            </a:spcAft>
            <a:buNone/>
          </a:pPr>
          <a:r>
            <a:rPr lang="en-US" sz="2200" b="0" i="0" u="none" kern="1200" dirty="0"/>
            <a:t>Phase 2</a:t>
          </a:r>
          <a:endParaRPr lang="en-US" sz="2200" b="0" kern="1200" dirty="0"/>
        </a:p>
        <a:p>
          <a:pPr marL="171450" lvl="1" indent="-171450" algn="l" defTabSz="755650">
            <a:lnSpc>
              <a:spcPct val="90000"/>
            </a:lnSpc>
            <a:spcBef>
              <a:spcPct val="0"/>
            </a:spcBef>
            <a:spcAft>
              <a:spcPct val="15000"/>
            </a:spcAft>
            <a:buChar char="•"/>
          </a:pPr>
          <a:r>
            <a:rPr lang="en-US" sz="1700" b="0" i="0" u="none" kern="1200" dirty="0"/>
            <a:t>Preliminary Design Report</a:t>
          </a:r>
        </a:p>
        <a:p>
          <a:pPr marL="171450" lvl="1" indent="-171450" algn="l" defTabSz="755650">
            <a:lnSpc>
              <a:spcPct val="90000"/>
            </a:lnSpc>
            <a:spcBef>
              <a:spcPct val="0"/>
            </a:spcBef>
            <a:spcAft>
              <a:spcPct val="15000"/>
            </a:spcAft>
            <a:buChar char="•"/>
          </a:pPr>
          <a:r>
            <a:rPr lang="en-US" sz="1700" b="0" i="0" u="none" kern="1200" dirty="0"/>
            <a:t>Midterm</a:t>
          </a:r>
        </a:p>
      </dsp:txBody>
      <dsp:txXfrm>
        <a:off x="2739639" y="2902271"/>
        <a:ext cx="2817382" cy="1437802"/>
      </dsp:txXfrm>
    </dsp:sp>
    <dsp:sp modelId="{D0F4E070-3314-4AB3-AA0E-016754E3A79E}">
      <dsp:nvSpPr>
        <dsp:cNvPr id="0" name=""/>
        <dsp:cNvSpPr/>
      </dsp:nvSpPr>
      <dsp:spPr>
        <a:xfrm>
          <a:off x="5418049" y="1766532"/>
          <a:ext cx="532019" cy="3669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dirty="0"/>
        </a:p>
      </dsp:txBody>
      <dsp:txXfrm>
        <a:off x="5418049" y="1839928"/>
        <a:ext cx="421925" cy="220188"/>
      </dsp:txXfrm>
    </dsp:sp>
    <dsp:sp modelId="{7BD29DBA-A5D2-4B0E-BC08-C11E006AB073}">
      <dsp:nvSpPr>
        <dsp:cNvPr id="0" name=""/>
        <dsp:cNvSpPr/>
      </dsp:nvSpPr>
      <dsp:spPr>
        <a:xfrm>
          <a:off x="6406085" y="1186389"/>
          <a:ext cx="1527266" cy="1527266"/>
        </a:xfrm>
        <a:prstGeom prst="roundRect">
          <a:avLst>
            <a:gd name="adj" fmla="val 10000"/>
          </a:avLst>
        </a:prstGeom>
        <a:blipFill>
          <a:blip xmlns:r="http://schemas.openxmlformats.org/officeDocument/2006/relationships"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t="-4000" b="-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8CC00FE-30CD-4BA9-B030-2F32FAD5032C}">
      <dsp:nvSpPr>
        <dsp:cNvPr id="0" name=""/>
        <dsp:cNvSpPr/>
      </dsp:nvSpPr>
      <dsp:spPr>
        <a:xfrm>
          <a:off x="6241280" y="2857539"/>
          <a:ext cx="2216919" cy="15272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marL="0" lvl="0" indent="0" algn="ctr" defTabSz="977900">
            <a:lnSpc>
              <a:spcPct val="90000"/>
            </a:lnSpc>
            <a:spcBef>
              <a:spcPct val="0"/>
            </a:spcBef>
            <a:spcAft>
              <a:spcPct val="35000"/>
            </a:spcAft>
            <a:buNone/>
          </a:pPr>
          <a:r>
            <a:rPr lang="en-US" sz="2200" b="0" i="0" u="none" kern="1200" dirty="0"/>
            <a:t>Phase 3</a:t>
          </a:r>
          <a:endParaRPr lang="en-US" sz="2200" b="0" kern="1200" dirty="0"/>
        </a:p>
        <a:p>
          <a:pPr marL="171450" lvl="1" indent="-171450" algn="l" defTabSz="755650">
            <a:lnSpc>
              <a:spcPct val="90000"/>
            </a:lnSpc>
            <a:spcBef>
              <a:spcPct val="0"/>
            </a:spcBef>
            <a:spcAft>
              <a:spcPct val="15000"/>
            </a:spcAft>
            <a:buChar char="•"/>
          </a:pPr>
          <a:r>
            <a:rPr lang="en-US" sz="1700" b="0" i="0" u="none" kern="1200" dirty="0"/>
            <a:t>Final Report</a:t>
          </a:r>
        </a:p>
        <a:p>
          <a:pPr marL="171450" lvl="1" indent="-171450" algn="l" defTabSz="755650">
            <a:lnSpc>
              <a:spcPct val="90000"/>
            </a:lnSpc>
            <a:spcBef>
              <a:spcPct val="0"/>
            </a:spcBef>
            <a:spcAft>
              <a:spcPct val="15000"/>
            </a:spcAft>
            <a:buChar char="•"/>
          </a:pPr>
          <a:r>
            <a:rPr lang="en-US" sz="1700" b="0" i="0" u="none" kern="1200" dirty="0"/>
            <a:t>End of Semester</a:t>
          </a:r>
        </a:p>
      </dsp:txBody>
      <dsp:txXfrm>
        <a:off x="6286012" y="2902271"/>
        <a:ext cx="2127455" cy="143780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04" tIns="46653" rIns="93304" bIns="46653" rtlCol="0"/>
          <a:lstStyle>
            <a:lvl1pPr algn="l">
              <a:defRPr sz="1200"/>
            </a:lvl1pPr>
          </a:lstStyle>
          <a:p>
            <a:endParaRPr lang="en-US" dirty="0"/>
          </a:p>
        </p:txBody>
      </p:sp>
      <p:sp>
        <p:nvSpPr>
          <p:cNvPr id="3" name="Date Placeholder 2"/>
          <p:cNvSpPr>
            <a:spLocks noGrp="1"/>
          </p:cNvSpPr>
          <p:nvPr>
            <p:ph type="dt" idx="1"/>
          </p:nvPr>
        </p:nvSpPr>
        <p:spPr>
          <a:xfrm>
            <a:off x="3978132" y="0"/>
            <a:ext cx="3043343" cy="465455"/>
          </a:xfrm>
          <a:prstGeom prst="rect">
            <a:avLst/>
          </a:prstGeom>
        </p:spPr>
        <p:txBody>
          <a:bodyPr vert="horz" lIns="93304" tIns="46653" rIns="93304" bIns="46653" rtlCol="0"/>
          <a:lstStyle>
            <a:lvl1pPr algn="r">
              <a:defRPr sz="1200"/>
            </a:lvl1pPr>
          </a:lstStyle>
          <a:p>
            <a:fld id="{D0FE861C-486B-4E18-A0E9-A790238A915C}" type="datetimeFigureOut">
              <a:rPr lang="en-US" smtClean="0"/>
              <a:t>2/1/2023</a:t>
            </a:fld>
            <a:endParaRPr lang="en-US" dirty="0"/>
          </a:p>
        </p:txBody>
      </p:sp>
      <p:sp>
        <p:nvSpPr>
          <p:cNvPr id="4" name="Slide Image Placeholder 3"/>
          <p:cNvSpPr>
            <a:spLocks noGrp="1" noRot="1" noChangeAspect="1"/>
          </p:cNvSpPr>
          <p:nvPr>
            <p:ph type="sldImg" idx="2"/>
          </p:nvPr>
        </p:nvSpPr>
        <p:spPr>
          <a:xfrm>
            <a:off x="1184275" y="696913"/>
            <a:ext cx="4654550" cy="3490912"/>
          </a:xfrm>
          <a:prstGeom prst="rect">
            <a:avLst/>
          </a:prstGeom>
          <a:noFill/>
          <a:ln w="12700">
            <a:solidFill>
              <a:prstClr val="black"/>
            </a:solidFill>
          </a:ln>
        </p:spPr>
        <p:txBody>
          <a:bodyPr vert="horz" lIns="93304" tIns="46653" rIns="93304" bIns="46653" rtlCol="0" anchor="ctr"/>
          <a:lstStyle/>
          <a:p>
            <a:endParaRPr lang="en-US"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04" tIns="46653" rIns="93304" bIns="4665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5455"/>
          </a:xfrm>
          <a:prstGeom prst="rect">
            <a:avLst/>
          </a:prstGeom>
        </p:spPr>
        <p:txBody>
          <a:bodyPr vert="horz" lIns="93304" tIns="46653" rIns="93304" bIns="4665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5455"/>
          </a:xfrm>
          <a:prstGeom prst="rect">
            <a:avLst/>
          </a:prstGeom>
        </p:spPr>
        <p:txBody>
          <a:bodyPr vert="horz" lIns="93304" tIns="46653" rIns="93304" bIns="46653" rtlCol="0" anchor="b"/>
          <a:lstStyle>
            <a:lvl1pPr algn="r">
              <a:defRPr sz="1200"/>
            </a:lvl1pPr>
          </a:lstStyle>
          <a:p>
            <a:fld id="{DF811066-0135-4CAA-8AD4-89A97190AC00}" type="slidenum">
              <a:rPr lang="en-US" smtClean="0"/>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25</a:t>
            </a:fld>
            <a:endParaRPr lang="en-US" dirty="0"/>
          </a:p>
        </p:txBody>
      </p:sp>
    </p:spTree>
    <p:extLst>
      <p:ext uri="{BB962C8B-B14F-4D97-AF65-F5344CB8AC3E}">
        <p14:creationId xmlns:p14="http://schemas.microsoft.com/office/powerpoint/2010/main" val="9949231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26</a:t>
            </a:fld>
            <a:endParaRPr lang="en-US" dirty="0"/>
          </a:p>
        </p:txBody>
      </p:sp>
    </p:spTree>
    <p:extLst>
      <p:ext uri="{BB962C8B-B14F-4D97-AF65-F5344CB8AC3E}">
        <p14:creationId xmlns:p14="http://schemas.microsoft.com/office/powerpoint/2010/main" val="29511987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27</a:t>
            </a:fld>
            <a:endParaRPr lang="en-US" dirty="0"/>
          </a:p>
        </p:txBody>
      </p:sp>
    </p:spTree>
    <p:extLst>
      <p:ext uri="{BB962C8B-B14F-4D97-AF65-F5344CB8AC3E}">
        <p14:creationId xmlns:p14="http://schemas.microsoft.com/office/powerpoint/2010/main" val="28668293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35</a:t>
            </a:fld>
            <a:endParaRPr lang="en-US" dirty="0"/>
          </a:p>
        </p:txBody>
      </p:sp>
    </p:spTree>
    <p:extLst>
      <p:ext uri="{BB962C8B-B14F-4D97-AF65-F5344CB8AC3E}">
        <p14:creationId xmlns:p14="http://schemas.microsoft.com/office/powerpoint/2010/main" val="4328809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a:t>
            </a:r>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36</a:t>
            </a:fld>
            <a:endParaRPr lang="en-US" dirty="0"/>
          </a:p>
        </p:txBody>
      </p:sp>
    </p:spTree>
    <p:extLst>
      <p:ext uri="{BB962C8B-B14F-4D97-AF65-F5344CB8AC3E}">
        <p14:creationId xmlns:p14="http://schemas.microsoft.com/office/powerpoint/2010/main" val="3848110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Hand out “We Are” cards just before that step</a:t>
            </a:r>
          </a:p>
          <a:p>
            <a:r>
              <a:rPr lang="en-US" dirty="0"/>
              <a:t>Potential Challenges include societal, financial, environmental, technical, ethical, etc.</a:t>
            </a:r>
          </a:p>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41</a:t>
            </a:fld>
            <a:endParaRPr lang="en-US" dirty="0"/>
          </a:p>
        </p:txBody>
      </p:sp>
    </p:spTree>
    <p:extLst>
      <p:ext uri="{BB962C8B-B14F-4D97-AF65-F5344CB8AC3E}">
        <p14:creationId xmlns:p14="http://schemas.microsoft.com/office/powerpoint/2010/main" val="28330131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a:t>
            </a:r>
          </a:p>
          <a:p>
            <a:r>
              <a:rPr lang="en-US" dirty="0"/>
              <a:t>Continuing projects should</a:t>
            </a:r>
            <a:r>
              <a:rPr lang="en-US" baseline="0" dirty="0"/>
              <a:t> follow Track C or E</a:t>
            </a:r>
          </a:p>
          <a:p>
            <a:r>
              <a:rPr lang="en-US" baseline="0" dirty="0"/>
              <a:t>New projects can follow A, B, or D</a:t>
            </a:r>
          </a:p>
          <a:p>
            <a:endParaRPr lang="en-US" dirty="0"/>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50</a:t>
            </a:fld>
            <a:endParaRPr lang="en-US" dirty="0"/>
          </a:p>
        </p:txBody>
      </p:sp>
    </p:spTree>
    <p:extLst>
      <p:ext uri="{BB962C8B-B14F-4D97-AF65-F5344CB8AC3E}">
        <p14:creationId xmlns:p14="http://schemas.microsoft.com/office/powerpoint/2010/main" val="26626758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3</a:t>
            </a:r>
          </a:p>
        </p:txBody>
      </p:sp>
      <p:sp>
        <p:nvSpPr>
          <p:cNvPr id="4" name="Slide Number Placeholder 3"/>
          <p:cNvSpPr>
            <a:spLocks noGrp="1"/>
          </p:cNvSpPr>
          <p:nvPr>
            <p:ph type="sldNum" sz="quarter" idx="10"/>
          </p:nvPr>
        </p:nvSpPr>
        <p:spPr/>
        <p:txBody>
          <a:bodyPr/>
          <a:lstStyle/>
          <a:p>
            <a:fld id="{5C821964-560F-4BDB-BAAF-EC529F5D9B05}" type="slidenum">
              <a:rPr lang="en-US" smtClean="0"/>
              <a:t>51</a:t>
            </a:fld>
            <a:endParaRPr lang="en-US" dirty="0"/>
          </a:p>
        </p:txBody>
      </p:sp>
    </p:spTree>
    <p:extLst>
      <p:ext uri="{BB962C8B-B14F-4D97-AF65-F5344CB8AC3E}">
        <p14:creationId xmlns:p14="http://schemas.microsoft.com/office/powerpoint/2010/main" val="30043723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a:t>
            </a:r>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59</a:t>
            </a:fld>
            <a:endParaRPr lang="en-US" dirty="0"/>
          </a:p>
        </p:txBody>
      </p:sp>
    </p:spTree>
    <p:extLst>
      <p:ext uri="{BB962C8B-B14F-4D97-AF65-F5344CB8AC3E}">
        <p14:creationId xmlns:p14="http://schemas.microsoft.com/office/powerpoint/2010/main" val="34817561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4</a:t>
            </a:r>
          </a:p>
        </p:txBody>
      </p:sp>
      <p:sp>
        <p:nvSpPr>
          <p:cNvPr id="4" name="Slide Number Placeholder 3"/>
          <p:cNvSpPr>
            <a:spLocks noGrp="1"/>
          </p:cNvSpPr>
          <p:nvPr>
            <p:ph type="sldNum" sz="quarter" idx="10"/>
          </p:nvPr>
        </p:nvSpPr>
        <p:spPr/>
        <p:txBody>
          <a:bodyPr/>
          <a:lstStyle/>
          <a:p>
            <a:fld id="{DF811066-0135-4CAA-8AD4-89A97190AC00}" type="slidenum">
              <a:rPr lang="en-US" smtClean="0"/>
              <a:t>60</a:t>
            </a:fld>
            <a:endParaRPr lang="en-US" dirty="0"/>
          </a:p>
        </p:txBody>
      </p:sp>
    </p:spTree>
    <p:extLst>
      <p:ext uri="{BB962C8B-B14F-4D97-AF65-F5344CB8AC3E}">
        <p14:creationId xmlns:p14="http://schemas.microsoft.com/office/powerpoint/2010/main" val="15719633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7</a:t>
            </a:fld>
            <a:endParaRPr lang="en-US" dirty="0"/>
          </a:p>
        </p:txBody>
      </p:sp>
    </p:spTree>
    <p:extLst>
      <p:ext uri="{BB962C8B-B14F-4D97-AF65-F5344CB8AC3E}">
        <p14:creationId xmlns:p14="http://schemas.microsoft.com/office/powerpoint/2010/main" val="24945541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5</a:t>
            </a:r>
          </a:p>
        </p:txBody>
      </p:sp>
      <p:sp>
        <p:nvSpPr>
          <p:cNvPr id="4" name="Slide Number Placeholder 3"/>
          <p:cNvSpPr>
            <a:spLocks noGrp="1"/>
          </p:cNvSpPr>
          <p:nvPr>
            <p:ph type="sldNum" sz="quarter" idx="10"/>
          </p:nvPr>
        </p:nvSpPr>
        <p:spPr/>
        <p:txBody>
          <a:bodyPr/>
          <a:lstStyle/>
          <a:p>
            <a:fld id="{DF811066-0135-4CAA-8AD4-89A97190AC00}" type="slidenum">
              <a:rPr lang="en-US" smtClean="0"/>
              <a:t>67</a:t>
            </a:fld>
            <a:endParaRPr lang="en-US" dirty="0"/>
          </a:p>
        </p:txBody>
      </p:sp>
    </p:spTree>
    <p:extLst>
      <p:ext uri="{BB962C8B-B14F-4D97-AF65-F5344CB8AC3E}">
        <p14:creationId xmlns:p14="http://schemas.microsoft.com/office/powerpoint/2010/main" val="11289270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5</a:t>
            </a:r>
          </a:p>
        </p:txBody>
      </p:sp>
      <p:sp>
        <p:nvSpPr>
          <p:cNvPr id="4" name="Slide Number Placeholder 3"/>
          <p:cNvSpPr>
            <a:spLocks noGrp="1"/>
          </p:cNvSpPr>
          <p:nvPr>
            <p:ph type="sldNum" sz="quarter" idx="10"/>
          </p:nvPr>
        </p:nvSpPr>
        <p:spPr/>
        <p:txBody>
          <a:bodyPr/>
          <a:lstStyle/>
          <a:p>
            <a:fld id="{5C821964-560F-4BDB-BAAF-EC529F5D9B05}" type="slidenum">
              <a:rPr lang="en-US" smtClean="0"/>
              <a:t>68</a:t>
            </a:fld>
            <a:endParaRPr lang="en-US" dirty="0"/>
          </a:p>
        </p:txBody>
      </p:sp>
    </p:spTree>
    <p:extLst>
      <p:ext uri="{BB962C8B-B14F-4D97-AF65-F5344CB8AC3E}">
        <p14:creationId xmlns:p14="http://schemas.microsoft.com/office/powerpoint/2010/main" val="29885751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94F135-270C-4D91-B46E-B84CA8EC4807}" type="slidenum">
              <a:rPr lang="en-US" smtClean="0"/>
              <a:t>69</a:t>
            </a:fld>
            <a:endParaRPr lang="en-US" dirty="0"/>
          </a:p>
        </p:txBody>
      </p:sp>
    </p:spTree>
    <p:extLst>
      <p:ext uri="{BB962C8B-B14F-4D97-AF65-F5344CB8AC3E}">
        <p14:creationId xmlns:p14="http://schemas.microsoft.com/office/powerpoint/2010/main" val="17889420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821964-560F-4BDB-BAAF-EC529F5D9B05}" type="slidenum">
              <a:rPr lang="en-US" smtClean="0"/>
              <a:t>76</a:t>
            </a:fld>
            <a:endParaRPr lang="en-US" dirty="0"/>
          </a:p>
        </p:txBody>
      </p:sp>
    </p:spTree>
    <p:extLst>
      <p:ext uri="{BB962C8B-B14F-4D97-AF65-F5344CB8AC3E}">
        <p14:creationId xmlns:p14="http://schemas.microsoft.com/office/powerpoint/2010/main" val="24185745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6</a:t>
            </a:r>
          </a:p>
        </p:txBody>
      </p:sp>
      <p:sp>
        <p:nvSpPr>
          <p:cNvPr id="4" name="Slide Number Placeholder 3"/>
          <p:cNvSpPr>
            <a:spLocks noGrp="1"/>
          </p:cNvSpPr>
          <p:nvPr>
            <p:ph type="sldNum" sz="quarter" idx="10"/>
          </p:nvPr>
        </p:nvSpPr>
        <p:spPr/>
        <p:txBody>
          <a:bodyPr/>
          <a:lstStyle/>
          <a:p>
            <a:fld id="{DF811066-0135-4CAA-8AD4-89A97190AC00}" type="slidenum">
              <a:rPr lang="en-US" smtClean="0"/>
              <a:t>90</a:t>
            </a:fld>
            <a:endParaRPr lang="en-US" dirty="0"/>
          </a:p>
        </p:txBody>
      </p:sp>
    </p:spTree>
    <p:extLst>
      <p:ext uri="{BB962C8B-B14F-4D97-AF65-F5344CB8AC3E}">
        <p14:creationId xmlns:p14="http://schemas.microsoft.com/office/powerpoint/2010/main" val="27055878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6</a:t>
            </a:r>
          </a:p>
        </p:txBody>
      </p:sp>
      <p:sp>
        <p:nvSpPr>
          <p:cNvPr id="4" name="Slide Number Placeholder 3"/>
          <p:cNvSpPr>
            <a:spLocks noGrp="1"/>
          </p:cNvSpPr>
          <p:nvPr>
            <p:ph type="sldNum" sz="quarter" idx="10"/>
          </p:nvPr>
        </p:nvSpPr>
        <p:spPr/>
        <p:txBody>
          <a:bodyPr/>
          <a:lstStyle/>
          <a:p>
            <a:fld id="{5C821964-560F-4BDB-BAAF-EC529F5D9B05}" type="slidenum">
              <a:rPr lang="en-US" smtClean="0"/>
              <a:t>91</a:t>
            </a:fld>
            <a:endParaRPr lang="en-US" dirty="0"/>
          </a:p>
        </p:txBody>
      </p:sp>
    </p:spTree>
    <p:extLst>
      <p:ext uri="{BB962C8B-B14F-4D97-AF65-F5344CB8AC3E}">
        <p14:creationId xmlns:p14="http://schemas.microsoft.com/office/powerpoint/2010/main" val="18847065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93</a:t>
            </a:fld>
            <a:endParaRPr lang="en-US" dirty="0"/>
          </a:p>
        </p:txBody>
      </p:sp>
    </p:spTree>
    <p:extLst>
      <p:ext uri="{BB962C8B-B14F-4D97-AF65-F5344CB8AC3E}">
        <p14:creationId xmlns:p14="http://schemas.microsoft.com/office/powerpoint/2010/main" val="20766946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7</a:t>
            </a:r>
          </a:p>
        </p:txBody>
      </p:sp>
      <p:sp>
        <p:nvSpPr>
          <p:cNvPr id="4" name="Slide Number Placeholder 3"/>
          <p:cNvSpPr>
            <a:spLocks noGrp="1"/>
          </p:cNvSpPr>
          <p:nvPr>
            <p:ph type="sldNum" sz="quarter" idx="10"/>
          </p:nvPr>
        </p:nvSpPr>
        <p:spPr/>
        <p:txBody>
          <a:bodyPr/>
          <a:lstStyle/>
          <a:p>
            <a:fld id="{DF811066-0135-4CAA-8AD4-89A97190AC00}" type="slidenum">
              <a:rPr lang="en-US" smtClean="0"/>
              <a:t>100</a:t>
            </a:fld>
            <a:endParaRPr lang="en-US" dirty="0"/>
          </a:p>
        </p:txBody>
      </p:sp>
    </p:spTree>
    <p:extLst>
      <p:ext uri="{BB962C8B-B14F-4D97-AF65-F5344CB8AC3E}">
        <p14:creationId xmlns:p14="http://schemas.microsoft.com/office/powerpoint/2010/main" val="24312528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7</a:t>
            </a:r>
          </a:p>
        </p:txBody>
      </p:sp>
      <p:sp>
        <p:nvSpPr>
          <p:cNvPr id="4" name="Slide Number Placeholder 3"/>
          <p:cNvSpPr>
            <a:spLocks noGrp="1"/>
          </p:cNvSpPr>
          <p:nvPr>
            <p:ph type="sldNum" sz="quarter" idx="10"/>
          </p:nvPr>
        </p:nvSpPr>
        <p:spPr/>
        <p:txBody>
          <a:bodyPr/>
          <a:lstStyle/>
          <a:p>
            <a:fld id="{5C821964-560F-4BDB-BAAF-EC529F5D9B05}" type="slidenum">
              <a:rPr lang="en-US" smtClean="0"/>
              <a:t>101</a:t>
            </a:fld>
            <a:endParaRPr lang="en-US" dirty="0"/>
          </a:p>
        </p:txBody>
      </p:sp>
    </p:spTree>
    <p:extLst>
      <p:ext uri="{BB962C8B-B14F-4D97-AF65-F5344CB8AC3E}">
        <p14:creationId xmlns:p14="http://schemas.microsoft.com/office/powerpoint/2010/main" val="31876394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104</a:t>
            </a:fld>
            <a:endParaRPr lang="en-US" dirty="0"/>
          </a:p>
        </p:txBody>
      </p:sp>
    </p:spTree>
    <p:extLst>
      <p:ext uri="{BB962C8B-B14F-4D97-AF65-F5344CB8AC3E}">
        <p14:creationId xmlns:p14="http://schemas.microsoft.com/office/powerpoint/2010/main" val="7998335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11</a:t>
            </a:fld>
            <a:endParaRPr lang="en-US" dirty="0"/>
          </a:p>
        </p:txBody>
      </p:sp>
    </p:spTree>
    <p:extLst>
      <p:ext uri="{BB962C8B-B14F-4D97-AF65-F5344CB8AC3E}">
        <p14:creationId xmlns:p14="http://schemas.microsoft.com/office/powerpoint/2010/main" val="24864473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8</a:t>
            </a:r>
          </a:p>
        </p:txBody>
      </p:sp>
      <p:sp>
        <p:nvSpPr>
          <p:cNvPr id="4" name="Slide Number Placeholder 3"/>
          <p:cNvSpPr>
            <a:spLocks noGrp="1"/>
          </p:cNvSpPr>
          <p:nvPr>
            <p:ph type="sldNum" sz="quarter" idx="10"/>
          </p:nvPr>
        </p:nvSpPr>
        <p:spPr/>
        <p:txBody>
          <a:bodyPr/>
          <a:lstStyle/>
          <a:p>
            <a:fld id="{DF811066-0135-4CAA-8AD4-89A97190AC00}" type="slidenum">
              <a:rPr lang="en-US" smtClean="0"/>
              <a:t>107</a:t>
            </a:fld>
            <a:endParaRPr lang="en-US" dirty="0"/>
          </a:p>
        </p:txBody>
      </p:sp>
    </p:spTree>
    <p:extLst>
      <p:ext uri="{BB962C8B-B14F-4D97-AF65-F5344CB8AC3E}">
        <p14:creationId xmlns:p14="http://schemas.microsoft.com/office/powerpoint/2010/main" val="25715223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8</a:t>
            </a:r>
          </a:p>
        </p:txBody>
      </p:sp>
      <p:sp>
        <p:nvSpPr>
          <p:cNvPr id="4" name="Slide Number Placeholder 3"/>
          <p:cNvSpPr>
            <a:spLocks noGrp="1"/>
          </p:cNvSpPr>
          <p:nvPr>
            <p:ph type="sldNum" sz="quarter" idx="10"/>
          </p:nvPr>
        </p:nvSpPr>
        <p:spPr/>
        <p:txBody>
          <a:bodyPr/>
          <a:lstStyle/>
          <a:p>
            <a:fld id="{DF811066-0135-4CAA-8AD4-89A97190AC00}" type="slidenum">
              <a:rPr lang="en-US" smtClean="0"/>
              <a:t>108</a:t>
            </a:fld>
            <a:endParaRPr lang="en-US" dirty="0"/>
          </a:p>
        </p:txBody>
      </p:sp>
    </p:spTree>
    <p:extLst>
      <p:ext uri="{BB962C8B-B14F-4D97-AF65-F5344CB8AC3E}">
        <p14:creationId xmlns:p14="http://schemas.microsoft.com/office/powerpoint/2010/main" val="42755105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113</a:t>
            </a:fld>
            <a:endParaRPr lang="en-US" dirty="0"/>
          </a:p>
        </p:txBody>
      </p:sp>
    </p:spTree>
    <p:extLst>
      <p:ext uri="{BB962C8B-B14F-4D97-AF65-F5344CB8AC3E}">
        <p14:creationId xmlns:p14="http://schemas.microsoft.com/office/powerpoint/2010/main" val="5283960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5C821964-560F-4BDB-BAAF-EC529F5D9B05}" type="slidenum">
              <a:rPr lang="en-US" smtClean="0"/>
              <a:t>114</a:t>
            </a:fld>
            <a:endParaRPr lang="en-US" dirty="0"/>
          </a:p>
        </p:txBody>
      </p:sp>
    </p:spTree>
    <p:extLst>
      <p:ext uri="{BB962C8B-B14F-4D97-AF65-F5344CB8AC3E}">
        <p14:creationId xmlns:p14="http://schemas.microsoft.com/office/powerpoint/2010/main" val="11505289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5C821964-560F-4BDB-BAAF-EC529F5D9B05}" type="slidenum">
              <a:rPr lang="en-US" smtClean="0"/>
              <a:t>118</a:t>
            </a:fld>
            <a:endParaRPr lang="en-US" dirty="0"/>
          </a:p>
        </p:txBody>
      </p:sp>
    </p:spTree>
    <p:extLst>
      <p:ext uri="{BB962C8B-B14F-4D97-AF65-F5344CB8AC3E}">
        <p14:creationId xmlns:p14="http://schemas.microsoft.com/office/powerpoint/2010/main" val="13242234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9D0E9971-5323-49BB-B202-5B26F1DB1B82}" type="slidenum">
              <a:rPr lang="en-US"/>
              <a:pPr/>
              <a:t>13</a:t>
            </a:fld>
            <a:endParaRPr lang="en-US" dirty="0"/>
          </a:p>
        </p:txBody>
      </p:sp>
      <p:sp>
        <p:nvSpPr>
          <p:cNvPr id="30723" name="Rectangle 2"/>
          <p:cNvSpPr>
            <a:spLocks noGrp="1" noRot="1" noChangeAspect="1" noChangeArrowheads="1" noTextEdit="1"/>
          </p:cNvSpPr>
          <p:nvPr>
            <p:ph type="sldImg"/>
          </p:nvPr>
        </p:nvSpPr>
        <p:spPr>
          <a:xfrm>
            <a:off x="2946400" y="3852863"/>
            <a:ext cx="13868400" cy="10401300"/>
          </a:xfrm>
          <a:ln/>
        </p:spPr>
      </p:sp>
      <p:sp>
        <p:nvSpPr>
          <p:cNvPr id="30724"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5063122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3EFAA379-E1CB-461F-AD49-146B2A9F5224}" type="slidenum">
              <a:rPr lang="en-US"/>
              <a:pPr/>
              <a:t>14</a:t>
            </a:fld>
            <a:endParaRPr lang="en-US" dirty="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7778534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animated. Shows only the question – PE should ask students and get some responses</a:t>
            </a:r>
          </a:p>
        </p:txBody>
      </p:sp>
      <p:sp>
        <p:nvSpPr>
          <p:cNvPr id="4" name="Slide Number Placeholder 3"/>
          <p:cNvSpPr>
            <a:spLocks noGrp="1"/>
          </p:cNvSpPr>
          <p:nvPr>
            <p:ph type="sldNum" sz="quarter" idx="10"/>
          </p:nvPr>
        </p:nvSpPr>
        <p:spPr/>
        <p:txBody>
          <a:bodyPr/>
          <a:lstStyle/>
          <a:p>
            <a:fld id="{DF811066-0135-4CAA-8AD4-89A97190AC00}" type="slidenum">
              <a:rPr lang="en-US" smtClean="0"/>
              <a:t>18</a:t>
            </a:fld>
            <a:endParaRPr lang="en-US" dirty="0"/>
          </a:p>
        </p:txBody>
      </p:sp>
    </p:spTree>
    <p:extLst>
      <p:ext uri="{BB962C8B-B14F-4D97-AF65-F5344CB8AC3E}">
        <p14:creationId xmlns:p14="http://schemas.microsoft.com/office/powerpoint/2010/main" val="18210535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yourself and discuss desired outcomes – 1 minute</a:t>
            </a:r>
          </a:p>
        </p:txBody>
      </p:sp>
      <p:sp>
        <p:nvSpPr>
          <p:cNvPr id="4" name="Slide Number Placeholder 3"/>
          <p:cNvSpPr>
            <a:spLocks noGrp="1"/>
          </p:cNvSpPr>
          <p:nvPr>
            <p:ph type="sldNum" sz="quarter" idx="5"/>
          </p:nvPr>
        </p:nvSpPr>
        <p:spPr/>
        <p:txBody>
          <a:bodyPr/>
          <a:lstStyle/>
          <a:p>
            <a:fld id="{DF811066-0135-4CAA-8AD4-89A97190AC00}" type="slidenum">
              <a:rPr lang="en-US" smtClean="0"/>
              <a:t>22</a:t>
            </a:fld>
            <a:endParaRPr lang="en-US" dirty="0"/>
          </a:p>
        </p:txBody>
      </p:sp>
    </p:spTree>
    <p:extLst>
      <p:ext uri="{BB962C8B-B14F-4D97-AF65-F5344CB8AC3E}">
        <p14:creationId xmlns:p14="http://schemas.microsoft.com/office/powerpoint/2010/main" val="36991296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Community Agreements – </a:t>
            </a:r>
          </a:p>
          <a:p>
            <a:r>
              <a:rPr lang="en-US" b="1" dirty="0"/>
              <a:t>Be Curious, Open, and Respectful</a:t>
            </a:r>
            <a:r>
              <a:rPr lang="en-US" dirty="0"/>
              <a:t> - call in not out/throw sunshine not shade </a:t>
            </a:r>
          </a:p>
          <a:p>
            <a:r>
              <a:rPr lang="en-US" b="1" dirty="0"/>
              <a:t>No one knows everything</a:t>
            </a:r>
            <a:r>
              <a:rPr lang="en-US" dirty="0"/>
              <a:t> - together we know a lot </a:t>
            </a:r>
          </a:p>
          <a:p>
            <a:r>
              <a:rPr lang="en-US" b="1" dirty="0"/>
              <a:t>We can’t be articulate all the time</a:t>
            </a:r>
            <a:r>
              <a:rPr lang="en-US" dirty="0"/>
              <a:t> - give the benefit of the doubt and ask questions </a:t>
            </a:r>
          </a:p>
          <a:p>
            <a:r>
              <a:rPr lang="en-US" b="1" dirty="0"/>
              <a:t>We take care of ourselves</a:t>
            </a:r>
            <a:r>
              <a:rPr lang="en-US" dirty="0"/>
              <a:t> - stretch, eat, drink, use restroom, rest, etc. </a:t>
            </a:r>
          </a:p>
          <a:p>
            <a:r>
              <a:rPr lang="en-US" b="1" dirty="0"/>
              <a:t>Confidentiality</a:t>
            </a:r>
            <a:r>
              <a:rPr lang="en-US" dirty="0"/>
              <a:t> - don’t speak for others without explicit permission, don’t share something communicated in a private or safe space. </a:t>
            </a:r>
          </a:p>
          <a:p>
            <a:r>
              <a:rPr lang="en-US" b="1" dirty="0"/>
              <a:t>One mic</a:t>
            </a:r>
            <a:r>
              <a:rPr lang="en-US" dirty="0"/>
              <a:t> - one voice at a time </a:t>
            </a:r>
          </a:p>
          <a:p>
            <a:r>
              <a:rPr lang="en-US" b="1" dirty="0"/>
              <a:t>Take Space/Make Space</a:t>
            </a:r>
            <a:r>
              <a:rPr lang="en-US" dirty="0"/>
              <a:t> - if you are usually quiet challenge yourself to take more space, and if you usually talk a lot be mindful to leave room for quieter voices </a:t>
            </a:r>
          </a:p>
          <a:p>
            <a:r>
              <a:rPr lang="en-US" b="1" dirty="0"/>
              <a:t>Avoid Jargon, Acronyms, and Industry language</a:t>
            </a:r>
            <a:r>
              <a:rPr lang="en-US" dirty="0"/>
              <a:t> - use inclusive language that is accessible for people with varying inside knowledge </a:t>
            </a:r>
          </a:p>
          <a:p>
            <a:r>
              <a:rPr lang="en-US" b="1" dirty="0"/>
              <a:t>Be aware of time</a:t>
            </a:r>
            <a:r>
              <a:rPr lang="en-US" dirty="0"/>
              <a:t> - enough let’s move on (ELMO)  means if what you wanted to say has already been said, don’t say it </a:t>
            </a:r>
          </a:p>
          <a:p>
            <a:r>
              <a:rPr lang="en-US" b="1" dirty="0"/>
              <a:t>Speak from your own experience</a:t>
            </a:r>
            <a:r>
              <a:rPr lang="en-US" dirty="0"/>
              <a:t> - Use I statements rather than generalizations </a:t>
            </a:r>
          </a:p>
          <a:p>
            <a:r>
              <a:rPr lang="en-US" b="1" dirty="0"/>
              <a:t>Challenge assumptions</a:t>
            </a:r>
            <a:r>
              <a:rPr lang="en-US" dirty="0"/>
              <a:t> </a:t>
            </a:r>
          </a:p>
          <a:p>
            <a:r>
              <a:rPr lang="en-US" b="1" dirty="0"/>
              <a:t>Be conscious of intent vs. impact</a:t>
            </a:r>
            <a:r>
              <a:rPr lang="en-US" dirty="0"/>
              <a:t> - no matter intention you’re responsible for your impact </a:t>
            </a:r>
          </a:p>
          <a:p>
            <a:r>
              <a:rPr lang="en-US" b="1" dirty="0"/>
              <a:t>Avoid using isms</a:t>
            </a:r>
            <a:endParaRPr lang="en-US" dirty="0"/>
          </a:p>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23</a:t>
            </a:fld>
            <a:endParaRPr lang="en-US" dirty="0"/>
          </a:p>
        </p:txBody>
      </p:sp>
    </p:spTree>
    <p:extLst>
      <p:ext uri="{BB962C8B-B14F-4D97-AF65-F5344CB8AC3E}">
        <p14:creationId xmlns:p14="http://schemas.microsoft.com/office/powerpoint/2010/main" val="28653029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24</a:t>
            </a:fld>
            <a:endParaRPr lang="en-US" dirty="0"/>
          </a:p>
        </p:txBody>
      </p:sp>
    </p:spTree>
    <p:extLst>
      <p:ext uri="{BB962C8B-B14F-4D97-AF65-F5344CB8AC3E}">
        <p14:creationId xmlns:p14="http://schemas.microsoft.com/office/powerpoint/2010/main" val="35333665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BBEFECE-025D-4F61-8AB3-C921C18C53BC}" type="datetime1">
              <a:rPr lang="en-US" smtClean="0"/>
              <a:t>2/1/2023</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33AF77-2CEA-4402-BBB5-AB7A0A92B6BC}" type="datetime1">
              <a:rPr lang="en-US" smtClean="0"/>
              <a:t>2/1/2023</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674E90-26EB-4A55-A105-BBFE03AD4869}" type="datetime1">
              <a:rPr lang="en-US" smtClean="0"/>
              <a:t>2/1/2023</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566B17B1-7C79-45AB-AF70-0C1DA4B8BFEA}" type="datetime1">
              <a:rPr lang="en-US" smtClean="0"/>
              <a:t>2/1/2023</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34989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43FD76-6CA5-42AF-B762-EE369FE6662D}" type="datetime1">
              <a:rPr lang="en-US" smtClean="0"/>
              <a:t>2/1/2023</a:t>
            </a:fld>
            <a:endParaRPr lang="en-US" dirty="0"/>
          </a:p>
        </p:txBody>
      </p:sp>
      <p:sp>
        <p:nvSpPr>
          <p:cNvPr id="5" name="Footer Placeholder 4"/>
          <p:cNvSpPr>
            <a:spLocks noGrp="1"/>
          </p:cNvSpPr>
          <p:nvPr>
            <p:ph type="ftr" sz="quarter" idx="11"/>
          </p:nvPr>
        </p:nvSpPr>
        <p:spPr/>
        <p:txBody>
          <a:bodyPr/>
          <a:lstStyle>
            <a:lvl1pPr>
              <a:defRPr sz="1200"/>
            </a:lvl1p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561212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47D97CD-4947-449E-A106-ABAFB47ECECC}" type="datetime1">
              <a:rPr lang="en-US" smtClean="0"/>
              <a:t>2/1/2023</a:t>
            </a:fld>
            <a:endParaRPr lang="en-US" dirty="0"/>
          </a:p>
        </p:txBody>
      </p:sp>
      <p:sp>
        <p:nvSpPr>
          <p:cNvPr id="5" name="Footer Placeholder 4"/>
          <p:cNvSpPr>
            <a:spLocks noGrp="1"/>
          </p:cNvSpPr>
          <p:nvPr>
            <p:ph type="ftr" sz="quarter" idx="11"/>
          </p:nvPr>
        </p:nvSpPr>
        <p:spPr/>
        <p:txBody>
          <a:bodyPr/>
          <a:lstStyle>
            <a:lvl1pPr>
              <a:defRPr sz="1200"/>
            </a:lvl1p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364794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6714BF7-4C6E-4C1F-B83F-F23AC9D882A0}" type="datetime1">
              <a:rPr lang="en-US" smtClean="0"/>
              <a:t>2/1/2023</a:t>
            </a:fld>
            <a:endParaRPr lang="en-US" dirty="0"/>
          </a:p>
        </p:txBody>
      </p:sp>
      <p:sp>
        <p:nvSpPr>
          <p:cNvPr id="6" name="Footer Placeholder 5"/>
          <p:cNvSpPr>
            <a:spLocks noGrp="1"/>
          </p:cNvSpPr>
          <p:nvPr>
            <p:ph type="ftr" sz="quarter" idx="11"/>
          </p:nvPr>
        </p:nvSpPr>
        <p:spPr/>
        <p:txBody>
          <a:bodyPr/>
          <a:lstStyle>
            <a:lvl1pPr>
              <a:defRPr sz="1200"/>
            </a:lvl1pPr>
          </a:lstStyle>
          <a:p>
            <a:r>
              <a:rPr lang="en-US" dirty="0"/>
              <a:t>PE Space</a:t>
            </a:r>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726249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5FFF3EF-A06D-43BF-BAE9-F824D4A8A670}" type="datetime1">
              <a:rPr lang="en-US" smtClean="0"/>
              <a:t>2/1/2023</a:t>
            </a:fld>
            <a:endParaRPr lang="en-US" dirty="0"/>
          </a:p>
        </p:txBody>
      </p:sp>
      <p:sp>
        <p:nvSpPr>
          <p:cNvPr id="8" name="Footer Placeholder 7"/>
          <p:cNvSpPr>
            <a:spLocks noGrp="1"/>
          </p:cNvSpPr>
          <p:nvPr>
            <p:ph type="ftr" sz="quarter" idx="11"/>
          </p:nvPr>
        </p:nvSpPr>
        <p:spPr/>
        <p:txBody>
          <a:bodyPr/>
          <a:lstStyle>
            <a:lvl1pPr>
              <a:defRPr sz="1200"/>
            </a:lvl1pPr>
          </a:lstStyle>
          <a:p>
            <a:r>
              <a:rPr lang="en-US" dirty="0"/>
              <a:t>PE Space</a:t>
            </a:r>
          </a:p>
        </p:txBody>
      </p:sp>
      <p:sp>
        <p:nvSpPr>
          <p:cNvPr id="9" name="Slide Number Placeholder 8"/>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07236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21A87E7-AD4E-45B0-8780-6A3CCEC83DB8}" type="datetime1">
              <a:rPr lang="en-US" smtClean="0"/>
              <a:t>2/1/2023</a:t>
            </a:fld>
            <a:endParaRPr lang="en-US" dirty="0"/>
          </a:p>
        </p:txBody>
      </p:sp>
      <p:sp>
        <p:nvSpPr>
          <p:cNvPr id="4" name="Footer Placeholder 3"/>
          <p:cNvSpPr>
            <a:spLocks noGrp="1"/>
          </p:cNvSpPr>
          <p:nvPr>
            <p:ph type="ftr" sz="quarter" idx="11"/>
          </p:nvPr>
        </p:nvSpPr>
        <p:spPr/>
        <p:txBody>
          <a:bodyPr/>
          <a:lstStyle>
            <a:lvl1pPr>
              <a:defRPr sz="1200"/>
            </a:lvl1p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176916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00F278-01CA-4830-87DF-3EE440A49B28}" type="datetime1">
              <a:rPr lang="en-US" smtClean="0"/>
              <a:t>2/1/2023</a:t>
            </a:fld>
            <a:endParaRPr lang="en-US" dirty="0"/>
          </a:p>
        </p:txBody>
      </p:sp>
      <p:sp>
        <p:nvSpPr>
          <p:cNvPr id="3" name="Footer Placeholder 2"/>
          <p:cNvSpPr>
            <a:spLocks noGrp="1"/>
          </p:cNvSpPr>
          <p:nvPr>
            <p:ph type="ftr" sz="quarter" idx="11"/>
          </p:nvPr>
        </p:nvSpPr>
        <p:spPr/>
        <p:txBody>
          <a:bodyPr/>
          <a:lstStyle/>
          <a:p>
            <a:r>
              <a:rPr lang="en-US" dirty="0"/>
              <a:t>PE Space</a:t>
            </a:r>
          </a:p>
        </p:txBody>
      </p:sp>
      <p:sp>
        <p:nvSpPr>
          <p:cNvPr id="4" name="Slide Number Placeholder 3"/>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26262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D097CF39-2DF2-4EBF-96CA-214EE11D6B61}" type="datetime1">
              <a:rPr lang="en-US" smtClean="0"/>
              <a:t>2/1/2023</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341390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8CD78C-9DDF-4CBE-8ED2-64CA794A14D5}" type="datetime1">
              <a:rPr lang="en-US" smtClean="0"/>
              <a:t>2/1/2023</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C582959B-B000-4DD3-9EF5-2021D506DC81}" type="datetime1">
              <a:rPr lang="en-US" smtClean="0"/>
              <a:t>2/1/2023</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5988311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8E82F6-443A-4959-9C97-F699D081CE81}" type="datetime1">
              <a:rPr lang="en-US" smtClean="0"/>
              <a:t>2/1/2023</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1482854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604878-3E1A-4633-BB4E-4D5EB3D7E11F}" type="datetime1">
              <a:rPr lang="en-US" smtClean="0"/>
              <a:t>2/1/2023</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5423903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912B93E7-D57E-4A7E-B607-67BD05683528}" type="datetimeFigureOut">
              <a:rPr lang="en-US" smtClean="0"/>
              <a:t>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2459835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2B93E7-D57E-4A7E-B607-67BD05683528}" type="datetimeFigureOut">
              <a:rPr lang="en-US" smtClean="0"/>
              <a:t>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068155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12B93E7-D57E-4A7E-B607-67BD05683528}" type="datetimeFigureOut">
              <a:rPr lang="en-US" smtClean="0"/>
              <a:t>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2431564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12B93E7-D57E-4A7E-B607-67BD05683528}" type="datetimeFigureOut">
              <a:rPr lang="en-US" smtClean="0"/>
              <a:t>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0554974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12B93E7-D57E-4A7E-B607-67BD05683528}" type="datetimeFigureOut">
              <a:rPr lang="en-US" smtClean="0"/>
              <a:t>2/1/2023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888620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12B93E7-D57E-4A7E-B607-67BD05683528}" type="datetimeFigureOut">
              <a:rPr lang="en-US" smtClean="0"/>
              <a:t>2/1/2023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5879643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2B93E7-D57E-4A7E-B607-67BD05683528}" type="datetimeFigureOut">
              <a:rPr lang="en-US" smtClean="0"/>
              <a:t>2/1/2023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327436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8DC8D0-882E-4FAA-BDC7-45A4525D845D}" type="datetime1">
              <a:rPr lang="en-US" smtClean="0"/>
              <a:t>2/1/2023</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912B93E7-D57E-4A7E-B607-67BD05683528}" type="datetimeFigureOut">
              <a:rPr lang="en-US" smtClean="0"/>
              <a:t>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9654255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912B93E7-D57E-4A7E-B607-67BD05683528}" type="datetimeFigureOut">
              <a:rPr lang="en-US" smtClean="0"/>
              <a:t>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4233620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2B93E7-D57E-4A7E-B607-67BD05683528}" type="datetimeFigureOut">
              <a:rPr lang="en-US" smtClean="0"/>
              <a:t>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1561269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2B93E7-D57E-4A7E-B607-67BD05683528}" type="datetimeFigureOut">
              <a:rPr lang="en-US" smtClean="0"/>
              <a:t>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127798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87CB801-FEDA-4224-B3DE-56F14E3B4F5F}" type="datetime1">
              <a:rPr lang="en-US" smtClean="0"/>
              <a:t>2/1/2023</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F746DD5-E019-4055-B820-68C141A70EF1}" type="datetime1">
              <a:rPr lang="en-US" smtClean="0"/>
              <a:t>2/1/2023</a:t>
            </a:fld>
            <a:endParaRPr lang="en-US" dirty="0"/>
          </a:p>
        </p:txBody>
      </p:sp>
      <p:sp>
        <p:nvSpPr>
          <p:cNvPr id="8" name="Footer Placeholder 7"/>
          <p:cNvSpPr>
            <a:spLocks noGrp="1"/>
          </p:cNvSpPr>
          <p:nvPr>
            <p:ph type="ftr" sz="quarter" idx="11"/>
          </p:nvPr>
        </p:nvSpPr>
        <p:spPr/>
        <p:txBody>
          <a:bodyPr/>
          <a:lstStyle/>
          <a:p>
            <a:r>
              <a:rPr lang="en-US" dirty="0"/>
              <a:t>PE Space</a:t>
            </a:r>
          </a:p>
        </p:txBody>
      </p:sp>
      <p:sp>
        <p:nvSpPr>
          <p:cNvPr id="9" name="Slide Number Placeholder 8"/>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BF6AFDE-A98C-443D-A18B-5619A24BF9B8}" type="datetime1">
              <a:rPr lang="en-US" smtClean="0"/>
              <a:t>2/1/2023</a:t>
            </a:fld>
            <a:endParaRPr lang="en-US" dirty="0"/>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112726-0BAA-4377-A3FC-D6749970D5FF}" type="datetime1">
              <a:rPr lang="en-US" smtClean="0"/>
              <a:t>2/1/2023</a:t>
            </a:fld>
            <a:endParaRPr lang="en-US" dirty="0"/>
          </a:p>
        </p:txBody>
      </p:sp>
      <p:sp>
        <p:nvSpPr>
          <p:cNvPr id="3" name="Footer Placeholder 2"/>
          <p:cNvSpPr>
            <a:spLocks noGrp="1"/>
          </p:cNvSpPr>
          <p:nvPr>
            <p:ph type="ftr" sz="quarter" idx="11"/>
          </p:nvPr>
        </p:nvSpPr>
        <p:spPr/>
        <p:txBody>
          <a:bodyPr/>
          <a:lstStyle/>
          <a:p>
            <a:r>
              <a:rPr lang="en-US" dirty="0"/>
              <a:t>PE Space</a:t>
            </a:r>
          </a:p>
        </p:txBody>
      </p:sp>
      <p:sp>
        <p:nvSpPr>
          <p:cNvPr id="4" name="Slide Number Placeholder 3"/>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C4AFC88-04BF-4A27-900D-6F04B930DB13}" type="datetime1">
              <a:rPr lang="en-US" smtClean="0"/>
              <a:t>2/1/2023</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6963027-51E3-4C03-86D4-F471766D4121}" type="datetime1">
              <a:rPr lang="en-US" smtClean="0"/>
              <a:t>2/1/2023</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3E2E84-48E0-48B3-A27A-96EDB031A74D}" type="datetime1">
              <a:rPr lang="en-US" smtClean="0"/>
              <a:t>2/1/2023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PE Space</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4824F-EBE0-443F-8A8F-F64816AF04DC}"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59EAA91-F958-4D2A-8CC2-27CD503A2628}" type="datetime1">
              <a:rPr lang="en-US" smtClean="0"/>
              <a:t>2/1/2023</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a:t>PE Space</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28FE254-016A-4E51-98AE-D4B4E3F12C32}" type="slidenum">
              <a:rPr lang="en-US" smtClean="0"/>
              <a:t>‹#›</a:t>
            </a:fld>
            <a:endParaRPr lang="en-US" dirty="0"/>
          </a:p>
        </p:txBody>
      </p:sp>
    </p:spTree>
    <p:extLst>
      <p:ext uri="{BB962C8B-B14F-4D97-AF65-F5344CB8AC3E}">
        <p14:creationId xmlns:p14="http://schemas.microsoft.com/office/powerpoint/2010/main" val="25274172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12B93E7-D57E-4A7E-B607-67BD05683528}" type="datetimeFigureOut">
              <a:rPr lang="en-US" smtClean="0"/>
              <a:t>2/1/2023</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C48B151-73E6-4005-9E41-BAC149615E2B}" type="slidenum">
              <a:rPr lang="en-US" smtClean="0"/>
              <a:t>‹#›</a:t>
            </a:fld>
            <a:endParaRPr lang="en-US" dirty="0"/>
          </a:p>
        </p:txBody>
      </p:sp>
    </p:spTree>
    <p:extLst>
      <p:ext uri="{BB962C8B-B14F-4D97-AF65-F5344CB8AC3E}">
        <p14:creationId xmlns:p14="http://schemas.microsoft.com/office/powerpoint/2010/main" val="40264014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105.xml.rels><?xml version="1.0" encoding="UTF-8" standalone="yes"?>
<Relationships xmlns="http://schemas.openxmlformats.org/package/2006/relationships"><Relationship Id="rId3" Type="http://schemas.openxmlformats.org/officeDocument/2006/relationships/hyperlink" Target="https://designlab.eng.rpi.edu/edn/projects/capstone-support-dev/repository/112/raw/template%20documents/BM_Memo-Topic-RCSid.docx" TargetMode="External"/><Relationship Id="rId7" Type="http://schemas.openxmlformats.org/officeDocument/2006/relationships/hyperlink" Target="https://rpi.percipio.com/" TargetMode="External"/><Relationship Id="rId2" Type="http://schemas.openxmlformats.org/officeDocument/2006/relationships/hyperlink" Target="https://designlab.eng.rpi.edu/edn/projects/capstone-support-dev/repository/112/raw/training/Creating%20Versions%20from%20your%20Statement%20of%20Work.mp4" TargetMode="External"/><Relationship Id="rId1" Type="http://schemas.openxmlformats.org/officeDocument/2006/relationships/slideLayout" Target="../slideLayouts/slideLayout24.xml"/><Relationship Id="rId6" Type="http://schemas.openxmlformats.org/officeDocument/2006/relationships/hyperlink" Target="https://designlab.eng.rpi.edu/edn/projects/capstone-support-dev/wiki/Templates_and_Forms" TargetMode="External"/><Relationship Id="rId5" Type="http://schemas.openxmlformats.org/officeDocument/2006/relationships/hyperlink" Target="https://designlab.eng.rpi.edu/edn/projects/capstone-support-dev/wiki/Risks_Associated_with_Project_Plans" TargetMode="External"/><Relationship Id="rId4" Type="http://schemas.openxmlformats.org/officeDocument/2006/relationships/hyperlink" Target="https://designlab.eng.rpi.edu/edn/projects/capstone-support-dev/repository/112/raw/Rubrics/Background%20Memo%20Rubric.docx" TargetMode="External"/></Relationships>
</file>

<file path=ppt/slides/_rels/slide106.xml.rels><?xml version="1.0" encoding="UTF-8" standalone="yes"?>
<Relationships xmlns="http://schemas.openxmlformats.org/package/2006/relationships"><Relationship Id="rId3" Type="http://schemas.openxmlformats.org/officeDocument/2006/relationships/hyperlink" Target="https://designlab.eng.rpi.edu/projects/capstone-support-dev/wiki%20-%20Playbook.pptx"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 Id="rId4" Type="http://schemas.openxmlformats.org/officeDocument/2006/relationships/image" Target="../media/image42.PNG"/></Relationships>
</file>

<file path=ppt/slides/_rels/slide10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1.xml.rels><?xml version="1.0" encoding="UTF-8" standalone="yes"?>
<Relationships xmlns="http://schemas.openxmlformats.org/package/2006/relationships"><Relationship Id="rId2" Type="http://schemas.openxmlformats.org/officeDocument/2006/relationships/hyperlink" Target="https://designlab.eng.rpi.edu/edn/projects/capstone-support-dev/wiki/Preliminary_Design_Review_and_Poster" TargetMode="External"/><Relationship Id="rId1" Type="http://schemas.openxmlformats.org/officeDocument/2006/relationships/slideLayout" Target="../slideLayouts/slideLayout24.xml"/></Relationships>
</file>

<file path=ppt/slides/_rels/slide112.xml.rels><?xml version="1.0" encoding="UTF-8" standalone="yes"?>
<Relationships xmlns="http://schemas.openxmlformats.org/package/2006/relationships"><Relationship Id="rId3" Type="http://schemas.openxmlformats.org/officeDocument/2006/relationships/hyperlink" Target="https://designlab.eng.rpi.edu/projects/capstone-support-dev/wiki%20-%20Playbook.pptx"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 Id="rId4" Type="http://schemas.openxmlformats.org/officeDocument/2006/relationships/image" Target="../media/image43.PNG"/></Relationships>
</file>

<file path=ppt/slides/_rels/slide1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115.xml.rels><?xml version="1.0" encoding="UTF-8" standalone="yes"?>
<Relationships xmlns="http://schemas.openxmlformats.org/package/2006/relationships"><Relationship Id="rId2" Type="http://schemas.openxmlformats.org/officeDocument/2006/relationships/hyperlink" Target="https://designlab.eng.rpi.edu/edn/projects/capstone-support-dev/repository/112/entry/template%20documents/Poster.pptx" TargetMode="External"/><Relationship Id="rId1" Type="http://schemas.openxmlformats.org/officeDocument/2006/relationships/slideLayout" Target="../slideLayouts/slideLayout13.xml"/></Relationships>
</file>

<file path=ppt/slides/_rels/slide116.xml.rels><?xml version="1.0" encoding="UTF-8" standalone="yes"?>
<Relationships xmlns="http://schemas.openxmlformats.org/package/2006/relationships"><Relationship Id="rId3" Type="http://schemas.openxmlformats.org/officeDocument/2006/relationships/hyperlink" Target="https://forms.gle/7JvfgSsWBVWRfvob9" TargetMode="External"/><Relationship Id="rId2" Type="http://schemas.openxmlformats.org/officeDocument/2006/relationships/hyperlink" Target="https://designlab.eng.rpi.edu/edn/projects/capstone-support-dev/repository/112/entry/template%20documents/Poster.pptx" TargetMode="External"/><Relationship Id="rId1" Type="http://schemas.openxmlformats.org/officeDocument/2006/relationships/slideLayout" Target="../slideLayouts/slideLayout24.xml"/></Relationships>
</file>

<file path=ppt/slides/_rels/slide117.xml.rels><?xml version="1.0" encoding="UTF-8" standalone="yes"?>
<Relationships xmlns="http://schemas.openxmlformats.org/package/2006/relationships"><Relationship Id="rId3" Type="http://schemas.openxmlformats.org/officeDocument/2006/relationships/hyperlink" Target="https://designlab.eng.rpi.edu/projects/capstone-support-dev/wiki%20-%20Playbook.pptx"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24.xml"/><Relationship Id="rId4" Type="http://schemas.openxmlformats.org/officeDocument/2006/relationships/image" Target="../media/image44.PNG"/></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4.xml"/></Relationships>
</file>

<file path=ppt/slides/_rels/slide119.xml.rels><?xml version="1.0" encoding="UTF-8" standalone="yes"?>
<Relationships xmlns="http://schemas.openxmlformats.org/package/2006/relationships"><Relationship Id="rId2" Type="http://schemas.openxmlformats.org/officeDocument/2006/relationships/hyperlink" Target="https://designlab.eng.rpi.edu/edn/projects/capstone-support-dev/wiki/Class_11_and_beyond" TargetMode="Externa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openxmlformats.org/officeDocument/2006/relationships/image" Target="../media/image7.png"/><Relationship Id="rId13" Type="http://schemas.microsoft.com/office/2007/relationships/hdphoto" Target="../media/hdphoto2.wdp"/><Relationship Id="rId3" Type="http://schemas.openxmlformats.org/officeDocument/2006/relationships/image" Target="../media/image3.png"/><Relationship Id="rId7" Type="http://schemas.openxmlformats.org/officeDocument/2006/relationships/image" Target="../media/image6.jpeg"/><Relationship Id="rId12"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microsoft.com/office/2007/relationships/hdphoto" Target="../media/hdphoto1.wdp"/><Relationship Id="rId11" Type="http://schemas.openxmlformats.org/officeDocument/2006/relationships/image" Target="../media/image10.jpeg"/><Relationship Id="rId5" Type="http://schemas.openxmlformats.org/officeDocument/2006/relationships/image" Target="../media/image5.png"/><Relationship Id="rId10" Type="http://schemas.openxmlformats.org/officeDocument/2006/relationships/image" Target="../media/image9.wmf"/><Relationship Id="rId4" Type="http://schemas.openxmlformats.org/officeDocument/2006/relationships/image" Target="../media/image4.png"/><Relationship Id="rId9" Type="http://schemas.openxmlformats.org/officeDocument/2006/relationships/image" Target="../media/image8.png"/></Relationships>
</file>

<file path=ppt/slides/_rels/slide14.xml.rels><?xml version="1.0" encoding="UTF-8" standalone="yes"?>
<Relationships xmlns="http://schemas.openxmlformats.org/package/2006/relationships"><Relationship Id="rId8" Type="http://schemas.openxmlformats.org/officeDocument/2006/relationships/image" Target="../media/image16.jpeg"/><Relationship Id="rId13" Type="http://schemas.openxmlformats.org/officeDocument/2006/relationships/image" Target="../media/image21.png"/><Relationship Id="rId3" Type="http://schemas.openxmlformats.org/officeDocument/2006/relationships/image" Target="../media/image9.wmf"/><Relationship Id="rId7" Type="http://schemas.openxmlformats.org/officeDocument/2006/relationships/image" Target="../media/image15.jpeg"/><Relationship Id="rId12"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jpeg"/><Relationship Id="rId9" Type="http://schemas.openxmlformats.org/officeDocument/2006/relationships/image" Target="../media/image17.png"/><Relationship Id="rId14" Type="http://schemas.openxmlformats.org/officeDocument/2006/relationships/image" Target="../media/image2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designlab.eng.rpi.edu/edn/projects/capstone-support-dev/wiki/Tasks_and_Due_Dates" TargetMode="External"/><Relationship Id="rId2" Type="http://schemas.openxmlformats.org/officeDocument/2006/relationships/hyperlink" Target="https://designlab.eng.rpi.edu/edn/projects/capstone-support-dev/repository/112/revisions/295/raw/Course%20Documents/Common%20Course%20Syllabus.pdf" TargetMode="External"/><Relationship Id="rId1" Type="http://schemas.openxmlformats.org/officeDocument/2006/relationships/slideLayout" Target="../slideLayouts/slideLayout2.xml"/><Relationship Id="rId5" Type="http://schemas.openxmlformats.org/officeDocument/2006/relationships/hyperlink" Target="https://designlab.eng.rpi.edu/edn/projects/capstone-support-dev/wiki/Syllabus_or_Grading_questions" TargetMode="External"/><Relationship Id="rId4" Type="http://schemas.openxmlformats.org/officeDocument/2006/relationships/hyperlink" Target="mailto:kanaij@rpi.edu"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designlab.eng.rpi.edu/edn/projects/capstone-support-dev/wiki/Confidentiality_Requirements" TargetMode="Externa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hyperlink" Target="https://rpi.percipio.com/"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designlab.eng.rpi.edu/edn/" TargetMode="External"/><Relationship Id="rId2" Type="http://schemas.openxmlformats.org/officeDocument/2006/relationships/hyperlink" Target="https://forms.gle/HoU1JufvnPfDkbtW6" TargetMode="External"/><Relationship Id="rId1" Type="http://schemas.openxmlformats.org/officeDocument/2006/relationships/slideLayout" Target="../slideLayouts/slideLayout24.xml"/><Relationship Id="rId4" Type="http://schemas.openxmlformats.org/officeDocument/2006/relationships/hyperlink" Target="https://designlab.eng.rpi.edu/edn/projects/capstone-support-dev/repository/112/raw/training/Capstone%20Introduction%20and%20Expectations%20Part%202.mp4"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notesSlide" Target="../notesSlides/notesSlide13.xml"/><Relationship Id="rId1" Type="http://schemas.openxmlformats.org/officeDocument/2006/relationships/slideLayout" Target="../slideLayouts/slideLayout13.xml"/><Relationship Id="rId5" Type="http://schemas.openxmlformats.org/officeDocument/2006/relationships/image" Target="../media/image27.PNG"/><Relationship Id="rId4" Type="http://schemas.openxmlformats.org/officeDocument/2006/relationships/hyperlink" Target="https://designlab.eng.rpi.edu/projects/capstone-support-dev/wiki%20-%20Playbook.pptx"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hyperlink" Target="https://designlab.eng.rpi.edu/edn/projects/capstone-support-dev/wiki/Why_Electronic_Design_Notebook_is_the_ONLY_choice" TargetMode="Externa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hyperlink" Target="https://designlab.eng.rpi.edu/edn/projects/capstone-support-dev/repository/112/raw/Course%20Documents/Team%20Standards%20Agreement.docx" TargetMode="Externa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hyperlink" Target="https://mediasite.mms.rpi.edu/Mediasite5/Channel/anderm8winrpiedu-engr-2050/watch/87d950eccc2942038b1d06530e9217841d" TargetMode="External"/><Relationship Id="rId2" Type="http://schemas.openxmlformats.org/officeDocument/2006/relationships/hyperlink" Target="https://designlab.eng.rpi.edu/edn/projects/capstone-support-dev/repository/112/raw/training/The%20Engineering%20Design%20Process%20Refresher.pptx" TargetMode="External"/><Relationship Id="rId1" Type="http://schemas.openxmlformats.org/officeDocument/2006/relationships/slideLayout" Target="../slideLayouts/slideLayout24.xml"/><Relationship Id="rId6" Type="http://schemas.openxmlformats.org/officeDocument/2006/relationships/hyperlink" Target="https://designlab.eng.rpi.edu/edn/projects/capstone-support-dev/repository/112/raw/training/EDN%20Guidance%20for%20Out%20of%20Class%20Tasks%20-%20Initial%20Postings.mp4" TargetMode="External"/><Relationship Id="rId5" Type="http://schemas.openxmlformats.org/officeDocument/2006/relationships/hyperlink" Target="https://forms.gle/yvkvMFuR9rSaEhrB8" TargetMode="External"/><Relationship Id="rId4" Type="http://schemas.openxmlformats.org/officeDocument/2006/relationships/hyperlink" Target="https://mediasite.mms.rpi.edu/Mediasite5/Channel/anderm8winrpiedu-engr-2050/watch/96dceab44ae7447d812f5a216afa97cf1d" TargetMode="External"/></Relationships>
</file>

<file path=ppt/slides/_rels/slide5.xml.rels><?xml version="1.0" encoding="UTF-8" standalone="yes"?>
<Relationships xmlns="http://schemas.openxmlformats.org/package/2006/relationships"><Relationship Id="rId8" Type="http://schemas.openxmlformats.org/officeDocument/2006/relationships/slide" Target="slide99.xml"/><Relationship Id="rId3" Type="http://schemas.openxmlformats.org/officeDocument/2006/relationships/slide" Target="slide35.xml"/><Relationship Id="rId7" Type="http://schemas.openxmlformats.org/officeDocument/2006/relationships/slide" Target="slide89.xml"/><Relationship Id="rId2" Type="http://schemas.openxmlformats.org/officeDocument/2006/relationships/slide" Target="slide7.xml"/><Relationship Id="rId1" Type="http://schemas.openxmlformats.org/officeDocument/2006/relationships/slideLayout" Target="../slideLayouts/slideLayout2.xml"/><Relationship Id="rId6" Type="http://schemas.openxmlformats.org/officeDocument/2006/relationships/slide" Target="slide66.xml"/><Relationship Id="rId5" Type="http://schemas.openxmlformats.org/officeDocument/2006/relationships/slide" Target="slide59.xml"/><Relationship Id="rId10" Type="http://schemas.openxmlformats.org/officeDocument/2006/relationships/slide" Target="slide112.xml"/><Relationship Id="rId4" Type="http://schemas.openxmlformats.org/officeDocument/2006/relationships/slide" Target="slide50.xml"/><Relationship Id="rId9" Type="http://schemas.openxmlformats.org/officeDocument/2006/relationships/slide" Target="slide106.xml"/></Relationships>
</file>

<file path=ppt/slides/_rels/slide50.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hyperlink" Target="https://designlab.eng.rpi.edu/projects/capstone-support-dev/wiki%20-%20Playbook.pptx" TargetMode="Externa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hyperlink" Target="https://designlab.eng.rpi.edu/edn/projects/capstone-support-dev/repository/112/entry/template%20documents/Needs%20and%20Requirements%20workbook.xlsx"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hyperlink" Target="https://designlab.eng.rpi.edu/edn/projects/capstone-support-dev/wiki/Requirements_Management"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8" Type="http://schemas.openxmlformats.org/officeDocument/2006/relationships/hyperlink" Target="https://designlab.eng.rpi.edu/edn/attachments/download/114354/RMPL%20Safety%20Module%20Completion%20Instructions-Percipio%20.pdf" TargetMode="External"/><Relationship Id="rId3" Type="http://schemas.openxmlformats.org/officeDocument/2006/relationships/hyperlink" Target="https://designlab.eng.rpi.edu/edn/projects/capstone-support-dev/repository/112/raw/training/Intro%20to%20the%20EDN.mp4" TargetMode="External"/><Relationship Id="rId7" Type="http://schemas.openxmlformats.org/officeDocument/2006/relationships/hyperlink" Target="https://rpi.percipio.com/" TargetMode="External"/><Relationship Id="rId2" Type="http://schemas.openxmlformats.org/officeDocument/2006/relationships/hyperlink" Target="https://forms.gle/DnhZCi1MzGQZTLAn8" TargetMode="External"/><Relationship Id="rId1" Type="http://schemas.openxmlformats.org/officeDocument/2006/relationships/slideLayout" Target="../slideLayouts/slideLayout24.xml"/><Relationship Id="rId6" Type="http://schemas.openxmlformats.org/officeDocument/2006/relationships/hyperlink" Target="https://designlab.eng.rpi.edu/edn/projects/capstone-support-dev/wiki/Subversion_Clients#section-2" TargetMode="External"/><Relationship Id="rId5" Type="http://schemas.openxmlformats.org/officeDocument/2006/relationships/hyperlink" Target="https://designlab.eng.rpi.edu/edn/projects/capstone-support-dev/wiki/Meeting_Minutes" TargetMode="External"/><Relationship Id="rId4" Type="http://schemas.openxmlformats.org/officeDocument/2006/relationships/hyperlink" Target="https://designlab.eng.rpi.edu/edn/projects/capstone-support-dev/wiki/Project_Documentation" TargetMode="External"/></Relationships>
</file>

<file path=ppt/slides/_rels/slide59.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notesSlide" Target="../notesSlides/notesSlide18.xml"/><Relationship Id="rId1" Type="http://schemas.openxmlformats.org/officeDocument/2006/relationships/slideLayout" Target="../slideLayouts/slideLayout13.xml"/><Relationship Id="rId5" Type="http://schemas.openxmlformats.org/officeDocument/2006/relationships/image" Target="../media/image32.png"/><Relationship Id="rId4" Type="http://schemas.openxmlformats.org/officeDocument/2006/relationships/hyperlink" Target="https://designlab.eng.rpi.edu/projects/capstone-support-dev/wiki%20-%20Playbook.pptx"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hyperlink" Target="https://designlab.eng.rpi.edu/edn/projects/capstone-support-dev/wiki/Requirements_Management"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3" Type="http://schemas.openxmlformats.org/officeDocument/2006/relationships/hyperlink" Target="https://forms.gle/JcjmKtadJw7cZz3i6" TargetMode="External"/><Relationship Id="rId7" Type="http://schemas.openxmlformats.org/officeDocument/2006/relationships/hyperlink" Target="https://designlab.eng.rpi.edu/edn/attachments/download/114354/RMPL%20Safety%20Module%20Completion%20Instructions-Percipio%20.pdf" TargetMode="External"/><Relationship Id="rId2" Type="http://schemas.openxmlformats.org/officeDocument/2006/relationships/hyperlink" Target="https://designlab.eng.rpi.edu/edn/projects/capstone-support-dev/repository/112/raw/training/Statement%20of%20Work.mp4" TargetMode="External"/><Relationship Id="rId1" Type="http://schemas.openxmlformats.org/officeDocument/2006/relationships/slideLayout" Target="../slideLayouts/slideLayout24.xml"/><Relationship Id="rId6" Type="http://schemas.openxmlformats.org/officeDocument/2006/relationships/hyperlink" Target="https://rpi.percipio.com/" TargetMode="External"/><Relationship Id="rId5" Type="http://schemas.openxmlformats.org/officeDocument/2006/relationships/hyperlink" Target="https://designlab.eng.rpi.edu/edn/projects/capstone-support-dev/wiki/Subversion" TargetMode="External"/><Relationship Id="rId4" Type="http://schemas.openxmlformats.org/officeDocument/2006/relationships/hyperlink" Target="https://designlab.eng.rpi.edu/edn/projects/capstone-support-dev/wiki/Project_Documentation" TargetMode="External"/></Relationships>
</file>

<file path=ppt/slides/_rels/slide66.xml.rels><?xml version="1.0" encoding="UTF-8" standalone="yes"?>
<Relationships xmlns="http://schemas.openxmlformats.org/package/2006/relationships"><Relationship Id="rId3" Type="http://schemas.openxmlformats.org/officeDocument/2006/relationships/hyperlink" Target="https://designlab.eng.rpi.edu/projects/capstone-support-dev/wiki%20-%20Playbook.pptx"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 Id="rId4" Type="http://schemas.openxmlformats.org/officeDocument/2006/relationships/image" Target="../media/image34.PNG"/></Relationships>
</file>

<file path=ppt/slides/_rels/slide6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3" Type="http://schemas.openxmlformats.org/officeDocument/2006/relationships/hyperlink" Target="https://designlab.eng.rpi.edu/edn/projects/capstone-support-dev/repository/112/raw/training/Intro%20to%20the%20EDN.mp4" TargetMode="External"/><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hyperlink" Target="https://designlab.eng.rpi.edu/edn/projects/capstone-support-dev/wiki/Project_Documentation" TargetMode="Externa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image" Target="../media/image38.emf"/></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hyperlink" Target="https://www.youtube.com/watch?v=ukYi50Gfc5M"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designlab.eng.rpi.edu/edn/projects/capstone-support-dev/wiki/Capstone_Class_Agendas" TargetMode="External"/><Relationship Id="rId2" Type="http://schemas.openxmlformats.org/officeDocument/2006/relationships/hyperlink" Target="https://designlab.eng.rpi.edu/edn/projects/capstone-support-dev/wiki/Capstone_Playbook" TargetMode="Externa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hyperlink" Target="https://designlab.eng.rpi.edu/projects/capstone-support-dev/wiki/Templates_and_Forms" TargetMode="External"/><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3" Type="http://schemas.openxmlformats.org/officeDocument/2006/relationships/hyperlink" Target="https://forms.gle/cQMW67DEXopv8FD59" TargetMode="External"/><Relationship Id="rId2" Type="http://schemas.openxmlformats.org/officeDocument/2006/relationships/hyperlink" Target="https://mediasite.mms.rpi.edu/Mediasite5/Channel/anderm8winrpiedu-engr-2050/watch/d78db44fd9f7424b9d8f4c72857f84371d" TargetMode="External"/><Relationship Id="rId1" Type="http://schemas.openxmlformats.org/officeDocument/2006/relationships/slideLayout" Target="../slideLayouts/slideLayout24.xml"/><Relationship Id="rId6" Type="http://schemas.openxmlformats.org/officeDocument/2006/relationships/hyperlink" Target="https://designlab.eng.rpi.edu/edn/attachments/download/114354/RMPL%20Safety%20Module%20Completion%20Instructions-Percipio%20.pdf" TargetMode="External"/><Relationship Id="rId5" Type="http://schemas.openxmlformats.org/officeDocument/2006/relationships/hyperlink" Target="https://rpi.percipio.com/" TargetMode="External"/><Relationship Id="rId4" Type="http://schemas.openxmlformats.org/officeDocument/2006/relationships/hyperlink" Target="https://designlab.eng.rpi.edu/edn/projects/capstone-support-dev/repository/112/raw/training/Getting%20Started%20with%20Subversion-For%20Windows%20Users.mp4" TargetMode="External"/></Relationships>
</file>

<file path=ppt/slides/_rels/slide89.xml.rels><?xml version="1.0" encoding="UTF-8" standalone="yes"?>
<Relationships xmlns="http://schemas.openxmlformats.org/package/2006/relationships"><Relationship Id="rId3" Type="http://schemas.openxmlformats.org/officeDocument/2006/relationships/hyperlink" Target="https://designlab.eng.rpi.edu/projects/capstone-support-dev/wiki%20-%20Playbook.pptx"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 Id="rId4" Type="http://schemas.openxmlformats.org/officeDocument/2006/relationships/image" Target="../media/image40.PNG"/></Relationships>
</file>

<file path=ppt/slides/_rels/slide9.xml.rels><?xml version="1.0" encoding="UTF-8" standalone="yes"?>
<Relationships xmlns="http://schemas.openxmlformats.org/package/2006/relationships"><Relationship Id="rId3" Type="http://schemas.openxmlformats.org/officeDocument/2006/relationships/hyperlink" Target="https://designlab.eng.rpi.edu/edn/projects/capstone-support-dev/wiki" TargetMode="External"/><Relationship Id="rId2" Type="http://schemas.openxmlformats.org/officeDocument/2006/relationships/hyperlink" Target="https://covid19.rpi.edu/" TargetMode="External"/><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2" Type="http://schemas.openxmlformats.org/officeDocument/2006/relationships/hyperlink" Target="https://designlab.eng.rpi.edu/edn/projects/capstone-support-dev/wiki/Meeting_Minutes" TargetMode="External"/><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2" Type="http://schemas.openxmlformats.org/officeDocument/2006/relationships/hyperlink" Target="https://designlab.eng.rpi.edu/edn/projects/capstone-support-dev/wiki/Background_Memo" TargetMode="External"/><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8.xml.rels><?xml version="1.0" encoding="UTF-8" standalone="yes"?>
<Relationships xmlns="http://schemas.openxmlformats.org/package/2006/relationships"><Relationship Id="rId3" Type="http://schemas.openxmlformats.org/officeDocument/2006/relationships/hyperlink" Target="https://www.youtube.com/watch?v=L6WYJh1Ygoc" TargetMode="External"/><Relationship Id="rId2" Type="http://schemas.openxmlformats.org/officeDocument/2006/relationships/hyperlink" Target="https://www.youtube.com/watch?v=QwuwzBBThPY" TargetMode="External"/><Relationship Id="rId1" Type="http://schemas.openxmlformats.org/officeDocument/2006/relationships/slideLayout" Target="../slideLayouts/slideLayout24.xml"/><Relationship Id="rId5" Type="http://schemas.openxmlformats.org/officeDocument/2006/relationships/hyperlink" Target="https://designlab.eng.rpi.edu/edn/attachments/download/114354/RMPL%20Safety%20Module%20Completion%20Instructions-Percipio%20.pdf" TargetMode="External"/><Relationship Id="rId4" Type="http://schemas.openxmlformats.org/officeDocument/2006/relationships/hyperlink" Target="https://rpi.percipio.com/" TargetMode="External"/></Relationships>
</file>

<file path=ppt/slides/_rels/slide99.xml.rels><?xml version="1.0" encoding="UTF-8" standalone="yes"?>
<Relationships xmlns="http://schemas.openxmlformats.org/package/2006/relationships"><Relationship Id="rId3" Type="http://schemas.openxmlformats.org/officeDocument/2006/relationships/hyperlink" Target="https://designlab.eng.rpi.edu/projects/capstone-support-dev/wiki%20-%20Playbook.pptx"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 Id="rId4"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noAutofit/>
          </a:bodyPr>
          <a:lstStyle/>
          <a:p>
            <a:r>
              <a:rPr lang="en-US" sz="6600" dirty="0">
                <a:cs typeface="Calibri"/>
              </a:rPr>
              <a:t>Welcome to </a:t>
            </a:r>
            <a:br>
              <a:rPr lang="en-US" sz="6600" dirty="0">
                <a:cs typeface="Calibri"/>
              </a:rPr>
            </a:br>
            <a:r>
              <a:rPr lang="en-US" sz="6600" dirty="0">
                <a:cs typeface="Calibri"/>
              </a:rPr>
              <a:t>Capstone Design</a:t>
            </a:r>
            <a:endParaRPr lang="en-US" sz="6600" dirty="0"/>
          </a:p>
        </p:txBody>
      </p:sp>
      <p:sp>
        <p:nvSpPr>
          <p:cNvPr id="3" name="Subtitle 2"/>
          <p:cNvSpPr>
            <a:spLocks noGrp="1"/>
          </p:cNvSpPr>
          <p:nvPr>
            <p:ph type="subTitle" idx="1"/>
          </p:nvPr>
        </p:nvSpPr>
        <p:spPr/>
        <p:txBody>
          <a:bodyPr vert="horz" lIns="91440" tIns="45720" rIns="91440" bIns="45720" rtlCol="0" anchor="t">
            <a:normAutofit/>
          </a:bodyPr>
          <a:lstStyle/>
          <a:p>
            <a:r>
              <a:rPr lang="en-US" b="1" dirty="0">
                <a:cs typeface="Calibri"/>
              </a:rPr>
              <a:t>Playbook</a:t>
            </a:r>
            <a:r>
              <a:rPr lang="en-US" dirty="0">
                <a:cs typeface="Calibri"/>
              </a:rPr>
              <a:t> for Class 1 to 9</a:t>
            </a:r>
          </a:p>
          <a:p>
            <a:r>
              <a:rPr lang="en-US" dirty="0">
                <a:cs typeface="Calibri"/>
              </a:rPr>
              <a:t>Scaffolded Sessions</a:t>
            </a:r>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1</a:t>
            </a:fld>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400CC-853B-4C88-8421-470C384B05D7}"/>
              </a:ext>
            </a:extLst>
          </p:cNvPr>
          <p:cNvSpPr>
            <a:spLocks noGrp="1"/>
          </p:cNvSpPr>
          <p:nvPr>
            <p:ph type="title"/>
          </p:nvPr>
        </p:nvSpPr>
        <p:spPr/>
        <p:txBody>
          <a:bodyPr/>
          <a:lstStyle/>
          <a:p>
            <a:r>
              <a:rPr lang="en-US" dirty="0">
                <a:cs typeface="Calibri"/>
              </a:rPr>
              <a:t>Course logistics</a:t>
            </a:r>
            <a:endParaRPr lang="en-US" dirty="0"/>
          </a:p>
        </p:txBody>
      </p:sp>
      <p:sp>
        <p:nvSpPr>
          <p:cNvPr id="3" name="Content Placeholder 2">
            <a:extLst>
              <a:ext uri="{FF2B5EF4-FFF2-40B4-BE49-F238E27FC236}">
                <a16:creationId xmlns:a16="http://schemas.microsoft.com/office/drawing/2014/main" id="{CCFD94C0-A52B-4002-A3ED-239F12ADD451}"/>
              </a:ext>
            </a:extLst>
          </p:cNvPr>
          <p:cNvSpPr>
            <a:spLocks noGrp="1"/>
          </p:cNvSpPr>
          <p:nvPr>
            <p:ph idx="1"/>
          </p:nvPr>
        </p:nvSpPr>
        <p:spPr/>
        <p:txBody>
          <a:bodyPr vert="horz" lIns="91440" tIns="45720" rIns="91440" bIns="45720" rtlCol="0" anchor="t">
            <a:normAutofit fontScale="92500" lnSpcReduction="10000"/>
          </a:bodyPr>
          <a:lstStyle/>
          <a:p>
            <a:r>
              <a:rPr lang="en-US" dirty="0">
                <a:cs typeface="Calibri"/>
              </a:rPr>
              <a:t>Bring laptop, charger, </a:t>
            </a:r>
            <a:r>
              <a:rPr lang="en-US" b="1" dirty="0">
                <a:cs typeface="Calibri"/>
              </a:rPr>
              <a:t>headphones/earbuds </a:t>
            </a:r>
            <a:r>
              <a:rPr lang="en-US" dirty="0">
                <a:cs typeface="Calibri"/>
              </a:rPr>
              <a:t>(for best Webex audio) to in-person classes</a:t>
            </a:r>
          </a:p>
          <a:p>
            <a:r>
              <a:rPr lang="en-US" dirty="0">
                <a:cs typeface="Calibri"/>
              </a:rPr>
              <a:t>Teams may wish to use Webex to record their meetings for any members who are 'absent' or have connection issues.</a:t>
            </a:r>
          </a:p>
          <a:p>
            <a:pPr lvl="1"/>
            <a:r>
              <a:rPr lang="en-US" dirty="0"/>
              <a:t>If you record, save to the cloud so your team can access the recording.</a:t>
            </a:r>
          </a:p>
          <a:p>
            <a:pPr lvl="1"/>
            <a:r>
              <a:rPr lang="en-US" dirty="0">
                <a:cs typeface="Calibri"/>
              </a:rPr>
              <a:t>ALWAYS encouraged to take meeting minutes and post to Electronic Design Notebook (EDN) for future reference</a:t>
            </a:r>
          </a:p>
        </p:txBody>
      </p:sp>
      <p:sp>
        <p:nvSpPr>
          <p:cNvPr id="5" name="Slide Number Placeholder 4">
            <a:extLst>
              <a:ext uri="{FF2B5EF4-FFF2-40B4-BE49-F238E27FC236}">
                <a16:creationId xmlns:a16="http://schemas.microsoft.com/office/drawing/2014/main" id="{1A8DC43A-1C98-4254-9328-EA503E9143FA}"/>
              </a:ext>
            </a:extLst>
          </p:cNvPr>
          <p:cNvSpPr>
            <a:spLocks noGrp="1"/>
          </p:cNvSpPr>
          <p:nvPr>
            <p:ph type="sldNum" sz="quarter" idx="12"/>
          </p:nvPr>
        </p:nvSpPr>
        <p:spPr/>
        <p:txBody>
          <a:bodyPr/>
          <a:lstStyle/>
          <a:p>
            <a:fld id="{B044824F-EBE0-443F-8A8F-F64816AF04DC}" type="slidenum">
              <a:rPr lang="en-US" smtClean="0"/>
              <a:t>10</a:t>
            </a:fld>
            <a:endParaRPr lang="en-US" dirty="0"/>
          </a:p>
        </p:txBody>
      </p:sp>
    </p:spTree>
    <p:extLst>
      <p:ext uri="{BB962C8B-B14F-4D97-AF65-F5344CB8AC3E}">
        <p14:creationId xmlns:p14="http://schemas.microsoft.com/office/powerpoint/2010/main" val="95511381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7" name="TextBox 6"/>
          <p:cNvSpPr txBox="1"/>
          <p:nvPr/>
        </p:nvSpPr>
        <p:spPr>
          <a:xfrm>
            <a:off x="4724400" y="3992698"/>
            <a:ext cx="3200400" cy="1754326"/>
          </a:xfrm>
          <a:prstGeom prst="rect">
            <a:avLst/>
          </a:prstGeom>
          <a:noFill/>
        </p:spPr>
        <p:txBody>
          <a:bodyPr wrap="square" rtlCol="0">
            <a:spAutoFit/>
          </a:bodyPr>
          <a:lstStyle/>
          <a:p>
            <a:r>
              <a:rPr lang="en-US" dirty="0"/>
              <a:t>Today is Day Seven of class</a:t>
            </a:r>
          </a:p>
          <a:p>
            <a:endParaRPr lang="en-US" dirty="0"/>
          </a:p>
          <a:p>
            <a:r>
              <a:rPr lang="en-US" dirty="0"/>
              <a:t>Team will develop list of the tasks necessary to complete the project, and schedule them over the remainder of the semester.</a:t>
            </a:r>
          </a:p>
        </p:txBody>
      </p:sp>
      <p:sp>
        <p:nvSpPr>
          <p:cNvPr id="3" name="TextBox 2"/>
          <p:cNvSpPr txBox="1"/>
          <p:nvPr/>
        </p:nvSpPr>
        <p:spPr>
          <a:xfrm>
            <a:off x="4724400" y="1473559"/>
            <a:ext cx="3810000" cy="707886"/>
          </a:xfrm>
          <a:prstGeom prst="rect">
            <a:avLst/>
          </a:prstGeom>
          <a:noFill/>
          <a:ln w="28575">
            <a:solidFill>
              <a:srgbClr val="C00000"/>
            </a:solidFill>
          </a:ln>
        </p:spPr>
        <p:txBody>
          <a:bodyPr wrap="square" rtlCol="0">
            <a:spAutoFit/>
          </a:bodyPr>
          <a:lstStyle/>
          <a:p>
            <a:r>
              <a:rPr lang="en-US" sz="2000" b="1" dirty="0"/>
              <a:t>This Design Process and terminology is taught in IED at RPI</a:t>
            </a:r>
          </a:p>
        </p:txBody>
      </p:sp>
      <p:sp>
        <p:nvSpPr>
          <p:cNvPr id="9" name="Right Brace 8"/>
          <p:cNvSpPr/>
          <p:nvPr/>
        </p:nvSpPr>
        <p:spPr>
          <a:xfrm>
            <a:off x="3886200" y="3657600"/>
            <a:ext cx="595256" cy="2424523"/>
          </a:xfrm>
          <a:prstGeom prst="rightBrace">
            <a:avLst/>
          </a:prstGeom>
          <a:ln w="317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p:sp>
        <p:nvSpPr>
          <p:cNvPr id="10"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100</a:t>
            </a:fld>
            <a:endParaRPr lang="en-US" sz="1200" dirty="0"/>
          </a:p>
        </p:txBody>
      </p:sp>
    </p:spTree>
    <p:extLst>
      <p:ext uri="{BB962C8B-B14F-4D97-AF65-F5344CB8AC3E}">
        <p14:creationId xmlns:p14="http://schemas.microsoft.com/office/powerpoint/2010/main" val="263262055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Project Planning Q&amp;A</a:t>
            </a:r>
          </a:p>
        </p:txBody>
      </p:sp>
      <p:sp>
        <p:nvSpPr>
          <p:cNvPr id="3" name="Content Placeholder 2"/>
          <p:cNvSpPr>
            <a:spLocks noGrp="1"/>
          </p:cNvSpPr>
          <p:nvPr>
            <p:ph idx="1"/>
          </p:nvPr>
        </p:nvSpPr>
        <p:spPr/>
        <p:txBody>
          <a:bodyPr/>
          <a:lstStyle/>
          <a:p>
            <a:r>
              <a:rPr lang="en-US" dirty="0"/>
              <a:t>Out of Class Task was to watch 2 videos…</a:t>
            </a:r>
          </a:p>
          <a:p>
            <a:r>
              <a:rPr lang="en-US" dirty="0"/>
              <a:t>QUESTIONS about content?</a:t>
            </a:r>
          </a:p>
          <a:p>
            <a:endParaRPr lang="en-US" dirty="0"/>
          </a:p>
          <a:p>
            <a:r>
              <a:rPr lang="en-US" dirty="0"/>
              <a:t>What is a milestone?</a:t>
            </a:r>
          </a:p>
          <a:p>
            <a:r>
              <a:rPr lang="en-US" dirty="0"/>
              <a:t>What is the difference between parallel tasks and serial tasks?</a:t>
            </a:r>
          </a:p>
          <a:p>
            <a:r>
              <a:rPr lang="en-US" dirty="0"/>
              <a:t>What is critical path of a plan?</a:t>
            </a:r>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101</a:t>
            </a:fld>
            <a:endParaRPr lang="en-US" sz="1200" dirty="0"/>
          </a:p>
        </p:txBody>
      </p:sp>
    </p:spTree>
    <p:extLst>
      <p:ext uri="{BB962C8B-B14F-4D97-AF65-F5344CB8AC3E}">
        <p14:creationId xmlns:p14="http://schemas.microsoft.com/office/powerpoint/2010/main" val="2251639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B248E-3DB0-4AB2-846E-9485BA6DAD28}"/>
              </a:ext>
            </a:extLst>
          </p:cNvPr>
          <p:cNvSpPr>
            <a:spLocks noGrp="1"/>
          </p:cNvSpPr>
          <p:nvPr>
            <p:ph type="title"/>
          </p:nvPr>
        </p:nvSpPr>
        <p:spPr/>
        <p:txBody>
          <a:bodyPr/>
          <a:lstStyle/>
          <a:p>
            <a:r>
              <a:rPr lang="en-US" dirty="0"/>
              <a:t>Defining Meaningful Tasks aka “SMART”</a:t>
            </a:r>
          </a:p>
        </p:txBody>
      </p:sp>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628650" y="1295400"/>
            <a:ext cx="7886700" cy="4210624"/>
          </a:xfrm>
        </p:spPr>
        <p:txBody>
          <a:bodyPr/>
          <a:lstStyle/>
          <a:p>
            <a:r>
              <a:rPr lang="en-US" dirty="0"/>
              <a:t>One idea per Post-it. Be concise!</a:t>
            </a:r>
          </a:p>
          <a:p>
            <a:r>
              <a:rPr lang="en-US" dirty="0"/>
              <a:t>Defined to be No More than 1 week long. Break big things into smaller pieces.</a:t>
            </a:r>
          </a:p>
          <a:p>
            <a:r>
              <a:rPr lang="en-US" dirty="0"/>
              <a:t>Everyone Needs at Least 1 Task / Week for the Entire Semester</a:t>
            </a:r>
          </a:p>
          <a:p>
            <a:r>
              <a:rPr lang="en-US" dirty="0"/>
              <a:t>What will YOU contribute to the project? Focus on YOUR potential contributions to the project. </a:t>
            </a:r>
            <a:r>
              <a:rPr lang="en-US" i="1" dirty="0"/>
              <a:t>(We know these may not yet be defined!)</a:t>
            </a:r>
          </a:p>
          <a:p>
            <a:r>
              <a:rPr lang="en-US" dirty="0"/>
              <a:t>Focus on the technical work required.</a:t>
            </a:r>
          </a:p>
          <a:p>
            <a:r>
              <a:rPr lang="en-US" dirty="0"/>
              <a:t>Leave out project management / overhead tasks, e.g., report writing, slide making, etc.</a:t>
            </a:r>
          </a:p>
          <a:p>
            <a:r>
              <a:rPr lang="en-US" dirty="0"/>
              <a:t>DO include documentation needed for technology transfer, e.g. user manual</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638800"/>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102</a:t>
            </a:fld>
            <a:endParaRPr lang="en-US" sz="1200" dirty="0"/>
          </a:p>
        </p:txBody>
      </p:sp>
    </p:spTree>
    <p:extLst>
      <p:ext uri="{BB962C8B-B14F-4D97-AF65-F5344CB8AC3E}">
        <p14:creationId xmlns:p14="http://schemas.microsoft.com/office/powerpoint/2010/main" val="326559190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B248E-3DB0-4AB2-846E-9485BA6DAD28}"/>
              </a:ext>
            </a:extLst>
          </p:cNvPr>
          <p:cNvSpPr>
            <a:spLocks noGrp="1"/>
          </p:cNvSpPr>
          <p:nvPr>
            <p:ph type="title"/>
          </p:nvPr>
        </p:nvSpPr>
        <p:spPr/>
        <p:txBody>
          <a:bodyPr/>
          <a:lstStyle/>
          <a:p>
            <a:r>
              <a:rPr lang="en-US" dirty="0"/>
              <a:t>Defining Meaningful Tasks aka “SMART”</a:t>
            </a:r>
          </a:p>
        </p:txBody>
      </p:sp>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628650" y="1295400"/>
            <a:ext cx="7886700" cy="4210624"/>
          </a:xfrm>
        </p:spPr>
        <p:txBody>
          <a:bodyPr>
            <a:normAutofit lnSpcReduction="10000"/>
          </a:bodyPr>
          <a:lstStyle/>
          <a:p>
            <a:r>
              <a:rPr lang="en-US" dirty="0"/>
              <a:t>Yes, it gets harder to define tasks near the end of the semester. So instead, work backwards from the end!</a:t>
            </a:r>
          </a:p>
          <a:p>
            <a:r>
              <a:rPr lang="en-US" dirty="0"/>
              <a:t>There may be gaps in time – you will need to fill those in today</a:t>
            </a:r>
          </a:p>
          <a:p>
            <a:r>
              <a:rPr lang="en-US" dirty="0"/>
              <a:t>Do not just copy a task 3 times because it spans 3 weeks. Instead, you must break it down into 3 well defined smaller tasks.</a:t>
            </a:r>
          </a:p>
          <a:p>
            <a:r>
              <a:rPr lang="en-US" dirty="0"/>
              <a:t>Don’t allocate slack time at the end of the semester. Gantt charts do not include tasks called “Just in Case”. Instead estimate the length of tasks to factor in some risk. Not everything works the first time and many thing turn out to be more difficult than first thought.</a:t>
            </a:r>
            <a:endParaRPr lang="en-US" i="1" dirty="0"/>
          </a:p>
          <a:p>
            <a:r>
              <a:rPr lang="en-US" dirty="0"/>
              <a:t>Group things by functional subsystem rather than by name. this helps reveal possible planning gaps.</a:t>
            </a:r>
          </a:p>
          <a:p>
            <a:r>
              <a:rPr lang="en-US" dirty="0"/>
              <a:t>Remember your deliverables! Do you have the tasks needed to produce each of them, including things like demos?</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638800"/>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103</a:t>
            </a:fld>
            <a:endParaRPr lang="en-US" sz="1200" dirty="0"/>
          </a:p>
        </p:txBody>
      </p:sp>
    </p:spTree>
    <p:extLst>
      <p:ext uri="{BB962C8B-B14F-4D97-AF65-F5344CB8AC3E}">
        <p14:creationId xmlns:p14="http://schemas.microsoft.com/office/powerpoint/2010/main" val="181015784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30274"/>
          </a:xfrm>
        </p:spPr>
        <p:txBody>
          <a:bodyPr>
            <a:normAutofit fontScale="90000"/>
          </a:bodyPr>
          <a:lstStyle/>
          <a:p>
            <a:pPr algn="ctr"/>
            <a:r>
              <a:rPr lang="en-US" dirty="0"/>
              <a:t>90 min - ‘Post It Note’ Project Planning Exercise</a:t>
            </a:r>
          </a:p>
        </p:txBody>
      </p:sp>
      <p:sp>
        <p:nvSpPr>
          <p:cNvPr id="3" name="Content Placeholder 2"/>
          <p:cNvSpPr>
            <a:spLocks noGrp="1"/>
          </p:cNvSpPr>
          <p:nvPr>
            <p:ph idx="1"/>
          </p:nvPr>
        </p:nvSpPr>
        <p:spPr>
          <a:xfrm>
            <a:off x="628650" y="1447800"/>
            <a:ext cx="7886700" cy="4908551"/>
          </a:xfrm>
        </p:spPr>
        <p:txBody>
          <a:bodyPr>
            <a:normAutofit fontScale="85000" lnSpcReduction="20000"/>
          </a:bodyPr>
          <a:lstStyle/>
          <a:p>
            <a:pPr marL="0" indent="0">
              <a:buNone/>
            </a:pPr>
            <a:r>
              <a:rPr lang="en-US" dirty="0"/>
              <a:t>10 min – (individually silently) each student generate list of TEN tasks which must be completed to accomplish the deliverables</a:t>
            </a:r>
          </a:p>
          <a:p>
            <a:r>
              <a:rPr lang="en-US" dirty="0"/>
              <a:t>Previous Out of Class Task was to post 6 personal tasks to EDN, so start with those. Now create at least 4 more each.</a:t>
            </a:r>
          </a:p>
          <a:p>
            <a:pPr marL="0" indent="0">
              <a:buNone/>
            </a:pPr>
            <a:endParaRPr lang="en-US" dirty="0"/>
          </a:p>
          <a:p>
            <a:pPr marL="0" indent="0">
              <a:buNone/>
            </a:pPr>
            <a:r>
              <a:rPr lang="en-US" dirty="0"/>
              <a:t>10 min – Organize tasks on Whiteboard</a:t>
            </a:r>
          </a:p>
          <a:p>
            <a:r>
              <a:rPr lang="en-US" dirty="0"/>
              <a:t>Create 1 post-it for each task</a:t>
            </a:r>
          </a:p>
          <a:p>
            <a:r>
              <a:rPr lang="en-US"/>
              <a:t>Add your </a:t>
            </a:r>
            <a:r>
              <a:rPr lang="en-US" dirty="0"/>
              <a:t>initials to post-it in case there are questions about content</a:t>
            </a:r>
          </a:p>
          <a:p>
            <a:r>
              <a:rPr lang="en-US" dirty="0"/>
              <a:t>Position tasks appropriately along week-by-week calendar</a:t>
            </a:r>
          </a:p>
          <a:p>
            <a:pPr lvl="1"/>
            <a:r>
              <a:rPr lang="en-US" dirty="0"/>
              <a:t>This can be done before or after getting all items shared. </a:t>
            </a:r>
          </a:p>
          <a:p>
            <a:endParaRPr lang="en-US" dirty="0"/>
          </a:p>
          <a:p>
            <a:pPr marL="0" indent="0">
              <a:buNone/>
            </a:pPr>
            <a:r>
              <a:rPr lang="en-US" dirty="0"/>
              <a:t>60 min – Group organization of tasks</a:t>
            </a:r>
          </a:p>
          <a:p>
            <a:r>
              <a:rPr lang="en-US" dirty="0"/>
              <a:t>Add missing tasks, remove duplicates</a:t>
            </a:r>
          </a:p>
          <a:p>
            <a:r>
              <a:rPr lang="en-US" dirty="0"/>
              <a:t>Organize by subsystem or milestone</a:t>
            </a:r>
          </a:p>
          <a:p>
            <a:endParaRPr lang="en-US" dirty="0"/>
          </a:p>
          <a:p>
            <a:pPr marL="0" indent="0">
              <a:buNone/>
            </a:pPr>
            <a:r>
              <a:rPr lang="en-US" dirty="0"/>
              <a:t>10 min – Re-assign ownership (by color/initial) to ensure everyone has work throughout semester</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104</a:t>
            </a:fld>
            <a:endParaRPr lang="en-US" sz="1200" dirty="0"/>
          </a:p>
        </p:txBody>
      </p:sp>
    </p:spTree>
    <p:extLst>
      <p:ext uri="{BB962C8B-B14F-4D97-AF65-F5344CB8AC3E}">
        <p14:creationId xmlns:p14="http://schemas.microsoft.com/office/powerpoint/2010/main" val="80653674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66804"/>
            <a:ext cx="7886700" cy="882440"/>
          </a:xfrm>
        </p:spPr>
        <p:txBody>
          <a:bodyPr/>
          <a:lstStyle/>
          <a:p>
            <a:r>
              <a:rPr lang="en-US" dirty="0"/>
              <a:t>Out of Class Tasks</a:t>
            </a:r>
            <a:br>
              <a:rPr lang="en-US" dirty="0"/>
            </a:br>
            <a:r>
              <a:rPr lang="en-US" sz="1800" dirty="0"/>
              <a:t>(to be completed </a:t>
            </a:r>
            <a:r>
              <a:rPr lang="en-US" sz="1800" b="1" dirty="0"/>
              <a:t>BEFORE Class 8</a:t>
            </a:r>
            <a:r>
              <a:rPr lang="en-US" sz="1800" dirty="0"/>
              <a:t>)</a:t>
            </a:r>
          </a:p>
        </p:txBody>
      </p:sp>
      <p:sp>
        <p:nvSpPr>
          <p:cNvPr id="8" name="Content Placeholder 2"/>
          <p:cNvSpPr txBox="1">
            <a:spLocks/>
          </p:cNvSpPr>
          <p:nvPr/>
        </p:nvSpPr>
        <p:spPr>
          <a:xfrm>
            <a:off x="1460192" y="1163108"/>
            <a:ext cx="7188508" cy="2630030"/>
          </a:xfrm>
          <a:prstGeom prst="rect">
            <a:avLst/>
          </a:prstGeom>
          <a:solidFill>
            <a:schemeClr val="accent4">
              <a:lumMod val="20000"/>
              <a:lumOff val="80000"/>
            </a:schemeClr>
          </a:solidFill>
        </p:spPr>
        <p:txBody>
          <a:bodyPr vert="horz" lIns="68580" tIns="34290" rIns="68580" bIns="34290" rtlCol="0">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2900" b="1" dirty="0">
                <a:solidFill>
                  <a:prstClr val="black"/>
                </a:solidFill>
                <a:latin typeface="Calibri" panose="020F0502020204030204"/>
              </a:rPr>
              <a:t>Project Technical Work</a:t>
            </a:r>
          </a:p>
          <a:p>
            <a:pPr marL="171450" indent="-171450" defTabSz="685800">
              <a:spcBef>
                <a:spcPts val="750"/>
              </a:spcBef>
            </a:pPr>
            <a:r>
              <a:rPr lang="en-US" sz="2900" dirty="0">
                <a:solidFill>
                  <a:prstClr val="black"/>
                </a:solidFill>
                <a:latin typeface="Calibri" panose="020F0502020204030204"/>
                <a:ea typeface="+mn-lt"/>
                <a:cs typeface="Calibri" panose="020F0502020204030204"/>
              </a:rPr>
              <a:t>Add deliverables from Statement of Work to EDN Gantt Chart as </a:t>
            </a:r>
            <a:r>
              <a:rPr lang="en-US" sz="2900" i="1" dirty="0">
                <a:solidFill>
                  <a:prstClr val="black"/>
                </a:solidFill>
                <a:latin typeface="Calibri" panose="020F0502020204030204"/>
                <a:ea typeface="+mn-lt"/>
                <a:cs typeface="Calibri" panose="020F0502020204030204"/>
              </a:rPr>
              <a:t>Versions</a:t>
            </a:r>
          </a:p>
          <a:p>
            <a:pPr marL="514350" lvl="1" indent="-171450" defTabSz="685800">
              <a:spcBef>
                <a:spcPts val="375"/>
              </a:spcBef>
            </a:pPr>
            <a:r>
              <a:rPr lang="en-US" sz="2900" dirty="0">
                <a:solidFill>
                  <a:prstClr val="black"/>
                </a:solidFill>
                <a:latin typeface="Calibri" panose="020F0502020204030204"/>
                <a:ea typeface="+mn-lt"/>
                <a:cs typeface="Calibri" panose="020F0502020204030204"/>
              </a:rPr>
              <a:t>Watch video with instructions (4 min) - </a:t>
            </a:r>
            <a:r>
              <a:rPr lang="en-US" sz="975" dirty="0">
                <a:solidFill>
                  <a:prstClr val="black"/>
                </a:solidFill>
                <a:latin typeface="Calibri" panose="020F0502020204030204"/>
                <a:ea typeface="+mn-lt"/>
                <a:cs typeface="Calibri" panose="020F0502020204030204"/>
                <a:hlinkClick r:id="rId2"/>
              </a:rPr>
              <a:t>https://designlab.eng.rpi.edu/edn/projects/capstone-support-dev/repository/112/raw/training/Creating%20Versions%20from%20your%20Statement%20of%20Work.mp4</a:t>
            </a:r>
            <a:endParaRPr lang="en-US" sz="975" dirty="0">
              <a:solidFill>
                <a:prstClr val="black"/>
              </a:solidFill>
              <a:latin typeface="Calibri" panose="020F0502020204030204"/>
              <a:ea typeface="+mn-lt"/>
              <a:cs typeface="Calibri" panose="020F0502020204030204"/>
            </a:endParaRPr>
          </a:p>
          <a:p>
            <a:pPr marL="514350" lvl="1" indent="-171450" defTabSz="685800">
              <a:spcBef>
                <a:spcPts val="375"/>
              </a:spcBef>
            </a:pPr>
            <a:r>
              <a:rPr lang="en-US" sz="2900" dirty="0">
                <a:solidFill>
                  <a:prstClr val="black"/>
                </a:solidFill>
                <a:latin typeface="Calibri" panose="020F0502020204030204"/>
                <a:ea typeface="+mn-lt"/>
                <a:cs typeface="Calibri" panose="020F0502020204030204"/>
              </a:rPr>
              <a:t>Prefix with current semester name/year, e.g. “S23-” to avoid duplication of common deliverable names across semesters.</a:t>
            </a:r>
          </a:p>
          <a:p>
            <a:pPr marL="171450" indent="-171450" defTabSz="685800">
              <a:spcBef>
                <a:spcPts val="750"/>
              </a:spcBef>
            </a:pPr>
            <a:r>
              <a:rPr lang="en-US" sz="2900" dirty="0">
                <a:solidFill>
                  <a:prstClr val="black"/>
                </a:solidFill>
                <a:latin typeface="Calibri" panose="020F0502020204030204"/>
                <a:ea typeface="+mn-lt"/>
                <a:cs typeface="Calibri" panose="020F0502020204030204"/>
              </a:rPr>
              <a:t>Add tasks identified on sticky notes into EDN as </a:t>
            </a:r>
            <a:r>
              <a:rPr lang="en-US" sz="2900" i="1" dirty="0">
                <a:solidFill>
                  <a:prstClr val="black"/>
                </a:solidFill>
                <a:latin typeface="Calibri" panose="020F0502020204030204"/>
                <a:ea typeface="+mn-lt"/>
                <a:cs typeface="Calibri" panose="020F0502020204030204"/>
              </a:rPr>
              <a:t>Issues</a:t>
            </a:r>
            <a:r>
              <a:rPr lang="en-US" sz="2900" dirty="0">
                <a:solidFill>
                  <a:prstClr val="black"/>
                </a:solidFill>
                <a:latin typeface="Calibri" panose="020F0502020204030204"/>
                <a:ea typeface="+mn-lt"/>
                <a:cs typeface="Calibri" panose="020F0502020204030204"/>
              </a:rPr>
              <a:t> and associate them with the appropriate version and assignee (owner)</a:t>
            </a:r>
          </a:p>
          <a:p>
            <a:pPr marL="171450" indent="-171450" defTabSz="685800">
              <a:spcBef>
                <a:spcPts val="750"/>
              </a:spcBef>
            </a:pPr>
            <a:r>
              <a:rPr lang="en-US" sz="2900" b="1" dirty="0">
                <a:solidFill>
                  <a:srgbClr val="000000"/>
                </a:solidFill>
                <a:latin typeface="Calibri" panose="020F0502020204030204"/>
                <a:ea typeface="+mn-lt"/>
                <a:cs typeface="Calibri" panose="020F0502020204030204"/>
              </a:rPr>
              <a:t>Background Memo due </a:t>
            </a:r>
            <a:r>
              <a:rPr lang="en-US" sz="2900" b="1">
                <a:solidFill>
                  <a:srgbClr val="000000"/>
                </a:solidFill>
                <a:latin typeface="Calibri" panose="020F0502020204030204"/>
                <a:ea typeface="+mn-lt"/>
                <a:cs typeface="Calibri" panose="020F0502020204030204"/>
              </a:rPr>
              <a:t>on 2/6 (2/3)</a:t>
            </a:r>
            <a:endParaRPr lang="en-US" sz="2900" b="1" dirty="0">
              <a:solidFill>
                <a:srgbClr val="000000"/>
              </a:solidFill>
              <a:latin typeface="Calibri" panose="020F0502020204030204"/>
              <a:ea typeface="+mn-lt"/>
              <a:cs typeface="Calibri" panose="020F0502020204030204"/>
            </a:endParaRPr>
          </a:p>
          <a:p>
            <a:pPr marL="514350" lvl="1" indent="-171450" defTabSz="685800">
              <a:spcBef>
                <a:spcPts val="375"/>
              </a:spcBef>
            </a:pPr>
            <a:r>
              <a:rPr lang="en-US" sz="2900" dirty="0">
                <a:solidFill>
                  <a:srgbClr val="000000"/>
                </a:solidFill>
                <a:latin typeface="Calibri" panose="020F0502020204030204"/>
                <a:ea typeface="+mn-lt"/>
                <a:cs typeface="Calibri" panose="020F0502020204030204"/>
              </a:rPr>
              <a:t>Memo Template: </a:t>
            </a:r>
            <a:r>
              <a:rPr lang="en-US" sz="1100" dirty="0">
                <a:solidFill>
                  <a:srgbClr val="000000"/>
                </a:solidFill>
                <a:latin typeface="Calibri" panose="020F0502020204030204"/>
                <a:ea typeface="+mn-lt"/>
                <a:cs typeface="Calibri" panose="020F0502020204030204"/>
                <a:hlinkClick r:id="rId3"/>
              </a:rPr>
              <a:t>https://designlab.eng.rpi.edu/edn/projects/capstone-support-dev/repository/112/raw/template%20documents/BM_Memo-Topic-RCSid.docx</a:t>
            </a:r>
            <a:endParaRPr lang="en-US" sz="1100" dirty="0">
              <a:solidFill>
                <a:srgbClr val="000000"/>
              </a:solidFill>
              <a:latin typeface="Calibri" panose="020F0502020204030204"/>
              <a:ea typeface="+mn-lt"/>
              <a:cs typeface="Calibri" panose="020F0502020204030204"/>
            </a:endParaRPr>
          </a:p>
          <a:p>
            <a:pPr marL="514350" lvl="1" indent="-171450" defTabSz="685800">
              <a:spcBef>
                <a:spcPts val="375"/>
              </a:spcBef>
            </a:pPr>
            <a:r>
              <a:rPr lang="en-US" sz="2500" dirty="0">
                <a:solidFill>
                  <a:srgbClr val="000000"/>
                </a:solidFill>
                <a:latin typeface="Calibri" panose="020F0502020204030204"/>
                <a:ea typeface="+mn-lt"/>
                <a:cs typeface="Calibri" panose="020F0502020204030204"/>
              </a:rPr>
              <a:t>Memo Rubric: </a:t>
            </a:r>
            <a:r>
              <a:rPr lang="en-US" sz="1700" dirty="0">
                <a:solidFill>
                  <a:srgbClr val="000000"/>
                </a:solidFill>
                <a:latin typeface="Calibri" panose="020F0502020204030204"/>
                <a:ea typeface="+mn-lt"/>
                <a:cs typeface="Calibri" panose="020F0502020204030204"/>
                <a:hlinkClick r:id="rId4"/>
              </a:rPr>
              <a:t>https://designlab.eng.rpi.edu/edn/projects/capstone-support-dev/repository/112/raw/Rubrics/Background%20Memo%20Rubric.docx</a:t>
            </a:r>
            <a:endParaRPr lang="en-US" sz="1700" dirty="0">
              <a:solidFill>
                <a:srgbClr val="000000"/>
              </a:solidFill>
              <a:latin typeface="Calibri" panose="020F0502020204030204"/>
              <a:ea typeface="+mn-lt"/>
              <a:cs typeface="Calibri" panose="020F0502020204030204"/>
            </a:endParaRPr>
          </a:p>
          <a:p>
            <a:pPr marL="514350" lvl="1" indent="-171450" defTabSz="685800">
              <a:spcBef>
                <a:spcPts val="375"/>
              </a:spcBef>
            </a:pPr>
            <a:r>
              <a:rPr lang="en-US" sz="2500" dirty="0">
                <a:solidFill>
                  <a:prstClr val="black"/>
                </a:solidFill>
                <a:latin typeface="Calibri" panose="020F0502020204030204"/>
                <a:ea typeface="+mn-lt"/>
                <a:cs typeface="Calibri" panose="020F0502020204030204"/>
              </a:rPr>
              <a:t>Submit your memo by Uploading to the Background Information folder in team’s Repository</a:t>
            </a:r>
            <a:endParaRPr lang="en-US" sz="2500" dirty="0">
              <a:solidFill>
                <a:srgbClr val="000000"/>
              </a:solidFill>
              <a:latin typeface="Calibri" panose="020F0502020204030204"/>
              <a:ea typeface="+mn-lt"/>
              <a:cs typeface="Calibri" panose="020F0502020204030204"/>
            </a:endParaRPr>
          </a:p>
          <a:p>
            <a:pPr marL="857250" lvl="2" indent="-214313" defTabSz="685800">
              <a:spcBef>
                <a:spcPts val="375"/>
              </a:spcBef>
            </a:pPr>
            <a:r>
              <a:rPr lang="en-US" sz="2500" dirty="0">
                <a:solidFill>
                  <a:srgbClr val="000000"/>
                </a:solidFill>
                <a:latin typeface="Calibri" panose="020F0502020204030204"/>
                <a:ea typeface="+mn-lt"/>
                <a:cs typeface="Calibri" panose="020F0502020204030204"/>
              </a:rPr>
              <a:t>Include your RCSID and topic in filename!</a:t>
            </a:r>
          </a:p>
        </p:txBody>
      </p:sp>
      <p:sp>
        <p:nvSpPr>
          <p:cNvPr id="10" name="Content Placeholder 2"/>
          <p:cNvSpPr txBox="1">
            <a:spLocks/>
          </p:cNvSpPr>
          <p:nvPr/>
        </p:nvSpPr>
        <p:spPr>
          <a:xfrm>
            <a:off x="1449306" y="3793138"/>
            <a:ext cx="7188508" cy="885078"/>
          </a:xfrm>
          <a:prstGeom prst="rect">
            <a:avLst/>
          </a:prstGeom>
          <a:solidFill>
            <a:schemeClr val="accent1">
              <a:lumMod val="20000"/>
              <a:lumOff val="80000"/>
            </a:schemeClr>
          </a:solidFill>
        </p:spPr>
        <p:txBody>
          <a:bodyPr vert="horz" lIns="68580" tIns="34290" rIns="68580" bIns="3429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400" b="1" dirty="0">
                <a:solidFill>
                  <a:prstClr val="black"/>
                </a:solidFill>
                <a:latin typeface="Calibri" panose="020F0502020204030204"/>
              </a:rPr>
              <a:t>Team Development / Design Process Refresher</a:t>
            </a:r>
          </a:p>
          <a:p>
            <a:pPr marL="171450" indent="-171450" defTabSz="685800">
              <a:spcBef>
                <a:spcPts val="750"/>
              </a:spcBef>
            </a:pPr>
            <a:r>
              <a:rPr lang="en-US" sz="1400" dirty="0">
                <a:solidFill>
                  <a:prstClr val="black"/>
                </a:solidFill>
                <a:latin typeface="Calibri" panose="020F0502020204030204"/>
                <a:ea typeface="+mn-lt"/>
                <a:cs typeface="Calibri" panose="020F0502020204030204"/>
              </a:rPr>
              <a:t>Read Risks Associated with Project Plans Wiki page and revise team plan in EDN Gantt chart as necessary</a:t>
            </a:r>
          </a:p>
          <a:p>
            <a:pPr marL="514350" lvl="1" indent="-171450" defTabSz="685800">
              <a:spcBef>
                <a:spcPts val="375"/>
              </a:spcBef>
            </a:pPr>
            <a:r>
              <a:rPr lang="en-US" sz="800" dirty="0">
                <a:solidFill>
                  <a:prstClr val="black"/>
                </a:solidFill>
                <a:latin typeface="Calibri" panose="020F0502020204030204"/>
                <a:ea typeface="+mn-lt"/>
                <a:cs typeface="Calibri" panose="020F0502020204030204"/>
                <a:hlinkClick r:id="rId5"/>
              </a:rPr>
              <a:t>https://designlab.eng.rpi.edu/edn/projects/capstone-support-dev/wiki/Risks_Associated_with_Project_Plans</a:t>
            </a:r>
            <a:r>
              <a:rPr lang="en-US" sz="800" dirty="0">
                <a:solidFill>
                  <a:prstClr val="black"/>
                </a:solidFill>
                <a:latin typeface="Calibri" panose="020F0502020204030204"/>
                <a:ea typeface="+mn-lt"/>
                <a:cs typeface="Calibri" panose="020F0502020204030204"/>
              </a:rPr>
              <a:t> </a:t>
            </a:r>
          </a:p>
        </p:txBody>
      </p:sp>
      <p:sp>
        <p:nvSpPr>
          <p:cNvPr id="11" name="Content Placeholder 2"/>
          <p:cNvSpPr txBox="1">
            <a:spLocks/>
          </p:cNvSpPr>
          <p:nvPr/>
        </p:nvSpPr>
        <p:spPr>
          <a:xfrm>
            <a:off x="1460192" y="4678216"/>
            <a:ext cx="7188508" cy="2043260"/>
          </a:xfrm>
          <a:prstGeom prst="rect">
            <a:avLst/>
          </a:prstGeom>
          <a:solidFill>
            <a:schemeClr val="accent6">
              <a:lumMod val="20000"/>
              <a:lumOff val="80000"/>
            </a:schemeClr>
          </a:solidFill>
        </p:spPr>
        <p:txBody>
          <a:bodyPr vert="horz" lIns="68580" tIns="34290" rIns="68580" bIns="3429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500" b="1" dirty="0">
                <a:solidFill>
                  <a:prstClr val="black"/>
                </a:solidFill>
                <a:latin typeface="Calibri" panose="020F0502020204030204"/>
              </a:rPr>
              <a:t>Administrative Tasks</a:t>
            </a:r>
          </a:p>
          <a:p>
            <a:pPr marL="171450" indent="-171450" defTabSz="685800">
              <a:spcBef>
                <a:spcPts val="750"/>
              </a:spcBef>
            </a:pPr>
            <a:r>
              <a:rPr lang="en-US" sz="1500" dirty="0">
                <a:solidFill>
                  <a:prstClr val="black"/>
                </a:solidFill>
                <a:latin typeface="Calibri" panose="020F0502020204030204"/>
                <a:ea typeface="+mn-lt"/>
                <a:cs typeface="Calibri" panose="020F0502020204030204"/>
              </a:rPr>
              <a:t>Create draft of Status Update PPT topics due on the EDN BY START OF CLASS</a:t>
            </a:r>
            <a:endParaRPr lang="en-US" sz="1500" dirty="0">
              <a:solidFill>
                <a:srgbClr val="C00000"/>
              </a:solidFill>
              <a:latin typeface="Calibri" panose="020F0502020204030204"/>
              <a:ea typeface="+mn-lt"/>
              <a:cs typeface="Calibri" panose="020F0502020204030204"/>
            </a:endParaRPr>
          </a:p>
          <a:p>
            <a:pPr marL="514350" lvl="1" indent="-214313" defTabSz="685800">
              <a:spcBef>
                <a:spcPts val="375"/>
              </a:spcBef>
            </a:pPr>
            <a:r>
              <a:rPr lang="en-US" sz="1500" dirty="0">
                <a:solidFill>
                  <a:prstClr val="black"/>
                </a:solidFill>
                <a:latin typeface="Calibri" panose="020F0502020204030204"/>
                <a:ea typeface="+mn-lt"/>
                <a:cs typeface="Calibri" panose="020F0502020204030204"/>
              </a:rPr>
              <a:t>Template - </a:t>
            </a:r>
            <a:r>
              <a:rPr lang="en-US" sz="825" dirty="0">
                <a:solidFill>
                  <a:prstClr val="black"/>
                </a:solidFill>
                <a:latin typeface="Calibri" panose="020F0502020204030204"/>
                <a:ea typeface="+mn-lt"/>
                <a:cs typeface="Calibri" panose="020F0502020204030204"/>
                <a:hlinkClick r:id="rId6"/>
              </a:rPr>
              <a:t>https://designlab.eng.rpi.edu/edn/projects/capstone-support-dev/wiki/Templates_and_Forms</a:t>
            </a:r>
            <a:endParaRPr lang="en-US" sz="825" dirty="0">
              <a:solidFill>
                <a:prstClr val="black"/>
              </a:solidFill>
              <a:latin typeface="Calibri" panose="020F0502020204030204"/>
              <a:ea typeface="+mn-lt"/>
              <a:cs typeface="Calibri" panose="020F0502020204030204"/>
            </a:endParaRPr>
          </a:p>
          <a:p>
            <a:pPr marL="171450" indent="-171450" defTabSz="685800">
              <a:spcBef>
                <a:spcPts val="750"/>
              </a:spcBef>
            </a:pPr>
            <a:r>
              <a:rPr lang="en-US" sz="1500" dirty="0">
                <a:solidFill>
                  <a:prstClr val="black"/>
                </a:solidFill>
                <a:latin typeface="Calibri" panose="020F0502020204030204"/>
              </a:rPr>
              <a:t>Create agenda for 60 mins of class 8, NOT just work on your Status Update!</a:t>
            </a:r>
            <a:endParaRPr lang="en-US" sz="1500" dirty="0">
              <a:solidFill>
                <a:srgbClr val="FF0000"/>
              </a:solidFill>
              <a:latin typeface="Calibri" panose="020F0502020204030204"/>
              <a:cs typeface="Calibri"/>
            </a:endParaRPr>
          </a:p>
          <a:p>
            <a:pPr marL="171450" indent="-171450" defTabSz="685800">
              <a:spcBef>
                <a:spcPts val="750"/>
              </a:spcBef>
            </a:pPr>
            <a:r>
              <a:rPr lang="en-US" sz="2100" dirty="0">
                <a:solidFill>
                  <a:srgbClr val="FF0000"/>
                </a:solidFill>
                <a:latin typeface="Calibri" panose="020F0502020204030204"/>
                <a:cs typeface="Calibri"/>
              </a:rPr>
              <a:t>Complete the Online Safety Training in Percipio </a:t>
            </a:r>
            <a:r>
              <a:rPr lang="en-US" sz="2100" strike="sngStrike" dirty="0">
                <a:solidFill>
                  <a:srgbClr val="FF0000"/>
                </a:solidFill>
                <a:latin typeface="Calibri" panose="020F0502020204030204"/>
                <a:cs typeface="Calibri"/>
              </a:rPr>
              <a:t>by end of 3rd week </a:t>
            </a:r>
            <a:r>
              <a:rPr lang="en-US" sz="2100" dirty="0">
                <a:solidFill>
                  <a:srgbClr val="FF0000"/>
                </a:solidFill>
                <a:latin typeface="Calibri" panose="020F0502020204030204"/>
                <a:cs typeface="Calibri"/>
              </a:rPr>
              <a:t> </a:t>
            </a:r>
            <a:r>
              <a:rPr lang="en-US" sz="2100" b="1" dirty="0">
                <a:solidFill>
                  <a:srgbClr val="FF0000"/>
                </a:solidFill>
                <a:latin typeface="Calibri" panose="020F0502020204030204"/>
                <a:cs typeface="Calibri"/>
              </a:rPr>
              <a:t>TODAY !!</a:t>
            </a:r>
            <a:endParaRPr lang="en-US" sz="2100" b="1" dirty="0">
              <a:solidFill>
                <a:srgbClr val="FF0000"/>
              </a:solidFill>
              <a:latin typeface="Calibri" panose="020F0502020204030204"/>
              <a:ea typeface="+mn-lt"/>
              <a:cs typeface="Calibri" panose="020F0502020204030204"/>
            </a:endParaRPr>
          </a:p>
          <a:p>
            <a:pPr marL="514350" lvl="1" indent="-214313" defTabSz="685800">
              <a:spcBef>
                <a:spcPts val="375"/>
              </a:spcBef>
            </a:pPr>
            <a:r>
              <a:rPr lang="en-US" sz="1500" dirty="0">
                <a:solidFill>
                  <a:prstClr val="black"/>
                </a:solidFill>
                <a:cs typeface="Calibri"/>
                <a:hlinkClick r:id="rId7"/>
              </a:rPr>
              <a:t>https://rpi.percipio.com/</a:t>
            </a:r>
            <a:endParaRPr lang="en-US" sz="1500" dirty="0">
              <a:solidFill>
                <a:prstClr val="black"/>
              </a:solidFill>
              <a:cs typeface="Calibri"/>
            </a:endParaRPr>
          </a:p>
          <a:p>
            <a:pPr marL="514350" lvl="1" indent="-214313" defTabSz="685800">
              <a:spcBef>
                <a:spcPts val="375"/>
              </a:spcBef>
            </a:pPr>
            <a:r>
              <a:rPr lang="en-US" sz="1500" dirty="0">
                <a:solidFill>
                  <a:prstClr val="black"/>
                </a:solidFill>
                <a:latin typeface="Calibri" panose="020F0502020204030204"/>
                <a:cs typeface="Calibri"/>
              </a:rPr>
              <a:t>Rensselaer Manufacturing and Prototyping Laboratories - Safety Orientation</a:t>
            </a:r>
          </a:p>
        </p:txBody>
      </p:sp>
      <p:sp>
        <p:nvSpPr>
          <p:cNvPr id="9" name="Oval 8"/>
          <p:cNvSpPr/>
          <p:nvPr/>
        </p:nvSpPr>
        <p:spPr>
          <a:xfrm>
            <a:off x="355829" y="3793138"/>
            <a:ext cx="838640" cy="927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T/D</a:t>
            </a:r>
          </a:p>
        </p:txBody>
      </p:sp>
      <p:sp>
        <p:nvSpPr>
          <p:cNvPr id="12" name="Isosceles Triangle 11"/>
          <p:cNvSpPr/>
          <p:nvPr/>
        </p:nvSpPr>
        <p:spPr>
          <a:xfrm>
            <a:off x="289846" y="5317138"/>
            <a:ext cx="924501" cy="844005"/>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A</a:t>
            </a:r>
          </a:p>
          <a:p>
            <a:pPr algn="ctr" defTabSz="685800"/>
            <a:endParaRPr lang="en-US" sz="1600" dirty="0">
              <a:solidFill>
                <a:prstClr val="white"/>
              </a:solidFill>
              <a:latin typeface="Calibri" panose="020F0502020204030204"/>
            </a:endParaRPr>
          </a:p>
        </p:txBody>
      </p:sp>
      <p:sp>
        <p:nvSpPr>
          <p:cNvPr id="13" name="Rectangle 12"/>
          <p:cNvSpPr/>
          <p:nvPr/>
        </p:nvSpPr>
        <p:spPr>
          <a:xfrm>
            <a:off x="371069" y="2034331"/>
            <a:ext cx="767754" cy="8043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P</a:t>
            </a:r>
          </a:p>
        </p:txBody>
      </p:sp>
      <p:sp>
        <p:nvSpPr>
          <p:cNvPr id="14"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105</a:t>
            </a:fld>
            <a:endParaRPr lang="en-US" sz="1200" dirty="0"/>
          </a:p>
        </p:txBody>
      </p:sp>
    </p:spTree>
    <p:extLst>
      <p:ext uri="{BB962C8B-B14F-4D97-AF65-F5344CB8AC3E}">
        <p14:creationId xmlns:p14="http://schemas.microsoft.com/office/powerpoint/2010/main" val="240005421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8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106</a:t>
            </a:fld>
            <a:endParaRPr lang="en-US" sz="1200" dirty="0"/>
          </a:p>
        </p:txBody>
      </p:sp>
      <p:sp>
        <p:nvSpPr>
          <p:cNvPr id="8" name="TextBox 7"/>
          <p:cNvSpPr txBox="1"/>
          <p:nvPr/>
        </p:nvSpPr>
        <p:spPr>
          <a:xfrm>
            <a:off x="126488" y="5343328"/>
            <a:ext cx="8891024"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 </a:t>
            </a:r>
            <a:r>
              <a:rPr lang="en-US" sz="1600" dirty="0">
                <a:hlinkClick r:id="rId3"/>
              </a:rPr>
              <a:t>https://designlab.eng.rpi.edu/edn/projects/capstone-support-dev/wiki/Capstone_Playbook</a:t>
            </a:r>
            <a:endParaRPr lang="en-US" sz="1600" dirty="0"/>
          </a:p>
        </p:txBody>
      </p: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5993" y="1841938"/>
            <a:ext cx="8692014" cy="3100505"/>
          </a:xfrm>
          <a:prstGeom prst="rect">
            <a:avLst/>
          </a:prstGeom>
        </p:spPr>
      </p:pic>
    </p:spTree>
    <p:extLst>
      <p:ext uri="{BB962C8B-B14F-4D97-AF65-F5344CB8AC3E}">
        <p14:creationId xmlns:p14="http://schemas.microsoft.com/office/powerpoint/2010/main" val="60592953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7" name="TextBox 6"/>
          <p:cNvSpPr txBox="1"/>
          <p:nvPr/>
        </p:nvSpPr>
        <p:spPr>
          <a:xfrm>
            <a:off x="4724400" y="2379857"/>
            <a:ext cx="3200400" cy="2308324"/>
          </a:xfrm>
          <a:prstGeom prst="rect">
            <a:avLst/>
          </a:prstGeom>
          <a:noFill/>
        </p:spPr>
        <p:txBody>
          <a:bodyPr wrap="square" rtlCol="0">
            <a:spAutoFit/>
          </a:bodyPr>
          <a:lstStyle/>
          <a:p>
            <a:r>
              <a:rPr lang="en-US" dirty="0"/>
              <a:t>Today is Day Eight of class</a:t>
            </a:r>
          </a:p>
          <a:p>
            <a:endParaRPr lang="en-US" dirty="0"/>
          </a:p>
          <a:p>
            <a:r>
              <a:rPr lang="en-US" dirty="0"/>
              <a:t>Team is developing concepts and beginning to down select.</a:t>
            </a:r>
          </a:p>
          <a:p>
            <a:endParaRPr lang="en-US" dirty="0"/>
          </a:p>
          <a:p>
            <a:r>
              <a:rPr lang="en-US" dirty="0"/>
              <a:t>Creating poster to communicate overall project and progress made.</a:t>
            </a:r>
          </a:p>
        </p:txBody>
      </p:sp>
      <p:cxnSp>
        <p:nvCxnSpPr>
          <p:cNvPr id="11" name="Straight Arrow Connector 10"/>
          <p:cNvCxnSpPr>
            <a:stCxn id="7" idx="1"/>
          </p:cNvCxnSpPr>
          <p:nvPr/>
        </p:nvCxnSpPr>
        <p:spPr>
          <a:xfrm flipH="1" flipV="1">
            <a:off x="2743200" y="3048000"/>
            <a:ext cx="1981200" cy="70521"/>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3" name="TextBox 2"/>
          <p:cNvSpPr txBox="1"/>
          <p:nvPr/>
        </p:nvSpPr>
        <p:spPr>
          <a:xfrm>
            <a:off x="4648200" y="5105400"/>
            <a:ext cx="3810000" cy="707886"/>
          </a:xfrm>
          <a:prstGeom prst="rect">
            <a:avLst/>
          </a:prstGeom>
          <a:noFill/>
          <a:ln w="28575">
            <a:solidFill>
              <a:srgbClr val="C00000"/>
            </a:solidFill>
          </a:ln>
        </p:spPr>
        <p:txBody>
          <a:bodyPr wrap="square" rtlCol="0">
            <a:spAutoFit/>
          </a:bodyPr>
          <a:lstStyle/>
          <a:p>
            <a:r>
              <a:rPr lang="en-US" sz="2000" b="1" dirty="0"/>
              <a:t>This Design Process and terminology is taught in IED at RPI</a:t>
            </a:r>
          </a:p>
        </p:txBody>
      </p:sp>
      <p:cxnSp>
        <p:nvCxnSpPr>
          <p:cNvPr id="9" name="Straight Arrow Connector 8"/>
          <p:cNvCxnSpPr/>
          <p:nvPr/>
        </p:nvCxnSpPr>
        <p:spPr>
          <a:xfrm flipH="1" flipV="1">
            <a:off x="2895600" y="3657600"/>
            <a:ext cx="1828800" cy="457200"/>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10"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107</a:t>
            </a:fld>
            <a:endParaRPr lang="en-US" sz="1200" dirty="0"/>
          </a:p>
        </p:txBody>
      </p:sp>
    </p:spTree>
    <p:extLst>
      <p:ext uri="{BB962C8B-B14F-4D97-AF65-F5344CB8AC3E}">
        <p14:creationId xmlns:p14="http://schemas.microsoft.com/office/powerpoint/2010/main" val="131021340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60 min – Follow Team created Agenda</a:t>
            </a:r>
          </a:p>
        </p:txBody>
      </p:sp>
      <p:sp>
        <p:nvSpPr>
          <p:cNvPr id="3" name="Content Placeholder 2"/>
          <p:cNvSpPr>
            <a:spLocks noGrp="1"/>
          </p:cNvSpPr>
          <p:nvPr>
            <p:ph idx="1"/>
          </p:nvPr>
        </p:nvSpPr>
        <p:spPr/>
        <p:txBody>
          <a:bodyPr/>
          <a:lstStyle/>
          <a:p>
            <a:r>
              <a:rPr lang="en-US" dirty="0"/>
              <a:t>Designate team member to take and post minutes to EDN</a:t>
            </a:r>
          </a:p>
          <a:p>
            <a:pPr lvl="1"/>
            <a:r>
              <a:rPr lang="en-US" dirty="0"/>
              <a:t>This task should be done for EVERY meeting. Rotate responsibility.</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108</a:t>
            </a:fld>
            <a:endParaRPr lang="en-US" sz="1200" dirty="0"/>
          </a:p>
        </p:txBody>
      </p:sp>
    </p:spTree>
    <p:extLst>
      <p:ext uri="{BB962C8B-B14F-4D97-AF65-F5344CB8AC3E}">
        <p14:creationId xmlns:p14="http://schemas.microsoft.com/office/powerpoint/2010/main" val="270572872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PE Review Project Plan</a:t>
            </a:r>
          </a:p>
        </p:txBody>
      </p:sp>
      <p:sp>
        <p:nvSpPr>
          <p:cNvPr id="3" name="Content Placeholder 2"/>
          <p:cNvSpPr>
            <a:spLocks noGrp="1"/>
          </p:cNvSpPr>
          <p:nvPr>
            <p:ph idx="1"/>
          </p:nvPr>
        </p:nvSpPr>
        <p:spPr/>
        <p:txBody>
          <a:bodyPr/>
          <a:lstStyle/>
          <a:p>
            <a:r>
              <a:rPr lang="en-US" dirty="0"/>
              <a:t>Many short individual tasks? Few large group tasks?</a:t>
            </a:r>
          </a:p>
          <a:p>
            <a:r>
              <a:rPr lang="en-US" dirty="0"/>
              <a:t>Adequate time for:</a:t>
            </a:r>
          </a:p>
          <a:p>
            <a:pPr lvl="1"/>
            <a:r>
              <a:rPr lang="en-US" dirty="0"/>
              <a:t>Manufacturing?</a:t>
            </a:r>
          </a:p>
          <a:p>
            <a:pPr lvl="1"/>
            <a:r>
              <a:rPr lang="en-US" dirty="0"/>
              <a:t>Purchasing?</a:t>
            </a:r>
          </a:p>
          <a:p>
            <a:pPr lvl="1"/>
            <a:r>
              <a:rPr lang="en-US" dirty="0"/>
              <a:t>Testing?</a:t>
            </a:r>
          </a:p>
          <a:p>
            <a:pPr lvl="1"/>
            <a:r>
              <a:rPr lang="en-US" dirty="0"/>
              <a:t>Iterative development? Second round of any tasks?</a:t>
            </a:r>
          </a:p>
          <a:p>
            <a:r>
              <a:rPr lang="en-US" dirty="0"/>
              <a:t>Equal division of labor across all students?</a:t>
            </a:r>
          </a:p>
          <a:p>
            <a:r>
              <a:rPr lang="en-US" dirty="0"/>
              <a:t>Ability to do some work in parallel rather than series?</a:t>
            </a:r>
          </a:p>
          <a:p>
            <a:pPr lvl="1"/>
            <a:r>
              <a:rPr lang="en-US" dirty="0"/>
              <a:t>Design test plan BEFORE fabrication is complete</a:t>
            </a:r>
          </a:p>
          <a:p>
            <a:pPr lvl="1"/>
            <a:r>
              <a:rPr lang="en-US" dirty="0"/>
              <a:t>Create dummy data NOW to test software performance or analysis approach</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109</a:t>
            </a:fld>
            <a:endParaRPr lang="en-US" sz="1200" dirty="0"/>
          </a:p>
        </p:txBody>
      </p:sp>
    </p:spTree>
    <p:extLst>
      <p:ext uri="{BB962C8B-B14F-4D97-AF65-F5344CB8AC3E}">
        <p14:creationId xmlns:p14="http://schemas.microsoft.com/office/powerpoint/2010/main" val="14248202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472" y="175098"/>
            <a:ext cx="8229600" cy="1143000"/>
          </a:xfrm>
        </p:spPr>
        <p:txBody>
          <a:bodyPr/>
          <a:lstStyle/>
          <a:p>
            <a:r>
              <a:rPr lang="en-US" dirty="0"/>
              <a:t>Class “location”</a:t>
            </a:r>
          </a:p>
        </p:txBody>
      </p:sp>
      <p:sp>
        <p:nvSpPr>
          <p:cNvPr id="3" name="Content Placeholder 2"/>
          <p:cNvSpPr>
            <a:spLocks noGrp="1"/>
          </p:cNvSpPr>
          <p:nvPr>
            <p:ph idx="1"/>
          </p:nvPr>
        </p:nvSpPr>
        <p:spPr>
          <a:xfrm>
            <a:off x="447472" y="1295400"/>
            <a:ext cx="7782128" cy="5007448"/>
          </a:xfrm>
        </p:spPr>
        <p:txBody>
          <a:bodyPr>
            <a:normAutofit lnSpcReduction="10000"/>
          </a:bodyPr>
          <a:lstStyle/>
          <a:p>
            <a:r>
              <a:rPr lang="en-US" dirty="0"/>
              <a:t>Capstone Classrooms are JEC 3232/3332</a:t>
            </a:r>
          </a:p>
          <a:p>
            <a:r>
              <a:rPr lang="en-US" dirty="0"/>
              <a:t>Capstone Shop (JEC 2332) will be open 9am-4pm for hands-on work only when classes resume in-person. (Glass area behind IED shop)</a:t>
            </a:r>
          </a:p>
          <a:p>
            <a:r>
              <a:rPr lang="en-US" dirty="0"/>
              <a:t>Conference Room (JEC 3321) for online meetings and a speaker phone. Ask you PE to reserve it.</a:t>
            </a:r>
          </a:p>
          <a:p>
            <a:r>
              <a:rPr lang="en-US" dirty="0"/>
              <a:t>Conference Table back of JEC 3232 for a speaker phone. Ask you PE to reserve it.</a:t>
            </a:r>
          </a:p>
        </p:txBody>
      </p:sp>
      <p:sp>
        <p:nvSpPr>
          <p:cNvPr id="7" name="Slide Number Placeholder 6"/>
          <p:cNvSpPr>
            <a:spLocks noGrp="1"/>
          </p:cNvSpPr>
          <p:nvPr>
            <p:ph type="sldNum" sz="quarter" idx="12"/>
          </p:nvPr>
        </p:nvSpPr>
        <p:spPr/>
        <p:txBody>
          <a:bodyPr/>
          <a:lstStyle/>
          <a:p>
            <a:fld id="{B044824F-EBE0-443F-8A8F-F64816AF04DC}" type="slidenum">
              <a:rPr lang="en-US" smtClean="0"/>
              <a:t>11</a:t>
            </a:fld>
            <a:endParaRPr lang="en-US" dirty="0"/>
          </a:p>
        </p:txBody>
      </p:sp>
    </p:spTree>
    <p:extLst>
      <p:ext uri="{BB962C8B-B14F-4D97-AF65-F5344CB8AC3E}">
        <p14:creationId xmlns:p14="http://schemas.microsoft.com/office/powerpoint/2010/main" val="76660279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30 min – PE Review of Status Update PPT</a:t>
            </a:r>
          </a:p>
        </p:txBody>
      </p:sp>
      <p:sp>
        <p:nvSpPr>
          <p:cNvPr id="3" name="Content Placeholder 2"/>
          <p:cNvSpPr>
            <a:spLocks noGrp="1"/>
          </p:cNvSpPr>
          <p:nvPr>
            <p:ph idx="1"/>
          </p:nvPr>
        </p:nvSpPr>
        <p:spPr/>
        <p:txBody>
          <a:bodyPr/>
          <a:lstStyle/>
          <a:p>
            <a:r>
              <a:rPr lang="en-US" dirty="0"/>
              <a:t>Number slides</a:t>
            </a:r>
          </a:p>
          <a:p>
            <a:r>
              <a:rPr lang="en-US" dirty="0"/>
              <a:t>Figure labels</a:t>
            </a:r>
          </a:p>
          <a:p>
            <a:r>
              <a:rPr lang="en-US" dirty="0"/>
              <a:t>Team members names, PE/CE names, sponsor name, company logo</a:t>
            </a:r>
          </a:p>
          <a:p>
            <a:r>
              <a:rPr lang="en-US" dirty="0"/>
              <a:t>Agenda</a:t>
            </a:r>
          </a:p>
          <a:p>
            <a:pPr lvl="1"/>
            <a:r>
              <a:rPr lang="en-US" dirty="0"/>
              <a:t>Does it match actual contents of PPT?</a:t>
            </a:r>
          </a:p>
          <a:p>
            <a:r>
              <a:rPr lang="en-US" dirty="0"/>
              <a:t>Contents appropriate? (match rubric &amp; PDR content)</a:t>
            </a:r>
          </a:p>
          <a:p>
            <a:pPr lvl="1"/>
            <a:r>
              <a:rPr lang="en-US" dirty="0"/>
              <a:t>Background &amp; Customer Needs</a:t>
            </a:r>
          </a:p>
          <a:p>
            <a:pPr lvl="1"/>
            <a:r>
              <a:rPr lang="en-US" dirty="0"/>
              <a:t>Technology Assessment</a:t>
            </a:r>
          </a:p>
          <a:p>
            <a:pPr lvl="1"/>
            <a:r>
              <a:rPr lang="en-US" dirty="0"/>
              <a:t>Engineering Requirements</a:t>
            </a:r>
          </a:p>
          <a:p>
            <a:pPr lvl="1"/>
            <a:r>
              <a:rPr lang="en-US" dirty="0"/>
              <a:t>Concept Generation</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110</a:t>
            </a:fld>
            <a:endParaRPr lang="en-US" sz="1200" dirty="0"/>
          </a:p>
        </p:txBody>
      </p:sp>
    </p:spTree>
    <p:extLst>
      <p:ext uri="{BB962C8B-B14F-4D97-AF65-F5344CB8AC3E}">
        <p14:creationId xmlns:p14="http://schemas.microsoft.com/office/powerpoint/2010/main" val="24378668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292" y="915130"/>
            <a:ext cx="7886700" cy="882440"/>
          </a:xfrm>
        </p:spPr>
        <p:txBody>
          <a:bodyPr/>
          <a:lstStyle/>
          <a:p>
            <a:r>
              <a:rPr lang="en-US" dirty="0"/>
              <a:t>Out of Class Tasks</a:t>
            </a:r>
            <a:br>
              <a:rPr lang="en-US" dirty="0"/>
            </a:br>
            <a:r>
              <a:rPr lang="en-US" sz="1800" dirty="0"/>
              <a:t>(to be completed </a:t>
            </a:r>
            <a:r>
              <a:rPr lang="en-US" sz="1800" b="1" dirty="0"/>
              <a:t>BEFORE Class 9</a:t>
            </a:r>
            <a:r>
              <a:rPr lang="en-US" sz="1800" dirty="0"/>
              <a:t>)</a:t>
            </a:r>
          </a:p>
        </p:txBody>
      </p:sp>
      <p:sp>
        <p:nvSpPr>
          <p:cNvPr id="8" name="Content Placeholder 2"/>
          <p:cNvSpPr txBox="1">
            <a:spLocks/>
          </p:cNvSpPr>
          <p:nvPr/>
        </p:nvSpPr>
        <p:spPr>
          <a:xfrm>
            <a:off x="1524000" y="1783307"/>
            <a:ext cx="6655108" cy="2139447"/>
          </a:xfrm>
          <a:prstGeom prst="rect">
            <a:avLst/>
          </a:prstGeom>
          <a:solidFill>
            <a:schemeClr val="accent4">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400" b="1" dirty="0">
                <a:solidFill>
                  <a:prstClr val="black"/>
                </a:solidFill>
                <a:latin typeface="Calibri" panose="020F0502020204030204"/>
              </a:rPr>
              <a:t>Project Technical Work</a:t>
            </a:r>
          </a:p>
          <a:p>
            <a:pPr marL="171450" indent="-171450" defTabSz="685800">
              <a:spcBef>
                <a:spcPts val="750"/>
              </a:spcBef>
            </a:pPr>
            <a:r>
              <a:rPr lang="en-US" sz="1400" dirty="0">
                <a:solidFill>
                  <a:prstClr val="black"/>
                </a:solidFill>
                <a:latin typeface="Calibri" panose="020F0502020204030204"/>
              </a:rPr>
              <a:t>Read Preliminary Design Review and Poster Wiki page in preparation for creating a first draft of the poster during Class </a:t>
            </a:r>
            <a:r>
              <a:rPr lang="en-US" sz="1200" dirty="0">
                <a:solidFill>
                  <a:prstClr val="black"/>
                </a:solidFill>
                <a:latin typeface="Calibri" panose="020F0502020204030204"/>
              </a:rPr>
              <a:t>9</a:t>
            </a:r>
          </a:p>
          <a:p>
            <a:pPr marL="514350" lvl="1" indent="-171450" defTabSz="685800">
              <a:spcBef>
                <a:spcPts val="375"/>
              </a:spcBef>
            </a:pPr>
            <a:r>
              <a:rPr lang="en-US" sz="825" dirty="0">
                <a:solidFill>
                  <a:prstClr val="black"/>
                </a:solidFill>
                <a:latin typeface="Calibri" panose="020F0502020204030204"/>
                <a:hlinkClick r:id="rId2"/>
              </a:rPr>
              <a:t>https://designlab.eng.rpi.edu/edn/projects/capstone-support-dev/wiki/Preliminary_Design_Review_and_Poster</a:t>
            </a:r>
            <a:endParaRPr lang="en-US" sz="825" dirty="0">
              <a:solidFill>
                <a:prstClr val="black"/>
              </a:solidFill>
              <a:latin typeface="Calibri" panose="020F0502020204030204"/>
              <a:cs typeface="Calibri"/>
            </a:endParaRPr>
          </a:p>
          <a:p>
            <a:pPr marL="171450" indent="-171450" defTabSz="685800">
              <a:spcBef>
                <a:spcPts val="750"/>
              </a:spcBef>
            </a:pPr>
            <a:r>
              <a:rPr lang="en-US" sz="1400" dirty="0">
                <a:solidFill>
                  <a:prstClr val="black"/>
                </a:solidFill>
                <a:latin typeface="Calibri" panose="020F0502020204030204"/>
                <a:cs typeface="Calibri"/>
              </a:rPr>
              <a:t>Continue technical work</a:t>
            </a:r>
          </a:p>
          <a:p>
            <a:pPr marL="171450" indent="-171450" defTabSz="685800">
              <a:spcBef>
                <a:spcPts val="750"/>
              </a:spcBef>
            </a:pPr>
            <a:r>
              <a:rPr lang="en-US" sz="1400" dirty="0">
                <a:solidFill>
                  <a:prstClr val="black"/>
                </a:solidFill>
                <a:latin typeface="Calibri" panose="020F0502020204030204"/>
                <a:cs typeface="Calibri"/>
              </a:rPr>
              <a:t>Post progress to Design Forum thread(s)</a:t>
            </a:r>
          </a:p>
          <a:p>
            <a:pPr marL="171450" indent="-171450" defTabSz="685800">
              <a:spcBef>
                <a:spcPts val="750"/>
              </a:spcBef>
            </a:pPr>
            <a:r>
              <a:rPr lang="en-US" sz="1400" dirty="0">
                <a:solidFill>
                  <a:prstClr val="black"/>
                </a:solidFill>
                <a:latin typeface="Calibri" panose="020F0502020204030204"/>
                <a:cs typeface="Calibri"/>
              </a:rPr>
              <a:t>Student Team should now be creating individual project tasks</a:t>
            </a:r>
          </a:p>
        </p:txBody>
      </p:sp>
      <p:sp>
        <p:nvSpPr>
          <p:cNvPr id="10" name="Content Placeholder 2"/>
          <p:cNvSpPr txBox="1">
            <a:spLocks/>
          </p:cNvSpPr>
          <p:nvPr/>
        </p:nvSpPr>
        <p:spPr>
          <a:xfrm>
            <a:off x="1524000" y="3922754"/>
            <a:ext cx="6655108" cy="496845"/>
          </a:xfrm>
          <a:prstGeom prst="rect">
            <a:avLst/>
          </a:prstGeom>
          <a:solidFill>
            <a:schemeClr val="accent1">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400" b="1" dirty="0">
                <a:solidFill>
                  <a:prstClr val="black"/>
                </a:solidFill>
                <a:latin typeface="Calibri" panose="020F0502020204030204"/>
              </a:rPr>
              <a:t>Team Development / Design Process Refresher</a:t>
            </a:r>
          </a:p>
          <a:p>
            <a:pPr marL="57150" indent="-171450" defTabSz="685800">
              <a:spcBef>
                <a:spcPts val="375"/>
              </a:spcBef>
            </a:pPr>
            <a:endParaRPr lang="en-US" sz="2200" dirty="0">
              <a:solidFill>
                <a:prstClr val="black"/>
              </a:solidFill>
              <a:latin typeface="Calibri" panose="020F0502020204030204"/>
            </a:endParaRPr>
          </a:p>
        </p:txBody>
      </p:sp>
      <p:sp>
        <p:nvSpPr>
          <p:cNvPr id="11" name="Content Placeholder 2"/>
          <p:cNvSpPr txBox="1">
            <a:spLocks/>
          </p:cNvSpPr>
          <p:nvPr/>
        </p:nvSpPr>
        <p:spPr>
          <a:xfrm>
            <a:off x="1524000" y="4419600"/>
            <a:ext cx="6655108" cy="1981200"/>
          </a:xfrm>
          <a:prstGeom prst="rect">
            <a:avLst/>
          </a:prstGeom>
          <a:solidFill>
            <a:schemeClr val="accent6">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400" b="1" dirty="0">
                <a:solidFill>
                  <a:prstClr val="black"/>
                </a:solidFill>
                <a:latin typeface="Calibri" panose="020F0502020204030204"/>
              </a:rPr>
              <a:t>Administrative Tasks</a:t>
            </a:r>
          </a:p>
          <a:p>
            <a:pPr marL="171450" indent="-171450" defTabSz="685800">
              <a:spcBef>
                <a:spcPts val="750"/>
              </a:spcBef>
            </a:pPr>
            <a:r>
              <a:rPr lang="en-US" sz="1400" dirty="0">
                <a:solidFill>
                  <a:prstClr val="black"/>
                </a:solidFill>
                <a:latin typeface="Calibri" panose="020F0502020204030204"/>
                <a:ea typeface="+mn-lt"/>
                <a:cs typeface="Calibri" panose="020F0502020204030204"/>
              </a:rPr>
              <a:t>Address any feedback received on Status Update PPT</a:t>
            </a:r>
            <a:endParaRPr lang="en-US" sz="1400" dirty="0">
              <a:solidFill>
                <a:srgbClr val="C00000"/>
              </a:solidFill>
              <a:latin typeface="Calibri" panose="020F0502020204030204"/>
              <a:ea typeface="+mn-lt"/>
              <a:cs typeface="Calibri" panose="020F0502020204030204"/>
            </a:endParaRPr>
          </a:p>
          <a:p>
            <a:pPr marL="171450" indent="-171450" defTabSz="685800">
              <a:spcBef>
                <a:spcPts val="750"/>
              </a:spcBef>
            </a:pPr>
            <a:r>
              <a:rPr lang="en-US" sz="1400" dirty="0">
                <a:solidFill>
                  <a:prstClr val="black"/>
                </a:solidFill>
                <a:latin typeface="Calibri" panose="020F0502020204030204"/>
                <a:ea typeface="+mn-lt"/>
                <a:cs typeface="Calibri" panose="020F0502020204030204"/>
              </a:rPr>
              <a:t>Sponsor liaison should email PPT to sponsor </a:t>
            </a:r>
            <a:r>
              <a:rPr lang="en-US" sz="1400" b="1" dirty="0">
                <a:solidFill>
                  <a:prstClr val="black"/>
                </a:solidFill>
                <a:latin typeface="Calibri" panose="020F0502020204030204"/>
                <a:ea typeface="+mn-lt"/>
                <a:cs typeface="Calibri" panose="020F0502020204030204"/>
              </a:rPr>
              <a:t>24 hours prior</a:t>
            </a:r>
            <a:r>
              <a:rPr lang="en-US" sz="1400" dirty="0">
                <a:solidFill>
                  <a:prstClr val="black"/>
                </a:solidFill>
                <a:latin typeface="Calibri" panose="020F0502020204030204"/>
                <a:ea typeface="+mn-lt"/>
                <a:cs typeface="Calibri" panose="020F0502020204030204"/>
              </a:rPr>
              <a:t> to call. This person will be the focal point for emails to/from your sponsor. They are not the team's "spokesperson" at meetings, conference calls, in class, etc.</a:t>
            </a:r>
          </a:p>
          <a:p>
            <a:pPr marL="171450" indent="-171450" defTabSz="685800">
              <a:spcBef>
                <a:spcPts val="750"/>
              </a:spcBef>
            </a:pPr>
            <a:r>
              <a:rPr lang="en-US" sz="1400" dirty="0">
                <a:solidFill>
                  <a:prstClr val="black"/>
                </a:solidFill>
                <a:latin typeface="Calibri" panose="020F0502020204030204"/>
                <a:cs typeface="Calibri"/>
              </a:rPr>
              <a:t>Prep for upcoming PDR - There will be THREE groups presenting SAME content from SAME poster</a:t>
            </a:r>
          </a:p>
          <a:p>
            <a:pPr marL="514350" lvl="1" indent="-171450" defTabSz="685800">
              <a:spcBef>
                <a:spcPts val="375"/>
              </a:spcBef>
            </a:pPr>
            <a:r>
              <a:rPr lang="en-US" sz="1400" dirty="0">
                <a:solidFill>
                  <a:prstClr val="black"/>
                </a:solidFill>
                <a:latin typeface="Calibri" panose="020F0502020204030204"/>
                <a:cs typeface="Calibri"/>
              </a:rPr>
              <a:t>Identify who will be presenting in each of the three groups</a:t>
            </a:r>
          </a:p>
          <a:p>
            <a:pPr marL="300038" indent="-342900" defTabSz="685800">
              <a:spcBef>
                <a:spcPts val="750"/>
              </a:spcBef>
            </a:pPr>
            <a:endParaRPr lang="en-US" sz="2100" dirty="0">
              <a:solidFill>
                <a:prstClr val="black"/>
              </a:solidFill>
              <a:latin typeface="Calibri" panose="020F0502020204030204"/>
              <a:cs typeface="Calibri"/>
            </a:endParaRPr>
          </a:p>
        </p:txBody>
      </p:sp>
      <p:sp>
        <p:nvSpPr>
          <p:cNvPr id="9" name="Oval 8"/>
          <p:cNvSpPr/>
          <p:nvPr/>
        </p:nvSpPr>
        <p:spPr>
          <a:xfrm>
            <a:off x="357947" y="3707532"/>
            <a:ext cx="838640" cy="927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T/D</a:t>
            </a:r>
          </a:p>
        </p:txBody>
      </p:sp>
      <p:sp>
        <p:nvSpPr>
          <p:cNvPr id="12" name="Isosceles Triangle 11"/>
          <p:cNvSpPr/>
          <p:nvPr/>
        </p:nvSpPr>
        <p:spPr>
          <a:xfrm>
            <a:off x="311110" y="4988197"/>
            <a:ext cx="924501" cy="844005"/>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A</a:t>
            </a:r>
          </a:p>
          <a:p>
            <a:pPr algn="ctr" defTabSz="685800"/>
            <a:endParaRPr lang="en-US" sz="1600" dirty="0">
              <a:solidFill>
                <a:prstClr val="white"/>
              </a:solidFill>
              <a:latin typeface="Calibri" panose="020F0502020204030204"/>
            </a:endParaRPr>
          </a:p>
        </p:txBody>
      </p:sp>
      <p:sp>
        <p:nvSpPr>
          <p:cNvPr id="13" name="Rectangle 12"/>
          <p:cNvSpPr/>
          <p:nvPr/>
        </p:nvSpPr>
        <p:spPr>
          <a:xfrm>
            <a:off x="451886" y="2304265"/>
            <a:ext cx="767754" cy="8043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P</a:t>
            </a:r>
          </a:p>
        </p:txBody>
      </p:sp>
      <p:sp>
        <p:nvSpPr>
          <p:cNvPr id="14"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111</a:t>
            </a:fld>
            <a:endParaRPr lang="en-US" sz="1200" dirty="0"/>
          </a:p>
        </p:txBody>
      </p:sp>
    </p:spTree>
    <p:extLst>
      <p:ext uri="{BB962C8B-B14F-4D97-AF65-F5344CB8AC3E}">
        <p14:creationId xmlns:p14="http://schemas.microsoft.com/office/powerpoint/2010/main" val="206196784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9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112</a:t>
            </a:fld>
            <a:endParaRPr lang="en-US" sz="1200" dirty="0"/>
          </a:p>
        </p:txBody>
      </p:sp>
      <p:sp>
        <p:nvSpPr>
          <p:cNvPr id="7" name="TextBox 6"/>
          <p:cNvSpPr txBox="1"/>
          <p:nvPr/>
        </p:nvSpPr>
        <p:spPr>
          <a:xfrm>
            <a:off x="180252" y="5343328"/>
            <a:ext cx="8783495"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a:t>
            </a:r>
            <a:r>
              <a:rPr lang="en-US" sz="1200" dirty="0"/>
              <a:t> </a:t>
            </a:r>
            <a:r>
              <a:rPr lang="en-US" sz="1200" dirty="0">
                <a:hlinkClick r:id="rId3"/>
              </a:rPr>
              <a:t>https://designlab.eng.rpi.edu/edn/projects/capstone-support-dev/wiki/Capstone_Playbook</a:t>
            </a:r>
            <a:endParaRPr lang="en-US" sz="1200" dirty="0"/>
          </a:p>
        </p:txBody>
      </p:sp>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3913" y="1790558"/>
            <a:ext cx="8916173" cy="3276884"/>
          </a:xfrm>
          <a:prstGeom prst="rect">
            <a:avLst/>
          </a:prstGeom>
        </p:spPr>
      </p:pic>
    </p:spTree>
    <p:extLst>
      <p:ext uri="{BB962C8B-B14F-4D97-AF65-F5344CB8AC3E}">
        <p14:creationId xmlns:p14="http://schemas.microsoft.com/office/powerpoint/2010/main" val="38861643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7" name="TextBox 6"/>
          <p:cNvSpPr txBox="1"/>
          <p:nvPr/>
        </p:nvSpPr>
        <p:spPr>
          <a:xfrm>
            <a:off x="4724400" y="3200400"/>
            <a:ext cx="3200400" cy="2862322"/>
          </a:xfrm>
          <a:prstGeom prst="rect">
            <a:avLst/>
          </a:prstGeom>
          <a:noFill/>
        </p:spPr>
        <p:txBody>
          <a:bodyPr wrap="square" rtlCol="0">
            <a:spAutoFit/>
          </a:bodyPr>
          <a:lstStyle/>
          <a:p>
            <a:r>
              <a:rPr lang="en-US" dirty="0"/>
              <a:t>Today is Day Nine of class</a:t>
            </a:r>
          </a:p>
          <a:p>
            <a:endParaRPr lang="en-US" dirty="0"/>
          </a:p>
          <a:p>
            <a:r>
              <a:rPr lang="en-US" dirty="0"/>
              <a:t>Team is creating poster to communicate</a:t>
            </a:r>
          </a:p>
          <a:p>
            <a:pPr marL="285750" indent="-285750">
              <a:buFont typeface="Arial" panose="020B0604020202020204" pitchFamily="34" charset="0"/>
              <a:buChar char="•"/>
            </a:pPr>
            <a:r>
              <a:rPr lang="en-US" dirty="0"/>
              <a:t>Overall project (Needs &amp; Requirements)</a:t>
            </a:r>
          </a:p>
          <a:p>
            <a:pPr marL="285750" indent="-285750">
              <a:buFont typeface="Arial" panose="020B0604020202020204" pitchFamily="34" charset="0"/>
              <a:buChar char="•"/>
            </a:pPr>
            <a:r>
              <a:rPr lang="en-US" dirty="0"/>
              <a:t>Progress made (Concepts, System Architecture)</a:t>
            </a:r>
          </a:p>
          <a:p>
            <a:pPr marL="285750" indent="-285750">
              <a:buFont typeface="Arial" panose="020B0604020202020204" pitchFamily="34" charset="0"/>
              <a:buChar char="•"/>
            </a:pPr>
            <a:r>
              <a:rPr lang="en-US" dirty="0"/>
              <a:t>Future steps (Design, Integration, &amp; Test Plan)</a:t>
            </a:r>
          </a:p>
        </p:txBody>
      </p:sp>
      <p:sp>
        <p:nvSpPr>
          <p:cNvPr id="3" name="TextBox 2"/>
          <p:cNvSpPr txBox="1"/>
          <p:nvPr/>
        </p:nvSpPr>
        <p:spPr>
          <a:xfrm>
            <a:off x="4724400" y="1473559"/>
            <a:ext cx="3810000" cy="707886"/>
          </a:xfrm>
          <a:prstGeom prst="rect">
            <a:avLst/>
          </a:prstGeom>
          <a:noFill/>
          <a:ln w="28575">
            <a:solidFill>
              <a:srgbClr val="C00000"/>
            </a:solidFill>
          </a:ln>
        </p:spPr>
        <p:txBody>
          <a:bodyPr wrap="square" rtlCol="0">
            <a:spAutoFit/>
          </a:bodyPr>
          <a:lstStyle/>
          <a:p>
            <a:r>
              <a:rPr lang="en-US" sz="2000" b="1" dirty="0"/>
              <a:t>This Design Process and terminology is taught in IED at RPI</a:t>
            </a:r>
          </a:p>
        </p:txBody>
      </p:sp>
      <p:sp>
        <p:nvSpPr>
          <p:cNvPr id="9" name="Right Brace 8"/>
          <p:cNvSpPr/>
          <p:nvPr/>
        </p:nvSpPr>
        <p:spPr>
          <a:xfrm>
            <a:off x="3991466" y="1600200"/>
            <a:ext cx="489990" cy="4481923"/>
          </a:xfrm>
          <a:prstGeom prst="rightBrace">
            <a:avLst/>
          </a:prstGeom>
          <a:ln w="317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p:sp>
        <p:nvSpPr>
          <p:cNvPr id="10"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113</a:t>
            </a:fld>
            <a:endParaRPr lang="en-US" sz="1200" dirty="0"/>
          </a:p>
        </p:txBody>
      </p:sp>
    </p:spTree>
    <p:extLst>
      <p:ext uri="{BB962C8B-B14F-4D97-AF65-F5344CB8AC3E}">
        <p14:creationId xmlns:p14="http://schemas.microsoft.com/office/powerpoint/2010/main" val="989124368"/>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min - PDR Q&amp;A</a:t>
            </a:r>
          </a:p>
        </p:txBody>
      </p:sp>
      <p:sp>
        <p:nvSpPr>
          <p:cNvPr id="3" name="Content Placeholder 2"/>
          <p:cNvSpPr>
            <a:spLocks noGrp="1"/>
          </p:cNvSpPr>
          <p:nvPr>
            <p:ph idx="1"/>
          </p:nvPr>
        </p:nvSpPr>
        <p:spPr/>
        <p:txBody>
          <a:bodyPr/>
          <a:lstStyle/>
          <a:p>
            <a:r>
              <a:rPr lang="en-US" dirty="0"/>
              <a:t>Out of Class Task was to watch review 1 Wiki page…</a:t>
            </a:r>
          </a:p>
          <a:p>
            <a:r>
              <a:rPr lang="en-US" dirty="0"/>
              <a:t>QUESTIONS about content?</a:t>
            </a:r>
          </a:p>
          <a:p>
            <a:endParaRPr lang="en-US" dirty="0"/>
          </a:p>
          <a:p>
            <a:r>
              <a:rPr lang="en-US" dirty="0"/>
              <a:t>What does PDR stand for?</a:t>
            </a:r>
          </a:p>
          <a:p>
            <a:r>
              <a:rPr lang="en-US" dirty="0"/>
              <a:t>Who is audience for PDR?</a:t>
            </a:r>
          </a:p>
          <a:p>
            <a:r>
              <a:rPr lang="en-US" dirty="0"/>
              <a:t>Approx. how many PPT slides should team prepare?</a:t>
            </a:r>
          </a:p>
          <a:p>
            <a:endParaRPr lang="en-US" dirty="0"/>
          </a:p>
          <a:p>
            <a:r>
              <a:rPr lang="en-US" dirty="0"/>
              <a:t>Covid Tip – It’s hard to hear speakers through a mask. Be sure to </a:t>
            </a:r>
            <a:r>
              <a:rPr lang="en-US" dirty="0">
                <a:solidFill>
                  <a:srgbClr val="FF0000"/>
                </a:solidFill>
              </a:rPr>
              <a:t>SPEAK LOUDLY </a:t>
            </a:r>
            <a:r>
              <a:rPr lang="en-US" dirty="0"/>
              <a:t>during presentation.</a:t>
            </a:r>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114</a:t>
            </a:fld>
            <a:endParaRPr lang="en-US" sz="1200" dirty="0"/>
          </a:p>
        </p:txBody>
      </p:sp>
    </p:spTree>
    <p:extLst>
      <p:ext uri="{BB962C8B-B14F-4D97-AF65-F5344CB8AC3E}">
        <p14:creationId xmlns:p14="http://schemas.microsoft.com/office/powerpoint/2010/main" val="1425657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1000"/>
                                        <p:tgtEl>
                                          <p:spTgt spid="3">
                                            <p:txEl>
                                              <p:pRg st="7" end="7"/>
                                            </p:txEl>
                                          </p:spTgt>
                                        </p:tgtEl>
                                      </p:cBhvr>
                                    </p:animEffect>
                                    <p:anim calcmode="lin" valueType="num">
                                      <p:cBhvr>
                                        <p:cTn id="2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95 min – Poster Creation</a:t>
            </a:r>
          </a:p>
        </p:txBody>
      </p:sp>
      <p:sp>
        <p:nvSpPr>
          <p:cNvPr id="3" name="Content Placeholder 2"/>
          <p:cNvSpPr>
            <a:spLocks noGrp="1"/>
          </p:cNvSpPr>
          <p:nvPr>
            <p:ph idx="1"/>
          </p:nvPr>
        </p:nvSpPr>
        <p:spPr>
          <a:xfrm>
            <a:off x="628650" y="1447800"/>
            <a:ext cx="7886700" cy="4729163"/>
          </a:xfrm>
        </p:spPr>
        <p:txBody>
          <a:bodyPr>
            <a:normAutofit fontScale="92500" lnSpcReduction="10000"/>
          </a:bodyPr>
          <a:lstStyle/>
          <a:p>
            <a:r>
              <a:rPr lang="en-US" dirty="0"/>
              <a:t>Open </a:t>
            </a:r>
            <a:r>
              <a:rPr lang="en-US" dirty="0">
                <a:solidFill>
                  <a:schemeClr val="accent6"/>
                </a:solidFill>
              </a:rPr>
              <a:t>Poster.pptx </a:t>
            </a:r>
            <a:r>
              <a:rPr lang="en-US" dirty="0"/>
              <a:t>on Repository</a:t>
            </a:r>
          </a:p>
          <a:p>
            <a:pPr lvl="1"/>
            <a:r>
              <a:rPr lang="en-US" sz="1300" dirty="0">
                <a:hlinkClick r:id="rId2"/>
              </a:rPr>
              <a:t>https://designlab.eng.rpi.edu/edn/projects/capstone-support-dev/repository/112/entry/template%20documents/Poster.pptx</a:t>
            </a:r>
            <a:r>
              <a:rPr lang="en-US" sz="1300" dirty="0"/>
              <a:t> </a:t>
            </a:r>
          </a:p>
          <a:p>
            <a:endParaRPr lang="en-US" dirty="0"/>
          </a:p>
          <a:p>
            <a:r>
              <a:rPr lang="en-US" dirty="0"/>
              <a:t>10 mins – Divide into 3 groups, and work on initial slides. Content can be pulled from Statement of Work.</a:t>
            </a:r>
          </a:p>
          <a:p>
            <a:pPr lvl="1"/>
            <a:r>
              <a:rPr lang="en-US" b="1" dirty="0"/>
              <a:t>Purpose</a:t>
            </a:r>
            <a:r>
              <a:rPr lang="en-US" dirty="0"/>
              <a:t>  </a:t>
            </a:r>
          </a:p>
          <a:p>
            <a:pPr lvl="1"/>
            <a:r>
              <a:rPr lang="en-US" b="1" dirty="0"/>
              <a:t>Past Work and/or Project History </a:t>
            </a:r>
          </a:p>
          <a:p>
            <a:pPr lvl="1"/>
            <a:r>
              <a:rPr lang="en-US" b="1" dirty="0"/>
              <a:t>Semester Objectives/Requirements</a:t>
            </a:r>
            <a:endParaRPr lang="en-US" dirty="0"/>
          </a:p>
          <a:p>
            <a:endParaRPr lang="en-US" b="1" dirty="0"/>
          </a:p>
          <a:p>
            <a:r>
              <a:rPr lang="en-US" dirty="0"/>
              <a:t>40 mins –  As a full team discuss </a:t>
            </a:r>
            <a:r>
              <a:rPr lang="en-US" sz="1800" b="1" dirty="0"/>
              <a:t>Technical Approach, Results and Accomplishments to Date</a:t>
            </a:r>
          </a:p>
          <a:p>
            <a:endParaRPr lang="en-US" sz="1800" b="1" dirty="0"/>
          </a:p>
          <a:p>
            <a:r>
              <a:rPr lang="en-US" dirty="0"/>
              <a:t>30 mins – Move on to </a:t>
            </a:r>
            <a:r>
              <a:rPr lang="en-US" sz="1800" b="1" dirty="0"/>
              <a:t>Next Steps and Plan</a:t>
            </a:r>
          </a:p>
          <a:p>
            <a:endParaRPr lang="en-US" sz="1800" b="1" dirty="0"/>
          </a:p>
          <a:p>
            <a:r>
              <a:rPr lang="en-US" dirty="0"/>
              <a:t>15 mins – Begin assembly of content onto single slide (pg 8)</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115</a:t>
            </a:fld>
            <a:endParaRPr lang="en-US" sz="1200" dirty="0"/>
          </a:p>
        </p:txBody>
      </p:sp>
    </p:spTree>
    <p:extLst>
      <p:ext uri="{BB962C8B-B14F-4D97-AF65-F5344CB8AC3E}">
        <p14:creationId xmlns:p14="http://schemas.microsoft.com/office/powerpoint/2010/main" val="324491726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292" y="915130"/>
            <a:ext cx="7886700" cy="882440"/>
          </a:xfrm>
        </p:spPr>
        <p:txBody>
          <a:bodyPr/>
          <a:lstStyle/>
          <a:p>
            <a:r>
              <a:rPr lang="en-US" dirty="0"/>
              <a:t>Out of Class Tasks</a:t>
            </a:r>
            <a:br>
              <a:rPr lang="en-US" dirty="0"/>
            </a:br>
            <a:r>
              <a:rPr lang="en-US" sz="1800" dirty="0"/>
              <a:t>(to be completed </a:t>
            </a:r>
            <a:r>
              <a:rPr lang="en-US" sz="1800" b="1" dirty="0"/>
              <a:t>BEFORE Class 10</a:t>
            </a:r>
            <a:r>
              <a:rPr lang="en-US" sz="1800" dirty="0"/>
              <a:t>)</a:t>
            </a:r>
          </a:p>
        </p:txBody>
      </p:sp>
      <p:sp>
        <p:nvSpPr>
          <p:cNvPr id="8" name="Content Placeholder 2"/>
          <p:cNvSpPr txBox="1">
            <a:spLocks/>
          </p:cNvSpPr>
          <p:nvPr/>
        </p:nvSpPr>
        <p:spPr>
          <a:xfrm>
            <a:off x="1981200" y="1797570"/>
            <a:ext cx="6045508" cy="2188227"/>
          </a:xfrm>
          <a:prstGeom prst="rect">
            <a:avLst/>
          </a:prstGeom>
          <a:solidFill>
            <a:schemeClr val="accent4">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Project Technical Work</a:t>
            </a:r>
          </a:p>
          <a:p>
            <a:pPr marL="171450" indent="-171450" defTabSz="685800">
              <a:spcBef>
                <a:spcPts val="750"/>
              </a:spcBef>
            </a:pPr>
            <a:r>
              <a:rPr lang="en-US" sz="1400" dirty="0">
                <a:solidFill>
                  <a:prstClr val="black"/>
                </a:solidFill>
                <a:latin typeface="Calibri" panose="020F0502020204030204"/>
                <a:cs typeface="Calibri"/>
              </a:rPr>
              <a:t>Continue technical work</a:t>
            </a:r>
          </a:p>
          <a:p>
            <a:pPr marL="171450" indent="-171450" defTabSz="685800">
              <a:spcBef>
                <a:spcPts val="750"/>
              </a:spcBef>
            </a:pPr>
            <a:r>
              <a:rPr lang="en-US" sz="1400" dirty="0">
                <a:solidFill>
                  <a:prstClr val="black"/>
                </a:solidFill>
                <a:latin typeface="Calibri" panose="020F0502020204030204"/>
                <a:cs typeface="Calibri"/>
              </a:rPr>
              <a:t>Post progress to Design Forum thread(s)</a:t>
            </a:r>
          </a:p>
          <a:p>
            <a:pPr marL="171450" indent="-171450" defTabSz="685800">
              <a:spcBef>
                <a:spcPts val="750"/>
              </a:spcBef>
            </a:pPr>
            <a:r>
              <a:rPr lang="en-US" sz="1400" dirty="0">
                <a:solidFill>
                  <a:prstClr val="black"/>
                </a:solidFill>
                <a:latin typeface="Calibri" panose="020F0502020204030204"/>
              </a:rPr>
              <a:t>Upload poster draft created in class to EDN</a:t>
            </a:r>
          </a:p>
          <a:p>
            <a:pPr marL="514350" lvl="1" indent="-171450" defTabSz="685800">
              <a:spcBef>
                <a:spcPts val="375"/>
              </a:spcBef>
            </a:pPr>
            <a:r>
              <a:rPr lang="en-US" sz="1400" dirty="0">
                <a:solidFill>
                  <a:prstClr val="black"/>
                </a:solidFill>
                <a:latin typeface="Calibri" panose="020F0502020204030204"/>
              </a:rPr>
              <a:t>File in the Capstone Support Repository – working/Reports/Report + Poster/Poster.pptx</a:t>
            </a:r>
          </a:p>
          <a:p>
            <a:pPr marL="514350" lvl="1" indent="-171450" defTabSz="685800">
              <a:spcBef>
                <a:spcPts val="375"/>
              </a:spcBef>
            </a:pPr>
            <a:r>
              <a:rPr lang="en-US" sz="600" dirty="0">
                <a:solidFill>
                  <a:prstClr val="black"/>
                </a:solidFill>
                <a:hlinkClick r:id="rId2"/>
              </a:rPr>
              <a:t>https://designlab.eng.rpi.edu/edn/projects/capstone-support-dev/repository/112/entry/template%20documents/Poster.pptx</a:t>
            </a:r>
            <a:r>
              <a:rPr lang="en-US" sz="600" dirty="0">
                <a:solidFill>
                  <a:prstClr val="black"/>
                </a:solidFill>
              </a:rPr>
              <a:t> </a:t>
            </a:r>
            <a:endParaRPr lang="en-US" sz="600" dirty="0">
              <a:solidFill>
                <a:prstClr val="black"/>
              </a:solidFill>
              <a:latin typeface="Calibri" panose="020F0502020204030204"/>
            </a:endParaRPr>
          </a:p>
          <a:p>
            <a:pPr marL="514350" lvl="1" indent="-171450" defTabSz="685800">
              <a:spcBef>
                <a:spcPts val="375"/>
              </a:spcBef>
            </a:pPr>
            <a:r>
              <a:rPr lang="en-US" sz="1400" dirty="0">
                <a:solidFill>
                  <a:prstClr val="black"/>
                </a:solidFill>
                <a:latin typeface="Calibri" panose="020F0502020204030204"/>
              </a:rPr>
              <a:t>Discussion in your team’s  Forum – Midterm thread</a:t>
            </a:r>
          </a:p>
          <a:p>
            <a:pPr marL="171450" indent="-171450" defTabSz="685800">
              <a:spcBef>
                <a:spcPts val="750"/>
              </a:spcBef>
            </a:pPr>
            <a:endParaRPr lang="en-US" sz="1800" dirty="0">
              <a:solidFill>
                <a:prstClr val="black"/>
              </a:solidFill>
              <a:latin typeface="Calibri" panose="020F0502020204030204"/>
              <a:cs typeface="Calibri"/>
            </a:endParaRPr>
          </a:p>
        </p:txBody>
      </p:sp>
      <p:sp>
        <p:nvSpPr>
          <p:cNvPr id="10" name="Content Placeholder 2"/>
          <p:cNvSpPr txBox="1">
            <a:spLocks/>
          </p:cNvSpPr>
          <p:nvPr/>
        </p:nvSpPr>
        <p:spPr>
          <a:xfrm>
            <a:off x="1981200" y="3985797"/>
            <a:ext cx="6045508" cy="545890"/>
          </a:xfrm>
          <a:prstGeom prst="rect">
            <a:avLst/>
          </a:prstGeom>
          <a:solidFill>
            <a:schemeClr val="accent1">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Team Development / Design Process Refresher</a:t>
            </a:r>
          </a:p>
          <a:p>
            <a:pPr marL="514350" lvl="1" indent="-171450" defTabSz="685800">
              <a:spcBef>
                <a:spcPts val="375"/>
              </a:spcBef>
            </a:pPr>
            <a:endParaRPr lang="en-US" sz="1800" dirty="0">
              <a:solidFill>
                <a:prstClr val="black"/>
              </a:solidFill>
              <a:latin typeface="Calibri" panose="020F0502020204030204"/>
            </a:endParaRPr>
          </a:p>
        </p:txBody>
      </p:sp>
      <p:sp>
        <p:nvSpPr>
          <p:cNvPr id="11" name="Content Placeholder 2"/>
          <p:cNvSpPr txBox="1">
            <a:spLocks/>
          </p:cNvSpPr>
          <p:nvPr/>
        </p:nvSpPr>
        <p:spPr>
          <a:xfrm>
            <a:off x="1981200" y="4510063"/>
            <a:ext cx="6045508" cy="1524000"/>
          </a:xfrm>
          <a:prstGeom prst="rect">
            <a:avLst/>
          </a:prstGeom>
          <a:solidFill>
            <a:schemeClr val="accent6">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Administrative Tasks</a:t>
            </a:r>
          </a:p>
          <a:p>
            <a:pPr marL="171450" indent="-171450" defTabSz="685800">
              <a:spcBef>
                <a:spcPts val="750"/>
              </a:spcBef>
            </a:pPr>
            <a:r>
              <a:rPr lang="en-US" sz="1400" dirty="0">
                <a:solidFill>
                  <a:prstClr val="black"/>
                </a:solidFill>
                <a:latin typeface="Calibri" panose="020F0502020204030204"/>
                <a:ea typeface="+mn-lt"/>
                <a:cs typeface="Calibri" panose="020F0502020204030204"/>
              </a:rPr>
              <a:t>Class 9 Ticket Out </a:t>
            </a:r>
            <a:r>
              <a:rPr lang="en-US" sz="1425" dirty="0">
                <a:solidFill>
                  <a:prstClr val="black"/>
                </a:solidFill>
                <a:latin typeface="Calibri" panose="020F0502020204030204"/>
                <a:ea typeface="+mn-lt"/>
                <a:cs typeface="Calibri" panose="020F0502020204030204"/>
              </a:rPr>
              <a:t>- </a:t>
            </a:r>
            <a:r>
              <a:rPr lang="en-US" sz="750" u="sng" dirty="0">
                <a:solidFill>
                  <a:prstClr val="black"/>
                </a:solidFill>
                <a:latin typeface="Calibri" panose="020F0502020204030204"/>
                <a:hlinkClick r:id="rId3"/>
              </a:rPr>
              <a:t>https://forms.gle/7JvfgSsWBVWRfvob9</a:t>
            </a:r>
            <a:endParaRPr lang="en-US" sz="750" u="sng" dirty="0">
              <a:solidFill>
                <a:prstClr val="black"/>
              </a:solidFill>
              <a:latin typeface="Calibri" panose="020F0502020204030204"/>
            </a:endParaRPr>
          </a:p>
          <a:p>
            <a:pPr marL="171450" indent="-171450" defTabSz="685800">
              <a:spcBef>
                <a:spcPts val="750"/>
              </a:spcBef>
            </a:pPr>
            <a:r>
              <a:rPr lang="en-US" sz="1400" dirty="0">
                <a:solidFill>
                  <a:prstClr val="black"/>
                </a:solidFill>
                <a:latin typeface="Calibri" panose="020F0502020204030204"/>
                <a:cs typeface="Calibri"/>
              </a:rPr>
              <a:t>Student Team should now be creating agendas for each class meeting and individual project tasks</a:t>
            </a:r>
          </a:p>
        </p:txBody>
      </p:sp>
      <p:sp>
        <p:nvSpPr>
          <p:cNvPr id="9" name="Oval 8"/>
          <p:cNvSpPr/>
          <p:nvPr/>
        </p:nvSpPr>
        <p:spPr>
          <a:xfrm>
            <a:off x="586547" y="3886200"/>
            <a:ext cx="838640" cy="927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T/D</a:t>
            </a:r>
          </a:p>
        </p:txBody>
      </p:sp>
      <p:sp>
        <p:nvSpPr>
          <p:cNvPr id="12" name="Isosceles Triangle 11"/>
          <p:cNvSpPr/>
          <p:nvPr/>
        </p:nvSpPr>
        <p:spPr>
          <a:xfrm>
            <a:off x="543617" y="5165885"/>
            <a:ext cx="924501" cy="844005"/>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A</a:t>
            </a:r>
          </a:p>
          <a:p>
            <a:pPr algn="ctr" defTabSz="685800"/>
            <a:endParaRPr lang="en-US" sz="1600" dirty="0">
              <a:solidFill>
                <a:prstClr val="white"/>
              </a:solidFill>
              <a:latin typeface="Calibri" panose="020F0502020204030204"/>
            </a:endParaRPr>
          </a:p>
        </p:txBody>
      </p:sp>
      <p:sp>
        <p:nvSpPr>
          <p:cNvPr id="13" name="Rectangle 12"/>
          <p:cNvSpPr/>
          <p:nvPr/>
        </p:nvSpPr>
        <p:spPr>
          <a:xfrm>
            <a:off x="631894" y="2363347"/>
            <a:ext cx="767754" cy="8043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P</a:t>
            </a:r>
          </a:p>
        </p:txBody>
      </p:sp>
      <p:sp>
        <p:nvSpPr>
          <p:cNvPr id="14"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116</a:t>
            </a:fld>
            <a:endParaRPr lang="en-US" sz="1200" dirty="0"/>
          </a:p>
        </p:txBody>
      </p:sp>
    </p:spTree>
    <p:extLst>
      <p:ext uri="{BB962C8B-B14F-4D97-AF65-F5344CB8AC3E}">
        <p14:creationId xmlns:p14="http://schemas.microsoft.com/office/powerpoint/2010/main" val="210640276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10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117</a:t>
            </a:fld>
            <a:endParaRPr lang="en-US" sz="1200" dirty="0"/>
          </a:p>
        </p:txBody>
      </p:sp>
      <p:sp>
        <p:nvSpPr>
          <p:cNvPr id="7" name="TextBox 6"/>
          <p:cNvSpPr txBox="1"/>
          <p:nvPr/>
        </p:nvSpPr>
        <p:spPr>
          <a:xfrm>
            <a:off x="180252" y="5343328"/>
            <a:ext cx="8783495"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a:t>
            </a:r>
            <a:r>
              <a:rPr lang="en-US" sz="1200" dirty="0"/>
              <a:t> </a:t>
            </a:r>
            <a:r>
              <a:rPr lang="en-US" sz="1200" dirty="0">
                <a:hlinkClick r:id="rId3"/>
              </a:rPr>
              <a:t>https://designlab.eng.rpi.edu/edn/projects/capstone-support-dev/wiki/Capstone_Playbook</a:t>
            </a:r>
            <a:endParaRPr lang="en-US" sz="1200" dirty="0"/>
          </a:p>
        </p:txBody>
      </p: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2143" y="1981200"/>
            <a:ext cx="8459833" cy="2876667"/>
          </a:xfrm>
          <a:prstGeom prst="rect">
            <a:avLst/>
          </a:prstGeom>
        </p:spPr>
      </p:pic>
    </p:spTree>
    <p:extLst>
      <p:ext uri="{BB962C8B-B14F-4D97-AF65-F5344CB8AC3E}">
        <p14:creationId xmlns:p14="http://schemas.microsoft.com/office/powerpoint/2010/main" val="2364860241"/>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Day 10</a:t>
            </a:r>
          </a:p>
        </p:txBody>
      </p:sp>
      <p:sp>
        <p:nvSpPr>
          <p:cNvPr id="3" name="Content Placeholder 2"/>
          <p:cNvSpPr>
            <a:spLocks noGrp="1"/>
          </p:cNvSpPr>
          <p:nvPr>
            <p:ph idx="1"/>
          </p:nvPr>
        </p:nvSpPr>
        <p:spPr>
          <a:xfrm>
            <a:off x="628650" y="1524000"/>
            <a:ext cx="7886700" cy="5197475"/>
          </a:xfrm>
        </p:spPr>
        <p:txBody>
          <a:bodyPr>
            <a:noAutofit/>
          </a:bodyPr>
          <a:lstStyle/>
          <a:p>
            <a:pPr marL="0" indent="0">
              <a:buNone/>
            </a:pPr>
            <a:r>
              <a:rPr lang="en-US" sz="2000" dirty="0"/>
              <a:t>For teams who had a sponsor update during class 9 -&gt; Day 10 activities are simply a repeat of Day 9 activities. Refer to previous slides.</a:t>
            </a:r>
          </a:p>
          <a:p>
            <a:pPr lvl="1"/>
            <a:endParaRPr lang="en-US" sz="2000" dirty="0"/>
          </a:p>
          <a:p>
            <a:pPr lvl="1"/>
            <a:r>
              <a:rPr lang="en-US" sz="2000" dirty="0"/>
              <a:t>Draft PDR Poster draft</a:t>
            </a:r>
          </a:p>
          <a:p>
            <a:pPr lvl="1"/>
            <a:endParaRPr lang="en-US" sz="2000" dirty="0"/>
          </a:p>
          <a:p>
            <a:pPr lvl="1"/>
            <a:r>
              <a:rPr lang="en-US" sz="2000" dirty="0"/>
              <a:t>Project Work</a:t>
            </a:r>
          </a:p>
          <a:p>
            <a:pPr lvl="1"/>
            <a:endParaRPr lang="en-US" sz="2000" dirty="0"/>
          </a:p>
          <a:p>
            <a:pPr lvl="1"/>
            <a:r>
              <a:rPr lang="en-US" sz="2000" dirty="0"/>
              <a:t>Status Update</a:t>
            </a:r>
            <a:endParaRPr lang="en-US" sz="2800" dirty="0"/>
          </a:p>
          <a:p>
            <a:pPr lvl="1"/>
            <a:endParaRPr lang="en-US" sz="2800" dirty="0"/>
          </a:p>
          <a:p>
            <a:pPr marL="0" lvl="1" indent="0">
              <a:buNone/>
            </a:pPr>
            <a:r>
              <a:rPr lang="en-US" sz="2000" dirty="0"/>
              <a:t>For teams who have a sponsor update during class 10 -&gt; the Day 10 activity </a:t>
            </a:r>
            <a:r>
              <a:rPr lang="en-US" sz="2000" b="1" dirty="0"/>
              <a:t>IS</a:t>
            </a:r>
            <a:r>
              <a:rPr lang="en-US" sz="2000" dirty="0"/>
              <a:t> that sponsor update.</a:t>
            </a:r>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118</a:t>
            </a:fld>
            <a:endParaRPr lang="en-US" sz="1200" dirty="0"/>
          </a:p>
        </p:txBody>
      </p:sp>
    </p:spTree>
    <p:extLst>
      <p:ext uri="{BB962C8B-B14F-4D97-AF65-F5344CB8AC3E}">
        <p14:creationId xmlns:p14="http://schemas.microsoft.com/office/powerpoint/2010/main" val="275218353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11 and Beyond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a:xfrm>
            <a:off x="381000" y="1447800"/>
            <a:ext cx="8458200" cy="4729163"/>
          </a:xfrm>
        </p:spPr>
        <p:txBody>
          <a:bodyPr vert="horz" lIns="91440" tIns="45720" rIns="91440" bIns="45720" rtlCol="0" anchor="t">
            <a:normAutofit lnSpcReduction="10000"/>
          </a:bodyPr>
          <a:lstStyle/>
          <a:p>
            <a:r>
              <a:rPr lang="en-US" dirty="0">
                <a:cs typeface="Calibri"/>
              </a:rPr>
              <a:t>Scaffolded class activities have ended!</a:t>
            </a:r>
          </a:p>
          <a:p>
            <a:r>
              <a:rPr lang="en-US" dirty="0">
                <a:cs typeface="Calibri"/>
              </a:rPr>
              <a:t>Primary purpose of the remaining class meetings is team review and assessment of work already completed, especially with your PE and/or CE.</a:t>
            </a:r>
          </a:p>
          <a:p>
            <a:r>
              <a:rPr lang="en-US" dirty="0">
                <a:cs typeface="Calibri"/>
              </a:rPr>
              <a:t>It is </a:t>
            </a:r>
            <a:r>
              <a:rPr lang="en-US" b="1" dirty="0">
                <a:cs typeface="Calibri"/>
              </a:rPr>
              <a:t>NOT</a:t>
            </a:r>
            <a:r>
              <a:rPr lang="en-US" dirty="0">
                <a:cs typeface="Calibri"/>
              </a:rPr>
              <a:t> productive to use class time for completing individual work.</a:t>
            </a:r>
          </a:p>
          <a:p>
            <a:r>
              <a:rPr lang="en-US" dirty="0">
                <a:cs typeface="Calibri"/>
              </a:rPr>
              <a:t>These 4 hours of class time may be the only available time for FULL team to meet. So it is recommended to use for group discussions.</a:t>
            </a:r>
          </a:p>
          <a:p>
            <a:endParaRPr lang="en-US" dirty="0">
              <a:cs typeface="Calibri"/>
            </a:endParaRPr>
          </a:p>
          <a:p>
            <a:r>
              <a:rPr lang="en-US" dirty="0">
                <a:cs typeface="Calibri"/>
              </a:rPr>
              <a:t>Pro Forma Agenda posted on Capstone Support</a:t>
            </a:r>
          </a:p>
          <a:p>
            <a:pPr lvl="1"/>
            <a:r>
              <a:rPr lang="en-US" dirty="0">
                <a:cs typeface="Calibri"/>
                <a:hlinkClick r:id="rId2"/>
              </a:rPr>
              <a:t>https://designlab.eng.rpi.edu/edn/projects/capstone-support-dev/wiki/Class_11_and_beyond</a:t>
            </a:r>
            <a:r>
              <a:rPr lang="en-US" dirty="0">
                <a:cs typeface="Calibri"/>
              </a:rPr>
              <a:t> </a:t>
            </a:r>
          </a:p>
          <a:p>
            <a:pPr lvl="1"/>
            <a:endParaRPr lang="en-US" sz="2800" dirty="0">
              <a:cs typeface="Calibri"/>
            </a:endParaRPr>
          </a:p>
          <a:p>
            <a:r>
              <a:rPr lang="en-US" sz="3100" dirty="0">
                <a:cs typeface="Calibri"/>
              </a:rPr>
              <a:t>Use EDN and Repository to document all work moving forwards</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119</a:t>
            </a:fld>
            <a:endParaRPr lang="en-US" sz="1200" dirty="0"/>
          </a:p>
        </p:txBody>
      </p:sp>
    </p:spTree>
    <p:extLst>
      <p:ext uri="{BB962C8B-B14F-4D97-AF65-F5344CB8AC3E}">
        <p14:creationId xmlns:p14="http://schemas.microsoft.com/office/powerpoint/2010/main" val="32933595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cs typeface="Calibri"/>
              </a:rPr>
              <a:t>RPI Design Lab </a:t>
            </a:r>
            <a:endParaRPr lang="en-US" dirty="0"/>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457200" y="1600200"/>
            <a:ext cx="8428795" cy="4525963"/>
          </a:xfrm>
        </p:spPr>
        <p:txBody>
          <a:bodyPr vert="horz" lIns="91440" tIns="45720" rIns="91440" bIns="45720" rtlCol="0" anchor="t">
            <a:normAutofit fontScale="85000" lnSpcReduction="10000"/>
          </a:bodyPr>
          <a:lstStyle/>
          <a:p>
            <a:pPr marL="0" indent="0">
              <a:buNone/>
            </a:pPr>
            <a:r>
              <a:rPr lang="en-US" dirty="0">
                <a:ea typeface="+mn-lt"/>
                <a:cs typeface="+mn-lt"/>
              </a:rPr>
              <a:t>Our Mission is to Develop High Performing Engineers by Mentoring Students in Professional and Engineering Design Practices Through Project Based Learning.</a:t>
            </a:r>
            <a:endParaRPr lang="en-US" dirty="0">
              <a:cs typeface="Calibri"/>
            </a:endParaRPr>
          </a:p>
          <a:p>
            <a:endParaRPr lang="en-US" dirty="0">
              <a:cs typeface="Calibri"/>
            </a:endParaRPr>
          </a:p>
          <a:p>
            <a:r>
              <a:rPr lang="en-US" dirty="0">
                <a:cs typeface="Calibri"/>
              </a:rPr>
              <a:t>NO textbook, NO lecture</a:t>
            </a:r>
          </a:p>
          <a:p>
            <a:r>
              <a:rPr lang="en-US" dirty="0">
                <a:cs typeface="Calibri"/>
              </a:rPr>
              <a:t>It is a Team EXPERIENCE</a:t>
            </a:r>
          </a:p>
          <a:p>
            <a:r>
              <a:rPr lang="en-US" dirty="0">
                <a:cs typeface="Calibri"/>
              </a:rPr>
              <a:t>It is a mostly “flipped” class experience</a:t>
            </a:r>
          </a:p>
          <a:p>
            <a:endParaRPr lang="en-US" dirty="0">
              <a:cs typeface="Calibri"/>
            </a:endParaRPr>
          </a:p>
          <a:p>
            <a:r>
              <a:rPr lang="en-US" dirty="0">
                <a:cs typeface="Calibri"/>
              </a:rPr>
              <a:t>Guided/assisted by Project Engineer (PE)</a:t>
            </a:r>
          </a:p>
          <a:p>
            <a:r>
              <a:rPr lang="en-US" dirty="0">
                <a:cs typeface="Calibri"/>
              </a:rPr>
              <a:t>Graded/assisted by Chief Engineer (CE)</a:t>
            </a:r>
          </a:p>
        </p:txBody>
      </p:sp>
      <p:sp>
        <p:nvSpPr>
          <p:cNvPr id="5" name="Slide Number Placeholder 4"/>
          <p:cNvSpPr>
            <a:spLocks noGrp="1"/>
          </p:cNvSpPr>
          <p:nvPr>
            <p:ph type="sldNum" sz="quarter" idx="12"/>
          </p:nvPr>
        </p:nvSpPr>
        <p:spPr/>
        <p:txBody>
          <a:bodyPr/>
          <a:lstStyle/>
          <a:p>
            <a:fld id="{B044824F-EBE0-443F-8A8F-F64816AF04DC}" type="slidenum">
              <a:rPr lang="en-US" smtClean="0"/>
              <a:t>12</a:t>
            </a:fld>
            <a:endParaRPr lang="en-US" dirty="0"/>
          </a:p>
        </p:txBody>
      </p:sp>
    </p:spTree>
    <p:extLst>
      <p:ext uri="{BB962C8B-B14F-4D97-AF65-F5344CB8AC3E}">
        <p14:creationId xmlns:p14="http://schemas.microsoft.com/office/powerpoint/2010/main" val="366641360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80235-3267-44F9-B496-05053C5EB94B}"/>
              </a:ext>
            </a:extLst>
          </p:cNvPr>
          <p:cNvSpPr>
            <a:spLocks noGrp="1"/>
          </p:cNvSpPr>
          <p:nvPr>
            <p:ph type="title"/>
          </p:nvPr>
        </p:nvSpPr>
        <p:spPr/>
        <p:txBody>
          <a:bodyPr>
            <a:normAutofit fontScale="90000"/>
          </a:bodyPr>
          <a:lstStyle/>
          <a:p>
            <a:r>
              <a:rPr lang="en-US" dirty="0"/>
              <a:t>Preliminary Design Review (10/7 Th or 10/8 Fri)</a:t>
            </a:r>
            <a:br>
              <a:rPr lang="en-US" dirty="0"/>
            </a:br>
            <a:r>
              <a:rPr lang="en-US" dirty="0"/>
              <a:t>Presentation Schedule</a:t>
            </a:r>
          </a:p>
        </p:txBody>
      </p:sp>
      <p:graphicFrame>
        <p:nvGraphicFramePr>
          <p:cNvPr id="6" name="Table 6">
            <a:extLst>
              <a:ext uri="{FF2B5EF4-FFF2-40B4-BE49-F238E27FC236}">
                <a16:creationId xmlns:a16="http://schemas.microsoft.com/office/drawing/2014/main" id="{9B62EBEC-4ACA-4EBB-92A6-8E278A6A1CBB}"/>
              </a:ext>
            </a:extLst>
          </p:cNvPr>
          <p:cNvGraphicFramePr>
            <a:graphicFrameLocks noGrp="1"/>
          </p:cNvGraphicFramePr>
          <p:nvPr>
            <p:ph idx="1"/>
            <p:extLst>
              <p:ext uri="{D42A27DB-BD31-4B8C-83A1-F6EECF244321}">
                <p14:modId xmlns:p14="http://schemas.microsoft.com/office/powerpoint/2010/main" val="4042165472"/>
              </p:ext>
            </p:extLst>
          </p:nvPr>
        </p:nvGraphicFramePr>
        <p:xfrm>
          <a:off x="533400" y="1600200"/>
          <a:ext cx="8077200" cy="4607560"/>
        </p:xfrm>
        <a:graphic>
          <a:graphicData uri="http://schemas.openxmlformats.org/drawingml/2006/table">
            <a:tbl>
              <a:tblPr firstRow="1" bandRow="1">
                <a:tableStyleId>{5C22544A-7EE6-4342-B048-85BDC9FD1C3A}</a:tableStyleId>
              </a:tblPr>
              <a:tblGrid>
                <a:gridCol w="819150">
                  <a:extLst>
                    <a:ext uri="{9D8B030D-6E8A-4147-A177-3AD203B41FA5}">
                      <a16:colId xmlns:a16="http://schemas.microsoft.com/office/drawing/2014/main" val="3463574328"/>
                    </a:ext>
                  </a:extLst>
                </a:gridCol>
                <a:gridCol w="838200">
                  <a:extLst>
                    <a:ext uri="{9D8B030D-6E8A-4147-A177-3AD203B41FA5}">
                      <a16:colId xmlns:a16="http://schemas.microsoft.com/office/drawing/2014/main" val="2624688474"/>
                    </a:ext>
                  </a:extLst>
                </a:gridCol>
                <a:gridCol w="2971800">
                  <a:extLst>
                    <a:ext uri="{9D8B030D-6E8A-4147-A177-3AD203B41FA5}">
                      <a16:colId xmlns:a16="http://schemas.microsoft.com/office/drawing/2014/main" val="358212928"/>
                    </a:ext>
                  </a:extLst>
                </a:gridCol>
                <a:gridCol w="1143000">
                  <a:extLst>
                    <a:ext uri="{9D8B030D-6E8A-4147-A177-3AD203B41FA5}">
                      <a16:colId xmlns:a16="http://schemas.microsoft.com/office/drawing/2014/main" val="3815197601"/>
                    </a:ext>
                  </a:extLst>
                </a:gridCol>
                <a:gridCol w="1143000">
                  <a:extLst>
                    <a:ext uri="{9D8B030D-6E8A-4147-A177-3AD203B41FA5}">
                      <a16:colId xmlns:a16="http://schemas.microsoft.com/office/drawing/2014/main" val="2480317010"/>
                    </a:ext>
                  </a:extLst>
                </a:gridCol>
                <a:gridCol w="1162050">
                  <a:extLst>
                    <a:ext uri="{9D8B030D-6E8A-4147-A177-3AD203B41FA5}">
                      <a16:colId xmlns:a16="http://schemas.microsoft.com/office/drawing/2014/main" val="1077435002"/>
                    </a:ext>
                  </a:extLst>
                </a:gridCol>
              </a:tblGrid>
              <a:tr h="370840">
                <a:tc>
                  <a:txBody>
                    <a:bodyPr/>
                    <a:lstStyle/>
                    <a:p>
                      <a:pPr algn="ctr"/>
                      <a:r>
                        <a:rPr lang="en-US" dirty="0">
                          <a:solidFill>
                            <a:schemeClr val="tx1"/>
                          </a:solidFill>
                        </a:rPr>
                        <a:t>Sections </a:t>
                      </a:r>
                    </a:p>
                    <a:p>
                      <a:pPr algn="ctr"/>
                      <a:r>
                        <a:rPr lang="en-US" dirty="0">
                          <a:solidFill>
                            <a:schemeClr val="tx1"/>
                          </a:solidFill>
                        </a:rPr>
                        <a:t>1&amp;3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Sections </a:t>
                      </a:r>
                    </a:p>
                    <a:p>
                      <a:pPr algn="ctr"/>
                      <a:r>
                        <a:rPr lang="en-US" dirty="0">
                          <a:solidFill>
                            <a:schemeClr val="tx1"/>
                          </a:solidFill>
                        </a:rPr>
                        <a:t>2&amp;4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Activity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Presenter A Primary Host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Presenter B Backup Host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Presenter C </a:t>
                      </a:r>
                    </a:p>
                    <a:p>
                      <a:pPr algn="ctr"/>
                      <a:r>
                        <a:rPr lang="en-US" dirty="0">
                          <a:solidFill>
                            <a:schemeClr val="tx1"/>
                          </a:solidFill>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290416521"/>
                  </a:ext>
                </a:extLst>
              </a:tr>
              <a:tr h="370840">
                <a:tc>
                  <a:txBody>
                    <a:bodyPr/>
                    <a:lstStyle/>
                    <a:p>
                      <a:pPr algn="ctr"/>
                      <a:r>
                        <a:rPr lang="en-US" dirty="0">
                          <a:solidFill>
                            <a:schemeClr val="tx1"/>
                          </a:solidFill>
                        </a:rPr>
                        <a:t>10:00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12:00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dirty="0">
                          <a:solidFill>
                            <a:schemeClr val="tx1"/>
                          </a:solidFill>
                        </a:rPr>
                        <a:t>Beginning of class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56403014"/>
                  </a:ext>
                </a:extLst>
              </a:tr>
              <a:tr h="370840">
                <a:tc>
                  <a:txBody>
                    <a:bodyPr/>
                    <a:lstStyle/>
                    <a:p>
                      <a:pPr algn="ctr"/>
                      <a:r>
                        <a:rPr lang="en-US" dirty="0">
                          <a:solidFill>
                            <a:schemeClr val="tx1"/>
                          </a:solidFill>
                        </a:rPr>
                        <a:t>10:05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12:05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lang="en-US" dirty="0">
                          <a:solidFill>
                            <a:schemeClr val="tx1"/>
                          </a:solidFill>
                        </a:rPr>
                        <a:t>Start the 1st sub-team's design review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581600959"/>
                  </a:ext>
                </a:extLst>
              </a:tr>
              <a:tr h="370840">
                <a:tc>
                  <a:txBody>
                    <a:bodyPr/>
                    <a:lstStyle/>
                    <a:p>
                      <a:pPr algn="ctr"/>
                      <a:r>
                        <a:rPr lang="en-US" dirty="0">
                          <a:solidFill>
                            <a:schemeClr val="tx1"/>
                          </a:solidFill>
                        </a:rPr>
                        <a:t>10:25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12:25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lang="en-US" dirty="0">
                          <a:solidFill>
                            <a:schemeClr val="tx1"/>
                          </a:solidFill>
                        </a:rPr>
                        <a:t>Start of Q&amp;A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en-US" dirty="0"/>
                    </a:p>
                  </a:txBody>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4022259764"/>
                  </a:ext>
                </a:extLst>
              </a:tr>
              <a:tr h="370840">
                <a:tc>
                  <a:txBody>
                    <a:bodyPr/>
                    <a:lstStyle/>
                    <a:p>
                      <a:pPr algn="ctr"/>
                      <a:r>
                        <a:rPr lang="en-US" dirty="0">
                          <a:solidFill>
                            <a:schemeClr val="tx1"/>
                          </a:solidFill>
                        </a:rPr>
                        <a:t>10:30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12:30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dirty="0">
                          <a:solidFill>
                            <a:schemeClr val="tx1"/>
                          </a:solidFill>
                        </a:rPr>
                        <a:t>Time for reviewers to document evaluation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21424333"/>
                  </a:ext>
                </a:extLst>
              </a:tr>
              <a:tr h="370840">
                <a:tc>
                  <a:txBody>
                    <a:bodyPr/>
                    <a:lstStyle/>
                    <a:p>
                      <a:pPr algn="ctr"/>
                      <a:r>
                        <a:rPr lang="en-US" dirty="0">
                          <a:solidFill>
                            <a:schemeClr val="tx1"/>
                          </a:solidFill>
                        </a:rPr>
                        <a:t>10:40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12:40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Start the 2nd sub-team's design review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76994809"/>
                  </a:ext>
                </a:extLst>
              </a:tr>
              <a:tr h="370840">
                <a:tc>
                  <a:txBody>
                    <a:bodyPr/>
                    <a:lstStyle/>
                    <a:p>
                      <a:pPr algn="ctr"/>
                      <a:r>
                        <a:rPr lang="en-US" dirty="0">
                          <a:solidFill>
                            <a:schemeClr val="tx1"/>
                          </a:solidFill>
                        </a:rPr>
                        <a:t>11:00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13:00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lang="en-US" dirty="0">
                          <a:solidFill>
                            <a:schemeClr val="tx1"/>
                          </a:solidFill>
                        </a:rPr>
                        <a:t>Start of Q&amp;A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en-US" dirty="0"/>
                    </a:p>
                  </a:txBody>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3911367967"/>
                  </a:ext>
                </a:extLst>
              </a:tr>
              <a:tr h="370840">
                <a:tc>
                  <a:txBody>
                    <a:bodyPr/>
                    <a:lstStyle/>
                    <a:p>
                      <a:pPr algn="ctr"/>
                      <a:r>
                        <a:rPr lang="en-US" dirty="0">
                          <a:solidFill>
                            <a:schemeClr val="tx1"/>
                          </a:solidFill>
                        </a:rPr>
                        <a:t>11:05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13:05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dirty="0">
                          <a:solidFill>
                            <a:schemeClr val="tx1"/>
                          </a:solidFill>
                        </a:rPr>
                        <a:t>Time for reviewers to document evaluation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6080582"/>
                  </a:ext>
                </a:extLst>
              </a:tr>
              <a:tr h="370840">
                <a:tc>
                  <a:txBody>
                    <a:bodyPr/>
                    <a:lstStyle/>
                    <a:p>
                      <a:pPr algn="ctr"/>
                      <a:r>
                        <a:rPr lang="en-US" dirty="0">
                          <a:solidFill>
                            <a:schemeClr val="tx1"/>
                          </a:solidFill>
                        </a:rPr>
                        <a:t>11:15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13:15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Start the 3rd sub-team's design review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389167372"/>
                  </a:ext>
                </a:extLst>
              </a:tr>
              <a:tr h="370840">
                <a:tc>
                  <a:txBody>
                    <a:bodyPr/>
                    <a:lstStyle/>
                    <a:p>
                      <a:pPr algn="ctr"/>
                      <a:r>
                        <a:rPr lang="en-US" dirty="0">
                          <a:solidFill>
                            <a:schemeClr val="tx1"/>
                          </a:solidFill>
                        </a:rPr>
                        <a:t>11:35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13:35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lang="en-US" dirty="0">
                          <a:solidFill>
                            <a:schemeClr val="tx1"/>
                          </a:solidFill>
                        </a:rPr>
                        <a:t>Start of Q&amp;A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en-US" dirty="0"/>
                    </a:p>
                  </a:txBody>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3620307322"/>
                  </a:ext>
                </a:extLst>
              </a:tr>
              <a:tr h="370840">
                <a:tc>
                  <a:txBody>
                    <a:bodyPr/>
                    <a:lstStyle/>
                    <a:p>
                      <a:pPr algn="ctr"/>
                      <a:r>
                        <a:rPr lang="en-US" dirty="0">
                          <a:solidFill>
                            <a:schemeClr val="tx1"/>
                          </a:solidFill>
                        </a:rPr>
                        <a:t>11:40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13:40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dirty="0">
                          <a:solidFill>
                            <a:schemeClr val="tx1"/>
                          </a:solidFill>
                        </a:rPr>
                        <a:t>Time for reviewers to document evaluation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13223620"/>
                  </a:ext>
                </a:extLst>
              </a:tr>
            </a:tbl>
          </a:graphicData>
        </a:graphic>
      </p:graphicFrame>
      <p:sp>
        <p:nvSpPr>
          <p:cNvPr id="4" name="Footer Placeholder 3">
            <a:extLst>
              <a:ext uri="{FF2B5EF4-FFF2-40B4-BE49-F238E27FC236}">
                <a16:creationId xmlns:a16="http://schemas.microsoft.com/office/drawing/2014/main" id="{5B40B9DA-D53E-4489-BD87-7A7ECDF4DFDA}"/>
              </a:ext>
            </a:extLst>
          </p:cNvPr>
          <p:cNvSpPr>
            <a:spLocks noGrp="1"/>
          </p:cNvSpPr>
          <p:nvPr>
            <p:ph type="ftr" sz="quarter" idx="11"/>
          </p:nvPr>
        </p:nvSpPr>
        <p:spPr/>
        <p:txBody>
          <a:bodyPr/>
          <a:lstStyle/>
          <a:p>
            <a:r>
              <a:rPr lang="en-US" dirty="0"/>
              <a:t>PE Space</a:t>
            </a:r>
          </a:p>
        </p:txBody>
      </p:sp>
      <p:sp>
        <p:nvSpPr>
          <p:cNvPr id="5" name="Slide Number Placeholder 4">
            <a:extLst>
              <a:ext uri="{FF2B5EF4-FFF2-40B4-BE49-F238E27FC236}">
                <a16:creationId xmlns:a16="http://schemas.microsoft.com/office/drawing/2014/main" id="{73123BC8-F4AD-434C-9E6E-5EAA73E6A713}"/>
              </a:ext>
            </a:extLst>
          </p:cNvPr>
          <p:cNvSpPr>
            <a:spLocks noGrp="1"/>
          </p:cNvSpPr>
          <p:nvPr>
            <p:ph type="sldNum" sz="quarter" idx="12"/>
          </p:nvPr>
        </p:nvSpPr>
        <p:spPr/>
        <p:txBody>
          <a:bodyPr/>
          <a:lstStyle/>
          <a:p>
            <a:fld id="{028FE254-016A-4E51-98AE-D4B4E3F12C32}" type="slidenum">
              <a:rPr lang="en-US" smtClean="0"/>
              <a:t>120</a:t>
            </a:fld>
            <a:endParaRPr lang="en-US" dirty="0"/>
          </a:p>
        </p:txBody>
      </p:sp>
      <p:sp>
        <p:nvSpPr>
          <p:cNvPr id="3" name="TextBox 2"/>
          <p:cNvSpPr txBox="1"/>
          <p:nvPr/>
        </p:nvSpPr>
        <p:spPr>
          <a:xfrm rot="19721461">
            <a:off x="2129747" y="2614212"/>
            <a:ext cx="4884504" cy="1323439"/>
          </a:xfrm>
          <a:prstGeom prst="rect">
            <a:avLst/>
          </a:prstGeom>
          <a:noFill/>
          <a:scene3d>
            <a:camera prst="orthographicFront">
              <a:rot lat="600000" lon="0" rev="0"/>
            </a:camera>
            <a:lightRig rig="threePt" dir="t"/>
          </a:scene3d>
        </p:spPr>
        <p:txBody>
          <a:bodyPr wrap="square" rtlCol="0">
            <a:spAutoFit/>
          </a:bodyPr>
          <a:lstStyle/>
          <a:p>
            <a:r>
              <a:rPr lang="en-US" sz="8000" dirty="0">
                <a:solidFill>
                  <a:srgbClr val="FF0000"/>
                </a:solidFill>
              </a:rPr>
              <a:t>IF VIRTUAL</a:t>
            </a:r>
            <a:endParaRPr lang="en-US" sz="8000" dirty="0"/>
          </a:p>
        </p:txBody>
      </p:sp>
    </p:spTree>
    <p:extLst>
      <p:ext uri="{BB962C8B-B14F-4D97-AF65-F5344CB8AC3E}">
        <p14:creationId xmlns:p14="http://schemas.microsoft.com/office/powerpoint/2010/main" val="25381523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p:cNvPicPr>
          <p:nvPr/>
        </p:nvPicPr>
        <p:blipFill>
          <a:blip r:embed="rId3" cstate="email">
            <a:extLst>
              <a:ext uri="{28A0092B-C50C-407E-A947-70E740481C1C}">
                <a14:useLocalDpi xmlns:a14="http://schemas.microsoft.com/office/drawing/2010/main"/>
              </a:ext>
            </a:extLst>
          </a:blip>
          <a:stretch>
            <a:fillRect/>
          </a:stretch>
        </p:blipFill>
        <p:spPr>
          <a:xfrm>
            <a:off x="1954700" y="4413549"/>
            <a:ext cx="1126309" cy="1451429"/>
          </a:xfrm>
          <a:prstGeom prst="rect">
            <a:avLst/>
          </a:prstGeom>
        </p:spPr>
      </p:pic>
      <p:pic>
        <p:nvPicPr>
          <p:cNvPr id="8" name="Picture 7"/>
          <p:cNvPicPr>
            <a:picLocks noChangeAspect="1"/>
          </p:cNvPicPr>
          <p:nvPr/>
        </p:nvPicPr>
        <p:blipFill rotWithShape="1">
          <a:blip r:embed="rId4" cstate="email">
            <a:extLst>
              <a:ext uri="{28A0092B-C50C-407E-A947-70E740481C1C}">
                <a14:useLocalDpi xmlns:a14="http://schemas.microsoft.com/office/drawing/2010/main"/>
              </a:ext>
            </a:extLst>
          </a:blip>
          <a:srcRect l="4710" t="3036" r="7206" b="13233"/>
          <a:stretch/>
        </p:blipFill>
        <p:spPr>
          <a:xfrm>
            <a:off x="810999" y="1957917"/>
            <a:ext cx="1125220" cy="1449917"/>
          </a:xfrm>
          <a:prstGeom prst="rect">
            <a:avLst/>
          </a:prstGeom>
        </p:spPr>
      </p:pic>
      <p:pic>
        <p:nvPicPr>
          <p:cNvPr id="14" name="Picture 13"/>
          <p:cNvPicPr>
            <a:picLocks noChangeAspect="1"/>
          </p:cNvPicPr>
          <p:nvPr/>
        </p:nvPicPr>
        <p:blipFill rotWithShape="1">
          <a:blip r:embed="rId5" cstate="email">
            <a:extLst>
              <a:ext uri="{BEBA8EAE-BF5A-486C-A8C5-ECC9F3942E4B}">
                <a14:imgProps xmlns:a14="http://schemas.microsoft.com/office/drawing/2010/main">
                  <a14:imgLayer r:embed="rId6">
                    <a14:imgEffect>
                      <a14:colorTemperature colorTemp="7200"/>
                    </a14:imgEffect>
                    <a14:imgEffect>
                      <a14:saturation sat="66000"/>
                    </a14:imgEffect>
                  </a14:imgLayer>
                </a14:imgProps>
              </a:ext>
              <a:ext uri="{28A0092B-C50C-407E-A947-70E740481C1C}">
                <a14:useLocalDpi xmlns:a14="http://schemas.microsoft.com/office/drawing/2010/main"/>
              </a:ext>
            </a:extLst>
          </a:blip>
          <a:srcRect l="6974" r="13687"/>
          <a:stretch/>
        </p:blipFill>
        <p:spPr>
          <a:xfrm>
            <a:off x="5386917" y="1968859"/>
            <a:ext cx="1125220" cy="1452171"/>
          </a:xfrm>
          <a:prstGeom prst="rect">
            <a:avLst/>
          </a:prstGeom>
        </p:spPr>
      </p:pic>
      <p:pic>
        <p:nvPicPr>
          <p:cNvPr id="16" name="Picture 15"/>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2275417" y="1977154"/>
            <a:ext cx="1121833" cy="1451429"/>
          </a:xfrm>
          <a:prstGeom prst="rect">
            <a:avLst/>
          </a:prstGeom>
        </p:spPr>
      </p:pic>
      <p:pic>
        <p:nvPicPr>
          <p:cNvPr id="18" name="Picture 17"/>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3778250" y="1968851"/>
            <a:ext cx="1132417" cy="1447800"/>
          </a:xfrm>
          <a:prstGeom prst="rect">
            <a:avLst/>
          </a:prstGeom>
        </p:spPr>
      </p:pic>
      <p:pic>
        <p:nvPicPr>
          <p:cNvPr id="19" name="Picture 18"/>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5885180" y="4416769"/>
            <a:ext cx="1125220" cy="1507332"/>
          </a:xfrm>
          <a:prstGeom prst="rect">
            <a:avLst/>
          </a:prstGeom>
        </p:spPr>
      </p:pic>
      <p:sp>
        <p:nvSpPr>
          <p:cNvPr id="26" name="TextBox 25"/>
          <p:cNvSpPr txBox="1"/>
          <p:nvPr/>
        </p:nvSpPr>
        <p:spPr>
          <a:xfrm>
            <a:off x="3342076" y="4032664"/>
            <a:ext cx="2052066" cy="667619"/>
          </a:xfrm>
          <a:prstGeom prst="rect">
            <a:avLst/>
          </a:prstGeom>
          <a:noFill/>
        </p:spPr>
        <p:txBody>
          <a:bodyPr wrap="square" rtlCol="0">
            <a:spAutoFit/>
          </a:bodyPr>
          <a:lstStyle/>
          <a:p>
            <a:r>
              <a:rPr lang="en-US" sz="1869" b="1" dirty="0"/>
              <a:t>Project Engineers</a:t>
            </a:r>
            <a:r>
              <a:rPr lang="en-US" sz="1869" dirty="0"/>
              <a:t>			 </a:t>
            </a:r>
            <a:endParaRPr lang="en-US" sz="1869" b="1" dirty="0"/>
          </a:p>
        </p:txBody>
      </p:sp>
      <p:pic>
        <p:nvPicPr>
          <p:cNvPr id="4" name="Picture 3"/>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56324" y="585296"/>
            <a:ext cx="2633069" cy="845055"/>
          </a:xfrm>
          <a:prstGeom prst="rect">
            <a:avLst/>
          </a:prstGeom>
        </p:spPr>
      </p:pic>
      <p:sp>
        <p:nvSpPr>
          <p:cNvPr id="2050" name="Rectangle 2"/>
          <p:cNvSpPr>
            <a:spLocks noGrp="1" noChangeArrowheads="1"/>
          </p:cNvSpPr>
          <p:nvPr>
            <p:ph type="ctrTitle"/>
          </p:nvPr>
        </p:nvSpPr>
        <p:spPr>
          <a:xfrm>
            <a:off x="2137767" y="674794"/>
            <a:ext cx="6007975" cy="466648"/>
          </a:xfrm>
        </p:spPr>
        <p:txBody>
          <a:bodyPr>
            <a:noAutofit/>
          </a:bodyPr>
          <a:lstStyle/>
          <a:p>
            <a:pPr eaLnBrk="1" hangingPunct="1"/>
            <a:r>
              <a:rPr lang="en-US" sz="3200" b="1" dirty="0"/>
              <a:t>Design Lab Team</a:t>
            </a:r>
            <a:endParaRPr lang="en-US" sz="3200" b="1" i="1" dirty="0"/>
          </a:p>
        </p:txBody>
      </p:sp>
      <p:pic>
        <p:nvPicPr>
          <p:cNvPr id="10" name="Picture 9"/>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3930194" y="4417178"/>
            <a:ext cx="1131336" cy="1447800"/>
          </a:xfrm>
          <a:prstGeom prst="rect">
            <a:avLst/>
          </a:prstGeom>
        </p:spPr>
      </p:pic>
      <p:sp>
        <p:nvSpPr>
          <p:cNvPr id="6" name="TextBox 5"/>
          <p:cNvSpPr txBox="1"/>
          <p:nvPr/>
        </p:nvSpPr>
        <p:spPr>
          <a:xfrm>
            <a:off x="3888386" y="5998681"/>
            <a:ext cx="1179734" cy="284693"/>
          </a:xfrm>
          <a:prstGeom prst="rect">
            <a:avLst/>
          </a:prstGeom>
          <a:noFill/>
        </p:spPr>
        <p:txBody>
          <a:bodyPr wrap="square" rtlCol="0">
            <a:spAutoFit/>
          </a:bodyPr>
          <a:lstStyle/>
          <a:p>
            <a:pPr algn="ctr"/>
            <a:r>
              <a:rPr lang="en-US" sz="1250" dirty="0"/>
              <a:t>Brad DeBoer</a:t>
            </a:r>
          </a:p>
        </p:txBody>
      </p:sp>
      <p:sp>
        <p:nvSpPr>
          <p:cNvPr id="12" name="TextBox 11"/>
          <p:cNvSpPr txBox="1"/>
          <p:nvPr/>
        </p:nvSpPr>
        <p:spPr>
          <a:xfrm>
            <a:off x="1897304" y="5998681"/>
            <a:ext cx="1299024" cy="284693"/>
          </a:xfrm>
          <a:prstGeom prst="rect">
            <a:avLst/>
          </a:prstGeom>
          <a:noFill/>
        </p:spPr>
        <p:txBody>
          <a:bodyPr wrap="square" rtlCol="0">
            <a:spAutoFit/>
          </a:bodyPr>
          <a:lstStyle/>
          <a:p>
            <a:r>
              <a:rPr lang="en-US" sz="1250" dirty="0"/>
              <a:t>Mark Anderson</a:t>
            </a:r>
          </a:p>
        </p:txBody>
      </p:sp>
      <p:sp>
        <p:nvSpPr>
          <p:cNvPr id="13" name="TextBox 12"/>
          <p:cNvSpPr txBox="1"/>
          <p:nvPr/>
        </p:nvSpPr>
        <p:spPr>
          <a:xfrm>
            <a:off x="5884139" y="5997269"/>
            <a:ext cx="1126261" cy="284693"/>
          </a:xfrm>
          <a:prstGeom prst="rect">
            <a:avLst/>
          </a:prstGeom>
          <a:noFill/>
        </p:spPr>
        <p:txBody>
          <a:bodyPr wrap="square" rtlCol="0">
            <a:spAutoFit/>
          </a:bodyPr>
          <a:lstStyle/>
          <a:p>
            <a:pPr algn="ctr"/>
            <a:r>
              <a:rPr lang="en-US" sz="1250" dirty="0"/>
              <a:t>Aren Paster</a:t>
            </a:r>
          </a:p>
        </p:txBody>
      </p:sp>
      <p:pic>
        <p:nvPicPr>
          <p:cNvPr id="11" name="Picture 10"/>
          <p:cNvPicPr>
            <a:picLocks noChangeAspect="1"/>
          </p:cNvPicPr>
          <p:nvPr/>
        </p:nvPicPr>
        <p:blipFill rotWithShape="1">
          <a:blip r:embed="rId12" cstate="email">
            <a:extLst>
              <a:ext uri="{BEBA8EAE-BF5A-486C-A8C5-ECC9F3942E4B}">
                <a14:imgProps xmlns:a14="http://schemas.microsoft.com/office/drawing/2010/main">
                  <a14:imgLayer r:embed="rId13">
                    <a14:imgEffect>
                      <a14:colorTemperature colorTemp="7200"/>
                    </a14:imgEffect>
                  </a14:imgLayer>
                </a14:imgProps>
              </a:ext>
              <a:ext uri="{28A0092B-C50C-407E-A947-70E740481C1C}">
                <a14:useLocalDpi xmlns:a14="http://schemas.microsoft.com/office/drawing/2010/main"/>
              </a:ext>
            </a:extLst>
          </a:blip>
          <a:srcRect b="5260"/>
          <a:stretch/>
        </p:blipFill>
        <p:spPr>
          <a:xfrm>
            <a:off x="6941954" y="1963280"/>
            <a:ext cx="1125220" cy="1444553"/>
          </a:xfrm>
          <a:prstGeom prst="rect">
            <a:avLst/>
          </a:prstGeom>
        </p:spPr>
      </p:pic>
      <p:sp>
        <p:nvSpPr>
          <p:cNvPr id="23" name="TextBox 22"/>
          <p:cNvSpPr txBox="1"/>
          <p:nvPr/>
        </p:nvSpPr>
        <p:spPr>
          <a:xfrm>
            <a:off x="563621" y="3553027"/>
            <a:ext cx="1619976" cy="284693"/>
          </a:xfrm>
          <a:prstGeom prst="rect">
            <a:avLst/>
          </a:prstGeom>
          <a:noFill/>
        </p:spPr>
        <p:txBody>
          <a:bodyPr wrap="square" rtlCol="0">
            <a:spAutoFit/>
          </a:bodyPr>
          <a:lstStyle/>
          <a:p>
            <a:pPr algn="ctr"/>
            <a:r>
              <a:rPr lang="en-US" sz="1250" dirty="0"/>
              <a:t>Kathryn Dannemann</a:t>
            </a:r>
          </a:p>
        </p:txBody>
      </p:sp>
      <p:sp>
        <p:nvSpPr>
          <p:cNvPr id="24" name="TextBox 23"/>
          <p:cNvSpPr txBox="1"/>
          <p:nvPr/>
        </p:nvSpPr>
        <p:spPr>
          <a:xfrm>
            <a:off x="6879795" y="1309533"/>
            <a:ext cx="1287646" cy="667619"/>
          </a:xfrm>
          <a:prstGeom prst="rect">
            <a:avLst/>
          </a:prstGeom>
          <a:noFill/>
        </p:spPr>
        <p:txBody>
          <a:bodyPr wrap="square" rtlCol="0">
            <a:spAutoFit/>
          </a:bodyPr>
          <a:lstStyle/>
          <a:p>
            <a:pPr algn="ctr"/>
            <a:r>
              <a:rPr lang="en-US" sz="1869" b="1" dirty="0"/>
              <a:t>Shop Technician</a:t>
            </a:r>
          </a:p>
        </p:txBody>
      </p:sp>
      <p:sp>
        <p:nvSpPr>
          <p:cNvPr id="27" name="TextBox 26"/>
          <p:cNvSpPr txBox="1"/>
          <p:nvPr/>
        </p:nvSpPr>
        <p:spPr>
          <a:xfrm>
            <a:off x="5019259" y="1309534"/>
            <a:ext cx="2052066" cy="667619"/>
          </a:xfrm>
          <a:prstGeom prst="rect">
            <a:avLst/>
          </a:prstGeom>
          <a:noFill/>
        </p:spPr>
        <p:txBody>
          <a:bodyPr wrap="square" rtlCol="0">
            <a:spAutoFit/>
          </a:bodyPr>
          <a:lstStyle/>
          <a:p>
            <a:pPr algn="ctr"/>
            <a:r>
              <a:rPr lang="en-US" sz="1869" b="1" dirty="0"/>
              <a:t>Manufacturing Manager</a:t>
            </a:r>
          </a:p>
        </p:txBody>
      </p:sp>
      <p:sp>
        <p:nvSpPr>
          <p:cNvPr id="28" name="TextBox 27"/>
          <p:cNvSpPr txBox="1"/>
          <p:nvPr/>
        </p:nvSpPr>
        <p:spPr>
          <a:xfrm>
            <a:off x="3676785" y="1309535"/>
            <a:ext cx="1250950" cy="667619"/>
          </a:xfrm>
          <a:prstGeom prst="rect">
            <a:avLst/>
          </a:prstGeom>
          <a:noFill/>
        </p:spPr>
        <p:txBody>
          <a:bodyPr wrap="square" rtlCol="0">
            <a:spAutoFit/>
          </a:bodyPr>
          <a:lstStyle/>
          <a:p>
            <a:pPr algn="ctr"/>
            <a:r>
              <a:rPr lang="en-US" sz="1869" b="1" dirty="0"/>
              <a:t>Admin Specialist</a:t>
            </a:r>
          </a:p>
        </p:txBody>
      </p:sp>
      <p:sp>
        <p:nvSpPr>
          <p:cNvPr id="29" name="TextBox 28"/>
          <p:cNvSpPr txBox="1"/>
          <p:nvPr/>
        </p:nvSpPr>
        <p:spPr>
          <a:xfrm>
            <a:off x="2278333" y="1347743"/>
            <a:ext cx="1118917" cy="667619"/>
          </a:xfrm>
          <a:prstGeom prst="rect">
            <a:avLst/>
          </a:prstGeom>
          <a:noFill/>
        </p:spPr>
        <p:txBody>
          <a:bodyPr wrap="square" rtlCol="0">
            <a:spAutoFit/>
          </a:bodyPr>
          <a:lstStyle/>
          <a:p>
            <a:pPr algn="ctr"/>
            <a:r>
              <a:rPr lang="en-US" sz="1869" b="1" dirty="0"/>
              <a:t>Associate Director</a:t>
            </a:r>
          </a:p>
        </p:txBody>
      </p:sp>
      <p:sp>
        <p:nvSpPr>
          <p:cNvPr id="30" name="TextBox 29"/>
          <p:cNvSpPr txBox="1"/>
          <p:nvPr/>
        </p:nvSpPr>
        <p:spPr>
          <a:xfrm>
            <a:off x="873516" y="1552685"/>
            <a:ext cx="1125282" cy="379976"/>
          </a:xfrm>
          <a:prstGeom prst="rect">
            <a:avLst/>
          </a:prstGeom>
          <a:noFill/>
        </p:spPr>
        <p:txBody>
          <a:bodyPr wrap="square" rtlCol="0">
            <a:spAutoFit/>
          </a:bodyPr>
          <a:lstStyle/>
          <a:p>
            <a:r>
              <a:rPr lang="en-US" sz="1869" b="1" dirty="0"/>
              <a:t>Director</a:t>
            </a:r>
          </a:p>
        </p:txBody>
      </p:sp>
      <p:sp>
        <p:nvSpPr>
          <p:cNvPr id="31" name="TextBox 30"/>
          <p:cNvSpPr txBox="1"/>
          <p:nvPr/>
        </p:nvSpPr>
        <p:spPr>
          <a:xfrm>
            <a:off x="2217516" y="3553028"/>
            <a:ext cx="1179734" cy="284693"/>
          </a:xfrm>
          <a:prstGeom prst="rect">
            <a:avLst/>
          </a:prstGeom>
          <a:noFill/>
        </p:spPr>
        <p:txBody>
          <a:bodyPr wrap="square" rtlCol="0">
            <a:spAutoFit/>
          </a:bodyPr>
          <a:lstStyle/>
          <a:p>
            <a:pPr algn="ctr"/>
            <a:r>
              <a:rPr lang="en-US" sz="1250" dirty="0"/>
              <a:t>Junichi Kanai</a:t>
            </a:r>
          </a:p>
        </p:txBody>
      </p:sp>
      <p:sp>
        <p:nvSpPr>
          <p:cNvPr id="32" name="TextBox 31"/>
          <p:cNvSpPr txBox="1"/>
          <p:nvPr/>
        </p:nvSpPr>
        <p:spPr>
          <a:xfrm>
            <a:off x="3620938" y="3553027"/>
            <a:ext cx="1429125" cy="284693"/>
          </a:xfrm>
          <a:prstGeom prst="rect">
            <a:avLst/>
          </a:prstGeom>
          <a:noFill/>
        </p:spPr>
        <p:txBody>
          <a:bodyPr wrap="square" rtlCol="0">
            <a:spAutoFit/>
          </a:bodyPr>
          <a:lstStyle/>
          <a:p>
            <a:pPr algn="ctr"/>
            <a:r>
              <a:rPr lang="en-US" sz="1250" dirty="0"/>
              <a:t>Valerie Masterson</a:t>
            </a:r>
          </a:p>
        </p:txBody>
      </p:sp>
      <p:sp>
        <p:nvSpPr>
          <p:cNvPr id="33" name="TextBox 32"/>
          <p:cNvSpPr txBox="1"/>
          <p:nvPr/>
        </p:nvSpPr>
        <p:spPr>
          <a:xfrm>
            <a:off x="5386917" y="3555610"/>
            <a:ext cx="1222980" cy="284693"/>
          </a:xfrm>
          <a:prstGeom prst="rect">
            <a:avLst/>
          </a:prstGeom>
          <a:noFill/>
        </p:spPr>
        <p:txBody>
          <a:bodyPr wrap="square" rtlCol="0">
            <a:spAutoFit/>
          </a:bodyPr>
          <a:lstStyle/>
          <a:p>
            <a:pPr algn="ctr"/>
            <a:r>
              <a:rPr lang="en-US" sz="1250" dirty="0"/>
              <a:t>Sam Chiappone</a:t>
            </a:r>
          </a:p>
        </p:txBody>
      </p:sp>
      <p:sp>
        <p:nvSpPr>
          <p:cNvPr id="34" name="TextBox 33"/>
          <p:cNvSpPr txBox="1"/>
          <p:nvPr/>
        </p:nvSpPr>
        <p:spPr>
          <a:xfrm>
            <a:off x="6914697" y="3555610"/>
            <a:ext cx="1179734" cy="284693"/>
          </a:xfrm>
          <a:prstGeom prst="rect">
            <a:avLst/>
          </a:prstGeom>
          <a:noFill/>
        </p:spPr>
        <p:txBody>
          <a:bodyPr wrap="square" rtlCol="0">
            <a:spAutoFit/>
          </a:bodyPr>
          <a:lstStyle/>
          <a:p>
            <a:pPr algn="ctr"/>
            <a:r>
              <a:rPr lang="en-US" sz="1250" dirty="0"/>
              <a:t>Scott Yerbury</a:t>
            </a:r>
          </a:p>
        </p:txBody>
      </p:sp>
      <p:sp>
        <p:nvSpPr>
          <p:cNvPr id="3" name="Slide Number Placeholder 2"/>
          <p:cNvSpPr>
            <a:spLocks noGrp="1"/>
          </p:cNvSpPr>
          <p:nvPr>
            <p:ph type="sldNum" sz="quarter" idx="12"/>
          </p:nvPr>
        </p:nvSpPr>
        <p:spPr/>
        <p:txBody>
          <a:bodyPr/>
          <a:lstStyle/>
          <a:p>
            <a:fld id="{028FE254-016A-4E51-98AE-D4B4E3F12C32}" type="slidenum">
              <a:rPr lang="en-US" sz="1200" smtClean="0"/>
              <a:t>13</a:t>
            </a:fld>
            <a:endParaRPr lang="en-US" sz="1200" dirty="0"/>
          </a:p>
        </p:txBody>
      </p:sp>
    </p:spTree>
    <p:extLst>
      <p:ext uri="{BB962C8B-B14F-4D97-AF65-F5344CB8AC3E}">
        <p14:creationId xmlns:p14="http://schemas.microsoft.com/office/powerpoint/2010/main" val="420727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95700" y="110844"/>
            <a:ext cx="8229600" cy="1143000"/>
          </a:xfrm>
        </p:spPr>
        <p:txBody>
          <a:bodyPr>
            <a:normAutofit/>
          </a:bodyPr>
          <a:lstStyle/>
          <a:p>
            <a:pPr algn="ctr"/>
            <a:r>
              <a:rPr lang="en-US" b="1" dirty="0"/>
              <a:t>Faculty – Chief Engineers</a:t>
            </a:r>
            <a:endParaRPr lang="en-US" b="1" i="1" dirty="0"/>
          </a:p>
        </p:txBody>
      </p:sp>
      <p:pic>
        <p:nvPicPr>
          <p:cNvPr id="38" name="Picture 3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4356" y="269521"/>
            <a:ext cx="1784450" cy="572700"/>
          </a:xfrm>
          <a:prstGeom prst="rect">
            <a:avLst/>
          </a:prstGeom>
        </p:spPr>
      </p:pic>
      <p:sp>
        <p:nvSpPr>
          <p:cNvPr id="4" name="Slide Number Placeholder 3"/>
          <p:cNvSpPr>
            <a:spLocks noGrp="1"/>
          </p:cNvSpPr>
          <p:nvPr>
            <p:ph type="sldNum" sz="quarter" idx="12"/>
          </p:nvPr>
        </p:nvSpPr>
        <p:spPr>
          <a:xfrm>
            <a:off x="6457950" y="5956157"/>
            <a:ext cx="2057400" cy="365125"/>
          </a:xfrm>
        </p:spPr>
        <p:txBody>
          <a:bodyPr/>
          <a:lstStyle/>
          <a:p>
            <a:fld id="{028FE254-016A-4E51-98AE-D4B4E3F12C32}" type="slidenum">
              <a:rPr lang="en-US" sz="1200" smtClean="0"/>
              <a:t>14</a:t>
            </a:fld>
            <a:endParaRPr lang="en-US" sz="1200" dirty="0"/>
          </a:p>
        </p:txBody>
      </p:sp>
      <p:grpSp>
        <p:nvGrpSpPr>
          <p:cNvPr id="8" name="Group 7">
            <a:extLst>
              <a:ext uri="{FF2B5EF4-FFF2-40B4-BE49-F238E27FC236}">
                <a16:creationId xmlns:a16="http://schemas.microsoft.com/office/drawing/2014/main" id="{E25EB3EA-5B59-9E4E-DDD7-D417C6946953}"/>
              </a:ext>
            </a:extLst>
          </p:cNvPr>
          <p:cNvGrpSpPr/>
          <p:nvPr/>
        </p:nvGrpSpPr>
        <p:grpSpPr>
          <a:xfrm>
            <a:off x="768283" y="1109093"/>
            <a:ext cx="7452333" cy="5224549"/>
            <a:chOff x="1929857" y="1473944"/>
            <a:chExt cx="6337208" cy="4835116"/>
          </a:xfrm>
        </p:grpSpPr>
        <p:sp>
          <p:nvSpPr>
            <p:cNvPr id="10" name="TextBox 9">
              <a:extLst>
                <a:ext uri="{FF2B5EF4-FFF2-40B4-BE49-F238E27FC236}">
                  <a16:creationId xmlns:a16="http://schemas.microsoft.com/office/drawing/2014/main" id="{D77653D0-5120-1E04-F4F3-AFD76905649C}"/>
                </a:ext>
              </a:extLst>
            </p:cNvPr>
            <p:cNvSpPr txBox="1"/>
            <p:nvPr/>
          </p:nvSpPr>
          <p:spPr>
            <a:xfrm>
              <a:off x="1929857" y="3429000"/>
              <a:ext cx="912419" cy="369332"/>
            </a:xfrm>
            <a:prstGeom prst="rect">
              <a:avLst/>
            </a:prstGeom>
            <a:noFill/>
          </p:spPr>
          <p:txBody>
            <a:bodyPr wrap="square" rtlCol="0">
              <a:spAutoFit/>
            </a:bodyPr>
            <a:lstStyle/>
            <a:p>
              <a:r>
                <a:rPr lang="en-US" b="1" dirty="0"/>
                <a:t> MANE</a:t>
              </a:r>
            </a:p>
          </p:txBody>
        </p:sp>
        <p:grpSp>
          <p:nvGrpSpPr>
            <p:cNvPr id="11" name="Group 10">
              <a:extLst>
                <a:ext uri="{FF2B5EF4-FFF2-40B4-BE49-F238E27FC236}">
                  <a16:creationId xmlns:a16="http://schemas.microsoft.com/office/drawing/2014/main" id="{164DC41F-62EB-4922-1402-BFC156069C80}"/>
                </a:ext>
              </a:extLst>
            </p:cNvPr>
            <p:cNvGrpSpPr/>
            <p:nvPr/>
          </p:nvGrpSpPr>
          <p:grpSpPr>
            <a:xfrm>
              <a:off x="7423549" y="1474124"/>
              <a:ext cx="843516" cy="1350061"/>
              <a:chOff x="4047359" y="4052408"/>
              <a:chExt cx="1362940" cy="2171754"/>
            </a:xfrm>
            <a:solidFill>
              <a:schemeClr val="bg1"/>
            </a:solidFill>
          </p:grpSpPr>
          <p:pic>
            <p:nvPicPr>
              <p:cNvPr id="58" name="Picture 57">
                <a:extLst>
                  <a:ext uri="{FF2B5EF4-FFF2-40B4-BE49-F238E27FC236}">
                    <a16:creationId xmlns:a16="http://schemas.microsoft.com/office/drawing/2014/main" id="{97778FA1-4801-F862-A87A-770B077C055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047359" y="4052408"/>
                <a:ext cx="1362940" cy="1856306"/>
              </a:xfrm>
              <a:prstGeom prst="rect">
                <a:avLst/>
              </a:prstGeom>
              <a:grpFill/>
            </p:spPr>
          </p:pic>
          <p:sp>
            <p:nvSpPr>
              <p:cNvPr id="59" name="TextBox 58">
                <a:extLst>
                  <a:ext uri="{FF2B5EF4-FFF2-40B4-BE49-F238E27FC236}">
                    <a16:creationId xmlns:a16="http://schemas.microsoft.com/office/drawing/2014/main" id="{341A72D1-98C4-E119-F50A-5A9DEB60F759}"/>
                  </a:ext>
                </a:extLst>
              </p:cNvPr>
              <p:cNvSpPr txBox="1"/>
              <p:nvPr/>
            </p:nvSpPr>
            <p:spPr>
              <a:xfrm>
                <a:off x="4112613" y="5890155"/>
                <a:ext cx="1277118" cy="334007"/>
              </a:xfrm>
              <a:prstGeom prst="rect">
                <a:avLst/>
              </a:prstGeom>
              <a:grpFill/>
            </p:spPr>
            <p:txBody>
              <a:bodyPr wrap="square" rtlCol="0">
                <a:spAutoFit/>
              </a:bodyPr>
              <a:lstStyle/>
              <a:p>
                <a:pPr algn="ctr"/>
                <a:r>
                  <a:rPr lang="en-US" sz="858" dirty="0"/>
                  <a:t>Junichi Kanai</a:t>
                </a:r>
              </a:p>
            </p:txBody>
          </p:sp>
        </p:grpSp>
        <p:sp>
          <p:nvSpPr>
            <p:cNvPr id="12" name="Rectangle 11">
              <a:extLst>
                <a:ext uri="{FF2B5EF4-FFF2-40B4-BE49-F238E27FC236}">
                  <a16:creationId xmlns:a16="http://schemas.microsoft.com/office/drawing/2014/main" id="{1984434A-01C0-C57B-FDDD-F1F4FFB6A84F}"/>
                </a:ext>
              </a:extLst>
            </p:cNvPr>
            <p:cNvSpPr/>
            <p:nvPr/>
          </p:nvSpPr>
          <p:spPr>
            <a:xfrm>
              <a:off x="3141223" y="4183280"/>
              <a:ext cx="184731" cy="224229"/>
            </a:xfrm>
            <a:prstGeom prst="rect">
              <a:avLst/>
            </a:prstGeom>
            <a:solidFill>
              <a:schemeClr val="bg1"/>
            </a:solidFill>
          </p:spPr>
          <p:txBody>
            <a:bodyPr wrap="none">
              <a:spAutoFit/>
            </a:bodyPr>
            <a:lstStyle/>
            <a:p>
              <a:endParaRPr lang="en-US" sz="857" dirty="0"/>
            </a:p>
          </p:txBody>
        </p:sp>
        <p:sp>
          <p:nvSpPr>
            <p:cNvPr id="57" name="TextBox 56">
              <a:extLst>
                <a:ext uri="{FF2B5EF4-FFF2-40B4-BE49-F238E27FC236}">
                  <a16:creationId xmlns:a16="http://schemas.microsoft.com/office/drawing/2014/main" id="{5762127F-D6CA-A72B-B6BE-98010417388C}"/>
                </a:ext>
              </a:extLst>
            </p:cNvPr>
            <p:cNvSpPr txBox="1"/>
            <p:nvPr/>
          </p:nvSpPr>
          <p:spPr>
            <a:xfrm>
              <a:off x="2787409" y="4346862"/>
              <a:ext cx="821902" cy="207634"/>
            </a:xfrm>
            <a:prstGeom prst="rect">
              <a:avLst/>
            </a:prstGeom>
            <a:solidFill>
              <a:schemeClr val="bg1"/>
            </a:solidFill>
          </p:spPr>
          <p:txBody>
            <a:bodyPr wrap="square" rtlCol="0">
              <a:spAutoFit/>
            </a:bodyPr>
            <a:lstStyle/>
            <a:p>
              <a:pPr algn="ctr">
                <a:tabLst>
                  <a:tab pos="112009" algn="l"/>
                </a:tabLst>
              </a:pPr>
              <a:r>
                <a:rPr lang="en-US" sz="858" dirty="0"/>
                <a:t>James Olson</a:t>
              </a:r>
            </a:p>
          </p:txBody>
        </p:sp>
        <p:sp>
          <p:nvSpPr>
            <p:cNvPr id="15" name="TextBox 14">
              <a:extLst>
                <a:ext uri="{FF2B5EF4-FFF2-40B4-BE49-F238E27FC236}">
                  <a16:creationId xmlns:a16="http://schemas.microsoft.com/office/drawing/2014/main" id="{45169B42-551E-06D6-959A-30DA8F386A0F}"/>
                </a:ext>
              </a:extLst>
            </p:cNvPr>
            <p:cNvSpPr txBox="1"/>
            <p:nvPr/>
          </p:nvSpPr>
          <p:spPr>
            <a:xfrm>
              <a:off x="1929857" y="1883742"/>
              <a:ext cx="769436" cy="369332"/>
            </a:xfrm>
            <a:prstGeom prst="rect">
              <a:avLst/>
            </a:prstGeom>
            <a:noFill/>
          </p:spPr>
          <p:txBody>
            <a:bodyPr wrap="square" rtlCol="0">
              <a:spAutoFit/>
            </a:bodyPr>
            <a:lstStyle/>
            <a:p>
              <a:r>
                <a:rPr lang="en-US" b="1" dirty="0"/>
                <a:t>ECSE</a:t>
              </a:r>
            </a:p>
          </p:txBody>
        </p:sp>
        <p:sp>
          <p:nvSpPr>
            <p:cNvPr id="16" name="TextBox 15">
              <a:extLst>
                <a:ext uri="{FF2B5EF4-FFF2-40B4-BE49-F238E27FC236}">
                  <a16:creationId xmlns:a16="http://schemas.microsoft.com/office/drawing/2014/main" id="{43A69ECF-80C8-4780-91BA-2DD341E6E2CC}"/>
                </a:ext>
              </a:extLst>
            </p:cNvPr>
            <p:cNvSpPr txBox="1"/>
            <p:nvPr/>
          </p:nvSpPr>
          <p:spPr>
            <a:xfrm>
              <a:off x="2153414" y="5172007"/>
              <a:ext cx="613219" cy="369332"/>
            </a:xfrm>
            <a:prstGeom prst="rect">
              <a:avLst/>
            </a:prstGeom>
            <a:solidFill>
              <a:schemeClr val="bg1"/>
            </a:solidFill>
          </p:spPr>
          <p:txBody>
            <a:bodyPr wrap="square" rtlCol="0">
              <a:spAutoFit/>
            </a:bodyPr>
            <a:lstStyle/>
            <a:p>
              <a:r>
                <a:rPr lang="en-US" b="1" dirty="0"/>
                <a:t>MSE</a:t>
              </a:r>
            </a:p>
          </p:txBody>
        </p:sp>
        <p:sp>
          <p:nvSpPr>
            <p:cNvPr id="17" name="TextBox 16">
              <a:extLst>
                <a:ext uri="{FF2B5EF4-FFF2-40B4-BE49-F238E27FC236}">
                  <a16:creationId xmlns:a16="http://schemas.microsoft.com/office/drawing/2014/main" id="{AE795596-B239-FF28-4FA2-6EB47565CED5}"/>
                </a:ext>
              </a:extLst>
            </p:cNvPr>
            <p:cNvSpPr txBox="1"/>
            <p:nvPr/>
          </p:nvSpPr>
          <p:spPr>
            <a:xfrm>
              <a:off x="2744528" y="5951915"/>
              <a:ext cx="1142059" cy="224229"/>
            </a:xfrm>
            <a:prstGeom prst="rect">
              <a:avLst/>
            </a:prstGeom>
            <a:noFill/>
          </p:spPr>
          <p:txBody>
            <a:bodyPr wrap="square" rtlCol="0">
              <a:spAutoFit/>
            </a:bodyPr>
            <a:lstStyle/>
            <a:p>
              <a:pPr algn="ctr">
                <a:tabLst>
                  <a:tab pos="112009" algn="l"/>
                </a:tabLst>
              </a:pPr>
              <a:r>
                <a:rPr lang="en-US" sz="857" dirty="0"/>
                <a:t>Edmund Palermo</a:t>
              </a:r>
            </a:p>
          </p:txBody>
        </p:sp>
        <p:sp>
          <p:nvSpPr>
            <p:cNvPr id="18" name="TextBox 17">
              <a:extLst>
                <a:ext uri="{FF2B5EF4-FFF2-40B4-BE49-F238E27FC236}">
                  <a16:creationId xmlns:a16="http://schemas.microsoft.com/office/drawing/2014/main" id="{A9A2F8A6-B6D6-F4D9-A86F-652BA5076CED}"/>
                </a:ext>
              </a:extLst>
            </p:cNvPr>
            <p:cNvSpPr txBox="1"/>
            <p:nvPr/>
          </p:nvSpPr>
          <p:spPr>
            <a:xfrm>
              <a:off x="5020889" y="2616550"/>
              <a:ext cx="922444" cy="207634"/>
            </a:xfrm>
            <a:prstGeom prst="rect">
              <a:avLst/>
            </a:prstGeom>
            <a:solidFill>
              <a:schemeClr val="bg1"/>
            </a:solidFill>
          </p:spPr>
          <p:txBody>
            <a:bodyPr wrap="square" rtlCol="0">
              <a:spAutoFit/>
            </a:bodyPr>
            <a:lstStyle/>
            <a:p>
              <a:pPr algn="ctr"/>
              <a:r>
                <a:rPr lang="en-US" sz="858" dirty="0"/>
                <a:t>Paul Chow</a:t>
              </a:r>
            </a:p>
          </p:txBody>
        </p:sp>
        <p:sp>
          <p:nvSpPr>
            <p:cNvPr id="19" name="TextBox 18">
              <a:extLst>
                <a:ext uri="{FF2B5EF4-FFF2-40B4-BE49-F238E27FC236}">
                  <a16:creationId xmlns:a16="http://schemas.microsoft.com/office/drawing/2014/main" id="{4ABFA362-3463-4672-7949-23A6FA01AB0D}"/>
                </a:ext>
              </a:extLst>
            </p:cNvPr>
            <p:cNvSpPr txBox="1"/>
            <p:nvPr/>
          </p:nvSpPr>
          <p:spPr>
            <a:xfrm>
              <a:off x="6225105" y="5952937"/>
              <a:ext cx="938845" cy="356123"/>
            </a:xfrm>
            <a:prstGeom prst="rect">
              <a:avLst/>
            </a:prstGeom>
            <a:noFill/>
          </p:spPr>
          <p:txBody>
            <a:bodyPr wrap="square" rtlCol="0">
              <a:spAutoFit/>
            </a:bodyPr>
            <a:lstStyle/>
            <a:p>
              <a:pPr algn="ctr">
                <a:tabLst>
                  <a:tab pos="112009" algn="l"/>
                </a:tabLst>
              </a:pPr>
              <a:r>
                <a:rPr lang="en-US" sz="857" dirty="0"/>
                <a:t>Rostyslav (</a:t>
              </a:r>
              <a:r>
                <a:rPr lang="en-US" sz="857" dirty="0" err="1"/>
                <a:t>Rosty</a:t>
              </a:r>
              <a:r>
                <a:rPr lang="en-US" sz="857" dirty="0"/>
                <a:t>) Korolov</a:t>
              </a:r>
            </a:p>
          </p:txBody>
        </p:sp>
        <p:sp>
          <p:nvSpPr>
            <p:cNvPr id="21" name="TextBox 20">
              <a:extLst>
                <a:ext uri="{FF2B5EF4-FFF2-40B4-BE49-F238E27FC236}">
                  <a16:creationId xmlns:a16="http://schemas.microsoft.com/office/drawing/2014/main" id="{E975162A-02C5-66BD-306C-DAB20B9E2789}"/>
                </a:ext>
              </a:extLst>
            </p:cNvPr>
            <p:cNvSpPr txBox="1"/>
            <p:nvPr/>
          </p:nvSpPr>
          <p:spPr>
            <a:xfrm>
              <a:off x="5451350" y="5104951"/>
              <a:ext cx="613219" cy="369332"/>
            </a:xfrm>
            <a:prstGeom prst="rect">
              <a:avLst/>
            </a:prstGeom>
            <a:solidFill>
              <a:schemeClr val="bg1"/>
            </a:solidFill>
          </p:spPr>
          <p:txBody>
            <a:bodyPr wrap="square" rtlCol="0">
              <a:spAutoFit/>
            </a:bodyPr>
            <a:lstStyle/>
            <a:p>
              <a:r>
                <a:rPr lang="en-US" b="1" dirty="0"/>
                <a:t>IME</a:t>
              </a:r>
            </a:p>
          </p:txBody>
        </p:sp>
        <p:sp>
          <p:nvSpPr>
            <p:cNvPr id="22" name="TextBox 21">
              <a:extLst>
                <a:ext uri="{FF2B5EF4-FFF2-40B4-BE49-F238E27FC236}">
                  <a16:creationId xmlns:a16="http://schemas.microsoft.com/office/drawing/2014/main" id="{C51305AB-D2C1-BC19-57F6-72F51D55EEA0}"/>
                </a:ext>
              </a:extLst>
            </p:cNvPr>
            <p:cNvSpPr txBox="1"/>
            <p:nvPr/>
          </p:nvSpPr>
          <p:spPr>
            <a:xfrm>
              <a:off x="5120962" y="4330139"/>
              <a:ext cx="920890" cy="224357"/>
            </a:xfrm>
            <a:prstGeom prst="rect">
              <a:avLst/>
            </a:prstGeom>
            <a:solidFill>
              <a:schemeClr val="bg1"/>
            </a:solidFill>
          </p:spPr>
          <p:txBody>
            <a:bodyPr wrap="square" rtlCol="0">
              <a:spAutoFit/>
            </a:bodyPr>
            <a:lstStyle/>
            <a:p>
              <a:pPr algn="ctr">
                <a:tabLst>
                  <a:tab pos="112009" algn="l"/>
                </a:tabLst>
              </a:pPr>
              <a:r>
                <a:rPr lang="en-US" sz="858" dirty="0"/>
                <a:t>Fred Willett</a:t>
              </a:r>
            </a:p>
          </p:txBody>
        </p:sp>
        <p:grpSp>
          <p:nvGrpSpPr>
            <p:cNvPr id="24" name="Group 23">
              <a:extLst>
                <a:ext uri="{FF2B5EF4-FFF2-40B4-BE49-F238E27FC236}">
                  <a16:creationId xmlns:a16="http://schemas.microsoft.com/office/drawing/2014/main" id="{A29FB010-4833-BE13-BED3-70A0FE15200E}"/>
                </a:ext>
              </a:extLst>
            </p:cNvPr>
            <p:cNvGrpSpPr/>
            <p:nvPr/>
          </p:nvGrpSpPr>
          <p:grpSpPr>
            <a:xfrm>
              <a:off x="3777978" y="1473944"/>
              <a:ext cx="1173155" cy="1366963"/>
              <a:chOff x="7214143" y="1444213"/>
              <a:chExt cx="1173155" cy="1366963"/>
            </a:xfrm>
          </p:grpSpPr>
          <p:sp>
            <p:nvSpPr>
              <p:cNvPr id="54" name="TextBox 53">
                <a:extLst>
                  <a:ext uri="{FF2B5EF4-FFF2-40B4-BE49-F238E27FC236}">
                    <a16:creationId xmlns:a16="http://schemas.microsoft.com/office/drawing/2014/main" id="{EAB40920-C270-CD4C-2431-0FCD07B0419E}"/>
                  </a:ext>
                </a:extLst>
              </p:cNvPr>
              <p:cNvSpPr txBox="1"/>
              <p:nvPr/>
            </p:nvSpPr>
            <p:spPr>
              <a:xfrm>
                <a:off x="7322752" y="2586819"/>
                <a:ext cx="1064546" cy="224357"/>
              </a:xfrm>
              <a:prstGeom prst="rect">
                <a:avLst/>
              </a:prstGeom>
              <a:solidFill>
                <a:schemeClr val="bg1"/>
              </a:solidFill>
            </p:spPr>
            <p:txBody>
              <a:bodyPr wrap="square" rtlCol="0">
                <a:spAutoFit/>
              </a:bodyPr>
              <a:lstStyle/>
              <a:p>
                <a:r>
                  <a:rPr lang="en-US" sz="858" dirty="0"/>
                  <a:t> Prabahakar Neti</a:t>
                </a:r>
              </a:p>
            </p:txBody>
          </p:sp>
          <p:pic>
            <p:nvPicPr>
              <p:cNvPr id="55" name="Picture 54">
                <a:extLst>
                  <a:ext uri="{FF2B5EF4-FFF2-40B4-BE49-F238E27FC236}">
                    <a16:creationId xmlns:a16="http://schemas.microsoft.com/office/drawing/2014/main" id="{15A86B4F-27FA-E7F4-19EB-3D9B2D32AAA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214143" y="1444213"/>
                <a:ext cx="1061906" cy="1154143"/>
              </a:xfrm>
              <a:prstGeom prst="rect">
                <a:avLst/>
              </a:prstGeom>
            </p:spPr>
          </p:pic>
        </p:grpSp>
        <p:sp>
          <p:nvSpPr>
            <p:cNvPr id="25" name="TextBox 24">
              <a:extLst>
                <a:ext uri="{FF2B5EF4-FFF2-40B4-BE49-F238E27FC236}">
                  <a16:creationId xmlns:a16="http://schemas.microsoft.com/office/drawing/2014/main" id="{732F9A2F-47D1-64EB-A7CC-E6E39AD12DAF}"/>
                </a:ext>
              </a:extLst>
            </p:cNvPr>
            <p:cNvSpPr txBox="1"/>
            <p:nvPr/>
          </p:nvSpPr>
          <p:spPr>
            <a:xfrm>
              <a:off x="3904111" y="4330139"/>
              <a:ext cx="920890" cy="224357"/>
            </a:xfrm>
            <a:prstGeom prst="rect">
              <a:avLst/>
            </a:prstGeom>
            <a:solidFill>
              <a:schemeClr val="bg1"/>
            </a:solidFill>
          </p:spPr>
          <p:txBody>
            <a:bodyPr wrap="square" rtlCol="0">
              <a:spAutoFit/>
            </a:bodyPr>
            <a:lstStyle/>
            <a:p>
              <a:pPr algn="ctr">
                <a:tabLst>
                  <a:tab pos="112009" algn="l"/>
                </a:tabLst>
              </a:pPr>
              <a:r>
                <a:rPr lang="en-US" sz="858" dirty="0" err="1"/>
                <a:t>Indika</a:t>
              </a:r>
              <a:r>
                <a:rPr lang="en-US" sz="858" dirty="0"/>
                <a:t> </a:t>
              </a:r>
              <a:r>
                <a:rPr lang="en-US" sz="858" dirty="0" err="1"/>
                <a:t>Perera</a:t>
              </a:r>
              <a:endParaRPr lang="en-US" sz="858" dirty="0"/>
            </a:p>
          </p:txBody>
        </p:sp>
        <p:pic>
          <p:nvPicPr>
            <p:cNvPr id="39" name="Picture 38">
              <a:extLst>
                <a:ext uri="{FF2B5EF4-FFF2-40B4-BE49-F238E27FC236}">
                  <a16:creationId xmlns:a16="http://schemas.microsoft.com/office/drawing/2014/main" id="{BF90563A-9AD5-DD92-FCFD-B7323370C3D5}"/>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flipH="1">
              <a:off x="3909413" y="3067074"/>
              <a:ext cx="943718" cy="1232678"/>
            </a:xfrm>
            <a:prstGeom prst="rect">
              <a:avLst/>
            </a:prstGeom>
          </p:spPr>
        </p:pic>
        <p:pic>
          <p:nvPicPr>
            <p:cNvPr id="40" name="Picture 2">
              <a:extLst>
                <a:ext uri="{FF2B5EF4-FFF2-40B4-BE49-F238E27FC236}">
                  <a16:creationId xmlns:a16="http://schemas.microsoft.com/office/drawing/2014/main" id="{922DC6A3-3B5B-134C-F59E-213778B034B0}"/>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266254" y="4684034"/>
              <a:ext cx="867537" cy="1261872"/>
            </a:xfrm>
            <a:prstGeom prst="rect">
              <a:avLst/>
            </a:prstGeom>
            <a:noFill/>
            <a:extLst>
              <a:ext uri="{909E8E84-426E-40DD-AFC4-6F175D3DCCD1}">
                <a14:hiddenFill xmlns:a14="http://schemas.microsoft.com/office/drawing/2010/main">
                  <a:solidFill>
                    <a:srgbClr val="FFFFFF"/>
                  </a:solidFill>
                </a14:hiddenFill>
              </a:ext>
            </a:extLst>
          </p:spPr>
        </p:pic>
        <p:sp>
          <p:nvSpPr>
            <p:cNvPr id="52" name="TextBox 51">
              <a:extLst>
                <a:ext uri="{FF2B5EF4-FFF2-40B4-BE49-F238E27FC236}">
                  <a16:creationId xmlns:a16="http://schemas.microsoft.com/office/drawing/2014/main" id="{FC14434F-9DD0-1EB2-96AD-760A0204A3C4}"/>
                </a:ext>
              </a:extLst>
            </p:cNvPr>
            <p:cNvSpPr txBox="1"/>
            <p:nvPr/>
          </p:nvSpPr>
          <p:spPr>
            <a:xfrm>
              <a:off x="6219153" y="2616550"/>
              <a:ext cx="922445" cy="207634"/>
            </a:xfrm>
            <a:prstGeom prst="rect">
              <a:avLst/>
            </a:prstGeom>
            <a:solidFill>
              <a:schemeClr val="bg1"/>
            </a:solidFill>
            <a:ln>
              <a:noFill/>
            </a:ln>
          </p:spPr>
          <p:txBody>
            <a:bodyPr wrap="square" rtlCol="0">
              <a:spAutoFit/>
            </a:bodyPr>
            <a:lstStyle/>
            <a:p>
              <a:pPr algn="ctr"/>
              <a:r>
                <a:rPr lang="en-US" sz="858" dirty="0" err="1"/>
                <a:t>Ishwara</a:t>
              </a:r>
              <a:r>
                <a:rPr lang="en-US" sz="858" dirty="0"/>
                <a:t> Bhat</a:t>
              </a:r>
            </a:p>
          </p:txBody>
        </p:sp>
        <p:grpSp>
          <p:nvGrpSpPr>
            <p:cNvPr id="44" name="Group 43">
              <a:extLst>
                <a:ext uri="{FF2B5EF4-FFF2-40B4-BE49-F238E27FC236}">
                  <a16:creationId xmlns:a16="http://schemas.microsoft.com/office/drawing/2014/main" id="{F43AF0A8-3B5D-DDD9-9AA6-4EABF1F1A0DF}"/>
                </a:ext>
              </a:extLst>
            </p:cNvPr>
            <p:cNvGrpSpPr/>
            <p:nvPr/>
          </p:nvGrpSpPr>
          <p:grpSpPr>
            <a:xfrm>
              <a:off x="2622669" y="1540653"/>
              <a:ext cx="1060704" cy="1300254"/>
              <a:chOff x="3708024" y="1571826"/>
              <a:chExt cx="1060704" cy="1300254"/>
            </a:xfrm>
          </p:grpSpPr>
          <p:sp>
            <p:nvSpPr>
              <p:cNvPr id="50" name="TextBox 49">
                <a:extLst>
                  <a:ext uri="{FF2B5EF4-FFF2-40B4-BE49-F238E27FC236}">
                    <a16:creationId xmlns:a16="http://schemas.microsoft.com/office/drawing/2014/main" id="{98EDDE6F-8468-C6A1-79B9-6530ECCF6F3A}"/>
                  </a:ext>
                </a:extLst>
              </p:cNvPr>
              <p:cNvSpPr txBox="1"/>
              <p:nvPr/>
            </p:nvSpPr>
            <p:spPr>
              <a:xfrm>
                <a:off x="3773763" y="2647723"/>
                <a:ext cx="922444" cy="224357"/>
              </a:xfrm>
              <a:prstGeom prst="rect">
                <a:avLst/>
              </a:prstGeom>
              <a:solidFill>
                <a:schemeClr val="bg1"/>
              </a:solidFill>
            </p:spPr>
            <p:txBody>
              <a:bodyPr wrap="square" rtlCol="0">
                <a:spAutoFit/>
              </a:bodyPr>
              <a:lstStyle/>
              <a:p>
                <a:pPr algn="ctr"/>
                <a:r>
                  <a:rPr lang="en-US" sz="858" dirty="0"/>
                  <a:t>Rena Huang</a:t>
                </a:r>
              </a:p>
            </p:txBody>
          </p:sp>
          <p:pic>
            <p:nvPicPr>
              <p:cNvPr id="51" name="Picture 4" descr="Rena Huang">
                <a:extLst>
                  <a:ext uri="{FF2B5EF4-FFF2-40B4-BE49-F238E27FC236}">
                    <a16:creationId xmlns:a16="http://schemas.microsoft.com/office/drawing/2014/main" id="{31064180-8DF9-2029-315E-0553CD550BBB}"/>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708024" y="1571826"/>
                <a:ext cx="1060704" cy="1060704"/>
              </a:xfrm>
              <a:prstGeom prst="rect">
                <a:avLst/>
              </a:prstGeom>
              <a:noFill/>
              <a:extLst>
                <a:ext uri="{909E8E84-426E-40DD-AFC4-6F175D3DCCD1}">
                  <a14:hiddenFill xmlns:a14="http://schemas.microsoft.com/office/drawing/2010/main">
                    <a:solidFill>
                      <a:srgbClr val="FFFFFF"/>
                    </a:solidFill>
                  </a14:hiddenFill>
                </a:ext>
              </a:extLst>
            </p:spPr>
          </p:pic>
        </p:grpSp>
        <p:sp>
          <p:nvSpPr>
            <p:cNvPr id="45" name="TextBox 44">
              <a:extLst>
                <a:ext uri="{FF2B5EF4-FFF2-40B4-BE49-F238E27FC236}">
                  <a16:creationId xmlns:a16="http://schemas.microsoft.com/office/drawing/2014/main" id="{ED707A62-EDD9-CF98-935F-F5F405929BBD}"/>
                </a:ext>
              </a:extLst>
            </p:cNvPr>
            <p:cNvSpPr txBox="1"/>
            <p:nvPr/>
          </p:nvSpPr>
          <p:spPr>
            <a:xfrm>
              <a:off x="3913786" y="5951914"/>
              <a:ext cx="1142059" cy="224229"/>
            </a:xfrm>
            <a:prstGeom prst="rect">
              <a:avLst/>
            </a:prstGeom>
            <a:noFill/>
          </p:spPr>
          <p:txBody>
            <a:bodyPr wrap="square" rtlCol="0">
              <a:spAutoFit/>
            </a:bodyPr>
            <a:lstStyle/>
            <a:p>
              <a:pPr algn="ctr">
                <a:tabLst>
                  <a:tab pos="112009" algn="l"/>
                </a:tabLst>
              </a:pPr>
              <a:r>
                <a:rPr lang="en-US" sz="857" dirty="0"/>
                <a:t>Chaitanya </a:t>
              </a:r>
              <a:r>
                <a:rPr lang="en-US" sz="857" dirty="0" err="1"/>
                <a:t>Ullal</a:t>
              </a:r>
              <a:endParaRPr lang="en-US" sz="857" dirty="0"/>
            </a:p>
          </p:txBody>
        </p:sp>
        <p:pic>
          <p:nvPicPr>
            <p:cNvPr id="47" name="Picture 46">
              <a:extLst>
                <a:ext uri="{FF2B5EF4-FFF2-40B4-BE49-F238E27FC236}">
                  <a16:creationId xmlns:a16="http://schemas.microsoft.com/office/drawing/2014/main" id="{9EFC7BF4-32AE-E69A-975E-8FB19B790FE7}"/>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5097591" y="3092444"/>
              <a:ext cx="1005622" cy="1234440"/>
            </a:xfrm>
            <a:prstGeom prst="rect">
              <a:avLst/>
            </a:prstGeom>
          </p:spPr>
        </p:pic>
        <p:pic>
          <p:nvPicPr>
            <p:cNvPr id="48" name="Picture 47">
              <a:extLst>
                <a:ext uri="{FF2B5EF4-FFF2-40B4-BE49-F238E27FC236}">
                  <a16:creationId xmlns:a16="http://schemas.microsoft.com/office/drawing/2014/main" id="{9FC48709-568D-7DCD-A456-78A2087ABBCC}"/>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2766633" y="4756608"/>
              <a:ext cx="938846" cy="1234440"/>
            </a:xfrm>
            <a:prstGeom prst="rect">
              <a:avLst/>
            </a:prstGeom>
          </p:spPr>
        </p:pic>
        <p:pic>
          <p:nvPicPr>
            <p:cNvPr id="49" name="Picture 48">
              <a:extLst>
                <a:ext uri="{FF2B5EF4-FFF2-40B4-BE49-F238E27FC236}">
                  <a16:creationId xmlns:a16="http://schemas.microsoft.com/office/drawing/2014/main" id="{17C27553-26DD-CAF1-99C8-F3420BF97321}"/>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989309" y="4731779"/>
              <a:ext cx="920576" cy="1249788"/>
            </a:xfrm>
            <a:prstGeom prst="rect">
              <a:avLst/>
            </a:prstGeom>
          </p:spPr>
        </p:pic>
      </p:grpSp>
      <p:pic>
        <p:nvPicPr>
          <p:cNvPr id="2" name="Picture 1"/>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4386907" y="1102995"/>
            <a:ext cx="1044333" cy="1253199"/>
          </a:xfrm>
          <a:prstGeom prst="rect">
            <a:avLst/>
          </a:prstGeom>
        </p:spPr>
      </p:pic>
      <p:pic>
        <p:nvPicPr>
          <p:cNvPr id="3" name="Picture 2"/>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1760294" y="2800370"/>
            <a:ext cx="921590" cy="1382722"/>
          </a:xfrm>
          <a:prstGeom prst="rect">
            <a:avLst/>
          </a:prstGeom>
        </p:spPr>
      </p:pic>
      <p:pic>
        <p:nvPicPr>
          <p:cNvPr id="5" name="Picture 4"/>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5784553" y="1102748"/>
            <a:ext cx="1044539" cy="1253446"/>
          </a:xfrm>
          <a:prstGeom prst="rect">
            <a:avLst/>
          </a:prstGeom>
        </p:spPr>
      </p:pic>
    </p:spTree>
    <p:extLst>
      <p:ext uri="{BB962C8B-B14F-4D97-AF65-F5344CB8AC3E}">
        <p14:creationId xmlns:p14="http://schemas.microsoft.com/office/powerpoint/2010/main" val="38542010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Participation Expectations</a:t>
            </a:r>
          </a:p>
        </p:txBody>
      </p:sp>
      <p:sp>
        <p:nvSpPr>
          <p:cNvPr id="3" name="Content Placeholder 2"/>
          <p:cNvSpPr>
            <a:spLocks noGrp="1"/>
          </p:cNvSpPr>
          <p:nvPr>
            <p:ph idx="1"/>
          </p:nvPr>
        </p:nvSpPr>
        <p:spPr>
          <a:xfrm>
            <a:off x="457200" y="1417638"/>
            <a:ext cx="8229600" cy="4938712"/>
          </a:xfrm>
        </p:spPr>
        <p:txBody>
          <a:bodyPr vert="horz" lIns="91440" tIns="45720" rIns="91440" bIns="45720" rtlCol="0" anchor="t">
            <a:normAutofit fontScale="70000" lnSpcReduction="20000"/>
          </a:bodyPr>
          <a:lstStyle/>
          <a:p>
            <a:r>
              <a:rPr lang="en-US" dirty="0">
                <a:cs typeface="Calibri"/>
              </a:rPr>
              <a:t>Work with students of </a:t>
            </a:r>
            <a:r>
              <a:rPr lang="en-US" b="1" dirty="0">
                <a:cs typeface="Calibri"/>
              </a:rPr>
              <a:t>diverse</a:t>
            </a:r>
            <a:r>
              <a:rPr lang="en-US" dirty="0">
                <a:cs typeface="Calibri"/>
              </a:rPr>
              <a:t> backgrounds, skills, and perspective</a:t>
            </a:r>
          </a:p>
          <a:p>
            <a:r>
              <a:rPr lang="en-US" dirty="0">
                <a:cs typeface="Calibri"/>
              </a:rPr>
              <a:t>Create an </a:t>
            </a:r>
            <a:r>
              <a:rPr lang="en-US" b="1" dirty="0">
                <a:cs typeface="Calibri"/>
              </a:rPr>
              <a:t>inclusive</a:t>
            </a:r>
            <a:r>
              <a:rPr lang="en-US" dirty="0">
                <a:cs typeface="Calibri"/>
              </a:rPr>
              <a:t> and </a:t>
            </a:r>
            <a:r>
              <a:rPr lang="en-US" b="1" dirty="0">
                <a:cs typeface="Calibri"/>
              </a:rPr>
              <a:t>equitable</a:t>
            </a:r>
            <a:r>
              <a:rPr lang="en-US" dirty="0">
                <a:cs typeface="Calibri"/>
              </a:rPr>
              <a:t> team environment</a:t>
            </a:r>
          </a:p>
          <a:p>
            <a:r>
              <a:rPr lang="en-US" dirty="0">
                <a:cs typeface="Calibri"/>
              </a:rPr>
              <a:t>Arrive to Class On Time / Stay until class ends</a:t>
            </a:r>
          </a:p>
          <a:p>
            <a:pPr lvl="1">
              <a:buChar char="•"/>
            </a:pPr>
            <a:r>
              <a:rPr lang="en-US" dirty="0">
                <a:cs typeface="Calibri"/>
              </a:rPr>
              <a:t>We encourage use of cameras when on Webex</a:t>
            </a:r>
          </a:p>
          <a:p>
            <a:r>
              <a:rPr lang="en-US" dirty="0">
                <a:cs typeface="Calibri"/>
              </a:rPr>
              <a:t>Be present in Class and Team Meetings</a:t>
            </a:r>
          </a:p>
          <a:p>
            <a:pPr lvl="1">
              <a:buFont typeface="Arial" panose="05000000000000000000" pitchFamily="2" charset="2"/>
              <a:buChar char="•"/>
            </a:pPr>
            <a:r>
              <a:rPr lang="en-US" dirty="0">
                <a:cs typeface="Calibri"/>
              </a:rPr>
              <a:t>Listen, Engage, Participate</a:t>
            </a:r>
          </a:p>
          <a:p>
            <a:pPr lvl="1">
              <a:buFont typeface="Arial" panose="05000000000000000000" pitchFamily="2" charset="2"/>
              <a:buChar char="•"/>
            </a:pPr>
            <a:r>
              <a:rPr lang="en-US" dirty="0">
                <a:cs typeface="Calibri"/>
              </a:rPr>
              <a:t>Not distracted on your Phone or other tasks</a:t>
            </a:r>
          </a:p>
          <a:p>
            <a:r>
              <a:rPr lang="en-US" dirty="0">
                <a:cs typeface="Calibri"/>
              </a:rPr>
              <a:t>3 Credit Hour course mandates:</a:t>
            </a:r>
          </a:p>
          <a:p>
            <a:pPr lvl="1">
              <a:buFont typeface="Arial" panose="05000000000000000000" pitchFamily="2" charset="2"/>
              <a:buChar char="•"/>
            </a:pPr>
            <a:r>
              <a:rPr lang="en-US" dirty="0">
                <a:cs typeface="Calibri"/>
              </a:rPr>
              <a:t>4 Hours per week IN class</a:t>
            </a:r>
          </a:p>
          <a:p>
            <a:pPr lvl="1">
              <a:buFont typeface="Arial" panose="05000000000000000000" pitchFamily="2" charset="2"/>
              <a:buChar char="•"/>
            </a:pPr>
            <a:r>
              <a:rPr lang="en-US" b="1" dirty="0">
                <a:cs typeface="Calibri"/>
              </a:rPr>
              <a:t>5 Hours per week OUT of class</a:t>
            </a:r>
          </a:p>
          <a:p>
            <a:r>
              <a:rPr lang="en-US" dirty="0">
                <a:cs typeface="Calibri"/>
              </a:rPr>
              <a:t>Document all of your work (</a:t>
            </a:r>
            <a:r>
              <a:rPr lang="en-US" b="1" dirty="0">
                <a:cs typeface="Calibri"/>
              </a:rPr>
              <a:t>Communication Intensive Course</a:t>
            </a:r>
            <a:r>
              <a:rPr lang="en-US" dirty="0">
                <a:cs typeface="Calibri"/>
              </a:rPr>
              <a:t>)</a:t>
            </a:r>
          </a:p>
          <a:p>
            <a:r>
              <a:rPr lang="en-US" dirty="0">
                <a:cs typeface="Calibri"/>
              </a:rPr>
              <a:t>Read communication from Design Lab staff and teammates</a:t>
            </a:r>
          </a:p>
          <a:p>
            <a:pPr lvl="1">
              <a:buChar char="•"/>
            </a:pPr>
            <a:r>
              <a:rPr lang="en-US" dirty="0">
                <a:cs typeface="Calibri"/>
              </a:rPr>
              <a:t>Emails</a:t>
            </a:r>
          </a:p>
          <a:p>
            <a:pPr lvl="1">
              <a:buChar char="•"/>
            </a:pPr>
            <a:r>
              <a:rPr lang="en-US" dirty="0">
                <a:cs typeface="Calibri"/>
              </a:rPr>
              <a:t>Webex chat</a:t>
            </a:r>
          </a:p>
          <a:p>
            <a:pPr lvl="1">
              <a:buChar char="•"/>
            </a:pPr>
            <a:r>
              <a:rPr lang="en-US" dirty="0">
                <a:cs typeface="Calibri"/>
              </a:rPr>
              <a:t>EDN posts</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15</a:t>
            </a:fld>
            <a:endParaRPr lang="en-US" dirty="0"/>
          </a:p>
        </p:txBody>
      </p:sp>
      <p:sp>
        <p:nvSpPr>
          <p:cNvPr id="7" name="TextBox 6"/>
          <p:cNvSpPr txBox="1"/>
          <p:nvPr/>
        </p:nvSpPr>
        <p:spPr>
          <a:xfrm>
            <a:off x="4419600" y="5638800"/>
            <a:ext cx="2819400" cy="369332"/>
          </a:xfrm>
          <a:prstGeom prst="rect">
            <a:avLst/>
          </a:prstGeom>
          <a:noFill/>
          <a:ln w="28575">
            <a:solidFill>
              <a:schemeClr val="accent2"/>
            </a:solidFill>
          </a:ln>
        </p:spPr>
        <p:txBody>
          <a:bodyPr wrap="square" rtlCol="0">
            <a:spAutoFit/>
          </a:bodyPr>
          <a:lstStyle/>
          <a:p>
            <a:r>
              <a:rPr lang="en-US" b="1" dirty="0"/>
              <a:t>Respond in timely manner</a:t>
            </a:r>
          </a:p>
        </p:txBody>
      </p:sp>
    </p:spTree>
    <p:extLst>
      <p:ext uri="{BB962C8B-B14F-4D97-AF65-F5344CB8AC3E}">
        <p14:creationId xmlns:p14="http://schemas.microsoft.com/office/powerpoint/2010/main" val="34958874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D4145-72A2-4A0D-B475-DD94CDE3E580}"/>
              </a:ext>
            </a:extLst>
          </p:cNvPr>
          <p:cNvSpPr>
            <a:spLocks noGrp="1"/>
          </p:cNvSpPr>
          <p:nvPr>
            <p:ph type="title"/>
          </p:nvPr>
        </p:nvSpPr>
        <p:spPr>
          <a:xfrm>
            <a:off x="147216" y="12970"/>
            <a:ext cx="8903068" cy="1143000"/>
          </a:xfrm>
        </p:spPr>
        <p:txBody>
          <a:bodyPr>
            <a:normAutofit fontScale="90000"/>
          </a:bodyPr>
          <a:lstStyle/>
          <a:p>
            <a:r>
              <a:rPr lang="en-US" dirty="0">
                <a:cs typeface="Calibri"/>
              </a:rPr>
              <a:t>Capstone is TEAM work not GROUP work</a:t>
            </a:r>
            <a:endParaRPr lang="en-US" dirty="0"/>
          </a:p>
        </p:txBody>
      </p:sp>
      <p:sp>
        <p:nvSpPr>
          <p:cNvPr id="7" name="TextBox 6">
            <a:extLst>
              <a:ext uri="{FF2B5EF4-FFF2-40B4-BE49-F238E27FC236}">
                <a16:creationId xmlns:a16="http://schemas.microsoft.com/office/drawing/2014/main" id="{3677D6C0-552D-47F3-A24F-91AFCE02E23F}"/>
              </a:ext>
            </a:extLst>
          </p:cNvPr>
          <p:cNvSpPr txBox="1"/>
          <p:nvPr/>
        </p:nvSpPr>
        <p:spPr>
          <a:xfrm>
            <a:off x="2432077" y="4917271"/>
            <a:ext cx="501971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endParaRPr lang="en-US" dirty="0">
              <a:cs typeface="Arial"/>
            </a:endParaRPr>
          </a:p>
          <a:p>
            <a:endParaRPr lang="en-US" dirty="0">
              <a:cs typeface="Calibri"/>
            </a:endParaRPr>
          </a:p>
        </p:txBody>
      </p:sp>
      <p:sp>
        <p:nvSpPr>
          <p:cNvPr id="9" name="Content Placeholder 8">
            <a:extLst>
              <a:ext uri="{FF2B5EF4-FFF2-40B4-BE49-F238E27FC236}">
                <a16:creationId xmlns:a16="http://schemas.microsoft.com/office/drawing/2014/main" id="{214AF224-1A58-455A-B992-6E46BD73ADD2}"/>
              </a:ext>
            </a:extLst>
          </p:cNvPr>
          <p:cNvSpPr>
            <a:spLocks noGrp="1"/>
          </p:cNvSpPr>
          <p:nvPr>
            <p:ph idx="1"/>
          </p:nvPr>
        </p:nvSpPr>
        <p:spPr>
          <a:xfrm>
            <a:off x="483950" y="1155970"/>
            <a:ext cx="8229600" cy="2438400"/>
          </a:xfrm>
        </p:spPr>
        <p:txBody>
          <a:bodyPr vert="horz" lIns="91440" tIns="45720" rIns="91440" bIns="45720" numCol="2" rtlCol="0" anchor="t">
            <a:normAutofit fontScale="92500"/>
          </a:bodyPr>
          <a:lstStyle/>
          <a:p>
            <a:pPr marL="0" indent="0" algn="ctr">
              <a:spcBef>
                <a:spcPts val="0"/>
              </a:spcBef>
              <a:buNone/>
            </a:pPr>
            <a:r>
              <a:rPr lang="en-US" dirty="0">
                <a:ea typeface="+mn-lt"/>
                <a:cs typeface="+mn-lt"/>
              </a:rPr>
              <a:t>Team Work</a:t>
            </a:r>
          </a:p>
          <a:p>
            <a:pPr lvl="1">
              <a:spcBef>
                <a:spcPts val="0"/>
              </a:spcBef>
              <a:buFont typeface="Arial" panose="020B0604020202020204" pitchFamily="34" charset="0"/>
              <a:buChar char="•"/>
            </a:pPr>
            <a:r>
              <a:rPr lang="en-US" sz="3200" dirty="0">
                <a:ea typeface="+mn-lt"/>
                <a:cs typeface="+mn-lt"/>
              </a:rPr>
              <a:t>collaborative effort </a:t>
            </a:r>
          </a:p>
          <a:p>
            <a:pPr lvl="1">
              <a:spcBef>
                <a:spcPts val="0"/>
              </a:spcBef>
              <a:buFont typeface="Arial" panose="020B0604020202020204" pitchFamily="34" charset="0"/>
              <a:buChar char="•"/>
            </a:pPr>
            <a:r>
              <a:rPr lang="en-US" sz="3200" dirty="0">
                <a:ea typeface="+mn-lt"/>
                <a:cs typeface="+mn-lt"/>
              </a:rPr>
              <a:t>peer review</a:t>
            </a:r>
          </a:p>
          <a:p>
            <a:pPr lvl="1">
              <a:spcBef>
                <a:spcPts val="0"/>
              </a:spcBef>
              <a:buFont typeface="Arial" panose="020B0604020202020204" pitchFamily="34" charset="0"/>
              <a:buChar char="•"/>
            </a:pPr>
            <a:r>
              <a:rPr lang="en-US" sz="3200" dirty="0">
                <a:ea typeface="+mn-lt"/>
                <a:cs typeface="+mn-lt"/>
              </a:rPr>
              <a:t>Student managed</a:t>
            </a:r>
          </a:p>
          <a:p>
            <a:pPr>
              <a:spcBef>
                <a:spcPts val="0"/>
              </a:spcBef>
            </a:pPr>
            <a:endParaRPr lang="en-US" dirty="0">
              <a:ea typeface="+mn-lt"/>
              <a:cs typeface="+mn-lt"/>
            </a:endParaRPr>
          </a:p>
          <a:p>
            <a:pPr marL="0" indent="0" algn="ctr">
              <a:spcBef>
                <a:spcPts val="0"/>
              </a:spcBef>
              <a:buNone/>
            </a:pPr>
            <a:r>
              <a:rPr lang="en-US" dirty="0">
                <a:ea typeface="+mn-lt"/>
                <a:cs typeface="+mn-lt"/>
              </a:rPr>
              <a:t>Group Work </a:t>
            </a:r>
          </a:p>
          <a:p>
            <a:pPr lvl="1">
              <a:spcBef>
                <a:spcPts val="0"/>
              </a:spcBef>
              <a:buFont typeface="Arial" panose="020B0604020202020204" pitchFamily="34" charset="0"/>
              <a:buChar char="•"/>
            </a:pPr>
            <a:r>
              <a:rPr lang="en-US" sz="3200" dirty="0">
                <a:ea typeface="+mn-lt"/>
                <a:cs typeface="+mn-lt"/>
              </a:rPr>
              <a:t>divide and conquer </a:t>
            </a:r>
          </a:p>
          <a:p>
            <a:pPr lvl="1">
              <a:spcBef>
                <a:spcPts val="0"/>
              </a:spcBef>
              <a:buFont typeface="Arial" panose="020B0604020202020204" pitchFamily="34" charset="0"/>
              <a:buChar char="•"/>
            </a:pPr>
            <a:r>
              <a:rPr lang="en-US" sz="3200" dirty="0">
                <a:ea typeface="+mn-lt"/>
                <a:cs typeface="+mn-lt"/>
              </a:rPr>
              <a:t>low interaction with team</a:t>
            </a:r>
          </a:p>
          <a:p>
            <a:pPr lvl="1">
              <a:spcBef>
                <a:spcPts val="0"/>
              </a:spcBef>
              <a:buFont typeface="Arial" panose="020B0604020202020204" pitchFamily="34" charset="0"/>
              <a:buChar char="•"/>
            </a:pPr>
            <a:r>
              <a:rPr lang="en-US" sz="3200" dirty="0">
                <a:ea typeface="+mn-lt"/>
                <a:cs typeface="+mn-lt"/>
              </a:rPr>
              <a:t>Supervisor managed</a:t>
            </a:r>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508293" y="3429000"/>
            <a:ext cx="6180913" cy="3349723"/>
          </a:xfrm>
          <a:prstGeom prst="rect">
            <a:avLst/>
          </a:prstGeom>
        </p:spPr>
      </p:pic>
      <p:sp>
        <p:nvSpPr>
          <p:cNvPr id="5" name="Slide Number Placeholder 4"/>
          <p:cNvSpPr>
            <a:spLocks noGrp="1"/>
          </p:cNvSpPr>
          <p:nvPr>
            <p:ph type="sldNum" sz="quarter" idx="12"/>
          </p:nvPr>
        </p:nvSpPr>
        <p:spPr/>
        <p:txBody>
          <a:bodyPr/>
          <a:lstStyle/>
          <a:p>
            <a:fld id="{B044824F-EBE0-443F-8A8F-F64816AF04DC}" type="slidenum">
              <a:rPr lang="en-US" smtClean="0"/>
              <a:t>16</a:t>
            </a:fld>
            <a:endParaRPr lang="en-US" dirty="0"/>
          </a:p>
        </p:txBody>
      </p:sp>
    </p:spTree>
    <p:extLst>
      <p:ext uri="{BB962C8B-B14F-4D97-AF65-F5344CB8AC3E}">
        <p14:creationId xmlns:p14="http://schemas.microsoft.com/office/powerpoint/2010/main" val="37444095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5AD50-8DB8-4041-942F-5AF2135C8DFD}"/>
              </a:ext>
            </a:extLst>
          </p:cNvPr>
          <p:cNvSpPr>
            <a:spLocks noGrp="1"/>
          </p:cNvSpPr>
          <p:nvPr>
            <p:ph type="title"/>
          </p:nvPr>
        </p:nvSpPr>
        <p:spPr/>
        <p:txBody>
          <a:bodyPr/>
          <a:lstStyle/>
          <a:p>
            <a:r>
              <a:rPr lang="en-US" dirty="0">
                <a:cs typeface="Calibri"/>
              </a:rPr>
              <a:t>Grading</a:t>
            </a:r>
            <a:endParaRPr lang="en-US" dirty="0"/>
          </a:p>
        </p:txBody>
      </p:sp>
      <p:sp>
        <p:nvSpPr>
          <p:cNvPr id="3" name="Content Placeholder 2">
            <a:extLst>
              <a:ext uri="{FF2B5EF4-FFF2-40B4-BE49-F238E27FC236}">
                <a16:creationId xmlns:a16="http://schemas.microsoft.com/office/drawing/2014/main" id="{937AF680-A653-4C13-B33C-4FB90717A2B1}"/>
              </a:ext>
            </a:extLst>
          </p:cNvPr>
          <p:cNvSpPr>
            <a:spLocks noGrp="1"/>
          </p:cNvSpPr>
          <p:nvPr>
            <p:ph idx="1"/>
          </p:nvPr>
        </p:nvSpPr>
        <p:spPr/>
        <p:txBody>
          <a:bodyPr vert="horz" lIns="91440" tIns="45720" rIns="91440" bIns="45720" rtlCol="0" anchor="t">
            <a:normAutofit lnSpcReduction="10000"/>
          </a:bodyPr>
          <a:lstStyle/>
          <a:p>
            <a:r>
              <a:rPr lang="en-US" dirty="0">
                <a:cs typeface="Calibri"/>
              </a:rPr>
              <a:t>Syllabus</a:t>
            </a:r>
          </a:p>
          <a:p>
            <a:pPr lvl="1"/>
            <a:r>
              <a:rPr lang="en-US" sz="1400" dirty="0">
                <a:cs typeface="Calibri"/>
                <a:hlinkClick r:id="rId2"/>
              </a:rPr>
              <a:t>https://designlab.eng.rpi.edu/edn/projects/capstone-support-dev/repository/112/raw/Course%20Documents/Common%20Course%20Syllabus.pdf</a:t>
            </a:r>
          </a:p>
          <a:p>
            <a:endParaRPr lang="en-US" dirty="0">
              <a:cs typeface="Calibri"/>
            </a:endParaRPr>
          </a:p>
          <a:p>
            <a:r>
              <a:rPr lang="en-US" dirty="0">
                <a:cs typeface="Calibri"/>
              </a:rPr>
              <a:t>Tasks and Due Dates </a:t>
            </a:r>
          </a:p>
          <a:p>
            <a:pPr lvl="1"/>
            <a:r>
              <a:rPr lang="en-US" sz="1200" dirty="0">
                <a:cs typeface="Calibri"/>
                <a:hlinkClick r:id="rId3"/>
              </a:rPr>
              <a:t>https://designlab.eng.rpi.edu/edn/projects/capstone-support-dev/wiki/Tasks_and_Due_Dates</a:t>
            </a:r>
            <a:r>
              <a:rPr lang="en-US" sz="1200" dirty="0">
                <a:cs typeface="Calibri"/>
              </a:rPr>
              <a:t> </a:t>
            </a:r>
          </a:p>
          <a:p>
            <a:endParaRPr lang="en-US" dirty="0">
              <a:cs typeface="Calibri"/>
            </a:endParaRPr>
          </a:p>
          <a:p>
            <a:r>
              <a:rPr lang="en-US" dirty="0">
                <a:cs typeface="Calibri"/>
              </a:rPr>
              <a:t>Pose any questions to </a:t>
            </a:r>
            <a:r>
              <a:rPr lang="en-US" dirty="0">
                <a:cs typeface="Calibri"/>
                <a:hlinkClick r:id="rId4"/>
              </a:rPr>
              <a:t>kanaij@rpi.edu</a:t>
            </a:r>
            <a:endParaRPr lang="en-US" dirty="0"/>
          </a:p>
          <a:p>
            <a:pPr lvl="1"/>
            <a:r>
              <a:rPr lang="en-US" dirty="0">
                <a:cs typeface="Calibri"/>
              </a:rPr>
              <a:t>Answers will be posted to Electronic Design Notebook (EDN)</a:t>
            </a:r>
          </a:p>
          <a:p>
            <a:pPr marL="457200" lvl="1" indent="0">
              <a:buNone/>
            </a:pPr>
            <a:r>
              <a:rPr lang="en-US" sz="1400" dirty="0">
                <a:ea typeface="+mn-lt"/>
                <a:cs typeface="+mn-lt"/>
                <a:hlinkClick r:id="rId5"/>
              </a:rPr>
              <a:t>https://designlab.eng.rpi.edu/edn/projects/capstone-support-dev/wiki/Syllabus_or_Grading_questions</a:t>
            </a:r>
            <a:r>
              <a:rPr lang="en-US" sz="1400" dirty="0">
                <a:ea typeface="+mn-lt"/>
                <a:cs typeface="+mn-lt"/>
              </a:rPr>
              <a:t> </a:t>
            </a:r>
            <a:endParaRPr lang="en-US" sz="1400" dirty="0">
              <a:solidFill>
                <a:srgbClr val="C00000"/>
              </a:solidFill>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17</a:t>
            </a:fld>
            <a:endParaRPr lang="en-US" dirty="0"/>
          </a:p>
        </p:txBody>
      </p:sp>
    </p:spTree>
    <p:extLst>
      <p:ext uri="{BB962C8B-B14F-4D97-AF65-F5344CB8AC3E}">
        <p14:creationId xmlns:p14="http://schemas.microsoft.com/office/powerpoint/2010/main" val="27686730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rPr>
              <a:t>Behavior</a:t>
            </a:r>
            <a:r>
              <a:rPr lang="en-US" dirty="0"/>
              <a:t> Expectations</a:t>
            </a:r>
          </a:p>
        </p:txBody>
      </p:sp>
      <p:sp>
        <p:nvSpPr>
          <p:cNvPr id="3" name="Content Placeholder 2"/>
          <p:cNvSpPr>
            <a:spLocks noGrp="1"/>
          </p:cNvSpPr>
          <p:nvPr>
            <p:ph idx="1"/>
          </p:nvPr>
        </p:nvSpPr>
        <p:spPr>
          <a:xfrm>
            <a:off x="457200" y="1277580"/>
            <a:ext cx="8229600" cy="5428020"/>
          </a:xfrm>
        </p:spPr>
        <p:txBody>
          <a:bodyPr vert="horz" lIns="91440" tIns="45720" rIns="91440" bIns="45720" rtlCol="0" anchor="t">
            <a:normAutofit lnSpcReduction="10000"/>
          </a:bodyPr>
          <a:lstStyle/>
          <a:p>
            <a:pPr marL="0" indent="0">
              <a:buNone/>
            </a:pPr>
            <a:r>
              <a:rPr lang="en-US" dirty="0"/>
              <a:t>Q: “What expectations will your boss and peers have after graduation?”</a:t>
            </a:r>
          </a:p>
          <a:p>
            <a:pPr marL="0" indent="0">
              <a:buNone/>
            </a:pPr>
            <a:endParaRPr lang="en-US" dirty="0"/>
          </a:p>
          <a:p>
            <a:pPr marL="0" indent="0">
              <a:buNone/>
            </a:pPr>
            <a:r>
              <a:rPr lang="en-US" dirty="0"/>
              <a:t>Let’s start doing this NOW in</a:t>
            </a:r>
            <a:r>
              <a:rPr lang="en-US" dirty="0">
                <a:cs typeface="Calibri"/>
              </a:rPr>
              <a:t> Capstone Design</a:t>
            </a:r>
            <a:endParaRPr lang="en-US" dirty="0"/>
          </a:p>
          <a:p>
            <a:pPr lvl="1">
              <a:buFont typeface="Arial" panose="020B0604020202020204" pitchFamily="34" charset="0"/>
              <a:buChar char="•"/>
            </a:pPr>
            <a:r>
              <a:rPr lang="en-US" dirty="0"/>
              <a:t>Be Accountable. </a:t>
            </a:r>
          </a:p>
          <a:p>
            <a:pPr lvl="2"/>
            <a:r>
              <a:rPr lang="en-US" dirty="0"/>
              <a:t>To your teammates, to Chief/Project Engineer, and to project sponsor.</a:t>
            </a:r>
            <a:endParaRPr lang="en-US" dirty="0">
              <a:cs typeface="Calibri"/>
            </a:endParaRPr>
          </a:p>
          <a:p>
            <a:pPr lvl="1">
              <a:buFont typeface="Arial" panose="020B0604020202020204" pitchFamily="34" charset="0"/>
              <a:buChar char="•"/>
            </a:pPr>
            <a:r>
              <a:rPr lang="en-US" dirty="0">
                <a:cs typeface="Calibri"/>
              </a:rPr>
              <a:t>Be Professional.</a:t>
            </a:r>
          </a:p>
          <a:p>
            <a:pPr lvl="1">
              <a:buFont typeface="Arial" panose="020B0604020202020204" pitchFamily="34" charset="0"/>
              <a:buChar char="•"/>
            </a:pPr>
            <a:r>
              <a:rPr lang="en-US" dirty="0"/>
              <a:t>Make your work VISIBLE.</a:t>
            </a:r>
            <a:endParaRPr lang="en-US" dirty="0">
              <a:cs typeface="Calibri"/>
            </a:endParaRPr>
          </a:p>
          <a:p>
            <a:pPr lvl="2"/>
            <a:r>
              <a:rPr lang="en-US" dirty="0">
                <a:cs typeface="Calibri"/>
              </a:rPr>
              <a:t>Post/share as you go. No need to hide from team until its perfect or completely finished.</a:t>
            </a:r>
          </a:p>
          <a:p>
            <a:pPr lvl="2"/>
            <a:r>
              <a:rPr lang="en-US" dirty="0">
                <a:cs typeface="Calibri"/>
              </a:rPr>
              <a:t>Use Electronic Design Notebook (EDN)</a:t>
            </a:r>
          </a:p>
        </p:txBody>
      </p:sp>
      <p:sp>
        <p:nvSpPr>
          <p:cNvPr id="5" name="Slide Number Placeholder 4"/>
          <p:cNvSpPr>
            <a:spLocks noGrp="1"/>
          </p:cNvSpPr>
          <p:nvPr>
            <p:ph type="sldNum" sz="quarter" idx="12"/>
          </p:nvPr>
        </p:nvSpPr>
        <p:spPr/>
        <p:txBody>
          <a:bodyPr/>
          <a:lstStyle/>
          <a:p>
            <a:fld id="{B044824F-EBE0-443F-8A8F-F64816AF04DC}" type="slidenum">
              <a:rPr lang="en-US" smtClean="0"/>
              <a:t>18</a:t>
            </a:fld>
            <a:endParaRPr lang="en-US" dirty="0"/>
          </a:p>
        </p:txBody>
      </p:sp>
    </p:spTree>
    <p:extLst>
      <p:ext uri="{BB962C8B-B14F-4D97-AF65-F5344CB8AC3E}">
        <p14:creationId xmlns:p14="http://schemas.microsoft.com/office/powerpoint/2010/main" val="154025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Communications Expectations</a:t>
            </a:r>
          </a:p>
        </p:txBody>
      </p:sp>
      <p:sp>
        <p:nvSpPr>
          <p:cNvPr id="3" name="Content Placeholder 2"/>
          <p:cNvSpPr>
            <a:spLocks noGrp="1"/>
          </p:cNvSpPr>
          <p:nvPr>
            <p:ph idx="1"/>
          </p:nvPr>
        </p:nvSpPr>
        <p:spPr/>
        <p:txBody>
          <a:bodyPr vert="horz" lIns="91440" tIns="45720" rIns="91440" bIns="45720" rtlCol="0" anchor="t">
            <a:normAutofit fontScale="77500" lnSpcReduction="20000"/>
          </a:bodyPr>
          <a:lstStyle/>
          <a:p>
            <a:r>
              <a:rPr lang="en-US" dirty="0">
                <a:cs typeface="Calibri"/>
              </a:rPr>
              <a:t>Written capstone communications are permitted </a:t>
            </a:r>
            <a:r>
              <a:rPr lang="en-US" dirty="0">
                <a:solidFill>
                  <a:srgbClr val="FF0000"/>
                </a:solidFill>
                <a:cs typeface="Calibri"/>
              </a:rPr>
              <a:t>ONLY</a:t>
            </a:r>
            <a:r>
              <a:rPr lang="en-US" dirty="0">
                <a:cs typeface="Calibri"/>
              </a:rPr>
              <a:t> on:</a:t>
            </a:r>
          </a:p>
          <a:p>
            <a:pPr lvl="1"/>
            <a:r>
              <a:rPr lang="en-US" dirty="0">
                <a:cs typeface="Calibri"/>
              </a:rPr>
              <a:t>The EDN</a:t>
            </a:r>
          </a:p>
          <a:p>
            <a:pPr lvl="2"/>
            <a:r>
              <a:rPr lang="en-US" dirty="0">
                <a:cs typeface="Calibri"/>
              </a:rPr>
              <a:t>Native EDN posts, MS Office files, CAD, etc.</a:t>
            </a:r>
          </a:p>
          <a:p>
            <a:pPr lvl="1"/>
            <a:r>
              <a:rPr lang="en-US" dirty="0">
                <a:cs typeface="Calibri"/>
              </a:rPr>
              <a:t>Webex</a:t>
            </a:r>
          </a:p>
          <a:p>
            <a:r>
              <a:rPr lang="en-US" dirty="0">
                <a:cs typeface="Calibri"/>
              </a:rPr>
              <a:t>Use of any other cloud-based service, such as Google Drive/Docs/Sheets/Slides, GroupMe, Discord, Slack, Draw.io, etc. is </a:t>
            </a:r>
            <a:r>
              <a:rPr lang="en-US" dirty="0">
                <a:solidFill>
                  <a:srgbClr val="FF0000"/>
                </a:solidFill>
                <a:cs typeface="Calibri"/>
              </a:rPr>
              <a:t>FORBIDDEN</a:t>
            </a:r>
          </a:p>
          <a:p>
            <a:r>
              <a:rPr lang="en-US" dirty="0">
                <a:cs typeface="Calibri"/>
              </a:rPr>
              <a:t>Although supported by campus, RPI Box and RPI Onedrive are also </a:t>
            </a:r>
            <a:r>
              <a:rPr lang="en-US" dirty="0">
                <a:solidFill>
                  <a:srgbClr val="FF0000"/>
                </a:solidFill>
                <a:cs typeface="Calibri"/>
              </a:rPr>
              <a:t>FORBIDDEN</a:t>
            </a:r>
          </a:p>
          <a:p>
            <a:r>
              <a:rPr lang="en-US" dirty="0">
                <a:cs typeface="Calibri"/>
              </a:rPr>
              <a:t>Scheduling services such as </a:t>
            </a:r>
            <a:r>
              <a:rPr lang="en-US" dirty="0" err="1">
                <a:cs typeface="Calibri"/>
              </a:rPr>
              <a:t>WhenIsGood</a:t>
            </a:r>
            <a:r>
              <a:rPr lang="en-US" dirty="0">
                <a:cs typeface="Calibri"/>
              </a:rPr>
              <a:t> &amp; When2Meet  are acceptable for setting up meetings but must not contain any technical information</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19</a:t>
            </a:fld>
            <a:endParaRPr lang="en-US" dirty="0"/>
          </a:p>
        </p:txBody>
      </p:sp>
    </p:spTree>
    <p:extLst>
      <p:ext uri="{BB962C8B-B14F-4D97-AF65-F5344CB8AC3E}">
        <p14:creationId xmlns:p14="http://schemas.microsoft.com/office/powerpoint/2010/main" val="23825097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379763299"/>
              </p:ext>
            </p:extLst>
          </p:nvPr>
        </p:nvGraphicFramePr>
        <p:xfrm>
          <a:off x="381000" y="914400"/>
          <a:ext cx="8382000" cy="5303520"/>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138072">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64177">
                <a:tc>
                  <a:txBody>
                    <a:bodyPr/>
                    <a:lstStyle/>
                    <a:p>
                      <a:pPr marL="0" marR="0" algn="l">
                        <a:spcBef>
                          <a:spcPts val="0"/>
                        </a:spcBef>
                        <a:spcAft>
                          <a:spcPts val="0"/>
                        </a:spcAft>
                      </a:pPr>
                      <a:r>
                        <a:rPr lang="en-US" sz="1200" dirty="0">
                          <a:effectLst/>
                          <a:latin typeface="+mj-lt"/>
                          <a:ea typeface="MS Mincho"/>
                        </a:rPr>
                        <a:t>1.0</a:t>
                      </a:r>
                    </a:p>
                  </a:txBody>
                  <a:tcPr marL="68580" marR="68580" marT="0" marB="0"/>
                </a:tc>
                <a:tc>
                  <a:txBody>
                    <a:bodyPr/>
                    <a:lstStyle/>
                    <a:p>
                      <a:pPr marL="0" marR="0" algn="l">
                        <a:spcBef>
                          <a:spcPts val="0"/>
                        </a:spcBef>
                        <a:spcAft>
                          <a:spcPts val="0"/>
                        </a:spcAft>
                      </a:pPr>
                      <a:r>
                        <a:rPr lang="en-US" sz="1200" dirty="0">
                          <a:effectLst/>
                          <a:latin typeface="+mj-lt"/>
                          <a:ea typeface="MS Mincho"/>
                        </a:rPr>
                        <a:t>6.2.22</a:t>
                      </a:r>
                    </a:p>
                  </a:txBody>
                  <a:tcPr marL="68580" marR="68580" marT="0" marB="0"/>
                </a:tc>
                <a:tc>
                  <a:txBody>
                    <a:bodyPr/>
                    <a:lstStyle/>
                    <a:p>
                      <a:pPr marL="0" marR="0" algn="l">
                        <a:spcBef>
                          <a:spcPts val="0"/>
                        </a:spcBef>
                        <a:spcAft>
                          <a:spcPts val="0"/>
                        </a:spcAft>
                      </a:pPr>
                      <a:r>
                        <a:rPr lang="en-US" sz="1200" baseline="0" dirty="0">
                          <a:effectLst/>
                          <a:latin typeface="+mj-lt"/>
                          <a:ea typeface="MS Mincho"/>
                        </a:rPr>
                        <a:t>Paster</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ea typeface="MS Mincho"/>
                        </a:rPr>
                        <a:t>Copy created from S22 Playbook</a:t>
                      </a:r>
                    </a:p>
                    <a:p>
                      <a:pPr marL="0" marR="0" algn="l">
                        <a:spcBef>
                          <a:spcPts val="0"/>
                        </a:spcBef>
                        <a:spcAft>
                          <a:spcPts val="0"/>
                        </a:spcAft>
                      </a:pPr>
                      <a:r>
                        <a:rPr lang="en-US" sz="1200" dirty="0">
                          <a:effectLst/>
                          <a:latin typeface="+mj-lt"/>
                          <a:ea typeface="MS Mincho"/>
                        </a:rPr>
                        <a:t>Revision history cleared</a:t>
                      </a:r>
                    </a:p>
                  </a:txBody>
                  <a:tcPr marL="68580" marR="68580" marT="0" marB="0"/>
                </a:tc>
                <a:extLst>
                  <a:ext uri="{0D108BD9-81ED-4DB2-BD59-A6C34878D82A}">
                    <a16:rowId xmlns:a16="http://schemas.microsoft.com/office/drawing/2014/main" val="4211214357"/>
                  </a:ext>
                </a:extLst>
              </a:tr>
              <a:tr h="138071">
                <a:tc>
                  <a:txBody>
                    <a:bodyPr/>
                    <a:lstStyle/>
                    <a:p>
                      <a:pPr marL="0" marR="0" algn="l">
                        <a:spcBef>
                          <a:spcPts val="0"/>
                        </a:spcBef>
                        <a:spcAft>
                          <a:spcPts val="0"/>
                        </a:spcAft>
                      </a:pPr>
                      <a:r>
                        <a:rPr lang="en-US" sz="1200" b="0" dirty="0">
                          <a:effectLst/>
                          <a:latin typeface="+mj-lt"/>
                          <a:ea typeface="MS Mincho"/>
                        </a:rPr>
                        <a:t>1.1</a:t>
                      </a:r>
                    </a:p>
                  </a:txBody>
                  <a:tcPr marL="68580" marR="68580" marT="0" marB="0"/>
                </a:tc>
                <a:tc>
                  <a:txBody>
                    <a:bodyPr/>
                    <a:lstStyle/>
                    <a:p>
                      <a:pPr marL="0" marR="0" algn="l">
                        <a:spcBef>
                          <a:spcPts val="0"/>
                        </a:spcBef>
                        <a:spcAft>
                          <a:spcPts val="0"/>
                        </a:spcAft>
                      </a:pPr>
                      <a:r>
                        <a:rPr lang="en-US" sz="1200" b="0" dirty="0">
                          <a:effectLst/>
                          <a:latin typeface="+mj-lt"/>
                          <a:ea typeface="MS Mincho"/>
                        </a:rPr>
                        <a:t>6.2.22</a:t>
                      </a:r>
                    </a:p>
                  </a:txBody>
                  <a:tcPr marL="68580" marR="68580" marT="0" marB="0"/>
                </a:tc>
                <a:tc>
                  <a:txBody>
                    <a:bodyPr/>
                    <a:lstStyle/>
                    <a:p>
                      <a:pPr marL="0" marR="0" algn="l">
                        <a:spcBef>
                          <a:spcPts val="0"/>
                        </a:spcBef>
                        <a:spcAft>
                          <a:spcPts val="0"/>
                        </a:spcAft>
                      </a:pPr>
                      <a:r>
                        <a:rPr lang="en-US" sz="1200" b="0" dirty="0">
                          <a:effectLst/>
                          <a:latin typeface="+mj-lt"/>
                          <a:ea typeface="MS Mincho"/>
                        </a:rPr>
                        <a:t>Paster</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S Mincho"/>
                          <a:cs typeface="+mn-cs"/>
                        </a:rPr>
                        <a:t>Ticket</a:t>
                      </a:r>
                      <a:r>
                        <a:rPr lang="en-US" sz="1200" kern="1200" baseline="0" dirty="0">
                          <a:solidFill>
                            <a:schemeClr val="dk1"/>
                          </a:solidFill>
                          <a:effectLst/>
                          <a:latin typeface="+mn-lt"/>
                          <a:ea typeface="MS Mincho"/>
                          <a:cs typeface="+mn-cs"/>
                        </a:rPr>
                        <a:t> Out links updated</a:t>
                      </a:r>
                      <a:endParaRPr lang="en-US" sz="1200" b="0" dirty="0">
                        <a:effectLst/>
                        <a:latin typeface="+mj-lt"/>
                        <a:ea typeface="MS Mincho"/>
                      </a:endParaRPr>
                    </a:p>
                  </a:txBody>
                  <a:tcPr marL="68580" marR="68580" marT="0" marB="0"/>
                </a:tc>
                <a:extLst>
                  <a:ext uri="{0D108BD9-81ED-4DB2-BD59-A6C34878D82A}">
                    <a16:rowId xmlns:a16="http://schemas.microsoft.com/office/drawing/2014/main" val="880528146"/>
                  </a:ext>
                </a:extLst>
              </a:tr>
              <a:tr h="264177">
                <a:tc>
                  <a:txBody>
                    <a:bodyPr/>
                    <a:lstStyle/>
                    <a:p>
                      <a:pPr marL="0" marR="0" algn="l">
                        <a:spcBef>
                          <a:spcPts val="0"/>
                        </a:spcBef>
                        <a:spcAft>
                          <a:spcPts val="0"/>
                        </a:spcAft>
                      </a:pPr>
                      <a:r>
                        <a:rPr lang="en-US" sz="1200" b="0" dirty="0">
                          <a:effectLst/>
                          <a:latin typeface="+mj-lt"/>
                          <a:ea typeface="MS Mincho"/>
                        </a:rPr>
                        <a:t>1.2</a:t>
                      </a:r>
                    </a:p>
                  </a:txBody>
                  <a:tcPr marL="68580" marR="68580" marT="0" marB="0"/>
                </a:tc>
                <a:tc>
                  <a:txBody>
                    <a:bodyPr/>
                    <a:lstStyle/>
                    <a:p>
                      <a:pPr marL="0" marR="0" algn="l">
                        <a:spcBef>
                          <a:spcPts val="0"/>
                        </a:spcBef>
                        <a:spcAft>
                          <a:spcPts val="0"/>
                        </a:spcAft>
                      </a:pPr>
                      <a:r>
                        <a:rPr lang="en-US" sz="1200" b="0" dirty="0">
                          <a:effectLst/>
                          <a:latin typeface="+mj-lt"/>
                          <a:ea typeface="MS Mincho"/>
                        </a:rPr>
                        <a:t>7.8.22</a:t>
                      </a:r>
                    </a:p>
                  </a:txBody>
                  <a:tcPr marL="68580" marR="68580" marT="0" marB="0"/>
                </a:tc>
                <a:tc>
                  <a:txBody>
                    <a:bodyPr/>
                    <a:lstStyle/>
                    <a:p>
                      <a:pPr marL="0" marR="0" algn="l">
                        <a:spcBef>
                          <a:spcPts val="0"/>
                        </a:spcBef>
                        <a:spcAft>
                          <a:spcPts val="0"/>
                        </a:spcAft>
                      </a:pPr>
                      <a:r>
                        <a:rPr lang="en-US" sz="1200" b="0" dirty="0">
                          <a:effectLst/>
                          <a:latin typeface="+mj-lt"/>
                          <a:ea typeface="MS Mincho"/>
                        </a:rPr>
                        <a:t>Paster</a:t>
                      </a:r>
                    </a:p>
                  </a:txBody>
                  <a:tcPr marL="68580" marR="68580" marT="0" marB="0"/>
                </a:tc>
                <a:tc>
                  <a:txBody>
                    <a:bodyPr/>
                    <a:lstStyle/>
                    <a:p>
                      <a:pPr marL="0" marR="0" algn="l">
                        <a:spcBef>
                          <a:spcPts val="0"/>
                        </a:spcBef>
                        <a:spcAft>
                          <a:spcPts val="0"/>
                        </a:spcAft>
                      </a:pPr>
                      <a:r>
                        <a:rPr lang="en-US" sz="1200" b="0" dirty="0">
                          <a:effectLst/>
                          <a:latin typeface="+mj-lt"/>
                          <a:ea typeface="MS Mincho"/>
                        </a:rPr>
                        <a:t>Out of Class pages reformatted and sorted by category</a:t>
                      </a:r>
                    </a:p>
                  </a:txBody>
                  <a:tcPr marL="68580" marR="68580" marT="0" marB="0"/>
                </a:tc>
                <a:extLst>
                  <a:ext uri="{0D108BD9-81ED-4DB2-BD59-A6C34878D82A}">
                    <a16:rowId xmlns:a16="http://schemas.microsoft.com/office/drawing/2014/main" val="2647369288"/>
                  </a:ext>
                </a:extLst>
              </a:tr>
              <a:tr h="291765">
                <a:tc>
                  <a:txBody>
                    <a:bodyPr/>
                    <a:lstStyle/>
                    <a:p>
                      <a:pPr marL="0" marR="0" algn="l">
                        <a:spcBef>
                          <a:spcPts val="0"/>
                        </a:spcBef>
                        <a:spcAft>
                          <a:spcPts val="0"/>
                        </a:spcAft>
                      </a:pPr>
                      <a:r>
                        <a:rPr lang="en-US" sz="1200" b="0" dirty="0">
                          <a:effectLst/>
                          <a:latin typeface="+mj-lt"/>
                          <a:ea typeface="MS Mincho"/>
                        </a:rPr>
                        <a:t>1.3</a:t>
                      </a:r>
                    </a:p>
                  </a:txBody>
                  <a:tcPr marL="68580" marR="68580" marT="0" marB="0"/>
                </a:tc>
                <a:tc>
                  <a:txBody>
                    <a:bodyPr/>
                    <a:lstStyle/>
                    <a:p>
                      <a:pPr marL="0" marR="0" algn="l">
                        <a:spcBef>
                          <a:spcPts val="0"/>
                        </a:spcBef>
                        <a:spcAft>
                          <a:spcPts val="0"/>
                        </a:spcAft>
                      </a:pPr>
                      <a:r>
                        <a:rPr lang="en-US" sz="1200" b="0" dirty="0">
                          <a:effectLst/>
                          <a:latin typeface="+mj-lt"/>
                          <a:ea typeface="MS Mincho"/>
                        </a:rPr>
                        <a:t>7.11.22</a:t>
                      </a:r>
                    </a:p>
                  </a:txBody>
                  <a:tcPr marL="68580" marR="68580" marT="0" marB="0"/>
                </a:tc>
                <a:tc>
                  <a:txBody>
                    <a:bodyPr/>
                    <a:lstStyle/>
                    <a:p>
                      <a:pPr marL="0" marR="0" algn="l">
                        <a:spcBef>
                          <a:spcPts val="0"/>
                        </a:spcBef>
                        <a:spcAft>
                          <a:spcPts val="0"/>
                        </a:spcAft>
                      </a:pPr>
                      <a:r>
                        <a:rPr lang="en-US" sz="1200" b="0" dirty="0">
                          <a:effectLst/>
                          <a:latin typeface="+mj-lt"/>
                          <a:ea typeface="MS Mincho"/>
                        </a:rPr>
                        <a:t>Paster</a:t>
                      </a:r>
                    </a:p>
                  </a:txBody>
                  <a:tcPr marL="68580" marR="68580" marT="0" marB="0"/>
                </a:tc>
                <a:tc>
                  <a:txBody>
                    <a:bodyPr/>
                    <a:lstStyle/>
                    <a:p>
                      <a:pPr marL="0" marR="0" algn="l">
                        <a:spcBef>
                          <a:spcPts val="0"/>
                        </a:spcBef>
                        <a:spcAft>
                          <a:spcPts val="0"/>
                        </a:spcAft>
                      </a:pPr>
                      <a:r>
                        <a:rPr lang="en-US" sz="1200" b="0" baseline="0" dirty="0">
                          <a:effectLst/>
                          <a:latin typeface="+mj-lt"/>
                          <a:ea typeface="MS Mincho"/>
                        </a:rPr>
                        <a:t>Out of Class task slides - Deleted old version, improved agreement between Wiki and Playbook</a:t>
                      </a:r>
                    </a:p>
                  </a:txBody>
                  <a:tcPr marL="68580" marR="68580" marT="0" marB="0"/>
                </a:tc>
                <a:extLst>
                  <a:ext uri="{0D108BD9-81ED-4DB2-BD59-A6C34878D82A}">
                    <a16:rowId xmlns:a16="http://schemas.microsoft.com/office/drawing/2014/main" val="1445296702"/>
                  </a:ext>
                </a:extLst>
              </a:tr>
              <a:tr h="0">
                <a:tc>
                  <a:txBody>
                    <a:bodyPr/>
                    <a:lstStyle/>
                    <a:p>
                      <a:pPr marL="0" marR="0" algn="l">
                        <a:spcBef>
                          <a:spcPts val="0"/>
                        </a:spcBef>
                        <a:spcAft>
                          <a:spcPts val="0"/>
                        </a:spcAft>
                      </a:pPr>
                      <a:r>
                        <a:rPr lang="en-US" sz="1200" b="0" dirty="0">
                          <a:effectLst/>
                          <a:latin typeface="+mj-lt"/>
                          <a:ea typeface="MS Mincho"/>
                        </a:rPr>
                        <a:t>1.4</a:t>
                      </a:r>
                    </a:p>
                  </a:txBody>
                  <a:tcPr marL="68580" marR="68580" marT="0" marB="0"/>
                </a:tc>
                <a:tc>
                  <a:txBody>
                    <a:bodyPr/>
                    <a:lstStyle/>
                    <a:p>
                      <a:pPr marL="0" marR="0" algn="l">
                        <a:spcBef>
                          <a:spcPts val="0"/>
                        </a:spcBef>
                        <a:spcAft>
                          <a:spcPts val="0"/>
                        </a:spcAft>
                      </a:pPr>
                      <a:r>
                        <a:rPr lang="en-US" sz="1200" b="0" dirty="0">
                          <a:effectLst/>
                          <a:latin typeface="+mj-lt"/>
                          <a:ea typeface="MS Mincho"/>
                        </a:rPr>
                        <a:t>8.4.22</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Paster, Anderson</a:t>
                      </a:r>
                    </a:p>
                  </a:txBody>
                  <a:tcPr marL="68580" marR="68580" marT="0" marB="0"/>
                </a:tc>
                <a:tc>
                  <a:txBody>
                    <a:bodyPr/>
                    <a:lstStyle/>
                    <a:p>
                      <a:pPr marL="0" marR="0" algn="l">
                        <a:spcBef>
                          <a:spcPts val="0"/>
                        </a:spcBef>
                        <a:spcAft>
                          <a:spcPts val="0"/>
                        </a:spcAft>
                      </a:pPr>
                      <a:r>
                        <a:rPr lang="en-US" sz="1200" b="0" baseline="0" dirty="0">
                          <a:effectLst/>
                          <a:latin typeface="+mj-lt"/>
                          <a:ea typeface="MS Mincho"/>
                        </a:rPr>
                        <a:t>Welcome slide added, contact info posted to Wiki, reformatted Report schedule table p66</a:t>
                      </a:r>
                    </a:p>
                  </a:txBody>
                  <a:tcPr marL="68580" marR="68580" marT="0" marB="0"/>
                </a:tc>
                <a:extLst>
                  <a:ext uri="{0D108BD9-81ED-4DB2-BD59-A6C34878D82A}">
                    <a16:rowId xmlns:a16="http://schemas.microsoft.com/office/drawing/2014/main" val="682893570"/>
                  </a:ext>
                </a:extLst>
              </a:tr>
              <a:tr h="288485">
                <a:tc>
                  <a:txBody>
                    <a:bodyPr/>
                    <a:lstStyle/>
                    <a:p>
                      <a:pPr marL="0" marR="0" algn="l">
                        <a:spcBef>
                          <a:spcPts val="0"/>
                        </a:spcBef>
                        <a:spcAft>
                          <a:spcPts val="0"/>
                        </a:spcAft>
                      </a:pPr>
                      <a:r>
                        <a:rPr lang="en-US" sz="1200" b="0" dirty="0">
                          <a:effectLst/>
                          <a:latin typeface="+mj-lt"/>
                          <a:ea typeface="MS Mincho"/>
                        </a:rPr>
                        <a:t>1.5</a:t>
                      </a:r>
                    </a:p>
                  </a:txBody>
                  <a:tcPr marL="68580" marR="68580" marT="0" marB="0"/>
                </a:tc>
                <a:tc>
                  <a:txBody>
                    <a:bodyPr/>
                    <a:lstStyle/>
                    <a:p>
                      <a:pPr marL="0" marR="0" algn="l">
                        <a:spcBef>
                          <a:spcPts val="0"/>
                        </a:spcBef>
                        <a:spcAft>
                          <a:spcPts val="0"/>
                        </a:spcAft>
                      </a:pPr>
                      <a:r>
                        <a:rPr lang="en-US" sz="1200" b="0" dirty="0">
                          <a:effectLst/>
                          <a:latin typeface="+mj-lt"/>
                          <a:ea typeface="MS Mincho"/>
                        </a:rPr>
                        <a:t>8.15.22</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Paster</a:t>
                      </a:r>
                    </a:p>
                  </a:txBody>
                  <a:tcPr marL="68580" marR="68580" marT="0" marB="0"/>
                </a:tc>
                <a:tc>
                  <a:txBody>
                    <a:bodyPr/>
                    <a:lstStyle/>
                    <a:p>
                      <a:pPr marL="0" marR="0" algn="l">
                        <a:spcBef>
                          <a:spcPts val="0"/>
                        </a:spcBef>
                        <a:spcAft>
                          <a:spcPts val="0"/>
                        </a:spcAft>
                      </a:pPr>
                      <a:r>
                        <a:rPr lang="en-US" sz="1200" b="0" dirty="0">
                          <a:effectLst/>
                          <a:latin typeface="+mj-lt"/>
                          <a:ea typeface="MS Mincho"/>
                        </a:rPr>
                        <a:t>Daily</a:t>
                      </a:r>
                      <a:r>
                        <a:rPr lang="en-US" sz="1200" b="0" baseline="0" dirty="0">
                          <a:effectLst/>
                          <a:latin typeface="+mj-lt"/>
                          <a:ea typeface="MS Mincho"/>
                        </a:rPr>
                        <a:t> Agendas updated with activity topic categorization</a:t>
                      </a:r>
                    </a:p>
                    <a:p>
                      <a:pPr marL="0" marR="0" algn="l">
                        <a:spcBef>
                          <a:spcPts val="0"/>
                        </a:spcBef>
                        <a:spcAft>
                          <a:spcPts val="0"/>
                        </a:spcAft>
                      </a:pPr>
                      <a:r>
                        <a:rPr lang="en-US" sz="1200" b="0" baseline="0" dirty="0">
                          <a:effectLst/>
                          <a:latin typeface="+mj-lt"/>
                          <a:ea typeface="MS Mincho"/>
                        </a:rPr>
                        <a:t>Day 1 &amp; 2 reworked</a:t>
                      </a:r>
                      <a:endParaRPr lang="en-US" sz="1200" b="0" dirty="0">
                        <a:effectLst/>
                        <a:latin typeface="+mj-lt"/>
                        <a:ea typeface="MS Mincho"/>
                      </a:endParaRPr>
                    </a:p>
                  </a:txBody>
                  <a:tcPr marL="68580" marR="68580" marT="0" marB="0"/>
                </a:tc>
                <a:extLst>
                  <a:ext uri="{0D108BD9-81ED-4DB2-BD59-A6C34878D82A}">
                    <a16:rowId xmlns:a16="http://schemas.microsoft.com/office/drawing/2014/main" val="1138563216"/>
                  </a:ext>
                </a:extLst>
              </a:tr>
              <a:tr h="277600">
                <a:tc>
                  <a:txBody>
                    <a:bodyPr/>
                    <a:lstStyle/>
                    <a:p>
                      <a:pPr marL="0" marR="0" algn="l">
                        <a:spcBef>
                          <a:spcPts val="0"/>
                        </a:spcBef>
                        <a:spcAft>
                          <a:spcPts val="0"/>
                        </a:spcAft>
                      </a:pPr>
                      <a:r>
                        <a:rPr lang="en-US" sz="1200" b="0" dirty="0">
                          <a:effectLst/>
                          <a:latin typeface="+mj-lt"/>
                          <a:ea typeface="MS Mincho"/>
                        </a:rPr>
                        <a:t>1.6</a:t>
                      </a:r>
                    </a:p>
                  </a:txBody>
                  <a:tcPr marL="68580" marR="68580" marT="0" marB="0"/>
                </a:tc>
                <a:tc>
                  <a:txBody>
                    <a:bodyPr/>
                    <a:lstStyle/>
                    <a:p>
                      <a:pPr marL="0" marR="0" algn="l">
                        <a:spcBef>
                          <a:spcPts val="0"/>
                        </a:spcBef>
                        <a:spcAft>
                          <a:spcPts val="0"/>
                        </a:spcAft>
                      </a:pPr>
                      <a:r>
                        <a:rPr lang="en-US" sz="1200" b="0" dirty="0">
                          <a:effectLst/>
                          <a:latin typeface="+mj-lt"/>
                          <a:ea typeface="MS Mincho"/>
                        </a:rPr>
                        <a:t>8.16.22</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Kanai</a:t>
                      </a:r>
                    </a:p>
                  </a:txBody>
                  <a:tcPr marL="68580" marR="68580" marT="0" marB="0"/>
                </a:tc>
                <a:tc>
                  <a:txBody>
                    <a:bodyPr/>
                    <a:lstStyle/>
                    <a:p>
                      <a:pPr marL="0" marR="0" algn="l">
                        <a:spcBef>
                          <a:spcPts val="0"/>
                        </a:spcBef>
                        <a:spcAft>
                          <a:spcPts val="0"/>
                        </a:spcAft>
                      </a:pPr>
                      <a:r>
                        <a:rPr lang="en-US" sz="1200" b="0" dirty="0">
                          <a:effectLst/>
                          <a:latin typeface="+mj-lt"/>
                          <a:ea typeface="MS Mincho"/>
                        </a:rPr>
                        <a:t>Slide 8 10 min - Logistics: Deleted the Webex instructions</a:t>
                      </a:r>
                    </a:p>
                    <a:p>
                      <a:pPr marL="0" marR="0" algn="l">
                        <a:spcBef>
                          <a:spcPts val="0"/>
                        </a:spcBef>
                        <a:spcAft>
                          <a:spcPts val="0"/>
                        </a:spcAft>
                      </a:pPr>
                      <a:r>
                        <a:rPr lang="en-US" sz="1200" b="0" dirty="0">
                          <a:effectLst/>
                          <a:latin typeface="+mj-lt"/>
                          <a:ea typeface="MS Mincho"/>
                        </a:rPr>
                        <a:t>Slide 9 COVID-19 Related Challenges - Modified to follow the latest RPI's guidelines.</a:t>
                      </a:r>
                    </a:p>
                    <a:p>
                      <a:pPr marL="0" marR="0" algn="l">
                        <a:spcBef>
                          <a:spcPts val="0"/>
                        </a:spcBef>
                        <a:spcAft>
                          <a:spcPts val="0"/>
                        </a:spcAft>
                      </a:pPr>
                      <a:r>
                        <a:rPr lang="en-US" sz="1200" b="0" dirty="0">
                          <a:effectLst/>
                          <a:latin typeface="+mj-lt"/>
                          <a:ea typeface="MS Mincho"/>
                        </a:rPr>
                        <a:t>Slide 16 Participation Expectations - Added DIE statements; added documentation needs.</a:t>
                      </a:r>
                    </a:p>
                  </a:txBody>
                  <a:tcPr marL="68580" marR="68580" marT="0" marB="0"/>
                </a:tc>
                <a:extLst>
                  <a:ext uri="{0D108BD9-81ED-4DB2-BD59-A6C34878D82A}">
                    <a16:rowId xmlns:a16="http://schemas.microsoft.com/office/drawing/2014/main" val="299010734"/>
                  </a:ext>
                </a:extLst>
              </a:tr>
              <a:tr h="273245">
                <a:tc>
                  <a:txBody>
                    <a:bodyPr/>
                    <a:lstStyle/>
                    <a:p>
                      <a:pPr marL="0" marR="0" algn="l">
                        <a:spcBef>
                          <a:spcPts val="0"/>
                        </a:spcBef>
                        <a:spcAft>
                          <a:spcPts val="0"/>
                        </a:spcAft>
                      </a:pPr>
                      <a:r>
                        <a:rPr lang="en-US" sz="1200" dirty="0">
                          <a:effectLst/>
                          <a:latin typeface="+mj-lt"/>
                          <a:ea typeface="MS Mincho"/>
                        </a:rPr>
                        <a:t>1.7</a:t>
                      </a:r>
                    </a:p>
                  </a:txBody>
                  <a:tcPr marL="68580" marR="68580" marT="0" marB="0"/>
                </a:tc>
                <a:tc>
                  <a:txBody>
                    <a:bodyPr/>
                    <a:lstStyle/>
                    <a:p>
                      <a:pPr marL="0" marR="0" algn="l">
                        <a:spcBef>
                          <a:spcPts val="0"/>
                        </a:spcBef>
                        <a:spcAft>
                          <a:spcPts val="0"/>
                        </a:spcAft>
                      </a:pPr>
                      <a:r>
                        <a:rPr lang="en-US" sz="1200" dirty="0">
                          <a:effectLst/>
                          <a:latin typeface="+mj-lt"/>
                          <a:ea typeface="MS Mincho"/>
                        </a:rPr>
                        <a:t>8.18.22</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Paster</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j-lt"/>
                          <a:ea typeface="MS Mincho"/>
                        </a:rPr>
                        <a:t>Day 1 &amp; 2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j-lt"/>
                          <a:ea typeface="MS Mincho"/>
                        </a:rPr>
                        <a:t>Content shifted to match new schedule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j-lt"/>
                          <a:ea typeface="MS Mincho"/>
                        </a:rPr>
                        <a:t>Proofread and group agreement to flow</a:t>
                      </a:r>
                    </a:p>
                  </a:txBody>
                  <a:tcPr marL="68580" marR="68580" marT="0" marB="0"/>
                </a:tc>
                <a:extLst>
                  <a:ext uri="{0D108BD9-81ED-4DB2-BD59-A6C34878D82A}">
                    <a16:rowId xmlns:a16="http://schemas.microsoft.com/office/drawing/2014/main" val="3050399495"/>
                  </a:ext>
                </a:extLst>
              </a:tr>
              <a:tr h="374193">
                <a:tc>
                  <a:txBody>
                    <a:bodyPr/>
                    <a:lstStyle/>
                    <a:p>
                      <a:pPr marL="0" marR="0" algn="l">
                        <a:spcBef>
                          <a:spcPts val="0"/>
                        </a:spcBef>
                        <a:spcAft>
                          <a:spcPts val="0"/>
                        </a:spcAft>
                      </a:pPr>
                      <a:r>
                        <a:rPr lang="en-US" sz="1200" dirty="0">
                          <a:effectLst/>
                          <a:latin typeface="+mj-lt"/>
                          <a:ea typeface="MS Mincho"/>
                        </a:rPr>
                        <a:t>1.8</a:t>
                      </a:r>
                    </a:p>
                  </a:txBody>
                  <a:tcPr marL="68580" marR="68580" marT="0" marB="0"/>
                </a:tc>
                <a:tc>
                  <a:txBody>
                    <a:bodyPr/>
                    <a:lstStyle/>
                    <a:p>
                      <a:pPr marL="0" marR="0" algn="l">
                        <a:spcBef>
                          <a:spcPts val="0"/>
                        </a:spcBef>
                        <a:spcAft>
                          <a:spcPts val="0"/>
                        </a:spcAft>
                      </a:pPr>
                      <a:r>
                        <a:rPr lang="en-US" sz="1200" dirty="0">
                          <a:effectLst/>
                          <a:latin typeface="+mj-lt"/>
                          <a:ea typeface="MS Mincho"/>
                        </a:rPr>
                        <a:t>8.22.22</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Paster</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j-lt"/>
                          <a:ea typeface="MS Mincho"/>
                        </a:rPr>
                        <a:t>Removed</a:t>
                      </a:r>
                      <a:r>
                        <a:rPr lang="en-US" sz="1200" baseline="0" dirty="0">
                          <a:effectLst/>
                          <a:latin typeface="+mj-lt"/>
                          <a:ea typeface="MS Mincho"/>
                        </a:rPr>
                        <a:t> ALL mention of Webex spaces and Box</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a:effectLst/>
                          <a:latin typeface="+mj-lt"/>
                          <a:ea typeface="MS Mincho"/>
                        </a:rPr>
                        <a:t>Agenda slides updated</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a:effectLst/>
                          <a:latin typeface="+mj-lt"/>
                          <a:ea typeface="MS Mincho"/>
                        </a:rPr>
                        <a:t>IED question removed</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a:effectLst/>
                          <a:latin typeface="+mj-lt"/>
                          <a:ea typeface="MS Mincho"/>
                        </a:rPr>
                        <a:t>Team readiness question moved to Ticket Out #2</a:t>
                      </a:r>
                      <a:endParaRPr lang="en-US" sz="1200" dirty="0">
                        <a:effectLst/>
                        <a:latin typeface="+mj-lt"/>
                        <a:ea typeface="MS Mincho"/>
                      </a:endParaRPr>
                    </a:p>
                  </a:txBody>
                  <a:tcPr marL="68580" marR="68580" marT="0" marB="0"/>
                </a:tc>
                <a:extLst>
                  <a:ext uri="{0D108BD9-81ED-4DB2-BD59-A6C34878D82A}">
                    <a16:rowId xmlns:a16="http://schemas.microsoft.com/office/drawing/2014/main" val="2042202733"/>
                  </a:ext>
                </a:extLst>
              </a:tr>
              <a:tr h="353800">
                <a:tc>
                  <a:txBody>
                    <a:bodyPr/>
                    <a:lstStyle/>
                    <a:p>
                      <a:pPr marL="0" marR="0" algn="l">
                        <a:spcBef>
                          <a:spcPts val="0"/>
                        </a:spcBef>
                        <a:spcAft>
                          <a:spcPts val="0"/>
                        </a:spcAft>
                      </a:pPr>
                      <a:r>
                        <a:rPr lang="en-US" sz="1200" dirty="0">
                          <a:effectLst/>
                          <a:latin typeface="+mj-lt"/>
                          <a:ea typeface="MS Mincho"/>
                        </a:rPr>
                        <a:t>1.9</a:t>
                      </a:r>
                    </a:p>
                  </a:txBody>
                  <a:tcPr marL="68580" marR="68580" marT="0" marB="0"/>
                </a:tc>
                <a:tc>
                  <a:txBody>
                    <a:bodyPr/>
                    <a:lstStyle/>
                    <a:p>
                      <a:pPr marL="0" marR="0" algn="l">
                        <a:spcBef>
                          <a:spcPts val="0"/>
                        </a:spcBef>
                        <a:spcAft>
                          <a:spcPts val="0"/>
                        </a:spcAft>
                      </a:pPr>
                      <a:r>
                        <a:rPr lang="en-US" sz="1200" dirty="0">
                          <a:effectLst/>
                          <a:latin typeface="+mj-lt"/>
                          <a:ea typeface="MS Mincho"/>
                        </a:rPr>
                        <a:t>8.22.22</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DeBoer</a:t>
                      </a:r>
                    </a:p>
                  </a:txBody>
                  <a:tcPr marL="68580" marR="68580" marT="0" marB="0"/>
                </a:tc>
                <a:tc>
                  <a:txBody>
                    <a:bodyPr/>
                    <a:lstStyle/>
                    <a:p>
                      <a:pPr marL="0" marR="0" algn="l">
                        <a:spcBef>
                          <a:spcPts val="0"/>
                        </a:spcBef>
                        <a:spcAft>
                          <a:spcPts val="0"/>
                        </a:spcAft>
                      </a:pPr>
                      <a:r>
                        <a:rPr lang="en-US" sz="1200" dirty="0">
                          <a:effectLst/>
                          <a:latin typeface="+mj-lt"/>
                          <a:ea typeface="MS Mincho"/>
                        </a:rPr>
                        <a:t>Added Icebreaker and Team Standards Agreement content</a:t>
                      </a:r>
                    </a:p>
                  </a:txBody>
                  <a:tcPr marL="68580" marR="68580" marT="0" marB="0"/>
                </a:tc>
                <a:extLst>
                  <a:ext uri="{0D108BD9-81ED-4DB2-BD59-A6C34878D82A}">
                    <a16:rowId xmlns:a16="http://schemas.microsoft.com/office/drawing/2014/main" val="1808898996"/>
                  </a:ext>
                </a:extLst>
              </a:tr>
              <a:tr h="303725">
                <a:tc>
                  <a:txBody>
                    <a:bodyPr/>
                    <a:lstStyle/>
                    <a:p>
                      <a:pPr marL="0" marR="0" algn="l">
                        <a:spcBef>
                          <a:spcPts val="0"/>
                        </a:spcBef>
                        <a:spcAft>
                          <a:spcPts val="0"/>
                        </a:spcAft>
                      </a:pPr>
                      <a:r>
                        <a:rPr lang="en-US" sz="1200" dirty="0">
                          <a:effectLst/>
                          <a:latin typeface="+mj-lt"/>
                          <a:ea typeface="MS Mincho"/>
                        </a:rPr>
                        <a:t>1.10</a:t>
                      </a:r>
                    </a:p>
                  </a:txBody>
                  <a:tcPr marL="68580" marR="68580" marT="0" marB="0"/>
                </a:tc>
                <a:tc>
                  <a:txBody>
                    <a:bodyPr/>
                    <a:lstStyle/>
                    <a:p>
                      <a:pPr marL="0" marR="0" algn="l">
                        <a:spcBef>
                          <a:spcPts val="0"/>
                        </a:spcBef>
                        <a:spcAft>
                          <a:spcPts val="0"/>
                        </a:spcAft>
                      </a:pPr>
                      <a:r>
                        <a:rPr lang="en-US" sz="1200" dirty="0">
                          <a:effectLst/>
                          <a:latin typeface="+mj-lt"/>
                          <a:ea typeface="MS Mincho"/>
                        </a:rPr>
                        <a:t>8.24.22</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Paster</a:t>
                      </a:r>
                    </a:p>
                  </a:txBody>
                  <a:tcPr marL="68580" marR="68580" marT="0" marB="0"/>
                </a:tc>
                <a:tc>
                  <a:txBody>
                    <a:bodyPr/>
                    <a:lstStyle/>
                    <a:p>
                      <a:pPr marL="0" marR="0" algn="l">
                        <a:spcBef>
                          <a:spcPts val="0"/>
                        </a:spcBef>
                        <a:spcAft>
                          <a:spcPts val="0"/>
                        </a:spcAft>
                      </a:pPr>
                      <a:r>
                        <a:rPr lang="en-US" sz="1200" dirty="0">
                          <a:effectLst/>
                          <a:latin typeface="+mj-lt"/>
                          <a:ea typeface="MS Mincho"/>
                        </a:rPr>
                        <a:t>Fixed class 4 Ticket Out link</a:t>
                      </a:r>
                    </a:p>
                  </a:txBody>
                  <a:tcPr marL="68580" marR="68580" marT="0" marB="0"/>
                </a:tc>
                <a:extLst>
                  <a:ext uri="{0D108BD9-81ED-4DB2-BD59-A6C34878D82A}">
                    <a16:rowId xmlns:a16="http://schemas.microsoft.com/office/drawing/2014/main" val="697287899"/>
                  </a:ext>
                </a:extLst>
              </a:tr>
              <a:tr h="304800">
                <a:tc>
                  <a:txBody>
                    <a:bodyPr/>
                    <a:lstStyle/>
                    <a:p>
                      <a:pPr marL="0" marR="0" algn="l">
                        <a:spcBef>
                          <a:spcPts val="0"/>
                        </a:spcBef>
                        <a:spcAft>
                          <a:spcPts val="0"/>
                        </a:spcAft>
                      </a:pPr>
                      <a:r>
                        <a:rPr lang="en-US" sz="1200" dirty="0">
                          <a:effectLst/>
                          <a:latin typeface="+mj-lt"/>
                          <a:ea typeface="MS Mincho"/>
                        </a:rPr>
                        <a:t>1.11</a:t>
                      </a:r>
                    </a:p>
                  </a:txBody>
                  <a:tcPr marL="68580" marR="68580" marT="0" marB="0"/>
                </a:tc>
                <a:tc>
                  <a:txBody>
                    <a:bodyPr/>
                    <a:lstStyle/>
                    <a:p>
                      <a:pPr marL="0" marR="0" algn="l">
                        <a:spcBef>
                          <a:spcPts val="0"/>
                        </a:spcBef>
                        <a:spcAft>
                          <a:spcPts val="0"/>
                        </a:spcAft>
                      </a:pPr>
                      <a:r>
                        <a:rPr lang="en-US" sz="1200" dirty="0">
                          <a:effectLst/>
                          <a:latin typeface="+mj-lt"/>
                          <a:ea typeface="MS Mincho"/>
                        </a:rPr>
                        <a:t>8.26.22</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DeBoer</a:t>
                      </a:r>
                    </a:p>
                  </a:txBody>
                  <a:tcPr marL="68580" marR="68580" marT="0" marB="0"/>
                </a:tc>
                <a:tc>
                  <a:txBody>
                    <a:bodyPr/>
                    <a:lstStyle/>
                    <a:p>
                      <a:pPr marL="0" marR="0" algn="l">
                        <a:spcBef>
                          <a:spcPts val="0"/>
                        </a:spcBef>
                        <a:spcAft>
                          <a:spcPts val="0"/>
                        </a:spcAft>
                      </a:pPr>
                      <a:r>
                        <a:rPr lang="en-US" sz="1200" dirty="0">
                          <a:effectLst/>
                          <a:latin typeface="+mj-lt"/>
                          <a:ea typeface="MS Mincho"/>
                        </a:rPr>
                        <a:t>Deleted first slide (List of Playbook to-do’s before start of classes)</a:t>
                      </a:r>
                    </a:p>
                  </a:txBody>
                  <a:tcPr marL="68580" marR="68580" marT="0" marB="0"/>
                </a:tc>
                <a:extLst>
                  <a:ext uri="{0D108BD9-81ED-4DB2-BD59-A6C34878D82A}">
                    <a16:rowId xmlns:a16="http://schemas.microsoft.com/office/drawing/2014/main" val="1319250066"/>
                  </a:ext>
                </a:extLst>
              </a:tr>
              <a:tr h="236538">
                <a:tc>
                  <a:txBody>
                    <a:bodyPr/>
                    <a:lstStyle/>
                    <a:p>
                      <a:pPr marL="0" marR="0" algn="l">
                        <a:spcBef>
                          <a:spcPts val="0"/>
                        </a:spcBef>
                        <a:spcAft>
                          <a:spcPts val="0"/>
                        </a:spcAft>
                      </a:pPr>
                      <a:r>
                        <a:rPr lang="en-US" sz="1200" dirty="0">
                          <a:effectLst/>
                          <a:latin typeface="+mj-lt"/>
                          <a:ea typeface="MS Mincho"/>
                        </a:rPr>
                        <a:t>1.12</a:t>
                      </a:r>
                    </a:p>
                  </a:txBody>
                  <a:tcPr marL="68580" marR="68580" marT="0" marB="0"/>
                </a:tc>
                <a:tc>
                  <a:txBody>
                    <a:bodyPr/>
                    <a:lstStyle/>
                    <a:p>
                      <a:pPr marL="0" marR="0" algn="l">
                        <a:spcBef>
                          <a:spcPts val="0"/>
                        </a:spcBef>
                        <a:spcAft>
                          <a:spcPts val="0"/>
                        </a:spcAft>
                      </a:pPr>
                      <a:r>
                        <a:rPr lang="en-US" sz="1200" dirty="0">
                          <a:effectLst/>
                          <a:latin typeface="+mj-lt"/>
                          <a:ea typeface="MS Mincho"/>
                        </a:rPr>
                        <a:t>8.27.22</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Kanai</a:t>
                      </a:r>
                    </a:p>
                  </a:txBody>
                  <a:tcPr marL="68580" marR="68580" marT="0" marB="0"/>
                </a:tc>
                <a:tc>
                  <a:txBody>
                    <a:bodyPr/>
                    <a:lstStyle/>
                    <a:p>
                      <a:pPr marL="0" marR="0" algn="l">
                        <a:spcBef>
                          <a:spcPts val="0"/>
                        </a:spcBef>
                        <a:spcAft>
                          <a:spcPts val="0"/>
                        </a:spcAft>
                      </a:pPr>
                      <a:r>
                        <a:rPr lang="en-US" sz="1200" dirty="0">
                          <a:effectLst/>
                          <a:latin typeface="+mj-lt"/>
                          <a:ea typeface="MS Mincho"/>
                        </a:rPr>
                        <a:t>Updated the CEs’ photos</a:t>
                      </a:r>
                    </a:p>
                  </a:txBody>
                  <a:tcPr marL="68580" marR="68580" marT="0" marB="0"/>
                </a:tc>
                <a:extLst>
                  <a:ext uri="{0D108BD9-81ED-4DB2-BD59-A6C34878D82A}">
                    <a16:rowId xmlns:a16="http://schemas.microsoft.com/office/drawing/2014/main" val="540093077"/>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mtClean="0"/>
              <a:t>2</a:t>
            </a:fld>
            <a:endParaRPr lang="en-US" dirty="0"/>
          </a:p>
        </p:txBody>
      </p:sp>
    </p:spTree>
    <p:extLst>
      <p:ext uri="{BB962C8B-B14F-4D97-AF65-F5344CB8AC3E}">
        <p14:creationId xmlns:p14="http://schemas.microsoft.com/office/powerpoint/2010/main" val="6265878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B4588-B2B5-4F7E-8A52-ACC5670E24A2}"/>
              </a:ext>
            </a:extLst>
          </p:cNvPr>
          <p:cNvSpPr>
            <a:spLocks noGrp="1"/>
          </p:cNvSpPr>
          <p:nvPr>
            <p:ph type="title"/>
          </p:nvPr>
        </p:nvSpPr>
        <p:spPr/>
        <p:txBody>
          <a:bodyPr>
            <a:normAutofit/>
          </a:bodyPr>
          <a:lstStyle/>
          <a:p>
            <a:pPr algn="ctr"/>
            <a:r>
              <a:rPr lang="en-US" sz="3600" dirty="0">
                <a:cs typeface="Calibri Light"/>
              </a:rPr>
              <a:t>Accountability Step #1</a:t>
            </a:r>
            <a:endParaRPr lang="en-US" sz="3600" dirty="0"/>
          </a:p>
        </p:txBody>
      </p:sp>
      <p:sp>
        <p:nvSpPr>
          <p:cNvPr id="3" name="Content Placeholder 2">
            <a:extLst>
              <a:ext uri="{FF2B5EF4-FFF2-40B4-BE49-F238E27FC236}">
                <a16:creationId xmlns:a16="http://schemas.microsoft.com/office/drawing/2014/main" id="{88D36653-441A-4ED1-B249-2A4AC3E47520}"/>
              </a:ext>
            </a:extLst>
          </p:cNvPr>
          <p:cNvSpPr>
            <a:spLocks noGrp="1"/>
          </p:cNvSpPr>
          <p:nvPr>
            <p:ph idx="1"/>
          </p:nvPr>
        </p:nvSpPr>
        <p:spPr>
          <a:xfrm>
            <a:off x="744366" y="5867400"/>
            <a:ext cx="7886700" cy="803936"/>
          </a:xfrm>
        </p:spPr>
        <p:txBody>
          <a:bodyPr vert="horz" lIns="91440" tIns="45720" rIns="91440" bIns="45720" rtlCol="0" anchor="t">
            <a:normAutofit/>
          </a:bodyPr>
          <a:lstStyle/>
          <a:p>
            <a:pPr marL="0" indent="0">
              <a:buNone/>
            </a:pPr>
            <a:r>
              <a:rPr lang="en-US" dirty="0">
                <a:cs typeface="Calibri"/>
              </a:rPr>
              <a:t>More information</a:t>
            </a:r>
          </a:p>
          <a:p>
            <a:pPr lvl="1"/>
            <a:r>
              <a:rPr lang="en-US" sz="1200" dirty="0">
                <a:ea typeface="+mn-lt"/>
                <a:cs typeface="+mn-lt"/>
                <a:hlinkClick r:id="rId2"/>
              </a:rPr>
              <a:t>https://designlab.eng.rpi.edu/edn/projects/capstone-support-dev/wiki/Confidentiality_Requirements</a:t>
            </a:r>
            <a:r>
              <a:rPr lang="en-US" sz="1200" dirty="0">
                <a:ea typeface="+mn-lt"/>
                <a:cs typeface="+mn-lt"/>
              </a:rPr>
              <a:t> </a:t>
            </a:r>
          </a:p>
        </p:txBody>
      </p:sp>
      <p:sp>
        <p:nvSpPr>
          <p:cNvPr id="6" name="Slide Number Placeholder 5"/>
          <p:cNvSpPr>
            <a:spLocks noGrp="1"/>
          </p:cNvSpPr>
          <p:nvPr>
            <p:ph type="sldNum" sz="quarter" idx="12"/>
          </p:nvPr>
        </p:nvSpPr>
        <p:spPr/>
        <p:txBody>
          <a:bodyPr/>
          <a:lstStyle/>
          <a:p>
            <a:fld id="{028FE254-016A-4E51-98AE-D4B4E3F12C32}" type="slidenum">
              <a:rPr lang="en-US" sz="1200" smtClean="0"/>
              <a:t>20</a:t>
            </a:fld>
            <a:endParaRPr lang="en-US" sz="1200" dirty="0"/>
          </a:p>
        </p:txBody>
      </p:sp>
      <p:sp>
        <p:nvSpPr>
          <p:cNvPr id="7" name="TextBox 6"/>
          <p:cNvSpPr txBox="1"/>
          <p:nvPr/>
        </p:nvSpPr>
        <p:spPr>
          <a:xfrm>
            <a:off x="152400" y="1524000"/>
            <a:ext cx="8839200" cy="3416320"/>
          </a:xfrm>
          <a:prstGeom prst="rect">
            <a:avLst/>
          </a:prstGeom>
          <a:noFill/>
        </p:spPr>
        <p:txBody>
          <a:bodyPr wrap="square" rtlCol="0">
            <a:spAutoFit/>
          </a:bodyPr>
          <a:lstStyle/>
          <a:p>
            <a:pPr fontAlgn="t"/>
            <a:r>
              <a:rPr lang="en-US" sz="2400" dirty="0">
                <a:cs typeface="Calibri Light"/>
              </a:rPr>
              <a:t>You all received via email the Capstone Orientation Packet:</a:t>
            </a:r>
            <a:endParaRPr lang="en-US" sz="2400" dirty="0"/>
          </a:p>
          <a:p>
            <a:pPr marL="285750" indent="-285750" fontAlgn="t">
              <a:buFont typeface="Arial" panose="020B0604020202020204" pitchFamily="34" charset="0"/>
              <a:buChar char="•"/>
            </a:pPr>
            <a:endParaRPr lang="en-US" sz="2400" dirty="0"/>
          </a:p>
          <a:p>
            <a:pPr marL="285750" indent="-285750" fontAlgn="t">
              <a:buFont typeface="Arial" panose="020B0604020202020204" pitchFamily="34" charset="0"/>
              <a:buChar char="•"/>
            </a:pPr>
            <a:r>
              <a:rPr lang="en-US" sz="2400" dirty="0"/>
              <a:t>Director’s Introduction letter</a:t>
            </a:r>
          </a:p>
          <a:p>
            <a:pPr marL="285750" indent="-285750" fontAlgn="ctr">
              <a:buFont typeface="Arial" panose="020B0604020202020204" pitchFamily="34" charset="0"/>
              <a:buChar char="•"/>
            </a:pPr>
            <a:r>
              <a:rPr lang="en-US" sz="2400" dirty="0"/>
              <a:t>Project Description			- Will guide your work today</a:t>
            </a:r>
          </a:p>
          <a:p>
            <a:pPr marL="285750" indent="-285750" fontAlgn="ctr">
              <a:buFont typeface="Arial" panose="020B0604020202020204" pitchFamily="34" charset="0"/>
              <a:buChar char="•"/>
            </a:pPr>
            <a:r>
              <a:rPr lang="en-US" sz="2400" dirty="0"/>
              <a:t>Instructions for electronic signatures in Adobe</a:t>
            </a:r>
          </a:p>
          <a:p>
            <a:pPr marL="285750" indent="-285750" fontAlgn="ctr">
              <a:buFont typeface="Arial" panose="020B0604020202020204" pitchFamily="34" charset="0"/>
              <a:buChar char="•"/>
            </a:pPr>
            <a:r>
              <a:rPr lang="en-US" sz="2400" dirty="0"/>
              <a:t>Recognition Waiver and Release	- SIGN &amp; return by end of day</a:t>
            </a:r>
          </a:p>
          <a:p>
            <a:pPr marL="285750" indent="-285750" fontAlgn="t">
              <a:buFont typeface="Arial" panose="020B0604020202020204" pitchFamily="34" charset="0"/>
              <a:buChar char="•"/>
            </a:pPr>
            <a:r>
              <a:rPr lang="en-US" sz="2400" dirty="0"/>
              <a:t>Sponsorship Agreement		- SIGN &amp; return by end of day</a:t>
            </a:r>
          </a:p>
          <a:p>
            <a:pPr fontAlgn="t"/>
            <a:endParaRPr lang="en-US" sz="2400" dirty="0"/>
          </a:p>
          <a:p>
            <a:pPr fontAlgn="t"/>
            <a:r>
              <a:rPr lang="en-US" sz="2400" dirty="0"/>
              <a:t>Now we’re done talking about it.</a:t>
            </a:r>
          </a:p>
        </p:txBody>
      </p:sp>
    </p:spTree>
    <p:extLst>
      <p:ext uri="{BB962C8B-B14F-4D97-AF65-F5344CB8AC3E}">
        <p14:creationId xmlns:p14="http://schemas.microsoft.com/office/powerpoint/2010/main" val="42779018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C0F62-CC09-8603-AB66-F21D897DCE17}"/>
              </a:ext>
            </a:extLst>
          </p:cNvPr>
          <p:cNvSpPr>
            <a:spLocks noGrp="1"/>
          </p:cNvSpPr>
          <p:nvPr>
            <p:ph type="title"/>
          </p:nvPr>
        </p:nvSpPr>
        <p:spPr/>
        <p:txBody>
          <a:bodyPr/>
          <a:lstStyle/>
          <a:p>
            <a:pPr algn="ctr"/>
            <a:r>
              <a:rPr lang="en-US" dirty="0"/>
              <a:t>5 min - Team Member Intro</a:t>
            </a:r>
          </a:p>
        </p:txBody>
      </p:sp>
      <p:sp>
        <p:nvSpPr>
          <p:cNvPr id="3" name="Content Placeholder 2">
            <a:extLst>
              <a:ext uri="{FF2B5EF4-FFF2-40B4-BE49-F238E27FC236}">
                <a16:creationId xmlns:a16="http://schemas.microsoft.com/office/drawing/2014/main" id="{40EA7C25-5FEA-6099-C154-28E22F81F831}"/>
              </a:ext>
            </a:extLst>
          </p:cNvPr>
          <p:cNvSpPr>
            <a:spLocks noGrp="1"/>
          </p:cNvSpPr>
          <p:nvPr>
            <p:ph idx="1"/>
          </p:nvPr>
        </p:nvSpPr>
        <p:spPr/>
        <p:txBody>
          <a:bodyPr>
            <a:normAutofit/>
          </a:bodyPr>
          <a:lstStyle/>
          <a:p>
            <a:r>
              <a:rPr lang="en-US" sz="2800" dirty="0"/>
              <a:t>Introduce your Name and Major</a:t>
            </a:r>
          </a:p>
          <a:p>
            <a:r>
              <a:rPr lang="en-US" sz="2800" dirty="0"/>
              <a:t>You will introduce other characteristics </a:t>
            </a:r>
            <a:r>
              <a:rPr lang="en-US" sz="2800"/>
              <a:t>during the </a:t>
            </a:r>
            <a:r>
              <a:rPr lang="en-US" sz="2800" dirty="0"/>
              <a:t>following Ice Breaker Activity</a:t>
            </a:r>
          </a:p>
        </p:txBody>
      </p:sp>
      <p:sp>
        <p:nvSpPr>
          <p:cNvPr id="4" name="Footer Placeholder 3">
            <a:extLst>
              <a:ext uri="{FF2B5EF4-FFF2-40B4-BE49-F238E27FC236}">
                <a16:creationId xmlns:a16="http://schemas.microsoft.com/office/drawing/2014/main" id="{0B27D199-AF46-63FA-CEBA-C52D9494BAF4}"/>
              </a:ext>
            </a:extLst>
          </p:cNvPr>
          <p:cNvSpPr>
            <a:spLocks noGrp="1"/>
          </p:cNvSpPr>
          <p:nvPr>
            <p:ph type="ftr" sz="quarter" idx="11"/>
          </p:nvPr>
        </p:nvSpPr>
        <p:spPr/>
        <p:txBody>
          <a:bodyPr/>
          <a:lstStyle/>
          <a:p>
            <a:r>
              <a:rPr lang="en-US"/>
              <a:t>PE Space</a:t>
            </a:r>
            <a:endParaRPr lang="en-US" dirty="0"/>
          </a:p>
        </p:txBody>
      </p:sp>
      <p:sp>
        <p:nvSpPr>
          <p:cNvPr id="5" name="Slide Number Placeholder 4">
            <a:extLst>
              <a:ext uri="{FF2B5EF4-FFF2-40B4-BE49-F238E27FC236}">
                <a16:creationId xmlns:a16="http://schemas.microsoft.com/office/drawing/2014/main" id="{1D9A58CA-A5BA-BF1C-FF1B-E8CCD3AE3254}"/>
              </a:ext>
            </a:extLst>
          </p:cNvPr>
          <p:cNvSpPr>
            <a:spLocks noGrp="1"/>
          </p:cNvSpPr>
          <p:nvPr>
            <p:ph type="sldNum" sz="quarter" idx="12"/>
          </p:nvPr>
        </p:nvSpPr>
        <p:spPr/>
        <p:txBody>
          <a:bodyPr/>
          <a:lstStyle/>
          <a:p>
            <a:fld id="{028FE254-016A-4E51-98AE-D4B4E3F12C32}" type="slidenum">
              <a:rPr lang="en-US" smtClean="0"/>
              <a:t>21</a:t>
            </a:fld>
            <a:endParaRPr lang="en-US" dirty="0"/>
          </a:p>
        </p:txBody>
      </p:sp>
    </p:spTree>
    <p:extLst>
      <p:ext uri="{BB962C8B-B14F-4D97-AF65-F5344CB8AC3E}">
        <p14:creationId xmlns:p14="http://schemas.microsoft.com/office/powerpoint/2010/main" val="18762880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normAutofit/>
          </a:bodyPr>
          <a:lstStyle/>
          <a:p>
            <a:pPr algn="ctr"/>
            <a:r>
              <a:rPr lang="en-US" sz="4400" dirty="0"/>
              <a:t>25 mins - Ice Breaker</a:t>
            </a:r>
          </a:p>
        </p:txBody>
      </p:sp>
      <p:sp>
        <p:nvSpPr>
          <p:cNvPr id="3" name="Content Placeholder 2"/>
          <p:cNvSpPr>
            <a:spLocks noGrp="1"/>
          </p:cNvSpPr>
          <p:nvPr>
            <p:ph idx="1"/>
          </p:nvPr>
        </p:nvSpPr>
        <p:spPr/>
        <p:txBody>
          <a:bodyPr/>
          <a:lstStyle/>
          <a:p>
            <a:pPr marL="0" indent="0">
              <a:buNone/>
            </a:pPr>
            <a:endParaRPr lang="en-US" dirty="0"/>
          </a:p>
          <a:p>
            <a:pPr marL="0" indent="0">
              <a:buNone/>
            </a:pPr>
            <a:r>
              <a:rPr lang="en-US" sz="2800" dirty="0"/>
              <a:t>Desired Outcomes – Why are we doing this?</a:t>
            </a:r>
          </a:p>
          <a:p>
            <a:pPr lvl="1"/>
            <a:r>
              <a:rPr lang="en-US" sz="2400" dirty="0"/>
              <a:t>Prepare students for collaborative team performance by helping create a relaxed environment where students share ideas and participate more fully in class</a:t>
            </a:r>
          </a:p>
          <a:p>
            <a:pPr lvl="1"/>
            <a:r>
              <a:rPr lang="en-US" sz="2400" dirty="0"/>
              <a:t>Build rapport among students</a:t>
            </a:r>
          </a:p>
          <a:p>
            <a:pPr lvl="1"/>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22</a:t>
            </a:fld>
            <a:endParaRPr lang="en-US" dirty="0"/>
          </a:p>
        </p:txBody>
      </p:sp>
    </p:spTree>
    <p:extLst>
      <p:ext uri="{BB962C8B-B14F-4D97-AF65-F5344CB8AC3E}">
        <p14:creationId xmlns:p14="http://schemas.microsoft.com/office/powerpoint/2010/main" val="40561331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Ice Breaker – Community Agreements</a:t>
            </a:r>
          </a:p>
        </p:txBody>
      </p:sp>
      <p:sp>
        <p:nvSpPr>
          <p:cNvPr id="3" name="Content Placeholder 2"/>
          <p:cNvSpPr>
            <a:spLocks noGrp="1"/>
          </p:cNvSpPr>
          <p:nvPr>
            <p:ph idx="1"/>
          </p:nvPr>
        </p:nvSpPr>
        <p:spPr/>
        <p:txBody>
          <a:bodyPr/>
          <a:lstStyle/>
          <a:p>
            <a:pPr marL="0" indent="0">
              <a:buNone/>
            </a:pPr>
            <a:r>
              <a:rPr lang="en-US" sz="2400" dirty="0"/>
              <a:t>Community Agreements help teams (communities) create a culture that is inclusive, respectful, and open</a:t>
            </a:r>
          </a:p>
          <a:p>
            <a:pPr marL="800100" lvl="1" indent="-457200">
              <a:buFont typeface="+mj-lt"/>
              <a:buAutoNum type="arabicPeriod"/>
            </a:pPr>
            <a:r>
              <a:rPr lang="en-US" sz="2400" dirty="0"/>
              <a:t>Make Space to Take Space (Talking Stick)</a:t>
            </a:r>
          </a:p>
          <a:p>
            <a:pPr marL="800100" lvl="1" indent="-457200">
              <a:buFont typeface="+mj-lt"/>
              <a:buAutoNum type="arabicPeriod"/>
            </a:pPr>
            <a:r>
              <a:rPr lang="en-US" sz="2400" dirty="0"/>
              <a:t>Stories Stay, Lessons Leave</a:t>
            </a:r>
          </a:p>
          <a:p>
            <a:pPr marL="800100" lvl="1" indent="-457200">
              <a:buFont typeface="+mj-lt"/>
              <a:buAutoNum type="arabicPeriod"/>
            </a:pPr>
            <a:r>
              <a:rPr lang="en-US" sz="2400" dirty="0"/>
              <a:t>Embrace Ambiguity</a:t>
            </a:r>
          </a:p>
          <a:p>
            <a:pPr marL="800100" lvl="1" indent="-457200">
              <a:buFont typeface="+mj-lt"/>
              <a:buAutoNum type="arabicPeriod"/>
            </a:pPr>
            <a:r>
              <a:rPr lang="en-US" sz="2400" dirty="0"/>
              <a:t>___________ (Team generated, write on whiteboard)</a:t>
            </a:r>
          </a:p>
          <a:p>
            <a:pPr marL="800100" lvl="1" indent="-457200">
              <a:buFont typeface="+mj-lt"/>
              <a:buAutoNum type="arabicPeriod"/>
            </a:pPr>
            <a:r>
              <a:rPr lang="en-US" sz="2400" dirty="0"/>
              <a:t>___________ (Team generated, write on whiteboard)</a:t>
            </a:r>
          </a:p>
          <a:p>
            <a:pPr lvl="1"/>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23</a:t>
            </a:fld>
            <a:endParaRPr lang="en-US" sz="1200" dirty="0"/>
          </a:p>
        </p:txBody>
      </p:sp>
    </p:spTree>
    <p:extLst>
      <p:ext uri="{BB962C8B-B14F-4D97-AF65-F5344CB8AC3E}">
        <p14:creationId xmlns:p14="http://schemas.microsoft.com/office/powerpoint/2010/main" val="13101399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Ice Breaker – Activity and Report Out</a:t>
            </a:r>
          </a:p>
        </p:txBody>
      </p:sp>
      <p:sp>
        <p:nvSpPr>
          <p:cNvPr id="3" name="Content Placeholder 2"/>
          <p:cNvSpPr>
            <a:spLocks noGrp="1"/>
          </p:cNvSpPr>
          <p:nvPr>
            <p:ph idx="1"/>
          </p:nvPr>
        </p:nvSpPr>
        <p:spPr/>
        <p:txBody>
          <a:bodyPr/>
          <a:lstStyle/>
          <a:p>
            <a:pPr lvl="1"/>
            <a:r>
              <a:rPr lang="en-US" dirty="0"/>
              <a:t>This is referred to as a “Wave” Ice Breaker – There will be three waves</a:t>
            </a:r>
          </a:p>
          <a:p>
            <a:pPr lvl="1"/>
            <a:r>
              <a:rPr lang="en-US" dirty="0"/>
              <a:t>Time to stand up and move!</a:t>
            </a:r>
          </a:p>
          <a:p>
            <a:pPr lvl="1"/>
            <a:r>
              <a:rPr lang="en-US" dirty="0"/>
              <a:t>For each wave, teams will be given a prompt with three potential answers and have two minutes to sort themselves into three groups based on individuals’ answers to prompt</a:t>
            </a:r>
          </a:p>
          <a:p>
            <a:pPr lvl="2"/>
            <a:r>
              <a:rPr lang="en-US" dirty="0"/>
              <a:t>Example prompt – Favorite “chill” music genre: jazz/classical/folk</a:t>
            </a:r>
          </a:p>
          <a:p>
            <a:pPr lvl="1"/>
            <a:r>
              <a:rPr lang="en-US" dirty="0"/>
              <a:t>After dividing, teams will be asked to “report out” </a:t>
            </a:r>
          </a:p>
          <a:p>
            <a:pPr lvl="2"/>
            <a:r>
              <a:rPr lang="en-US" dirty="0"/>
              <a:t>How did you sort yourselves?</a:t>
            </a:r>
          </a:p>
          <a:p>
            <a:pPr lvl="2"/>
            <a:r>
              <a:rPr lang="en-US" dirty="0"/>
              <a:t>What is something interesting/funny/new that was revealed?</a:t>
            </a:r>
          </a:p>
          <a:p>
            <a:pPr lvl="1"/>
            <a:r>
              <a:rPr lang="en-US" dirty="0"/>
              <a:t>Any Questions?</a:t>
            </a:r>
          </a:p>
          <a:p>
            <a:pPr lvl="1"/>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24</a:t>
            </a:fld>
            <a:endParaRPr lang="en-US" sz="1200" dirty="0"/>
          </a:p>
        </p:txBody>
      </p:sp>
    </p:spTree>
    <p:extLst>
      <p:ext uri="{BB962C8B-B14F-4D97-AF65-F5344CB8AC3E}">
        <p14:creationId xmlns:p14="http://schemas.microsoft.com/office/powerpoint/2010/main" val="3401753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Ice Breaker Wave One – Pets!</a:t>
            </a:r>
          </a:p>
        </p:txBody>
      </p:sp>
      <p:pic>
        <p:nvPicPr>
          <p:cNvPr id="7" name="Content Placeholder 6">
            <a:extLst>
              <a:ext uri="{FF2B5EF4-FFF2-40B4-BE49-F238E27FC236}">
                <a16:creationId xmlns:a16="http://schemas.microsoft.com/office/drawing/2014/main" id="{3F04BD5E-079F-477F-853C-907A9840261D}"/>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5562600" y="2272912"/>
            <a:ext cx="2364581" cy="3152775"/>
          </a:xfrm>
        </p:spPr>
      </p:pic>
      <p:sp>
        <p:nvSpPr>
          <p:cNvPr id="5" name="Slide Number Placeholder 4"/>
          <p:cNvSpPr>
            <a:spLocks noGrp="1"/>
          </p:cNvSpPr>
          <p:nvPr>
            <p:ph type="sldNum" sz="quarter" idx="12"/>
          </p:nvPr>
        </p:nvSpPr>
        <p:spPr/>
        <p:txBody>
          <a:bodyPr/>
          <a:lstStyle/>
          <a:p>
            <a:fld id="{028FE254-016A-4E51-98AE-D4B4E3F12C32}" type="slidenum">
              <a:rPr lang="en-US" sz="1200" smtClean="0"/>
              <a:t>25</a:t>
            </a:fld>
            <a:endParaRPr lang="en-US" sz="1200" dirty="0"/>
          </a:p>
        </p:txBody>
      </p:sp>
      <p:sp>
        <p:nvSpPr>
          <p:cNvPr id="8" name="Content Placeholder 2">
            <a:extLst>
              <a:ext uri="{FF2B5EF4-FFF2-40B4-BE49-F238E27FC236}">
                <a16:creationId xmlns:a16="http://schemas.microsoft.com/office/drawing/2014/main" id="{E9CC7DB3-F267-4C0B-A9C6-1C015DCEDAE7}"/>
              </a:ext>
            </a:extLst>
          </p:cNvPr>
          <p:cNvSpPr txBox="1">
            <a:spLocks/>
          </p:cNvSpPr>
          <p:nvPr/>
        </p:nvSpPr>
        <p:spPr>
          <a:xfrm>
            <a:off x="628650" y="1602601"/>
            <a:ext cx="6055519" cy="4493398"/>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buFont typeface="Arial"/>
              <a:buChar char="•"/>
            </a:pPr>
            <a:endParaRPr lang="fr-FR" sz="2400" dirty="0">
              <a:cs typeface="Calibri"/>
            </a:endParaRPr>
          </a:p>
        </p:txBody>
      </p:sp>
      <p:sp>
        <p:nvSpPr>
          <p:cNvPr id="9" name="Content Placeholder 3">
            <a:extLst>
              <a:ext uri="{FF2B5EF4-FFF2-40B4-BE49-F238E27FC236}">
                <a16:creationId xmlns:a16="http://schemas.microsoft.com/office/drawing/2014/main" id="{C69D1CEA-8385-4B0B-B555-921880AC2454}"/>
              </a:ext>
            </a:extLst>
          </p:cNvPr>
          <p:cNvSpPr txBox="1">
            <a:spLocks/>
          </p:cNvSpPr>
          <p:nvPr/>
        </p:nvSpPr>
        <p:spPr>
          <a:xfrm>
            <a:off x="628650" y="1825625"/>
            <a:ext cx="5162550" cy="4351338"/>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t>What is your pet preference?</a:t>
            </a:r>
          </a:p>
          <a:p>
            <a:pPr lvl="1"/>
            <a:r>
              <a:rPr lang="en-US" dirty="0"/>
              <a:t>Dogs</a:t>
            </a:r>
          </a:p>
          <a:p>
            <a:pPr lvl="1"/>
            <a:r>
              <a:rPr lang="en-US" dirty="0"/>
              <a:t>Cats</a:t>
            </a:r>
          </a:p>
          <a:p>
            <a:pPr lvl="1"/>
            <a:r>
              <a:rPr lang="en-US" dirty="0"/>
              <a:t>Other (birds, reptiles, all of the above, none)</a:t>
            </a:r>
          </a:p>
        </p:txBody>
      </p:sp>
    </p:spTree>
    <p:extLst>
      <p:ext uri="{BB962C8B-B14F-4D97-AF65-F5344CB8AC3E}">
        <p14:creationId xmlns:p14="http://schemas.microsoft.com/office/powerpoint/2010/main" val="27389561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Ice Breaker Wave Two – Exercise!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26</a:t>
            </a:fld>
            <a:endParaRPr lang="en-US" sz="1200" dirty="0"/>
          </a:p>
        </p:txBody>
      </p:sp>
      <p:pic>
        <p:nvPicPr>
          <p:cNvPr id="12" name="Picture 11">
            <a:extLst>
              <a:ext uri="{FF2B5EF4-FFF2-40B4-BE49-F238E27FC236}">
                <a16:creationId xmlns:a16="http://schemas.microsoft.com/office/drawing/2014/main" id="{51C340EF-249F-4817-A848-37A9E8AB04B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91200" y="2133600"/>
            <a:ext cx="2370667" cy="3556002"/>
          </a:xfrm>
          <a:prstGeom prst="rect">
            <a:avLst/>
          </a:prstGeom>
        </p:spPr>
      </p:pic>
      <p:sp>
        <p:nvSpPr>
          <p:cNvPr id="4" name="Content Placeholder 3">
            <a:extLst>
              <a:ext uri="{FF2B5EF4-FFF2-40B4-BE49-F238E27FC236}">
                <a16:creationId xmlns:a16="http://schemas.microsoft.com/office/drawing/2014/main" id="{18C1AF7C-8A52-4267-9AE3-7CD9AFC2A47B}"/>
              </a:ext>
            </a:extLst>
          </p:cNvPr>
          <p:cNvSpPr>
            <a:spLocks noGrp="1"/>
          </p:cNvSpPr>
          <p:nvPr>
            <p:ph idx="1"/>
          </p:nvPr>
        </p:nvSpPr>
        <p:spPr>
          <a:xfrm>
            <a:off x="628650" y="1825625"/>
            <a:ext cx="5162550" cy="4351338"/>
          </a:xfrm>
        </p:spPr>
        <p:txBody>
          <a:bodyPr/>
          <a:lstStyle/>
          <a:p>
            <a:r>
              <a:rPr lang="en-US" dirty="0"/>
              <a:t>What is your preferred means of exercise?</a:t>
            </a:r>
          </a:p>
          <a:p>
            <a:pPr lvl="1"/>
            <a:r>
              <a:rPr lang="en-US" dirty="0"/>
              <a:t>Cardio (Running, Cycling, Swimming, etc.)</a:t>
            </a:r>
          </a:p>
          <a:p>
            <a:pPr lvl="1"/>
            <a:r>
              <a:rPr lang="en-US" dirty="0"/>
              <a:t>Strength (Weights, Plyometrics, etc.)</a:t>
            </a:r>
          </a:p>
          <a:p>
            <a:pPr lvl="1"/>
            <a:r>
              <a:rPr lang="en-US" dirty="0"/>
              <a:t>Couch Potato </a:t>
            </a:r>
          </a:p>
        </p:txBody>
      </p:sp>
    </p:spTree>
    <p:extLst>
      <p:ext uri="{BB962C8B-B14F-4D97-AF65-F5344CB8AC3E}">
        <p14:creationId xmlns:p14="http://schemas.microsoft.com/office/powerpoint/2010/main" val="16086121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Ice Breaker Wave Three – Vacation!</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27</a:t>
            </a:fld>
            <a:endParaRPr lang="en-US" sz="1200" dirty="0"/>
          </a:p>
        </p:txBody>
      </p:sp>
      <p:sp>
        <p:nvSpPr>
          <p:cNvPr id="4" name="Content Placeholder 3">
            <a:extLst>
              <a:ext uri="{FF2B5EF4-FFF2-40B4-BE49-F238E27FC236}">
                <a16:creationId xmlns:a16="http://schemas.microsoft.com/office/drawing/2014/main" id="{18C1AF7C-8A52-4267-9AE3-7CD9AFC2A47B}"/>
              </a:ext>
            </a:extLst>
          </p:cNvPr>
          <p:cNvSpPr>
            <a:spLocks noGrp="1"/>
          </p:cNvSpPr>
          <p:nvPr>
            <p:ph idx="1"/>
          </p:nvPr>
        </p:nvSpPr>
        <p:spPr>
          <a:xfrm>
            <a:off x="628650" y="1825625"/>
            <a:ext cx="7886700" cy="4351338"/>
          </a:xfrm>
        </p:spPr>
        <p:txBody>
          <a:bodyPr/>
          <a:lstStyle/>
          <a:p>
            <a:r>
              <a:rPr lang="en-US" dirty="0"/>
              <a:t>What is your preferred vacation environment?</a:t>
            </a:r>
          </a:p>
          <a:p>
            <a:pPr lvl="1"/>
            <a:r>
              <a:rPr lang="en-US" dirty="0"/>
              <a:t>Mountains</a:t>
            </a:r>
          </a:p>
          <a:p>
            <a:pPr lvl="1"/>
            <a:r>
              <a:rPr lang="en-US" dirty="0"/>
              <a:t>City</a:t>
            </a:r>
          </a:p>
          <a:p>
            <a:pPr lvl="1"/>
            <a:r>
              <a:rPr lang="en-US" dirty="0"/>
              <a:t>Beach</a:t>
            </a:r>
          </a:p>
        </p:txBody>
      </p:sp>
      <p:pic>
        <p:nvPicPr>
          <p:cNvPr id="6" name="Picture 5">
            <a:extLst>
              <a:ext uri="{FF2B5EF4-FFF2-40B4-BE49-F238E27FC236}">
                <a16:creationId xmlns:a16="http://schemas.microsoft.com/office/drawing/2014/main" id="{FCF3476D-8104-4027-A4E0-624AC4B1E72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62020" y="3429000"/>
            <a:ext cx="4219960" cy="2635249"/>
          </a:xfrm>
          <a:prstGeom prst="rect">
            <a:avLst/>
          </a:prstGeom>
        </p:spPr>
      </p:pic>
    </p:spTree>
    <p:extLst>
      <p:ext uri="{BB962C8B-B14F-4D97-AF65-F5344CB8AC3E}">
        <p14:creationId xmlns:p14="http://schemas.microsoft.com/office/powerpoint/2010/main" val="39710008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dirty="0">
                <a:latin typeface="Calibri Light" panose="020F0302020204030204" pitchFamily="34" charset="0"/>
                <a:cs typeface="Calibri Light" panose="020F0302020204030204" pitchFamily="34" charset="0"/>
              </a:rPr>
              <a:t>40 min</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a:buFont typeface="Arial"/>
              <a:buChar char="•"/>
            </a:pPr>
            <a:r>
              <a:rPr lang="fr-FR" sz="2400" dirty="0">
                <a:cs typeface="Calibri"/>
              </a:rPr>
              <a:t>Chief Engineer (CE) &amp; Project Engineer (PE) Introductions</a:t>
            </a:r>
          </a:p>
          <a:p>
            <a:pPr lvl="1">
              <a:buFont typeface="Arial"/>
              <a:buChar char="•"/>
            </a:pPr>
            <a:r>
              <a:rPr lang="fr-FR" dirty="0" err="1">
                <a:cs typeface="Calibri"/>
              </a:rPr>
              <a:t>Both</a:t>
            </a:r>
            <a:r>
              <a:rPr lang="fr-FR" dirty="0">
                <a:cs typeface="Calibri"/>
              </a:rPr>
              <a:t> </a:t>
            </a:r>
            <a:r>
              <a:rPr lang="fr-FR" dirty="0" err="1">
                <a:cs typeface="Calibri"/>
              </a:rPr>
              <a:t>individuals</a:t>
            </a:r>
            <a:r>
              <a:rPr lang="fr-FR" dirty="0">
                <a:cs typeface="Calibri"/>
              </a:rPr>
              <a:t> </a:t>
            </a:r>
            <a:r>
              <a:rPr lang="fr-FR" dirty="0" err="1">
                <a:cs typeface="Calibri"/>
              </a:rPr>
              <a:t>will</a:t>
            </a:r>
            <a:r>
              <a:rPr lang="fr-FR" dirty="0">
                <a:cs typeface="Calibri"/>
              </a:rPr>
              <a:t> stop by to </a:t>
            </a:r>
            <a:r>
              <a:rPr lang="fr-FR" dirty="0" err="1">
                <a:cs typeface="Calibri"/>
              </a:rPr>
              <a:t>meet</a:t>
            </a:r>
            <a:r>
              <a:rPr lang="fr-FR" dirty="0">
                <a:cs typeface="Calibri"/>
              </a:rPr>
              <a:t> </a:t>
            </a:r>
            <a:r>
              <a:rPr lang="fr-FR" dirty="0" err="1">
                <a:cs typeface="Calibri"/>
              </a:rPr>
              <a:t>with</a:t>
            </a:r>
            <a:r>
              <a:rPr lang="fr-FR" dirty="0">
                <a:cs typeface="Calibri"/>
              </a:rPr>
              <a:t> the team</a:t>
            </a:r>
          </a:p>
          <a:p>
            <a:pPr lvl="1">
              <a:buFont typeface="Arial"/>
              <a:buChar char="•"/>
            </a:pPr>
            <a:endParaRPr lang="fr-FR" dirty="0">
              <a:cs typeface="Calibri"/>
            </a:endParaRPr>
          </a:p>
          <a:p>
            <a:pPr>
              <a:buFont typeface="Arial"/>
              <a:buChar char="•"/>
            </a:pPr>
            <a:r>
              <a:rPr lang="fr-FR" sz="2400" dirty="0">
                <a:cs typeface="Calibri"/>
              </a:rPr>
              <a:t>Project Description </a:t>
            </a:r>
            <a:r>
              <a:rPr lang="fr-FR" sz="2400" dirty="0" err="1">
                <a:cs typeface="Calibri"/>
              </a:rPr>
              <a:t>Review</a:t>
            </a:r>
            <a:endParaRPr lang="fr-FR" sz="2400" dirty="0">
              <a:cs typeface="Calibri"/>
            </a:endParaRPr>
          </a:p>
          <a:p>
            <a:pPr lvl="1">
              <a:buFont typeface="Arial"/>
              <a:buChar char="•"/>
            </a:pPr>
            <a:r>
              <a:rPr lang="fr-FR" dirty="0">
                <a:cs typeface="Calibri"/>
              </a:rPr>
              <a:t>If </a:t>
            </a:r>
            <a:r>
              <a:rPr lang="fr-FR" dirty="0" err="1">
                <a:cs typeface="Calibri"/>
              </a:rPr>
              <a:t>you</a:t>
            </a:r>
            <a:r>
              <a:rPr lang="fr-FR" dirty="0">
                <a:cs typeface="Calibri"/>
              </a:rPr>
              <a:t> have not </a:t>
            </a:r>
            <a:r>
              <a:rPr lang="fr-FR" dirty="0" err="1">
                <a:cs typeface="Calibri"/>
              </a:rPr>
              <a:t>read</a:t>
            </a:r>
            <a:r>
              <a:rPr lang="fr-FR" dirty="0">
                <a:cs typeface="Calibri"/>
              </a:rPr>
              <a:t> the document </a:t>
            </a:r>
            <a:r>
              <a:rPr lang="fr-FR" dirty="0" err="1">
                <a:cs typeface="Calibri"/>
              </a:rPr>
              <a:t>yet</a:t>
            </a:r>
            <a:r>
              <a:rPr lang="fr-FR" dirty="0">
                <a:cs typeface="Calibri"/>
              </a:rPr>
              <a:t>, NOW </a:t>
            </a:r>
            <a:r>
              <a:rPr lang="fr-FR" dirty="0" err="1">
                <a:cs typeface="Calibri"/>
              </a:rPr>
              <a:t>is</a:t>
            </a:r>
            <a:r>
              <a:rPr lang="fr-FR" dirty="0">
                <a:cs typeface="Calibri"/>
              </a:rPr>
              <a:t> </a:t>
            </a:r>
            <a:r>
              <a:rPr lang="fr-FR" dirty="0" err="1">
                <a:cs typeface="Calibri"/>
              </a:rPr>
              <a:t>your</a:t>
            </a:r>
            <a:r>
              <a:rPr lang="fr-FR" dirty="0">
                <a:cs typeface="Calibri"/>
              </a:rPr>
              <a:t> chance</a:t>
            </a:r>
          </a:p>
          <a:p>
            <a:pPr lvl="1">
              <a:buFont typeface="Arial"/>
              <a:buChar char="•"/>
            </a:pPr>
            <a:endParaRPr lang="fr-FR" dirty="0">
              <a:cs typeface="Calibri"/>
            </a:endParaRPr>
          </a:p>
          <a:p>
            <a:pPr>
              <a:buFont typeface="Arial"/>
              <a:buChar char="•"/>
            </a:pPr>
            <a:r>
              <a:rPr lang="fr-FR" sz="2400" dirty="0" err="1">
                <a:cs typeface="Calibri"/>
              </a:rPr>
              <a:t>Generate</a:t>
            </a:r>
            <a:r>
              <a:rPr lang="fr-FR" sz="2400" dirty="0">
                <a:cs typeface="Calibri"/>
              </a:rPr>
              <a:t> Project Questions</a:t>
            </a:r>
          </a:p>
        </p:txBody>
      </p:sp>
      <p:sp>
        <p:nvSpPr>
          <p:cNvPr id="7" name="Slide Number Placeholder 6"/>
          <p:cNvSpPr>
            <a:spLocks noGrp="1"/>
          </p:cNvSpPr>
          <p:nvPr>
            <p:ph type="sldNum" sz="quarter" idx="12"/>
          </p:nvPr>
        </p:nvSpPr>
        <p:spPr/>
        <p:txBody>
          <a:bodyPr/>
          <a:lstStyle/>
          <a:p>
            <a:fld id="{028FE254-016A-4E51-98AE-D4B4E3F12C32}" type="slidenum">
              <a:rPr lang="en-US" sz="1200" smtClean="0"/>
              <a:t>28</a:t>
            </a:fld>
            <a:endParaRPr lang="en-US" sz="1200" dirty="0"/>
          </a:p>
        </p:txBody>
      </p:sp>
    </p:spTree>
    <p:extLst>
      <p:ext uri="{BB962C8B-B14F-4D97-AF65-F5344CB8AC3E}">
        <p14:creationId xmlns:p14="http://schemas.microsoft.com/office/powerpoint/2010/main" val="25791495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sz="3600" dirty="0">
                <a:cs typeface="Calibri"/>
              </a:rPr>
              <a:t>10 min - Meet with Project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buNone/>
            </a:pPr>
            <a:r>
              <a:rPr lang="en-US" sz="2850" dirty="0">
                <a:ea typeface="+mn-lt"/>
                <a:cs typeface="+mn-lt"/>
              </a:rPr>
              <a:t>Project Engineer meets with each team:</a:t>
            </a:r>
          </a:p>
          <a:p>
            <a:pPr lvl="2"/>
            <a:r>
              <a:rPr lang="en-US" sz="2550" dirty="0">
                <a:ea typeface="+mn-lt"/>
                <a:cs typeface="+mn-lt"/>
              </a:rPr>
              <a:t>Check on team status / welfare</a:t>
            </a:r>
          </a:p>
          <a:p>
            <a:pPr lvl="2"/>
            <a:r>
              <a:rPr lang="en-US" sz="2550" dirty="0">
                <a:ea typeface="+mn-lt"/>
                <a:cs typeface="+mn-lt"/>
              </a:rPr>
              <a:t>Student introductions </a:t>
            </a:r>
          </a:p>
          <a:p>
            <a:pPr lvl="2"/>
            <a:r>
              <a:rPr lang="en-US" sz="2550" dirty="0">
                <a:ea typeface="+mn-lt"/>
                <a:cs typeface="+mn-lt"/>
              </a:rPr>
              <a:t>Discuss project background and goals</a:t>
            </a: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29</a:t>
            </a:fld>
            <a:endParaRPr lang="en-US" sz="1200" dirty="0"/>
          </a:p>
        </p:txBody>
      </p:sp>
      <p:sp>
        <p:nvSpPr>
          <p:cNvPr id="5" name="TextBox 4"/>
          <p:cNvSpPr txBox="1"/>
          <p:nvPr/>
        </p:nvSpPr>
        <p:spPr>
          <a:xfrm>
            <a:off x="999092" y="4267200"/>
            <a:ext cx="7145815" cy="877163"/>
          </a:xfrm>
          <a:prstGeom prst="rect">
            <a:avLst/>
          </a:prstGeom>
          <a:noFill/>
          <a:ln w="28575">
            <a:solidFill>
              <a:schemeClr val="accent2"/>
            </a:solidFill>
          </a:ln>
        </p:spPr>
        <p:txBody>
          <a:bodyPr wrap="square" rtlCol="0">
            <a:spAutoFit/>
          </a:bodyPr>
          <a:lstStyle/>
          <a:p>
            <a:pPr marL="0" lvl="2" algn="ctr"/>
            <a:r>
              <a:rPr lang="en-US" sz="2550" dirty="0">
                <a:ea typeface="+mn-lt"/>
                <a:cs typeface="+mn-lt"/>
              </a:rPr>
              <a:t>When not meeting with your PE or CE, team members generate/discuss questions.</a:t>
            </a:r>
            <a:endParaRPr lang="en-US" sz="2550" dirty="0"/>
          </a:p>
        </p:txBody>
      </p:sp>
    </p:spTree>
    <p:extLst>
      <p:ext uri="{BB962C8B-B14F-4D97-AF65-F5344CB8AC3E}">
        <p14:creationId xmlns:p14="http://schemas.microsoft.com/office/powerpoint/2010/main" val="32410559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87967370"/>
              </p:ext>
            </p:extLst>
          </p:nvPr>
        </p:nvGraphicFramePr>
        <p:xfrm>
          <a:off x="381000" y="846138"/>
          <a:ext cx="8382000" cy="5272728"/>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6826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r>
                        <a:rPr lang="en-US" sz="1200" dirty="0">
                          <a:effectLst/>
                          <a:latin typeface="+mj-lt"/>
                          <a:ea typeface="MS Mincho"/>
                        </a:rPr>
                        <a:t>1.13</a:t>
                      </a:r>
                    </a:p>
                  </a:txBody>
                  <a:tcPr marL="68580" marR="68580" marT="0" marB="0"/>
                </a:tc>
                <a:tc>
                  <a:txBody>
                    <a:bodyPr/>
                    <a:lstStyle/>
                    <a:p>
                      <a:pPr marL="0" marR="0" algn="l">
                        <a:spcBef>
                          <a:spcPts val="0"/>
                        </a:spcBef>
                        <a:spcAft>
                          <a:spcPts val="0"/>
                        </a:spcAft>
                      </a:pPr>
                      <a:r>
                        <a:rPr lang="en-US" sz="1200" dirty="0">
                          <a:effectLst/>
                          <a:latin typeface="+mj-lt"/>
                          <a:ea typeface="MS Mincho"/>
                        </a:rPr>
                        <a:t>08/29/22</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DeBoer</a:t>
                      </a:r>
                    </a:p>
                  </a:txBody>
                  <a:tcPr marL="68580" marR="68580" marT="0" marB="0"/>
                </a:tc>
                <a:tc>
                  <a:txBody>
                    <a:bodyPr/>
                    <a:lstStyle/>
                    <a:p>
                      <a:pPr marL="0" marR="0" algn="l">
                        <a:spcBef>
                          <a:spcPts val="0"/>
                        </a:spcBef>
                        <a:spcAft>
                          <a:spcPts val="0"/>
                        </a:spcAft>
                      </a:pPr>
                      <a:r>
                        <a:rPr lang="en-US" sz="1200" dirty="0">
                          <a:effectLst/>
                          <a:latin typeface="+mj-lt"/>
                          <a:ea typeface="MS Mincho"/>
                        </a:rPr>
                        <a:t>Updated Class 1 Out </a:t>
                      </a:r>
                      <a:r>
                        <a:rPr lang="en-US" sz="1200">
                          <a:effectLst/>
                          <a:latin typeface="+mj-lt"/>
                          <a:ea typeface="MS Mincho"/>
                        </a:rPr>
                        <a:t>of Class Tasks</a:t>
                      </a:r>
                      <a:endParaRPr lang="en-US" sz="1200" dirty="0">
                        <a:effectLst/>
                        <a:latin typeface="+mj-lt"/>
                        <a:ea typeface="MS Mincho"/>
                      </a:endParaRPr>
                    </a:p>
                  </a:txBody>
                  <a:tcPr marL="68580" marR="68580" marT="0" marB="0"/>
                </a:tc>
                <a:extLst>
                  <a:ext uri="{0D108BD9-81ED-4DB2-BD59-A6C34878D82A}">
                    <a16:rowId xmlns:a16="http://schemas.microsoft.com/office/drawing/2014/main" val="4024693244"/>
                  </a:ext>
                </a:extLst>
              </a:tr>
              <a:tr h="222251">
                <a:tc>
                  <a:txBody>
                    <a:bodyPr/>
                    <a:lstStyle/>
                    <a:p>
                      <a:pPr marL="0" marR="0" algn="l">
                        <a:spcBef>
                          <a:spcPts val="0"/>
                        </a:spcBef>
                        <a:spcAft>
                          <a:spcPts val="0"/>
                        </a:spcAft>
                      </a:pPr>
                      <a:r>
                        <a:rPr lang="en-US" sz="1200" dirty="0">
                          <a:effectLst/>
                          <a:latin typeface="+mj-lt"/>
                          <a:ea typeface="MS Mincho"/>
                        </a:rPr>
                        <a:t>1.14</a:t>
                      </a:r>
                    </a:p>
                  </a:txBody>
                  <a:tcPr marL="68580" marR="68580" marT="0" marB="0"/>
                </a:tc>
                <a:tc>
                  <a:txBody>
                    <a:bodyPr/>
                    <a:lstStyle/>
                    <a:p>
                      <a:pPr marL="0" marR="0" algn="l">
                        <a:spcBef>
                          <a:spcPts val="0"/>
                        </a:spcBef>
                        <a:spcAft>
                          <a:spcPts val="0"/>
                        </a:spcAft>
                      </a:pPr>
                      <a:r>
                        <a:rPr lang="en-US" sz="1200" dirty="0">
                          <a:effectLst/>
                          <a:latin typeface="+mj-lt"/>
                          <a:ea typeface="MS Mincho"/>
                        </a:rPr>
                        <a:t>8/30/22</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Paster</a:t>
                      </a:r>
                    </a:p>
                  </a:txBody>
                  <a:tcPr marL="68580" marR="68580" marT="0" marB="0"/>
                </a:tc>
                <a:tc>
                  <a:txBody>
                    <a:bodyPr/>
                    <a:lstStyle/>
                    <a:p>
                      <a:pPr marL="0" marR="0" algn="l">
                        <a:spcBef>
                          <a:spcPts val="0"/>
                        </a:spcBef>
                        <a:spcAft>
                          <a:spcPts val="0"/>
                        </a:spcAft>
                      </a:pPr>
                      <a:r>
                        <a:rPr lang="en-US" sz="1200" dirty="0">
                          <a:effectLst/>
                          <a:latin typeface="+mj-lt"/>
                          <a:ea typeface="MS Mincho"/>
                        </a:rPr>
                        <a:t>Updated choices for Day</a:t>
                      </a:r>
                      <a:r>
                        <a:rPr lang="en-US" sz="1200" baseline="0" dirty="0">
                          <a:effectLst/>
                          <a:latin typeface="+mj-lt"/>
                          <a:ea typeface="MS Mincho"/>
                        </a:rPr>
                        <a:t> 1 Ice Breaker</a:t>
                      </a:r>
                      <a:endParaRPr lang="en-US" sz="1200" dirty="0">
                        <a:effectLst/>
                        <a:latin typeface="+mj-lt"/>
                        <a:ea typeface="MS Mincho"/>
                      </a:endParaRPr>
                    </a:p>
                  </a:txBody>
                  <a:tcPr marL="68580" marR="68580" marT="0" marB="0"/>
                </a:tc>
                <a:extLst>
                  <a:ext uri="{0D108BD9-81ED-4DB2-BD59-A6C34878D82A}">
                    <a16:rowId xmlns:a16="http://schemas.microsoft.com/office/drawing/2014/main" val="1405461652"/>
                  </a:ext>
                </a:extLst>
              </a:tr>
              <a:tr h="222251">
                <a:tc>
                  <a:txBody>
                    <a:bodyPr/>
                    <a:lstStyle/>
                    <a:p>
                      <a:pPr marL="0" marR="0" algn="l">
                        <a:spcBef>
                          <a:spcPts val="0"/>
                        </a:spcBef>
                        <a:spcAft>
                          <a:spcPts val="0"/>
                        </a:spcAft>
                      </a:pPr>
                      <a:r>
                        <a:rPr lang="en-US" sz="1200" dirty="0">
                          <a:effectLst/>
                          <a:latin typeface="+mj-lt"/>
                          <a:ea typeface="MS Mincho"/>
                        </a:rPr>
                        <a:t>1.15</a:t>
                      </a:r>
                    </a:p>
                  </a:txBody>
                  <a:tcPr marL="68580" marR="68580" marT="0" marB="0"/>
                </a:tc>
                <a:tc>
                  <a:txBody>
                    <a:bodyPr/>
                    <a:lstStyle/>
                    <a:p>
                      <a:pPr marL="0" marR="0" algn="l">
                        <a:spcBef>
                          <a:spcPts val="0"/>
                        </a:spcBef>
                        <a:spcAft>
                          <a:spcPts val="0"/>
                        </a:spcAft>
                      </a:pPr>
                      <a:r>
                        <a:rPr lang="en-US" sz="1200" dirty="0">
                          <a:effectLst/>
                          <a:latin typeface="+mj-lt"/>
                          <a:ea typeface="MS Mincho"/>
                        </a:rPr>
                        <a:t>8/30/22</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Anderson</a:t>
                      </a:r>
                    </a:p>
                  </a:txBody>
                  <a:tcPr marL="68580" marR="68580" marT="0" marB="0"/>
                </a:tc>
                <a:tc>
                  <a:txBody>
                    <a:bodyPr/>
                    <a:lstStyle/>
                    <a:p>
                      <a:pPr marL="0" marR="0" algn="l">
                        <a:spcBef>
                          <a:spcPts val="0"/>
                        </a:spcBef>
                        <a:spcAft>
                          <a:spcPts val="0"/>
                        </a:spcAft>
                      </a:pPr>
                      <a:r>
                        <a:rPr lang="en-US" sz="1200" dirty="0">
                          <a:effectLst/>
                          <a:latin typeface="+mj-lt"/>
                          <a:ea typeface="MS Mincho"/>
                        </a:rPr>
                        <a:t>Playbook links were wrong in 9 places! Probably a global search/replace error</a:t>
                      </a:r>
                    </a:p>
                  </a:txBody>
                  <a:tcPr marL="68580" marR="68580" marT="0" marB="0"/>
                </a:tc>
                <a:extLst>
                  <a:ext uri="{0D108BD9-81ED-4DB2-BD59-A6C34878D82A}">
                    <a16:rowId xmlns:a16="http://schemas.microsoft.com/office/drawing/2014/main" val="3415131237"/>
                  </a:ext>
                </a:extLst>
              </a:tr>
              <a:tr h="222251">
                <a:tc>
                  <a:txBody>
                    <a:bodyPr/>
                    <a:lstStyle/>
                    <a:p>
                      <a:pPr marL="0" marR="0" algn="l">
                        <a:spcBef>
                          <a:spcPts val="0"/>
                        </a:spcBef>
                        <a:spcAft>
                          <a:spcPts val="0"/>
                        </a:spcAft>
                      </a:pPr>
                      <a:r>
                        <a:rPr lang="en-US" sz="1200" dirty="0">
                          <a:effectLst/>
                          <a:latin typeface="+mj-lt"/>
                          <a:ea typeface="MS Mincho"/>
                        </a:rPr>
                        <a:t>1.16</a:t>
                      </a:r>
                    </a:p>
                  </a:txBody>
                  <a:tcPr marL="68580" marR="68580" marT="0" marB="0"/>
                </a:tc>
                <a:tc>
                  <a:txBody>
                    <a:bodyPr/>
                    <a:lstStyle/>
                    <a:p>
                      <a:pPr marL="0" marR="0" algn="l">
                        <a:spcBef>
                          <a:spcPts val="0"/>
                        </a:spcBef>
                        <a:spcAft>
                          <a:spcPts val="0"/>
                        </a:spcAft>
                      </a:pPr>
                      <a:r>
                        <a:rPr lang="en-US" sz="1200" dirty="0">
                          <a:effectLst/>
                          <a:latin typeface="+mj-lt"/>
                          <a:ea typeface="MS Mincho"/>
                        </a:rPr>
                        <a:t>9/01/22</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DeBoer</a:t>
                      </a:r>
                    </a:p>
                  </a:txBody>
                  <a:tcPr marL="68580" marR="68580" marT="0" marB="0"/>
                </a:tc>
                <a:tc>
                  <a:txBody>
                    <a:bodyPr/>
                    <a:lstStyle/>
                    <a:p>
                      <a:pPr marL="0" marR="0" algn="l">
                        <a:spcBef>
                          <a:spcPts val="0"/>
                        </a:spcBef>
                        <a:spcAft>
                          <a:spcPts val="0"/>
                        </a:spcAft>
                      </a:pPr>
                      <a:r>
                        <a:rPr lang="en-US" sz="1200" dirty="0">
                          <a:effectLst/>
                          <a:latin typeface="+mj-lt"/>
                          <a:ea typeface="MS Mincho"/>
                        </a:rPr>
                        <a:t>Broke out Ice Breaker slides to include topics, added slide for question prompts for Question </a:t>
                      </a:r>
                      <a:r>
                        <a:rPr lang="en-US" sz="1200">
                          <a:effectLst/>
                          <a:latin typeface="+mj-lt"/>
                          <a:ea typeface="MS Mincho"/>
                        </a:rPr>
                        <a:t>Generation activity in Day 1</a:t>
                      </a:r>
                      <a:endParaRPr lang="en-US" sz="1200" dirty="0">
                        <a:effectLst/>
                        <a:latin typeface="+mj-lt"/>
                        <a:ea typeface="MS Mincho"/>
                      </a:endParaRPr>
                    </a:p>
                  </a:txBody>
                  <a:tcPr marL="68580" marR="68580" marT="0" marB="0"/>
                </a:tc>
                <a:extLst>
                  <a:ext uri="{0D108BD9-81ED-4DB2-BD59-A6C34878D82A}">
                    <a16:rowId xmlns:a16="http://schemas.microsoft.com/office/drawing/2014/main" val="4036945102"/>
                  </a:ext>
                </a:extLst>
              </a:tr>
              <a:tr h="222251">
                <a:tc>
                  <a:txBody>
                    <a:bodyPr/>
                    <a:lstStyle/>
                    <a:p>
                      <a:pPr marL="0" marR="0" algn="l">
                        <a:spcBef>
                          <a:spcPts val="0"/>
                        </a:spcBef>
                        <a:spcAft>
                          <a:spcPts val="0"/>
                        </a:spcAft>
                      </a:pPr>
                      <a:r>
                        <a:rPr lang="en-US" sz="1200" dirty="0">
                          <a:effectLst/>
                          <a:latin typeface="+mj-lt"/>
                          <a:ea typeface="MS Mincho"/>
                        </a:rPr>
                        <a:t>1.17</a:t>
                      </a:r>
                    </a:p>
                  </a:txBody>
                  <a:tcPr marL="68580" marR="68580" marT="0" marB="0"/>
                </a:tc>
                <a:tc>
                  <a:txBody>
                    <a:bodyPr/>
                    <a:lstStyle/>
                    <a:p>
                      <a:pPr marL="0" marR="0" algn="l">
                        <a:spcBef>
                          <a:spcPts val="0"/>
                        </a:spcBef>
                        <a:spcAft>
                          <a:spcPts val="0"/>
                        </a:spcAft>
                      </a:pPr>
                      <a:r>
                        <a:rPr lang="en-US" sz="1200" dirty="0">
                          <a:effectLst/>
                          <a:latin typeface="+mj-lt"/>
                          <a:ea typeface="MS Mincho"/>
                        </a:rPr>
                        <a:t>9/7/22</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Paster</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S Mincho"/>
                          <a:cs typeface="+mn-cs"/>
                        </a:rPr>
                        <a:t>Agenda slide updated to correct color coding</a:t>
                      </a:r>
                    </a:p>
                  </a:txBody>
                  <a:tcPr marL="68580" marR="68580" marT="0" marB="0"/>
                </a:tc>
                <a:extLst>
                  <a:ext uri="{0D108BD9-81ED-4DB2-BD59-A6C34878D82A}">
                    <a16:rowId xmlns:a16="http://schemas.microsoft.com/office/drawing/2014/main" val="1324179425"/>
                  </a:ext>
                </a:extLst>
              </a:tr>
              <a:tr h="256223">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1.18</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9/8/22</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Paster</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j-lt"/>
                          <a:ea typeface="MS Mincho"/>
                        </a:rPr>
                        <a:t>Updated safety training link - </a:t>
                      </a:r>
                      <a:r>
                        <a:rPr lang="en-US" sz="1200" b="0" i="0" u="sng" kern="1200" dirty="0">
                          <a:solidFill>
                            <a:schemeClr val="dk1"/>
                          </a:solidFill>
                          <a:effectLst/>
                          <a:latin typeface="+mn-lt"/>
                          <a:ea typeface="+mn-ea"/>
                          <a:cs typeface="+mn-cs"/>
                          <a:hlinkClick r:id="rId2"/>
                        </a:rPr>
                        <a:t>https://rpi.percipio.com/</a:t>
                      </a:r>
                      <a:endParaRPr lang="en-US" sz="1200" dirty="0">
                        <a:effectLst/>
                        <a:latin typeface="+mj-lt"/>
                        <a:ea typeface="MS Mincho"/>
                      </a:endParaRPr>
                    </a:p>
                  </a:txBody>
                  <a:tcPr marL="68580" marR="68580" marT="0" marB="0"/>
                </a:tc>
                <a:extLst>
                  <a:ext uri="{0D108BD9-81ED-4DB2-BD59-A6C34878D82A}">
                    <a16:rowId xmlns:a16="http://schemas.microsoft.com/office/drawing/2014/main" val="2773893552"/>
                  </a:ext>
                </a:extLst>
              </a:tr>
              <a:tr h="222251">
                <a:tc>
                  <a:txBody>
                    <a:bodyPr/>
                    <a:lstStyle/>
                    <a:p>
                      <a:pPr marL="0" marR="0" algn="l">
                        <a:spcBef>
                          <a:spcPts val="0"/>
                        </a:spcBef>
                        <a:spcAft>
                          <a:spcPts val="0"/>
                        </a:spcAft>
                      </a:pPr>
                      <a:r>
                        <a:rPr lang="en-US" sz="1200" dirty="0">
                          <a:effectLst/>
                          <a:latin typeface="+mj-lt"/>
                          <a:ea typeface="MS Mincho"/>
                        </a:rPr>
                        <a:t>1.19</a:t>
                      </a:r>
                    </a:p>
                  </a:txBody>
                  <a:tcPr marL="68580" marR="68580" marT="0" marB="0"/>
                </a:tc>
                <a:tc>
                  <a:txBody>
                    <a:bodyPr/>
                    <a:lstStyle/>
                    <a:p>
                      <a:pPr marL="0" marR="0" algn="l">
                        <a:spcBef>
                          <a:spcPts val="0"/>
                        </a:spcBef>
                        <a:spcAft>
                          <a:spcPts val="0"/>
                        </a:spcAft>
                      </a:pPr>
                      <a:r>
                        <a:rPr lang="en-US" sz="1200" dirty="0">
                          <a:effectLst/>
                          <a:latin typeface="+mj-lt"/>
                          <a:ea typeface="MS Mincho"/>
                        </a:rPr>
                        <a:t>9/8/22</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Kanai</a:t>
                      </a:r>
                    </a:p>
                  </a:txBody>
                  <a:tcPr marL="68580" marR="68580" marT="0" marB="0"/>
                </a:tc>
                <a:tc>
                  <a:txBody>
                    <a:bodyPr/>
                    <a:lstStyle/>
                    <a:p>
                      <a:pPr marL="0" marR="0" algn="l">
                        <a:spcBef>
                          <a:spcPts val="0"/>
                        </a:spcBef>
                        <a:spcAft>
                          <a:spcPts val="0"/>
                        </a:spcAft>
                      </a:pPr>
                      <a:r>
                        <a:rPr lang="en-US" sz="1200" dirty="0">
                          <a:effectLst/>
                          <a:latin typeface="+mj-lt"/>
                          <a:ea typeface="MS Mincho"/>
                        </a:rPr>
                        <a:t>Updated the BG Memo assignment due date in the Out of Class Tasks to be completed before Class 8.</a:t>
                      </a:r>
                    </a:p>
                  </a:txBody>
                  <a:tcPr marL="68580" marR="68580" marT="0" marB="0"/>
                </a:tc>
                <a:extLst>
                  <a:ext uri="{0D108BD9-81ED-4DB2-BD59-A6C34878D82A}">
                    <a16:rowId xmlns:a16="http://schemas.microsoft.com/office/drawing/2014/main" val="1551105972"/>
                  </a:ext>
                </a:extLst>
              </a:tr>
              <a:tr h="222251">
                <a:tc>
                  <a:txBody>
                    <a:bodyPr/>
                    <a:lstStyle/>
                    <a:p>
                      <a:pPr marL="0" marR="0" algn="l">
                        <a:spcBef>
                          <a:spcPts val="0"/>
                        </a:spcBef>
                        <a:spcAft>
                          <a:spcPts val="0"/>
                        </a:spcAft>
                      </a:pPr>
                      <a:r>
                        <a:rPr lang="en-US" sz="1200" dirty="0">
                          <a:effectLst/>
                          <a:latin typeface="+mj-lt"/>
                          <a:ea typeface="MS Mincho"/>
                        </a:rPr>
                        <a:t>1.20</a:t>
                      </a:r>
                    </a:p>
                  </a:txBody>
                  <a:tcPr marL="68580" marR="68580" marT="0" marB="0"/>
                </a:tc>
                <a:tc>
                  <a:txBody>
                    <a:bodyPr/>
                    <a:lstStyle/>
                    <a:p>
                      <a:pPr marL="0" marR="0" algn="l">
                        <a:spcBef>
                          <a:spcPts val="0"/>
                        </a:spcBef>
                        <a:spcAft>
                          <a:spcPts val="0"/>
                        </a:spcAft>
                      </a:pPr>
                      <a:r>
                        <a:rPr lang="en-US" sz="1200" dirty="0">
                          <a:effectLst/>
                          <a:latin typeface="+mj-lt"/>
                          <a:ea typeface="MS Mincho"/>
                        </a:rPr>
                        <a:t>9/12/22</a:t>
                      </a:r>
                    </a:p>
                  </a:txBody>
                  <a:tcPr marL="68580" marR="68580" marT="0" marB="0"/>
                </a:tc>
                <a:tc>
                  <a:txBody>
                    <a:bodyPr/>
                    <a:lstStyle/>
                    <a:p>
                      <a:pPr marL="0" marR="0" indent="0" algn="l">
                        <a:spcBef>
                          <a:spcPts val="0"/>
                        </a:spcBef>
                        <a:spcAft>
                          <a:spcPts val="0"/>
                        </a:spcAft>
                        <a:buNone/>
                      </a:pPr>
                      <a:r>
                        <a:rPr lang="en-US" sz="1200" kern="1200" dirty="0">
                          <a:solidFill>
                            <a:schemeClr val="dk1"/>
                          </a:solidFill>
                          <a:effectLst/>
                          <a:latin typeface="+mn-lt"/>
                          <a:ea typeface="MS Mincho"/>
                          <a:cs typeface="+mn-cs"/>
                        </a:rPr>
                        <a:t>Paster</a:t>
                      </a:r>
                    </a:p>
                  </a:txBody>
                  <a:tcPr marL="68580" marR="68580" marT="0" marB="0"/>
                </a:tc>
                <a:tc>
                  <a:txBody>
                    <a:bodyPr/>
                    <a:lstStyle/>
                    <a:p>
                      <a:pPr marL="0" marR="0" algn="l">
                        <a:spcBef>
                          <a:spcPts val="0"/>
                        </a:spcBef>
                        <a:spcAft>
                          <a:spcPts val="0"/>
                        </a:spcAft>
                      </a:pPr>
                      <a:r>
                        <a:rPr lang="en-US" sz="1200" dirty="0">
                          <a:effectLst/>
                          <a:latin typeface="+mj-lt"/>
                          <a:ea typeface="MS Mincho"/>
                        </a:rPr>
                        <a:t>Added mention of  Team Standard Agreement to Out of Class Tasks</a:t>
                      </a:r>
                    </a:p>
                  </a:txBody>
                  <a:tcPr marL="68580" marR="68580" marT="0" marB="0"/>
                </a:tc>
                <a:extLst>
                  <a:ext uri="{0D108BD9-81ED-4DB2-BD59-A6C34878D82A}">
                    <a16:rowId xmlns:a16="http://schemas.microsoft.com/office/drawing/2014/main" val="833748122"/>
                  </a:ext>
                </a:extLst>
              </a:tr>
              <a:tr h="222251">
                <a:tc>
                  <a:txBody>
                    <a:bodyPr/>
                    <a:lstStyle/>
                    <a:p>
                      <a:pPr marL="0" marR="0" algn="l">
                        <a:spcBef>
                          <a:spcPts val="0"/>
                        </a:spcBef>
                        <a:spcAft>
                          <a:spcPts val="0"/>
                        </a:spcAft>
                      </a:pPr>
                      <a:r>
                        <a:rPr lang="en-US" sz="1200" dirty="0">
                          <a:effectLst/>
                          <a:latin typeface="+mj-lt"/>
                          <a:ea typeface="MS Mincho"/>
                        </a:rPr>
                        <a:t>1.21</a:t>
                      </a:r>
                    </a:p>
                  </a:txBody>
                  <a:tcPr marL="68580" marR="68580" marT="0" marB="0"/>
                </a:tc>
                <a:tc>
                  <a:txBody>
                    <a:bodyPr/>
                    <a:lstStyle/>
                    <a:p>
                      <a:pPr marL="0" marR="0" algn="l">
                        <a:spcBef>
                          <a:spcPts val="0"/>
                        </a:spcBef>
                        <a:spcAft>
                          <a:spcPts val="0"/>
                        </a:spcAft>
                      </a:pPr>
                      <a:r>
                        <a:rPr lang="en-US" sz="1200" dirty="0">
                          <a:effectLst/>
                          <a:latin typeface="+mj-lt"/>
                          <a:ea typeface="MS Mincho"/>
                        </a:rPr>
                        <a:t>9/13/22</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DeBoer</a:t>
                      </a:r>
                    </a:p>
                  </a:txBody>
                  <a:tcPr marL="68580" marR="68580" marT="0" marB="0"/>
                </a:tc>
                <a:tc>
                  <a:txBody>
                    <a:bodyPr/>
                    <a:lstStyle/>
                    <a:p>
                      <a:pPr marL="0" marR="0" algn="l">
                        <a:spcBef>
                          <a:spcPts val="0"/>
                        </a:spcBef>
                        <a:spcAft>
                          <a:spcPts val="0"/>
                        </a:spcAft>
                      </a:pPr>
                      <a:r>
                        <a:rPr lang="en-US" sz="1200" dirty="0">
                          <a:effectLst/>
                          <a:latin typeface="+mj-lt"/>
                          <a:ea typeface="MS Mincho"/>
                        </a:rPr>
                        <a:t>Revised Day 2 out of class task to post contact info to forum instead of wiki (matches video)</a:t>
                      </a:r>
                    </a:p>
                  </a:txBody>
                  <a:tcPr marL="68580" marR="68580" marT="0" marB="0"/>
                </a:tc>
                <a:extLst>
                  <a:ext uri="{0D108BD9-81ED-4DB2-BD59-A6C34878D82A}">
                    <a16:rowId xmlns:a16="http://schemas.microsoft.com/office/drawing/2014/main" val="602434684"/>
                  </a:ext>
                </a:extLst>
              </a:tr>
              <a:tr h="222251">
                <a:tc>
                  <a:txBody>
                    <a:bodyPr/>
                    <a:lstStyle/>
                    <a:p>
                      <a:pPr marL="0" marR="0" algn="l">
                        <a:spcBef>
                          <a:spcPts val="0"/>
                        </a:spcBef>
                        <a:spcAft>
                          <a:spcPts val="0"/>
                        </a:spcAft>
                      </a:pPr>
                      <a:r>
                        <a:rPr lang="en-US" sz="1200" dirty="0">
                          <a:effectLst/>
                          <a:latin typeface="+mj-lt"/>
                          <a:ea typeface="MS Mincho"/>
                        </a:rPr>
                        <a:t>1.22</a:t>
                      </a:r>
                    </a:p>
                  </a:txBody>
                  <a:tcPr marL="68580" marR="68580" marT="0" marB="0"/>
                </a:tc>
                <a:tc>
                  <a:txBody>
                    <a:bodyPr/>
                    <a:lstStyle/>
                    <a:p>
                      <a:pPr marL="0" marR="0" algn="l">
                        <a:spcBef>
                          <a:spcPts val="0"/>
                        </a:spcBef>
                        <a:spcAft>
                          <a:spcPts val="0"/>
                        </a:spcAft>
                      </a:pPr>
                      <a:r>
                        <a:rPr lang="en-US" sz="1200" dirty="0">
                          <a:effectLst/>
                          <a:latin typeface="+mj-lt"/>
                          <a:ea typeface="MS Mincho"/>
                        </a:rPr>
                        <a:t>9/16/22</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Anderson</a:t>
                      </a:r>
                    </a:p>
                  </a:txBody>
                  <a:tcPr marL="68580" marR="68580" marT="0" marB="0"/>
                </a:tc>
                <a:tc>
                  <a:txBody>
                    <a:bodyPr/>
                    <a:lstStyle/>
                    <a:p>
                      <a:pPr marL="0" marR="0" algn="l">
                        <a:spcBef>
                          <a:spcPts val="0"/>
                        </a:spcBef>
                        <a:spcAft>
                          <a:spcPts val="0"/>
                        </a:spcAft>
                      </a:pPr>
                      <a:r>
                        <a:rPr lang="en-US" sz="1200" dirty="0">
                          <a:effectLst/>
                          <a:latin typeface="+mj-lt"/>
                          <a:ea typeface="MS Mincho"/>
                        </a:rPr>
                        <a:t>New slide on long vs short </a:t>
                      </a:r>
                      <a:r>
                        <a:rPr lang="en-US" sz="1200">
                          <a:effectLst/>
                          <a:latin typeface="+mj-lt"/>
                          <a:ea typeface="MS Mincho"/>
                        </a:rPr>
                        <a:t>term objectives</a:t>
                      </a:r>
                      <a:endParaRPr lang="en-US" sz="1200" dirty="0">
                        <a:effectLst/>
                        <a:latin typeface="+mj-lt"/>
                        <a:ea typeface="MS Mincho"/>
                      </a:endParaRPr>
                    </a:p>
                  </a:txBody>
                  <a:tcPr marL="68580" marR="68580" marT="0" marB="0"/>
                </a:tc>
                <a:extLst>
                  <a:ext uri="{0D108BD9-81ED-4DB2-BD59-A6C34878D82A}">
                    <a16:rowId xmlns:a16="http://schemas.microsoft.com/office/drawing/2014/main" val="3133809204"/>
                  </a:ext>
                </a:extLst>
              </a:tr>
              <a:tr h="222251">
                <a:tc>
                  <a:txBody>
                    <a:bodyPr/>
                    <a:lstStyle/>
                    <a:p>
                      <a:pPr marL="0" marR="0" algn="l">
                        <a:spcBef>
                          <a:spcPts val="0"/>
                        </a:spcBef>
                        <a:spcAft>
                          <a:spcPts val="0"/>
                        </a:spcAft>
                      </a:pPr>
                      <a:r>
                        <a:rPr lang="en-US" sz="1200" dirty="0">
                          <a:effectLst/>
                          <a:latin typeface="+mj-lt"/>
                          <a:ea typeface="MS Mincho"/>
                        </a:rPr>
                        <a:t>1.23</a:t>
                      </a:r>
                    </a:p>
                  </a:txBody>
                  <a:tcPr marL="68580" marR="68580" marT="0" marB="0"/>
                </a:tc>
                <a:tc>
                  <a:txBody>
                    <a:bodyPr/>
                    <a:lstStyle/>
                    <a:p>
                      <a:pPr marL="0" marR="0" algn="l">
                        <a:spcBef>
                          <a:spcPts val="0"/>
                        </a:spcBef>
                        <a:spcAft>
                          <a:spcPts val="0"/>
                        </a:spcAft>
                      </a:pPr>
                      <a:r>
                        <a:rPr lang="en-US" sz="1200" dirty="0">
                          <a:effectLst/>
                          <a:latin typeface="+mj-lt"/>
                          <a:ea typeface="MS Mincho"/>
                        </a:rPr>
                        <a:t>9/20/22</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DeBoer</a:t>
                      </a:r>
                    </a:p>
                  </a:txBody>
                  <a:tcPr marL="68580" marR="68580" marT="0" marB="0"/>
                </a:tc>
                <a:tc>
                  <a:txBody>
                    <a:bodyPr/>
                    <a:lstStyle/>
                    <a:p>
                      <a:pPr marL="0" marR="0" algn="l">
                        <a:spcBef>
                          <a:spcPts val="0"/>
                        </a:spcBef>
                        <a:spcAft>
                          <a:spcPts val="0"/>
                        </a:spcAft>
                      </a:pPr>
                      <a:r>
                        <a:rPr lang="en-US" sz="1200" dirty="0">
                          <a:effectLst/>
                          <a:latin typeface="+mj-lt"/>
                          <a:ea typeface="MS Mincho"/>
                        </a:rPr>
                        <a:t>Clarified wording </a:t>
                      </a:r>
                      <a:r>
                        <a:rPr lang="en-US" sz="1200">
                          <a:effectLst/>
                          <a:latin typeface="+mj-lt"/>
                          <a:ea typeface="MS Mincho"/>
                        </a:rPr>
                        <a:t>of Class 6 Out </a:t>
                      </a:r>
                      <a:r>
                        <a:rPr lang="en-US" sz="1200" dirty="0">
                          <a:effectLst/>
                          <a:latin typeface="+mj-lt"/>
                          <a:ea typeface="MS Mincho"/>
                        </a:rPr>
                        <a:t>of Class Tasks</a:t>
                      </a: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r>
                        <a:rPr lang="en-US" sz="1200" dirty="0">
                          <a:effectLst/>
                          <a:latin typeface="+mj-lt"/>
                          <a:ea typeface="MS Mincho"/>
                        </a:rPr>
                        <a:t>1.24</a:t>
                      </a:r>
                    </a:p>
                  </a:txBody>
                  <a:tcPr marL="68580" marR="68580" marT="0" marB="0"/>
                </a:tc>
                <a:tc>
                  <a:txBody>
                    <a:bodyPr/>
                    <a:lstStyle/>
                    <a:p>
                      <a:pPr marL="0" marR="0" algn="l">
                        <a:spcBef>
                          <a:spcPts val="0"/>
                        </a:spcBef>
                        <a:spcAft>
                          <a:spcPts val="0"/>
                        </a:spcAft>
                      </a:pPr>
                      <a:r>
                        <a:rPr lang="en-US" sz="1200" dirty="0">
                          <a:effectLst/>
                          <a:latin typeface="+mj-lt"/>
                          <a:ea typeface="MS Mincho"/>
                        </a:rPr>
                        <a:t>9/23/21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Paster</a:t>
                      </a:r>
                    </a:p>
                  </a:txBody>
                  <a:tcPr marL="68580" marR="68580" marT="0" marB="0"/>
                </a:tc>
                <a:tc>
                  <a:txBody>
                    <a:bodyPr/>
                    <a:lstStyle/>
                    <a:p>
                      <a:pPr marL="0" marR="0" algn="l">
                        <a:spcBef>
                          <a:spcPts val="0"/>
                        </a:spcBef>
                        <a:spcAft>
                          <a:spcPts val="0"/>
                        </a:spcAft>
                      </a:pPr>
                      <a:r>
                        <a:rPr lang="en-US" sz="1200" dirty="0">
                          <a:effectLst/>
                          <a:latin typeface="+mj-lt"/>
                          <a:ea typeface="MS Mincho"/>
                        </a:rPr>
                        <a:t>Updated Day 9 and added Day 10 scaffolding to account for first sponsor update</a:t>
                      </a:r>
                    </a:p>
                  </a:txBody>
                  <a:tcPr marL="68580" marR="68580" marT="0" marB="0"/>
                </a:tc>
                <a:extLst>
                  <a:ext uri="{0D108BD9-81ED-4DB2-BD59-A6C34878D82A}">
                    <a16:rowId xmlns:a16="http://schemas.microsoft.com/office/drawing/2014/main" val="1309728376"/>
                  </a:ext>
                </a:extLst>
              </a:tr>
              <a:tr h="222251">
                <a:tc>
                  <a:txBody>
                    <a:bodyPr/>
                    <a:lstStyle/>
                    <a:p>
                      <a:pPr marL="0" marR="0" algn="l">
                        <a:spcBef>
                          <a:spcPts val="0"/>
                        </a:spcBef>
                        <a:spcAft>
                          <a:spcPts val="0"/>
                        </a:spcAft>
                      </a:pPr>
                      <a:r>
                        <a:rPr lang="en-US" sz="1200" dirty="0">
                          <a:effectLst/>
                          <a:latin typeface="+mj-lt"/>
                          <a:ea typeface="MS Mincho"/>
                        </a:rPr>
                        <a:t>1.25</a:t>
                      </a:r>
                    </a:p>
                  </a:txBody>
                  <a:tcPr marL="68580" marR="68580" marT="0" marB="0"/>
                </a:tc>
                <a:tc>
                  <a:txBody>
                    <a:bodyPr/>
                    <a:lstStyle/>
                    <a:p>
                      <a:pPr marL="0" marR="0" algn="l">
                        <a:spcBef>
                          <a:spcPts val="0"/>
                        </a:spcBef>
                        <a:spcAft>
                          <a:spcPts val="0"/>
                        </a:spcAft>
                      </a:pPr>
                      <a:r>
                        <a:rPr lang="en-US" sz="1200" dirty="0">
                          <a:effectLst/>
                          <a:latin typeface="+mj-lt"/>
                          <a:ea typeface="MS Mincho"/>
                        </a:rPr>
                        <a:t>10/26/22</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Paster</a:t>
                      </a:r>
                    </a:p>
                  </a:txBody>
                  <a:tcPr marL="68580" marR="68580" marT="0" marB="0"/>
                </a:tc>
                <a:tc>
                  <a:txBody>
                    <a:bodyPr/>
                    <a:lstStyle/>
                    <a:p>
                      <a:pPr marL="0" marR="0" algn="l">
                        <a:spcBef>
                          <a:spcPts val="0"/>
                        </a:spcBef>
                        <a:spcAft>
                          <a:spcPts val="0"/>
                        </a:spcAft>
                      </a:pPr>
                      <a:r>
                        <a:rPr lang="en-US" sz="1200" dirty="0">
                          <a:effectLst/>
                          <a:latin typeface="+mj-lt"/>
                          <a:ea typeface="MS Mincho"/>
                        </a:rPr>
                        <a:t>Various small corrections to achieve agreement and consistency of Out Of</a:t>
                      </a:r>
                      <a:r>
                        <a:rPr lang="en-US" sz="1200" baseline="0" dirty="0">
                          <a:effectLst/>
                          <a:latin typeface="+mj-lt"/>
                          <a:ea typeface="MS Mincho"/>
                        </a:rPr>
                        <a:t> Class tasks to Wiki</a:t>
                      </a:r>
                      <a:endParaRPr lang="en-US" sz="1200" dirty="0">
                        <a:effectLst/>
                        <a:latin typeface="+mj-lt"/>
                        <a:ea typeface="MS Mincho"/>
                      </a:endParaRPr>
                    </a:p>
                  </a:txBody>
                  <a:tcPr marL="68580" marR="68580" marT="0" marB="0"/>
                </a:tc>
                <a:extLst>
                  <a:ext uri="{0D108BD9-81ED-4DB2-BD59-A6C34878D82A}">
                    <a16:rowId xmlns:a16="http://schemas.microsoft.com/office/drawing/2014/main" val="254092786"/>
                  </a:ext>
                </a:extLst>
              </a:tr>
              <a:tr h="222251">
                <a:tc>
                  <a:txBody>
                    <a:bodyPr/>
                    <a:lstStyle/>
                    <a:p>
                      <a:pPr marL="0" marR="0" algn="l">
                        <a:spcBef>
                          <a:spcPts val="0"/>
                        </a:spcBef>
                        <a:spcAft>
                          <a:spcPts val="0"/>
                        </a:spcAft>
                      </a:pPr>
                      <a:r>
                        <a:rPr lang="en-US" sz="1200" dirty="0">
                          <a:effectLst/>
                          <a:latin typeface="+mj-lt"/>
                          <a:ea typeface="MS Mincho"/>
                        </a:rPr>
                        <a:t>1.26</a:t>
                      </a:r>
                    </a:p>
                  </a:txBody>
                  <a:tcPr marL="68580" marR="68580" marT="0" marB="0"/>
                </a:tc>
                <a:tc>
                  <a:txBody>
                    <a:bodyPr/>
                    <a:lstStyle/>
                    <a:p>
                      <a:pPr marL="0" marR="0" algn="l">
                        <a:spcBef>
                          <a:spcPts val="0"/>
                        </a:spcBef>
                        <a:spcAft>
                          <a:spcPts val="0"/>
                        </a:spcAft>
                      </a:pPr>
                      <a:r>
                        <a:rPr lang="en-US" sz="1200" dirty="0">
                          <a:effectLst/>
                          <a:latin typeface="+mj-lt"/>
                          <a:ea typeface="MS Mincho"/>
                        </a:rPr>
                        <a:t>11/16/22</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Paster</a:t>
                      </a:r>
                    </a:p>
                  </a:txBody>
                  <a:tcPr marL="68580" marR="68580" marT="0" marB="0"/>
                </a:tc>
                <a:tc>
                  <a:txBody>
                    <a:bodyPr/>
                    <a:lstStyle/>
                    <a:p>
                      <a:pPr marL="0" marR="0" algn="l">
                        <a:spcBef>
                          <a:spcPts val="0"/>
                        </a:spcBef>
                        <a:spcAft>
                          <a:spcPts val="0"/>
                        </a:spcAft>
                      </a:pPr>
                      <a:r>
                        <a:rPr lang="en-US" sz="1200" dirty="0">
                          <a:effectLst/>
                          <a:latin typeface="+mj-lt"/>
                          <a:ea typeface="MS Mincho"/>
                        </a:rPr>
                        <a:t>Documentation</a:t>
                      </a:r>
                      <a:r>
                        <a:rPr lang="en-US" sz="1200" baseline="0" dirty="0">
                          <a:effectLst/>
                          <a:latin typeface="+mj-lt"/>
                          <a:ea typeface="MS Mincho"/>
                        </a:rPr>
                        <a:t> Wiki removed from class 3 tasks, was already listed on class 4</a:t>
                      </a:r>
                      <a:endParaRPr lang="en-US" sz="1200" dirty="0">
                        <a:effectLst/>
                        <a:latin typeface="+mj-lt"/>
                        <a:ea typeface="MS Mincho"/>
                      </a:endParaRPr>
                    </a:p>
                  </a:txBody>
                  <a:tcPr marL="68580" marR="68580" marT="0" marB="0"/>
                </a:tc>
                <a:extLst>
                  <a:ext uri="{0D108BD9-81ED-4DB2-BD59-A6C34878D82A}">
                    <a16:rowId xmlns:a16="http://schemas.microsoft.com/office/drawing/2014/main" val="168701960"/>
                  </a:ext>
                </a:extLst>
              </a:tr>
              <a:tr h="222251">
                <a:tc>
                  <a:txBody>
                    <a:bodyPr/>
                    <a:lstStyle/>
                    <a:p>
                      <a:pPr marL="0" marR="0" algn="l">
                        <a:spcBef>
                          <a:spcPts val="0"/>
                        </a:spcBef>
                        <a:spcAft>
                          <a:spcPts val="0"/>
                        </a:spcAft>
                      </a:pPr>
                      <a:r>
                        <a:rPr lang="en-US" sz="1200" dirty="0">
                          <a:effectLst/>
                          <a:latin typeface="+mj-lt"/>
                          <a:ea typeface="MS Mincho"/>
                        </a:rPr>
                        <a:t>1.27</a:t>
                      </a:r>
                    </a:p>
                  </a:txBody>
                  <a:tcPr marL="68580" marR="68580" marT="0" marB="0"/>
                </a:tc>
                <a:tc>
                  <a:txBody>
                    <a:bodyPr/>
                    <a:lstStyle/>
                    <a:p>
                      <a:pPr marL="0" marR="0" algn="l">
                        <a:spcBef>
                          <a:spcPts val="0"/>
                        </a:spcBef>
                        <a:spcAft>
                          <a:spcPts val="0"/>
                        </a:spcAft>
                      </a:pPr>
                      <a:r>
                        <a:rPr lang="en-US" sz="1200" dirty="0">
                          <a:effectLst/>
                          <a:latin typeface="+mj-lt"/>
                          <a:ea typeface="MS Mincho"/>
                        </a:rPr>
                        <a:t>12/6/22</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S Mincho"/>
                          <a:cs typeface="+mn-cs"/>
                        </a:rPr>
                        <a:t>Paster/DeBoer/Anderson</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ea typeface="MS Mincho"/>
                        </a:rPr>
                        <a:t>Updated Team Ideation</a:t>
                      </a:r>
                      <a:r>
                        <a:rPr lang="en-US" sz="1200" baseline="0" dirty="0">
                          <a:effectLst/>
                          <a:latin typeface="+mj-lt"/>
                          <a:ea typeface="MS Mincho"/>
                        </a:rPr>
                        <a:t> Conclusion p42</a:t>
                      </a:r>
                    </a:p>
                    <a:p>
                      <a:pPr marL="0" marR="0" algn="l">
                        <a:spcBef>
                          <a:spcPts val="0"/>
                        </a:spcBef>
                        <a:spcAft>
                          <a:spcPts val="0"/>
                        </a:spcAft>
                      </a:pPr>
                      <a:r>
                        <a:rPr lang="en-US" sz="1200" baseline="0" dirty="0">
                          <a:effectLst/>
                          <a:latin typeface="+mj-lt"/>
                          <a:ea typeface="MS Mincho"/>
                        </a:rPr>
                        <a:t>Shifted some documentation discussion from day 2 to day 5</a:t>
                      </a:r>
                      <a:endParaRPr lang="en-US" sz="1200" dirty="0">
                        <a:effectLst/>
                        <a:latin typeface="+mj-lt"/>
                        <a:ea typeface="MS Mincho"/>
                      </a:endParaRPr>
                    </a:p>
                  </a:txBody>
                  <a:tcPr marL="68580" marR="68580" marT="0" marB="0"/>
                </a:tc>
                <a:extLst>
                  <a:ext uri="{0D108BD9-81ED-4DB2-BD59-A6C34878D82A}">
                    <a16:rowId xmlns:a16="http://schemas.microsoft.com/office/drawing/2014/main" val="2860802170"/>
                  </a:ext>
                </a:extLst>
              </a:tr>
              <a:tr h="222251">
                <a:tc>
                  <a:txBody>
                    <a:bodyPr/>
                    <a:lstStyle/>
                    <a:p>
                      <a:pPr marL="0" marR="0" algn="l">
                        <a:spcBef>
                          <a:spcPts val="0"/>
                        </a:spcBef>
                        <a:spcAft>
                          <a:spcPts val="0"/>
                        </a:spcAft>
                      </a:pPr>
                      <a:r>
                        <a:rPr lang="en-US" sz="1200" dirty="0">
                          <a:effectLst/>
                          <a:latin typeface="+mj-lt"/>
                          <a:ea typeface="MS Mincho"/>
                        </a:rPr>
                        <a:t>1.28</a:t>
                      </a:r>
                    </a:p>
                  </a:txBody>
                  <a:tcPr marL="68580" marR="68580" marT="0" marB="0"/>
                </a:tc>
                <a:tc>
                  <a:txBody>
                    <a:bodyPr/>
                    <a:lstStyle/>
                    <a:p>
                      <a:pPr marL="0" marR="0" algn="l">
                        <a:spcBef>
                          <a:spcPts val="0"/>
                        </a:spcBef>
                        <a:spcAft>
                          <a:spcPts val="0"/>
                        </a:spcAft>
                      </a:pPr>
                      <a:r>
                        <a:rPr lang="en-US" sz="1200" dirty="0">
                          <a:effectLst/>
                          <a:latin typeface="+mj-lt"/>
                          <a:ea typeface="MS Mincho"/>
                        </a:rPr>
                        <a:t>12/12/22</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Paster</a:t>
                      </a:r>
                    </a:p>
                  </a:txBody>
                  <a:tcPr marL="68580" marR="68580" marT="0" marB="0"/>
                </a:tc>
                <a:tc>
                  <a:txBody>
                    <a:bodyPr/>
                    <a:lstStyle/>
                    <a:p>
                      <a:pPr marL="0" marR="0" algn="l">
                        <a:spcBef>
                          <a:spcPts val="0"/>
                        </a:spcBef>
                        <a:spcAft>
                          <a:spcPts val="0"/>
                        </a:spcAft>
                      </a:pPr>
                      <a:r>
                        <a:rPr lang="en-US" sz="1200" dirty="0">
                          <a:effectLst/>
                          <a:latin typeface="+mj-lt"/>
                          <a:ea typeface="MS Mincho"/>
                        </a:rPr>
                        <a:t>Team Standards Agreement due BEFORE class 6</a:t>
                      </a:r>
                    </a:p>
                  </a:txBody>
                  <a:tcPr marL="68580" marR="68580" marT="0" marB="0"/>
                </a:tc>
                <a:extLst>
                  <a:ext uri="{0D108BD9-81ED-4DB2-BD59-A6C34878D82A}">
                    <a16:rowId xmlns:a16="http://schemas.microsoft.com/office/drawing/2014/main" val="1954424722"/>
                  </a:ext>
                </a:extLst>
              </a:tr>
              <a:tr h="222251">
                <a:tc>
                  <a:txBody>
                    <a:bodyPr/>
                    <a:lstStyle/>
                    <a:p>
                      <a:pPr marL="0" marR="0" algn="l">
                        <a:spcBef>
                          <a:spcPts val="0"/>
                        </a:spcBef>
                        <a:spcAft>
                          <a:spcPts val="0"/>
                        </a:spcAft>
                      </a:pPr>
                      <a:r>
                        <a:rPr lang="en-US" sz="1200" dirty="0">
                          <a:effectLst/>
                          <a:latin typeface="+mj-lt"/>
                          <a:ea typeface="MS Mincho"/>
                        </a:rPr>
                        <a:t>1.29</a:t>
                      </a:r>
                    </a:p>
                  </a:txBody>
                  <a:tcPr marL="68580" marR="68580" marT="0" marB="0"/>
                </a:tc>
                <a:tc>
                  <a:txBody>
                    <a:bodyPr/>
                    <a:lstStyle/>
                    <a:p>
                      <a:pPr marL="0" marR="0" algn="l">
                        <a:spcBef>
                          <a:spcPts val="0"/>
                        </a:spcBef>
                        <a:spcAft>
                          <a:spcPts val="0"/>
                        </a:spcAft>
                      </a:pPr>
                      <a:r>
                        <a:rPr lang="en-US" sz="1200" dirty="0">
                          <a:effectLst/>
                          <a:latin typeface="+mj-lt"/>
                          <a:ea typeface="MS Mincho"/>
                        </a:rPr>
                        <a:t>12/20/22</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S Mincho"/>
                          <a:cs typeface="+mn-cs"/>
                        </a:rPr>
                        <a:t>Paster/DeBoer/Anderson</a:t>
                      </a:r>
                    </a:p>
                  </a:txBody>
                  <a:tcPr marL="68580" marR="68580" marT="0" marB="0"/>
                </a:tc>
                <a:tc>
                  <a:txBody>
                    <a:bodyPr/>
                    <a:lstStyle/>
                    <a:p>
                      <a:pPr marL="0" marR="0" algn="l">
                        <a:spcBef>
                          <a:spcPts val="0"/>
                        </a:spcBef>
                        <a:spcAft>
                          <a:spcPts val="0"/>
                        </a:spcAft>
                      </a:pPr>
                      <a:r>
                        <a:rPr lang="en-US" sz="1200" dirty="0">
                          <a:effectLst/>
                          <a:latin typeface="+mj-lt"/>
                          <a:ea typeface="MS Mincho"/>
                        </a:rPr>
                        <a:t>Day 1 – “2 additional questions”</a:t>
                      </a:r>
                      <a:r>
                        <a:rPr lang="en-US" sz="1200" baseline="0" dirty="0">
                          <a:effectLst/>
                          <a:latin typeface="+mj-lt"/>
                          <a:ea typeface="MS Mincho"/>
                        </a:rPr>
                        <a:t> for Out of Class tasks, Day 2 - </a:t>
                      </a:r>
                      <a:r>
                        <a:rPr lang="en-US" sz="1200" dirty="0">
                          <a:effectLst/>
                          <a:latin typeface="+mj-lt"/>
                          <a:ea typeface="MS Mincho"/>
                        </a:rPr>
                        <a:t>Slight timing shift</a:t>
                      </a:r>
                      <a:r>
                        <a:rPr lang="en-US" sz="1200" baseline="0" dirty="0">
                          <a:effectLst/>
                          <a:latin typeface="+mj-lt"/>
                          <a:ea typeface="MS Mincho"/>
                        </a:rPr>
                        <a:t> for technical tasks. Standardized box outline weight to 2.25 </a:t>
                      </a:r>
                      <a:r>
                        <a:rPr lang="en-US" sz="1200" baseline="0" dirty="0" err="1">
                          <a:effectLst/>
                          <a:latin typeface="+mj-lt"/>
                          <a:ea typeface="MS Mincho"/>
                        </a:rPr>
                        <a:t>pt</a:t>
                      </a:r>
                      <a:r>
                        <a:rPr lang="en-US" sz="1200" baseline="0" dirty="0">
                          <a:effectLst/>
                          <a:latin typeface="+mj-lt"/>
                          <a:ea typeface="MS Mincho"/>
                        </a:rPr>
                        <a:t>, added updating to most sections of Design Report</a:t>
                      </a:r>
                    </a:p>
                    <a:p>
                      <a:pPr marL="0" marR="0" algn="l">
                        <a:spcBef>
                          <a:spcPts val="0"/>
                        </a:spcBef>
                        <a:spcAft>
                          <a:spcPts val="0"/>
                        </a:spcAft>
                      </a:pPr>
                      <a:r>
                        <a:rPr lang="en-US" sz="1200" baseline="0" dirty="0">
                          <a:effectLst/>
                          <a:latin typeface="+mj-lt"/>
                          <a:ea typeface="MS Mincho"/>
                        </a:rPr>
                        <a:t>Finished documentation content shift from class 2 to 5</a:t>
                      </a:r>
                      <a:endParaRPr lang="en-US" sz="1200" dirty="0">
                        <a:effectLst/>
                        <a:latin typeface="+mj-lt"/>
                        <a:ea typeface="MS Mincho"/>
                      </a:endParaRPr>
                    </a:p>
                  </a:txBody>
                  <a:tcPr marL="68580" marR="68580" marT="0" marB="0"/>
                </a:tc>
                <a:extLst>
                  <a:ext uri="{0D108BD9-81ED-4DB2-BD59-A6C34878D82A}">
                    <a16:rowId xmlns:a16="http://schemas.microsoft.com/office/drawing/2014/main" val="4037627968"/>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mtClean="0"/>
              <a:t>3</a:t>
            </a:fld>
            <a:endParaRPr lang="en-US" dirty="0"/>
          </a:p>
        </p:txBody>
      </p:sp>
    </p:spTree>
    <p:extLst>
      <p:ext uri="{BB962C8B-B14F-4D97-AF65-F5344CB8AC3E}">
        <p14:creationId xmlns:p14="http://schemas.microsoft.com/office/powerpoint/2010/main" val="30893775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sz="3600" dirty="0">
                <a:cs typeface="Calibri"/>
              </a:rPr>
              <a:t>15 min - Meet with Chief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buNone/>
            </a:pPr>
            <a:r>
              <a:rPr lang="en-US" sz="2850" dirty="0">
                <a:ea typeface="+mn-lt"/>
                <a:cs typeface="+mn-lt"/>
              </a:rPr>
              <a:t>Chief Engineer meets with each team:</a:t>
            </a:r>
          </a:p>
          <a:p>
            <a:pPr lvl="2"/>
            <a:r>
              <a:rPr lang="en-US" sz="2550" dirty="0">
                <a:ea typeface="+mn-lt"/>
                <a:cs typeface="+mn-lt"/>
              </a:rPr>
              <a:t>Check on team status / welfare</a:t>
            </a:r>
          </a:p>
          <a:p>
            <a:pPr lvl="2"/>
            <a:r>
              <a:rPr lang="en-US" sz="2550" dirty="0">
                <a:ea typeface="+mn-lt"/>
                <a:cs typeface="+mn-lt"/>
              </a:rPr>
              <a:t>Student introductions </a:t>
            </a:r>
          </a:p>
          <a:p>
            <a:pPr lvl="2"/>
            <a:r>
              <a:rPr lang="en-US" sz="2550" dirty="0">
                <a:ea typeface="+mn-lt"/>
                <a:cs typeface="+mn-lt"/>
              </a:rPr>
              <a:t>Discuss project impressions</a:t>
            </a:r>
          </a:p>
          <a:p>
            <a:pPr lvl="2"/>
            <a:r>
              <a:rPr lang="en-US" sz="2550" dirty="0">
                <a:ea typeface="+mn-lt"/>
                <a:cs typeface="+mn-lt"/>
              </a:rPr>
              <a:t>CE’s background/experience</a:t>
            </a: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30</a:t>
            </a:fld>
            <a:endParaRPr lang="en-US" sz="1200" dirty="0"/>
          </a:p>
        </p:txBody>
      </p:sp>
      <p:sp>
        <p:nvSpPr>
          <p:cNvPr id="6" name="TextBox 5"/>
          <p:cNvSpPr txBox="1"/>
          <p:nvPr/>
        </p:nvSpPr>
        <p:spPr>
          <a:xfrm>
            <a:off x="999092" y="4724400"/>
            <a:ext cx="7145815" cy="877163"/>
          </a:xfrm>
          <a:prstGeom prst="rect">
            <a:avLst/>
          </a:prstGeom>
          <a:noFill/>
          <a:ln w="28575">
            <a:solidFill>
              <a:schemeClr val="accent2"/>
            </a:solidFill>
          </a:ln>
        </p:spPr>
        <p:txBody>
          <a:bodyPr wrap="square" rtlCol="0">
            <a:spAutoFit/>
          </a:bodyPr>
          <a:lstStyle/>
          <a:p>
            <a:pPr marL="0" lvl="2" algn="ctr"/>
            <a:r>
              <a:rPr lang="en-US" sz="2550" dirty="0">
                <a:ea typeface="+mn-lt"/>
                <a:cs typeface="+mn-lt"/>
              </a:rPr>
              <a:t>When not meeting with your PE or CE, team members generate/discuss questions.</a:t>
            </a:r>
            <a:endParaRPr lang="en-US" sz="2550" dirty="0"/>
          </a:p>
        </p:txBody>
      </p:sp>
    </p:spTree>
    <p:extLst>
      <p:ext uri="{BB962C8B-B14F-4D97-AF65-F5344CB8AC3E}">
        <p14:creationId xmlns:p14="http://schemas.microsoft.com/office/powerpoint/2010/main" val="19945250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dirty="0">
                <a:latin typeface="Calibri Light" panose="020F0302020204030204" pitchFamily="34" charset="0"/>
                <a:cs typeface="Calibri Light" panose="020F0302020204030204" pitchFamily="34" charset="0"/>
              </a:rPr>
              <a:t>15 min - Generate Project Questions</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a:buFont typeface="Arial"/>
              <a:buChar char="•"/>
            </a:pPr>
            <a:r>
              <a:rPr lang="en-US" sz="2000" dirty="0">
                <a:ea typeface="+mn-lt"/>
                <a:cs typeface="+mn-lt"/>
              </a:rPr>
              <a:t>These questions can be about any aspect of the project, but by the end of the class MUST include questions targeted to:</a:t>
            </a:r>
          </a:p>
          <a:p>
            <a:pPr marL="800100" lvl="1" indent="-285750">
              <a:buFont typeface="Arial"/>
              <a:buChar char="•"/>
            </a:pPr>
            <a:r>
              <a:rPr lang="en-US" sz="2000" dirty="0">
                <a:ea typeface="+mn-lt"/>
                <a:cs typeface="+mn-lt"/>
              </a:rPr>
              <a:t>Customer Needs</a:t>
            </a:r>
          </a:p>
          <a:p>
            <a:pPr marL="800100" lvl="1" indent="-285750">
              <a:buFont typeface="Arial"/>
              <a:buChar char="•"/>
            </a:pPr>
            <a:r>
              <a:rPr lang="en-US" sz="2000" dirty="0">
                <a:ea typeface="+mn-lt"/>
                <a:cs typeface="+mn-lt"/>
              </a:rPr>
              <a:t>Project Specifications / Technical Requirements</a:t>
            </a:r>
          </a:p>
          <a:p>
            <a:pPr indent="0">
              <a:buNone/>
            </a:pPr>
            <a:r>
              <a:rPr lang="en-US" sz="2000" dirty="0">
                <a:ea typeface="+mn-lt"/>
                <a:cs typeface="+mn-lt"/>
              </a:rPr>
              <a:t>Note - Needs and Requirements were taught in IED</a:t>
            </a:r>
          </a:p>
          <a:p>
            <a:r>
              <a:rPr lang="en-US" sz="2000" dirty="0">
                <a:ea typeface="+mn-lt"/>
                <a:cs typeface="+mn-lt"/>
              </a:rPr>
              <a:t>Refer to the Project Description as needed</a:t>
            </a:r>
            <a:endParaRPr lang="en-US" sz="2000" dirty="0">
              <a:cs typeface="Calibri"/>
            </a:endParaRPr>
          </a:p>
          <a:p>
            <a:r>
              <a:rPr lang="en-US" sz="2000" dirty="0">
                <a:cs typeface="Calibri"/>
              </a:rPr>
              <a:t>Write individual questions on separate Post It notes - ONE question per Post It.</a:t>
            </a:r>
          </a:p>
          <a:p>
            <a:r>
              <a:rPr lang="en-US" sz="2000" dirty="0">
                <a:cs typeface="Calibri"/>
              </a:rPr>
              <a:t>Combine duplicate/similar ideas</a:t>
            </a:r>
          </a:p>
          <a:p>
            <a:r>
              <a:rPr lang="en-US" sz="2000" dirty="0">
                <a:cs typeface="Calibri"/>
              </a:rPr>
              <a:t>Discuss, collaborate, and add to the list of questions</a:t>
            </a:r>
          </a:p>
        </p:txBody>
      </p:sp>
      <p:sp>
        <p:nvSpPr>
          <p:cNvPr id="7" name="Slide Number Placeholder 6"/>
          <p:cNvSpPr>
            <a:spLocks noGrp="1"/>
          </p:cNvSpPr>
          <p:nvPr>
            <p:ph type="sldNum" sz="quarter" idx="12"/>
          </p:nvPr>
        </p:nvSpPr>
        <p:spPr/>
        <p:txBody>
          <a:bodyPr/>
          <a:lstStyle/>
          <a:p>
            <a:fld id="{028FE254-016A-4E51-98AE-D4B4E3F12C32}" type="slidenum">
              <a:rPr lang="en-US" sz="1200" smtClean="0"/>
              <a:t>31</a:t>
            </a:fld>
            <a:endParaRPr lang="en-US" sz="1200" dirty="0"/>
          </a:p>
        </p:txBody>
      </p:sp>
      <p:sp>
        <p:nvSpPr>
          <p:cNvPr id="4" name="TextBox 3"/>
          <p:cNvSpPr txBox="1"/>
          <p:nvPr/>
        </p:nvSpPr>
        <p:spPr>
          <a:xfrm>
            <a:off x="1981200" y="5501479"/>
            <a:ext cx="4953000" cy="1015663"/>
          </a:xfrm>
          <a:prstGeom prst="rect">
            <a:avLst/>
          </a:prstGeom>
          <a:noFill/>
          <a:ln w="28575">
            <a:solidFill>
              <a:srgbClr val="FF0000"/>
            </a:solidFill>
          </a:ln>
        </p:spPr>
        <p:txBody>
          <a:bodyPr wrap="square" rtlCol="0">
            <a:spAutoFit/>
          </a:bodyPr>
          <a:lstStyle/>
          <a:p>
            <a:pPr marL="342900" indent="-342900">
              <a:buFont typeface="Arial" panose="020B0604020202020204" pitchFamily="34" charset="0"/>
              <a:buChar char="•"/>
            </a:pPr>
            <a:r>
              <a:rPr lang="en-US" sz="2000" dirty="0">
                <a:cs typeface="Calibri"/>
              </a:rPr>
              <a:t>Take photo of board BEFORE end of class to preserve the list for Class 2 activity. </a:t>
            </a:r>
          </a:p>
          <a:p>
            <a:pPr marL="342900" indent="-342900">
              <a:buFont typeface="Arial" panose="020B0604020202020204" pitchFamily="34" charset="0"/>
              <a:buChar char="•"/>
            </a:pPr>
            <a:r>
              <a:rPr lang="en-US" sz="2000" dirty="0">
                <a:cs typeface="Calibri"/>
              </a:rPr>
              <a:t>Post photo to Webex project space</a:t>
            </a:r>
          </a:p>
        </p:txBody>
      </p:sp>
    </p:spTree>
    <p:extLst>
      <p:ext uri="{BB962C8B-B14F-4D97-AF65-F5344CB8AC3E}">
        <p14:creationId xmlns:p14="http://schemas.microsoft.com/office/powerpoint/2010/main" val="13527202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dirty="0">
                <a:latin typeface="Calibri Light" panose="020F0302020204030204" pitchFamily="34" charset="0"/>
                <a:cs typeface="Calibri Light" panose="020F0302020204030204" pitchFamily="34" charset="0"/>
              </a:rPr>
              <a:t>15 min – Question Prompts</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a:buFont typeface="Arial"/>
              <a:buChar char="•"/>
            </a:pPr>
            <a:r>
              <a:rPr lang="en-US" sz="2000" dirty="0">
                <a:cs typeface="Calibri"/>
              </a:rPr>
              <a:t>The following list represents types of Needs and Requirements and can be used as prompts for generating questions:</a:t>
            </a:r>
          </a:p>
          <a:p>
            <a:pPr lvl="1">
              <a:buFont typeface="Arial"/>
              <a:buChar char="•"/>
            </a:pPr>
            <a:r>
              <a:rPr lang="en-US" sz="1700" dirty="0">
                <a:cs typeface="Calibri"/>
              </a:rPr>
              <a:t>Functionality</a:t>
            </a:r>
          </a:p>
          <a:p>
            <a:pPr lvl="1">
              <a:buFont typeface="Arial"/>
              <a:buChar char="•"/>
            </a:pPr>
            <a:r>
              <a:rPr lang="en-US" sz="1700" dirty="0">
                <a:cs typeface="Calibri"/>
              </a:rPr>
              <a:t>Performance (Quality)</a:t>
            </a:r>
          </a:p>
          <a:p>
            <a:pPr lvl="1">
              <a:buFont typeface="Arial"/>
              <a:buChar char="•"/>
            </a:pPr>
            <a:r>
              <a:rPr lang="en-US" sz="1700" dirty="0">
                <a:cs typeface="Calibri"/>
              </a:rPr>
              <a:t>Safety</a:t>
            </a:r>
          </a:p>
          <a:p>
            <a:pPr lvl="1">
              <a:buFont typeface="Arial"/>
              <a:buChar char="•"/>
            </a:pPr>
            <a:r>
              <a:rPr lang="en-US" sz="1700" dirty="0">
                <a:cs typeface="Calibri"/>
              </a:rPr>
              <a:t>Technical</a:t>
            </a:r>
          </a:p>
          <a:p>
            <a:pPr lvl="1">
              <a:buFont typeface="Arial"/>
              <a:buChar char="•"/>
            </a:pPr>
            <a:r>
              <a:rPr lang="en-US" sz="1700" dirty="0">
                <a:cs typeface="Calibri"/>
              </a:rPr>
              <a:t>Aesthetic (Look and Feel)</a:t>
            </a:r>
          </a:p>
          <a:p>
            <a:pPr lvl="1">
              <a:buFont typeface="Arial"/>
              <a:buChar char="•"/>
            </a:pPr>
            <a:r>
              <a:rPr lang="en-US" sz="1700" dirty="0">
                <a:cs typeface="Calibri"/>
              </a:rPr>
              <a:t>Usability</a:t>
            </a:r>
          </a:p>
          <a:p>
            <a:pPr lvl="1">
              <a:buFont typeface="Arial"/>
              <a:buChar char="•"/>
            </a:pPr>
            <a:r>
              <a:rPr lang="en-US" sz="1700" dirty="0">
                <a:cs typeface="Calibri"/>
              </a:rPr>
              <a:t>Accessibility</a:t>
            </a:r>
          </a:p>
          <a:p>
            <a:pPr lvl="1">
              <a:buFont typeface="Arial"/>
              <a:buChar char="•"/>
            </a:pPr>
            <a:r>
              <a:rPr lang="en-US" sz="1700" dirty="0">
                <a:cs typeface="Calibri"/>
              </a:rPr>
              <a:t>Reliability/Durability/Availability</a:t>
            </a:r>
          </a:p>
          <a:p>
            <a:pPr lvl="1">
              <a:buFont typeface="Arial"/>
              <a:buChar char="•"/>
            </a:pPr>
            <a:r>
              <a:rPr lang="en-US" sz="1700" dirty="0">
                <a:cs typeface="Calibri"/>
              </a:rPr>
              <a:t>Manufacturing and Material</a:t>
            </a:r>
          </a:p>
          <a:p>
            <a:pPr lvl="1">
              <a:buFont typeface="Arial"/>
              <a:buChar char="•"/>
            </a:pPr>
            <a:r>
              <a:rPr lang="en-US" sz="1700" dirty="0">
                <a:cs typeface="Calibri"/>
              </a:rPr>
              <a:t>Maintainability and Support</a:t>
            </a:r>
          </a:p>
          <a:p>
            <a:pPr lvl="1">
              <a:buFont typeface="Arial"/>
              <a:buChar char="•"/>
            </a:pPr>
            <a:r>
              <a:rPr lang="en-US" sz="1700" dirty="0">
                <a:cs typeface="Calibri"/>
              </a:rPr>
              <a:t>Cost (Development and Manufacturing</a:t>
            </a:r>
          </a:p>
          <a:p>
            <a:pPr lvl="1">
              <a:buFont typeface="Arial"/>
              <a:buChar char="•"/>
            </a:pPr>
            <a:r>
              <a:rPr lang="en-US" sz="1700" dirty="0">
                <a:cs typeface="Calibri"/>
              </a:rPr>
              <a:t>Environmental Impact</a:t>
            </a:r>
          </a:p>
        </p:txBody>
      </p:sp>
      <p:sp>
        <p:nvSpPr>
          <p:cNvPr id="7" name="Slide Number Placeholder 6"/>
          <p:cNvSpPr>
            <a:spLocks noGrp="1"/>
          </p:cNvSpPr>
          <p:nvPr>
            <p:ph type="sldNum" sz="quarter" idx="12"/>
          </p:nvPr>
        </p:nvSpPr>
        <p:spPr/>
        <p:txBody>
          <a:bodyPr/>
          <a:lstStyle/>
          <a:p>
            <a:fld id="{028FE254-016A-4E51-98AE-D4B4E3F12C32}" type="slidenum">
              <a:rPr lang="en-US" sz="1200" smtClean="0"/>
              <a:t>32</a:t>
            </a:fld>
            <a:endParaRPr lang="en-US" sz="1200" dirty="0"/>
          </a:p>
        </p:txBody>
      </p:sp>
    </p:spTree>
    <p:extLst>
      <p:ext uri="{BB962C8B-B14F-4D97-AF65-F5344CB8AC3E}">
        <p14:creationId xmlns:p14="http://schemas.microsoft.com/office/powerpoint/2010/main" val="40761304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Ticket Out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fontScale="85000" lnSpcReduction="20000"/>
          </a:bodyPr>
          <a:lstStyle/>
          <a:p>
            <a:r>
              <a:rPr lang="en-US" dirty="0">
                <a:cs typeface="Calibri"/>
              </a:rPr>
              <a:t>Design Lab wants your 'immediate' feedback on the course and your experience.</a:t>
            </a:r>
          </a:p>
          <a:p>
            <a:r>
              <a:rPr lang="en-US" dirty="0">
                <a:cs typeface="Calibri"/>
              </a:rPr>
              <a:t>These 'surveys' after many classes will help us help you.</a:t>
            </a:r>
          </a:p>
          <a:p>
            <a:r>
              <a:rPr lang="en-US" dirty="0">
                <a:cs typeface="Calibri"/>
              </a:rPr>
              <a:t>Collected anonymously using Google Forms.</a:t>
            </a:r>
          </a:p>
          <a:p>
            <a:pPr lvl="1"/>
            <a:r>
              <a:rPr lang="en-US" dirty="0">
                <a:cs typeface="Calibri"/>
              </a:rPr>
              <a:t>If you ever want an individual response from PE/CE/Director, be sure to INCLUDE your name.</a:t>
            </a:r>
          </a:p>
          <a:p>
            <a:r>
              <a:rPr lang="en-US" dirty="0">
                <a:cs typeface="Calibri"/>
              </a:rPr>
              <a:t>Please Complete Ticket Out Today or Tomorrow</a:t>
            </a:r>
          </a:p>
          <a:p>
            <a:endParaRPr lang="en-US" dirty="0">
              <a:cs typeface="Calibri"/>
            </a:endParaRPr>
          </a:p>
          <a:p>
            <a:r>
              <a:rPr lang="en-US" dirty="0">
                <a:cs typeface="Calibri"/>
              </a:rPr>
              <a:t>You can also always use email or Webex to reach out to PE/CE with any questions.</a:t>
            </a:r>
          </a:p>
        </p:txBody>
      </p:sp>
      <p:sp>
        <p:nvSpPr>
          <p:cNvPr id="5" name="Slide Number Placeholder 4"/>
          <p:cNvSpPr>
            <a:spLocks noGrp="1"/>
          </p:cNvSpPr>
          <p:nvPr>
            <p:ph type="sldNum" sz="quarter" idx="12"/>
          </p:nvPr>
        </p:nvSpPr>
        <p:spPr/>
        <p:txBody>
          <a:bodyPr/>
          <a:lstStyle/>
          <a:p>
            <a:fld id="{B044824F-EBE0-443F-8A8F-F64816AF04DC}" type="slidenum">
              <a:rPr lang="en-US" smtClean="0"/>
              <a:t>33</a:t>
            </a:fld>
            <a:endParaRPr lang="en-US" dirty="0"/>
          </a:p>
        </p:txBody>
      </p:sp>
    </p:spTree>
    <p:extLst>
      <p:ext uri="{BB962C8B-B14F-4D97-AF65-F5344CB8AC3E}">
        <p14:creationId xmlns:p14="http://schemas.microsoft.com/office/powerpoint/2010/main" val="40847096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lstStyle/>
          <a:p>
            <a:r>
              <a:rPr lang="en-US" dirty="0"/>
              <a:t>Out of Class Tasks</a:t>
            </a:r>
            <a:br>
              <a:rPr lang="en-US" dirty="0"/>
            </a:br>
            <a:r>
              <a:rPr lang="en-US" sz="1800" dirty="0"/>
              <a:t>(what you might call homework, to be completed </a:t>
            </a:r>
            <a:r>
              <a:rPr lang="en-US" sz="1800" b="1" dirty="0"/>
              <a:t>BEFORE Class 2</a:t>
            </a:r>
            <a:r>
              <a:rPr lang="en-US" sz="1800" dirty="0"/>
              <a:t>)</a:t>
            </a:r>
          </a:p>
        </p:txBody>
      </p:sp>
      <p:sp>
        <p:nvSpPr>
          <p:cNvPr id="8" name="Content Placeholder 2"/>
          <p:cNvSpPr txBox="1">
            <a:spLocks/>
          </p:cNvSpPr>
          <p:nvPr/>
        </p:nvSpPr>
        <p:spPr>
          <a:xfrm>
            <a:off x="1066800" y="1122230"/>
            <a:ext cx="7886700" cy="1371600"/>
          </a:xfrm>
          <a:prstGeom prst="rect">
            <a:avLst/>
          </a:prstGeom>
          <a:solidFill>
            <a:schemeClr val="accent4">
              <a:lumMod val="20000"/>
              <a:lumOff val="80000"/>
            </a:schemeClr>
          </a:solidFill>
        </p:spPr>
        <p:txBody>
          <a:bodyPr vert="horz" lIns="68580" tIns="34290" rIns="68580" bIns="3429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Project Technical Work</a:t>
            </a:r>
          </a:p>
          <a:p>
            <a:pPr marL="171450" indent="-171450" defTabSz="685800">
              <a:spcBef>
                <a:spcPts val="750"/>
              </a:spcBef>
            </a:pPr>
            <a:r>
              <a:rPr lang="en-US" sz="1500" dirty="0">
                <a:solidFill>
                  <a:prstClr val="black"/>
                </a:solidFill>
                <a:latin typeface="Calibri" panose="020F0502020204030204"/>
              </a:rPr>
              <a:t>Re-read the Project Description with Class 1 Question Generation exercise in mind</a:t>
            </a:r>
          </a:p>
          <a:p>
            <a:pPr marL="171450" indent="-171450" defTabSz="685800">
              <a:spcBef>
                <a:spcPts val="750"/>
              </a:spcBef>
            </a:pPr>
            <a:r>
              <a:rPr lang="en-US" sz="1500" dirty="0">
                <a:solidFill>
                  <a:prstClr val="black"/>
                </a:solidFill>
                <a:latin typeface="Calibri" panose="020F0502020204030204"/>
              </a:rPr>
              <a:t>Post list of project questions for team’s </a:t>
            </a:r>
            <a:r>
              <a:rPr lang="en-US" sz="1500" dirty="0" err="1">
                <a:solidFill>
                  <a:prstClr val="black"/>
                </a:solidFill>
                <a:latin typeface="Calibri" panose="020F0502020204030204"/>
              </a:rPr>
              <a:t>Webex</a:t>
            </a:r>
            <a:r>
              <a:rPr lang="en-US" sz="1500" dirty="0">
                <a:solidFill>
                  <a:prstClr val="black"/>
                </a:solidFill>
                <a:latin typeface="Calibri" panose="020F0502020204030204"/>
              </a:rPr>
              <a:t> General space</a:t>
            </a:r>
          </a:p>
          <a:p>
            <a:pPr marL="171450" indent="-171450" defTabSz="685800">
              <a:lnSpc>
                <a:spcPct val="120000"/>
              </a:lnSpc>
              <a:spcBef>
                <a:spcPts val="750"/>
              </a:spcBef>
            </a:pPr>
            <a:r>
              <a:rPr lang="en-US" sz="1500" dirty="0">
                <a:solidFill>
                  <a:prstClr val="black"/>
                </a:solidFill>
                <a:latin typeface="Calibri" panose="020F0502020204030204"/>
              </a:rPr>
              <a:t>Each student add TWO additional project questions to team’s Webex General space for further discussion in class 2</a:t>
            </a:r>
            <a:endParaRPr lang="en-US" sz="1500" dirty="0">
              <a:solidFill>
                <a:prstClr val="black"/>
              </a:solidFill>
              <a:latin typeface="Calibri" panose="020F0502020204030204"/>
              <a:cs typeface="Calibri"/>
            </a:endParaRPr>
          </a:p>
        </p:txBody>
      </p:sp>
      <p:sp>
        <p:nvSpPr>
          <p:cNvPr id="10" name="Content Placeholder 2"/>
          <p:cNvSpPr txBox="1">
            <a:spLocks/>
          </p:cNvSpPr>
          <p:nvPr/>
        </p:nvSpPr>
        <p:spPr>
          <a:xfrm>
            <a:off x="1066800" y="2504716"/>
            <a:ext cx="7886700" cy="1600200"/>
          </a:xfrm>
          <a:prstGeom prst="rect">
            <a:avLst/>
          </a:prstGeom>
          <a:solidFill>
            <a:schemeClr val="accent1">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Team Development / Design Process Refresher</a:t>
            </a:r>
          </a:p>
          <a:p>
            <a:pPr defTabSz="685800">
              <a:spcBef>
                <a:spcPts val="750"/>
              </a:spcBef>
            </a:pPr>
            <a:r>
              <a:rPr lang="en-US" sz="1600" dirty="0">
                <a:solidFill>
                  <a:prstClr val="black"/>
                </a:solidFill>
                <a:latin typeface="Calibri" panose="020F0502020204030204"/>
              </a:rPr>
              <a:t>Nothing this time!</a:t>
            </a:r>
          </a:p>
        </p:txBody>
      </p:sp>
      <p:sp>
        <p:nvSpPr>
          <p:cNvPr id="11" name="Content Placeholder 2"/>
          <p:cNvSpPr txBox="1">
            <a:spLocks/>
          </p:cNvSpPr>
          <p:nvPr/>
        </p:nvSpPr>
        <p:spPr>
          <a:xfrm>
            <a:off x="1066800" y="4115802"/>
            <a:ext cx="7886700" cy="2604061"/>
          </a:xfrm>
          <a:prstGeom prst="rect">
            <a:avLst/>
          </a:prstGeom>
          <a:solidFill>
            <a:schemeClr val="accent6">
              <a:lumMod val="20000"/>
              <a:lumOff val="80000"/>
            </a:schemeClr>
          </a:solidFill>
        </p:spPr>
        <p:txBody>
          <a:bodyPr vert="horz" lIns="68580" tIns="34290" rIns="68580" bIns="3429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2000" b="1" dirty="0">
                <a:solidFill>
                  <a:prstClr val="black"/>
                </a:solidFill>
                <a:latin typeface="Calibri" panose="020F0502020204030204"/>
              </a:rPr>
              <a:t>Administrative Tasks</a:t>
            </a:r>
          </a:p>
          <a:p>
            <a:pPr marL="171450" indent="-171450" defTabSz="685800">
              <a:spcBef>
                <a:spcPts val="750"/>
              </a:spcBef>
            </a:pPr>
            <a:r>
              <a:rPr lang="en-US" sz="1600" dirty="0">
                <a:solidFill>
                  <a:prstClr val="black"/>
                </a:solidFill>
                <a:latin typeface="Calibri" panose="020F0502020204030204"/>
                <a:ea typeface="+mn-lt"/>
                <a:cs typeface="Calibri" panose="020F0502020204030204"/>
              </a:rPr>
              <a:t>Complete </a:t>
            </a:r>
            <a:r>
              <a:rPr lang="en-US" sz="1600" dirty="0">
                <a:solidFill>
                  <a:prstClr val="black"/>
                </a:solidFill>
                <a:latin typeface="Calibri" panose="020F0502020204030204"/>
              </a:rPr>
              <a:t>Class 1 Ticket Out </a:t>
            </a:r>
            <a:r>
              <a:rPr lang="en-US" sz="2300" dirty="0">
                <a:solidFill>
                  <a:prstClr val="black"/>
                </a:solidFill>
                <a:latin typeface="Calibri" panose="020F0502020204030204"/>
              </a:rPr>
              <a:t>- </a:t>
            </a:r>
            <a:r>
              <a:rPr lang="en-US" sz="1725" dirty="0">
                <a:solidFill>
                  <a:prstClr val="black"/>
                </a:solidFill>
                <a:cs typeface="Calibri"/>
                <a:hlinkClick r:id="rId2"/>
              </a:rPr>
              <a:t>https://forms.gle/HoU1JufvnPfDkbtW6</a:t>
            </a:r>
            <a:r>
              <a:rPr lang="en-US" sz="1725" dirty="0">
                <a:solidFill>
                  <a:prstClr val="black"/>
                </a:solidFill>
                <a:cs typeface="Calibri"/>
              </a:rPr>
              <a:t> </a:t>
            </a:r>
          </a:p>
          <a:p>
            <a:pPr marL="171450" indent="-171450" defTabSz="685800">
              <a:spcBef>
                <a:spcPts val="750"/>
              </a:spcBef>
            </a:pPr>
            <a:r>
              <a:rPr lang="en-US" sz="3000" b="1" dirty="0">
                <a:solidFill>
                  <a:prstClr val="black"/>
                </a:solidFill>
                <a:latin typeface="Calibri" panose="020F0502020204030204"/>
                <a:ea typeface="+mn-lt"/>
                <a:cs typeface="Calibri" panose="020F0502020204030204"/>
              </a:rPr>
              <a:t>Register for EDN </a:t>
            </a:r>
            <a:r>
              <a:rPr lang="en-US" sz="2100" dirty="0">
                <a:solidFill>
                  <a:prstClr val="black"/>
                </a:solidFill>
                <a:latin typeface="Calibri" panose="020F0502020204030204"/>
                <a:ea typeface="+mn-lt"/>
                <a:cs typeface="Calibri" panose="020F0502020204030204"/>
              </a:rPr>
              <a:t>– </a:t>
            </a:r>
            <a:r>
              <a:rPr lang="en-US" sz="1725" dirty="0">
                <a:solidFill>
                  <a:prstClr val="black"/>
                </a:solidFill>
                <a:latin typeface="Calibri" panose="020F0502020204030204"/>
                <a:hlinkClick r:id="rId3"/>
              </a:rPr>
              <a:t>https://designlab.eng.rpi.edu/edn/</a:t>
            </a:r>
            <a:r>
              <a:rPr lang="en-US" sz="1725" dirty="0">
                <a:solidFill>
                  <a:prstClr val="black"/>
                </a:solidFill>
                <a:latin typeface="Calibri" panose="020F0502020204030204"/>
              </a:rPr>
              <a:t> </a:t>
            </a:r>
            <a:endParaRPr lang="en-US" sz="1725" dirty="0">
              <a:solidFill>
                <a:prstClr val="black"/>
              </a:solidFill>
              <a:latin typeface="Calibri" panose="020F0502020204030204"/>
              <a:ea typeface="+mn-lt"/>
              <a:cs typeface="Calibri" panose="020F0502020204030204"/>
            </a:endParaRPr>
          </a:p>
          <a:p>
            <a:pPr marL="598885" lvl="1" indent="-298847" defTabSz="685800">
              <a:spcBef>
                <a:spcPts val="375"/>
              </a:spcBef>
            </a:pPr>
            <a:r>
              <a:rPr lang="en-US" sz="1800" dirty="0">
                <a:solidFill>
                  <a:prstClr val="black"/>
                </a:solidFill>
                <a:latin typeface="Calibri" panose="020F0502020204030204"/>
              </a:rPr>
              <a:t>Registration button in upper right hand corner</a:t>
            </a:r>
            <a:endParaRPr lang="en-US" sz="1800" dirty="0">
              <a:solidFill>
                <a:prstClr val="black"/>
              </a:solidFill>
              <a:latin typeface="Calibri" panose="020F0502020204030204"/>
              <a:cs typeface="Calibri"/>
            </a:endParaRPr>
          </a:p>
          <a:p>
            <a:pPr marL="598885" lvl="1" indent="-298847" defTabSz="685800">
              <a:spcBef>
                <a:spcPts val="375"/>
              </a:spcBef>
            </a:pPr>
            <a:r>
              <a:rPr lang="en-US" sz="1800" dirty="0">
                <a:solidFill>
                  <a:prstClr val="black"/>
                </a:solidFill>
                <a:latin typeface="Calibri" panose="020F0502020204030204"/>
              </a:rPr>
              <a:t>Login must be your RCSID (RPI email </a:t>
            </a:r>
            <a:r>
              <a:rPr lang="en-US" sz="1800" b="1" dirty="0">
                <a:solidFill>
                  <a:prstClr val="black"/>
                </a:solidFill>
                <a:latin typeface="Calibri" panose="020F0502020204030204"/>
              </a:rPr>
              <a:t>before </a:t>
            </a:r>
            <a:r>
              <a:rPr lang="en-US" sz="1800" dirty="0">
                <a:solidFill>
                  <a:prstClr val="black"/>
                </a:solidFill>
                <a:latin typeface="Calibri" panose="020F0502020204030204"/>
              </a:rPr>
              <a:t>the @ symbol)</a:t>
            </a:r>
            <a:endParaRPr lang="en-US" sz="1800" dirty="0">
              <a:solidFill>
                <a:prstClr val="black"/>
              </a:solidFill>
              <a:latin typeface="Calibri" panose="020F0502020204030204"/>
              <a:cs typeface="Calibri"/>
            </a:endParaRPr>
          </a:p>
          <a:p>
            <a:pPr marL="598885" lvl="1" indent="-298847" defTabSz="685800">
              <a:spcBef>
                <a:spcPts val="375"/>
              </a:spcBef>
            </a:pPr>
            <a:r>
              <a:rPr lang="en-US" sz="1800" dirty="0">
                <a:solidFill>
                  <a:prstClr val="black"/>
                </a:solidFill>
                <a:latin typeface="Calibri" panose="020F0502020204030204"/>
                <a:cs typeface="Calibri"/>
              </a:rPr>
              <a:t>Email must be your RPI email</a:t>
            </a:r>
          </a:p>
          <a:p>
            <a:pPr marL="598885" lvl="1" indent="-298847" defTabSz="685800">
              <a:spcBef>
                <a:spcPts val="375"/>
              </a:spcBef>
            </a:pPr>
            <a:r>
              <a:rPr lang="en-US" sz="1800" dirty="0">
                <a:solidFill>
                  <a:prstClr val="black"/>
                </a:solidFill>
                <a:latin typeface="Calibri" panose="020F0502020204030204"/>
                <a:cs typeface="Calibri"/>
              </a:rPr>
              <a:t>Bookmark this site. You will use it </a:t>
            </a:r>
            <a:r>
              <a:rPr lang="en-US" sz="1800" b="1" dirty="0">
                <a:solidFill>
                  <a:prstClr val="black"/>
                </a:solidFill>
                <a:latin typeface="Calibri" panose="020F0502020204030204"/>
                <a:cs typeface="Calibri"/>
              </a:rPr>
              <a:t>A LOT </a:t>
            </a:r>
            <a:r>
              <a:rPr lang="en-US" sz="1800" dirty="0">
                <a:solidFill>
                  <a:prstClr val="black"/>
                </a:solidFill>
                <a:latin typeface="Calibri" panose="020F0502020204030204"/>
                <a:cs typeface="Calibri"/>
              </a:rPr>
              <a:t>for this course.</a:t>
            </a:r>
          </a:p>
          <a:p>
            <a:pPr marL="172641" indent="-172641" defTabSz="685800">
              <a:spcBef>
                <a:spcPts val="750"/>
              </a:spcBef>
            </a:pPr>
            <a:r>
              <a:rPr lang="en-US" sz="1600" dirty="0">
                <a:solidFill>
                  <a:prstClr val="black"/>
                </a:solidFill>
                <a:latin typeface="Calibri" panose="020F0502020204030204"/>
              </a:rPr>
              <a:t>Watch Capstone Introduction &amp; Expectations – Part 2 video (7 Min)</a:t>
            </a:r>
          </a:p>
          <a:p>
            <a:pPr marL="600075" lvl="1" indent="-300038" defTabSz="685800">
              <a:spcBef>
                <a:spcPts val="375"/>
              </a:spcBef>
            </a:pPr>
            <a:r>
              <a:rPr lang="en-US" sz="1725" u="sng" dirty="0">
                <a:solidFill>
                  <a:prstClr val="black"/>
                </a:solidFill>
                <a:latin typeface="Calibri" panose="020F0502020204030204"/>
                <a:hlinkClick r:id="rId4"/>
              </a:rPr>
              <a:t>https://designlab.eng.rpi.edu/edn/projects/capstone-support-dev/repository/112/raw/training/Capstone%20Introduction%20and%20Expectations%20Part%202.mp4</a:t>
            </a:r>
            <a:endParaRPr lang="en-US" sz="1725" u="sng" dirty="0">
              <a:solidFill>
                <a:prstClr val="black"/>
              </a:solidFill>
              <a:latin typeface="Calibri" panose="020F0502020204030204"/>
            </a:endParaRPr>
          </a:p>
          <a:p>
            <a:pPr marL="300038" indent="-342900" defTabSz="685800">
              <a:spcBef>
                <a:spcPts val="750"/>
              </a:spcBef>
            </a:pPr>
            <a:endParaRPr lang="en-US" sz="2100" dirty="0">
              <a:solidFill>
                <a:prstClr val="black"/>
              </a:solidFill>
              <a:latin typeface="Calibri" panose="020F0502020204030204"/>
              <a:cs typeface="Calibri"/>
            </a:endParaRPr>
          </a:p>
        </p:txBody>
      </p:sp>
      <p:sp>
        <p:nvSpPr>
          <p:cNvPr id="12" name="Oval 11"/>
          <p:cNvSpPr/>
          <p:nvPr/>
        </p:nvSpPr>
        <p:spPr>
          <a:xfrm>
            <a:off x="155584" y="2841172"/>
            <a:ext cx="838640" cy="927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T/D</a:t>
            </a:r>
          </a:p>
        </p:txBody>
      </p:sp>
      <p:sp>
        <p:nvSpPr>
          <p:cNvPr id="13" name="Isosceles Triangle 12"/>
          <p:cNvSpPr/>
          <p:nvPr/>
        </p:nvSpPr>
        <p:spPr>
          <a:xfrm>
            <a:off x="112653" y="4995829"/>
            <a:ext cx="924501" cy="844005"/>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A</a:t>
            </a:r>
          </a:p>
          <a:p>
            <a:pPr algn="ctr" defTabSz="685800"/>
            <a:endParaRPr lang="en-US" sz="1600" dirty="0">
              <a:solidFill>
                <a:prstClr val="white"/>
              </a:solidFill>
              <a:latin typeface="Calibri" panose="020F0502020204030204"/>
            </a:endParaRPr>
          </a:p>
        </p:txBody>
      </p:sp>
      <p:sp>
        <p:nvSpPr>
          <p:cNvPr id="14" name="Rectangle 13"/>
          <p:cNvSpPr/>
          <p:nvPr/>
        </p:nvSpPr>
        <p:spPr>
          <a:xfrm>
            <a:off x="191027" y="1405870"/>
            <a:ext cx="767754" cy="8043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P</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34</a:t>
            </a:fld>
            <a:endParaRPr lang="en-US" sz="1200" dirty="0"/>
          </a:p>
        </p:txBody>
      </p:sp>
    </p:spTree>
    <p:extLst>
      <p:ext uri="{BB962C8B-B14F-4D97-AF65-F5344CB8AC3E}">
        <p14:creationId xmlns:p14="http://schemas.microsoft.com/office/powerpoint/2010/main" val="26990270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2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35</a:t>
            </a:fld>
            <a:endParaRPr lang="en-US" sz="1200" dirty="0"/>
          </a:p>
        </p:txBody>
      </p:sp>
      <p:sp>
        <p:nvSpPr>
          <p:cNvPr id="6" name="TextBox 5"/>
          <p:cNvSpPr txBox="1"/>
          <p:nvPr/>
        </p:nvSpPr>
        <p:spPr>
          <a:xfrm>
            <a:off x="228600" y="5500396"/>
            <a:ext cx="8783495" cy="1046440"/>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3"/>
              </a:rPr>
              <a:t>https://designlab.eng.rpi.edu/edn/projects/capstone-support-dev/wiki/Subversion</a:t>
            </a:r>
            <a:r>
              <a:rPr lang="en-US" sz="1200" dirty="0"/>
              <a:t> </a:t>
            </a:r>
          </a:p>
          <a:p>
            <a:pPr algn="ctr"/>
            <a:r>
              <a:rPr lang="en-US" sz="1600" dirty="0"/>
              <a:t>Playbook -</a:t>
            </a:r>
            <a:r>
              <a:rPr lang="en-US" sz="1200" dirty="0"/>
              <a:t> </a:t>
            </a:r>
            <a:r>
              <a:rPr lang="en-US" sz="1200" dirty="0">
                <a:hlinkClick r:id="rId4"/>
              </a:rPr>
              <a:t>https://designlab.eng.rpi.edu/edn/projects/capstone-support-dev/wiki/Capstone_Playbook</a:t>
            </a:r>
            <a:endParaRPr lang="en-US" sz="1200" u="sng" dirty="0"/>
          </a:p>
          <a:p>
            <a:pPr algn="ctr"/>
            <a:endParaRPr lang="en-US" sz="1200" dirty="0"/>
          </a:p>
        </p:txBody>
      </p:sp>
      <p:grpSp>
        <p:nvGrpSpPr>
          <p:cNvPr id="13" name="Group 12"/>
          <p:cNvGrpSpPr/>
          <p:nvPr/>
        </p:nvGrpSpPr>
        <p:grpSpPr>
          <a:xfrm>
            <a:off x="7086600" y="660494"/>
            <a:ext cx="2999703" cy="830997"/>
            <a:chOff x="-1167540" y="3413632"/>
            <a:chExt cx="4250740" cy="885220"/>
          </a:xfrm>
        </p:grpSpPr>
        <p:sp>
          <p:nvSpPr>
            <p:cNvPr id="14" name="TextBox 13"/>
            <p:cNvSpPr txBox="1"/>
            <p:nvPr/>
          </p:nvSpPr>
          <p:spPr>
            <a:xfrm>
              <a:off x="-914400" y="3413632"/>
              <a:ext cx="3997600" cy="885220"/>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Project Technical Work</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p:txBody>
        </p:sp>
        <p:sp>
          <p:nvSpPr>
            <p:cNvPr id="15" name="Oval 14"/>
            <p:cNvSpPr/>
            <p:nvPr/>
          </p:nvSpPr>
          <p:spPr>
            <a:xfrm>
              <a:off x="-1167540" y="3755648"/>
              <a:ext cx="289863" cy="201187"/>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6" name="Isosceles Triangle 15"/>
            <p:cNvSpPr/>
            <p:nvPr/>
          </p:nvSpPr>
          <p:spPr>
            <a:xfrm>
              <a:off x="-1167540" y="4046341"/>
              <a:ext cx="291961" cy="18055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7" name="Rectangle 16"/>
            <p:cNvSpPr/>
            <p:nvPr/>
          </p:nvSpPr>
          <p:spPr>
            <a:xfrm>
              <a:off x="-1155509" y="3450228"/>
              <a:ext cx="270000" cy="199239"/>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4" name="Pictur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044617" y="1283589"/>
            <a:ext cx="5155145" cy="4152536"/>
          </a:xfrm>
          <a:prstGeom prst="rect">
            <a:avLst/>
          </a:prstGeom>
        </p:spPr>
      </p:pic>
    </p:spTree>
    <p:extLst>
      <p:ext uri="{BB962C8B-B14F-4D97-AF65-F5344CB8AC3E}">
        <p14:creationId xmlns:p14="http://schemas.microsoft.com/office/powerpoint/2010/main" val="14271356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Capstone Expectations Q&amp;A</a:t>
            </a:r>
          </a:p>
        </p:txBody>
      </p:sp>
      <p:sp>
        <p:nvSpPr>
          <p:cNvPr id="3" name="Content Placeholder 2"/>
          <p:cNvSpPr>
            <a:spLocks noGrp="1"/>
          </p:cNvSpPr>
          <p:nvPr>
            <p:ph idx="1"/>
          </p:nvPr>
        </p:nvSpPr>
        <p:spPr/>
        <p:txBody>
          <a:bodyPr>
            <a:normAutofit/>
          </a:bodyPr>
          <a:lstStyle/>
          <a:p>
            <a:r>
              <a:rPr lang="en-US" dirty="0"/>
              <a:t>Out of Class Task was to watch 1 video </a:t>
            </a:r>
            <a:r>
              <a:rPr lang="en-US" sz="1100" dirty="0"/>
              <a:t>(</a:t>
            </a:r>
            <a:r>
              <a:rPr lang="en-US" sz="1100" dirty="0">
                <a:solidFill>
                  <a:prstClr val="black"/>
                </a:solidFill>
              </a:rPr>
              <a:t>Capstone Introduction &amp; Expectations – Part 2)</a:t>
            </a:r>
            <a:endParaRPr lang="en-US" sz="1100" dirty="0"/>
          </a:p>
          <a:p>
            <a:r>
              <a:rPr lang="en-US" dirty="0"/>
              <a:t>QUESTIONS about content?</a:t>
            </a:r>
          </a:p>
          <a:p>
            <a:endParaRPr lang="en-US" dirty="0"/>
          </a:p>
          <a:p>
            <a:r>
              <a:rPr lang="en-US" dirty="0"/>
              <a:t>What is difference between IED and Capstone?</a:t>
            </a:r>
          </a:p>
          <a:p>
            <a:r>
              <a:rPr lang="en-US" dirty="0"/>
              <a:t>Who ‘owns’ your project – student team, PE, CE, sponsor?</a:t>
            </a:r>
          </a:p>
          <a:p>
            <a:r>
              <a:rPr lang="en-US" dirty="0"/>
              <a:t>What is role of students in Capstone?</a:t>
            </a:r>
          </a:p>
          <a:p>
            <a:r>
              <a:rPr lang="en-US" dirty="0"/>
              <a:t>What is role of PE?</a:t>
            </a:r>
          </a:p>
          <a:p>
            <a:r>
              <a:rPr lang="en-US" dirty="0"/>
              <a:t>What is role of 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36</a:t>
            </a:fld>
            <a:endParaRPr lang="en-US" sz="1200" dirty="0"/>
          </a:p>
        </p:txBody>
      </p:sp>
    </p:spTree>
    <p:extLst>
      <p:ext uri="{BB962C8B-B14F-4D97-AF65-F5344CB8AC3E}">
        <p14:creationId xmlns:p14="http://schemas.microsoft.com/office/powerpoint/2010/main" val="1575990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1000"/>
                                        <p:tgtEl>
                                          <p:spTgt spid="3">
                                            <p:txEl>
                                              <p:pRg st="7" end="7"/>
                                            </p:txEl>
                                          </p:spTgt>
                                        </p:tgtEl>
                                      </p:cBhvr>
                                    </p:animEffect>
                                    <p:anim calcmode="lin" valueType="num">
                                      <p:cBhvr>
                                        <p:cTn id="3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0644" y="630899"/>
            <a:ext cx="7886700" cy="994172"/>
          </a:xfrm>
        </p:spPr>
        <p:txBody>
          <a:bodyPr>
            <a:normAutofit/>
          </a:bodyPr>
          <a:lstStyle/>
          <a:p>
            <a:pPr algn="ctr"/>
            <a:r>
              <a:rPr lang="en-US" sz="4000" dirty="0">
                <a:latin typeface="+mn-lt"/>
              </a:rPr>
              <a:t>Capstone Activity Categories</a:t>
            </a:r>
          </a:p>
        </p:txBody>
      </p:sp>
      <p:sp>
        <p:nvSpPr>
          <p:cNvPr id="5" name="Oval 4"/>
          <p:cNvSpPr/>
          <p:nvPr/>
        </p:nvSpPr>
        <p:spPr>
          <a:xfrm>
            <a:off x="381000" y="3276600"/>
            <a:ext cx="838640" cy="927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T/D</a:t>
            </a:r>
          </a:p>
        </p:txBody>
      </p:sp>
      <p:sp>
        <p:nvSpPr>
          <p:cNvPr id="6" name="Isosceles Triangle 5"/>
          <p:cNvSpPr/>
          <p:nvPr/>
        </p:nvSpPr>
        <p:spPr>
          <a:xfrm>
            <a:off x="315017" y="4800600"/>
            <a:ext cx="924501" cy="844005"/>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A</a:t>
            </a:r>
          </a:p>
          <a:p>
            <a:pPr algn="ctr" defTabSz="685800"/>
            <a:endParaRPr lang="en-US" sz="1600" dirty="0">
              <a:solidFill>
                <a:prstClr val="white"/>
              </a:solidFill>
              <a:latin typeface="Calibri" panose="020F0502020204030204"/>
            </a:endParaRPr>
          </a:p>
        </p:txBody>
      </p:sp>
      <p:sp>
        <p:nvSpPr>
          <p:cNvPr id="7" name="Rectangle 6"/>
          <p:cNvSpPr/>
          <p:nvPr/>
        </p:nvSpPr>
        <p:spPr>
          <a:xfrm>
            <a:off x="403294" y="1998062"/>
            <a:ext cx="767754" cy="8043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P</a:t>
            </a:r>
          </a:p>
        </p:txBody>
      </p:sp>
      <p:sp>
        <p:nvSpPr>
          <p:cNvPr id="8" name="Content Placeholder 2"/>
          <p:cNvSpPr txBox="1">
            <a:spLocks/>
          </p:cNvSpPr>
          <p:nvPr/>
        </p:nvSpPr>
        <p:spPr>
          <a:xfrm>
            <a:off x="1676400" y="1783307"/>
            <a:ext cx="6946592" cy="1329695"/>
          </a:xfrm>
          <a:prstGeom prst="rect">
            <a:avLst/>
          </a:prstGeom>
          <a:solidFill>
            <a:schemeClr val="accent4">
              <a:lumMod val="20000"/>
              <a:lumOff val="80000"/>
            </a:schemeClr>
          </a:solidFill>
        </p:spPr>
        <p:txBody>
          <a:bodyPr vert="horz" lIns="68580" tIns="34290" rIns="68580" bIns="3429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defTabSz="685800">
              <a:spcBef>
                <a:spcPts val="750"/>
              </a:spcBef>
            </a:pPr>
            <a:r>
              <a:rPr lang="en-US" sz="2100" dirty="0">
                <a:solidFill>
                  <a:prstClr val="black"/>
                </a:solidFill>
                <a:latin typeface="Calibri" panose="020F0502020204030204"/>
              </a:rPr>
              <a:t>Project Technical Work</a:t>
            </a:r>
          </a:p>
          <a:p>
            <a:pPr marL="514350" lvl="1" indent="-171450" defTabSz="685800">
              <a:spcBef>
                <a:spcPts val="375"/>
              </a:spcBef>
            </a:pPr>
            <a:r>
              <a:rPr lang="en-US" sz="1800" dirty="0">
                <a:solidFill>
                  <a:prstClr val="black"/>
                </a:solidFill>
                <a:latin typeface="Calibri" panose="020F0502020204030204"/>
              </a:rPr>
              <a:t>Contribute directly to project progress and deliverables</a:t>
            </a:r>
          </a:p>
          <a:p>
            <a:pPr marL="514350" lvl="1" indent="-171450" defTabSz="685800">
              <a:spcBef>
                <a:spcPts val="375"/>
              </a:spcBef>
            </a:pPr>
            <a:r>
              <a:rPr lang="en-US" sz="1800" dirty="0">
                <a:solidFill>
                  <a:prstClr val="black"/>
                </a:solidFill>
                <a:latin typeface="Calibri" panose="020F0502020204030204"/>
              </a:rPr>
              <a:t>ALL project documentation &amp; planning – notes, reports, analysis, Gantt chart</a:t>
            </a:r>
          </a:p>
          <a:p>
            <a:pPr marL="514350" lvl="1" indent="-171450" defTabSz="685800">
              <a:spcBef>
                <a:spcPts val="375"/>
              </a:spcBef>
            </a:pPr>
            <a:r>
              <a:rPr lang="en-US" sz="1800" dirty="0">
                <a:solidFill>
                  <a:prstClr val="black"/>
                </a:solidFill>
                <a:latin typeface="Calibri" panose="020F0502020204030204"/>
              </a:rPr>
              <a:t>Background research, design, prototyping, testing</a:t>
            </a:r>
          </a:p>
        </p:txBody>
      </p:sp>
      <p:sp>
        <p:nvSpPr>
          <p:cNvPr id="10" name="Content Placeholder 2"/>
          <p:cNvSpPr txBox="1">
            <a:spLocks/>
          </p:cNvSpPr>
          <p:nvPr/>
        </p:nvSpPr>
        <p:spPr>
          <a:xfrm>
            <a:off x="1676400" y="3113002"/>
            <a:ext cx="6946592" cy="1405532"/>
          </a:xfrm>
          <a:prstGeom prst="rect">
            <a:avLst/>
          </a:prstGeom>
          <a:solidFill>
            <a:schemeClr val="accent1">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defTabSz="685800">
              <a:spcBef>
                <a:spcPts val="750"/>
              </a:spcBef>
            </a:pPr>
            <a:r>
              <a:rPr lang="en-US" sz="2100" dirty="0">
                <a:solidFill>
                  <a:prstClr val="black"/>
                </a:solidFill>
                <a:latin typeface="Calibri" panose="020F0502020204030204"/>
              </a:rPr>
              <a:t>Team Development / Design Process Refresher</a:t>
            </a:r>
          </a:p>
          <a:p>
            <a:pPr marL="514350" lvl="1" indent="-171450" defTabSz="685800">
              <a:spcBef>
                <a:spcPts val="375"/>
              </a:spcBef>
            </a:pPr>
            <a:r>
              <a:rPr lang="en-US" sz="1800" dirty="0">
                <a:solidFill>
                  <a:prstClr val="black"/>
                </a:solidFill>
                <a:latin typeface="Calibri" panose="020F0502020204030204"/>
              </a:rPr>
              <a:t>Forming, Storming, Norming, Performing</a:t>
            </a:r>
          </a:p>
          <a:p>
            <a:pPr marL="514350" lvl="1" indent="-171450" defTabSz="685800">
              <a:spcBef>
                <a:spcPts val="375"/>
              </a:spcBef>
            </a:pPr>
            <a:r>
              <a:rPr lang="en-US" sz="1800" dirty="0">
                <a:solidFill>
                  <a:prstClr val="black"/>
                </a:solidFill>
                <a:latin typeface="Calibri" panose="020F0502020204030204"/>
              </a:rPr>
              <a:t>Sequence of design artifacts – Needs &amp; Requirements, Concepts, Decision Matrix</a:t>
            </a:r>
          </a:p>
          <a:p>
            <a:pPr marL="514350" lvl="1" indent="-171450" defTabSz="685800">
              <a:spcBef>
                <a:spcPts val="375"/>
              </a:spcBef>
            </a:pPr>
            <a:endParaRPr lang="en-US" sz="1800" dirty="0">
              <a:solidFill>
                <a:prstClr val="black"/>
              </a:solidFill>
              <a:latin typeface="Calibri" panose="020F0502020204030204"/>
            </a:endParaRPr>
          </a:p>
        </p:txBody>
      </p:sp>
      <p:sp>
        <p:nvSpPr>
          <p:cNvPr id="11" name="Content Placeholder 2"/>
          <p:cNvSpPr txBox="1">
            <a:spLocks/>
          </p:cNvSpPr>
          <p:nvPr/>
        </p:nvSpPr>
        <p:spPr>
          <a:xfrm>
            <a:off x="1676400" y="4518533"/>
            <a:ext cx="6946592" cy="1329695"/>
          </a:xfrm>
          <a:prstGeom prst="rect">
            <a:avLst/>
          </a:prstGeom>
          <a:solidFill>
            <a:schemeClr val="accent6">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defTabSz="685800">
              <a:spcBef>
                <a:spcPts val="750"/>
              </a:spcBef>
            </a:pPr>
            <a:r>
              <a:rPr lang="en-US" sz="2100" dirty="0">
                <a:solidFill>
                  <a:prstClr val="black"/>
                </a:solidFill>
                <a:latin typeface="Calibri" panose="020F0502020204030204"/>
              </a:rPr>
              <a:t>Administrative Tasks</a:t>
            </a:r>
          </a:p>
          <a:p>
            <a:pPr marL="514350" lvl="1" indent="-171450" defTabSz="685800">
              <a:spcBef>
                <a:spcPts val="375"/>
              </a:spcBef>
            </a:pPr>
            <a:r>
              <a:rPr lang="en-US" sz="1800" dirty="0">
                <a:solidFill>
                  <a:prstClr val="black"/>
                </a:solidFill>
                <a:latin typeface="Calibri" panose="020F0502020204030204"/>
              </a:rPr>
              <a:t>Onboarding - Legal paperwork, Safety training</a:t>
            </a:r>
          </a:p>
          <a:p>
            <a:pPr marL="514350" lvl="1" indent="-171450" defTabSz="685800">
              <a:spcBef>
                <a:spcPts val="375"/>
              </a:spcBef>
            </a:pPr>
            <a:r>
              <a:rPr lang="en-US" sz="1800" dirty="0">
                <a:solidFill>
                  <a:prstClr val="black"/>
                </a:solidFill>
                <a:latin typeface="Calibri" panose="020F0502020204030204"/>
              </a:rPr>
              <a:t>Course / Academic logistics</a:t>
            </a:r>
          </a:p>
          <a:p>
            <a:pPr marL="514350" lvl="1" indent="-171450" defTabSz="685800">
              <a:spcBef>
                <a:spcPts val="375"/>
              </a:spcBef>
            </a:pPr>
            <a:r>
              <a:rPr lang="en-US" sz="1800" dirty="0">
                <a:solidFill>
                  <a:prstClr val="black"/>
                </a:solidFill>
                <a:latin typeface="Calibri" panose="020F0502020204030204"/>
              </a:rPr>
              <a:t>Tickets Out &amp; Feedback</a:t>
            </a:r>
          </a:p>
        </p:txBody>
      </p:sp>
      <p:sp>
        <p:nvSpPr>
          <p:cNvPr id="3" name="Slide Number Placeholder 2"/>
          <p:cNvSpPr>
            <a:spLocks noGrp="1"/>
          </p:cNvSpPr>
          <p:nvPr>
            <p:ph type="sldNum" sz="quarter" idx="12"/>
          </p:nvPr>
        </p:nvSpPr>
        <p:spPr/>
        <p:txBody>
          <a:bodyPr/>
          <a:lstStyle/>
          <a:p>
            <a:fld id="{028FE254-016A-4E51-98AE-D4B4E3F12C32}" type="slidenum">
              <a:rPr lang="en-US" sz="1200" smtClean="0"/>
              <a:t>37</a:t>
            </a:fld>
            <a:endParaRPr lang="en-US" sz="1200" dirty="0"/>
          </a:p>
        </p:txBody>
      </p:sp>
    </p:spTree>
    <p:extLst>
      <p:ext uri="{BB962C8B-B14F-4D97-AF65-F5344CB8AC3E}">
        <p14:creationId xmlns:p14="http://schemas.microsoft.com/office/powerpoint/2010/main" val="11536542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38</a:t>
            </a:fld>
            <a:endParaRPr lang="en-US" sz="1200"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381000" y="1066800"/>
            <a:ext cx="8229331" cy="4428163"/>
          </a:xfrm>
        </p:spPr>
      </p:pic>
    </p:spTree>
    <p:extLst>
      <p:ext uri="{BB962C8B-B14F-4D97-AF65-F5344CB8AC3E}">
        <p14:creationId xmlns:p14="http://schemas.microsoft.com/office/powerpoint/2010/main" val="7028496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39</a:t>
            </a:fld>
            <a:endParaRPr lang="en-US" sz="1200"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4028772039"/>
              </p:ext>
            </p:extLst>
          </p:nvPr>
        </p:nvGraphicFramePr>
        <p:xfrm>
          <a:off x="304800" y="762000"/>
          <a:ext cx="8458200" cy="5257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39109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41424710"/>
              </p:ext>
            </p:extLst>
          </p:nvPr>
        </p:nvGraphicFramePr>
        <p:xfrm>
          <a:off x="381000" y="846138"/>
          <a:ext cx="8382000" cy="4951423"/>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6826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r>
                        <a:rPr lang="en-US" sz="1200" dirty="0">
                          <a:effectLst/>
                          <a:latin typeface="+mj-lt"/>
                          <a:ea typeface="MS Mincho"/>
                        </a:rPr>
                        <a:t>1.3</a:t>
                      </a:r>
                    </a:p>
                  </a:txBody>
                  <a:tcPr marL="68580" marR="68580" marT="0" marB="0"/>
                </a:tc>
                <a:tc>
                  <a:txBody>
                    <a:bodyPr/>
                    <a:lstStyle/>
                    <a:p>
                      <a:pPr marL="0" marR="0" algn="l">
                        <a:spcBef>
                          <a:spcPts val="0"/>
                        </a:spcBef>
                        <a:spcAft>
                          <a:spcPts val="0"/>
                        </a:spcAft>
                      </a:pPr>
                      <a:r>
                        <a:rPr lang="en-US" sz="1200" dirty="0">
                          <a:effectLst/>
                          <a:latin typeface="+mj-lt"/>
                          <a:ea typeface="MS Mincho"/>
                        </a:rPr>
                        <a:t>1/3/23</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Paster</a:t>
                      </a:r>
                    </a:p>
                  </a:txBody>
                  <a:tcPr marL="68580" marR="68580" marT="0" marB="0"/>
                </a:tc>
                <a:tc>
                  <a:txBody>
                    <a:bodyPr/>
                    <a:lstStyle/>
                    <a:p>
                      <a:pPr marL="0" marR="0" algn="l">
                        <a:spcBef>
                          <a:spcPts val="0"/>
                        </a:spcBef>
                        <a:spcAft>
                          <a:spcPts val="0"/>
                        </a:spcAft>
                      </a:pPr>
                      <a:r>
                        <a:rPr lang="en-US" sz="1200" dirty="0">
                          <a:effectLst/>
                          <a:latin typeface="+mj-lt"/>
                          <a:ea typeface="MS Mincho"/>
                        </a:rPr>
                        <a:t>Shifted some discussion time on Day 2 from poster summary to question classification</a:t>
                      </a:r>
                    </a:p>
                    <a:p>
                      <a:pPr marL="0" marR="0" algn="l">
                        <a:spcBef>
                          <a:spcPts val="0"/>
                        </a:spcBef>
                        <a:spcAft>
                          <a:spcPts val="0"/>
                        </a:spcAft>
                      </a:pPr>
                      <a:r>
                        <a:rPr lang="en-US" sz="1200" dirty="0">
                          <a:effectLst/>
                          <a:latin typeface="+mj-lt"/>
                          <a:ea typeface="MS Mincho"/>
                        </a:rPr>
                        <a:t>Slight adjustments to match out of class content in Playbook with Wiki</a:t>
                      </a:r>
                    </a:p>
                  </a:txBody>
                  <a:tcPr marL="68580" marR="68580" marT="0" marB="0"/>
                </a:tc>
                <a:extLst>
                  <a:ext uri="{0D108BD9-81ED-4DB2-BD59-A6C34878D82A}">
                    <a16:rowId xmlns:a16="http://schemas.microsoft.com/office/drawing/2014/main" val="4024693244"/>
                  </a:ext>
                </a:extLst>
              </a:tr>
              <a:tr h="222251">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1.3.1</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1/4/23</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Paster</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Updated CE pictures p14</a:t>
                      </a:r>
                    </a:p>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Updated links to Ticket Outs</a:t>
                      </a:r>
                    </a:p>
                  </a:txBody>
                  <a:tcPr marL="68580" marR="68580" marT="0" marB="0"/>
                </a:tc>
                <a:extLst>
                  <a:ext uri="{0D108BD9-81ED-4DB2-BD59-A6C34878D82A}">
                    <a16:rowId xmlns:a16="http://schemas.microsoft.com/office/drawing/2014/main" val="1405461652"/>
                  </a:ext>
                </a:extLst>
              </a:tr>
              <a:tr h="222251">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1.3.2</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1/5/23</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Anderson</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Added mention of Team Ideation Poster to out of class 2 tasks</a:t>
                      </a:r>
                    </a:p>
                  </a:txBody>
                  <a:tcPr marL="68580" marR="68580" marT="0" marB="0"/>
                </a:tc>
                <a:extLst>
                  <a:ext uri="{0D108BD9-81ED-4DB2-BD59-A6C34878D82A}">
                    <a16:rowId xmlns:a16="http://schemas.microsoft.com/office/drawing/2014/main" val="3415131237"/>
                  </a:ext>
                </a:extLst>
              </a:tr>
              <a:tr h="222251">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1.3.3</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1/10/23</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Anderson</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Class 1 – there are no Teambuilding tasks – they’re done in class now!</a:t>
                      </a:r>
                    </a:p>
                  </a:txBody>
                  <a:tcPr marL="68580" marR="68580" marT="0" marB="0"/>
                </a:tc>
                <a:extLst>
                  <a:ext uri="{0D108BD9-81ED-4DB2-BD59-A6C34878D82A}">
                    <a16:rowId xmlns:a16="http://schemas.microsoft.com/office/drawing/2014/main" val="4036945102"/>
                  </a:ext>
                </a:extLst>
              </a:tr>
              <a:tr h="222251">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1.3.4</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1/12/23</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DeBoer</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Class 2 TSA – fixed due date from five weeks to before class 6</a:t>
                      </a:r>
                    </a:p>
                  </a:txBody>
                  <a:tcPr marL="68580" marR="68580" marT="0" marB="0"/>
                </a:tc>
                <a:extLst>
                  <a:ext uri="{0D108BD9-81ED-4DB2-BD59-A6C34878D82A}">
                    <a16:rowId xmlns:a16="http://schemas.microsoft.com/office/drawing/2014/main" val="1324179425"/>
                  </a:ext>
                </a:extLst>
              </a:tr>
              <a:tr h="222251">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1.3.5</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1/13/23</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Anderson</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Added </a:t>
                      </a:r>
                      <a:r>
                        <a:rPr lang="en-US" sz="1200" dirty="0">
                          <a:cs typeface="Calibri"/>
                        </a:rPr>
                        <a:t>&amp; When2Meet  as ok to use, clarified which</a:t>
                      </a:r>
                      <a:r>
                        <a:rPr lang="en-US" sz="1200" baseline="0" dirty="0">
                          <a:cs typeface="Calibri"/>
                        </a:rPr>
                        <a:t> forum for Out </a:t>
                      </a:r>
                      <a:r>
                        <a:rPr lang="en-US" sz="1200" baseline="0">
                          <a:cs typeface="Calibri"/>
                        </a:rPr>
                        <a:t>of Class 2 tasks</a:t>
                      </a: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773893552"/>
                  </a:ext>
                </a:extLst>
              </a:tr>
              <a:tr h="222251">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1.3.6</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1/13/23</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DeBoer</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Added speaker notes to and animated prompts on Day 2 poster slide</a:t>
                      </a:r>
                    </a:p>
                  </a:txBody>
                  <a:tcPr marL="68580" marR="68580" marT="0" marB="0"/>
                </a:tc>
                <a:extLst>
                  <a:ext uri="{0D108BD9-81ED-4DB2-BD59-A6C34878D82A}">
                    <a16:rowId xmlns:a16="http://schemas.microsoft.com/office/drawing/2014/main" val="1551105972"/>
                  </a:ext>
                </a:extLst>
              </a:tr>
              <a:tr h="298127">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1.3.7</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1/18/23</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Paster</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Fixed name of ‘Midterm’ forum thread p109</a:t>
                      </a:r>
                    </a:p>
                  </a:txBody>
                  <a:tcPr marL="68580" marR="68580" marT="0" marB="0"/>
                </a:tc>
                <a:extLst>
                  <a:ext uri="{0D108BD9-81ED-4DB2-BD59-A6C34878D82A}">
                    <a16:rowId xmlns:a16="http://schemas.microsoft.com/office/drawing/2014/main" val="833748122"/>
                  </a:ext>
                </a:extLst>
              </a:tr>
              <a:tr h="222251">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1.3.8</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1/18/23</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Paster</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Compress</a:t>
                      </a:r>
                      <a:r>
                        <a:rPr lang="en-US" sz="1200" kern="1200" baseline="0" dirty="0">
                          <a:solidFill>
                            <a:schemeClr val="dk1"/>
                          </a:solidFill>
                          <a:effectLst/>
                          <a:latin typeface="+mj-lt"/>
                          <a:ea typeface="MS Mincho"/>
                          <a:cs typeface="+mn-cs"/>
                        </a:rPr>
                        <a:t> images to dramatically reduce file size</a:t>
                      </a: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602434684"/>
                  </a:ext>
                </a:extLst>
              </a:tr>
              <a:tr h="222251">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1.4</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1/23/23</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Paster</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Added content for Tech Communication on Day 5 – p78-84</a:t>
                      </a:r>
                    </a:p>
                  </a:txBody>
                  <a:tcPr marL="68580" marR="68580" marT="0" marB="0"/>
                </a:tc>
                <a:extLst>
                  <a:ext uri="{0D108BD9-81ED-4DB2-BD59-A6C34878D82A}">
                    <a16:rowId xmlns:a16="http://schemas.microsoft.com/office/drawing/2014/main" val="3133809204"/>
                  </a:ext>
                </a:extLst>
              </a:tr>
              <a:tr h="222251">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1.41</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1/24/23</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Paster</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Formatting adjustments on p81-83</a:t>
                      </a: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r>
                        <a:rPr lang="en-US" sz="1200" dirty="0">
                          <a:effectLst/>
                          <a:latin typeface="+mj-lt"/>
                          <a:ea typeface="MS Mincho"/>
                        </a:rPr>
                        <a:t>1.42</a:t>
                      </a:r>
                    </a:p>
                  </a:txBody>
                  <a:tcPr marL="68580" marR="68580" marT="0" marB="0"/>
                </a:tc>
                <a:tc>
                  <a:txBody>
                    <a:bodyPr/>
                    <a:lstStyle/>
                    <a:p>
                      <a:pPr marL="0" marR="0" algn="l">
                        <a:spcBef>
                          <a:spcPts val="0"/>
                        </a:spcBef>
                        <a:spcAft>
                          <a:spcPts val="0"/>
                        </a:spcAft>
                      </a:pPr>
                      <a:r>
                        <a:rPr lang="en-US" sz="1200" dirty="0">
                          <a:effectLst/>
                          <a:latin typeface="+mj-lt"/>
                          <a:ea typeface="MS Mincho"/>
                        </a:rPr>
                        <a:t>1/25/23</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Paster</a:t>
                      </a:r>
                    </a:p>
                  </a:txBody>
                  <a:tcPr marL="68580" marR="68580" marT="0" marB="0"/>
                </a:tc>
                <a:tc>
                  <a:txBody>
                    <a:bodyPr/>
                    <a:lstStyle/>
                    <a:p>
                      <a:pPr marL="0" marR="0" algn="l">
                        <a:spcBef>
                          <a:spcPts val="0"/>
                        </a:spcBef>
                        <a:spcAft>
                          <a:spcPts val="0"/>
                        </a:spcAft>
                      </a:pPr>
                      <a:r>
                        <a:rPr lang="en-US" sz="1200" dirty="0">
                          <a:effectLst/>
                          <a:latin typeface="+mj-lt"/>
                          <a:ea typeface="MS Mincho"/>
                        </a:rPr>
                        <a:t>Color coding of Day5 activities fixed</a:t>
                      </a:r>
                    </a:p>
                  </a:txBody>
                  <a:tcPr marL="68580" marR="68580" marT="0" marB="0"/>
                </a:tc>
                <a:extLst>
                  <a:ext uri="{0D108BD9-81ED-4DB2-BD59-A6C34878D82A}">
                    <a16:rowId xmlns:a16="http://schemas.microsoft.com/office/drawing/2014/main" val="2453558689"/>
                  </a:ext>
                </a:extLst>
              </a:tr>
              <a:tr h="222251">
                <a:tc>
                  <a:txBody>
                    <a:bodyPr/>
                    <a:lstStyle/>
                    <a:p>
                      <a:pPr marL="0" marR="0" algn="l">
                        <a:spcBef>
                          <a:spcPts val="0"/>
                        </a:spcBef>
                        <a:spcAft>
                          <a:spcPts val="0"/>
                        </a:spcAft>
                      </a:pPr>
                      <a:r>
                        <a:rPr lang="en-US" sz="1200" dirty="0">
                          <a:effectLst/>
                          <a:latin typeface="+mj-lt"/>
                          <a:ea typeface="MS Mincho"/>
                        </a:rPr>
                        <a:t>1.43</a:t>
                      </a:r>
                    </a:p>
                  </a:txBody>
                  <a:tcPr marL="68580" marR="68580" marT="0" marB="0"/>
                </a:tc>
                <a:tc>
                  <a:txBody>
                    <a:bodyPr/>
                    <a:lstStyle/>
                    <a:p>
                      <a:pPr marL="0" marR="0" algn="l">
                        <a:spcBef>
                          <a:spcPts val="0"/>
                        </a:spcBef>
                        <a:spcAft>
                          <a:spcPts val="0"/>
                        </a:spcAft>
                      </a:pPr>
                      <a:r>
                        <a:rPr lang="en-US" sz="1200" dirty="0">
                          <a:effectLst/>
                          <a:latin typeface="+mj-lt"/>
                          <a:ea typeface="MS Mincho"/>
                        </a:rPr>
                        <a:t>1/27/23</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Paster</a:t>
                      </a:r>
                    </a:p>
                  </a:txBody>
                  <a:tcPr marL="68580" marR="68580" marT="0" marB="0"/>
                </a:tc>
                <a:tc>
                  <a:txBody>
                    <a:bodyPr/>
                    <a:lstStyle/>
                    <a:p>
                      <a:pPr marL="0" marR="0" algn="l">
                        <a:spcBef>
                          <a:spcPts val="0"/>
                        </a:spcBef>
                        <a:spcAft>
                          <a:spcPts val="0"/>
                        </a:spcAft>
                      </a:pPr>
                      <a:r>
                        <a:rPr lang="en-US" sz="1200" dirty="0">
                          <a:effectLst/>
                          <a:latin typeface="+mj-lt"/>
                          <a:ea typeface="MS Mincho"/>
                        </a:rPr>
                        <a:t>Color</a:t>
                      </a:r>
                      <a:r>
                        <a:rPr lang="en-US" sz="1200" baseline="0" dirty="0">
                          <a:effectLst/>
                          <a:latin typeface="+mj-lt"/>
                          <a:ea typeface="MS Mincho"/>
                        </a:rPr>
                        <a:t> coding Day6 activities fixed</a:t>
                      </a: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50151966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03320387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563642258"/>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70884049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54794469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01821584"/>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mtClean="0"/>
              <a:t>4</a:t>
            </a:fld>
            <a:endParaRPr lang="en-US" dirty="0"/>
          </a:p>
        </p:txBody>
      </p:sp>
    </p:spTree>
    <p:extLst>
      <p:ext uri="{BB962C8B-B14F-4D97-AF65-F5344CB8AC3E}">
        <p14:creationId xmlns:p14="http://schemas.microsoft.com/office/powerpoint/2010/main" val="21904598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F7715-5A74-4F49-BFA3-372AC3AA40FA}"/>
              </a:ext>
            </a:extLst>
          </p:cNvPr>
          <p:cNvSpPr>
            <a:spLocks noGrp="1"/>
          </p:cNvSpPr>
          <p:nvPr>
            <p:ph type="title"/>
          </p:nvPr>
        </p:nvSpPr>
        <p:spPr>
          <a:xfrm>
            <a:off x="628650" y="107029"/>
            <a:ext cx="7886700" cy="1325563"/>
          </a:xfrm>
        </p:spPr>
        <p:txBody>
          <a:bodyPr>
            <a:normAutofit/>
          </a:bodyPr>
          <a:lstStyle/>
          <a:p>
            <a:pPr algn="ctr"/>
            <a:r>
              <a:rPr lang="en-US" sz="4000" dirty="0">
                <a:cs typeface="Calibri Light"/>
              </a:rPr>
              <a:t>30 min - Team Ideation Exercise</a:t>
            </a:r>
          </a:p>
        </p:txBody>
      </p:sp>
      <p:sp>
        <p:nvSpPr>
          <p:cNvPr id="3" name="Content Placeholder 2">
            <a:extLst>
              <a:ext uri="{FF2B5EF4-FFF2-40B4-BE49-F238E27FC236}">
                <a16:creationId xmlns:a16="http://schemas.microsoft.com/office/drawing/2014/main" id="{94B37055-CD9E-4DE0-BA65-2F7D056B27DB}"/>
              </a:ext>
            </a:extLst>
          </p:cNvPr>
          <p:cNvSpPr>
            <a:spLocks noGrp="1"/>
          </p:cNvSpPr>
          <p:nvPr>
            <p:ph idx="1"/>
          </p:nvPr>
        </p:nvSpPr>
        <p:spPr>
          <a:xfrm>
            <a:off x="665521" y="1127637"/>
            <a:ext cx="7411679" cy="4652963"/>
          </a:xfrm>
        </p:spPr>
        <p:txBody>
          <a:bodyPr vert="horz" lIns="91440" tIns="45720" rIns="91440" bIns="45720" rtlCol="0" anchor="t">
            <a:normAutofit fontScale="92500" lnSpcReduction="10000"/>
          </a:bodyPr>
          <a:lstStyle/>
          <a:p>
            <a:pPr marL="0" indent="0">
              <a:buNone/>
            </a:pPr>
            <a:r>
              <a:rPr lang="en-US" sz="2000" b="1" dirty="0">
                <a:cs typeface="Calibri"/>
              </a:rPr>
              <a:t>Goal</a:t>
            </a:r>
            <a:r>
              <a:rPr lang="en-US" sz="2000" dirty="0">
                <a:cs typeface="Calibri"/>
              </a:rPr>
              <a:t>: This exercise accelerates the </a:t>
            </a:r>
            <a:r>
              <a:rPr lang="en-US" sz="2000" b="1" dirty="0">
                <a:cs typeface="Calibri"/>
              </a:rPr>
              <a:t>Forming</a:t>
            </a:r>
            <a:r>
              <a:rPr lang="en-US" sz="2000" dirty="0">
                <a:cs typeface="Calibri"/>
              </a:rPr>
              <a:t> stage of the team development process by establishing common understanding of the project and the team members’ background and skills</a:t>
            </a:r>
          </a:p>
          <a:p>
            <a:pPr marL="0" indent="0">
              <a:buNone/>
            </a:pPr>
            <a:r>
              <a:rPr lang="en-US" sz="2000" dirty="0">
                <a:cs typeface="Calibri"/>
              </a:rPr>
              <a:t>Time boxed exercise. It will feel rushed, things won't feel complete. </a:t>
            </a:r>
            <a:r>
              <a:rPr lang="en-US" sz="2000" b="1" dirty="0">
                <a:cs typeface="Calibri"/>
              </a:rPr>
              <a:t>THAT'S OK.</a:t>
            </a:r>
            <a:endParaRPr lang="en-US" b="1" dirty="0"/>
          </a:p>
          <a:p>
            <a:pPr marL="0" indent="0">
              <a:buNone/>
            </a:pPr>
            <a:r>
              <a:rPr lang="en-US" sz="2000" dirty="0">
                <a:cs typeface="Calibri"/>
              </a:rPr>
              <a:t>You'll want more time. You can't have it. Team </a:t>
            </a:r>
            <a:r>
              <a:rPr lang="en-US" sz="2000" b="1" dirty="0">
                <a:cs typeface="Calibri"/>
              </a:rPr>
              <a:t>must </a:t>
            </a:r>
            <a:r>
              <a:rPr lang="en-US" sz="2000" dirty="0">
                <a:cs typeface="Calibri"/>
              </a:rPr>
              <a:t>move on. </a:t>
            </a:r>
          </a:p>
          <a:p>
            <a:pPr marL="0" indent="0">
              <a:buNone/>
            </a:pPr>
            <a:endParaRPr lang="en-US" sz="2000" dirty="0">
              <a:cs typeface="Calibri"/>
            </a:endParaRPr>
          </a:p>
          <a:p>
            <a:pPr marL="0" indent="0">
              <a:buNone/>
            </a:pPr>
            <a:r>
              <a:rPr lang="en-US" sz="2000" dirty="0">
                <a:cs typeface="Calibri"/>
              </a:rPr>
              <a:t>For EACH section of poster:</a:t>
            </a:r>
            <a:endParaRPr lang="en-US" dirty="0"/>
          </a:p>
          <a:p>
            <a:r>
              <a:rPr lang="en-US" sz="2000" dirty="0">
                <a:cs typeface="Calibri"/>
              </a:rPr>
              <a:t>2 min</a:t>
            </a:r>
            <a:endParaRPr lang="en-US" sz="2000" dirty="0"/>
          </a:p>
          <a:p>
            <a:pPr lvl="1"/>
            <a:r>
              <a:rPr lang="en-US" sz="2000" dirty="0">
                <a:cs typeface="Calibri"/>
              </a:rPr>
              <a:t>Individual </a:t>
            </a:r>
            <a:r>
              <a:rPr lang="en-US" sz="2000" b="1" dirty="0">
                <a:cs typeface="Calibri"/>
              </a:rPr>
              <a:t>silent</a:t>
            </a:r>
            <a:r>
              <a:rPr lang="en-US" sz="2000" dirty="0">
                <a:cs typeface="Calibri"/>
              </a:rPr>
              <a:t> </a:t>
            </a:r>
            <a:r>
              <a:rPr lang="en-US" sz="2000" b="1" dirty="0">
                <a:cs typeface="Calibri"/>
              </a:rPr>
              <a:t>thought</a:t>
            </a:r>
            <a:r>
              <a:rPr lang="en-US" sz="2000" dirty="0">
                <a:cs typeface="Calibri"/>
              </a:rPr>
              <a:t> on content</a:t>
            </a:r>
          </a:p>
          <a:p>
            <a:pPr lvl="1"/>
            <a:r>
              <a:rPr lang="en-US" sz="2000" dirty="0">
                <a:cs typeface="Calibri"/>
              </a:rPr>
              <a:t>Write thoughts on Post It Notes</a:t>
            </a:r>
          </a:p>
          <a:p>
            <a:r>
              <a:rPr lang="en-US" sz="2000" dirty="0">
                <a:cs typeface="Calibri"/>
              </a:rPr>
              <a:t>2 min</a:t>
            </a:r>
          </a:p>
          <a:p>
            <a:pPr lvl="1"/>
            <a:r>
              <a:rPr lang="en-US" sz="2000" dirty="0">
                <a:cs typeface="Calibri"/>
              </a:rPr>
              <a:t>Place Post Its onto poster sheet</a:t>
            </a:r>
          </a:p>
          <a:p>
            <a:pPr lvl="1"/>
            <a:r>
              <a:rPr lang="en-US" sz="2000" dirty="0">
                <a:cs typeface="Calibri"/>
              </a:rPr>
              <a:t>Quick discussion of similar, unique, or new answers</a:t>
            </a:r>
          </a:p>
          <a:p>
            <a:r>
              <a:rPr lang="en-US" sz="2000" dirty="0">
                <a:cs typeface="Calibri"/>
              </a:rPr>
              <a:t>Move on to next section of Ideation Poster as a team</a:t>
            </a:r>
          </a:p>
          <a:p>
            <a:endParaRPr lang="en-US" sz="2000" dirty="0">
              <a:cs typeface="Calibri"/>
            </a:endParaRPr>
          </a:p>
          <a:p>
            <a:endParaRPr lang="en-US" sz="2000" dirty="0">
              <a:cs typeface="Calibri"/>
            </a:endParaRPr>
          </a:p>
          <a:p>
            <a:endParaRPr lang="en-US" sz="2000" dirty="0">
              <a:cs typeface="Calibri"/>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40</a:t>
            </a:fld>
            <a:endParaRPr lang="en-US" dirty="0"/>
          </a:p>
        </p:txBody>
      </p:sp>
    </p:spTree>
    <p:extLst>
      <p:ext uri="{BB962C8B-B14F-4D97-AF65-F5344CB8AC3E}">
        <p14:creationId xmlns:p14="http://schemas.microsoft.com/office/powerpoint/2010/main" val="34445476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A6EA3-9840-01F3-78C6-C5C177968B46}"/>
              </a:ext>
            </a:extLst>
          </p:cNvPr>
          <p:cNvSpPr>
            <a:spLocks noGrp="1"/>
          </p:cNvSpPr>
          <p:nvPr>
            <p:ph type="title"/>
          </p:nvPr>
        </p:nvSpPr>
        <p:spPr/>
        <p:txBody>
          <a:bodyPr/>
          <a:lstStyle/>
          <a:p>
            <a:pPr algn="ctr"/>
            <a:r>
              <a:rPr lang="en-US" dirty="0"/>
              <a:t>Poster Creation Activities</a:t>
            </a:r>
          </a:p>
        </p:txBody>
      </p:sp>
      <p:sp>
        <p:nvSpPr>
          <p:cNvPr id="3" name="Content Placeholder 2">
            <a:extLst>
              <a:ext uri="{FF2B5EF4-FFF2-40B4-BE49-F238E27FC236}">
                <a16:creationId xmlns:a16="http://schemas.microsoft.com/office/drawing/2014/main" id="{9D0B4455-63F2-7B05-3BE6-4FC7371C70E5}"/>
              </a:ext>
            </a:extLst>
          </p:cNvPr>
          <p:cNvSpPr>
            <a:spLocks noGrp="1"/>
          </p:cNvSpPr>
          <p:nvPr>
            <p:ph idx="1"/>
          </p:nvPr>
        </p:nvSpPr>
        <p:spPr>
          <a:xfrm>
            <a:off x="628650" y="1825625"/>
            <a:ext cx="7886700" cy="4351338"/>
          </a:xfrm>
        </p:spPr>
        <p:txBody>
          <a:bodyPr/>
          <a:lstStyle/>
          <a:p>
            <a:r>
              <a:rPr lang="en-US" dirty="0"/>
              <a:t>Put your project name.</a:t>
            </a:r>
          </a:p>
          <a:p>
            <a:r>
              <a:rPr lang="en-US" dirty="0"/>
              <a:t>We Imagine Our Project to Be (2 min + 2 min)</a:t>
            </a:r>
          </a:p>
          <a:p>
            <a:r>
              <a:rPr lang="en-US" dirty="0"/>
              <a:t>We Are (5 min + 1 min)</a:t>
            </a:r>
          </a:p>
          <a:p>
            <a:r>
              <a:rPr lang="en-US" dirty="0"/>
              <a:t>What Can Go Wrong? (2 min + 2 min)</a:t>
            </a:r>
          </a:p>
          <a:p>
            <a:r>
              <a:rPr lang="en-US" dirty="0"/>
              <a:t>What are some potential challenges (2 min + 2 min)</a:t>
            </a:r>
          </a:p>
          <a:p>
            <a:r>
              <a:rPr lang="en-US" dirty="0">
                <a:ea typeface="+mj-lt"/>
                <a:cs typeface="+mj-lt"/>
              </a:rPr>
              <a:t>What classes and/or experience can you call on to help with this project? (2 min + 2 min)</a:t>
            </a:r>
          </a:p>
          <a:p>
            <a:r>
              <a:rPr lang="en-US" dirty="0">
                <a:ea typeface="+mj-lt"/>
                <a:cs typeface="+mj-lt"/>
              </a:rPr>
              <a:t>What technical problems need to be solved to successfully complete this project? (2 min + 2 min)</a:t>
            </a:r>
            <a:endParaRPr lang="en-US" dirty="0"/>
          </a:p>
          <a:p>
            <a:endParaRPr lang="en-US" dirty="0"/>
          </a:p>
        </p:txBody>
      </p:sp>
      <p:sp>
        <p:nvSpPr>
          <p:cNvPr id="5" name="Slide Number Placeholder 4">
            <a:extLst>
              <a:ext uri="{FF2B5EF4-FFF2-40B4-BE49-F238E27FC236}">
                <a16:creationId xmlns:a16="http://schemas.microsoft.com/office/drawing/2014/main" id="{57CC1BAE-5993-D16F-CB08-56633EC9C6AB}"/>
              </a:ext>
            </a:extLst>
          </p:cNvPr>
          <p:cNvSpPr>
            <a:spLocks noGrp="1"/>
          </p:cNvSpPr>
          <p:nvPr>
            <p:ph type="sldNum" sz="quarter" idx="12"/>
          </p:nvPr>
        </p:nvSpPr>
        <p:spPr/>
        <p:txBody>
          <a:bodyPr/>
          <a:lstStyle/>
          <a:p>
            <a:fld id="{028FE254-016A-4E51-98AE-D4B4E3F12C32}" type="slidenum">
              <a:rPr lang="en-US" smtClean="0"/>
              <a:t>41</a:t>
            </a:fld>
            <a:endParaRPr lang="en-US" dirty="0"/>
          </a:p>
        </p:txBody>
      </p:sp>
    </p:spTree>
    <p:extLst>
      <p:ext uri="{BB962C8B-B14F-4D97-AF65-F5344CB8AC3E}">
        <p14:creationId xmlns:p14="http://schemas.microsoft.com/office/powerpoint/2010/main" val="3686937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15 min - Team Ideation Conclusions</a:t>
            </a:r>
            <a:endParaRPr lang="en-US" sz="4000" dirty="0">
              <a:cs typeface="Calibri"/>
            </a:endParaRPr>
          </a:p>
        </p:txBody>
      </p:sp>
      <p:sp>
        <p:nvSpPr>
          <p:cNvPr id="3" name="Content Placeholder 2"/>
          <p:cNvSpPr>
            <a:spLocks noGrp="1"/>
          </p:cNvSpPr>
          <p:nvPr>
            <p:ph idx="1"/>
          </p:nvPr>
        </p:nvSpPr>
        <p:spPr/>
        <p:txBody>
          <a:bodyPr>
            <a:normAutofit/>
          </a:bodyPr>
          <a:lstStyle/>
          <a:p>
            <a:r>
              <a:rPr lang="en-US" sz="2000" dirty="0"/>
              <a:t>What unique skills/experience does each person bring to the team?</a:t>
            </a:r>
          </a:p>
          <a:p>
            <a:pPr marL="0" indent="0">
              <a:buNone/>
            </a:pPr>
            <a:endParaRPr lang="en-US" sz="2000" dirty="0"/>
          </a:p>
          <a:p>
            <a:r>
              <a:rPr lang="en-US" sz="2000" dirty="0"/>
              <a:t>What skills/experience do members share in common?</a:t>
            </a:r>
          </a:p>
          <a:p>
            <a:endParaRPr lang="en-US" sz="2000" dirty="0"/>
          </a:p>
          <a:p>
            <a:r>
              <a:rPr lang="en-US" sz="2000" dirty="0"/>
              <a:t>What specific team or organizational strength will each person contribute?</a:t>
            </a:r>
          </a:p>
          <a:p>
            <a:endParaRPr lang="en-US" sz="2000" dirty="0"/>
          </a:p>
          <a:p>
            <a:r>
              <a:rPr lang="en-US" sz="2000" dirty="0"/>
              <a:t>Where are the gaps in skill? What team or organizational weakness or areas for growth does each person have? </a:t>
            </a:r>
          </a:p>
          <a:p>
            <a:endParaRPr lang="en-US" sz="2000" dirty="0"/>
          </a:p>
        </p:txBody>
      </p:sp>
      <p:sp>
        <p:nvSpPr>
          <p:cNvPr id="8"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42</a:t>
            </a:fld>
            <a:endParaRPr lang="en-US" sz="1200" dirty="0"/>
          </a:p>
        </p:txBody>
      </p:sp>
      <p:sp>
        <p:nvSpPr>
          <p:cNvPr id="4" name="TextBox 3"/>
          <p:cNvSpPr txBox="1"/>
          <p:nvPr/>
        </p:nvSpPr>
        <p:spPr>
          <a:xfrm>
            <a:off x="2514600" y="5486400"/>
            <a:ext cx="4572000" cy="646331"/>
          </a:xfrm>
          <a:prstGeom prst="rect">
            <a:avLst/>
          </a:prstGeom>
          <a:noFill/>
          <a:ln w="28575">
            <a:solidFill>
              <a:srgbClr val="FF0000"/>
            </a:solidFill>
          </a:ln>
        </p:spPr>
        <p:txBody>
          <a:bodyPr wrap="square" rtlCol="0">
            <a:spAutoFit/>
          </a:bodyPr>
          <a:lstStyle/>
          <a:p>
            <a:pPr algn="ctr"/>
            <a:r>
              <a:rPr lang="en-US" dirty="0"/>
              <a:t>Take notes and post as MS Word document in team’s general Webex space</a:t>
            </a:r>
          </a:p>
        </p:txBody>
      </p:sp>
    </p:spTree>
    <p:extLst>
      <p:ext uri="{BB962C8B-B14F-4D97-AF65-F5344CB8AC3E}">
        <p14:creationId xmlns:p14="http://schemas.microsoft.com/office/powerpoint/2010/main" val="36683184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pPr algn="ctr"/>
            <a:r>
              <a:rPr lang="en-US" sz="3600" dirty="0">
                <a:cs typeface="Calibri"/>
              </a:rPr>
              <a:t>30 min - Classify and Assign Questions</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264799"/>
          </a:xfrm>
        </p:spPr>
        <p:txBody>
          <a:bodyPr vert="horz" lIns="91440" tIns="45720" rIns="91440" bIns="45720" rtlCol="0" anchor="t">
            <a:noAutofit/>
          </a:bodyPr>
          <a:lstStyle/>
          <a:p>
            <a:pPr marL="342900" lvl="1" indent="0">
              <a:buNone/>
            </a:pPr>
            <a:r>
              <a:rPr lang="en-US" sz="2000" dirty="0">
                <a:cs typeface="Calibri"/>
              </a:rPr>
              <a:t>Classify all project questions generated during Class 1 and Out of class tasks into one of three categories</a:t>
            </a:r>
          </a:p>
          <a:p>
            <a:pPr marL="1028700" lvl="2" indent="-342900">
              <a:buFont typeface="+mj-lt"/>
              <a:buAutoNum type="alphaUcPeriod"/>
            </a:pPr>
            <a:r>
              <a:rPr lang="en-US" sz="2000" dirty="0">
                <a:cs typeface="Calibri"/>
              </a:rPr>
              <a:t>Things</a:t>
            </a:r>
            <a:r>
              <a:rPr lang="en-US" sz="2000" dirty="0">
                <a:ea typeface="+mn-lt"/>
                <a:cs typeface="+mn-lt"/>
              </a:rPr>
              <a:t> team members can research/answer themselves</a:t>
            </a:r>
          </a:p>
          <a:p>
            <a:pPr marL="1028700" lvl="2" indent="-342900">
              <a:buFont typeface="+mj-lt"/>
              <a:buAutoNum type="alphaUcPeriod"/>
            </a:pPr>
            <a:r>
              <a:rPr lang="en-US" sz="2000" dirty="0">
                <a:ea typeface="+mn-lt"/>
                <a:cs typeface="+mn-lt"/>
              </a:rPr>
              <a:t>Things PE will answer</a:t>
            </a:r>
          </a:p>
          <a:p>
            <a:pPr marL="1028700" lvl="2" indent="-342900">
              <a:buFont typeface="+mj-lt"/>
              <a:buAutoNum type="alphaUcPeriod"/>
            </a:pPr>
            <a:r>
              <a:rPr lang="en-US" sz="2000" dirty="0">
                <a:ea typeface="+mn-lt"/>
                <a:cs typeface="+mn-lt"/>
              </a:rPr>
              <a:t>Things to ask sponsor during kick-off meeting</a:t>
            </a:r>
          </a:p>
          <a:p>
            <a:pPr marL="685800" lvl="2" indent="0">
              <a:buNone/>
            </a:pPr>
            <a:endParaRPr lang="en-US" sz="2000" dirty="0">
              <a:ea typeface="+mn-lt"/>
              <a:cs typeface="+mn-lt"/>
            </a:endParaRPr>
          </a:p>
          <a:p>
            <a:pPr lvl="1"/>
            <a:r>
              <a:rPr lang="en-US" sz="2000" dirty="0">
                <a:ea typeface="+mn-lt"/>
                <a:cs typeface="+mn-lt"/>
              </a:rPr>
              <a:t>Team assigns owner to all questions in category A</a:t>
            </a:r>
          </a:p>
          <a:p>
            <a:pPr lvl="1"/>
            <a:r>
              <a:rPr lang="en-US" sz="2000" dirty="0">
                <a:ea typeface="+mn-lt"/>
                <a:cs typeface="+mn-lt"/>
              </a:rPr>
              <a:t>Add question classifications and ownership to Word document</a:t>
            </a:r>
          </a:p>
          <a:p>
            <a:pPr lvl="1"/>
            <a:r>
              <a:rPr lang="en-US" sz="2000" dirty="0"/>
              <a:t>Chief Engineer &amp; Project Engineer review of questions &amp; classification</a:t>
            </a:r>
          </a:p>
          <a:p>
            <a:pPr lvl="1"/>
            <a:r>
              <a:rPr lang="en-US" sz="2000" dirty="0"/>
              <a:t>Post document to EDN Forum by end of class – Project </a:t>
            </a:r>
            <a:r>
              <a:rPr lang="en-US" sz="2000" dirty="0" err="1"/>
              <a:t>Mgmt</a:t>
            </a:r>
            <a:r>
              <a:rPr lang="en-US" sz="2000" dirty="0"/>
              <a:t> thread</a:t>
            </a:r>
          </a:p>
          <a:p>
            <a:pPr lvl="1"/>
            <a:endParaRPr lang="en-US" sz="2000" dirty="0"/>
          </a:p>
          <a:p>
            <a:pPr marL="0" indent="0">
              <a:buNone/>
            </a:pPr>
            <a:r>
              <a:rPr lang="en-US" sz="2000" b="1" dirty="0">
                <a:solidFill>
                  <a:srgbClr val="FF0000"/>
                </a:solidFill>
              </a:rPr>
              <a:t>Does every team member have a TECHNICAL action item to complete by next class?</a:t>
            </a:r>
          </a:p>
          <a:p>
            <a:pPr lvl="1"/>
            <a:r>
              <a:rPr lang="en-US" sz="2000" b="1" dirty="0">
                <a:solidFill>
                  <a:srgbClr val="FF0000"/>
                </a:solidFill>
              </a:rPr>
              <a:t>Note: This is something that should happen by end of EVERY class. </a:t>
            </a:r>
          </a:p>
          <a:p>
            <a:pPr lvl="1"/>
            <a:endParaRPr lang="en-US" sz="2000"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43</a:t>
            </a:fld>
            <a:endParaRPr lang="en-US" sz="1200" dirty="0"/>
          </a:p>
        </p:txBody>
      </p:sp>
    </p:spTree>
    <p:extLst>
      <p:ext uri="{BB962C8B-B14F-4D97-AF65-F5344CB8AC3E}">
        <p14:creationId xmlns:p14="http://schemas.microsoft.com/office/powerpoint/2010/main" val="10576293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10 </a:t>
            </a:r>
            <a:r>
              <a:rPr lang="en-US" dirty="0" err="1"/>
              <a:t>mins</a:t>
            </a:r>
            <a:r>
              <a:rPr lang="en-US" dirty="0"/>
              <a:t> - Communication &amp; Documentation </a:t>
            </a:r>
            <a:br>
              <a:rPr lang="en-US" dirty="0"/>
            </a:br>
            <a:r>
              <a:rPr lang="en-US" dirty="0"/>
              <a:t>Policies / Tools</a:t>
            </a:r>
          </a:p>
        </p:txBody>
      </p:sp>
      <p:sp>
        <p:nvSpPr>
          <p:cNvPr id="3" name="Content Placeholder 2"/>
          <p:cNvSpPr>
            <a:spLocks noGrp="1"/>
          </p:cNvSpPr>
          <p:nvPr>
            <p:ph idx="1"/>
          </p:nvPr>
        </p:nvSpPr>
        <p:spPr>
          <a:xfrm>
            <a:off x="628650" y="1545360"/>
            <a:ext cx="7886700" cy="4800600"/>
          </a:xfrm>
        </p:spPr>
        <p:txBody>
          <a:bodyPr>
            <a:normAutofit fontScale="92500" lnSpcReduction="10000"/>
          </a:bodyPr>
          <a:lstStyle/>
          <a:p>
            <a:r>
              <a:rPr lang="en-US" dirty="0"/>
              <a:t>Electronic Design Notebook - REQUIRED for all collaboration</a:t>
            </a:r>
          </a:p>
          <a:p>
            <a:r>
              <a:rPr lang="en-US" dirty="0"/>
              <a:t>Webex – Team Chat</a:t>
            </a:r>
          </a:p>
          <a:p>
            <a:r>
              <a:rPr lang="en-US" dirty="0"/>
              <a:t>When Is Good – meeting scheduling</a:t>
            </a:r>
          </a:p>
          <a:p>
            <a:endParaRPr lang="en-US" dirty="0"/>
          </a:p>
          <a:p>
            <a:r>
              <a:rPr lang="en-US" u="sng" dirty="0"/>
              <a:t>Not Permitted</a:t>
            </a:r>
          </a:p>
          <a:p>
            <a:pPr lvl="1"/>
            <a:r>
              <a:rPr lang="en-US" dirty="0"/>
              <a:t>Slack, </a:t>
            </a:r>
            <a:r>
              <a:rPr lang="en-US" dirty="0" err="1"/>
              <a:t>GroupMe</a:t>
            </a:r>
            <a:r>
              <a:rPr lang="en-US" dirty="0"/>
              <a:t>, or Discord</a:t>
            </a:r>
          </a:p>
          <a:p>
            <a:pPr lvl="1"/>
            <a:r>
              <a:rPr lang="en-US" dirty="0"/>
              <a:t>Google Drive</a:t>
            </a:r>
          </a:p>
          <a:p>
            <a:pPr lvl="1"/>
            <a:r>
              <a:rPr lang="en-US" dirty="0"/>
              <a:t>Google Docs/Sheets/Slides</a:t>
            </a:r>
          </a:p>
          <a:p>
            <a:pPr lvl="1"/>
            <a:r>
              <a:rPr lang="en-US" dirty="0"/>
              <a:t>Other cloud-based tools for any use (schematics, mind maps, drawings, analysis, etc…) e.g., diagrams.net, etc.</a:t>
            </a:r>
          </a:p>
          <a:p>
            <a:pPr lvl="1"/>
            <a:r>
              <a:rPr lang="en-US" dirty="0"/>
              <a:t>RPI Box, RPI </a:t>
            </a:r>
            <a:r>
              <a:rPr lang="en-US" dirty="0" err="1"/>
              <a:t>Onedrive</a:t>
            </a:r>
            <a:r>
              <a:rPr lang="en-US" dirty="0"/>
              <a:t>, RPI </a:t>
            </a:r>
            <a:r>
              <a:rPr lang="en-US" dirty="0" err="1"/>
              <a:t>Sharepoint</a:t>
            </a:r>
            <a:endParaRPr lang="en-US" dirty="0"/>
          </a:p>
          <a:p>
            <a:pPr lvl="1"/>
            <a:endParaRPr lang="en-US" dirty="0"/>
          </a:p>
          <a:p>
            <a:r>
              <a:rPr lang="en-US" dirty="0"/>
              <a:t>Webex Teams is good for chat and live meetings, but project documentation should start on and stay in the </a:t>
            </a:r>
            <a:r>
              <a:rPr lang="en-US" dirty="0">
                <a:cs typeface="Calibri"/>
              </a:rPr>
              <a:t>Electronic Design Notebook (</a:t>
            </a:r>
            <a:r>
              <a:rPr lang="en-US" dirty="0"/>
              <a:t>EDN) Forum or Repository.</a:t>
            </a:r>
          </a:p>
          <a:p>
            <a:pPr lvl="1"/>
            <a:r>
              <a:rPr lang="en-US" dirty="0"/>
              <a:t>Simple/easy solution is to never put it on Webex (or elsewhere) to begin with.</a:t>
            </a:r>
          </a:p>
          <a:p>
            <a:pPr lvl="1"/>
            <a:endParaRPr lang="en-US" dirty="0"/>
          </a:p>
        </p:txBody>
      </p:sp>
      <p:sp>
        <p:nvSpPr>
          <p:cNvPr id="5" name="Slide Number Placeholder 5"/>
          <p:cNvSpPr>
            <a:spLocks noGrp="1"/>
          </p:cNvSpPr>
          <p:nvPr>
            <p:ph type="sldNum" sz="quarter" idx="12"/>
          </p:nvPr>
        </p:nvSpPr>
        <p:spPr>
          <a:xfrm>
            <a:off x="6457950" y="6356351"/>
            <a:ext cx="2057400" cy="365125"/>
          </a:xfrm>
        </p:spPr>
        <p:txBody>
          <a:bodyPr/>
          <a:lstStyle/>
          <a:p>
            <a:fld id="{44AB1BA8-0F8B-49AE-8214-48FA05D4591D}" type="slidenum">
              <a:rPr lang="en-US" sz="1200" smtClean="0"/>
              <a:t>44</a:t>
            </a:fld>
            <a:endParaRPr lang="en-US" sz="1200" dirty="0"/>
          </a:p>
        </p:txBody>
      </p:sp>
    </p:spTree>
    <p:extLst>
      <p:ext uri="{BB962C8B-B14F-4D97-AF65-F5344CB8AC3E}">
        <p14:creationId xmlns:p14="http://schemas.microsoft.com/office/powerpoint/2010/main" val="14804544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270" algn="ctr">
              <a:spcBef>
                <a:spcPts val="481"/>
              </a:spcBef>
              <a:buClr>
                <a:srgbClr val="000000"/>
              </a:buClr>
            </a:pPr>
            <a:r>
              <a:rPr lang="en-US" sz="3600" spc="-1" dirty="0">
                <a:solidFill>
                  <a:srgbClr val="000000"/>
                </a:solidFill>
                <a:uFill>
                  <a:solidFill>
                    <a:srgbClr val="FFFFFF"/>
                  </a:solidFill>
                </a:uFill>
              </a:rPr>
              <a:t>Electronic Design Notebook (EDN)</a:t>
            </a:r>
          </a:p>
        </p:txBody>
      </p:sp>
      <p:sp>
        <p:nvSpPr>
          <p:cNvPr id="3" name="Content Placeholder 2"/>
          <p:cNvSpPr>
            <a:spLocks noGrp="1"/>
          </p:cNvSpPr>
          <p:nvPr>
            <p:ph idx="1"/>
          </p:nvPr>
        </p:nvSpPr>
        <p:spPr>
          <a:xfrm>
            <a:off x="628650" y="1447800"/>
            <a:ext cx="8058150" cy="4724400"/>
          </a:xfrm>
        </p:spPr>
        <p:txBody>
          <a:bodyPr>
            <a:normAutofit fontScale="55000" lnSpcReduction="20000"/>
          </a:bodyPr>
          <a:lstStyle/>
          <a:p>
            <a:pPr lvl="1"/>
            <a:r>
              <a:rPr lang="en-US" sz="5000" dirty="0"/>
              <a:t>Integrated Project Management</a:t>
            </a:r>
          </a:p>
          <a:p>
            <a:pPr lvl="1"/>
            <a:r>
              <a:rPr lang="en-US" sz="5000" dirty="0"/>
              <a:t>Threaded Communication by topic, rather than a single unorganized stream</a:t>
            </a:r>
          </a:p>
          <a:p>
            <a:pPr lvl="1"/>
            <a:r>
              <a:rPr lang="en-US" sz="5000" dirty="0"/>
              <a:t>IP protection</a:t>
            </a:r>
          </a:p>
          <a:p>
            <a:pPr lvl="1"/>
            <a:r>
              <a:rPr lang="en-US" sz="5000" dirty="0"/>
              <a:t>Grading - accountability and visibility</a:t>
            </a:r>
          </a:p>
          <a:p>
            <a:pPr lvl="1"/>
            <a:r>
              <a:rPr lang="en-US" sz="5000" dirty="0"/>
              <a:t>Secure access to team and sponsor</a:t>
            </a:r>
          </a:p>
          <a:p>
            <a:pPr lvl="1"/>
            <a:r>
              <a:rPr lang="en-US" sz="5000" dirty="0"/>
              <a:t>Backed up daily !</a:t>
            </a:r>
          </a:p>
          <a:p>
            <a:pPr marL="342900" lvl="1" indent="0">
              <a:buNone/>
            </a:pPr>
            <a:endParaRPr lang="en-US" sz="5000" dirty="0"/>
          </a:p>
          <a:p>
            <a:pPr marL="342900" lvl="1" indent="0">
              <a:buNone/>
            </a:pPr>
            <a:r>
              <a:rPr lang="en-US" sz="5000" dirty="0"/>
              <a:t>The EDN software was chosen as it meets the Design Lab's needs better than the alternatives*.</a:t>
            </a:r>
          </a:p>
          <a:p>
            <a:pPr marL="342900" lvl="1" indent="0">
              <a:buNone/>
            </a:pPr>
            <a:endParaRPr lang="en-US" dirty="0"/>
          </a:p>
          <a:p>
            <a:pPr marL="342900" lvl="1" indent="0">
              <a:buNone/>
            </a:pPr>
            <a:endParaRPr lang="en-US" dirty="0"/>
          </a:p>
          <a:p>
            <a:pPr marL="342900" lvl="1" indent="0">
              <a:buNone/>
            </a:pPr>
            <a:endParaRPr lang="en-US" dirty="0"/>
          </a:p>
          <a:p>
            <a:pPr marL="342900" lvl="1" indent="0">
              <a:buNone/>
            </a:pPr>
            <a:endParaRPr lang="en-US" sz="1000" dirty="0"/>
          </a:p>
          <a:p>
            <a:pPr marL="342900" lvl="1" indent="0">
              <a:buNone/>
            </a:pPr>
            <a:r>
              <a:rPr lang="en-US" sz="1300" dirty="0"/>
              <a:t>* </a:t>
            </a:r>
            <a:r>
              <a:rPr lang="en-US" sz="2300" dirty="0">
                <a:hlinkClick r:id="rId2"/>
              </a:rPr>
              <a:t>https://designlab.eng.rpi.edu/edn/projects/capstone-support-dev/wiki/Why_Electronic_Design_Notebook_is_the_ONLY_choice</a:t>
            </a:r>
            <a:r>
              <a:rPr lang="en-US" sz="2300" dirty="0"/>
              <a:t> </a:t>
            </a:r>
          </a:p>
          <a:p>
            <a:pPr lvl="1"/>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45</a:t>
            </a:fld>
            <a:endParaRPr lang="en-US" sz="1200" dirty="0"/>
          </a:p>
        </p:txBody>
      </p:sp>
    </p:spTree>
    <p:extLst>
      <p:ext uri="{BB962C8B-B14F-4D97-AF65-F5344CB8AC3E}">
        <p14:creationId xmlns:p14="http://schemas.microsoft.com/office/powerpoint/2010/main" val="34540577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Should I Document?</a:t>
            </a:r>
            <a:endParaRPr lang="en-US" dirty="0"/>
          </a:p>
        </p:txBody>
      </p:sp>
      <p:sp>
        <p:nvSpPr>
          <p:cNvPr id="3" name="Content Placeholder 2"/>
          <p:cNvSpPr>
            <a:spLocks noGrp="1"/>
          </p:cNvSpPr>
          <p:nvPr>
            <p:ph idx="1"/>
          </p:nvPr>
        </p:nvSpPr>
        <p:spPr>
          <a:xfrm>
            <a:off x="301336" y="1714752"/>
            <a:ext cx="8541327" cy="3493727"/>
          </a:xfrm>
        </p:spPr>
        <p:txBody>
          <a:bodyPr>
            <a:noAutofit/>
          </a:bodyPr>
          <a:lstStyle/>
          <a:p>
            <a:pPr marL="270" indent="0" algn="ctr">
              <a:spcBef>
                <a:spcPts val="481"/>
              </a:spcBef>
              <a:buClr>
                <a:srgbClr val="000000"/>
              </a:buClr>
              <a:buNone/>
            </a:pPr>
            <a:r>
              <a:rPr lang="en-US" sz="4000" b="1" spc="-1" dirty="0">
                <a:solidFill>
                  <a:srgbClr val="000000"/>
                </a:solidFill>
                <a:uFill>
                  <a:solidFill>
                    <a:srgbClr val="FFFFFF"/>
                  </a:solidFill>
                </a:uFill>
                <a:latin typeface="Algerian" panose="04020705040A02060702" pitchFamily="82" charset="0"/>
              </a:rPr>
              <a:t>Everything</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Research, web links, </a:t>
            </a:r>
            <a:r>
              <a:rPr lang="en-US" sz="2100" b="1" spc="-1" dirty="0">
                <a:solidFill>
                  <a:srgbClr val="FF0000"/>
                </a:solidFill>
                <a:uFill>
                  <a:solidFill>
                    <a:srgbClr val="FFFFFF"/>
                  </a:solidFill>
                </a:uFill>
              </a:rPr>
              <a:t>NOTES from all meetings*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Interviews and observations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Ideas, concepts, sketches, charts, diagrams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Calculations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Purchases - components models, vendors, cost</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Analyses – technical and non-technical</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Experiments, debugging, tests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Hypothesis, procedures, equipment used, steps taken, data, results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Future work/ideas</a:t>
            </a:r>
          </a:p>
        </p:txBody>
      </p:sp>
      <p:sp>
        <p:nvSpPr>
          <p:cNvPr id="6" name="Slide Number Placeholder 5"/>
          <p:cNvSpPr>
            <a:spLocks noGrp="1"/>
          </p:cNvSpPr>
          <p:nvPr>
            <p:ph type="sldNum" sz="quarter" idx="12"/>
          </p:nvPr>
        </p:nvSpPr>
        <p:spPr/>
        <p:txBody>
          <a:bodyPr/>
          <a:lstStyle/>
          <a:p>
            <a:fld id="{1E53C9B5-D1E4-41C4-9032-1ACE4595E517}" type="slidenum">
              <a:rPr lang="en-US" sz="1200" smtClean="0"/>
              <a:t>46</a:t>
            </a:fld>
            <a:endParaRPr lang="en-US" sz="1200" dirty="0"/>
          </a:p>
        </p:txBody>
      </p:sp>
      <p:sp>
        <p:nvSpPr>
          <p:cNvPr id="4" name="TextBox 3"/>
          <p:cNvSpPr txBox="1"/>
          <p:nvPr/>
        </p:nvSpPr>
        <p:spPr>
          <a:xfrm>
            <a:off x="3352800" y="5587358"/>
            <a:ext cx="4998719" cy="923330"/>
          </a:xfrm>
          <a:prstGeom prst="rect">
            <a:avLst/>
          </a:prstGeom>
          <a:noFill/>
          <a:ln w="28575">
            <a:solidFill>
              <a:srgbClr val="FF0000"/>
            </a:solidFill>
          </a:ln>
        </p:spPr>
        <p:txBody>
          <a:bodyPr wrap="square" rtlCol="0">
            <a:spAutoFit/>
          </a:bodyPr>
          <a:lstStyle/>
          <a:p>
            <a:r>
              <a:rPr lang="en-US" dirty="0"/>
              <a:t>In class, out of class – ALL meetings</a:t>
            </a:r>
          </a:p>
          <a:p>
            <a:r>
              <a:rPr lang="en-US" dirty="0"/>
              <a:t>Although everyone should take notes, there should be a designated note taker for each meeting.</a:t>
            </a:r>
          </a:p>
        </p:txBody>
      </p:sp>
    </p:spTree>
    <p:extLst>
      <p:ext uri="{BB962C8B-B14F-4D97-AF65-F5344CB8AC3E}">
        <p14:creationId xmlns:p14="http://schemas.microsoft.com/office/powerpoint/2010/main" val="22842170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min - Team Standards Agreement Intro</a:t>
            </a:r>
          </a:p>
        </p:txBody>
      </p:sp>
      <p:sp>
        <p:nvSpPr>
          <p:cNvPr id="3" name="Content Placeholder 2"/>
          <p:cNvSpPr>
            <a:spLocks noGrp="1"/>
          </p:cNvSpPr>
          <p:nvPr>
            <p:ph idx="1"/>
          </p:nvPr>
        </p:nvSpPr>
        <p:spPr/>
        <p:txBody>
          <a:bodyPr/>
          <a:lstStyle/>
          <a:p>
            <a:r>
              <a:rPr lang="en-US" dirty="0"/>
              <a:t>According to concepts in organizational behavior, there are five stages of team development (Tuckman’s Model, 1964): </a:t>
            </a:r>
            <a:r>
              <a:rPr lang="en-US" b="1" dirty="0"/>
              <a:t>forming, storming, norming, performing </a:t>
            </a:r>
            <a:r>
              <a:rPr lang="en-US" dirty="0"/>
              <a:t>and</a:t>
            </a:r>
            <a:r>
              <a:rPr lang="en-US" b="1" dirty="0"/>
              <a:t> adjourning</a:t>
            </a:r>
          </a:p>
          <a:p>
            <a:r>
              <a:rPr lang="en-US" dirty="0"/>
              <a:t>In high performing teams a </a:t>
            </a:r>
            <a:r>
              <a:rPr lang="en-US" b="1" dirty="0"/>
              <a:t>Team Standards Agreement</a:t>
            </a:r>
            <a:r>
              <a:rPr lang="en-US" dirty="0"/>
              <a:t> is often generated to establish procedures and roles in order to move the team more quickly into the performing stage</a:t>
            </a:r>
          </a:p>
          <a:p>
            <a:r>
              <a:rPr lang="en-US" dirty="0"/>
              <a:t>A Team Standards Agreement will be generated outside of class time by each team before Class 6</a:t>
            </a:r>
          </a:p>
          <a:p>
            <a:pPr lvl="1"/>
            <a:r>
              <a:rPr lang="en-US" dirty="0"/>
              <a:t>The Team Standards Agreement shall be posted to your team’s EDN Wiki page in accordance with the instructions in the following document: </a:t>
            </a:r>
            <a:r>
              <a:rPr lang="en-US" dirty="0">
                <a:hlinkClick r:id="rId2"/>
              </a:rPr>
              <a:t>https://designlab.eng.rpi.edu/edn/projects/capstone-support-dev/repository/112/raw/Course%20Documents/Team%20Standards%20Agreement.docx</a:t>
            </a:r>
            <a:endParaRPr lang="en-US" dirty="0"/>
          </a:p>
          <a:p>
            <a:pPr lvl="1"/>
            <a:endParaRPr lang="en-US" dirty="0"/>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47</a:t>
            </a:fld>
            <a:endParaRPr lang="en-US" sz="1200" dirty="0"/>
          </a:p>
        </p:txBody>
      </p:sp>
      <p:sp>
        <p:nvSpPr>
          <p:cNvPr id="4" name="TextBox 3"/>
          <p:cNvSpPr txBox="1"/>
          <p:nvPr/>
        </p:nvSpPr>
        <p:spPr>
          <a:xfrm>
            <a:off x="1219200" y="5912714"/>
            <a:ext cx="5943600" cy="707886"/>
          </a:xfrm>
          <a:prstGeom prst="rect">
            <a:avLst/>
          </a:prstGeom>
          <a:noFill/>
          <a:ln w="28575">
            <a:solidFill>
              <a:srgbClr val="FF0000"/>
            </a:solidFill>
          </a:ln>
        </p:spPr>
        <p:txBody>
          <a:bodyPr wrap="square" rtlCol="0">
            <a:spAutoFit/>
          </a:bodyPr>
          <a:lstStyle/>
          <a:p>
            <a:pPr algn="ctr"/>
            <a:r>
              <a:rPr lang="en-US" sz="2000" dirty="0">
                <a:solidFill>
                  <a:srgbClr val="FF0000"/>
                </a:solidFill>
              </a:rPr>
              <a:t>Completed Agreement should be posted to Wiki by </a:t>
            </a:r>
            <a:r>
              <a:rPr lang="en-US" sz="2000" b="1" dirty="0">
                <a:solidFill>
                  <a:srgbClr val="FF0000"/>
                </a:solidFill>
              </a:rPr>
              <a:t>START</a:t>
            </a:r>
            <a:r>
              <a:rPr lang="en-US" sz="2000" dirty="0">
                <a:solidFill>
                  <a:srgbClr val="FF0000"/>
                </a:solidFill>
              </a:rPr>
              <a:t> of Class 6</a:t>
            </a:r>
          </a:p>
        </p:txBody>
      </p:sp>
    </p:spTree>
    <p:extLst>
      <p:ext uri="{BB962C8B-B14F-4D97-AF65-F5344CB8AC3E}">
        <p14:creationId xmlns:p14="http://schemas.microsoft.com/office/powerpoint/2010/main" val="30857543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0644" y="630899"/>
            <a:ext cx="7886700" cy="994172"/>
          </a:xfrm>
        </p:spPr>
        <p:txBody>
          <a:bodyPr>
            <a:normAutofit/>
          </a:bodyPr>
          <a:lstStyle/>
          <a:p>
            <a:pPr algn="ctr"/>
            <a:r>
              <a:rPr lang="en-US" sz="4000" dirty="0">
                <a:latin typeface="+mn-lt"/>
              </a:rPr>
              <a:t>Capstone Activity categories</a:t>
            </a:r>
          </a:p>
        </p:txBody>
      </p:sp>
      <p:sp>
        <p:nvSpPr>
          <p:cNvPr id="8" name="Content Placeholder 2"/>
          <p:cNvSpPr txBox="1">
            <a:spLocks/>
          </p:cNvSpPr>
          <p:nvPr/>
        </p:nvSpPr>
        <p:spPr>
          <a:xfrm>
            <a:off x="1447800" y="1752600"/>
            <a:ext cx="7264708" cy="1329695"/>
          </a:xfrm>
          <a:prstGeom prst="rect">
            <a:avLst/>
          </a:prstGeom>
          <a:solidFill>
            <a:schemeClr val="accent4">
              <a:lumMod val="20000"/>
              <a:lumOff val="80000"/>
            </a:schemeClr>
          </a:solidFill>
        </p:spPr>
        <p:txBody>
          <a:bodyPr vert="horz" lIns="68580" tIns="34290" rIns="68580" bIns="3429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defTabSz="685800">
              <a:spcBef>
                <a:spcPts val="750"/>
              </a:spcBef>
            </a:pPr>
            <a:r>
              <a:rPr lang="en-US" sz="2100" dirty="0">
                <a:solidFill>
                  <a:prstClr val="black"/>
                </a:solidFill>
                <a:latin typeface="Calibri" panose="020F0502020204030204"/>
              </a:rPr>
              <a:t>Project Technical Work</a:t>
            </a:r>
          </a:p>
          <a:p>
            <a:pPr marL="514350" lvl="1" indent="-171450" defTabSz="685800">
              <a:spcBef>
                <a:spcPts val="375"/>
              </a:spcBef>
            </a:pPr>
            <a:r>
              <a:rPr lang="en-US" sz="1800" dirty="0">
                <a:solidFill>
                  <a:prstClr val="black"/>
                </a:solidFill>
                <a:latin typeface="Calibri" panose="020F0502020204030204"/>
              </a:rPr>
              <a:t>Contribute directly to project progress and deliverables</a:t>
            </a:r>
          </a:p>
          <a:p>
            <a:pPr marL="514350" lvl="1" indent="-171450" defTabSz="685800">
              <a:spcBef>
                <a:spcPts val="375"/>
              </a:spcBef>
            </a:pPr>
            <a:r>
              <a:rPr lang="en-US" sz="1800" dirty="0">
                <a:solidFill>
                  <a:prstClr val="black"/>
                </a:solidFill>
                <a:latin typeface="Calibri" panose="020F0502020204030204"/>
              </a:rPr>
              <a:t>ALL project documentation &amp; planning – notes, reports, analysis, Gantt chart</a:t>
            </a:r>
          </a:p>
          <a:p>
            <a:pPr marL="514350" lvl="1" indent="-171450" defTabSz="685800">
              <a:spcBef>
                <a:spcPts val="375"/>
              </a:spcBef>
            </a:pPr>
            <a:r>
              <a:rPr lang="en-US" sz="1800" dirty="0">
                <a:solidFill>
                  <a:prstClr val="black"/>
                </a:solidFill>
                <a:latin typeface="Calibri" panose="020F0502020204030204"/>
              </a:rPr>
              <a:t>Background research, design, prototyping, testing</a:t>
            </a:r>
          </a:p>
        </p:txBody>
      </p:sp>
      <p:sp>
        <p:nvSpPr>
          <p:cNvPr id="10" name="Content Placeholder 2"/>
          <p:cNvSpPr txBox="1">
            <a:spLocks/>
          </p:cNvSpPr>
          <p:nvPr/>
        </p:nvSpPr>
        <p:spPr>
          <a:xfrm>
            <a:off x="1447800" y="3082295"/>
            <a:ext cx="7264708" cy="1405532"/>
          </a:xfrm>
          <a:prstGeom prst="rect">
            <a:avLst/>
          </a:prstGeom>
          <a:solidFill>
            <a:schemeClr val="accent1">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defTabSz="685800">
              <a:spcBef>
                <a:spcPts val="750"/>
              </a:spcBef>
            </a:pPr>
            <a:r>
              <a:rPr lang="en-US" sz="2100" dirty="0">
                <a:solidFill>
                  <a:prstClr val="black"/>
                </a:solidFill>
                <a:latin typeface="Calibri" panose="020F0502020204030204"/>
              </a:rPr>
              <a:t>Team Development / Design Process Refresher</a:t>
            </a:r>
          </a:p>
          <a:p>
            <a:pPr marL="514350" lvl="1" indent="-171450" defTabSz="685800">
              <a:spcBef>
                <a:spcPts val="375"/>
              </a:spcBef>
            </a:pPr>
            <a:r>
              <a:rPr lang="en-US" sz="1800" dirty="0">
                <a:solidFill>
                  <a:prstClr val="black"/>
                </a:solidFill>
                <a:latin typeface="Calibri" panose="020F0502020204030204"/>
              </a:rPr>
              <a:t>Forming, Storming, Norming, Performing</a:t>
            </a:r>
          </a:p>
          <a:p>
            <a:pPr marL="514350" lvl="1" indent="-171450" defTabSz="685800">
              <a:spcBef>
                <a:spcPts val="375"/>
              </a:spcBef>
            </a:pPr>
            <a:r>
              <a:rPr lang="en-US" sz="1800" dirty="0">
                <a:solidFill>
                  <a:prstClr val="black"/>
                </a:solidFill>
                <a:latin typeface="Calibri" panose="020F0502020204030204"/>
              </a:rPr>
              <a:t>Sequence of design artifacts – Needs &amp; Reqs, Concepts, Decision Matrix</a:t>
            </a:r>
          </a:p>
          <a:p>
            <a:pPr marL="514350" lvl="1" indent="-171450" defTabSz="685800">
              <a:spcBef>
                <a:spcPts val="375"/>
              </a:spcBef>
            </a:pPr>
            <a:endParaRPr lang="en-US" sz="1800" dirty="0">
              <a:solidFill>
                <a:prstClr val="black"/>
              </a:solidFill>
              <a:latin typeface="Calibri" panose="020F0502020204030204"/>
            </a:endParaRPr>
          </a:p>
        </p:txBody>
      </p:sp>
      <p:sp>
        <p:nvSpPr>
          <p:cNvPr id="11" name="Content Placeholder 2"/>
          <p:cNvSpPr txBox="1">
            <a:spLocks/>
          </p:cNvSpPr>
          <p:nvPr/>
        </p:nvSpPr>
        <p:spPr>
          <a:xfrm>
            <a:off x="1447800" y="4487826"/>
            <a:ext cx="7264708" cy="1329695"/>
          </a:xfrm>
          <a:prstGeom prst="rect">
            <a:avLst/>
          </a:prstGeom>
          <a:solidFill>
            <a:schemeClr val="accent6">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defTabSz="685800">
              <a:spcBef>
                <a:spcPts val="750"/>
              </a:spcBef>
            </a:pPr>
            <a:r>
              <a:rPr lang="en-US" sz="2100" dirty="0">
                <a:solidFill>
                  <a:prstClr val="black"/>
                </a:solidFill>
                <a:latin typeface="Calibri" panose="020F0502020204030204"/>
              </a:rPr>
              <a:t>Administrative Tasks</a:t>
            </a:r>
          </a:p>
          <a:p>
            <a:pPr marL="514350" lvl="1" indent="-171450" defTabSz="685800">
              <a:spcBef>
                <a:spcPts val="375"/>
              </a:spcBef>
            </a:pPr>
            <a:r>
              <a:rPr lang="en-US" sz="1800" dirty="0">
                <a:solidFill>
                  <a:prstClr val="black"/>
                </a:solidFill>
                <a:latin typeface="Calibri" panose="020F0502020204030204"/>
              </a:rPr>
              <a:t>Onboarding - Legal paperwork, Safety training</a:t>
            </a:r>
          </a:p>
          <a:p>
            <a:pPr marL="514350" lvl="1" indent="-171450" defTabSz="685800">
              <a:spcBef>
                <a:spcPts val="375"/>
              </a:spcBef>
            </a:pPr>
            <a:r>
              <a:rPr lang="en-US" sz="1800" dirty="0">
                <a:solidFill>
                  <a:prstClr val="black"/>
                </a:solidFill>
                <a:latin typeface="Calibri" panose="020F0502020204030204"/>
              </a:rPr>
              <a:t>Course / Academic logistics</a:t>
            </a:r>
          </a:p>
          <a:p>
            <a:pPr marL="514350" lvl="1" indent="-171450" defTabSz="685800">
              <a:spcBef>
                <a:spcPts val="375"/>
              </a:spcBef>
            </a:pPr>
            <a:r>
              <a:rPr lang="en-US" sz="1800" dirty="0">
                <a:solidFill>
                  <a:prstClr val="black"/>
                </a:solidFill>
                <a:latin typeface="Calibri" panose="020F0502020204030204"/>
              </a:rPr>
              <a:t>Tickets Out &amp; Feedback</a:t>
            </a:r>
          </a:p>
        </p:txBody>
      </p:sp>
      <p:sp>
        <p:nvSpPr>
          <p:cNvPr id="9" name="Oval 8"/>
          <p:cNvSpPr/>
          <p:nvPr/>
        </p:nvSpPr>
        <p:spPr>
          <a:xfrm>
            <a:off x="381000" y="3276600"/>
            <a:ext cx="838640" cy="927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T/D</a:t>
            </a:r>
          </a:p>
        </p:txBody>
      </p:sp>
      <p:sp>
        <p:nvSpPr>
          <p:cNvPr id="12" name="Isosceles Triangle 11"/>
          <p:cNvSpPr/>
          <p:nvPr/>
        </p:nvSpPr>
        <p:spPr>
          <a:xfrm>
            <a:off x="315017" y="4800600"/>
            <a:ext cx="924501" cy="844005"/>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A</a:t>
            </a:r>
          </a:p>
          <a:p>
            <a:pPr algn="ctr" defTabSz="685800"/>
            <a:endParaRPr lang="en-US" sz="1600" dirty="0">
              <a:solidFill>
                <a:prstClr val="white"/>
              </a:solidFill>
              <a:latin typeface="Calibri" panose="020F0502020204030204"/>
            </a:endParaRPr>
          </a:p>
        </p:txBody>
      </p:sp>
      <p:sp>
        <p:nvSpPr>
          <p:cNvPr id="13" name="Rectangle 12"/>
          <p:cNvSpPr/>
          <p:nvPr/>
        </p:nvSpPr>
        <p:spPr>
          <a:xfrm>
            <a:off x="403294" y="1998062"/>
            <a:ext cx="767754" cy="8043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P</a:t>
            </a:r>
          </a:p>
        </p:txBody>
      </p:sp>
      <p:sp>
        <p:nvSpPr>
          <p:cNvPr id="14"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48</a:t>
            </a:fld>
            <a:endParaRPr lang="en-US" sz="1200" dirty="0"/>
          </a:p>
        </p:txBody>
      </p:sp>
    </p:spTree>
    <p:extLst>
      <p:ext uri="{BB962C8B-B14F-4D97-AF65-F5344CB8AC3E}">
        <p14:creationId xmlns:p14="http://schemas.microsoft.com/office/powerpoint/2010/main" val="38370455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292" y="233986"/>
            <a:ext cx="7886700" cy="882440"/>
          </a:xfrm>
        </p:spPr>
        <p:txBody>
          <a:bodyPr/>
          <a:lstStyle/>
          <a:p>
            <a:r>
              <a:rPr lang="en-US" dirty="0"/>
              <a:t>Out of Class Tasks</a:t>
            </a:r>
            <a:br>
              <a:rPr lang="en-US" dirty="0"/>
            </a:br>
            <a:r>
              <a:rPr lang="en-US" sz="1800" dirty="0"/>
              <a:t>(what you might call homework, to be completed </a:t>
            </a:r>
            <a:r>
              <a:rPr lang="en-US" sz="1800" b="1" dirty="0"/>
              <a:t>BEFORE Class 3</a:t>
            </a:r>
            <a:r>
              <a:rPr lang="en-US" sz="1800" dirty="0"/>
              <a:t>)</a:t>
            </a:r>
          </a:p>
        </p:txBody>
      </p:sp>
      <p:sp>
        <p:nvSpPr>
          <p:cNvPr id="8" name="Content Placeholder 2"/>
          <p:cNvSpPr txBox="1">
            <a:spLocks/>
          </p:cNvSpPr>
          <p:nvPr/>
        </p:nvSpPr>
        <p:spPr>
          <a:xfrm>
            <a:off x="990600" y="1116427"/>
            <a:ext cx="7886700" cy="2026886"/>
          </a:xfrm>
          <a:prstGeom prst="rect">
            <a:avLst/>
          </a:prstGeom>
          <a:solidFill>
            <a:schemeClr val="accent4">
              <a:lumMod val="20000"/>
              <a:lumOff val="80000"/>
            </a:schemeClr>
          </a:solidFill>
        </p:spPr>
        <p:txBody>
          <a:bodyPr vert="horz" lIns="68580" tIns="34290" rIns="68580" bIns="34290" rtlCol="0">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3400" b="1" dirty="0">
                <a:solidFill>
                  <a:prstClr val="black"/>
                </a:solidFill>
                <a:latin typeface="Calibri" panose="020F0502020204030204"/>
              </a:rPr>
              <a:t>Project Technical Work</a:t>
            </a:r>
          </a:p>
          <a:p>
            <a:pPr marL="171450" indent="-171450" defTabSz="685800">
              <a:spcBef>
                <a:spcPts val="750"/>
              </a:spcBef>
            </a:pPr>
            <a:r>
              <a:rPr lang="en-US" sz="2500" dirty="0">
                <a:solidFill>
                  <a:prstClr val="black"/>
                </a:solidFill>
                <a:latin typeface="Calibri" panose="020F0502020204030204"/>
                <a:ea typeface="+mn-lt"/>
                <a:cs typeface="Calibri" panose="020F0502020204030204"/>
              </a:rPr>
              <a:t>Find answer(s) to assigned question(s) &amp; post to new thread titled “Class 2 Questions and Answers” in EDN Background Info Forum</a:t>
            </a:r>
          </a:p>
          <a:p>
            <a:pPr marL="171450" indent="-171450" defTabSz="685800">
              <a:spcBef>
                <a:spcPts val="750"/>
              </a:spcBef>
            </a:pPr>
            <a:r>
              <a:rPr lang="en-US" sz="2500" dirty="0">
                <a:solidFill>
                  <a:prstClr val="black"/>
                </a:solidFill>
                <a:latin typeface="Calibri" panose="020F0502020204030204"/>
                <a:ea typeface="+mn-lt"/>
                <a:cs typeface="Calibri" panose="020F0502020204030204"/>
              </a:rPr>
              <a:t>Identify one </a:t>
            </a:r>
            <a:r>
              <a:rPr lang="en-US" sz="2500" b="1" dirty="0">
                <a:solidFill>
                  <a:prstClr val="black"/>
                </a:solidFill>
                <a:latin typeface="Calibri" panose="020F0502020204030204"/>
                <a:ea typeface="+mn-lt"/>
                <a:cs typeface="Calibri" panose="020F0502020204030204"/>
              </a:rPr>
              <a:t>Customer Need </a:t>
            </a:r>
            <a:r>
              <a:rPr lang="en-US" sz="2500" dirty="0">
                <a:solidFill>
                  <a:prstClr val="black"/>
                </a:solidFill>
                <a:latin typeface="Calibri" panose="020F0502020204030204"/>
                <a:ea typeface="+mn-lt"/>
                <a:cs typeface="Calibri" panose="020F0502020204030204"/>
              </a:rPr>
              <a:t>for your project and translate it into an </a:t>
            </a:r>
            <a:r>
              <a:rPr lang="en-US" sz="2500" b="1" dirty="0">
                <a:solidFill>
                  <a:prstClr val="black"/>
                </a:solidFill>
                <a:latin typeface="Calibri" panose="020F0502020204030204"/>
                <a:ea typeface="+mn-lt"/>
                <a:cs typeface="Calibri" panose="020F0502020204030204"/>
              </a:rPr>
              <a:t>Engineering Requirement.</a:t>
            </a:r>
            <a:r>
              <a:rPr lang="en-US" sz="2500" dirty="0">
                <a:solidFill>
                  <a:prstClr val="black"/>
                </a:solidFill>
                <a:latin typeface="Calibri" panose="020F0502020204030204"/>
                <a:ea typeface="+mn-lt"/>
                <a:cs typeface="Calibri" panose="020F0502020204030204"/>
              </a:rPr>
              <a:t> Post to new thread in EDN Design Forum titled “Initial Needs and Requirements”. </a:t>
            </a:r>
            <a:r>
              <a:rPr lang="en-US" sz="2500" b="1" dirty="0">
                <a:solidFill>
                  <a:prstClr val="black"/>
                </a:solidFill>
                <a:latin typeface="Calibri" panose="020F0502020204030204"/>
                <a:ea typeface="+mn-lt"/>
                <a:cs typeface="Calibri" panose="020F0502020204030204"/>
              </a:rPr>
              <a:t>Leverage the Team Ideation Poster!</a:t>
            </a:r>
          </a:p>
          <a:p>
            <a:pPr marL="171450" indent="-171450" defTabSz="685800">
              <a:spcBef>
                <a:spcPts val="750"/>
              </a:spcBef>
            </a:pPr>
            <a:r>
              <a:rPr lang="en-US" sz="2500" dirty="0">
                <a:solidFill>
                  <a:prstClr val="black"/>
                </a:solidFill>
                <a:latin typeface="Calibri" panose="020F0502020204030204"/>
                <a:ea typeface="+mn-lt"/>
                <a:cs typeface="Calibri" panose="020F0502020204030204"/>
              </a:rPr>
              <a:t>For ongoing projects, review prior semesters’ final presentations in accordance with PE instructions for class discussion in Class 3 or 4</a:t>
            </a:r>
          </a:p>
          <a:p>
            <a:pPr marL="514350" lvl="1" indent="-171450" defTabSz="685800">
              <a:spcBef>
                <a:spcPts val="375"/>
              </a:spcBef>
            </a:pPr>
            <a:r>
              <a:rPr lang="en-US" sz="2500" dirty="0">
                <a:solidFill>
                  <a:prstClr val="black"/>
                </a:solidFill>
                <a:latin typeface="Calibri" panose="020F0502020204030204"/>
              </a:rPr>
              <a:t>PPT should be in last semester's Final Deliverables Forum on EDN</a:t>
            </a:r>
          </a:p>
          <a:p>
            <a:pPr marL="514350" lvl="1" indent="-171450" defTabSz="685800">
              <a:spcBef>
                <a:spcPts val="375"/>
              </a:spcBef>
            </a:pPr>
            <a:r>
              <a:rPr lang="en-US" sz="2500" dirty="0">
                <a:solidFill>
                  <a:prstClr val="black"/>
                </a:solidFill>
                <a:ea typeface="+mn-lt"/>
                <a:cs typeface="Calibri" panose="020F0502020204030204"/>
              </a:rPr>
              <a:t>First student - create new thread in EDN Background Info titled "Questions about project"</a:t>
            </a:r>
          </a:p>
          <a:p>
            <a:pPr marL="514350" lvl="1" indent="-171450" defTabSz="685800">
              <a:spcBef>
                <a:spcPts val="375"/>
              </a:spcBef>
            </a:pPr>
            <a:r>
              <a:rPr lang="en-US" sz="2500" dirty="0">
                <a:solidFill>
                  <a:prstClr val="black"/>
                </a:solidFill>
                <a:ea typeface="+mn-lt"/>
                <a:cs typeface="Calibri" panose="020F0502020204030204"/>
              </a:rPr>
              <a:t>Rest of team - respond to thread with questions you have about project</a:t>
            </a:r>
            <a:endParaRPr lang="en-US" sz="2500" dirty="0">
              <a:solidFill>
                <a:prstClr val="black"/>
              </a:solidFill>
              <a:latin typeface="Calibri" panose="020F0502020204030204"/>
              <a:ea typeface="+mn-lt"/>
              <a:cs typeface="Calibri" panose="020F0502020204030204"/>
            </a:endParaRPr>
          </a:p>
        </p:txBody>
      </p:sp>
      <p:sp>
        <p:nvSpPr>
          <p:cNvPr id="10" name="Content Placeholder 2"/>
          <p:cNvSpPr txBox="1">
            <a:spLocks/>
          </p:cNvSpPr>
          <p:nvPr/>
        </p:nvSpPr>
        <p:spPr>
          <a:xfrm>
            <a:off x="990600" y="3143311"/>
            <a:ext cx="7886700" cy="1807445"/>
          </a:xfrm>
          <a:prstGeom prst="rect">
            <a:avLst/>
          </a:prstGeom>
          <a:solidFill>
            <a:schemeClr val="accent1">
              <a:lumMod val="20000"/>
              <a:lumOff val="80000"/>
            </a:schemeClr>
          </a:solidFill>
        </p:spPr>
        <p:txBody>
          <a:bodyPr vert="horz" lIns="68580" tIns="34290" rIns="68580" bIns="3429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2900" b="1" dirty="0">
                <a:solidFill>
                  <a:prstClr val="black"/>
                </a:solidFill>
                <a:latin typeface="Calibri" panose="020F0502020204030204"/>
              </a:rPr>
              <a:t>Team Development / Design Process Refresher</a:t>
            </a:r>
          </a:p>
          <a:p>
            <a:pPr marL="171450" indent="-171450" defTabSz="685800">
              <a:spcBef>
                <a:spcPts val="750"/>
              </a:spcBef>
            </a:pPr>
            <a:r>
              <a:rPr lang="en-US" sz="2500" dirty="0">
                <a:solidFill>
                  <a:prstClr val="black"/>
                </a:solidFill>
                <a:latin typeface="Calibri" panose="020F0502020204030204"/>
                <a:ea typeface="+mn-lt"/>
                <a:cs typeface="Calibri" panose="020F0502020204030204"/>
              </a:rPr>
              <a:t>Read </a:t>
            </a:r>
            <a:r>
              <a:rPr lang="en-US" sz="2500" i="1" dirty="0">
                <a:solidFill>
                  <a:prstClr val="black"/>
                </a:solidFill>
                <a:latin typeface="Calibri" panose="020F0502020204030204"/>
                <a:ea typeface="+mn-lt"/>
                <a:cs typeface="Calibri" panose="020F0502020204030204"/>
              </a:rPr>
              <a:t>The Engineering Design Process Refresher.pptx </a:t>
            </a:r>
            <a:r>
              <a:rPr lang="en-US" sz="2500" dirty="0">
                <a:solidFill>
                  <a:prstClr val="black"/>
                </a:solidFill>
                <a:latin typeface="Calibri" panose="020F0502020204030204"/>
                <a:ea typeface="+mn-lt"/>
                <a:cs typeface="Calibri" panose="020F0502020204030204"/>
              </a:rPr>
              <a:t>in preparation for class 3 discussion</a:t>
            </a:r>
          </a:p>
          <a:p>
            <a:pPr marL="514350" lvl="1" indent="-171450" defTabSz="685800">
              <a:spcBef>
                <a:spcPts val="375"/>
              </a:spcBef>
            </a:pPr>
            <a:r>
              <a:rPr lang="en-US" sz="1575" dirty="0">
                <a:solidFill>
                  <a:prstClr val="black"/>
                </a:solidFill>
                <a:latin typeface="Calibri" panose="020F0502020204030204"/>
                <a:ea typeface="+mn-lt"/>
                <a:cs typeface="Calibri" panose="020F0502020204030204"/>
                <a:hlinkClick r:id="rId2"/>
              </a:rPr>
              <a:t>https://designlab.eng.rpi.edu/edn/projects/capstone-support-dev/repository/112/raw/training/The%20Engineering%20Design%20Process%20Refresher.pptx</a:t>
            </a:r>
            <a:endParaRPr lang="en-US" sz="1575" dirty="0">
              <a:solidFill>
                <a:prstClr val="black"/>
              </a:solidFill>
              <a:latin typeface="Calibri" panose="020F0502020204030204"/>
              <a:ea typeface="+mn-lt"/>
              <a:cs typeface="Calibri" panose="020F0502020204030204"/>
            </a:endParaRPr>
          </a:p>
          <a:p>
            <a:pPr marL="171450" indent="-171450" defTabSz="685800">
              <a:spcBef>
                <a:spcPts val="750"/>
              </a:spcBef>
            </a:pPr>
            <a:r>
              <a:rPr lang="en-US" sz="2500" dirty="0">
                <a:solidFill>
                  <a:prstClr val="black"/>
                </a:solidFill>
                <a:latin typeface="Calibri" panose="020F0502020204030204"/>
                <a:ea typeface="+mn-lt"/>
                <a:cs typeface="Calibri" panose="020F0502020204030204"/>
              </a:rPr>
              <a:t>Watch Customer Needs video (9 min) </a:t>
            </a:r>
          </a:p>
          <a:p>
            <a:pPr marL="514350" lvl="1" indent="-171450" defTabSz="685800">
              <a:spcBef>
                <a:spcPts val="375"/>
              </a:spcBef>
            </a:pPr>
            <a:r>
              <a:rPr lang="en-US" sz="1575" dirty="0">
                <a:solidFill>
                  <a:prstClr val="black"/>
                </a:solidFill>
                <a:latin typeface="Calibri" panose="020F0502020204030204"/>
                <a:ea typeface="+mn-lt"/>
                <a:cs typeface="Calibri" panose="020F0502020204030204"/>
                <a:hlinkClick r:id="rId3"/>
              </a:rPr>
              <a:t>https://mediasite.mms.rpi.edu/Mediasite5/Channel/anderm8winrpiedu-engr-2050/watch/87d950eccc2942038b1d06530e9217841d</a:t>
            </a:r>
            <a:r>
              <a:rPr lang="en-US" sz="1575" dirty="0">
                <a:solidFill>
                  <a:prstClr val="black"/>
                </a:solidFill>
                <a:latin typeface="Calibri" panose="020F0502020204030204"/>
                <a:ea typeface="+mn-lt"/>
                <a:cs typeface="Calibri" panose="020F0502020204030204"/>
              </a:rPr>
              <a:t> </a:t>
            </a:r>
            <a:endParaRPr lang="en-US" sz="1575" dirty="0">
              <a:solidFill>
                <a:prstClr val="black"/>
              </a:solidFill>
              <a:latin typeface="Calibri" panose="020F0502020204030204"/>
              <a:cs typeface="Calibri"/>
            </a:endParaRPr>
          </a:p>
          <a:p>
            <a:pPr marL="171450" indent="-171450" defTabSz="685800">
              <a:spcBef>
                <a:spcPts val="750"/>
              </a:spcBef>
            </a:pPr>
            <a:r>
              <a:rPr lang="en-US" sz="2500" dirty="0">
                <a:solidFill>
                  <a:prstClr val="black"/>
                </a:solidFill>
                <a:latin typeface="Calibri" panose="020F0502020204030204"/>
                <a:ea typeface="+mn-lt"/>
                <a:cs typeface="Calibri" panose="020F0502020204030204"/>
              </a:rPr>
              <a:t>Watch Engineering Requirements video (11 min)</a:t>
            </a:r>
          </a:p>
          <a:p>
            <a:pPr marL="514350" lvl="1" indent="-171450" defTabSz="685800">
              <a:spcBef>
                <a:spcPts val="375"/>
              </a:spcBef>
            </a:pPr>
            <a:r>
              <a:rPr lang="en-US" sz="1350" dirty="0">
                <a:solidFill>
                  <a:prstClr val="black"/>
                </a:solidFill>
                <a:latin typeface="Calibri" panose="020F0502020204030204"/>
                <a:ea typeface="+mn-lt"/>
                <a:cs typeface="Calibri" panose="020F0502020204030204"/>
                <a:hlinkClick r:id="rId4"/>
              </a:rPr>
              <a:t>https://mediasite.mms.rpi.edu/Mediasite5/Channel/anderm8winrpiedu-engr-2050/watch/96dceab44ae7447d812f5a216afa97cf1d</a:t>
            </a:r>
            <a:endParaRPr lang="en-US" sz="1350" dirty="0">
              <a:solidFill>
                <a:prstClr val="black"/>
              </a:solidFill>
              <a:latin typeface="Calibri" panose="020F0502020204030204"/>
              <a:ea typeface="+mn-lt"/>
              <a:cs typeface="Calibri" panose="020F0502020204030204"/>
            </a:endParaRPr>
          </a:p>
          <a:p>
            <a:pPr marL="57150" indent="-171450" defTabSz="685800">
              <a:spcBef>
                <a:spcPts val="375"/>
              </a:spcBef>
            </a:pPr>
            <a:r>
              <a:rPr lang="en-US" sz="2600" dirty="0">
                <a:solidFill>
                  <a:prstClr val="black"/>
                </a:solidFill>
                <a:latin typeface="Calibri" panose="020F0502020204030204"/>
                <a:ea typeface="+mn-lt"/>
                <a:cs typeface="Calibri" panose="020F0502020204030204"/>
              </a:rPr>
              <a:t>Team Standards Agreement due by class 6</a:t>
            </a:r>
          </a:p>
        </p:txBody>
      </p:sp>
      <p:sp>
        <p:nvSpPr>
          <p:cNvPr id="11" name="Content Placeholder 2"/>
          <p:cNvSpPr txBox="1">
            <a:spLocks/>
          </p:cNvSpPr>
          <p:nvPr/>
        </p:nvSpPr>
        <p:spPr>
          <a:xfrm>
            <a:off x="990600" y="4950756"/>
            <a:ext cx="7886700" cy="1770720"/>
          </a:xfrm>
          <a:prstGeom prst="rect">
            <a:avLst/>
          </a:prstGeom>
          <a:solidFill>
            <a:schemeClr val="accent6">
              <a:lumMod val="20000"/>
              <a:lumOff val="80000"/>
            </a:schemeClr>
          </a:solidFill>
        </p:spPr>
        <p:txBody>
          <a:bodyPr vert="horz" lIns="68580" tIns="34290" rIns="68580" bIns="3429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Administrative Tasks</a:t>
            </a:r>
          </a:p>
          <a:p>
            <a:pPr marL="171450" indent="-171450" defTabSz="685800">
              <a:spcBef>
                <a:spcPts val="750"/>
              </a:spcBef>
            </a:pPr>
            <a:r>
              <a:rPr lang="en-US" sz="1400" dirty="0">
                <a:solidFill>
                  <a:prstClr val="black"/>
                </a:solidFill>
                <a:latin typeface="Calibri" panose="020F0502020204030204"/>
                <a:ea typeface="+mn-lt"/>
                <a:cs typeface="Calibri" panose="020F0502020204030204"/>
              </a:rPr>
              <a:t>Complete Class 2 Ticket Out -</a:t>
            </a:r>
            <a:r>
              <a:rPr lang="en-US" sz="1200" dirty="0">
                <a:solidFill>
                  <a:prstClr val="black"/>
                </a:solidFill>
                <a:latin typeface="Calibri" panose="020F0502020204030204"/>
                <a:ea typeface="+mn-lt"/>
                <a:cs typeface="Calibri" panose="020F0502020204030204"/>
              </a:rPr>
              <a:t> </a:t>
            </a:r>
            <a:r>
              <a:rPr lang="en-US" sz="825" u="sng" dirty="0">
                <a:solidFill>
                  <a:prstClr val="black"/>
                </a:solidFill>
                <a:hlinkClick r:id="rId5"/>
              </a:rPr>
              <a:t>https://forms.gle/yvkvMFuR9rSaEhrB8</a:t>
            </a:r>
            <a:r>
              <a:rPr lang="en-US" sz="825" u="sng" dirty="0">
                <a:solidFill>
                  <a:prstClr val="black"/>
                </a:solidFill>
              </a:rPr>
              <a:t> </a:t>
            </a:r>
          </a:p>
          <a:p>
            <a:pPr marL="171450" indent="-171450" defTabSz="685800">
              <a:spcBef>
                <a:spcPts val="750"/>
              </a:spcBef>
            </a:pPr>
            <a:r>
              <a:rPr lang="en-US" sz="1400" dirty="0">
                <a:solidFill>
                  <a:prstClr val="black"/>
                </a:solidFill>
                <a:latin typeface="Calibri" panose="020F0502020204030204"/>
              </a:rPr>
              <a:t>Watch EDN Guidance for Out of Class Tasks - Initial Postings Video (7.5 min)</a:t>
            </a:r>
          </a:p>
          <a:p>
            <a:pPr marL="514350" lvl="1" indent="-171450" defTabSz="685800">
              <a:spcBef>
                <a:spcPts val="375"/>
              </a:spcBef>
            </a:pPr>
            <a:r>
              <a:rPr lang="en-US" sz="825" dirty="0">
                <a:solidFill>
                  <a:prstClr val="black"/>
                </a:solidFill>
                <a:latin typeface="Calibri" panose="020F0502020204030204"/>
                <a:hlinkClick r:id="rId6"/>
              </a:rPr>
              <a:t>https://designlab.eng.rpi.edu/edn/projects/capstone-support-dev/repository/112/raw/training/EDN%20Guidance%20for%20Out%20of%20Class%20Tasks%20-%20Initial%20Postings.mp4</a:t>
            </a:r>
            <a:endParaRPr lang="en-US" sz="825" dirty="0">
              <a:solidFill>
                <a:prstClr val="black"/>
              </a:solidFill>
              <a:latin typeface="Calibri" panose="020F0502020204030204"/>
            </a:endParaRPr>
          </a:p>
          <a:p>
            <a:pPr marL="171450" indent="-171450" defTabSz="685800">
              <a:spcBef>
                <a:spcPts val="750"/>
              </a:spcBef>
            </a:pPr>
            <a:r>
              <a:rPr lang="en-US" sz="1400" dirty="0">
                <a:solidFill>
                  <a:prstClr val="black"/>
                </a:solidFill>
                <a:latin typeface="Calibri" panose="020F0502020204030204"/>
                <a:ea typeface="+mn-lt"/>
                <a:cs typeface="Calibri" panose="020F0502020204030204"/>
              </a:rPr>
              <a:t>Post personal contact info (name, major, RPI email, phone #) to a Project Management Forum thread in accordance with the Initial Postings Video. First member creates the thread, other members reply to add their info. </a:t>
            </a:r>
          </a:p>
        </p:txBody>
      </p:sp>
      <p:sp>
        <p:nvSpPr>
          <p:cNvPr id="9" name="Oval 8"/>
          <p:cNvSpPr/>
          <p:nvPr/>
        </p:nvSpPr>
        <p:spPr>
          <a:xfrm>
            <a:off x="45023" y="3583389"/>
            <a:ext cx="838640" cy="927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T/D</a:t>
            </a:r>
          </a:p>
        </p:txBody>
      </p:sp>
      <p:sp>
        <p:nvSpPr>
          <p:cNvPr id="12" name="Isosceles Triangle 11"/>
          <p:cNvSpPr/>
          <p:nvPr/>
        </p:nvSpPr>
        <p:spPr>
          <a:xfrm>
            <a:off x="45023" y="5414113"/>
            <a:ext cx="924501" cy="844005"/>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A</a:t>
            </a:r>
          </a:p>
          <a:p>
            <a:pPr algn="ctr" defTabSz="685800"/>
            <a:endParaRPr lang="en-US" sz="1600" dirty="0">
              <a:solidFill>
                <a:prstClr val="white"/>
              </a:solidFill>
              <a:latin typeface="Calibri" panose="020F0502020204030204"/>
            </a:endParaRPr>
          </a:p>
        </p:txBody>
      </p:sp>
      <p:sp>
        <p:nvSpPr>
          <p:cNvPr id="13" name="Rectangle 12"/>
          <p:cNvSpPr/>
          <p:nvPr/>
        </p:nvSpPr>
        <p:spPr>
          <a:xfrm>
            <a:off x="123396" y="1727710"/>
            <a:ext cx="767754" cy="8043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P</a:t>
            </a:r>
          </a:p>
        </p:txBody>
      </p:sp>
      <p:sp>
        <p:nvSpPr>
          <p:cNvPr id="14"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49</a:t>
            </a:fld>
            <a:endParaRPr lang="en-US" sz="1200" dirty="0"/>
          </a:p>
        </p:txBody>
      </p:sp>
    </p:spTree>
    <p:extLst>
      <p:ext uri="{BB962C8B-B14F-4D97-AF65-F5344CB8AC3E}">
        <p14:creationId xmlns:p14="http://schemas.microsoft.com/office/powerpoint/2010/main" val="37612731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C3603-9A31-4EAF-A6A9-B1D4E7243BBE}"/>
              </a:ext>
            </a:extLst>
          </p:cNvPr>
          <p:cNvSpPr>
            <a:spLocks noGrp="1"/>
          </p:cNvSpPr>
          <p:nvPr>
            <p:ph type="title"/>
          </p:nvPr>
        </p:nvSpPr>
        <p:spPr/>
        <p:txBody>
          <a:bodyPr/>
          <a:lstStyle/>
          <a:p>
            <a:r>
              <a:rPr lang="en-US" dirty="0"/>
              <a:t>Link to Agendas</a:t>
            </a:r>
          </a:p>
        </p:txBody>
      </p:sp>
      <p:sp>
        <p:nvSpPr>
          <p:cNvPr id="3" name="Content Placeholder 2">
            <a:extLst>
              <a:ext uri="{FF2B5EF4-FFF2-40B4-BE49-F238E27FC236}">
                <a16:creationId xmlns:a16="http://schemas.microsoft.com/office/drawing/2014/main" id="{39866369-D5EF-4C4A-8CC0-2834FBE32C86}"/>
              </a:ext>
            </a:extLst>
          </p:cNvPr>
          <p:cNvSpPr>
            <a:spLocks noGrp="1"/>
          </p:cNvSpPr>
          <p:nvPr>
            <p:ph idx="1"/>
          </p:nvPr>
        </p:nvSpPr>
        <p:spPr/>
        <p:txBody>
          <a:bodyPr>
            <a:normAutofit fontScale="77500" lnSpcReduction="20000"/>
          </a:bodyPr>
          <a:lstStyle/>
          <a:p>
            <a:r>
              <a:rPr lang="en-US" dirty="0">
                <a:hlinkClick r:id="rId2" action="ppaction://hlinksldjump"/>
              </a:rPr>
              <a:t>Class 1</a:t>
            </a:r>
            <a:endParaRPr lang="en-US" dirty="0"/>
          </a:p>
          <a:p>
            <a:r>
              <a:rPr lang="en-US" dirty="0">
                <a:hlinkClick r:id="rId3" action="ppaction://hlinksldjump"/>
              </a:rPr>
              <a:t>Class 2</a:t>
            </a:r>
            <a:endParaRPr lang="en-US" dirty="0"/>
          </a:p>
          <a:p>
            <a:r>
              <a:rPr lang="en-US" dirty="0">
                <a:hlinkClick r:id="rId4" action="ppaction://hlinksldjump"/>
              </a:rPr>
              <a:t>Class 3</a:t>
            </a:r>
            <a:endParaRPr lang="en-US" dirty="0"/>
          </a:p>
          <a:p>
            <a:r>
              <a:rPr lang="en-US" dirty="0">
                <a:hlinkClick r:id="rId5" action="ppaction://hlinksldjump"/>
              </a:rPr>
              <a:t>Class 4</a:t>
            </a:r>
            <a:endParaRPr lang="en-US" dirty="0"/>
          </a:p>
          <a:p>
            <a:r>
              <a:rPr lang="en-US" dirty="0">
                <a:hlinkClick r:id="rId6" action="ppaction://hlinksldjump"/>
              </a:rPr>
              <a:t>Class 5</a:t>
            </a:r>
            <a:endParaRPr lang="en-US" dirty="0"/>
          </a:p>
          <a:p>
            <a:r>
              <a:rPr lang="en-US" dirty="0">
                <a:hlinkClick r:id="rId7" action="ppaction://hlinksldjump"/>
              </a:rPr>
              <a:t>Class 6</a:t>
            </a:r>
            <a:endParaRPr lang="en-US" dirty="0"/>
          </a:p>
          <a:p>
            <a:r>
              <a:rPr lang="en-US" dirty="0">
                <a:hlinkClick r:id="rId8" action="ppaction://hlinksldjump"/>
              </a:rPr>
              <a:t>Class 7</a:t>
            </a:r>
            <a:endParaRPr lang="en-US" dirty="0"/>
          </a:p>
          <a:p>
            <a:r>
              <a:rPr lang="en-US" dirty="0">
                <a:hlinkClick r:id="rId9" action="ppaction://hlinksldjump"/>
              </a:rPr>
              <a:t>Class 8</a:t>
            </a:r>
            <a:endParaRPr lang="en-US" dirty="0"/>
          </a:p>
          <a:p>
            <a:r>
              <a:rPr lang="en-US" dirty="0">
                <a:hlinkClick r:id="rId10" action="ppaction://hlinksldjump"/>
              </a:rPr>
              <a:t>Class 9</a:t>
            </a:r>
            <a:endParaRPr lang="en-US" dirty="0"/>
          </a:p>
          <a:p>
            <a:endParaRPr lang="en-US" dirty="0"/>
          </a:p>
          <a:p>
            <a:pPr marL="0" indent="0" algn="ctr">
              <a:buNone/>
            </a:pPr>
            <a:r>
              <a:rPr lang="en-US" dirty="0"/>
              <a:t>#Pro Tip – Current Out of Class Tasks are listed ONE page before next class’s agenda</a:t>
            </a:r>
          </a:p>
          <a:p>
            <a:endParaRPr lang="en-US" dirty="0"/>
          </a:p>
          <a:p>
            <a:endParaRPr lang="en-US" dirty="0"/>
          </a:p>
        </p:txBody>
      </p:sp>
      <p:sp>
        <p:nvSpPr>
          <p:cNvPr id="5" name="Slide Number Placeholder 4">
            <a:extLst>
              <a:ext uri="{FF2B5EF4-FFF2-40B4-BE49-F238E27FC236}">
                <a16:creationId xmlns:a16="http://schemas.microsoft.com/office/drawing/2014/main" id="{9383D7C1-2217-4A56-BE45-40BE7925787F}"/>
              </a:ext>
            </a:extLst>
          </p:cNvPr>
          <p:cNvSpPr>
            <a:spLocks noGrp="1"/>
          </p:cNvSpPr>
          <p:nvPr>
            <p:ph type="sldNum" sz="quarter" idx="12"/>
          </p:nvPr>
        </p:nvSpPr>
        <p:spPr/>
        <p:txBody>
          <a:bodyPr/>
          <a:lstStyle/>
          <a:p>
            <a:fld id="{B044824F-EBE0-443F-8A8F-F64816AF04DC}" type="slidenum">
              <a:rPr lang="en-US" smtClean="0"/>
              <a:t>5</a:t>
            </a:fld>
            <a:endParaRPr lang="en-US" dirty="0"/>
          </a:p>
        </p:txBody>
      </p:sp>
    </p:spTree>
    <p:extLst>
      <p:ext uri="{BB962C8B-B14F-4D97-AF65-F5344CB8AC3E}">
        <p14:creationId xmlns:p14="http://schemas.microsoft.com/office/powerpoint/2010/main" val="39055095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Class 3 Agenda</a:t>
            </a:r>
            <a:endParaRPr lang="en-US" dirty="0"/>
          </a:p>
        </p:txBody>
      </p:sp>
      <p:sp>
        <p:nvSpPr>
          <p:cNvPr id="3" name="Content Placeholder 2">
            <a:extLst>
              <a:ext uri="{FF2B5EF4-FFF2-40B4-BE49-F238E27FC236}">
                <a16:creationId xmlns:a16="http://schemas.microsoft.com/office/drawing/2014/main" id="{2ECF6639-957B-4B89-93EA-15A821965319}"/>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 </a:t>
            </a:r>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50</a:t>
            </a:fld>
            <a:endParaRPr lang="en-US" dirty="0"/>
          </a:p>
        </p:txBody>
      </p:sp>
      <p:sp>
        <p:nvSpPr>
          <p:cNvPr id="7" name="TextBox 6"/>
          <p:cNvSpPr txBox="1"/>
          <p:nvPr/>
        </p:nvSpPr>
        <p:spPr>
          <a:xfrm>
            <a:off x="876300" y="3938189"/>
            <a:ext cx="7391400" cy="1477328"/>
          </a:xfrm>
          <a:prstGeom prst="rect">
            <a:avLst/>
          </a:prstGeom>
          <a:noFill/>
        </p:spPr>
        <p:txBody>
          <a:bodyPr wrap="square" rtlCol="0">
            <a:spAutoFit/>
          </a:bodyPr>
          <a:lstStyle/>
          <a:p>
            <a:r>
              <a:rPr lang="en-US" dirty="0"/>
              <a:t>Over the course of Days 3 &amp; 4 - All teams will complete the following:</a:t>
            </a:r>
          </a:p>
          <a:p>
            <a:pPr marL="285750" indent="-285750">
              <a:buFont typeface="Arial" panose="020B0604020202020204" pitchFamily="34" charset="0"/>
              <a:buChar char="•"/>
            </a:pPr>
            <a:r>
              <a:rPr lang="en-US" dirty="0"/>
              <a:t>Sponsor Kickoff Meeting</a:t>
            </a:r>
          </a:p>
          <a:p>
            <a:pPr marL="285750" indent="-285750">
              <a:buFont typeface="Arial" panose="020B0604020202020204" pitchFamily="34" charset="0"/>
              <a:buChar char="•"/>
            </a:pPr>
            <a:r>
              <a:rPr lang="en-US" dirty="0"/>
              <a:t>CE meeting with team</a:t>
            </a:r>
          </a:p>
          <a:p>
            <a:pPr marL="285750" indent="-285750">
              <a:buFont typeface="Arial" panose="020B0604020202020204" pitchFamily="34" charset="0"/>
              <a:buChar char="•"/>
            </a:pPr>
            <a:r>
              <a:rPr lang="en-US" dirty="0"/>
              <a:t>Customer Needs &amp; Requirements - development and review</a:t>
            </a:r>
          </a:p>
          <a:p>
            <a:pPr marL="285750" indent="-285750">
              <a:buFont typeface="Arial" panose="020B0604020202020204" pitchFamily="34" charset="0"/>
              <a:buChar char="•"/>
            </a:pPr>
            <a:r>
              <a:rPr lang="en-US" dirty="0"/>
              <a:t>Review previous Final Presentation - ongoing projects only</a:t>
            </a:r>
          </a:p>
        </p:txBody>
      </p:sp>
      <p:sp>
        <p:nvSpPr>
          <p:cNvPr id="10" name="TextBox 9"/>
          <p:cNvSpPr txBox="1"/>
          <p:nvPr/>
        </p:nvSpPr>
        <p:spPr>
          <a:xfrm>
            <a:off x="180252" y="5499831"/>
            <a:ext cx="8783495"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3"/>
              </a:rPr>
              <a:t>https://designlab.eng.rpi.edu/edn/projects/capstone-support-dev/wiki/Subversion</a:t>
            </a:r>
            <a:r>
              <a:rPr lang="en-US" sz="1200" dirty="0"/>
              <a:t> </a:t>
            </a:r>
          </a:p>
          <a:p>
            <a:pPr algn="ctr"/>
            <a:r>
              <a:rPr lang="en-US" sz="1600" dirty="0"/>
              <a:t>Playbook -</a:t>
            </a:r>
            <a:r>
              <a:rPr lang="en-US" sz="1200" dirty="0"/>
              <a:t> </a:t>
            </a:r>
            <a:r>
              <a:rPr lang="en-US" sz="1200" dirty="0">
                <a:hlinkClick r:id="rId4"/>
              </a:rPr>
              <a:t>https://designlab.eng.rpi.edu/edn/projects/capstone-support-dev/wiki/Capstone_Playbook</a:t>
            </a:r>
            <a:endParaRPr lang="en-US" sz="1200" dirty="0"/>
          </a:p>
        </p:txBody>
      </p:sp>
      <p:pic>
        <p:nvPicPr>
          <p:cNvPr id="4" name="Pictur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1364758"/>
            <a:ext cx="9144000" cy="2326821"/>
          </a:xfrm>
          <a:prstGeom prst="rect">
            <a:avLst/>
          </a:prstGeom>
        </p:spPr>
      </p:pic>
    </p:spTree>
    <p:extLst>
      <p:ext uri="{BB962C8B-B14F-4D97-AF65-F5344CB8AC3E}">
        <p14:creationId xmlns:p14="http://schemas.microsoft.com/office/powerpoint/2010/main" val="239913342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10 min - Engineering Design Process Q&amp;A</a:t>
            </a:r>
          </a:p>
        </p:txBody>
      </p:sp>
      <p:sp>
        <p:nvSpPr>
          <p:cNvPr id="3" name="Content Placeholder 2"/>
          <p:cNvSpPr>
            <a:spLocks noGrp="1"/>
          </p:cNvSpPr>
          <p:nvPr>
            <p:ph idx="1"/>
          </p:nvPr>
        </p:nvSpPr>
        <p:spPr>
          <a:xfrm>
            <a:off x="628650" y="1417638"/>
            <a:ext cx="7886700" cy="4449762"/>
          </a:xfrm>
        </p:spPr>
        <p:txBody>
          <a:bodyPr>
            <a:normAutofit fontScale="70000" lnSpcReduction="20000"/>
          </a:bodyPr>
          <a:lstStyle/>
          <a:p>
            <a:r>
              <a:rPr lang="en-US" dirty="0"/>
              <a:t>Out of Class Task was to watch 3 videos…</a:t>
            </a:r>
          </a:p>
          <a:p>
            <a:r>
              <a:rPr lang="en-US" dirty="0"/>
              <a:t>QUESTIONS about content?</a:t>
            </a:r>
          </a:p>
          <a:p>
            <a:endParaRPr lang="en-US" dirty="0"/>
          </a:p>
          <a:p>
            <a:r>
              <a:rPr lang="en-US" dirty="0"/>
              <a:t>What are the steps in Engineering Design Process?</a:t>
            </a:r>
          </a:p>
          <a:p>
            <a:pPr marL="0" indent="0">
              <a:buNone/>
            </a:pPr>
            <a:endParaRPr lang="en-US" dirty="0"/>
          </a:p>
          <a:p>
            <a:r>
              <a:rPr lang="en-US" dirty="0"/>
              <a:t>What is a Customer Need?</a:t>
            </a:r>
          </a:p>
          <a:p>
            <a:r>
              <a:rPr lang="en-US" dirty="0"/>
              <a:t>What is an Engineering Requirement?</a:t>
            </a:r>
          </a:p>
          <a:p>
            <a:r>
              <a:rPr lang="en-US" dirty="0"/>
              <a:t>What is the </a:t>
            </a:r>
            <a:r>
              <a:rPr lang="en-US" b="1" dirty="0"/>
              <a:t>difference</a:t>
            </a:r>
            <a:r>
              <a:rPr lang="en-US" dirty="0"/>
              <a:t> between a Need and a Requirement?</a:t>
            </a:r>
          </a:p>
          <a:p>
            <a:endParaRPr lang="en-US" dirty="0"/>
          </a:p>
          <a:p>
            <a:r>
              <a:rPr lang="en-US" dirty="0"/>
              <a:t>What is a User Story?</a:t>
            </a:r>
          </a:p>
          <a:p>
            <a:r>
              <a:rPr lang="en-US" dirty="0"/>
              <a:t>What is an Acceptance Criteria?</a:t>
            </a:r>
          </a:p>
          <a:p>
            <a:r>
              <a:rPr lang="en-US" dirty="0"/>
              <a:t>What is the </a:t>
            </a:r>
            <a:r>
              <a:rPr lang="en-US" b="1" dirty="0"/>
              <a:t>difference</a:t>
            </a:r>
            <a:r>
              <a:rPr lang="en-US" dirty="0"/>
              <a:t> between a User Story and an Acceptance Criteria?</a:t>
            </a:r>
          </a:p>
          <a:p>
            <a:endParaRPr lang="en-US" dirty="0"/>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51</a:t>
            </a:fld>
            <a:endParaRPr lang="en-US" sz="1200" dirty="0"/>
          </a:p>
        </p:txBody>
      </p:sp>
    </p:spTree>
    <p:extLst>
      <p:ext uri="{BB962C8B-B14F-4D97-AF65-F5344CB8AC3E}">
        <p14:creationId xmlns:p14="http://schemas.microsoft.com/office/powerpoint/2010/main" val="2111596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animEffect transition="in" filter="fade">
                                      <p:cBhvr>
                                        <p:cTn id="14" dur="1000"/>
                                        <p:tgtEl>
                                          <p:spTgt spid="3">
                                            <p:txEl>
                                              <p:pRg st="5" end="5"/>
                                            </p:txEl>
                                          </p:spTgt>
                                        </p:tgtEl>
                                      </p:cBhvr>
                                    </p:animEffect>
                                    <p:anim calcmode="lin" valueType="num">
                                      <p:cBhvr>
                                        <p:cTn id="1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1000"/>
                                        <p:tgtEl>
                                          <p:spTgt spid="3">
                                            <p:txEl>
                                              <p:pRg st="6" end="6"/>
                                            </p:txEl>
                                          </p:spTgt>
                                        </p:tgtEl>
                                      </p:cBhvr>
                                    </p:animEffect>
                                    <p:anim calcmode="lin" valueType="num">
                                      <p:cBhvr>
                                        <p:cTn id="2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1000"/>
                                        <p:tgtEl>
                                          <p:spTgt spid="3">
                                            <p:txEl>
                                              <p:pRg st="7" end="7"/>
                                            </p:txEl>
                                          </p:spTgt>
                                        </p:tgtEl>
                                      </p:cBhvr>
                                    </p:animEffect>
                                    <p:anim calcmode="lin" valueType="num">
                                      <p:cBhvr>
                                        <p:cTn id="2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fade">
                                      <p:cBhvr>
                                        <p:cTn id="35" dur="1000"/>
                                        <p:tgtEl>
                                          <p:spTgt spid="3">
                                            <p:txEl>
                                              <p:pRg st="9" end="9"/>
                                            </p:txEl>
                                          </p:spTgt>
                                        </p:tgtEl>
                                      </p:cBhvr>
                                    </p:animEffect>
                                    <p:anim calcmode="lin" valueType="num">
                                      <p:cBhvr>
                                        <p:cTn id="36"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1000"/>
                                        <p:tgtEl>
                                          <p:spTgt spid="3">
                                            <p:txEl>
                                              <p:pRg st="10" end="10"/>
                                            </p:txEl>
                                          </p:spTgt>
                                        </p:tgtEl>
                                      </p:cBhvr>
                                    </p:animEffect>
                                    <p:anim calcmode="lin" valueType="num">
                                      <p:cBhvr>
                                        <p:cTn id="43"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11" end="11"/>
                                            </p:txEl>
                                          </p:spTgt>
                                        </p:tgtEl>
                                        <p:attrNameLst>
                                          <p:attrName>style.visibility</p:attrName>
                                        </p:attrNameLst>
                                      </p:cBhvr>
                                      <p:to>
                                        <p:strVal val="visible"/>
                                      </p:to>
                                    </p:set>
                                    <p:animEffect transition="in" filter="fade">
                                      <p:cBhvr>
                                        <p:cTn id="49" dur="1000"/>
                                        <p:tgtEl>
                                          <p:spTgt spid="3">
                                            <p:txEl>
                                              <p:pRg st="11" end="11"/>
                                            </p:txEl>
                                          </p:spTgt>
                                        </p:tgtEl>
                                      </p:cBhvr>
                                    </p:animEffect>
                                    <p:anim calcmode="lin" valueType="num">
                                      <p:cBhvr>
                                        <p:cTn id="50"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fld id="{B044824F-EBE0-443F-8A8F-F64816AF04DC}" type="slidenum">
              <a:rPr lang="en-US" smtClean="0"/>
              <a:t>52</a:t>
            </a:fld>
            <a:endParaRPr lang="en-US" dirty="0"/>
          </a:p>
        </p:txBody>
      </p:sp>
      <p:sp>
        <p:nvSpPr>
          <p:cNvPr id="7" name="TextBox 6"/>
          <p:cNvSpPr txBox="1"/>
          <p:nvPr/>
        </p:nvSpPr>
        <p:spPr>
          <a:xfrm>
            <a:off x="4724400" y="2379857"/>
            <a:ext cx="3429000" cy="2031325"/>
          </a:xfrm>
          <a:prstGeom prst="rect">
            <a:avLst/>
          </a:prstGeom>
          <a:noFill/>
        </p:spPr>
        <p:txBody>
          <a:bodyPr wrap="square" rtlCol="0">
            <a:spAutoFit/>
          </a:bodyPr>
          <a:lstStyle/>
          <a:p>
            <a:r>
              <a:rPr lang="en-US" dirty="0"/>
              <a:t>Today is Day Three of class</a:t>
            </a:r>
          </a:p>
          <a:p>
            <a:r>
              <a:rPr lang="en-US" dirty="0"/>
              <a:t>Let’s look at steps ONE &amp; TWO</a:t>
            </a:r>
          </a:p>
          <a:p>
            <a:endParaRPr lang="en-US" dirty="0"/>
          </a:p>
          <a:p>
            <a:r>
              <a:rPr lang="en-US" dirty="0"/>
              <a:t>Team will create/review/improve project’s list of:</a:t>
            </a:r>
          </a:p>
          <a:p>
            <a:pPr marL="342900" indent="-342900">
              <a:buFont typeface="+mj-lt"/>
              <a:buAutoNum type="arabicPeriod"/>
            </a:pPr>
            <a:r>
              <a:rPr lang="en-US" dirty="0"/>
              <a:t>Customer Needs</a:t>
            </a:r>
          </a:p>
          <a:p>
            <a:pPr marL="342900" indent="-342900">
              <a:buFont typeface="+mj-lt"/>
              <a:buAutoNum type="arabicPeriod"/>
            </a:pPr>
            <a:r>
              <a:rPr lang="en-US" dirty="0"/>
              <a:t>Engineering Requirements</a:t>
            </a:r>
          </a:p>
        </p:txBody>
      </p:sp>
      <p:cxnSp>
        <p:nvCxnSpPr>
          <p:cNvPr id="10" name="Straight Arrow Connector 9"/>
          <p:cNvCxnSpPr>
            <a:stCxn id="7" idx="1"/>
          </p:cNvCxnSpPr>
          <p:nvPr/>
        </p:nvCxnSpPr>
        <p:spPr>
          <a:xfrm flipH="1" flipV="1">
            <a:off x="2743200" y="1828804"/>
            <a:ext cx="1981200" cy="1566716"/>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11" name="Straight Arrow Connector 10"/>
          <p:cNvCxnSpPr>
            <a:stCxn id="7" idx="1"/>
          </p:cNvCxnSpPr>
          <p:nvPr/>
        </p:nvCxnSpPr>
        <p:spPr>
          <a:xfrm flipH="1" flipV="1">
            <a:off x="2895600" y="2521584"/>
            <a:ext cx="1828800" cy="873936"/>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3" name="TextBox 2"/>
          <p:cNvSpPr txBox="1"/>
          <p:nvPr/>
        </p:nvSpPr>
        <p:spPr>
          <a:xfrm>
            <a:off x="4648200" y="5105400"/>
            <a:ext cx="3810000" cy="707886"/>
          </a:xfrm>
          <a:prstGeom prst="rect">
            <a:avLst/>
          </a:prstGeom>
          <a:noFill/>
          <a:ln w="28575">
            <a:solidFill>
              <a:srgbClr val="C00000"/>
            </a:solidFill>
          </a:ln>
        </p:spPr>
        <p:txBody>
          <a:bodyPr wrap="square" rtlCol="0">
            <a:spAutoFit/>
          </a:bodyPr>
          <a:lstStyle/>
          <a:p>
            <a:r>
              <a:rPr lang="en-US" sz="2000" b="1" dirty="0"/>
              <a:t>This Design Process and terminology is taught in IED at RPI</a:t>
            </a:r>
          </a:p>
        </p:txBody>
      </p:sp>
    </p:spTree>
    <p:extLst>
      <p:ext uri="{BB962C8B-B14F-4D97-AF65-F5344CB8AC3E}">
        <p14:creationId xmlns:p14="http://schemas.microsoft.com/office/powerpoint/2010/main" val="147446107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 min – Meet with CE</a:t>
            </a:r>
            <a:br>
              <a:rPr lang="en-US" dirty="0"/>
            </a:br>
            <a:r>
              <a:rPr lang="en-US" dirty="0"/>
              <a:t>(Class 3 or 4)</a:t>
            </a:r>
          </a:p>
        </p:txBody>
      </p:sp>
      <p:sp>
        <p:nvSpPr>
          <p:cNvPr id="3" name="Content Placeholder 2"/>
          <p:cNvSpPr>
            <a:spLocks noGrp="1"/>
          </p:cNvSpPr>
          <p:nvPr>
            <p:ph idx="1"/>
          </p:nvPr>
        </p:nvSpPr>
        <p:spPr>
          <a:xfrm>
            <a:off x="628650" y="1847851"/>
            <a:ext cx="48577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Course grading</a:t>
            </a:r>
          </a:p>
          <a:p>
            <a:pPr lvl="1">
              <a:buFont typeface="Arial" panose="020B0604020202020204" pitchFamily="34" charset="0"/>
              <a:buChar char="•"/>
            </a:pPr>
            <a:r>
              <a:rPr lang="en-US" sz="2400" dirty="0"/>
              <a:t>Student expectations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mtClean="0"/>
              <a:t>53</a:t>
            </a:fld>
            <a:endParaRPr lang="en-US" dirty="0"/>
          </a:p>
        </p:txBody>
      </p:sp>
      <p:pic>
        <p:nvPicPr>
          <p:cNvPr id="6" name="Picture 5" descr="[無料イラスト] 黒板と博士 - パブリックドメインQ：著作権フリー画像素材集"/>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86400" y="2895600"/>
            <a:ext cx="3200400" cy="2556153"/>
          </a:xfrm>
          <a:prstGeom prst="rect">
            <a:avLst/>
          </a:prstGeom>
        </p:spPr>
      </p:pic>
    </p:spTree>
    <p:extLst>
      <p:ext uri="{BB962C8B-B14F-4D97-AF65-F5344CB8AC3E}">
        <p14:creationId xmlns:p14="http://schemas.microsoft.com/office/powerpoint/2010/main" val="11299777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45 min - Customer Needs &amp;  Engineering Requirements Generation</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601152"/>
            <a:ext cx="8458200" cy="4525963"/>
          </a:xfrm>
        </p:spPr>
        <p:txBody>
          <a:bodyPr vert="horz" lIns="91440" tIns="45720" rIns="91440" bIns="45720" rtlCol="0" anchor="t">
            <a:normAutofit lnSpcReduction="10000"/>
          </a:bodyPr>
          <a:lstStyle/>
          <a:p>
            <a:r>
              <a:rPr lang="en-US" dirty="0">
                <a:solidFill>
                  <a:srgbClr val="00B050"/>
                </a:solidFill>
                <a:cs typeface="Calibri"/>
              </a:rPr>
              <a:t>Needs and Requirements workbook.xlsx </a:t>
            </a:r>
            <a:r>
              <a:rPr lang="en-US" dirty="0">
                <a:cs typeface="Calibri"/>
              </a:rPr>
              <a:t>spreadsheet is located at:</a:t>
            </a:r>
          </a:p>
          <a:p>
            <a:pPr lvl="1"/>
            <a:r>
              <a:rPr lang="en-US" dirty="0">
                <a:cs typeface="Calibri"/>
              </a:rPr>
              <a:t>[new project] Capstone Support Template Documents page </a:t>
            </a:r>
            <a:r>
              <a:rPr lang="en-US" sz="1400" dirty="0">
                <a:cs typeface="Calibri"/>
                <a:hlinkClick r:id="rId2"/>
              </a:rPr>
              <a:t>https://designlab.eng.rpi.edu/edn/projects/capstone-support-dev/repository/112/entry/template%20documents/Needs%20and%20Requirements%20workbook.xlsx</a:t>
            </a:r>
            <a:r>
              <a:rPr lang="en-US" sz="1400" dirty="0">
                <a:cs typeface="Calibri"/>
              </a:rPr>
              <a:t> </a:t>
            </a:r>
          </a:p>
          <a:p>
            <a:pPr lvl="1"/>
            <a:r>
              <a:rPr lang="en-US" dirty="0">
                <a:cs typeface="Calibri"/>
              </a:rPr>
              <a:t>[continuing project] Team’s Repository</a:t>
            </a:r>
          </a:p>
          <a:p>
            <a:r>
              <a:rPr lang="en-US" dirty="0">
                <a:cs typeface="Calibri"/>
              </a:rPr>
              <a:t>Fill out based on team’s current (uninformed impression) of project</a:t>
            </a:r>
          </a:p>
          <a:p>
            <a:pPr lvl="1"/>
            <a:r>
              <a:rPr lang="en-US" dirty="0">
                <a:cs typeface="Calibri"/>
              </a:rPr>
              <a:t>This is first pass. Don’t worry that answers are not complete or verified by sponsor.</a:t>
            </a:r>
          </a:p>
        </p:txBody>
      </p:sp>
      <p:sp>
        <p:nvSpPr>
          <p:cNvPr id="5" name="Slide Number Placeholder 4"/>
          <p:cNvSpPr>
            <a:spLocks noGrp="1"/>
          </p:cNvSpPr>
          <p:nvPr>
            <p:ph type="sldNum" sz="quarter" idx="12"/>
          </p:nvPr>
        </p:nvSpPr>
        <p:spPr/>
        <p:txBody>
          <a:bodyPr/>
          <a:lstStyle/>
          <a:p>
            <a:fld id="{B044824F-EBE0-443F-8A8F-F64816AF04DC}" type="slidenum">
              <a:rPr lang="en-US" smtClean="0"/>
              <a:t>54</a:t>
            </a:fld>
            <a:endParaRPr lang="en-US" dirty="0"/>
          </a:p>
        </p:txBody>
      </p:sp>
    </p:spTree>
    <p:extLst>
      <p:ext uri="{BB962C8B-B14F-4D97-AF65-F5344CB8AC3E}">
        <p14:creationId xmlns:p14="http://schemas.microsoft.com/office/powerpoint/2010/main" val="237973567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15 min – Group Review of</a:t>
            </a:r>
            <a:br>
              <a:rPr lang="en-US" dirty="0">
                <a:cs typeface="Calibri"/>
              </a:rPr>
            </a:br>
            <a:r>
              <a:rPr lang="en-US" dirty="0">
                <a:cs typeface="Calibri"/>
              </a:rPr>
              <a:t>Needs &amp; Requirements</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152400" y="1600200"/>
            <a:ext cx="8763000" cy="4525963"/>
          </a:xfrm>
        </p:spPr>
        <p:txBody>
          <a:bodyPr vert="horz" lIns="91440" tIns="45720" rIns="91440" bIns="45720" rtlCol="0" anchor="t">
            <a:normAutofit/>
          </a:bodyPr>
          <a:lstStyle/>
          <a:p>
            <a:r>
              <a:rPr lang="en-US" dirty="0">
                <a:cs typeface="Calibri"/>
              </a:rPr>
              <a:t>Read notes in template document for tips</a:t>
            </a:r>
          </a:p>
          <a:p>
            <a:r>
              <a:rPr lang="en-US" dirty="0">
                <a:cs typeface="Calibri"/>
              </a:rPr>
              <a:t>Remove/combine duplicates</a:t>
            </a:r>
          </a:p>
          <a:p>
            <a:r>
              <a:rPr lang="en-US" dirty="0">
                <a:cs typeface="Calibri"/>
              </a:rPr>
              <a:t>Unsure of a proper metric?</a:t>
            </a:r>
          </a:p>
          <a:p>
            <a:pPr lvl="1"/>
            <a:r>
              <a:rPr lang="en-US" dirty="0">
                <a:cs typeface="Calibri"/>
              </a:rPr>
              <a:t>Quick Google search to put in an educated guess</a:t>
            </a:r>
          </a:p>
          <a:p>
            <a:pPr lvl="1"/>
            <a:r>
              <a:rPr lang="en-US" dirty="0">
                <a:cs typeface="Calibri"/>
              </a:rPr>
              <a:t>Use ‘Confidence’ column to mark low and plan to research/update after class</a:t>
            </a:r>
          </a:p>
          <a:p>
            <a:r>
              <a:rPr lang="en-US" dirty="0">
                <a:cs typeface="Calibri"/>
              </a:rPr>
              <a:t>Fill in holes/gaps after looking at categories</a:t>
            </a:r>
          </a:p>
          <a:p>
            <a:pPr lvl="1"/>
            <a:r>
              <a:rPr lang="en-US" sz="1400" dirty="0">
                <a:cs typeface="Calibri"/>
                <a:hlinkClick r:id="rId2"/>
              </a:rPr>
              <a:t>https://designlab.eng.rpi.edu/edn/projects/capstone-support-dev/wiki/Requirements_Management</a:t>
            </a:r>
            <a:r>
              <a:rPr lang="en-US" sz="1400" dirty="0">
                <a:cs typeface="Calibri"/>
              </a:rPr>
              <a:t> </a:t>
            </a:r>
          </a:p>
          <a:p>
            <a:pPr lvl="1"/>
            <a:r>
              <a:rPr lang="en-US" sz="2400" dirty="0">
                <a:cs typeface="Calibri"/>
              </a:rPr>
              <a:t>Safety, Reliability, Maintainability, etc…</a:t>
            </a:r>
          </a:p>
        </p:txBody>
      </p:sp>
      <p:sp>
        <p:nvSpPr>
          <p:cNvPr id="5" name="Slide Number Placeholder 4"/>
          <p:cNvSpPr>
            <a:spLocks noGrp="1"/>
          </p:cNvSpPr>
          <p:nvPr>
            <p:ph type="sldNum" sz="quarter" idx="12"/>
          </p:nvPr>
        </p:nvSpPr>
        <p:spPr/>
        <p:txBody>
          <a:bodyPr/>
          <a:lstStyle/>
          <a:p>
            <a:fld id="{B044824F-EBE0-443F-8A8F-F64816AF04DC}" type="slidenum">
              <a:rPr lang="en-US" smtClean="0"/>
              <a:t>55</a:t>
            </a:fld>
            <a:endParaRPr lang="en-US" dirty="0"/>
          </a:p>
        </p:txBody>
      </p:sp>
    </p:spTree>
    <p:extLst>
      <p:ext uri="{BB962C8B-B14F-4D97-AF65-F5344CB8AC3E}">
        <p14:creationId xmlns:p14="http://schemas.microsoft.com/office/powerpoint/2010/main" val="191672455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lstStyle/>
          <a:p>
            <a:r>
              <a:rPr lang="en-US" dirty="0">
                <a:cs typeface="Calibri"/>
              </a:rPr>
              <a:t>45 min - Sponsor Kick-Off Meeting</a:t>
            </a:r>
            <a:endParaRPr lang="en-US"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sponsor (name, major, relevant experience/skills)</a:t>
            </a:r>
          </a:p>
          <a:p>
            <a:pPr lvl="1"/>
            <a:r>
              <a:rPr lang="en-US" dirty="0">
                <a:cs typeface="Calibri"/>
              </a:rPr>
              <a:t>Sponsor introduction to team</a:t>
            </a:r>
          </a:p>
          <a:p>
            <a:pPr lvl="1"/>
            <a:r>
              <a:rPr lang="en-US" dirty="0">
                <a:cs typeface="Calibri"/>
              </a:rPr>
              <a:t>Sponsor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56</a:t>
            </a:fld>
            <a:endParaRPr lang="en-US" dirty="0"/>
          </a:p>
        </p:txBody>
      </p:sp>
      <p:sp>
        <p:nvSpPr>
          <p:cNvPr id="7" name="Rectangle 6"/>
          <p:cNvSpPr/>
          <p:nvPr/>
        </p:nvSpPr>
        <p:spPr>
          <a:xfrm>
            <a:off x="723900" y="5816525"/>
            <a:ext cx="7696200" cy="424732"/>
          </a:xfrm>
          <a:prstGeom prst="rect">
            <a:avLst/>
          </a:prstGeom>
          <a:ln w="28575">
            <a:solidFill>
              <a:srgbClr val="FF0000"/>
            </a:solidFill>
          </a:ln>
        </p:spPr>
        <p:txBody>
          <a:bodyPr wrap="square">
            <a:spAutoFit/>
          </a:bodyPr>
          <a:lstStyle/>
          <a:p>
            <a:pPr lvl="0" algn="ctr" defTabSz="685800">
              <a:lnSpc>
                <a:spcPct val="90000"/>
              </a:lnSpc>
              <a:spcBef>
                <a:spcPts val="750"/>
              </a:spcBef>
            </a:pPr>
            <a:r>
              <a:rPr lang="en-US" sz="2400" dirty="0">
                <a:solidFill>
                  <a:prstClr val="black"/>
                </a:solidFill>
                <a:cs typeface="Calibri"/>
              </a:rPr>
              <a:t>Document meeting minutes to Project </a:t>
            </a:r>
            <a:r>
              <a:rPr lang="en-US" sz="2400" dirty="0" err="1">
                <a:solidFill>
                  <a:prstClr val="black"/>
                </a:solidFill>
                <a:cs typeface="Calibri"/>
              </a:rPr>
              <a:t>Mgmt</a:t>
            </a:r>
            <a:r>
              <a:rPr lang="en-US" sz="2400" dirty="0">
                <a:solidFill>
                  <a:prstClr val="black"/>
                </a:solidFill>
                <a:cs typeface="Calibri"/>
              </a:rPr>
              <a:t> Forum on EDN</a:t>
            </a:r>
          </a:p>
        </p:txBody>
      </p:sp>
    </p:spTree>
    <p:extLst>
      <p:ext uri="{BB962C8B-B14F-4D97-AF65-F5344CB8AC3E}">
        <p14:creationId xmlns:p14="http://schemas.microsoft.com/office/powerpoint/2010/main" val="115817613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fontScale="90000"/>
          </a:bodyPr>
          <a:lstStyle/>
          <a:p>
            <a:r>
              <a:rPr lang="en-US" dirty="0">
                <a:cs typeface="Calibri"/>
              </a:rPr>
              <a:t>30/45 min - Prior Presentation</a:t>
            </a:r>
            <a:br>
              <a:rPr lang="en-US" dirty="0">
                <a:cs typeface="Calibri"/>
              </a:rPr>
            </a:br>
            <a:r>
              <a:rPr lang="en-US" dirty="0">
                <a:cs typeface="Calibri"/>
              </a:rPr>
              <a:t>(if applicable)</a:t>
            </a:r>
            <a:endParaRPr lang="en-US"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fontScale="85000" lnSpcReduction="10000"/>
          </a:bodyPr>
          <a:lstStyle/>
          <a:p>
            <a:r>
              <a:rPr lang="en-US" dirty="0"/>
              <a:t>Team should review (outside of class) the final PPT presentation given by previous semester team</a:t>
            </a:r>
          </a:p>
          <a:p>
            <a:pPr lvl="1"/>
            <a:r>
              <a:rPr lang="en-US" dirty="0"/>
              <a:t>Forums-&gt;Final Deliverables</a:t>
            </a:r>
          </a:p>
          <a:p>
            <a:pPr lvl="1"/>
            <a:r>
              <a:rPr lang="en-US" dirty="0"/>
              <a:t>Repository-&gt;Reports-&gt;Final Reports</a:t>
            </a:r>
          </a:p>
          <a:p>
            <a:r>
              <a:rPr lang="en-US" dirty="0"/>
              <a:t>PE/CE will quickly walk-through slide deck and discuss:</a:t>
            </a:r>
          </a:p>
          <a:p>
            <a:pPr lvl="1"/>
            <a:r>
              <a:rPr lang="en-US" dirty="0"/>
              <a:t>Goals</a:t>
            </a:r>
          </a:p>
          <a:p>
            <a:pPr lvl="1"/>
            <a:r>
              <a:rPr lang="en-US" dirty="0"/>
              <a:t>Accomplishments / Successes</a:t>
            </a:r>
          </a:p>
          <a:p>
            <a:pPr lvl="1"/>
            <a:r>
              <a:rPr lang="en-US" dirty="0"/>
              <a:t>Challenges</a:t>
            </a:r>
          </a:p>
          <a:p>
            <a:pPr lvl="1"/>
            <a:r>
              <a:rPr lang="en-US" dirty="0"/>
              <a:t>Next steps</a:t>
            </a:r>
          </a:p>
          <a:p>
            <a:r>
              <a:rPr lang="en-US" dirty="0"/>
              <a:t>PE/CE will help to clear up confusion and answer any questions current team may have</a:t>
            </a:r>
          </a:p>
        </p:txBody>
      </p:sp>
      <p:sp>
        <p:nvSpPr>
          <p:cNvPr id="5" name="Slide Number Placeholder 4"/>
          <p:cNvSpPr>
            <a:spLocks noGrp="1"/>
          </p:cNvSpPr>
          <p:nvPr>
            <p:ph type="sldNum" sz="quarter" idx="12"/>
          </p:nvPr>
        </p:nvSpPr>
        <p:spPr/>
        <p:txBody>
          <a:bodyPr/>
          <a:lstStyle/>
          <a:p>
            <a:fld id="{B044824F-EBE0-443F-8A8F-F64816AF04DC}" type="slidenum">
              <a:rPr lang="en-US" smtClean="0"/>
              <a:t>57</a:t>
            </a:fld>
            <a:endParaRPr lang="en-US" dirty="0"/>
          </a:p>
        </p:txBody>
      </p:sp>
    </p:spTree>
    <p:extLst>
      <p:ext uri="{BB962C8B-B14F-4D97-AF65-F5344CB8AC3E}">
        <p14:creationId xmlns:p14="http://schemas.microsoft.com/office/powerpoint/2010/main" val="27222386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120" y="273170"/>
            <a:ext cx="7886700" cy="882440"/>
          </a:xfrm>
        </p:spPr>
        <p:txBody>
          <a:bodyPr/>
          <a:lstStyle/>
          <a:p>
            <a:r>
              <a:rPr lang="en-US" dirty="0"/>
              <a:t>Out of Class Tasks</a:t>
            </a:r>
            <a:br>
              <a:rPr lang="en-US" dirty="0"/>
            </a:br>
            <a:r>
              <a:rPr lang="en-US" sz="1800" dirty="0"/>
              <a:t>(what you might call homework, to be completed </a:t>
            </a:r>
            <a:r>
              <a:rPr lang="en-US" sz="1800" b="1" dirty="0"/>
              <a:t>BEFORE Class 4</a:t>
            </a:r>
            <a:r>
              <a:rPr lang="en-US" sz="1800" dirty="0"/>
              <a:t>)</a:t>
            </a:r>
          </a:p>
        </p:txBody>
      </p:sp>
      <p:sp>
        <p:nvSpPr>
          <p:cNvPr id="8" name="Content Placeholder 2"/>
          <p:cNvSpPr txBox="1">
            <a:spLocks/>
          </p:cNvSpPr>
          <p:nvPr/>
        </p:nvSpPr>
        <p:spPr>
          <a:xfrm>
            <a:off x="1045640" y="1375949"/>
            <a:ext cx="7886700" cy="601069"/>
          </a:xfrm>
          <a:prstGeom prst="rect">
            <a:avLst/>
          </a:prstGeom>
          <a:solidFill>
            <a:schemeClr val="accent4">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Project Technical Work</a:t>
            </a:r>
          </a:p>
          <a:p>
            <a:pPr marL="171450" indent="-171450" defTabSz="685800">
              <a:spcBef>
                <a:spcPts val="750"/>
              </a:spcBef>
            </a:pPr>
            <a:r>
              <a:rPr lang="en-US" sz="1400" dirty="0">
                <a:solidFill>
                  <a:prstClr val="black"/>
                </a:solidFill>
                <a:latin typeface="Calibri" panose="020F0502020204030204"/>
                <a:ea typeface="+mn-lt"/>
                <a:cs typeface="Calibri" panose="020F0502020204030204"/>
              </a:rPr>
              <a:t>Update Needs/Reqs Workbook based on feedback and post to EDN Design Forum</a:t>
            </a:r>
          </a:p>
        </p:txBody>
      </p:sp>
      <p:sp>
        <p:nvSpPr>
          <p:cNvPr id="10" name="Content Placeholder 2"/>
          <p:cNvSpPr txBox="1">
            <a:spLocks/>
          </p:cNvSpPr>
          <p:nvPr/>
        </p:nvSpPr>
        <p:spPr>
          <a:xfrm>
            <a:off x="1045640" y="1977017"/>
            <a:ext cx="7886700" cy="601069"/>
          </a:xfrm>
          <a:prstGeom prst="rect">
            <a:avLst/>
          </a:prstGeom>
          <a:solidFill>
            <a:schemeClr val="accent1">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Team Development / Design Process Refresher</a:t>
            </a:r>
          </a:p>
          <a:p>
            <a:pPr defTabSz="685800">
              <a:spcBef>
                <a:spcPts val="750"/>
              </a:spcBef>
            </a:pPr>
            <a:r>
              <a:rPr lang="en-US" sz="1400" dirty="0">
                <a:solidFill>
                  <a:prstClr val="black"/>
                </a:solidFill>
                <a:ea typeface="+mn-lt"/>
                <a:cs typeface="Calibri" panose="020F0502020204030204"/>
              </a:rPr>
              <a:t>Post Team Standards Agreement to Wiki  </a:t>
            </a:r>
            <a:r>
              <a:rPr lang="en-US" sz="1400" b="1" dirty="0">
                <a:solidFill>
                  <a:prstClr val="black"/>
                </a:solidFill>
                <a:ea typeface="+mn-lt"/>
                <a:cs typeface="Calibri" panose="020F0502020204030204"/>
              </a:rPr>
              <a:t>before</a:t>
            </a:r>
            <a:r>
              <a:rPr lang="en-US" sz="1400" dirty="0">
                <a:solidFill>
                  <a:prstClr val="black"/>
                </a:solidFill>
                <a:ea typeface="+mn-lt"/>
                <a:cs typeface="Calibri" panose="020F0502020204030204"/>
              </a:rPr>
              <a:t> class 6</a:t>
            </a:r>
            <a:endParaRPr lang="en-US" sz="1400" dirty="0">
              <a:solidFill>
                <a:prstClr val="black"/>
              </a:solidFill>
              <a:latin typeface="Calibri" panose="020F0502020204030204"/>
            </a:endParaRPr>
          </a:p>
          <a:p>
            <a:pPr marL="0" indent="0" defTabSz="685800">
              <a:spcBef>
                <a:spcPts val="750"/>
              </a:spcBef>
              <a:buNone/>
            </a:pPr>
            <a:endParaRPr lang="en-US" sz="1400" b="1" dirty="0">
              <a:solidFill>
                <a:prstClr val="black"/>
              </a:solidFill>
              <a:latin typeface="Calibri" panose="020F0502020204030204"/>
            </a:endParaRPr>
          </a:p>
          <a:p>
            <a:pPr marL="514350" lvl="1" indent="-171450" defTabSz="685800">
              <a:spcBef>
                <a:spcPts val="375"/>
              </a:spcBef>
            </a:pPr>
            <a:endParaRPr lang="en-US" sz="1800" dirty="0">
              <a:solidFill>
                <a:prstClr val="black"/>
              </a:solidFill>
              <a:latin typeface="Calibri" panose="020F0502020204030204"/>
            </a:endParaRPr>
          </a:p>
        </p:txBody>
      </p:sp>
      <p:sp>
        <p:nvSpPr>
          <p:cNvPr id="11" name="Content Placeholder 2"/>
          <p:cNvSpPr txBox="1">
            <a:spLocks/>
          </p:cNvSpPr>
          <p:nvPr/>
        </p:nvSpPr>
        <p:spPr>
          <a:xfrm>
            <a:off x="1066800" y="2578086"/>
            <a:ext cx="7886700" cy="4051313"/>
          </a:xfrm>
          <a:prstGeom prst="rect">
            <a:avLst/>
          </a:prstGeom>
          <a:solidFill>
            <a:schemeClr val="accent6">
              <a:lumMod val="20000"/>
              <a:lumOff val="80000"/>
            </a:schemeClr>
          </a:solidFill>
        </p:spPr>
        <p:txBody>
          <a:bodyPr vert="horz" lIns="68580" tIns="34290" rIns="68580" bIns="3429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2300" b="1" dirty="0">
                <a:solidFill>
                  <a:prstClr val="black"/>
                </a:solidFill>
                <a:latin typeface="Calibri" panose="020F0502020204030204"/>
              </a:rPr>
              <a:t>Administrative Tasks</a:t>
            </a:r>
          </a:p>
          <a:p>
            <a:pPr marL="171450" indent="-171450" defTabSz="685800">
              <a:spcBef>
                <a:spcPts val="750"/>
              </a:spcBef>
            </a:pPr>
            <a:r>
              <a:rPr lang="en-US" sz="2000" dirty="0">
                <a:solidFill>
                  <a:prstClr val="black"/>
                </a:solidFill>
                <a:latin typeface="Calibri" panose="020F0502020204030204"/>
                <a:ea typeface="+mn-lt"/>
                <a:cs typeface="Calibri" panose="020F0502020204030204"/>
              </a:rPr>
              <a:t>Complete Class 3 Ticket Out </a:t>
            </a:r>
            <a:r>
              <a:rPr lang="en-US" sz="1875" dirty="0">
                <a:solidFill>
                  <a:prstClr val="black"/>
                </a:solidFill>
                <a:latin typeface="Calibri" panose="020F0502020204030204"/>
                <a:ea typeface="+mn-lt"/>
                <a:cs typeface="Calibri" panose="020F0502020204030204"/>
              </a:rPr>
              <a:t>- </a:t>
            </a:r>
            <a:r>
              <a:rPr lang="en-US" sz="900" dirty="0">
                <a:solidFill>
                  <a:prstClr val="black"/>
                </a:solidFill>
                <a:hlinkClick r:id="rId2"/>
              </a:rPr>
              <a:t>https://forms.gle/DnhZCi1MzGQZTLAn8</a:t>
            </a:r>
            <a:endParaRPr lang="en-US" sz="900" dirty="0">
              <a:solidFill>
                <a:prstClr val="black"/>
              </a:solidFill>
            </a:endParaRPr>
          </a:p>
          <a:p>
            <a:pPr marL="171450" indent="-171450" defTabSz="685800">
              <a:spcBef>
                <a:spcPts val="750"/>
              </a:spcBef>
            </a:pPr>
            <a:r>
              <a:rPr lang="en-US" sz="2000" dirty="0">
                <a:solidFill>
                  <a:prstClr val="black"/>
                </a:solidFill>
                <a:latin typeface="Calibri" panose="020F0502020204030204"/>
                <a:ea typeface="+mn-lt"/>
                <a:cs typeface="Calibri" panose="020F0502020204030204"/>
              </a:rPr>
              <a:t>Choose sponsor liaison</a:t>
            </a:r>
          </a:p>
          <a:p>
            <a:pPr marL="514350" lvl="1" indent="-171450" defTabSz="685800">
              <a:spcBef>
                <a:spcPts val="375"/>
              </a:spcBef>
            </a:pPr>
            <a:r>
              <a:rPr lang="en-US" sz="2000" dirty="0">
                <a:solidFill>
                  <a:prstClr val="black"/>
                </a:solidFill>
                <a:latin typeface="Calibri" panose="020F0502020204030204"/>
                <a:ea typeface="+mn-lt"/>
                <a:cs typeface="Calibri" panose="020F0502020204030204"/>
              </a:rPr>
              <a:t>This person will be the focal point for emails to/from your sponsor. They are not the team's "spokesperson" at meetings, conference calls, in class, etc.</a:t>
            </a:r>
          </a:p>
          <a:p>
            <a:pPr marL="171450" indent="-171450" defTabSz="685800">
              <a:spcBef>
                <a:spcPts val="750"/>
              </a:spcBef>
            </a:pPr>
            <a:r>
              <a:rPr lang="en-US" sz="2000" dirty="0">
                <a:solidFill>
                  <a:prstClr val="black"/>
                </a:solidFill>
                <a:latin typeface="Calibri" panose="020F0502020204030204"/>
              </a:rPr>
              <a:t>Watch Intro to EDN video (5 min) in preparation of Class 4 review</a:t>
            </a:r>
            <a:endParaRPr lang="en-US" sz="2000" dirty="0">
              <a:solidFill>
                <a:srgbClr val="FF0000"/>
              </a:solidFill>
              <a:latin typeface="Calibri" panose="020F0502020204030204"/>
              <a:ea typeface="+mn-lt"/>
              <a:cs typeface="Calibri" panose="020F0502020204030204"/>
            </a:endParaRPr>
          </a:p>
          <a:p>
            <a:pPr marL="514350" lvl="1" indent="-171450" defTabSz="685800">
              <a:spcBef>
                <a:spcPts val="375"/>
              </a:spcBef>
            </a:pPr>
            <a:r>
              <a:rPr lang="en-US" sz="900" dirty="0">
                <a:solidFill>
                  <a:prstClr val="black"/>
                </a:solidFill>
                <a:latin typeface="Calibri" panose="020F0502020204030204"/>
                <a:hlinkClick r:id="rId3"/>
              </a:rPr>
              <a:t>https://designlab.eng.rpi.edu/edn/projects/capstone-support-dev/repository/112/raw/training/Intro%20to%20the%20EDN.mp4</a:t>
            </a:r>
            <a:endParaRPr lang="en-US" sz="900" dirty="0">
              <a:solidFill>
                <a:prstClr val="black"/>
              </a:solidFill>
              <a:latin typeface="Calibri" panose="020F0502020204030204"/>
            </a:endParaRPr>
          </a:p>
          <a:p>
            <a:pPr marL="171450" indent="-171450" defTabSz="685800">
              <a:spcBef>
                <a:spcPts val="750"/>
              </a:spcBef>
            </a:pPr>
            <a:r>
              <a:rPr lang="en-US" sz="2000" dirty="0">
                <a:solidFill>
                  <a:prstClr val="black"/>
                </a:solidFill>
                <a:latin typeface="Calibri" panose="020F0502020204030204"/>
              </a:rPr>
              <a:t>Read Project Documentation </a:t>
            </a:r>
            <a:r>
              <a:rPr lang="en-US" sz="2000" dirty="0"/>
              <a:t>page in preparation for class review</a:t>
            </a:r>
          </a:p>
          <a:p>
            <a:pPr marL="628650" lvl="1" indent="-171450" defTabSz="685800">
              <a:spcBef>
                <a:spcPts val="750"/>
              </a:spcBef>
            </a:pPr>
            <a:r>
              <a:rPr lang="en-US" sz="800" dirty="0">
                <a:hlinkClick r:id="rId4"/>
              </a:rPr>
              <a:t>https://designlab.eng.rpi.edu/edn/projects/capstone-support-dev/wiki/Project_Documentation</a:t>
            </a:r>
            <a:endParaRPr lang="en-US" sz="800" dirty="0"/>
          </a:p>
          <a:p>
            <a:pPr marL="171450" indent="-171450" defTabSz="685800">
              <a:spcBef>
                <a:spcPts val="750"/>
              </a:spcBef>
            </a:pPr>
            <a:r>
              <a:rPr lang="en-US" sz="2000" dirty="0">
                <a:solidFill>
                  <a:prstClr val="black"/>
                </a:solidFill>
                <a:latin typeface="Calibri" panose="020F0502020204030204"/>
                <a:ea typeface="+mn-lt"/>
                <a:cs typeface="Calibri" panose="020F0502020204030204"/>
              </a:rPr>
              <a:t>Read Meeting Minutes Wiki Page</a:t>
            </a:r>
          </a:p>
          <a:p>
            <a:pPr marL="514350" lvl="1" indent="-171450" defTabSz="685800">
              <a:spcBef>
                <a:spcPts val="375"/>
              </a:spcBef>
            </a:pPr>
            <a:r>
              <a:rPr lang="en-US" sz="900" dirty="0">
                <a:solidFill>
                  <a:prstClr val="black"/>
                </a:solidFill>
                <a:latin typeface="Calibri" panose="020F0502020204030204"/>
                <a:hlinkClick r:id="rId5"/>
              </a:rPr>
              <a:t>https://designlab.eng.rpi.edu/edn/projects/capstone-support-dev/wiki/Meeting_Minutes</a:t>
            </a:r>
            <a:r>
              <a:rPr lang="en-US" sz="900" dirty="0">
                <a:solidFill>
                  <a:prstClr val="black"/>
                </a:solidFill>
                <a:latin typeface="Calibri" panose="020F0502020204030204"/>
              </a:rPr>
              <a:t> </a:t>
            </a:r>
          </a:p>
          <a:p>
            <a:pPr marL="514350" lvl="1" indent="-171450" defTabSz="685800">
              <a:spcBef>
                <a:spcPts val="375"/>
              </a:spcBef>
            </a:pPr>
            <a:r>
              <a:rPr lang="en-US" sz="2000" dirty="0">
                <a:solidFill>
                  <a:prstClr val="black"/>
                </a:solidFill>
                <a:latin typeface="Calibri" panose="020F0502020204030204"/>
              </a:rPr>
              <a:t>Post notes taken during PPT review to Project Management Forum</a:t>
            </a:r>
            <a:endParaRPr lang="en-US" sz="2000" dirty="0">
              <a:solidFill>
                <a:prstClr val="black"/>
              </a:solidFill>
              <a:latin typeface="Calibri" panose="020F0502020204030204"/>
              <a:ea typeface="+mn-lt"/>
              <a:cs typeface="Calibri" panose="020F0502020204030204"/>
            </a:endParaRPr>
          </a:p>
          <a:p>
            <a:pPr marL="171450" indent="-171450" defTabSz="685800">
              <a:spcBef>
                <a:spcPts val="750"/>
              </a:spcBef>
            </a:pPr>
            <a:r>
              <a:rPr lang="en-US" sz="2000" dirty="0">
                <a:solidFill>
                  <a:prstClr val="black"/>
                </a:solidFill>
                <a:latin typeface="Calibri" panose="020F0502020204030204"/>
                <a:ea typeface="+mn-lt"/>
                <a:cs typeface="Calibri" panose="020F0502020204030204"/>
              </a:rPr>
              <a:t>Follow Subversion instructions to download and install client, then checkout a copy of your project’s </a:t>
            </a:r>
            <a:r>
              <a:rPr lang="en-US" sz="2000" b="1" dirty="0">
                <a:solidFill>
                  <a:prstClr val="black"/>
                </a:solidFill>
                <a:latin typeface="Calibri" panose="020F0502020204030204"/>
                <a:ea typeface="+mn-lt"/>
                <a:cs typeface="Calibri" panose="020F0502020204030204"/>
              </a:rPr>
              <a:t>working</a:t>
            </a:r>
            <a:r>
              <a:rPr lang="en-US" sz="2000" dirty="0">
                <a:solidFill>
                  <a:prstClr val="black"/>
                </a:solidFill>
                <a:latin typeface="Calibri" panose="020F0502020204030204"/>
                <a:ea typeface="+mn-lt"/>
                <a:cs typeface="Calibri" panose="020F0502020204030204"/>
              </a:rPr>
              <a:t> folder from the Repository. Visit your PE’s office hours for assistance.</a:t>
            </a:r>
          </a:p>
          <a:p>
            <a:pPr marL="514350" lvl="1" indent="-171450" defTabSz="685800">
              <a:spcBef>
                <a:spcPts val="375"/>
              </a:spcBef>
            </a:pPr>
            <a:r>
              <a:rPr lang="en-US" sz="900" dirty="0">
                <a:solidFill>
                  <a:prstClr val="black"/>
                </a:solidFill>
                <a:latin typeface="Calibri" panose="020F0502020204030204"/>
                <a:hlinkClick r:id="rId6"/>
              </a:rPr>
              <a:t>https://designlab.eng.rpi.edu/edn/projects/capstone-support-dev/wiki/Subversion_Clients#section-2</a:t>
            </a:r>
            <a:r>
              <a:rPr lang="en-US" sz="900" dirty="0">
                <a:solidFill>
                  <a:prstClr val="black"/>
                </a:solidFill>
                <a:latin typeface="Calibri" panose="020F0502020204030204"/>
              </a:rPr>
              <a:t> </a:t>
            </a:r>
          </a:p>
          <a:p>
            <a:pPr marL="171450" indent="-171450" defTabSz="685800">
              <a:spcBef>
                <a:spcPts val="750"/>
              </a:spcBef>
            </a:pPr>
            <a:r>
              <a:rPr lang="en-US" sz="2000" dirty="0">
                <a:solidFill>
                  <a:prstClr val="black"/>
                </a:solidFill>
                <a:latin typeface="Calibri" panose="020F0502020204030204"/>
                <a:ea typeface="+mn-lt"/>
                <a:cs typeface="Calibri" panose="020F0502020204030204"/>
              </a:rPr>
              <a:t>Complete the Online Safety Training in Percipio by end of 3rd week</a:t>
            </a:r>
          </a:p>
          <a:p>
            <a:pPr marL="628650" lvl="1" indent="-285750" defTabSz="685800">
              <a:spcBef>
                <a:spcPts val="750"/>
              </a:spcBef>
            </a:pPr>
            <a:r>
              <a:rPr lang="en-US" sz="1900" dirty="0">
                <a:solidFill>
                  <a:prstClr val="black"/>
                </a:solidFill>
                <a:latin typeface="Calibri" panose="020F0502020204030204"/>
                <a:ea typeface="+mn-lt"/>
                <a:cs typeface="Calibri" panose="020F0502020204030204"/>
                <a:hlinkClick r:id="rId7"/>
              </a:rPr>
              <a:t>https://rpi.percipio.com/</a:t>
            </a:r>
            <a:endParaRPr lang="en-US" sz="1900" dirty="0">
              <a:solidFill>
                <a:prstClr val="black"/>
              </a:solidFill>
              <a:latin typeface="Calibri" panose="020F0502020204030204"/>
              <a:ea typeface="+mn-lt"/>
              <a:cs typeface="Calibri" panose="020F0502020204030204"/>
            </a:endParaRPr>
          </a:p>
          <a:p>
            <a:pPr marL="628650" lvl="1" indent="-285750" defTabSz="685800">
              <a:spcBef>
                <a:spcPts val="750"/>
              </a:spcBef>
            </a:pPr>
            <a:r>
              <a:rPr lang="en-US" sz="2000" dirty="0">
                <a:solidFill>
                  <a:prstClr val="black"/>
                </a:solidFill>
                <a:latin typeface="Calibri" panose="020F0502020204030204"/>
                <a:ea typeface="+mn-lt"/>
                <a:cs typeface="Calibri" panose="020F0502020204030204"/>
              </a:rPr>
              <a:t>Rensselaer Manufacturing and Prototyping Laboratories - Safety Orientation</a:t>
            </a:r>
          </a:p>
          <a:p>
            <a:pPr marL="628650" lvl="1" indent="-285750" defTabSz="685800">
              <a:spcBef>
                <a:spcPts val="750"/>
              </a:spcBef>
            </a:pPr>
            <a:r>
              <a:rPr lang="en-US" sz="2000" dirty="0">
                <a:solidFill>
                  <a:prstClr val="black"/>
                </a:solidFill>
                <a:latin typeface="Calibri" panose="020F0502020204030204"/>
                <a:ea typeface="+mn-lt"/>
                <a:cs typeface="Calibri" panose="020F0502020204030204"/>
              </a:rPr>
              <a:t>Instructions </a:t>
            </a:r>
            <a:r>
              <a:rPr lang="en-US" sz="1200" dirty="0">
                <a:solidFill>
                  <a:prstClr val="black"/>
                </a:solidFill>
                <a:latin typeface="Calibri" panose="020F0502020204030204"/>
                <a:ea typeface="+mn-lt"/>
                <a:cs typeface="Calibri" panose="020F0502020204030204"/>
                <a:hlinkClick r:id="rId8"/>
              </a:rPr>
              <a:t>https://designlab.eng.rpi.edu/edn/attachments/download/114354/RMPL%20Safety%20Module%20Completion%20Instructions-Percipio%20.pdf</a:t>
            </a:r>
            <a:r>
              <a:rPr lang="en-US" sz="1200" dirty="0">
                <a:solidFill>
                  <a:prstClr val="black"/>
                </a:solidFill>
                <a:latin typeface="Calibri" panose="020F0502020204030204"/>
                <a:ea typeface="+mn-lt"/>
                <a:cs typeface="Calibri" panose="020F0502020204030204"/>
              </a:rPr>
              <a:t> </a:t>
            </a:r>
          </a:p>
        </p:txBody>
      </p:sp>
      <p:sp>
        <p:nvSpPr>
          <p:cNvPr id="9" name="Oval 8"/>
          <p:cNvSpPr/>
          <p:nvPr/>
        </p:nvSpPr>
        <p:spPr>
          <a:xfrm>
            <a:off x="65955" y="2114442"/>
            <a:ext cx="838640" cy="927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T/D</a:t>
            </a:r>
          </a:p>
        </p:txBody>
      </p:sp>
      <p:sp>
        <p:nvSpPr>
          <p:cNvPr id="12" name="Isosceles Triangle 11"/>
          <p:cNvSpPr/>
          <p:nvPr/>
        </p:nvSpPr>
        <p:spPr>
          <a:xfrm>
            <a:off x="23024" y="4062186"/>
            <a:ext cx="924501" cy="844005"/>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A</a:t>
            </a:r>
          </a:p>
          <a:p>
            <a:pPr algn="ctr" defTabSz="685800"/>
            <a:endParaRPr lang="en-US" sz="1600" dirty="0">
              <a:solidFill>
                <a:prstClr val="white"/>
              </a:solidFill>
              <a:latin typeface="Calibri" panose="020F0502020204030204"/>
            </a:endParaRPr>
          </a:p>
        </p:txBody>
      </p:sp>
      <p:sp>
        <p:nvSpPr>
          <p:cNvPr id="13" name="Rectangle 12"/>
          <p:cNvSpPr/>
          <p:nvPr/>
        </p:nvSpPr>
        <p:spPr>
          <a:xfrm>
            <a:off x="101398" y="1223306"/>
            <a:ext cx="767754" cy="8043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P</a:t>
            </a:r>
          </a:p>
        </p:txBody>
      </p:sp>
      <p:sp>
        <p:nvSpPr>
          <p:cNvPr id="14"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58</a:t>
            </a:fld>
            <a:endParaRPr lang="en-US" sz="1200" dirty="0"/>
          </a:p>
        </p:txBody>
      </p:sp>
    </p:spTree>
    <p:extLst>
      <p:ext uri="{BB962C8B-B14F-4D97-AF65-F5344CB8AC3E}">
        <p14:creationId xmlns:p14="http://schemas.microsoft.com/office/powerpoint/2010/main" val="426511403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4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59</a:t>
            </a:fld>
            <a:endParaRPr lang="en-US" sz="1200" dirty="0"/>
          </a:p>
        </p:txBody>
      </p:sp>
      <p:sp>
        <p:nvSpPr>
          <p:cNvPr id="9" name="TextBox 8"/>
          <p:cNvSpPr txBox="1"/>
          <p:nvPr/>
        </p:nvSpPr>
        <p:spPr>
          <a:xfrm>
            <a:off x="180252" y="5343328"/>
            <a:ext cx="8783495"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3"/>
              </a:rPr>
              <a:t>https://designlab.eng.rpi.edu/edn/projects/capstone-support-dev/wiki/Subversion</a:t>
            </a:r>
            <a:r>
              <a:rPr lang="en-US" sz="1200" dirty="0"/>
              <a:t> </a:t>
            </a:r>
          </a:p>
          <a:p>
            <a:pPr algn="ctr"/>
            <a:r>
              <a:rPr lang="en-US" sz="1600" dirty="0"/>
              <a:t>Playbook -</a:t>
            </a:r>
            <a:r>
              <a:rPr lang="en-US" sz="1200" dirty="0"/>
              <a:t> </a:t>
            </a:r>
            <a:r>
              <a:rPr lang="en-US" sz="1200" dirty="0">
                <a:hlinkClick r:id="rId4"/>
              </a:rPr>
              <a:t>https://designlab.eng.rpi.edu/edn/projects/capstone-support-dev/wiki/Capstone_Playbook</a:t>
            </a:r>
            <a:endParaRPr lang="en-US" sz="1200" dirty="0"/>
          </a:p>
        </p:txBody>
      </p:sp>
      <p:pic>
        <p:nvPicPr>
          <p:cNvPr id="4" name="Pictur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2057400"/>
            <a:ext cx="9144000" cy="2499143"/>
          </a:xfrm>
          <a:prstGeom prst="rect">
            <a:avLst/>
          </a:prstGeom>
        </p:spPr>
      </p:pic>
    </p:spTree>
    <p:extLst>
      <p:ext uri="{BB962C8B-B14F-4D97-AF65-F5344CB8AC3E}">
        <p14:creationId xmlns:p14="http://schemas.microsoft.com/office/powerpoint/2010/main" val="33184344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533400" y="3810000"/>
            <a:ext cx="8077200" cy="2438400"/>
          </a:xfrm>
        </p:spPr>
        <p:txBody>
          <a:bodyPr>
            <a:normAutofit fontScale="70000" lnSpcReduction="20000"/>
          </a:bodyPr>
          <a:lstStyle/>
          <a:p>
            <a:r>
              <a:rPr lang="en-US" sz="5800" b="1" dirty="0">
                <a:solidFill>
                  <a:schemeClr val="tx1"/>
                </a:solidFill>
              </a:rPr>
              <a:t>Multidisciplinary Capstone Design</a:t>
            </a:r>
          </a:p>
          <a:p>
            <a:r>
              <a:rPr lang="en-US" b="1" dirty="0">
                <a:solidFill>
                  <a:schemeClr val="tx1"/>
                </a:solidFill>
              </a:rPr>
              <a:t>	</a:t>
            </a:r>
          </a:p>
          <a:p>
            <a:pPr marL="1371600" indent="-457200" algn="l">
              <a:buFont typeface="Arial" panose="020B0604020202020204" pitchFamily="34" charset="0"/>
              <a:buChar char="•"/>
              <a:tabLst>
                <a:tab pos="3027363" algn="l"/>
              </a:tabLst>
            </a:pPr>
            <a:r>
              <a:rPr lang="en-US" b="1" dirty="0">
                <a:solidFill>
                  <a:schemeClr val="tx1"/>
                </a:solidFill>
              </a:rPr>
              <a:t>ISYE 4270 	Industrial Engineers</a:t>
            </a:r>
          </a:p>
          <a:p>
            <a:pPr marL="1371600" indent="-457200" algn="l">
              <a:buFont typeface="Arial" panose="020B0604020202020204" pitchFamily="34" charset="0"/>
              <a:buChar char="•"/>
              <a:tabLst>
                <a:tab pos="3027363" algn="l"/>
              </a:tabLst>
            </a:pPr>
            <a:r>
              <a:rPr lang="en-US" b="1" dirty="0">
                <a:solidFill>
                  <a:schemeClr val="tx1"/>
                </a:solidFill>
              </a:rPr>
              <a:t>ECSE 4900  	Electrical &amp; Computer Systems Engineers</a:t>
            </a:r>
          </a:p>
          <a:p>
            <a:pPr marL="1371600" indent="-457200" algn="l">
              <a:buFont typeface="Arial" panose="020B0604020202020204" pitchFamily="34" charset="0"/>
              <a:buChar char="•"/>
              <a:tabLst>
                <a:tab pos="3027363" algn="l"/>
              </a:tabLst>
            </a:pPr>
            <a:r>
              <a:rPr lang="en-US" b="1" dirty="0">
                <a:solidFill>
                  <a:schemeClr val="tx1"/>
                </a:solidFill>
              </a:rPr>
              <a:t>MANE 4260  	Mechanical Engineers</a:t>
            </a:r>
          </a:p>
          <a:p>
            <a:pPr marL="1371600" indent="-457200" algn="l">
              <a:buFont typeface="Arial" panose="020B0604020202020204" pitchFamily="34" charset="0"/>
              <a:buChar char="•"/>
              <a:tabLst>
                <a:tab pos="3027363" algn="l"/>
              </a:tabLst>
            </a:pPr>
            <a:r>
              <a:rPr lang="en-US" b="1" dirty="0">
                <a:solidFill>
                  <a:schemeClr val="tx1"/>
                </a:solidFill>
              </a:rPr>
              <a:t>MTLE 4920  	Materials Engineers</a:t>
            </a:r>
          </a:p>
          <a:p>
            <a:endParaRPr lang="en-US" b="1" dirty="0">
              <a:solidFill>
                <a:schemeClr val="tx1"/>
              </a:solidFill>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6</a:t>
            </a:fld>
            <a:endParaRPr lang="en-US" dirty="0"/>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79400" y="28575"/>
            <a:ext cx="8585200" cy="2795588"/>
          </a:xfrm>
        </p:spPr>
      </p:pic>
    </p:spTree>
    <p:extLst>
      <p:ext uri="{BB962C8B-B14F-4D97-AF65-F5344CB8AC3E}">
        <p14:creationId xmlns:p14="http://schemas.microsoft.com/office/powerpoint/2010/main" val="36062201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7" name="TextBox 6"/>
          <p:cNvSpPr txBox="1"/>
          <p:nvPr/>
        </p:nvSpPr>
        <p:spPr>
          <a:xfrm>
            <a:off x="4648200" y="1837732"/>
            <a:ext cx="3352800" cy="2585323"/>
          </a:xfrm>
          <a:prstGeom prst="rect">
            <a:avLst/>
          </a:prstGeom>
          <a:noFill/>
        </p:spPr>
        <p:txBody>
          <a:bodyPr wrap="square" rtlCol="0">
            <a:spAutoFit/>
          </a:bodyPr>
          <a:lstStyle/>
          <a:p>
            <a:r>
              <a:rPr lang="en-US" dirty="0"/>
              <a:t>Today is Day Four of class</a:t>
            </a:r>
          </a:p>
          <a:p>
            <a:endParaRPr lang="en-US" dirty="0"/>
          </a:p>
          <a:p>
            <a:r>
              <a:rPr lang="en-US" dirty="0"/>
              <a:t>Team should be working towards student agreement, and PE/CE/sponsor review/approval of steps ONE &amp; TWO</a:t>
            </a:r>
          </a:p>
          <a:p>
            <a:endParaRPr lang="en-US" dirty="0"/>
          </a:p>
          <a:p>
            <a:pPr marL="342900" indent="-342900">
              <a:buFont typeface="+mj-lt"/>
              <a:buAutoNum type="arabicPeriod"/>
            </a:pPr>
            <a:r>
              <a:rPr lang="en-US" dirty="0"/>
              <a:t>Customer Needs</a:t>
            </a:r>
          </a:p>
          <a:p>
            <a:pPr marL="342900" indent="-342900">
              <a:buFont typeface="+mj-lt"/>
              <a:buAutoNum type="arabicPeriod"/>
            </a:pPr>
            <a:r>
              <a:rPr lang="en-US" dirty="0"/>
              <a:t>Engineering Requirements</a:t>
            </a:r>
          </a:p>
        </p:txBody>
      </p:sp>
      <p:cxnSp>
        <p:nvCxnSpPr>
          <p:cNvPr id="10" name="Straight Arrow Connector 9"/>
          <p:cNvCxnSpPr>
            <a:stCxn id="7" idx="1"/>
          </p:cNvCxnSpPr>
          <p:nvPr/>
        </p:nvCxnSpPr>
        <p:spPr>
          <a:xfrm flipH="1" flipV="1">
            <a:off x="2743200" y="1981201"/>
            <a:ext cx="1905000" cy="1149193"/>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11" name="Straight Arrow Connector 10"/>
          <p:cNvCxnSpPr>
            <a:stCxn id="7" idx="1"/>
          </p:cNvCxnSpPr>
          <p:nvPr/>
        </p:nvCxnSpPr>
        <p:spPr>
          <a:xfrm flipH="1" flipV="1">
            <a:off x="2743200" y="2667001"/>
            <a:ext cx="1905000" cy="463393"/>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3" name="TextBox 2"/>
          <p:cNvSpPr txBox="1"/>
          <p:nvPr/>
        </p:nvSpPr>
        <p:spPr>
          <a:xfrm>
            <a:off x="4648200" y="5105400"/>
            <a:ext cx="3810000" cy="707886"/>
          </a:xfrm>
          <a:prstGeom prst="rect">
            <a:avLst/>
          </a:prstGeom>
          <a:noFill/>
          <a:ln w="28575">
            <a:solidFill>
              <a:srgbClr val="C00000"/>
            </a:solidFill>
          </a:ln>
        </p:spPr>
        <p:txBody>
          <a:bodyPr wrap="square" rtlCol="0">
            <a:spAutoFit/>
          </a:bodyPr>
          <a:lstStyle/>
          <a:p>
            <a:r>
              <a:rPr lang="en-US" sz="2000" b="1" dirty="0"/>
              <a:t>This Design Process and terminology is taught in IED at RPI</a:t>
            </a:r>
          </a:p>
        </p:txBody>
      </p:sp>
      <p:sp>
        <p:nvSpPr>
          <p:cNvPr id="12"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60</a:t>
            </a:fld>
            <a:endParaRPr lang="en-US" sz="1200" dirty="0"/>
          </a:p>
        </p:txBody>
      </p:sp>
    </p:spTree>
    <p:extLst>
      <p:ext uri="{BB962C8B-B14F-4D97-AF65-F5344CB8AC3E}">
        <p14:creationId xmlns:p14="http://schemas.microsoft.com/office/powerpoint/2010/main" val="205944368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15 min – Group Review of</a:t>
            </a:r>
            <a:br>
              <a:rPr lang="en-US" dirty="0">
                <a:cs typeface="Calibri"/>
              </a:rPr>
            </a:br>
            <a:r>
              <a:rPr lang="en-US" dirty="0">
                <a:cs typeface="Calibri"/>
              </a:rPr>
              <a:t>Needs &amp; Requirements</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152400" y="1600200"/>
            <a:ext cx="8763000" cy="4525963"/>
          </a:xfrm>
        </p:spPr>
        <p:txBody>
          <a:bodyPr vert="horz" lIns="91440" tIns="45720" rIns="91440" bIns="45720" rtlCol="0" anchor="t">
            <a:normAutofit/>
          </a:bodyPr>
          <a:lstStyle/>
          <a:p>
            <a:r>
              <a:rPr lang="en-US" dirty="0">
                <a:cs typeface="Calibri"/>
              </a:rPr>
              <a:t>Read notes in template document for tips</a:t>
            </a:r>
          </a:p>
          <a:p>
            <a:r>
              <a:rPr lang="en-US" dirty="0">
                <a:cs typeface="Calibri"/>
              </a:rPr>
              <a:t>Remove/combine duplicates</a:t>
            </a:r>
          </a:p>
          <a:p>
            <a:r>
              <a:rPr lang="en-US" dirty="0">
                <a:cs typeface="Calibri"/>
              </a:rPr>
              <a:t>Unsure of a proper metric?</a:t>
            </a:r>
          </a:p>
          <a:p>
            <a:pPr lvl="1"/>
            <a:r>
              <a:rPr lang="en-US" dirty="0">
                <a:cs typeface="Calibri"/>
              </a:rPr>
              <a:t>Quick Google search to put in an educated guess</a:t>
            </a:r>
          </a:p>
          <a:p>
            <a:pPr lvl="1"/>
            <a:r>
              <a:rPr lang="en-US" dirty="0">
                <a:cs typeface="Calibri"/>
              </a:rPr>
              <a:t>Use ‘Confidence’ column to mark low and plan to research/update after class</a:t>
            </a:r>
          </a:p>
          <a:p>
            <a:r>
              <a:rPr lang="en-US" dirty="0">
                <a:cs typeface="Calibri"/>
              </a:rPr>
              <a:t>Fill in holes/gaps after looking at categories</a:t>
            </a:r>
          </a:p>
          <a:p>
            <a:pPr lvl="1"/>
            <a:r>
              <a:rPr lang="en-US" sz="1400" dirty="0">
                <a:cs typeface="Calibri"/>
                <a:hlinkClick r:id="rId2"/>
              </a:rPr>
              <a:t>https://designlab.eng.rpi.edu/edn/projects/capstone-support-dev/wiki/Requirements_Management</a:t>
            </a:r>
            <a:r>
              <a:rPr lang="en-US" sz="1400" dirty="0">
                <a:cs typeface="Calibri"/>
              </a:rPr>
              <a:t> </a:t>
            </a:r>
          </a:p>
          <a:p>
            <a:pPr lvl="1"/>
            <a:r>
              <a:rPr lang="en-US" sz="2400" dirty="0">
                <a:cs typeface="Calibri"/>
              </a:rPr>
              <a:t>Safety, Reliability, Maintainability, etc…</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3617741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a:bodyPr>
          <a:lstStyle/>
          <a:p>
            <a:r>
              <a:rPr lang="en-US" sz="4000" dirty="0">
                <a:cs typeface="Calibri"/>
              </a:rPr>
              <a:t>45 min - Sponsor Kick-Off Meeting</a:t>
            </a:r>
            <a:endParaRPr lang="en-US" sz="4000"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sponsor (name, major, relevant experience/skills)</a:t>
            </a:r>
          </a:p>
          <a:p>
            <a:pPr lvl="1"/>
            <a:r>
              <a:rPr lang="en-US" dirty="0">
                <a:cs typeface="Calibri"/>
              </a:rPr>
              <a:t>Sponsor introduction to team</a:t>
            </a:r>
          </a:p>
          <a:p>
            <a:pPr lvl="1"/>
            <a:r>
              <a:rPr lang="en-US" dirty="0">
                <a:cs typeface="Calibri"/>
              </a:rPr>
              <a:t>Sponsor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62</a:t>
            </a:fld>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8511" y="5650461"/>
            <a:ext cx="7766977" cy="646232"/>
          </a:xfrm>
          <a:prstGeom prst="rect">
            <a:avLst/>
          </a:prstGeom>
        </p:spPr>
      </p:pic>
    </p:spTree>
    <p:extLst>
      <p:ext uri="{BB962C8B-B14F-4D97-AF65-F5344CB8AC3E}">
        <p14:creationId xmlns:p14="http://schemas.microsoft.com/office/powerpoint/2010/main" val="216712790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lstStyle/>
          <a:p>
            <a:r>
              <a:rPr lang="en-US" sz="4000" dirty="0"/>
              <a:t>55 min - Project Work</a:t>
            </a:r>
            <a:r>
              <a:rPr lang="en-US" dirty="0"/>
              <a:t>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dirty="0"/>
              <a:t>Refine Needs and Requirements Spreadsheet</a:t>
            </a:r>
          </a:p>
          <a:p>
            <a:pPr lvl="1"/>
            <a:r>
              <a:rPr lang="en-US" dirty="0"/>
              <a:t>Needs</a:t>
            </a:r>
          </a:p>
          <a:p>
            <a:pPr lvl="2"/>
            <a:r>
              <a:rPr lang="en-US" dirty="0"/>
              <a:t>Ensure all known Customer Needs are documented</a:t>
            </a:r>
          </a:p>
          <a:p>
            <a:pPr lvl="1"/>
            <a:r>
              <a:rPr lang="en-US" dirty="0"/>
              <a:t>Requirements:</a:t>
            </a:r>
          </a:p>
          <a:p>
            <a:pPr lvl="2"/>
            <a:r>
              <a:rPr lang="en-US" dirty="0"/>
              <a:t>Associate with appropriate Customer Need(s)</a:t>
            </a:r>
          </a:p>
          <a:p>
            <a:pPr lvl="2"/>
            <a:r>
              <a:rPr lang="en-US" dirty="0"/>
              <a:t>Identify Measurements and Units (quantitative)</a:t>
            </a:r>
          </a:p>
          <a:p>
            <a:pPr lvl="2"/>
            <a:r>
              <a:rPr lang="en-US" dirty="0"/>
              <a:t>Ensure that Requirements are detailed and prioritized</a:t>
            </a:r>
          </a:p>
          <a:p>
            <a:pPr lvl="2"/>
            <a:r>
              <a:rPr lang="en-US" dirty="0"/>
              <a:t>Identify Applicable Engineering Standards</a:t>
            </a:r>
          </a:p>
          <a:p>
            <a:r>
              <a:rPr lang="en-US" dirty="0"/>
              <a:t>Refine/Develop Follow-Up Questions for Sponsor </a:t>
            </a:r>
          </a:p>
          <a:p>
            <a:pPr lvl="1"/>
            <a:r>
              <a:rPr lang="en-US" dirty="0"/>
              <a:t>If Team has already had Sponsor Meeting, what new questions have been identified as a result?</a:t>
            </a:r>
          </a:p>
          <a:p>
            <a:pPr lvl="2"/>
            <a:r>
              <a:rPr lang="en-US" dirty="0"/>
              <a:t>Clearly document and email to Sponsor, copy your PE</a:t>
            </a:r>
          </a:p>
          <a:p>
            <a:r>
              <a:rPr lang="en-US" dirty="0"/>
              <a:t>Background Research/Benchmarking</a:t>
            </a:r>
          </a:p>
          <a:p>
            <a:pPr lvl="1"/>
            <a:r>
              <a:rPr lang="en-US" dirty="0"/>
              <a:t>Discuss/document work done to date</a:t>
            </a:r>
          </a:p>
          <a:p>
            <a:pPr lvl="1"/>
            <a:r>
              <a:rPr lang="en-US" dirty="0"/>
              <a:t>Identify/document additional benchmarking needs</a:t>
            </a:r>
          </a:p>
          <a:p>
            <a:pPr marL="0" indent="0">
              <a:buNone/>
            </a:pPr>
            <a:endParaRPr lang="en-US" dirty="0"/>
          </a:p>
          <a:p>
            <a:endParaRPr lang="en-US" dirty="0"/>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63</a:t>
            </a:fld>
            <a:endParaRPr lang="en-US" sz="1200" dirty="0"/>
          </a:p>
        </p:txBody>
      </p:sp>
    </p:spTree>
    <p:extLst>
      <p:ext uri="{BB962C8B-B14F-4D97-AF65-F5344CB8AC3E}">
        <p14:creationId xmlns:p14="http://schemas.microsoft.com/office/powerpoint/2010/main" val="288282400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30 min – Meet with CE</a:t>
            </a:r>
            <a:br>
              <a:rPr lang="en-US" dirty="0"/>
            </a:br>
            <a:r>
              <a:rPr lang="en-US" dirty="0"/>
              <a:t>(Class 3 or 4)</a:t>
            </a:r>
          </a:p>
        </p:txBody>
      </p:sp>
      <p:sp>
        <p:nvSpPr>
          <p:cNvPr id="3" name="Content Placeholder 2"/>
          <p:cNvSpPr>
            <a:spLocks noGrp="1"/>
          </p:cNvSpPr>
          <p:nvPr>
            <p:ph idx="1"/>
          </p:nvPr>
        </p:nvSpPr>
        <p:spPr>
          <a:xfrm>
            <a:off x="628650" y="1847851"/>
            <a:ext cx="7886700" cy="4351338"/>
          </a:xfrm>
        </p:spPr>
        <p:txBody>
          <a:bodyPr/>
          <a:lstStyle/>
          <a:p>
            <a:pPr marL="0" indent="0">
              <a:buNone/>
            </a:pPr>
            <a:r>
              <a:rPr lang="en-US" sz="2400" dirty="0"/>
              <a:t>Chief Engineer led discussion of:</a:t>
            </a:r>
          </a:p>
          <a:p>
            <a:pPr lvl="1"/>
            <a:r>
              <a:rPr lang="en-US" sz="2400" dirty="0"/>
              <a:t>Course grading</a:t>
            </a:r>
          </a:p>
          <a:p>
            <a:pPr lvl="1"/>
            <a:r>
              <a:rPr lang="en-US" sz="2400" dirty="0"/>
              <a:t>Student expectations</a:t>
            </a:r>
          </a:p>
          <a:p>
            <a:pPr lvl="1"/>
            <a:r>
              <a:rPr lang="en-US" sz="2400" dirty="0"/>
              <a:t>CE background and experience</a:t>
            </a:r>
          </a:p>
          <a:p>
            <a:pPr lvl="1"/>
            <a:r>
              <a:rPr lang="en-US" sz="2400" dirty="0"/>
              <a:t>Project impressions</a:t>
            </a:r>
          </a:p>
          <a:p>
            <a:pPr lvl="1"/>
            <a:r>
              <a:rPr lang="en-US" sz="2400" dirty="0"/>
              <a:t>Team Standards Agreement</a:t>
            </a:r>
          </a:p>
          <a:p>
            <a:pPr lvl="1"/>
            <a:endParaRPr lang="en-US" sz="2400" dirty="0"/>
          </a:p>
          <a:p>
            <a:pPr lvl="1"/>
            <a:endParaRPr lang="en-US" sz="2400" dirty="0"/>
          </a:p>
        </p:txBody>
      </p:sp>
      <p:pic>
        <p:nvPicPr>
          <p:cNvPr id="6" name="Picture 5" descr="[無料イラスト] 黒板と博士 - パブリックドメインQ：著作権フリー画像素材集"/>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86400" y="2895600"/>
            <a:ext cx="3200400" cy="2556153"/>
          </a:xfrm>
          <a:prstGeom prst="rect">
            <a:avLst/>
          </a:prstGeom>
        </p:spPr>
      </p:pic>
      <p:sp>
        <p:nvSpPr>
          <p:cNvPr id="8"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64</a:t>
            </a:fld>
            <a:endParaRPr lang="en-US" sz="1200" dirty="0"/>
          </a:p>
        </p:txBody>
      </p:sp>
    </p:spTree>
    <p:extLst>
      <p:ext uri="{BB962C8B-B14F-4D97-AF65-F5344CB8AC3E}">
        <p14:creationId xmlns:p14="http://schemas.microsoft.com/office/powerpoint/2010/main" val="88422692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59867"/>
            <a:ext cx="7886700" cy="882440"/>
          </a:xfrm>
        </p:spPr>
        <p:txBody>
          <a:bodyPr/>
          <a:lstStyle/>
          <a:p>
            <a:r>
              <a:rPr lang="en-US" dirty="0"/>
              <a:t>Out of Class Tasks</a:t>
            </a:r>
            <a:br>
              <a:rPr lang="en-US" dirty="0"/>
            </a:br>
            <a:r>
              <a:rPr lang="en-US" sz="1800" dirty="0"/>
              <a:t>(to be completed </a:t>
            </a:r>
            <a:r>
              <a:rPr lang="en-US" sz="1800" b="1" dirty="0"/>
              <a:t>BEFORE Class 5</a:t>
            </a:r>
            <a:r>
              <a:rPr lang="en-US" sz="1800" dirty="0"/>
              <a:t>)</a:t>
            </a:r>
          </a:p>
        </p:txBody>
      </p:sp>
      <p:sp>
        <p:nvSpPr>
          <p:cNvPr id="8" name="Content Placeholder 2"/>
          <p:cNvSpPr txBox="1">
            <a:spLocks/>
          </p:cNvSpPr>
          <p:nvPr/>
        </p:nvSpPr>
        <p:spPr>
          <a:xfrm>
            <a:off x="1524000" y="1363838"/>
            <a:ext cx="6731308" cy="845962"/>
          </a:xfrm>
          <a:prstGeom prst="rect">
            <a:avLst/>
          </a:prstGeom>
          <a:solidFill>
            <a:schemeClr val="accent4">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Project Technical Work</a:t>
            </a:r>
          </a:p>
          <a:p>
            <a:pPr marL="171450" indent="-171450" defTabSz="685800">
              <a:spcBef>
                <a:spcPts val="750"/>
              </a:spcBef>
            </a:pPr>
            <a:r>
              <a:rPr lang="en-US" sz="1400" dirty="0">
                <a:solidFill>
                  <a:prstClr val="black"/>
                </a:solidFill>
                <a:latin typeface="Calibri" panose="020F0502020204030204"/>
                <a:cs typeface="Calibri"/>
              </a:rPr>
              <a:t>Update Needs/Reqs Workbook - post to Engineering Analysis folder in the repository</a:t>
            </a:r>
          </a:p>
        </p:txBody>
      </p:sp>
      <p:sp>
        <p:nvSpPr>
          <p:cNvPr id="10" name="Content Placeholder 2"/>
          <p:cNvSpPr txBox="1">
            <a:spLocks/>
          </p:cNvSpPr>
          <p:nvPr/>
        </p:nvSpPr>
        <p:spPr>
          <a:xfrm>
            <a:off x="1519989" y="2209800"/>
            <a:ext cx="6731308" cy="1302506"/>
          </a:xfrm>
          <a:prstGeom prst="rect">
            <a:avLst/>
          </a:prstGeom>
          <a:solidFill>
            <a:schemeClr val="accent1">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Team Development / Design Process Refresher</a:t>
            </a:r>
          </a:p>
          <a:p>
            <a:pPr marL="171450" indent="-171450" defTabSz="685800">
              <a:spcBef>
                <a:spcPts val="750"/>
              </a:spcBef>
            </a:pPr>
            <a:r>
              <a:rPr lang="en-US" sz="1400" dirty="0">
                <a:solidFill>
                  <a:prstClr val="black"/>
                </a:solidFill>
                <a:latin typeface="Calibri" panose="020F0502020204030204"/>
                <a:cs typeface="Calibri"/>
              </a:rPr>
              <a:t>Watch Statement of Work video (10 min) in preparation for creating draft in class 5</a:t>
            </a:r>
          </a:p>
          <a:p>
            <a:pPr marL="514350" lvl="1" indent="-171450" defTabSz="685800">
              <a:spcBef>
                <a:spcPts val="375"/>
              </a:spcBef>
            </a:pPr>
            <a:r>
              <a:rPr lang="en-US" sz="750" dirty="0">
                <a:solidFill>
                  <a:prstClr val="black"/>
                </a:solidFill>
                <a:latin typeface="Calibri" panose="020F0502020204030204"/>
                <a:cs typeface="Calibri"/>
                <a:hlinkClick r:id="rId2"/>
              </a:rPr>
              <a:t>https://designlab.eng.rpi.edu/edn/projects/capstone-support-dev/repository/112/raw/training/Statement%20of%20Work.mp4</a:t>
            </a:r>
            <a:endParaRPr lang="en-US" sz="750" dirty="0">
              <a:solidFill>
                <a:prstClr val="black"/>
              </a:solidFill>
              <a:latin typeface="Calibri" panose="020F0502020204030204"/>
              <a:cs typeface="Calibri"/>
            </a:endParaRPr>
          </a:p>
          <a:p>
            <a:pPr defTabSz="685800">
              <a:spcBef>
                <a:spcPts val="750"/>
              </a:spcBef>
            </a:pPr>
            <a:r>
              <a:rPr lang="en-US" sz="1400" dirty="0">
                <a:solidFill>
                  <a:prstClr val="black"/>
                </a:solidFill>
                <a:ea typeface="+mn-lt"/>
                <a:cs typeface="Calibri" panose="020F0502020204030204"/>
              </a:rPr>
              <a:t>Post Team Standards Agreement to Wiki  </a:t>
            </a:r>
            <a:r>
              <a:rPr lang="en-US" sz="1400" b="1" dirty="0">
                <a:solidFill>
                  <a:prstClr val="black"/>
                </a:solidFill>
                <a:ea typeface="+mn-lt"/>
                <a:cs typeface="Calibri" panose="020F0502020204030204"/>
              </a:rPr>
              <a:t>before</a:t>
            </a:r>
            <a:r>
              <a:rPr lang="en-US" sz="1400" dirty="0">
                <a:solidFill>
                  <a:prstClr val="black"/>
                </a:solidFill>
                <a:ea typeface="+mn-lt"/>
                <a:cs typeface="Calibri" panose="020F0502020204030204"/>
              </a:rPr>
              <a:t> class 6</a:t>
            </a:r>
            <a:endParaRPr lang="en-US" sz="1400" dirty="0">
              <a:solidFill>
                <a:prstClr val="black"/>
              </a:solidFill>
            </a:endParaRPr>
          </a:p>
          <a:p>
            <a:pPr marL="57150" indent="-171450" defTabSz="685800">
              <a:spcBef>
                <a:spcPts val="375"/>
              </a:spcBef>
            </a:pPr>
            <a:endParaRPr lang="en-US" sz="1150" dirty="0">
              <a:solidFill>
                <a:prstClr val="black"/>
              </a:solidFill>
              <a:latin typeface="Calibri" panose="020F0502020204030204"/>
              <a:cs typeface="Calibri"/>
            </a:endParaRPr>
          </a:p>
        </p:txBody>
      </p:sp>
      <p:sp>
        <p:nvSpPr>
          <p:cNvPr id="11" name="Content Placeholder 2"/>
          <p:cNvSpPr txBox="1">
            <a:spLocks/>
          </p:cNvSpPr>
          <p:nvPr/>
        </p:nvSpPr>
        <p:spPr>
          <a:xfrm>
            <a:off x="1524000" y="3512306"/>
            <a:ext cx="6731308" cy="2909384"/>
          </a:xfrm>
          <a:prstGeom prst="rect">
            <a:avLst/>
          </a:prstGeom>
          <a:solidFill>
            <a:schemeClr val="accent6">
              <a:lumMod val="20000"/>
              <a:lumOff val="80000"/>
            </a:schemeClr>
          </a:solidFill>
        </p:spPr>
        <p:txBody>
          <a:bodyPr vert="horz" lIns="68580" tIns="34290" rIns="68580" bIns="3429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Administrative Tasks</a:t>
            </a:r>
          </a:p>
          <a:p>
            <a:pPr marL="171450" indent="-171450" defTabSz="685800">
              <a:spcBef>
                <a:spcPts val="750"/>
              </a:spcBef>
            </a:pPr>
            <a:r>
              <a:rPr lang="en-US" sz="1400" dirty="0">
                <a:solidFill>
                  <a:prstClr val="black"/>
                </a:solidFill>
                <a:latin typeface="Calibri" panose="020F0502020204030204"/>
                <a:ea typeface="+mn-lt"/>
                <a:cs typeface="Calibri" panose="020F0502020204030204"/>
              </a:rPr>
              <a:t>Complete Class 4 Ticket Out - </a:t>
            </a:r>
            <a:r>
              <a:rPr lang="en-US" sz="900" dirty="0">
                <a:solidFill>
                  <a:prstClr val="black"/>
                </a:solidFill>
                <a:hlinkClick r:id="rId3"/>
              </a:rPr>
              <a:t>https://forms.gle/JcjmKtadJw7cZz3i6</a:t>
            </a:r>
            <a:r>
              <a:rPr lang="en-US" sz="900" dirty="0">
                <a:solidFill>
                  <a:prstClr val="black"/>
                </a:solidFill>
              </a:rPr>
              <a:t> </a:t>
            </a:r>
          </a:p>
          <a:p>
            <a:pPr marL="171450" indent="-171450" defTabSz="685800">
              <a:spcBef>
                <a:spcPts val="750"/>
              </a:spcBef>
            </a:pPr>
            <a:r>
              <a:rPr lang="en-US" sz="1400" dirty="0">
                <a:solidFill>
                  <a:prstClr val="black"/>
                </a:solidFill>
                <a:latin typeface="Calibri" panose="020F0502020204030204"/>
                <a:cs typeface="Calibri"/>
              </a:rPr>
              <a:t>Read Project Documentation Wiki page in preparation for class review</a:t>
            </a:r>
          </a:p>
          <a:p>
            <a:pPr marL="514350" lvl="1" indent="-171450" defTabSz="685800">
              <a:spcBef>
                <a:spcPts val="375"/>
              </a:spcBef>
            </a:pPr>
            <a:r>
              <a:rPr lang="en-US" sz="750" dirty="0">
                <a:solidFill>
                  <a:prstClr val="black"/>
                </a:solidFill>
                <a:latin typeface="Calibri" panose="020F0502020204030204"/>
                <a:cs typeface="Calibri"/>
                <a:hlinkClick r:id="rId4"/>
              </a:rPr>
              <a:t>https://designlab.eng.rpi.edu/edn/projects/capstone-support-dev/wiki/Project_Documentation</a:t>
            </a:r>
            <a:r>
              <a:rPr lang="en-US" sz="750" dirty="0">
                <a:solidFill>
                  <a:prstClr val="black"/>
                </a:solidFill>
                <a:latin typeface="Calibri" panose="020F0502020204030204"/>
                <a:cs typeface="Calibri"/>
              </a:rPr>
              <a:t> </a:t>
            </a:r>
            <a:endParaRPr lang="en-US" sz="750" dirty="0">
              <a:solidFill>
                <a:srgbClr val="FF0000"/>
              </a:solidFill>
              <a:latin typeface="Calibri" panose="020F0502020204030204"/>
              <a:cs typeface="Calibri"/>
            </a:endParaRPr>
          </a:p>
          <a:p>
            <a:pPr marL="171450" indent="-171450" defTabSz="685800">
              <a:spcBef>
                <a:spcPts val="750"/>
              </a:spcBef>
            </a:pPr>
            <a:r>
              <a:rPr lang="en-US" sz="1400" dirty="0">
                <a:solidFill>
                  <a:prstClr val="black"/>
                </a:solidFill>
                <a:ea typeface="+mn-lt"/>
                <a:cs typeface="Calibri" panose="020F0502020204030204"/>
              </a:rPr>
              <a:t>Follow Subversion instructions to download and install client, then checkout a copy of the folder titled </a:t>
            </a:r>
            <a:r>
              <a:rPr lang="en-US" sz="1400" b="1" dirty="0">
                <a:solidFill>
                  <a:prstClr val="black"/>
                </a:solidFill>
                <a:ea typeface="+mn-lt"/>
                <a:cs typeface="Calibri" panose="020F0502020204030204"/>
              </a:rPr>
              <a:t>working </a:t>
            </a:r>
            <a:r>
              <a:rPr lang="en-US" sz="1400" dirty="0">
                <a:solidFill>
                  <a:prstClr val="black"/>
                </a:solidFill>
                <a:ea typeface="+mn-lt"/>
                <a:cs typeface="Calibri" panose="020F0502020204030204"/>
              </a:rPr>
              <a:t>from your project’s repository. Visit your PE’s office hours for assistance.</a:t>
            </a:r>
          </a:p>
          <a:p>
            <a:pPr marL="628650" lvl="1" indent="-171450" defTabSz="685800">
              <a:spcBef>
                <a:spcPts val="750"/>
              </a:spcBef>
            </a:pPr>
            <a:r>
              <a:rPr lang="en-US" sz="1000" dirty="0">
                <a:solidFill>
                  <a:prstClr val="black"/>
                </a:solidFill>
                <a:ea typeface="+mn-lt"/>
                <a:cs typeface="Calibri" panose="020F0502020204030204"/>
                <a:hlinkClick r:id="rId5"/>
              </a:rPr>
              <a:t>https://designlab.eng.rpi.edu/edn/projects/capstone-support-dev/wiki/Subversion</a:t>
            </a:r>
            <a:r>
              <a:rPr lang="en-US" sz="1000" dirty="0">
                <a:solidFill>
                  <a:prstClr val="black"/>
                </a:solidFill>
                <a:ea typeface="+mn-lt"/>
                <a:cs typeface="Calibri" panose="020F0502020204030204"/>
              </a:rPr>
              <a:t> </a:t>
            </a:r>
          </a:p>
          <a:p>
            <a:pPr marL="171450" indent="-171450" defTabSz="685800">
              <a:spcBef>
                <a:spcPts val="750"/>
              </a:spcBef>
            </a:pPr>
            <a:r>
              <a:rPr lang="en-US" sz="1400" dirty="0">
                <a:solidFill>
                  <a:prstClr val="black"/>
                </a:solidFill>
                <a:ea typeface="+mn-lt"/>
                <a:cs typeface="Calibri" panose="020F0502020204030204"/>
              </a:rPr>
              <a:t>Complete the Online Safety Training in Percipio by end of 3rd week</a:t>
            </a:r>
          </a:p>
          <a:p>
            <a:pPr marL="514350" lvl="1"/>
            <a:r>
              <a:rPr lang="en-US" sz="1300" u="sng" dirty="0">
                <a:hlinkClick r:id="rId6"/>
              </a:rPr>
              <a:t>https://rpi.percipio.com/</a:t>
            </a:r>
            <a:endParaRPr lang="en-US" sz="1300" dirty="0"/>
          </a:p>
          <a:p>
            <a:pPr marL="514350" lvl="1" indent="-214313" defTabSz="685800">
              <a:spcBef>
                <a:spcPts val="375"/>
              </a:spcBef>
            </a:pPr>
            <a:r>
              <a:rPr lang="en-US" sz="1400" dirty="0">
                <a:solidFill>
                  <a:prstClr val="black"/>
                </a:solidFill>
                <a:latin typeface="Calibri" panose="020F0502020204030204"/>
                <a:cs typeface="Calibri"/>
              </a:rPr>
              <a:t>Rensselaer Manufacturing and Prototyping Laboratories - Safety Orientation</a:t>
            </a:r>
          </a:p>
          <a:p>
            <a:pPr marL="514350" lvl="1" indent="-214313" defTabSz="685800">
              <a:spcBef>
                <a:spcPts val="375"/>
              </a:spcBef>
            </a:pPr>
            <a:r>
              <a:rPr lang="en-US" sz="1400" dirty="0">
                <a:solidFill>
                  <a:prstClr val="black"/>
                </a:solidFill>
                <a:ea typeface="+mn-lt"/>
                <a:cs typeface="Calibri" panose="020F0502020204030204"/>
              </a:rPr>
              <a:t>Instructions </a:t>
            </a:r>
            <a:r>
              <a:rPr lang="en-US" sz="600" dirty="0">
                <a:solidFill>
                  <a:prstClr val="black"/>
                </a:solidFill>
                <a:ea typeface="+mn-lt"/>
                <a:cs typeface="Calibri" panose="020F0502020204030204"/>
                <a:hlinkClick r:id="rId7"/>
              </a:rPr>
              <a:t>https://designlab.eng.rpi.edu/edn/attachments/download/114354/RMPL%20Safety%20Module%20Completion%20Instructions-Percipio%20.pdf</a:t>
            </a:r>
            <a:r>
              <a:rPr lang="en-US" sz="600" dirty="0">
                <a:solidFill>
                  <a:prstClr val="black"/>
                </a:solidFill>
                <a:ea typeface="+mn-lt"/>
                <a:cs typeface="Calibri" panose="020F0502020204030204"/>
              </a:rPr>
              <a:t> </a:t>
            </a:r>
            <a:endParaRPr lang="en-US" sz="600" dirty="0">
              <a:solidFill>
                <a:prstClr val="black"/>
              </a:solidFill>
              <a:latin typeface="Calibri" panose="020F0502020204030204"/>
              <a:cs typeface="Calibri"/>
            </a:endParaRPr>
          </a:p>
          <a:p>
            <a:pPr marL="300038" indent="-342900" defTabSz="685800">
              <a:spcBef>
                <a:spcPts val="750"/>
              </a:spcBef>
            </a:pPr>
            <a:endParaRPr lang="en-US" sz="2100" dirty="0">
              <a:solidFill>
                <a:prstClr val="black"/>
              </a:solidFill>
              <a:latin typeface="Calibri" panose="020F0502020204030204"/>
              <a:cs typeface="Calibri"/>
            </a:endParaRPr>
          </a:p>
        </p:txBody>
      </p:sp>
      <p:sp>
        <p:nvSpPr>
          <p:cNvPr id="9" name="Oval 8"/>
          <p:cNvSpPr/>
          <p:nvPr/>
        </p:nvSpPr>
        <p:spPr>
          <a:xfrm>
            <a:off x="354835" y="2430168"/>
            <a:ext cx="838640" cy="927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T/D</a:t>
            </a:r>
          </a:p>
        </p:txBody>
      </p:sp>
      <p:sp>
        <p:nvSpPr>
          <p:cNvPr id="12" name="Isosceles Triangle 11"/>
          <p:cNvSpPr/>
          <p:nvPr/>
        </p:nvSpPr>
        <p:spPr>
          <a:xfrm>
            <a:off x="305868" y="4267200"/>
            <a:ext cx="924501" cy="844005"/>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A</a:t>
            </a:r>
          </a:p>
          <a:p>
            <a:pPr algn="ctr" defTabSz="685800"/>
            <a:endParaRPr lang="en-US" sz="1600" dirty="0">
              <a:solidFill>
                <a:prstClr val="white"/>
              </a:solidFill>
              <a:latin typeface="Calibri" panose="020F0502020204030204"/>
            </a:endParaRPr>
          </a:p>
        </p:txBody>
      </p:sp>
      <p:sp>
        <p:nvSpPr>
          <p:cNvPr id="13" name="Rectangle 12"/>
          <p:cNvSpPr/>
          <p:nvPr/>
        </p:nvSpPr>
        <p:spPr>
          <a:xfrm>
            <a:off x="402467" y="1416366"/>
            <a:ext cx="767754" cy="8043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P</a:t>
            </a:r>
          </a:p>
        </p:txBody>
      </p:sp>
      <p:sp>
        <p:nvSpPr>
          <p:cNvPr id="14"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65</a:t>
            </a:fld>
            <a:endParaRPr lang="en-US" sz="1200" dirty="0"/>
          </a:p>
        </p:txBody>
      </p:sp>
    </p:spTree>
    <p:extLst>
      <p:ext uri="{BB962C8B-B14F-4D97-AF65-F5344CB8AC3E}">
        <p14:creationId xmlns:p14="http://schemas.microsoft.com/office/powerpoint/2010/main" val="293555398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5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66</a:t>
            </a:fld>
            <a:endParaRPr lang="en-US" sz="1200" dirty="0"/>
          </a:p>
        </p:txBody>
      </p:sp>
      <p:sp>
        <p:nvSpPr>
          <p:cNvPr id="9" name="TextBox 8"/>
          <p:cNvSpPr txBox="1"/>
          <p:nvPr/>
        </p:nvSpPr>
        <p:spPr>
          <a:xfrm>
            <a:off x="112830" y="5343328"/>
            <a:ext cx="8918340"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a:t>
            </a:r>
            <a:r>
              <a:rPr lang="en-US" sz="1200" dirty="0"/>
              <a:t> </a:t>
            </a:r>
            <a:r>
              <a:rPr lang="en-US" sz="1200" dirty="0">
                <a:hlinkClick r:id="rId3"/>
              </a:rPr>
              <a:t>https://designlab.eng.rpi.edu/edn/projects/capstone-support-dev/wiki/Capstone_Playbook</a:t>
            </a:r>
            <a:endParaRPr lang="en-US" sz="1200"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9977" y="1662550"/>
            <a:ext cx="6484046" cy="3652639"/>
          </a:xfrm>
          <a:prstGeom prst="rect">
            <a:avLst/>
          </a:prstGeom>
        </p:spPr>
      </p:pic>
    </p:spTree>
    <p:extLst>
      <p:ext uri="{BB962C8B-B14F-4D97-AF65-F5344CB8AC3E}">
        <p14:creationId xmlns:p14="http://schemas.microsoft.com/office/powerpoint/2010/main" val="292615304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7" name="TextBox 6"/>
          <p:cNvSpPr txBox="1"/>
          <p:nvPr/>
        </p:nvSpPr>
        <p:spPr>
          <a:xfrm>
            <a:off x="4724400" y="2379857"/>
            <a:ext cx="3200400" cy="2308324"/>
          </a:xfrm>
          <a:prstGeom prst="rect">
            <a:avLst/>
          </a:prstGeom>
          <a:noFill/>
        </p:spPr>
        <p:txBody>
          <a:bodyPr wrap="square" rtlCol="0">
            <a:spAutoFit/>
          </a:bodyPr>
          <a:lstStyle/>
          <a:p>
            <a:r>
              <a:rPr lang="en-US" dirty="0"/>
              <a:t>Today is Day Five of class</a:t>
            </a:r>
          </a:p>
          <a:p>
            <a:endParaRPr lang="en-US" dirty="0"/>
          </a:p>
          <a:p>
            <a:r>
              <a:rPr lang="en-US" dirty="0"/>
              <a:t>Team will develop Statement of Work (SoW). </a:t>
            </a:r>
          </a:p>
          <a:p>
            <a:r>
              <a:rPr lang="en-US" dirty="0"/>
              <a:t>This puts into clear words &amp; pictures what the FINAL output will look like, and the tools required to get there.</a:t>
            </a:r>
          </a:p>
        </p:txBody>
      </p:sp>
      <p:sp>
        <p:nvSpPr>
          <p:cNvPr id="3" name="TextBox 2"/>
          <p:cNvSpPr txBox="1"/>
          <p:nvPr/>
        </p:nvSpPr>
        <p:spPr>
          <a:xfrm>
            <a:off x="4648200" y="5105400"/>
            <a:ext cx="3810000" cy="707886"/>
          </a:xfrm>
          <a:prstGeom prst="rect">
            <a:avLst/>
          </a:prstGeom>
          <a:noFill/>
          <a:ln w="28575">
            <a:solidFill>
              <a:srgbClr val="C00000"/>
            </a:solidFill>
          </a:ln>
        </p:spPr>
        <p:txBody>
          <a:bodyPr wrap="square" rtlCol="0">
            <a:spAutoFit/>
          </a:bodyPr>
          <a:lstStyle/>
          <a:p>
            <a:r>
              <a:rPr lang="en-US" sz="2000" b="1" dirty="0"/>
              <a:t>This Design Process and terminology is taught in IED at RPI</a:t>
            </a:r>
          </a:p>
        </p:txBody>
      </p:sp>
      <p:sp>
        <p:nvSpPr>
          <p:cNvPr id="8"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67</a:t>
            </a:fld>
            <a:endParaRPr lang="en-US" sz="1200" dirty="0"/>
          </a:p>
        </p:txBody>
      </p:sp>
    </p:spTree>
    <p:extLst>
      <p:ext uri="{BB962C8B-B14F-4D97-AF65-F5344CB8AC3E}">
        <p14:creationId xmlns:p14="http://schemas.microsoft.com/office/powerpoint/2010/main" val="327017200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10 min – Documentation &amp; EDN Usage Q&amp;A</a:t>
            </a:r>
          </a:p>
        </p:txBody>
      </p:sp>
      <p:sp>
        <p:nvSpPr>
          <p:cNvPr id="3" name="Content Placeholder 2"/>
          <p:cNvSpPr>
            <a:spLocks noGrp="1"/>
          </p:cNvSpPr>
          <p:nvPr>
            <p:ph idx="1"/>
          </p:nvPr>
        </p:nvSpPr>
        <p:spPr/>
        <p:txBody>
          <a:bodyPr>
            <a:normAutofit fontScale="92500"/>
          </a:bodyPr>
          <a:lstStyle/>
          <a:p>
            <a:r>
              <a:rPr lang="en-US" sz="2300" dirty="0"/>
              <a:t>You should have already watched EDN video and read Documentation Wiki page</a:t>
            </a:r>
          </a:p>
          <a:p>
            <a:pPr lvl="1"/>
            <a:r>
              <a:rPr lang="en-US" sz="1100" dirty="0"/>
              <a:t>Intro to EDN video (5 min)</a:t>
            </a:r>
            <a:endParaRPr lang="en-US" sz="1100" dirty="0">
              <a:solidFill>
                <a:srgbClr val="FF0000"/>
              </a:solidFill>
              <a:ea typeface="+mn-lt"/>
              <a:cs typeface="+mn-lt"/>
            </a:endParaRPr>
          </a:p>
          <a:p>
            <a:pPr lvl="2"/>
            <a:r>
              <a:rPr lang="en-US" sz="1100" dirty="0">
                <a:ea typeface="+mn-lt"/>
                <a:cs typeface="+mn-lt"/>
                <a:hlinkClick r:id="rId3"/>
              </a:rPr>
              <a:t>https://designlab.eng.rpi.edu/edn/projects/capstone-support-dev/repository/112/raw/training/Intro%20to%20the%20EDN.mp4</a:t>
            </a:r>
            <a:r>
              <a:rPr lang="en-US" sz="1100" dirty="0">
                <a:ea typeface="+mn-lt"/>
                <a:cs typeface="+mn-lt"/>
              </a:rPr>
              <a:t> </a:t>
            </a:r>
            <a:endParaRPr lang="en-US" sz="1100" dirty="0">
              <a:solidFill>
                <a:srgbClr val="FF0000"/>
              </a:solidFill>
              <a:ea typeface="+mn-lt"/>
              <a:cs typeface="+mn-lt"/>
            </a:endParaRPr>
          </a:p>
          <a:p>
            <a:pPr lvl="1"/>
            <a:r>
              <a:rPr lang="en-US" sz="1100" dirty="0"/>
              <a:t>Project Documentation page </a:t>
            </a:r>
            <a:endParaRPr lang="en-US" sz="1100" dirty="0">
              <a:ea typeface="+mn-lt"/>
              <a:cs typeface="+mn-lt"/>
            </a:endParaRPr>
          </a:p>
          <a:p>
            <a:pPr lvl="2"/>
            <a:r>
              <a:rPr lang="en-US" sz="1100" dirty="0">
                <a:ea typeface="+mn-lt"/>
                <a:cs typeface="+mn-lt"/>
                <a:hlinkClick r:id="rId4"/>
              </a:rPr>
              <a:t>https://designlab.eng.rpi.edu/edn/projects/capstone-support-dev/wiki/Project_Documentation</a:t>
            </a:r>
            <a:r>
              <a:rPr lang="en-US" sz="1100" dirty="0">
                <a:ea typeface="+mn-lt"/>
                <a:cs typeface="+mn-lt"/>
              </a:rPr>
              <a:t> </a:t>
            </a:r>
            <a:endParaRPr lang="en-US" sz="1100" dirty="0">
              <a:cs typeface="Calibri"/>
            </a:endParaRPr>
          </a:p>
          <a:p>
            <a:r>
              <a:rPr lang="en-US" dirty="0"/>
              <a:t>QUESTIONS about content?</a:t>
            </a:r>
          </a:p>
          <a:p>
            <a:endParaRPr lang="en-US" dirty="0"/>
          </a:p>
          <a:p>
            <a:r>
              <a:rPr lang="en-US" dirty="0"/>
              <a:t>Why do we document?</a:t>
            </a:r>
          </a:p>
          <a:p>
            <a:r>
              <a:rPr lang="en-US" dirty="0"/>
              <a:t>What do we document?</a:t>
            </a:r>
          </a:p>
          <a:p>
            <a:r>
              <a:rPr lang="en-US" dirty="0"/>
              <a:t>How will you document?</a:t>
            </a:r>
          </a:p>
          <a:p>
            <a:r>
              <a:rPr lang="en-US" dirty="0"/>
              <a:t>How often / when will you document?</a:t>
            </a:r>
          </a:p>
          <a:p>
            <a:r>
              <a:rPr lang="en-US" dirty="0"/>
              <a:t>Must we wait for things to be complete / final to document?</a:t>
            </a:r>
          </a:p>
          <a:p>
            <a:r>
              <a:rPr lang="en-US" dirty="0"/>
              <a:t>Where does it go?</a:t>
            </a:r>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68</a:t>
            </a:fld>
            <a:endParaRPr lang="en-US" sz="1200" dirty="0"/>
          </a:p>
        </p:txBody>
      </p:sp>
    </p:spTree>
    <p:extLst>
      <p:ext uri="{BB962C8B-B14F-4D97-AF65-F5344CB8AC3E}">
        <p14:creationId xmlns:p14="http://schemas.microsoft.com/office/powerpoint/2010/main" val="2400840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fade">
                                      <p:cBhvr>
                                        <p:cTn id="7" dur="1000"/>
                                        <p:tgtEl>
                                          <p:spTgt spid="3">
                                            <p:txEl>
                                              <p:pRg st="7" end="7"/>
                                            </p:txEl>
                                          </p:spTgt>
                                        </p:tgtEl>
                                      </p:cBhvr>
                                    </p:animEffect>
                                    <p:anim calcmode="lin" valueType="num">
                                      <p:cBhvr>
                                        <p:cTn id="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8" end="8"/>
                                            </p:txEl>
                                          </p:spTgt>
                                        </p:tgtEl>
                                        <p:attrNameLst>
                                          <p:attrName>style.visibility</p:attrName>
                                        </p:attrNameLst>
                                      </p:cBhvr>
                                      <p:to>
                                        <p:strVal val="visible"/>
                                      </p:to>
                                    </p:set>
                                    <p:animEffect transition="in" filter="fade">
                                      <p:cBhvr>
                                        <p:cTn id="14" dur="1000"/>
                                        <p:tgtEl>
                                          <p:spTgt spid="3">
                                            <p:txEl>
                                              <p:pRg st="8" end="8"/>
                                            </p:txEl>
                                          </p:spTgt>
                                        </p:tgtEl>
                                      </p:cBhvr>
                                    </p:animEffect>
                                    <p:anim calcmode="lin" valueType="num">
                                      <p:cBhvr>
                                        <p:cTn id="15"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animEffect transition="in" filter="fade">
                                      <p:cBhvr>
                                        <p:cTn id="21" dur="1000"/>
                                        <p:tgtEl>
                                          <p:spTgt spid="3">
                                            <p:txEl>
                                              <p:pRg st="9" end="9"/>
                                            </p:txEl>
                                          </p:spTgt>
                                        </p:tgtEl>
                                      </p:cBhvr>
                                    </p:animEffect>
                                    <p:anim calcmode="lin" valueType="num">
                                      <p:cBhvr>
                                        <p:cTn id="22"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10" end="10"/>
                                            </p:txEl>
                                          </p:spTgt>
                                        </p:tgtEl>
                                        <p:attrNameLst>
                                          <p:attrName>style.visibility</p:attrName>
                                        </p:attrNameLst>
                                      </p:cBhvr>
                                      <p:to>
                                        <p:strVal val="visible"/>
                                      </p:to>
                                    </p:set>
                                    <p:animEffect transition="in" filter="fade">
                                      <p:cBhvr>
                                        <p:cTn id="28" dur="1000"/>
                                        <p:tgtEl>
                                          <p:spTgt spid="3">
                                            <p:txEl>
                                              <p:pRg st="10" end="10"/>
                                            </p:txEl>
                                          </p:spTgt>
                                        </p:tgtEl>
                                      </p:cBhvr>
                                    </p:animEffect>
                                    <p:anim calcmode="lin" valueType="num">
                                      <p:cBhvr>
                                        <p:cTn id="29"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animEffect transition="in" filter="fade">
                                      <p:cBhvr>
                                        <p:cTn id="35" dur="1000"/>
                                        <p:tgtEl>
                                          <p:spTgt spid="3">
                                            <p:txEl>
                                              <p:pRg st="11" end="11"/>
                                            </p:txEl>
                                          </p:spTgt>
                                        </p:tgtEl>
                                      </p:cBhvr>
                                    </p:animEffect>
                                    <p:anim calcmode="lin" valueType="num">
                                      <p:cBhvr>
                                        <p:cTn id="36"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12" end="12"/>
                                            </p:txEl>
                                          </p:spTgt>
                                        </p:tgtEl>
                                        <p:attrNameLst>
                                          <p:attrName>style.visibility</p:attrName>
                                        </p:attrNameLst>
                                      </p:cBhvr>
                                      <p:to>
                                        <p:strVal val="visible"/>
                                      </p:to>
                                    </p:set>
                                    <p:animEffect transition="in" filter="fade">
                                      <p:cBhvr>
                                        <p:cTn id="42" dur="1000"/>
                                        <p:tgtEl>
                                          <p:spTgt spid="3">
                                            <p:txEl>
                                              <p:pRg st="12" end="12"/>
                                            </p:txEl>
                                          </p:spTgt>
                                        </p:tgtEl>
                                      </p:cBhvr>
                                    </p:animEffect>
                                    <p:anim calcmode="lin" valueType="num">
                                      <p:cBhvr>
                                        <p:cTn id="43"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is Documentation?</a:t>
            </a:r>
            <a:br>
              <a:rPr lang="en-US" spc="-1" dirty="0">
                <a:solidFill>
                  <a:srgbClr val="000000"/>
                </a:solidFill>
                <a:uFill>
                  <a:solidFill>
                    <a:srgbClr val="FFFFFF"/>
                  </a:solidFill>
                </a:uFill>
                <a:latin typeface="Calibri"/>
              </a:rPr>
            </a:br>
            <a:r>
              <a:rPr lang="en-US" spc="-1" dirty="0">
                <a:solidFill>
                  <a:srgbClr val="000000"/>
                </a:solidFill>
                <a:uFill>
                  <a:solidFill>
                    <a:srgbClr val="FFFFFF"/>
                  </a:solidFill>
                </a:uFill>
                <a:latin typeface="Calibri"/>
              </a:rPr>
              <a:t>Engineering Documentation?</a:t>
            </a:r>
            <a:endParaRPr lang="en-US" dirty="0"/>
          </a:p>
        </p:txBody>
      </p:sp>
      <p:sp>
        <p:nvSpPr>
          <p:cNvPr id="3" name="Content Placeholder 2"/>
          <p:cNvSpPr>
            <a:spLocks noGrp="1"/>
          </p:cNvSpPr>
          <p:nvPr>
            <p:ph idx="1"/>
          </p:nvPr>
        </p:nvSpPr>
        <p:spPr/>
        <p:txBody>
          <a:bodyPr>
            <a:normAutofit/>
          </a:bodyPr>
          <a:lstStyle/>
          <a:p>
            <a:pPr marL="0" indent="0">
              <a:buNone/>
            </a:pPr>
            <a:r>
              <a:rPr lang="en-US" sz="2700" spc="-1" dirty="0">
                <a:solidFill>
                  <a:srgbClr val="000000"/>
                </a:solidFill>
                <a:uFill>
                  <a:solidFill>
                    <a:srgbClr val="FFFFFF"/>
                  </a:solidFill>
                </a:uFill>
              </a:rPr>
              <a:t>Living record of your work so that:</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Evolution of your product/design is traceable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(experiment) is reproducible</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Sketches, ideas, discussions</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Test setup, results, failures &amp; successes</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can be understood by others and why you did it that way</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Feedback &amp; help can be offered</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Easy to incorporate into status updates and design report versions</a:t>
            </a:r>
          </a:p>
          <a:p>
            <a:pPr marL="270" indent="0">
              <a:spcBef>
                <a:spcPts val="421"/>
              </a:spcBef>
              <a:buClr>
                <a:srgbClr val="000000"/>
              </a:buClr>
              <a:buNone/>
            </a:pPr>
            <a:endParaRPr lang="en-US" sz="2700" spc="-1" dirty="0">
              <a:solidFill>
                <a:srgbClr val="000000"/>
              </a:solidFill>
              <a:uFill>
                <a:solidFill>
                  <a:srgbClr val="FFFFFF"/>
                </a:solidFill>
              </a:uFill>
            </a:endParaRPr>
          </a:p>
        </p:txBody>
      </p:sp>
      <p:sp>
        <p:nvSpPr>
          <p:cNvPr id="4" name="Slide Number Placeholder 3"/>
          <p:cNvSpPr>
            <a:spLocks noGrp="1"/>
          </p:cNvSpPr>
          <p:nvPr>
            <p:ph type="sldNum" sz="quarter" idx="12"/>
          </p:nvPr>
        </p:nvSpPr>
        <p:spPr/>
        <p:txBody>
          <a:bodyPr/>
          <a:lstStyle/>
          <a:p>
            <a:fld id="{1E53C9B5-D1E4-41C4-9032-1ACE4595E517}" type="slidenum">
              <a:rPr lang="en-US" sz="1200" smtClean="0"/>
              <a:t>69</a:t>
            </a:fld>
            <a:endParaRPr lang="en-US" sz="1200" dirty="0"/>
          </a:p>
        </p:txBody>
      </p:sp>
    </p:spTree>
    <p:extLst>
      <p:ext uri="{BB962C8B-B14F-4D97-AF65-F5344CB8AC3E}">
        <p14:creationId xmlns:p14="http://schemas.microsoft.com/office/powerpoint/2010/main" val="29646284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Class 1 Agenda</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7</a:t>
            </a:fld>
            <a:endParaRPr lang="en-US" dirty="0"/>
          </a:p>
        </p:txBody>
      </p:sp>
      <p:grpSp>
        <p:nvGrpSpPr>
          <p:cNvPr id="15" name="Group 14"/>
          <p:cNvGrpSpPr/>
          <p:nvPr/>
        </p:nvGrpSpPr>
        <p:grpSpPr>
          <a:xfrm>
            <a:off x="7086600" y="660494"/>
            <a:ext cx="2999703" cy="830997"/>
            <a:chOff x="-1167540" y="3413632"/>
            <a:chExt cx="4250740" cy="885220"/>
          </a:xfrm>
        </p:grpSpPr>
        <p:sp>
          <p:nvSpPr>
            <p:cNvPr id="16" name="TextBox 15"/>
            <p:cNvSpPr txBox="1"/>
            <p:nvPr/>
          </p:nvSpPr>
          <p:spPr>
            <a:xfrm>
              <a:off x="-914400" y="3413632"/>
              <a:ext cx="3997600" cy="885220"/>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Project Technical Work</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p:txBody>
        </p:sp>
        <p:sp>
          <p:nvSpPr>
            <p:cNvPr id="17" name="Oval 16"/>
            <p:cNvSpPr/>
            <p:nvPr/>
          </p:nvSpPr>
          <p:spPr>
            <a:xfrm>
              <a:off x="-1167540" y="3755648"/>
              <a:ext cx="289863" cy="201187"/>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8" name="Isosceles Triangle 17"/>
            <p:cNvSpPr/>
            <p:nvPr/>
          </p:nvSpPr>
          <p:spPr>
            <a:xfrm>
              <a:off x="-1167540" y="4046341"/>
              <a:ext cx="291961" cy="18055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9" name="Rectangle 18"/>
            <p:cNvSpPr/>
            <p:nvPr/>
          </p:nvSpPr>
          <p:spPr>
            <a:xfrm>
              <a:off x="-1155509" y="3450228"/>
              <a:ext cx="270000" cy="199239"/>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1249341" y="1717831"/>
            <a:ext cx="6645317" cy="4597323"/>
          </a:xfrm>
        </p:spPr>
      </p:pic>
    </p:spTree>
    <p:extLst>
      <p:ext uri="{BB962C8B-B14F-4D97-AF65-F5344CB8AC3E}">
        <p14:creationId xmlns:p14="http://schemas.microsoft.com/office/powerpoint/2010/main" val="57513489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Why Document?</a:t>
            </a:r>
            <a:endParaRPr lang="en-US" dirty="0"/>
          </a:p>
        </p:txBody>
      </p:sp>
      <p:sp>
        <p:nvSpPr>
          <p:cNvPr id="3" name="Content Placeholder 2"/>
          <p:cNvSpPr>
            <a:spLocks noGrp="1"/>
          </p:cNvSpPr>
          <p:nvPr>
            <p:ph idx="1"/>
          </p:nvPr>
        </p:nvSpPr>
        <p:spPr>
          <a:xfrm>
            <a:off x="628650" y="1524000"/>
            <a:ext cx="7886700" cy="4832351"/>
          </a:xfrm>
        </p:spPr>
        <p:txBody>
          <a:bodyPr>
            <a:noAutofit/>
          </a:bodyPr>
          <a:lstStyle/>
          <a:p>
            <a:pPr marL="257310" indent="-257040">
              <a:spcBef>
                <a:spcPts val="481"/>
              </a:spcBef>
              <a:buClr>
                <a:srgbClr val="000000"/>
              </a:buClr>
              <a:buFont typeface="Arial"/>
              <a:buChar char="•"/>
            </a:pPr>
            <a:r>
              <a:rPr lang="en-US" spc="-1" dirty="0">
                <a:solidFill>
                  <a:srgbClr val="000000"/>
                </a:solidFill>
                <a:uFill>
                  <a:solidFill>
                    <a:srgbClr val="FFFFFF"/>
                  </a:solidFill>
                </a:uFill>
              </a:rPr>
              <a:t>Extension of your memory</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Who, What, When, Where, Why, How</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collaborate and continue the 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Facilitates teamwork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review/understand your work</a:t>
            </a:r>
          </a:p>
          <a:p>
            <a:pPr marL="257310" indent="-257040">
              <a:spcBef>
                <a:spcPts val="481"/>
              </a:spcBef>
              <a:buClr>
                <a:srgbClr val="000000"/>
              </a:buClr>
              <a:buFont typeface="Arial"/>
              <a:buChar char="•"/>
            </a:pPr>
            <a:r>
              <a:rPr lang="en-US" spc="-1" dirty="0">
                <a:solidFill>
                  <a:srgbClr val="000000"/>
                </a:solidFill>
                <a:uFill>
                  <a:solidFill>
                    <a:srgbClr val="FFFFFF"/>
                  </a:solidFill>
                </a:uFill>
              </a:rPr>
              <a:t>Legal ramifications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Contractual/legal defense</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Patent application</a:t>
            </a:r>
          </a:p>
          <a:p>
            <a:pPr marL="257310" indent="-257040">
              <a:spcBef>
                <a:spcPts val="481"/>
              </a:spcBef>
              <a:buClr>
                <a:srgbClr val="000000"/>
              </a:buClr>
              <a:buFont typeface="Arial"/>
              <a:buChar char="•"/>
            </a:pPr>
            <a:r>
              <a:rPr lang="en-US" spc="-1" dirty="0">
                <a:solidFill>
                  <a:srgbClr val="000000"/>
                </a:solidFill>
                <a:uFill>
                  <a:solidFill>
                    <a:srgbClr val="FFFFFF"/>
                  </a:solidFill>
                </a:uFill>
              </a:rPr>
              <a:t>Efficiently and Effectively move the project forwards</a:t>
            </a:r>
          </a:p>
          <a:p>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70</a:t>
            </a:fld>
            <a:endParaRPr lang="en-US" sz="1200" dirty="0"/>
          </a:p>
        </p:txBody>
      </p:sp>
      <p:sp>
        <p:nvSpPr>
          <p:cNvPr id="5" name="TextBox 4"/>
          <p:cNvSpPr txBox="1"/>
          <p:nvPr/>
        </p:nvSpPr>
        <p:spPr>
          <a:xfrm>
            <a:off x="1009650" y="5257800"/>
            <a:ext cx="6477000" cy="707886"/>
          </a:xfrm>
          <a:prstGeom prst="rect">
            <a:avLst/>
          </a:prstGeom>
          <a:noFill/>
          <a:ln w="28575">
            <a:solidFill>
              <a:srgbClr val="C00000"/>
            </a:solidFill>
          </a:ln>
        </p:spPr>
        <p:txBody>
          <a:bodyPr wrap="square" rtlCol="0">
            <a:spAutoFit/>
          </a:bodyPr>
          <a:lstStyle/>
          <a:p>
            <a:r>
              <a:rPr lang="en-US" sz="2000" b="1" dirty="0"/>
              <a:t>Everyone (now and future) can understand the Who, What, Where, When, Why, and How of the team’s work</a:t>
            </a:r>
          </a:p>
        </p:txBody>
      </p:sp>
    </p:spTree>
    <p:extLst>
      <p:ext uri="{BB962C8B-B14F-4D97-AF65-F5344CB8AC3E}">
        <p14:creationId xmlns:p14="http://schemas.microsoft.com/office/powerpoint/2010/main" val="374590041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Communication &amp; Documentation </a:t>
            </a:r>
            <a:br>
              <a:rPr lang="en-US" dirty="0"/>
            </a:br>
            <a:r>
              <a:rPr lang="en-US" dirty="0"/>
              <a:t>Policies / Tools </a:t>
            </a:r>
            <a:r>
              <a:rPr lang="en-US" b="1" dirty="0"/>
              <a:t>Reminder</a:t>
            </a:r>
          </a:p>
        </p:txBody>
      </p:sp>
      <p:sp>
        <p:nvSpPr>
          <p:cNvPr id="3" name="Content Placeholder 2"/>
          <p:cNvSpPr>
            <a:spLocks noGrp="1"/>
          </p:cNvSpPr>
          <p:nvPr>
            <p:ph idx="1"/>
          </p:nvPr>
        </p:nvSpPr>
        <p:spPr>
          <a:xfrm>
            <a:off x="628650" y="1545360"/>
            <a:ext cx="7886700" cy="4800600"/>
          </a:xfrm>
        </p:spPr>
        <p:txBody>
          <a:bodyPr>
            <a:normAutofit fontScale="92500" lnSpcReduction="10000"/>
          </a:bodyPr>
          <a:lstStyle/>
          <a:p>
            <a:r>
              <a:rPr lang="en-US" dirty="0"/>
              <a:t>Electronic Design Notebook - REQUIRED for all project work &amp; effort</a:t>
            </a:r>
          </a:p>
          <a:p>
            <a:r>
              <a:rPr lang="en-US" dirty="0"/>
              <a:t>Webex (only) – Team Chat</a:t>
            </a:r>
          </a:p>
          <a:p>
            <a:r>
              <a:rPr lang="en-US" dirty="0" err="1"/>
              <a:t>WhenIsGood</a:t>
            </a:r>
            <a:r>
              <a:rPr lang="en-US"/>
              <a:t> or When2Meet </a:t>
            </a:r>
            <a:r>
              <a:rPr lang="en-US" dirty="0"/>
              <a:t>– meeting scheduling</a:t>
            </a:r>
          </a:p>
          <a:p>
            <a:endParaRPr lang="en-US" dirty="0"/>
          </a:p>
          <a:p>
            <a:r>
              <a:rPr lang="en-US" u="sng" dirty="0"/>
              <a:t>Not Permitted</a:t>
            </a:r>
          </a:p>
          <a:p>
            <a:pPr lvl="1"/>
            <a:r>
              <a:rPr lang="en-US" dirty="0"/>
              <a:t>Slack, </a:t>
            </a:r>
            <a:r>
              <a:rPr lang="en-US" dirty="0" err="1"/>
              <a:t>GroupMe</a:t>
            </a:r>
            <a:r>
              <a:rPr lang="en-US" dirty="0"/>
              <a:t>, or Discord</a:t>
            </a:r>
          </a:p>
          <a:p>
            <a:pPr lvl="1"/>
            <a:r>
              <a:rPr lang="en-US" dirty="0"/>
              <a:t>Google Drive</a:t>
            </a:r>
          </a:p>
          <a:p>
            <a:pPr lvl="1"/>
            <a:r>
              <a:rPr lang="en-US" dirty="0"/>
              <a:t>Google Docs/Sheets/Slides</a:t>
            </a:r>
          </a:p>
          <a:p>
            <a:pPr lvl="1"/>
            <a:r>
              <a:rPr lang="en-US" dirty="0"/>
              <a:t>Other cloud-based tools for any use (schematics, mind maps, drawings, analysis, etc…) e.g., diagrams.net, etc.</a:t>
            </a:r>
          </a:p>
          <a:p>
            <a:pPr lvl="1"/>
            <a:r>
              <a:rPr lang="en-US" dirty="0"/>
              <a:t>RPI Box, RPI </a:t>
            </a:r>
            <a:r>
              <a:rPr lang="en-US" dirty="0" err="1"/>
              <a:t>Onedrive</a:t>
            </a:r>
            <a:r>
              <a:rPr lang="en-US" dirty="0"/>
              <a:t>, RPI </a:t>
            </a:r>
            <a:r>
              <a:rPr lang="en-US" dirty="0" err="1"/>
              <a:t>Sharepoint</a:t>
            </a:r>
            <a:endParaRPr lang="en-US" dirty="0"/>
          </a:p>
          <a:p>
            <a:pPr lvl="1"/>
            <a:endParaRPr lang="en-US" dirty="0"/>
          </a:p>
          <a:p>
            <a:r>
              <a:rPr lang="en-US" dirty="0"/>
              <a:t>Webex Teams is good for chat and live meetings, but project documentation should </a:t>
            </a:r>
            <a:r>
              <a:rPr lang="en-US" b="1" dirty="0"/>
              <a:t>start on and stay in </a:t>
            </a:r>
            <a:r>
              <a:rPr lang="en-US" dirty="0"/>
              <a:t>the </a:t>
            </a:r>
            <a:r>
              <a:rPr lang="en-US" dirty="0">
                <a:cs typeface="Calibri"/>
              </a:rPr>
              <a:t>Electronic Design Notebook (</a:t>
            </a:r>
            <a:r>
              <a:rPr lang="en-US" dirty="0"/>
              <a:t>EDN) Forum or Repository.</a:t>
            </a:r>
          </a:p>
          <a:p>
            <a:pPr lvl="1"/>
            <a:r>
              <a:rPr lang="en-US" dirty="0"/>
              <a:t>Simple/easy solution is to never put it on Webex (or elsewhere) to begin with.</a:t>
            </a:r>
          </a:p>
          <a:p>
            <a:pPr lvl="1"/>
            <a:endParaRPr lang="en-US" dirty="0"/>
          </a:p>
        </p:txBody>
      </p:sp>
      <p:sp>
        <p:nvSpPr>
          <p:cNvPr id="5" name="Slide Number Placeholder 5"/>
          <p:cNvSpPr>
            <a:spLocks noGrp="1"/>
          </p:cNvSpPr>
          <p:nvPr>
            <p:ph type="sldNum" sz="quarter" idx="12"/>
          </p:nvPr>
        </p:nvSpPr>
        <p:spPr>
          <a:xfrm>
            <a:off x="6457950" y="6356351"/>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AB1BA8-0F8B-49AE-8214-48FA05D4591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831117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AD959-E25D-4993-8C31-6A768E7CFACE}"/>
              </a:ext>
            </a:extLst>
          </p:cNvPr>
          <p:cNvSpPr>
            <a:spLocks noGrp="1"/>
          </p:cNvSpPr>
          <p:nvPr>
            <p:ph type="title"/>
          </p:nvPr>
        </p:nvSpPr>
        <p:spPr/>
        <p:txBody>
          <a:bodyPr/>
          <a:lstStyle/>
          <a:p>
            <a:r>
              <a:rPr lang="en-US" dirty="0">
                <a:latin typeface="Calibri"/>
                <a:cs typeface="Calibri"/>
              </a:rPr>
              <a:t>Documentation Wrap up</a:t>
            </a:r>
            <a:endParaRPr lang="en-US" dirty="0"/>
          </a:p>
        </p:txBody>
      </p:sp>
      <p:sp>
        <p:nvSpPr>
          <p:cNvPr id="3" name="Content Placeholder 2">
            <a:extLst>
              <a:ext uri="{FF2B5EF4-FFF2-40B4-BE49-F238E27FC236}">
                <a16:creationId xmlns:a16="http://schemas.microsoft.com/office/drawing/2014/main" id="{138B224D-2DFB-4F13-9FFB-3DE36AD75384}"/>
              </a:ext>
            </a:extLst>
          </p:cNvPr>
          <p:cNvSpPr>
            <a:spLocks noGrp="1"/>
          </p:cNvSpPr>
          <p:nvPr>
            <p:ph idx="1"/>
          </p:nvPr>
        </p:nvSpPr>
        <p:spPr/>
        <p:txBody>
          <a:bodyPr vert="horz" lIns="91440" tIns="45720" rIns="91440" bIns="45720" rtlCol="0" anchor="t">
            <a:normAutofit/>
          </a:bodyPr>
          <a:lstStyle/>
          <a:p>
            <a:pPr marL="457200" indent="-457200">
              <a:buAutoNum type="arabicPeriod"/>
            </a:pPr>
            <a:r>
              <a:rPr lang="en-US" dirty="0">
                <a:ea typeface="+mn-lt"/>
                <a:cs typeface="+mn-lt"/>
              </a:rPr>
              <a:t>Information should be complete before documented? </a:t>
            </a:r>
            <a:endParaRPr lang="en-US" dirty="0">
              <a:cs typeface="Calibri" panose="020F0502020204030204"/>
            </a:endParaRPr>
          </a:p>
          <a:p>
            <a:pPr lvl="1" indent="0" algn="ctr"/>
            <a:r>
              <a:rPr lang="en-US" dirty="0">
                <a:ea typeface="+mn-lt"/>
                <a:cs typeface="+mn-lt"/>
              </a:rPr>
              <a:t> True or False</a:t>
            </a:r>
            <a:endParaRPr lang="en-US" dirty="0">
              <a:cs typeface="Calibri"/>
            </a:endParaRPr>
          </a:p>
          <a:p>
            <a:pPr lvl="1" indent="0"/>
            <a:endParaRPr lang="en-US" dirty="0">
              <a:ea typeface="+mn-lt"/>
              <a:cs typeface="+mn-lt"/>
            </a:endParaRPr>
          </a:p>
          <a:p>
            <a:pPr marL="457200" indent="-457200">
              <a:buAutoNum type="arabicPeriod"/>
            </a:pPr>
            <a:r>
              <a:rPr lang="en-US" dirty="0">
                <a:ea typeface="+mn-lt"/>
                <a:cs typeface="+mn-lt"/>
              </a:rPr>
              <a:t>It is necessary to document negative results? </a:t>
            </a:r>
          </a:p>
          <a:p>
            <a:pPr lvl="1" indent="0" algn="ctr"/>
            <a:r>
              <a:rPr lang="en-US" dirty="0">
                <a:ea typeface="+mn-lt"/>
                <a:cs typeface="+mn-lt"/>
              </a:rPr>
              <a:t> True or False</a:t>
            </a:r>
            <a:endParaRPr lang="en-US" dirty="0">
              <a:cs typeface="Calibri"/>
            </a:endParaRPr>
          </a:p>
          <a:p>
            <a:pPr lvl="1" indent="0"/>
            <a:endParaRPr lang="en-US" dirty="0">
              <a:ea typeface="+mn-lt"/>
              <a:cs typeface="+mn-lt"/>
            </a:endParaRPr>
          </a:p>
          <a:p>
            <a:pPr marL="457200" indent="-457200">
              <a:buAutoNum type="arabicPeriod"/>
            </a:pPr>
            <a:r>
              <a:rPr lang="en-US" dirty="0">
                <a:ea typeface="+mn-lt"/>
                <a:cs typeface="+mn-lt"/>
              </a:rPr>
              <a:t>Teammates share responsibility with PE/CE to offer technical feedback on EDN posts?</a:t>
            </a:r>
          </a:p>
          <a:p>
            <a:pPr lvl="1" indent="0" algn="ctr"/>
            <a:r>
              <a:rPr lang="en-US" dirty="0">
                <a:cs typeface="Calibri"/>
              </a:rPr>
              <a:t> True or False</a:t>
            </a:r>
          </a:p>
        </p:txBody>
      </p:sp>
      <p:sp>
        <p:nvSpPr>
          <p:cNvPr id="7" name="Slide Number Placeholder 6"/>
          <p:cNvSpPr>
            <a:spLocks noGrp="1"/>
          </p:cNvSpPr>
          <p:nvPr>
            <p:ph type="sldNum" sz="quarter" idx="12"/>
          </p:nvPr>
        </p:nvSpPr>
        <p:spPr/>
        <p:txBody>
          <a:bodyPr/>
          <a:lstStyle/>
          <a:p>
            <a:fld id="{028FE254-016A-4E51-98AE-D4B4E3F12C32}" type="slidenum">
              <a:rPr lang="en-US" sz="1200" smtClean="0"/>
              <a:t>72</a:t>
            </a:fld>
            <a:endParaRPr lang="en-US" sz="1200" dirty="0"/>
          </a:p>
        </p:txBody>
      </p:sp>
    </p:spTree>
    <p:extLst>
      <p:ext uri="{BB962C8B-B14F-4D97-AF65-F5344CB8AC3E}">
        <p14:creationId xmlns:p14="http://schemas.microsoft.com/office/powerpoint/2010/main" val="44445005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5B63303-2E24-45AA-AADF-393B6AB00FC1}"/>
              </a:ext>
            </a:extLst>
          </p:cNvPr>
          <p:cNvSpPr txBox="1"/>
          <p:nvPr/>
        </p:nvSpPr>
        <p:spPr>
          <a:xfrm>
            <a:off x="457200" y="5435660"/>
            <a:ext cx="8607356" cy="830997"/>
          </a:xfrm>
          <a:prstGeom prst="rect">
            <a:avLst/>
          </a:prstGeom>
          <a:noFill/>
        </p:spPr>
        <p:txBody>
          <a:bodyPr wrap="none" rtlCol="0">
            <a:spAutoFit/>
          </a:bodyPr>
          <a:lstStyle/>
          <a:p>
            <a:r>
              <a:rPr lang="en-US" sz="2400" b="1" dirty="0"/>
              <a:t>In ALL cases, the file name and location remains the same:</a:t>
            </a:r>
          </a:p>
          <a:p>
            <a:r>
              <a:rPr lang="en-US" sz="2400" b="1" dirty="0"/>
              <a:t>“working/Reports/Design Report and Poster/Design Report.docx”</a:t>
            </a:r>
          </a:p>
        </p:txBody>
      </p:sp>
      <p:sp>
        <p:nvSpPr>
          <p:cNvPr id="2" name="Title 1"/>
          <p:cNvSpPr>
            <a:spLocks noGrp="1"/>
          </p:cNvSpPr>
          <p:nvPr>
            <p:ph type="title"/>
          </p:nvPr>
        </p:nvSpPr>
        <p:spPr>
          <a:xfrm>
            <a:off x="628650" y="160925"/>
            <a:ext cx="7886700" cy="1325563"/>
          </a:xfrm>
        </p:spPr>
        <p:txBody>
          <a:bodyPr/>
          <a:lstStyle/>
          <a:p>
            <a:r>
              <a:rPr lang="en-US" dirty="0"/>
              <a:t>Phases of the Design Report</a:t>
            </a:r>
          </a:p>
        </p:txBody>
      </p:sp>
      <p:graphicFrame>
        <p:nvGraphicFramePr>
          <p:cNvPr id="6" name="Diagram 5">
            <a:extLst>
              <a:ext uri="{FF2B5EF4-FFF2-40B4-BE49-F238E27FC236}">
                <a16:creationId xmlns:a16="http://schemas.microsoft.com/office/drawing/2014/main" id="{785E2BBB-4945-4F13-8C4B-DAE72DB3173A}"/>
              </a:ext>
            </a:extLst>
          </p:cNvPr>
          <p:cNvGraphicFramePr/>
          <p:nvPr>
            <p:extLst>
              <p:ext uri="{D42A27DB-BD31-4B8C-83A1-F6EECF244321}">
                <p14:modId xmlns:p14="http://schemas.microsoft.com/office/powerpoint/2010/main" val="614345000"/>
              </p:ext>
            </p:extLst>
          </p:nvPr>
        </p:nvGraphicFramePr>
        <p:xfrm>
          <a:off x="342900" y="510860"/>
          <a:ext cx="8458200" cy="50609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73</a:t>
            </a:fld>
            <a:endParaRPr lang="en-US" sz="1200" dirty="0"/>
          </a:p>
        </p:txBody>
      </p:sp>
    </p:spTree>
    <p:extLst>
      <p:ext uri="{BB962C8B-B14F-4D97-AF65-F5344CB8AC3E}">
        <p14:creationId xmlns:p14="http://schemas.microsoft.com/office/powerpoint/2010/main" val="249037893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597" y="147179"/>
            <a:ext cx="7886700" cy="1325563"/>
          </a:xfrm>
        </p:spPr>
        <p:txBody>
          <a:bodyPr/>
          <a:lstStyle/>
          <a:p>
            <a:pPr algn="ctr"/>
            <a:r>
              <a:rPr lang="en-US" dirty="0"/>
              <a:t>Design Report.docx - Table of Contents</a:t>
            </a:r>
            <a:br>
              <a:rPr lang="en-US" dirty="0"/>
            </a:br>
            <a:r>
              <a:rPr lang="en-US" dirty="0"/>
              <a:t>Revision Spring 2023</a:t>
            </a:r>
          </a:p>
        </p:txBody>
      </p:sp>
      <p:sp>
        <p:nvSpPr>
          <p:cNvPr id="8" name="Rectangle 4"/>
          <p:cNvSpPr>
            <a:spLocks noChangeArrowheads="1"/>
          </p:cNvSpPr>
          <p:nvPr/>
        </p:nvSpPr>
        <p:spPr bwMode="auto">
          <a:xfrm>
            <a:off x="1600200" y="119062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0" name="TextBox 9"/>
          <p:cNvSpPr txBox="1"/>
          <p:nvPr/>
        </p:nvSpPr>
        <p:spPr>
          <a:xfrm>
            <a:off x="7118684" y="2247762"/>
            <a:ext cx="2057400" cy="1754326"/>
          </a:xfrm>
          <a:prstGeom prst="rect">
            <a:avLst/>
          </a:prstGeom>
          <a:noFill/>
        </p:spPr>
        <p:txBody>
          <a:bodyPr wrap="square" rtlCol="0">
            <a:spAutoFit/>
          </a:bodyPr>
          <a:lstStyle/>
          <a:p>
            <a:r>
              <a:rPr lang="en-US" dirty="0"/>
              <a:t>Green – Create</a:t>
            </a:r>
          </a:p>
          <a:p>
            <a:r>
              <a:rPr lang="en-US" dirty="0"/>
              <a:t>Yellow – Update</a:t>
            </a:r>
          </a:p>
          <a:p>
            <a:endParaRPr lang="en-US" dirty="0"/>
          </a:p>
          <a:p>
            <a:endParaRPr lang="en-US" dirty="0"/>
          </a:p>
          <a:p>
            <a:r>
              <a:rPr lang="en-US" dirty="0"/>
              <a:t>File name </a:t>
            </a:r>
          </a:p>
          <a:p>
            <a:r>
              <a:rPr lang="en-US" b="1" dirty="0"/>
              <a:t>DOES NOT </a:t>
            </a:r>
            <a:r>
              <a:rPr lang="en-US" dirty="0"/>
              <a:t>change</a:t>
            </a:r>
          </a:p>
        </p:txBody>
      </p:sp>
      <p:sp>
        <p:nvSpPr>
          <p:cNvPr id="3" name="Rectangle 10">
            <a:extLst>
              <a:ext uri="{FF2B5EF4-FFF2-40B4-BE49-F238E27FC236}">
                <a16:creationId xmlns:a16="http://schemas.microsoft.com/office/drawing/2014/main" id="{413EAC6B-96B3-4D70-B7FB-7EF6F6985E59}"/>
              </a:ext>
            </a:extLst>
          </p:cNvPr>
          <p:cNvSpPr>
            <a:spLocks noChangeArrowheads="1"/>
          </p:cNvSpPr>
          <p:nvPr/>
        </p:nvSpPr>
        <p:spPr bwMode="auto">
          <a:xfrm>
            <a:off x="914400" y="111689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6" name="Object 5">
            <a:extLst>
              <a:ext uri="{FF2B5EF4-FFF2-40B4-BE49-F238E27FC236}">
                <a16:creationId xmlns:a16="http://schemas.microsoft.com/office/drawing/2014/main" id="{F6D8D493-11CB-4E80-95D9-1D7646627E87}"/>
              </a:ext>
            </a:extLst>
          </p:cNvPr>
          <p:cNvGraphicFramePr>
            <a:graphicFrameLocks noChangeAspect="1"/>
          </p:cNvGraphicFramePr>
          <p:nvPr>
            <p:extLst>
              <p:ext uri="{D42A27DB-BD31-4B8C-83A1-F6EECF244321}">
                <p14:modId xmlns:p14="http://schemas.microsoft.com/office/powerpoint/2010/main" val="3679249773"/>
              </p:ext>
            </p:extLst>
          </p:nvPr>
        </p:nvGraphicFramePr>
        <p:xfrm>
          <a:off x="914400" y="1574800"/>
          <a:ext cx="5711825" cy="4841875"/>
        </p:xfrm>
        <a:graphic>
          <a:graphicData uri="http://schemas.openxmlformats.org/presentationml/2006/ole">
            <mc:AlternateContent xmlns:mc="http://schemas.openxmlformats.org/markup-compatibility/2006">
              <mc:Choice xmlns:v="urn:schemas-microsoft-com:vml" Requires="v">
                <p:oleObj spid="_x0000_s1038" name="Worksheet" r:id="rId3" imgW="5821538" imgH="4846131" progId="Excel.Sheet.12">
                  <p:embed/>
                </p:oleObj>
              </mc:Choice>
              <mc:Fallback>
                <p:oleObj name="Worksheet" r:id="rId3" imgW="5821538" imgH="4846131" progId="Excel.Sheet.12">
                  <p:embed/>
                  <p:pic>
                    <p:nvPicPr>
                      <p:cNvPr id="0" name="Object 9"/>
                      <p:cNvPicPr>
                        <a:picLocks noChangeAspect="1" noChangeArrowheads="1"/>
                      </p:cNvPicPr>
                      <p:nvPr/>
                    </p:nvPicPr>
                    <p:blipFill>
                      <a:blip r:embed="rId4"/>
                      <a:srcRect/>
                      <a:stretch>
                        <a:fillRect/>
                      </a:stretch>
                    </p:blipFill>
                    <p:spPr bwMode="auto">
                      <a:xfrm>
                        <a:off x="914400" y="1574800"/>
                        <a:ext cx="5711825" cy="4841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74</a:t>
            </a:fld>
            <a:endParaRPr lang="en-US" sz="1200" dirty="0"/>
          </a:p>
        </p:txBody>
      </p:sp>
    </p:spTree>
    <p:extLst>
      <p:ext uri="{BB962C8B-B14F-4D97-AF65-F5344CB8AC3E}">
        <p14:creationId xmlns:p14="http://schemas.microsoft.com/office/powerpoint/2010/main" val="395681405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Design Report </a:t>
            </a:r>
            <a:r>
              <a:rPr lang="en-US" sz="3600" dirty="0"/>
              <a:t>Section Progress</a:t>
            </a:r>
            <a:endParaRPr lang="en-US" dirty="0"/>
          </a:p>
        </p:txBody>
      </p:sp>
      <p:sp>
        <p:nvSpPr>
          <p:cNvPr id="3" name="Content Placeholder 2"/>
          <p:cNvSpPr>
            <a:spLocks noGrp="1"/>
          </p:cNvSpPr>
          <p:nvPr>
            <p:ph idx="1"/>
          </p:nvPr>
        </p:nvSpPr>
        <p:spPr>
          <a:xfrm>
            <a:off x="628650" y="1405237"/>
            <a:ext cx="7886700" cy="4351338"/>
          </a:xfrm>
        </p:spPr>
        <p:txBody>
          <a:bodyPr>
            <a:normAutofit/>
          </a:bodyPr>
          <a:lstStyle/>
          <a:p>
            <a:pPr marL="0" indent="0">
              <a:buNone/>
            </a:pPr>
            <a:r>
              <a:rPr lang="en-US" sz="2300" dirty="0"/>
              <a:t>Create (green)</a:t>
            </a:r>
          </a:p>
          <a:p>
            <a:pPr lvl="1"/>
            <a:r>
              <a:rPr lang="en-US" sz="2000" dirty="0"/>
              <a:t>first pass at generating this content</a:t>
            </a:r>
          </a:p>
          <a:p>
            <a:pPr lvl="1"/>
            <a:endParaRPr lang="en-US" sz="2000" dirty="0"/>
          </a:p>
          <a:p>
            <a:pPr marL="0" indent="0">
              <a:buNone/>
            </a:pPr>
            <a:r>
              <a:rPr lang="en-US" sz="2300" dirty="0"/>
              <a:t>Required Update (yellow)</a:t>
            </a:r>
          </a:p>
          <a:p>
            <a:pPr lvl="1"/>
            <a:r>
              <a:rPr lang="en-US" sz="2000" dirty="0"/>
              <a:t>revise and update based on work done to date</a:t>
            </a:r>
          </a:p>
          <a:p>
            <a:pPr lvl="1"/>
            <a:r>
              <a:rPr lang="en-US" sz="2000" dirty="0"/>
              <a:t>incorporate feedback from PE/CE/sponsor</a:t>
            </a:r>
          </a:p>
          <a:p>
            <a:pPr marL="342900" lvl="1" indent="0">
              <a:buNone/>
            </a:pPr>
            <a:endParaRPr lang="en-US" sz="2300" dirty="0"/>
          </a:p>
          <a:p>
            <a:pPr marL="0" indent="0">
              <a:buNone/>
            </a:pPr>
            <a:r>
              <a:rPr lang="en-US" sz="2300" dirty="0"/>
              <a:t>Optional Update</a:t>
            </a:r>
          </a:p>
          <a:p>
            <a:pPr lvl="1"/>
            <a:r>
              <a:rPr lang="en-US" sz="2000" dirty="0"/>
              <a:t>any existing material can be revised with new information</a:t>
            </a:r>
          </a:p>
          <a:p>
            <a:pPr lvl="1"/>
            <a:r>
              <a:rPr lang="en-US" sz="2000" dirty="0"/>
              <a:t>incorporate feedback</a:t>
            </a:r>
          </a:p>
          <a:p>
            <a:pPr lvl="1"/>
            <a:endParaRPr lang="en-US" sz="2000" dirty="0"/>
          </a:p>
        </p:txBody>
      </p:sp>
      <p:sp>
        <p:nvSpPr>
          <p:cNvPr id="6" name="TextBox 5"/>
          <p:cNvSpPr txBox="1"/>
          <p:nvPr/>
        </p:nvSpPr>
        <p:spPr>
          <a:xfrm>
            <a:off x="1219200" y="5433021"/>
            <a:ext cx="7086600" cy="923330"/>
          </a:xfrm>
          <a:prstGeom prst="rect">
            <a:avLst/>
          </a:prstGeom>
          <a:noFill/>
          <a:ln w="28575">
            <a:solidFill>
              <a:srgbClr val="FF0000"/>
            </a:solidFill>
          </a:ln>
        </p:spPr>
        <p:txBody>
          <a:bodyPr wrap="square" rtlCol="0">
            <a:spAutoFit/>
          </a:bodyPr>
          <a:lstStyle/>
          <a:p>
            <a:pPr lvl="0" algn="ctr"/>
            <a:r>
              <a:rPr lang="en-US" b="1" dirty="0"/>
              <a:t>At all stages, the file name and location in Repository remains the same: </a:t>
            </a:r>
            <a:endParaRPr lang="en-US" dirty="0"/>
          </a:p>
          <a:p>
            <a:pPr algn="ctr"/>
            <a:r>
              <a:rPr lang="en-US" b="1" dirty="0"/>
              <a:t>“working/Reports/Design Report and Poster/Design Report.docx”</a:t>
            </a:r>
            <a:endParaRPr lang="en-US" dirty="0"/>
          </a:p>
          <a:p>
            <a:pPr algn="ctr"/>
            <a:endParaRPr lang="en-US" dirty="0"/>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75</a:t>
            </a:fld>
            <a:endParaRPr lang="en-US" sz="1200" dirty="0"/>
          </a:p>
        </p:txBody>
      </p:sp>
    </p:spTree>
    <p:extLst>
      <p:ext uri="{BB962C8B-B14F-4D97-AF65-F5344CB8AC3E}">
        <p14:creationId xmlns:p14="http://schemas.microsoft.com/office/powerpoint/2010/main" val="257405013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10 min - Statement of Work Q&amp;A</a:t>
            </a:r>
          </a:p>
        </p:txBody>
      </p:sp>
      <p:sp>
        <p:nvSpPr>
          <p:cNvPr id="3" name="Content Placeholder 2"/>
          <p:cNvSpPr>
            <a:spLocks noGrp="1"/>
          </p:cNvSpPr>
          <p:nvPr>
            <p:ph idx="1"/>
          </p:nvPr>
        </p:nvSpPr>
        <p:spPr/>
        <p:txBody>
          <a:bodyPr>
            <a:normAutofit/>
          </a:bodyPr>
          <a:lstStyle/>
          <a:p>
            <a:r>
              <a:rPr lang="en-US" dirty="0"/>
              <a:t>Out of Class Task was to watch 1 video…</a:t>
            </a:r>
          </a:p>
          <a:p>
            <a:r>
              <a:rPr lang="en-US" dirty="0"/>
              <a:t>QUESTIONS about content?</a:t>
            </a:r>
          </a:p>
          <a:p>
            <a:endParaRPr lang="en-US" dirty="0"/>
          </a:p>
          <a:p>
            <a:r>
              <a:rPr lang="en-US" dirty="0"/>
              <a:t>What is a Statement of Work?</a:t>
            </a:r>
          </a:p>
          <a:p>
            <a:r>
              <a:rPr lang="en-US" dirty="0"/>
              <a:t>What is difference between the Project Objectives and Semester Objectives?</a:t>
            </a:r>
          </a:p>
          <a:p>
            <a:r>
              <a:rPr lang="en-US" dirty="0"/>
              <a:t>What are Engineering Tools and Methods?</a:t>
            </a:r>
          </a:p>
          <a:p>
            <a:r>
              <a:rPr lang="en-US" dirty="0"/>
              <a:t>What is difference between a task and a deliverable?</a:t>
            </a:r>
          </a:p>
          <a:p>
            <a:r>
              <a:rPr lang="en-US" dirty="0"/>
              <a:t>Where is the SoW document template located?</a:t>
            </a:r>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76</a:t>
            </a:fld>
            <a:endParaRPr lang="en-US" sz="1200" dirty="0"/>
          </a:p>
        </p:txBody>
      </p:sp>
    </p:spTree>
    <p:extLst>
      <p:ext uri="{BB962C8B-B14F-4D97-AF65-F5344CB8AC3E}">
        <p14:creationId xmlns:p14="http://schemas.microsoft.com/office/powerpoint/2010/main" val="3021511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1000"/>
                                        <p:tgtEl>
                                          <p:spTgt spid="3">
                                            <p:txEl>
                                              <p:pRg st="7" end="7"/>
                                            </p:txEl>
                                          </p:spTgt>
                                        </p:tgtEl>
                                      </p:cBhvr>
                                    </p:animEffect>
                                    <p:anim calcmode="lin" valueType="num">
                                      <p:cBhvr>
                                        <p:cTn id="3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10 min - Engineering Tools and Methods</a:t>
            </a:r>
          </a:p>
        </p:txBody>
      </p:sp>
      <p:sp>
        <p:nvSpPr>
          <p:cNvPr id="3" name="Content Placeholder 2"/>
          <p:cNvSpPr>
            <a:spLocks noGrp="1"/>
          </p:cNvSpPr>
          <p:nvPr>
            <p:ph idx="1"/>
          </p:nvPr>
        </p:nvSpPr>
        <p:spPr/>
        <p:txBody>
          <a:bodyPr/>
          <a:lstStyle/>
          <a:p>
            <a:pPr marL="457200" lvl="1" indent="0">
              <a:buNone/>
            </a:pPr>
            <a:r>
              <a:rPr lang="en-US" dirty="0"/>
              <a:t>What techniques, software, calculations will be used to address the problems in front of team? Ex:</a:t>
            </a:r>
          </a:p>
          <a:p>
            <a:pPr lvl="1">
              <a:buFont typeface="Arial" panose="020B0604020202020204" pitchFamily="34" charset="0"/>
              <a:buChar char="•"/>
            </a:pPr>
            <a:r>
              <a:rPr lang="en-US" dirty="0"/>
              <a:t>Mechanical aspects – Free Body diagram, torque measurement</a:t>
            </a:r>
          </a:p>
          <a:p>
            <a:pPr lvl="1">
              <a:buFont typeface="Arial" panose="020B0604020202020204" pitchFamily="34" charset="0"/>
              <a:buChar char="•"/>
            </a:pPr>
            <a:r>
              <a:rPr lang="en-US" dirty="0"/>
              <a:t>Software – flow chart of system control loop, storyboard of user input</a:t>
            </a:r>
          </a:p>
          <a:p>
            <a:pPr lvl="1">
              <a:buFont typeface="Arial" panose="020B0604020202020204" pitchFamily="34" charset="0"/>
              <a:buChar char="•"/>
            </a:pPr>
            <a:r>
              <a:rPr lang="en-US" dirty="0"/>
              <a:t>Process – conduct customer interviews of toddler caregivers, create Standard Operating Procedure for system startup and calibration</a:t>
            </a:r>
          </a:p>
        </p:txBody>
      </p:sp>
      <p:sp>
        <p:nvSpPr>
          <p:cNvPr id="5" name="Slide Number Placeholder 4"/>
          <p:cNvSpPr>
            <a:spLocks noGrp="1"/>
          </p:cNvSpPr>
          <p:nvPr>
            <p:ph type="sldNum" sz="quarter" idx="12"/>
          </p:nvPr>
        </p:nvSpPr>
        <p:spPr/>
        <p:txBody>
          <a:bodyPr/>
          <a:lstStyle/>
          <a:p>
            <a:fld id="{B044824F-EBE0-443F-8A8F-F64816AF04DC}" type="slidenum">
              <a:rPr lang="en-US" smtClean="0"/>
              <a:t>77</a:t>
            </a:fld>
            <a:endParaRPr lang="en-US" dirty="0"/>
          </a:p>
        </p:txBody>
      </p:sp>
    </p:spTree>
    <p:extLst>
      <p:ext uri="{BB962C8B-B14F-4D97-AF65-F5344CB8AC3E}">
        <p14:creationId xmlns:p14="http://schemas.microsoft.com/office/powerpoint/2010/main" val="120541802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1DC06-00C2-71B3-76ED-759F24D94423}"/>
              </a:ext>
            </a:extLst>
          </p:cNvPr>
          <p:cNvSpPr>
            <a:spLocks noGrp="1"/>
          </p:cNvSpPr>
          <p:nvPr>
            <p:ph type="ctrTitle"/>
          </p:nvPr>
        </p:nvSpPr>
        <p:spPr>
          <a:xfrm>
            <a:off x="725128" y="381000"/>
            <a:ext cx="7772400" cy="1205937"/>
          </a:xfrm>
        </p:spPr>
        <p:txBody>
          <a:bodyPr>
            <a:noAutofit/>
          </a:bodyPr>
          <a:lstStyle/>
          <a:p>
            <a:r>
              <a:rPr lang="en-US" sz="4000" dirty="0">
                <a:latin typeface="+mn-lt"/>
              </a:rPr>
              <a:t>10 </a:t>
            </a:r>
            <a:r>
              <a:rPr lang="en-US" sz="4000" dirty="0" err="1">
                <a:latin typeface="+mn-lt"/>
              </a:rPr>
              <a:t>mins</a:t>
            </a:r>
            <a:r>
              <a:rPr lang="en-US" sz="4000" dirty="0">
                <a:latin typeface="+mn-lt"/>
              </a:rPr>
              <a:t> - Technical Communications</a:t>
            </a:r>
          </a:p>
        </p:txBody>
      </p:sp>
      <p:sp>
        <p:nvSpPr>
          <p:cNvPr id="3" name="Subtitle 2">
            <a:extLst>
              <a:ext uri="{FF2B5EF4-FFF2-40B4-BE49-F238E27FC236}">
                <a16:creationId xmlns:a16="http://schemas.microsoft.com/office/drawing/2014/main" id="{E9AC479D-F7C6-A284-25F4-6F2B4E683A67}"/>
              </a:ext>
            </a:extLst>
          </p:cNvPr>
          <p:cNvSpPr>
            <a:spLocks noGrp="1"/>
          </p:cNvSpPr>
          <p:nvPr>
            <p:ph type="subTitle" idx="1"/>
          </p:nvPr>
        </p:nvSpPr>
        <p:spPr>
          <a:xfrm>
            <a:off x="1182328" y="2209800"/>
            <a:ext cx="6858000" cy="1314090"/>
          </a:xfrm>
        </p:spPr>
        <p:txBody>
          <a:bodyPr>
            <a:normAutofit/>
          </a:bodyPr>
          <a:lstStyle/>
          <a:p>
            <a:pPr>
              <a:lnSpc>
                <a:spcPct val="110000"/>
              </a:lnSpc>
              <a:spcBef>
                <a:spcPts val="1200"/>
              </a:spcBef>
            </a:pPr>
            <a:r>
              <a:rPr lang="en-US" sz="3200" dirty="0"/>
              <a:t>Helpful Hints for Capstone </a:t>
            </a:r>
            <a:br>
              <a:rPr lang="en-US" sz="3200" dirty="0"/>
            </a:br>
            <a:r>
              <a:rPr lang="en-US" sz="3200" dirty="0"/>
              <a:t>and Career Success</a:t>
            </a:r>
          </a:p>
        </p:txBody>
      </p:sp>
      <p:sp>
        <p:nvSpPr>
          <p:cNvPr id="4" name="Slide Number Placeholder 4"/>
          <p:cNvSpPr>
            <a:spLocks noGrp="1"/>
          </p:cNvSpPr>
          <p:nvPr>
            <p:ph type="sldNum" sz="quarter" idx="12"/>
          </p:nvPr>
        </p:nvSpPr>
        <p:spPr>
          <a:xfrm>
            <a:off x="6553200" y="6356350"/>
            <a:ext cx="2133600" cy="365125"/>
          </a:xfrm>
        </p:spPr>
        <p:txBody>
          <a:bodyPr/>
          <a:lstStyle/>
          <a:p>
            <a:fld id="{B044824F-EBE0-443F-8A8F-F64816AF04DC}" type="slidenum">
              <a:rPr lang="en-US" smtClean="0"/>
              <a:t>78</a:t>
            </a:fld>
            <a:endParaRPr lang="en-US" dirty="0"/>
          </a:p>
        </p:txBody>
      </p:sp>
    </p:spTree>
    <p:extLst>
      <p:ext uri="{BB962C8B-B14F-4D97-AF65-F5344CB8AC3E}">
        <p14:creationId xmlns:p14="http://schemas.microsoft.com/office/powerpoint/2010/main" val="320201671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1DC06-00C2-71B3-76ED-759F24D94423}"/>
              </a:ext>
            </a:extLst>
          </p:cNvPr>
          <p:cNvSpPr>
            <a:spLocks noGrp="1"/>
          </p:cNvSpPr>
          <p:nvPr>
            <p:ph type="ctrTitle"/>
          </p:nvPr>
        </p:nvSpPr>
        <p:spPr>
          <a:xfrm>
            <a:off x="1049591" y="658762"/>
            <a:ext cx="6993194" cy="769886"/>
          </a:xfrm>
        </p:spPr>
        <p:txBody>
          <a:bodyPr>
            <a:normAutofit/>
          </a:bodyPr>
          <a:lstStyle/>
          <a:p>
            <a:r>
              <a:rPr lang="en-US" sz="4400" dirty="0">
                <a:latin typeface="+mn-lt"/>
              </a:rPr>
              <a:t>3 Keys to Success</a:t>
            </a:r>
            <a:r>
              <a:rPr lang="en-US" sz="4400" dirty="0"/>
              <a:t>*</a:t>
            </a:r>
          </a:p>
        </p:txBody>
      </p:sp>
      <p:sp>
        <p:nvSpPr>
          <p:cNvPr id="3" name="Subtitle 2">
            <a:extLst>
              <a:ext uri="{FF2B5EF4-FFF2-40B4-BE49-F238E27FC236}">
                <a16:creationId xmlns:a16="http://schemas.microsoft.com/office/drawing/2014/main" id="{E9AC479D-F7C6-A284-25F4-6F2B4E683A67}"/>
              </a:ext>
            </a:extLst>
          </p:cNvPr>
          <p:cNvSpPr>
            <a:spLocks noGrp="1"/>
          </p:cNvSpPr>
          <p:nvPr>
            <p:ph type="subTitle" idx="1"/>
          </p:nvPr>
        </p:nvSpPr>
        <p:spPr>
          <a:xfrm>
            <a:off x="149940" y="2156692"/>
            <a:ext cx="6858000" cy="1655762"/>
          </a:xfrm>
        </p:spPr>
        <p:txBody>
          <a:bodyPr>
            <a:noAutofit/>
          </a:bodyPr>
          <a:lstStyle/>
          <a:p>
            <a:pPr marL="2743200" indent="-344488" algn="l">
              <a:lnSpc>
                <a:spcPct val="100000"/>
              </a:lnSpc>
              <a:buFont typeface="Arial" panose="020B0604020202020204" pitchFamily="34" charset="0"/>
              <a:buChar char="•"/>
            </a:pPr>
            <a:r>
              <a:rPr lang="en-US" sz="3200" dirty="0"/>
              <a:t>Ability to Speak</a:t>
            </a:r>
          </a:p>
          <a:p>
            <a:pPr marL="2743200" indent="-344488" algn="l">
              <a:lnSpc>
                <a:spcPct val="100000"/>
              </a:lnSpc>
              <a:buFont typeface="Arial" panose="020B0604020202020204" pitchFamily="34" charset="0"/>
              <a:buChar char="•"/>
            </a:pPr>
            <a:r>
              <a:rPr lang="en-US" sz="3200" dirty="0"/>
              <a:t>Ability to Write</a:t>
            </a:r>
          </a:p>
          <a:p>
            <a:pPr marL="2743200" indent="-344488" algn="l">
              <a:lnSpc>
                <a:spcPct val="100000"/>
              </a:lnSpc>
              <a:buFont typeface="Arial" panose="020B0604020202020204" pitchFamily="34" charset="0"/>
              <a:buChar char="•"/>
            </a:pPr>
            <a:r>
              <a:rPr lang="en-US" sz="3200" dirty="0"/>
              <a:t>Quality of Your Ideas</a:t>
            </a:r>
          </a:p>
        </p:txBody>
      </p:sp>
      <p:sp>
        <p:nvSpPr>
          <p:cNvPr id="8" name="TextBox 7">
            <a:extLst>
              <a:ext uri="{FF2B5EF4-FFF2-40B4-BE49-F238E27FC236}">
                <a16:creationId xmlns:a16="http://schemas.microsoft.com/office/drawing/2014/main" id="{8BF2D88F-D4C2-5897-0AB4-9417151817AA}"/>
              </a:ext>
            </a:extLst>
          </p:cNvPr>
          <p:cNvSpPr txBox="1"/>
          <p:nvPr/>
        </p:nvSpPr>
        <p:spPr>
          <a:xfrm>
            <a:off x="1975052" y="5934670"/>
            <a:ext cx="5644946" cy="923330"/>
          </a:xfrm>
          <a:prstGeom prst="rect">
            <a:avLst/>
          </a:prstGeom>
          <a:noFill/>
        </p:spPr>
        <p:txBody>
          <a:bodyPr wrap="square" rtlCol="0">
            <a:spAutoFit/>
          </a:bodyPr>
          <a:lstStyle/>
          <a:p>
            <a:r>
              <a:rPr lang="en-US" dirty="0"/>
              <a:t>*Prof. Patrick Winston, MIT – Director of AI Lab 1972-1997 </a:t>
            </a:r>
          </a:p>
          <a:p>
            <a:r>
              <a:rPr lang="en-US" dirty="0"/>
              <a:t>  </a:t>
            </a:r>
            <a:r>
              <a:rPr lang="en-US" dirty="0">
                <a:hlinkClick r:id="rId2"/>
              </a:rPr>
              <a:t>https://www.youtube.com/watch?v=ukYi50Gfc5M</a:t>
            </a:r>
            <a:endParaRPr lang="en-US" dirty="0"/>
          </a:p>
          <a:p>
            <a:endParaRPr lang="en-US" dirty="0"/>
          </a:p>
        </p:txBody>
      </p:sp>
      <p:sp>
        <p:nvSpPr>
          <p:cNvPr id="5" name="Slide Number Placeholder 4"/>
          <p:cNvSpPr>
            <a:spLocks noGrp="1"/>
          </p:cNvSpPr>
          <p:nvPr>
            <p:ph type="sldNum" sz="quarter" idx="12"/>
          </p:nvPr>
        </p:nvSpPr>
        <p:spPr>
          <a:xfrm>
            <a:off x="6553200" y="6356350"/>
            <a:ext cx="2133600" cy="365125"/>
          </a:xfrm>
        </p:spPr>
        <p:txBody>
          <a:bodyPr/>
          <a:lstStyle/>
          <a:p>
            <a:fld id="{B044824F-EBE0-443F-8A8F-F64816AF04DC}" type="slidenum">
              <a:rPr lang="en-US" smtClean="0"/>
              <a:t>79</a:t>
            </a:fld>
            <a:endParaRPr lang="en-US" dirty="0"/>
          </a:p>
        </p:txBody>
      </p:sp>
    </p:spTree>
    <p:extLst>
      <p:ext uri="{BB962C8B-B14F-4D97-AF65-F5344CB8AC3E}">
        <p14:creationId xmlns:p14="http://schemas.microsoft.com/office/powerpoint/2010/main" val="135536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91BCC-7988-412B-9C66-2806226F6946}"/>
              </a:ext>
            </a:extLst>
          </p:cNvPr>
          <p:cNvSpPr>
            <a:spLocks noGrp="1"/>
          </p:cNvSpPr>
          <p:nvPr>
            <p:ph type="title"/>
          </p:nvPr>
        </p:nvSpPr>
        <p:spPr/>
        <p:txBody>
          <a:bodyPr/>
          <a:lstStyle/>
          <a:p>
            <a:r>
              <a:rPr lang="en-US" dirty="0">
                <a:cs typeface="Calibri"/>
              </a:rPr>
              <a:t>5 min - Logistics</a:t>
            </a:r>
            <a:endParaRPr lang="en-US" dirty="0"/>
          </a:p>
        </p:txBody>
      </p:sp>
      <p:sp>
        <p:nvSpPr>
          <p:cNvPr id="3" name="Content Placeholder 2">
            <a:extLst>
              <a:ext uri="{FF2B5EF4-FFF2-40B4-BE49-F238E27FC236}">
                <a16:creationId xmlns:a16="http://schemas.microsoft.com/office/drawing/2014/main" id="{329642DE-BAC5-46EE-B662-07B509427D05}"/>
              </a:ext>
            </a:extLst>
          </p:cNvPr>
          <p:cNvSpPr>
            <a:spLocks noGrp="1"/>
          </p:cNvSpPr>
          <p:nvPr>
            <p:ph idx="1"/>
          </p:nvPr>
        </p:nvSpPr>
        <p:spPr>
          <a:xfrm>
            <a:off x="226757" y="1600200"/>
            <a:ext cx="8745792" cy="4525963"/>
          </a:xfrm>
        </p:spPr>
        <p:txBody>
          <a:bodyPr vert="horz" lIns="91440" tIns="45720" rIns="91440" bIns="45720" rtlCol="0" anchor="t">
            <a:normAutofit lnSpcReduction="10000"/>
          </a:bodyPr>
          <a:lstStyle/>
          <a:p>
            <a:r>
              <a:rPr lang="en-US" dirty="0">
                <a:cs typeface="Calibri"/>
              </a:rPr>
              <a:t>This PowerPoint is available on Electronic Design Notebook (EDN) and will guide the first 10 classes</a:t>
            </a:r>
          </a:p>
          <a:p>
            <a:pPr lvl="1"/>
            <a:r>
              <a:rPr lang="en-US" sz="2400" dirty="0"/>
              <a:t>Playbook - </a:t>
            </a:r>
            <a:r>
              <a:rPr lang="en-US" sz="2400" dirty="0">
                <a:hlinkClick r:id="rId2"/>
              </a:rPr>
              <a:t>https://designlab.eng.rpi.edu/edn/projects/capstone-support-dev/wiki/Capstone_Playbook</a:t>
            </a:r>
            <a:r>
              <a:rPr lang="en-US" sz="2400" dirty="0"/>
              <a:t> </a:t>
            </a:r>
            <a:endParaRPr lang="en-US" sz="2200" u="sng" dirty="0"/>
          </a:p>
          <a:p>
            <a:pPr lvl="1"/>
            <a:r>
              <a:rPr lang="en-US" sz="3200" dirty="0">
                <a:solidFill>
                  <a:srgbClr val="C00000"/>
                </a:solidFill>
                <a:cs typeface="Calibri"/>
              </a:rPr>
              <a:t>You are STRONGLY ENCOURAGED to download newest version of Playbook prior to EACH class meeting.</a:t>
            </a:r>
          </a:p>
          <a:p>
            <a:r>
              <a:rPr lang="en-US" dirty="0">
                <a:cs typeface="Calibri"/>
              </a:rPr>
              <a:t>Daily Class Agendas </a:t>
            </a:r>
          </a:p>
          <a:p>
            <a:pPr lvl="1"/>
            <a:r>
              <a:rPr lang="en-US" sz="1600" dirty="0">
                <a:cs typeface="Calibri"/>
                <a:hlinkClick r:id="rId3"/>
              </a:rPr>
              <a:t>https://designlab.eng.rpi.edu/edn/projects/capstone-support-dev/wiki/Capstone_Class_Agendas</a:t>
            </a:r>
            <a:r>
              <a:rPr lang="en-US" sz="1600" dirty="0">
                <a:cs typeface="Calibri"/>
              </a:rPr>
              <a:t> </a:t>
            </a:r>
          </a:p>
          <a:p>
            <a:endParaRPr lang="en-US" dirty="0">
              <a:cs typeface="Calibri"/>
            </a:endParaRP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8</a:t>
            </a:fld>
            <a:endParaRPr lang="en-US" dirty="0"/>
          </a:p>
        </p:txBody>
      </p:sp>
    </p:spTree>
    <p:extLst>
      <p:ext uri="{BB962C8B-B14F-4D97-AF65-F5344CB8AC3E}">
        <p14:creationId xmlns:p14="http://schemas.microsoft.com/office/powerpoint/2010/main" val="262175253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CE1DC-EE6C-24F7-7A82-811C376FB6AC}"/>
              </a:ext>
            </a:extLst>
          </p:cNvPr>
          <p:cNvSpPr>
            <a:spLocks noGrp="1"/>
          </p:cNvSpPr>
          <p:nvPr>
            <p:ph type="title"/>
          </p:nvPr>
        </p:nvSpPr>
        <p:spPr/>
        <p:txBody>
          <a:bodyPr/>
          <a:lstStyle/>
          <a:p>
            <a:pPr algn="ctr"/>
            <a:r>
              <a:rPr lang="en-US" dirty="0">
                <a:latin typeface="Calibri (Headings)"/>
              </a:rPr>
              <a:t>Tech Reports</a:t>
            </a:r>
          </a:p>
        </p:txBody>
      </p:sp>
      <p:sp>
        <p:nvSpPr>
          <p:cNvPr id="3" name="Content Placeholder 2">
            <a:extLst>
              <a:ext uri="{FF2B5EF4-FFF2-40B4-BE49-F238E27FC236}">
                <a16:creationId xmlns:a16="http://schemas.microsoft.com/office/drawing/2014/main" id="{2B616B3C-B3E7-32CD-4A91-5CBDD15F44F9}"/>
              </a:ext>
            </a:extLst>
          </p:cNvPr>
          <p:cNvSpPr>
            <a:spLocks noGrp="1"/>
          </p:cNvSpPr>
          <p:nvPr>
            <p:ph idx="1"/>
          </p:nvPr>
        </p:nvSpPr>
        <p:spPr/>
        <p:txBody>
          <a:bodyPr>
            <a:normAutofit/>
          </a:bodyPr>
          <a:lstStyle/>
          <a:p>
            <a:r>
              <a:rPr lang="en-US" sz="3200" dirty="0"/>
              <a:t>Differ from a Term Paper or Essay</a:t>
            </a:r>
            <a:br>
              <a:rPr lang="en-US" sz="3200" dirty="0"/>
            </a:br>
            <a:r>
              <a:rPr lang="en-US" sz="3200" dirty="0"/>
              <a:t>	- News Article vs. Feature Story</a:t>
            </a:r>
            <a:br>
              <a:rPr lang="en-US" sz="3200" dirty="0"/>
            </a:br>
            <a:r>
              <a:rPr lang="en-US" sz="3200" dirty="0"/>
              <a:t>	- Factual vs. Opinion</a:t>
            </a:r>
          </a:p>
          <a:p>
            <a:r>
              <a:rPr lang="en-US" sz="3200" dirty="0"/>
              <a:t>Provide Technical Information and Results  </a:t>
            </a:r>
            <a:br>
              <a:rPr lang="en-US" sz="3200" dirty="0"/>
            </a:br>
            <a:r>
              <a:rPr lang="en-US" sz="3200" dirty="0"/>
              <a:t> 	- What?</a:t>
            </a:r>
            <a:br>
              <a:rPr lang="en-US" sz="3200" dirty="0"/>
            </a:br>
            <a:r>
              <a:rPr lang="en-US" sz="3200" dirty="0"/>
              <a:t> 	- Why?</a:t>
            </a:r>
            <a:br>
              <a:rPr lang="en-US" sz="3200" dirty="0"/>
            </a:br>
            <a:r>
              <a:rPr lang="en-US" sz="3200" dirty="0"/>
              <a:t> 	- How?</a:t>
            </a:r>
          </a:p>
          <a:p>
            <a:r>
              <a:rPr lang="en-US" sz="3200" dirty="0"/>
              <a:t>Reader must be able to </a:t>
            </a:r>
            <a:r>
              <a:rPr lang="en-US" sz="3200" b="1" dirty="0"/>
              <a:t>re-produce</a:t>
            </a:r>
            <a:r>
              <a:rPr lang="en-US" sz="3200" dirty="0"/>
              <a:t> the results</a:t>
            </a:r>
          </a:p>
          <a:p>
            <a:pPr marL="0" indent="0">
              <a:buNone/>
            </a:pPr>
            <a:endParaRPr lang="en-US" dirty="0"/>
          </a:p>
        </p:txBody>
      </p:sp>
      <p:sp>
        <p:nvSpPr>
          <p:cNvPr id="4" name="Slide Number Placeholder 4"/>
          <p:cNvSpPr>
            <a:spLocks noGrp="1"/>
          </p:cNvSpPr>
          <p:nvPr>
            <p:ph type="sldNum" sz="quarter" idx="12"/>
          </p:nvPr>
        </p:nvSpPr>
        <p:spPr>
          <a:xfrm>
            <a:off x="6553200" y="6356350"/>
            <a:ext cx="2133600" cy="365125"/>
          </a:xfrm>
        </p:spPr>
        <p:txBody>
          <a:bodyPr/>
          <a:lstStyle/>
          <a:p>
            <a:fld id="{B044824F-EBE0-443F-8A8F-F64816AF04DC}" type="slidenum">
              <a:rPr lang="en-US" smtClean="0"/>
              <a:t>80</a:t>
            </a:fld>
            <a:endParaRPr lang="en-US" dirty="0"/>
          </a:p>
        </p:txBody>
      </p:sp>
    </p:spTree>
    <p:extLst>
      <p:ext uri="{BB962C8B-B14F-4D97-AF65-F5344CB8AC3E}">
        <p14:creationId xmlns:p14="http://schemas.microsoft.com/office/powerpoint/2010/main" val="363300298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49FFE-A67A-D18D-361B-E9FE38589D17}"/>
              </a:ext>
            </a:extLst>
          </p:cNvPr>
          <p:cNvSpPr>
            <a:spLocks noGrp="1"/>
          </p:cNvSpPr>
          <p:nvPr>
            <p:ph type="title"/>
          </p:nvPr>
        </p:nvSpPr>
        <p:spPr>
          <a:xfrm>
            <a:off x="628650" y="216313"/>
            <a:ext cx="7886700" cy="805790"/>
          </a:xfrm>
        </p:spPr>
        <p:txBody>
          <a:bodyPr/>
          <a:lstStyle/>
          <a:p>
            <a:pPr algn="ctr"/>
            <a:r>
              <a:rPr lang="en-US" dirty="0">
                <a:latin typeface="+mn-lt"/>
              </a:rPr>
              <a:t>Start with an Outline</a:t>
            </a:r>
          </a:p>
        </p:txBody>
      </p:sp>
      <p:sp>
        <p:nvSpPr>
          <p:cNvPr id="3" name="Content Placeholder 2">
            <a:extLst>
              <a:ext uri="{FF2B5EF4-FFF2-40B4-BE49-F238E27FC236}">
                <a16:creationId xmlns:a16="http://schemas.microsoft.com/office/drawing/2014/main" id="{9DC2F243-D1FB-BB0B-4345-CE16DA5FD4EC}"/>
              </a:ext>
            </a:extLst>
          </p:cNvPr>
          <p:cNvSpPr>
            <a:spLocks noGrp="1"/>
          </p:cNvSpPr>
          <p:nvPr>
            <p:ph idx="1"/>
          </p:nvPr>
        </p:nvSpPr>
        <p:spPr>
          <a:xfrm>
            <a:off x="412647" y="1253331"/>
            <a:ext cx="8274153" cy="4766470"/>
          </a:xfrm>
        </p:spPr>
        <p:txBody>
          <a:bodyPr>
            <a:noAutofit/>
          </a:bodyPr>
          <a:lstStyle/>
          <a:p>
            <a:pPr>
              <a:buFont typeface="Wingdings" panose="05000000000000000000" pitchFamily="2" charset="2"/>
              <a:buChar char="Ø"/>
            </a:pPr>
            <a:r>
              <a:rPr lang="en-US" sz="2400" dirty="0"/>
              <a:t>What is the </a:t>
            </a:r>
            <a:r>
              <a:rPr lang="en-US" sz="2400" b="1" dirty="0">
                <a:solidFill>
                  <a:srgbClr val="0000FF"/>
                </a:solidFill>
              </a:rPr>
              <a:t>Key Message</a:t>
            </a:r>
            <a:r>
              <a:rPr lang="en-US" sz="2400" dirty="0"/>
              <a:t>?</a:t>
            </a:r>
            <a:br>
              <a:rPr lang="en-US" sz="2400" dirty="0"/>
            </a:br>
            <a:r>
              <a:rPr lang="en-US" sz="2400" dirty="0"/>
              <a:t>	Who is the Audience?</a:t>
            </a:r>
            <a:br>
              <a:rPr lang="en-US" sz="2400" dirty="0"/>
            </a:br>
            <a:r>
              <a:rPr lang="en-US" sz="2400" dirty="0"/>
              <a:t>	Can an Uninformed Reader Understand?</a:t>
            </a:r>
            <a:br>
              <a:rPr lang="en-US" sz="2400" dirty="0"/>
            </a:br>
            <a:r>
              <a:rPr lang="en-US" sz="2400" dirty="0"/>
              <a:t>	Avoid Information Overload (...Data Dump)</a:t>
            </a:r>
          </a:p>
          <a:p>
            <a:pPr>
              <a:buFont typeface="Wingdings" panose="05000000000000000000" pitchFamily="2" charset="2"/>
              <a:buChar char="Ø"/>
            </a:pPr>
            <a:r>
              <a:rPr lang="en-US" sz="2400" dirty="0"/>
              <a:t>Utilize </a:t>
            </a:r>
            <a:r>
              <a:rPr lang="en-US" sz="2400" b="1" dirty="0">
                <a:solidFill>
                  <a:srgbClr val="FF0000"/>
                </a:solidFill>
              </a:rPr>
              <a:t>Illustrations </a:t>
            </a:r>
            <a:r>
              <a:rPr lang="en-US" sz="2400" dirty="0"/>
              <a:t>to convey the message </a:t>
            </a:r>
            <a:br>
              <a:rPr lang="en-US" sz="2400" dirty="0"/>
            </a:br>
            <a:r>
              <a:rPr lang="en-US" sz="2400" dirty="0"/>
              <a:t>   	“A picture is worth 1000 words!”</a:t>
            </a:r>
            <a:br>
              <a:rPr lang="en-US" sz="2400" dirty="0"/>
            </a:br>
            <a:r>
              <a:rPr lang="en-US" sz="2400" dirty="0"/>
              <a:t>	  - Figures, Plots</a:t>
            </a:r>
            <a:br>
              <a:rPr lang="en-US" sz="2400" dirty="0"/>
            </a:br>
            <a:r>
              <a:rPr lang="en-US" sz="2400" dirty="0"/>
              <a:t>	  - Schematics, Diagrams</a:t>
            </a:r>
            <a:br>
              <a:rPr lang="en-US" sz="2400" b="1" dirty="0">
                <a:solidFill>
                  <a:srgbClr val="FF0000"/>
                </a:solidFill>
              </a:rPr>
            </a:br>
            <a:r>
              <a:rPr lang="en-US" sz="2400" dirty="0"/>
              <a:t>	  - Tables, Lists</a:t>
            </a:r>
            <a:br>
              <a:rPr lang="en-US" sz="2400" dirty="0"/>
            </a:br>
            <a:r>
              <a:rPr lang="en-US" sz="2400" dirty="0"/>
              <a:t>	  - Equations</a:t>
            </a:r>
          </a:p>
          <a:p>
            <a:pPr>
              <a:buFont typeface="Wingdings" panose="05000000000000000000" pitchFamily="2" charset="2"/>
              <a:buChar char="Ø"/>
            </a:pPr>
            <a:r>
              <a:rPr lang="en-US" sz="2400" b="1" dirty="0">
                <a:solidFill>
                  <a:srgbClr val="00B050"/>
                </a:solidFill>
              </a:rPr>
              <a:t>Self-Explanatory </a:t>
            </a:r>
            <a:r>
              <a:rPr lang="en-US" sz="2400" dirty="0"/>
              <a:t>Figure Captions and Table Names</a:t>
            </a:r>
            <a:br>
              <a:rPr lang="en-US" sz="2400" dirty="0"/>
            </a:br>
            <a:r>
              <a:rPr lang="en-US" sz="2400" dirty="0"/>
              <a:t>        Can the reader understand the diagram/table	without reading the entire text?</a:t>
            </a:r>
          </a:p>
          <a:p>
            <a:endParaRPr lang="en-US" sz="2400" dirty="0"/>
          </a:p>
          <a:p>
            <a:endParaRPr lang="en-US" dirty="0"/>
          </a:p>
        </p:txBody>
      </p:sp>
      <p:sp>
        <p:nvSpPr>
          <p:cNvPr id="4" name="Slide Number Placeholder 4"/>
          <p:cNvSpPr>
            <a:spLocks noGrp="1"/>
          </p:cNvSpPr>
          <p:nvPr>
            <p:ph type="sldNum" sz="quarter" idx="12"/>
          </p:nvPr>
        </p:nvSpPr>
        <p:spPr>
          <a:xfrm>
            <a:off x="6553200" y="6356350"/>
            <a:ext cx="2133600" cy="365125"/>
          </a:xfrm>
        </p:spPr>
        <p:txBody>
          <a:bodyPr/>
          <a:lstStyle/>
          <a:p>
            <a:fld id="{B044824F-EBE0-443F-8A8F-F64816AF04DC}" type="slidenum">
              <a:rPr lang="en-US" smtClean="0"/>
              <a:t>81</a:t>
            </a:fld>
            <a:endParaRPr lang="en-US" dirty="0"/>
          </a:p>
        </p:txBody>
      </p:sp>
    </p:spTree>
    <p:extLst>
      <p:ext uri="{BB962C8B-B14F-4D97-AF65-F5344CB8AC3E}">
        <p14:creationId xmlns:p14="http://schemas.microsoft.com/office/powerpoint/2010/main" val="173470466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FE141-1E75-131B-EAE5-CAAD6B7EF0F1}"/>
              </a:ext>
            </a:extLst>
          </p:cNvPr>
          <p:cNvSpPr>
            <a:spLocks noGrp="1"/>
          </p:cNvSpPr>
          <p:nvPr>
            <p:ph type="title"/>
          </p:nvPr>
        </p:nvSpPr>
        <p:spPr/>
        <p:txBody>
          <a:bodyPr/>
          <a:lstStyle/>
          <a:p>
            <a:pPr algn="ctr"/>
            <a:r>
              <a:rPr lang="en-US" dirty="0">
                <a:latin typeface="+mn-lt"/>
              </a:rPr>
              <a:t>Writing Style</a:t>
            </a:r>
          </a:p>
        </p:txBody>
      </p:sp>
      <p:sp>
        <p:nvSpPr>
          <p:cNvPr id="3" name="Content Placeholder 2">
            <a:extLst>
              <a:ext uri="{FF2B5EF4-FFF2-40B4-BE49-F238E27FC236}">
                <a16:creationId xmlns:a16="http://schemas.microsoft.com/office/drawing/2014/main" id="{32E1DA2F-4A6C-4DD3-F657-89517F1D2957}"/>
              </a:ext>
            </a:extLst>
          </p:cNvPr>
          <p:cNvSpPr>
            <a:spLocks noGrp="1"/>
          </p:cNvSpPr>
          <p:nvPr>
            <p:ph idx="1"/>
          </p:nvPr>
        </p:nvSpPr>
        <p:spPr>
          <a:xfrm>
            <a:off x="1297245" y="1455177"/>
            <a:ext cx="7443632" cy="2369574"/>
          </a:xfrm>
        </p:spPr>
        <p:txBody>
          <a:bodyPr>
            <a:noAutofit/>
          </a:bodyPr>
          <a:lstStyle/>
          <a:p>
            <a:r>
              <a:rPr lang="en-US" sz="2800" dirty="0"/>
              <a:t>Clear and Concise</a:t>
            </a:r>
          </a:p>
          <a:p>
            <a:r>
              <a:rPr lang="en-US" sz="2800" dirty="0"/>
              <a:t>Short Sentences</a:t>
            </a:r>
          </a:p>
          <a:p>
            <a:r>
              <a:rPr lang="en-US" sz="2800" dirty="0"/>
              <a:t>Use Formatting for Clarity</a:t>
            </a:r>
            <a:br>
              <a:rPr lang="en-US" sz="2800" dirty="0"/>
            </a:br>
            <a:r>
              <a:rPr lang="en-US" sz="2800" dirty="0"/>
              <a:t>   </a:t>
            </a:r>
            <a:r>
              <a:rPr lang="en-US" sz="2000" dirty="0">
                <a:solidFill>
                  <a:srgbClr val="0000FF"/>
                </a:solidFill>
              </a:rPr>
              <a:t>4.0 Design Concept</a:t>
            </a:r>
            <a:br>
              <a:rPr lang="en-US" sz="2000" dirty="0">
                <a:solidFill>
                  <a:srgbClr val="0000FF"/>
                </a:solidFill>
              </a:rPr>
            </a:br>
            <a:r>
              <a:rPr lang="en-US" sz="2000" dirty="0">
                <a:solidFill>
                  <a:srgbClr val="0000FF"/>
                </a:solidFill>
              </a:rPr>
              <a:t>	   4.1 Mechanical System</a:t>
            </a:r>
            <a:br>
              <a:rPr lang="en-US" sz="2000" dirty="0">
                <a:solidFill>
                  <a:srgbClr val="0000FF"/>
                </a:solidFill>
              </a:rPr>
            </a:br>
            <a:r>
              <a:rPr lang="en-US" sz="2000" dirty="0">
                <a:solidFill>
                  <a:srgbClr val="0000FF"/>
                </a:solidFill>
              </a:rPr>
              <a:t>		4.1.1  Engine</a:t>
            </a:r>
            <a:br>
              <a:rPr lang="en-US" sz="2000" dirty="0">
                <a:solidFill>
                  <a:srgbClr val="0000FF"/>
                </a:solidFill>
              </a:rPr>
            </a:br>
            <a:r>
              <a:rPr lang="en-US" sz="2000" dirty="0">
                <a:solidFill>
                  <a:srgbClr val="0000FF"/>
                </a:solidFill>
              </a:rPr>
              <a:t>		4.1.2  Powertrain</a:t>
            </a:r>
            <a:br>
              <a:rPr lang="en-US" sz="2000" dirty="0">
                <a:solidFill>
                  <a:srgbClr val="0000FF"/>
                </a:solidFill>
              </a:rPr>
            </a:br>
            <a:r>
              <a:rPr lang="en-US" sz="2000" dirty="0">
                <a:solidFill>
                  <a:srgbClr val="0000FF"/>
                </a:solidFill>
              </a:rPr>
              <a:t>	   4.2 Electrical System</a:t>
            </a:r>
            <a:br>
              <a:rPr lang="en-US" sz="2000" dirty="0">
                <a:solidFill>
                  <a:srgbClr val="0000FF"/>
                </a:solidFill>
              </a:rPr>
            </a:br>
            <a:r>
              <a:rPr lang="en-US" sz="2000" dirty="0">
                <a:solidFill>
                  <a:srgbClr val="0000FF"/>
                </a:solidFill>
              </a:rPr>
              <a:t>		4.2.1  Sensors</a:t>
            </a:r>
            <a:br>
              <a:rPr lang="en-US" sz="2000" dirty="0">
                <a:solidFill>
                  <a:srgbClr val="0000FF"/>
                </a:solidFill>
              </a:rPr>
            </a:br>
            <a:r>
              <a:rPr lang="en-US" sz="2000" dirty="0">
                <a:solidFill>
                  <a:srgbClr val="0000FF"/>
                </a:solidFill>
              </a:rPr>
              <a:t>		4.2.2  Controls</a:t>
            </a:r>
          </a:p>
          <a:p>
            <a:r>
              <a:rPr lang="en-US" sz="2800" dirty="0"/>
              <a:t>Use a Scale in Figures to show Dimensions</a:t>
            </a:r>
          </a:p>
        </p:txBody>
      </p:sp>
      <p:pic>
        <p:nvPicPr>
          <p:cNvPr id="5" name="Picture 4">
            <a:extLst>
              <a:ext uri="{FF2B5EF4-FFF2-40B4-BE49-F238E27FC236}">
                <a16:creationId xmlns:a16="http://schemas.microsoft.com/office/drawing/2014/main" id="{375FB655-BD70-1B24-0251-5B7ECA6FA184}"/>
              </a:ext>
            </a:extLst>
          </p:cNvPr>
          <p:cNvPicPr>
            <a:picLocks noChangeAspect="1"/>
          </p:cNvPicPr>
          <p:nvPr/>
        </p:nvPicPr>
        <p:blipFill>
          <a:blip r:embed="rId2"/>
          <a:stretch>
            <a:fillRect/>
          </a:stretch>
        </p:blipFill>
        <p:spPr>
          <a:xfrm>
            <a:off x="6575502" y="1600200"/>
            <a:ext cx="1691898" cy="3131574"/>
          </a:xfrm>
          <a:prstGeom prst="rect">
            <a:avLst/>
          </a:prstGeom>
        </p:spPr>
      </p:pic>
      <p:sp>
        <p:nvSpPr>
          <p:cNvPr id="6" name="Slide Number Placeholder 4"/>
          <p:cNvSpPr>
            <a:spLocks noGrp="1"/>
          </p:cNvSpPr>
          <p:nvPr>
            <p:ph type="sldNum" sz="quarter" idx="12"/>
          </p:nvPr>
        </p:nvSpPr>
        <p:spPr>
          <a:xfrm>
            <a:off x="6553200" y="6356350"/>
            <a:ext cx="2133600" cy="365125"/>
          </a:xfrm>
        </p:spPr>
        <p:txBody>
          <a:bodyPr/>
          <a:lstStyle/>
          <a:p>
            <a:fld id="{B044824F-EBE0-443F-8A8F-F64816AF04DC}" type="slidenum">
              <a:rPr lang="en-US" smtClean="0"/>
              <a:t>82</a:t>
            </a:fld>
            <a:endParaRPr lang="en-US" dirty="0"/>
          </a:p>
        </p:txBody>
      </p:sp>
    </p:spTree>
    <p:extLst>
      <p:ext uri="{BB962C8B-B14F-4D97-AF65-F5344CB8AC3E}">
        <p14:creationId xmlns:p14="http://schemas.microsoft.com/office/powerpoint/2010/main" val="341724665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49FFE-A67A-D18D-361B-E9FE38589D17}"/>
              </a:ext>
            </a:extLst>
          </p:cNvPr>
          <p:cNvSpPr>
            <a:spLocks noGrp="1"/>
          </p:cNvSpPr>
          <p:nvPr>
            <p:ph type="title"/>
          </p:nvPr>
        </p:nvSpPr>
        <p:spPr/>
        <p:txBody>
          <a:bodyPr/>
          <a:lstStyle/>
          <a:p>
            <a:r>
              <a:rPr lang="en-US" dirty="0">
                <a:latin typeface="Calibri (Headings)"/>
              </a:rPr>
              <a:t>Provide Supporting Information</a:t>
            </a:r>
          </a:p>
        </p:txBody>
      </p:sp>
      <p:sp>
        <p:nvSpPr>
          <p:cNvPr id="3" name="Content Placeholder 2">
            <a:extLst>
              <a:ext uri="{FF2B5EF4-FFF2-40B4-BE49-F238E27FC236}">
                <a16:creationId xmlns:a16="http://schemas.microsoft.com/office/drawing/2014/main" id="{9DC2F243-D1FB-BB0B-4345-CE16DA5FD4EC}"/>
              </a:ext>
            </a:extLst>
          </p:cNvPr>
          <p:cNvSpPr>
            <a:spLocks noGrp="1"/>
          </p:cNvSpPr>
          <p:nvPr>
            <p:ph idx="1"/>
          </p:nvPr>
        </p:nvSpPr>
        <p:spPr>
          <a:xfrm>
            <a:off x="776130" y="1579822"/>
            <a:ext cx="7709107" cy="4351338"/>
          </a:xfrm>
        </p:spPr>
        <p:txBody>
          <a:bodyPr>
            <a:noAutofit/>
          </a:bodyPr>
          <a:lstStyle/>
          <a:p>
            <a:r>
              <a:rPr lang="en-US" sz="2400" dirty="0"/>
              <a:t>To Support Your Hypothesis</a:t>
            </a:r>
            <a:br>
              <a:rPr lang="en-US" sz="2400" dirty="0"/>
            </a:br>
            <a:r>
              <a:rPr lang="en-US" sz="2400" dirty="0"/>
              <a:t>	- Data</a:t>
            </a:r>
            <a:br>
              <a:rPr lang="en-US" sz="2400" dirty="0"/>
            </a:br>
            <a:r>
              <a:rPr lang="en-US" sz="2400" dirty="0"/>
              <a:t>	- Experimental Results</a:t>
            </a:r>
            <a:br>
              <a:rPr lang="en-US" sz="2400" dirty="0"/>
            </a:br>
            <a:r>
              <a:rPr lang="en-US" sz="2400" dirty="0"/>
              <a:t>	- Published Information</a:t>
            </a:r>
            <a:endParaRPr lang="en-US" sz="2400" b="1" dirty="0">
              <a:solidFill>
                <a:srgbClr val="FF0000"/>
              </a:solidFill>
            </a:endParaRPr>
          </a:p>
          <a:p>
            <a:r>
              <a:rPr lang="en-US" sz="2400" b="1" dirty="0">
                <a:solidFill>
                  <a:srgbClr val="0000FF"/>
                </a:solidFill>
              </a:rPr>
              <a:t>OR</a:t>
            </a:r>
            <a:r>
              <a:rPr lang="en-US" sz="2400" dirty="0"/>
              <a:t> To Present an Alternate Perspective</a:t>
            </a:r>
            <a:br>
              <a:rPr lang="en-US" sz="2400" dirty="0"/>
            </a:br>
            <a:r>
              <a:rPr lang="en-US" sz="2400" dirty="0"/>
              <a:t>	- Findings from the Literature</a:t>
            </a:r>
          </a:p>
          <a:p>
            <a:r>
              <a:rPr lang="en-US" sz="2400" dirty="0"/>
              <a:t>References and Citations</a:t>
            </a:r>
            <a:br>
              <a:rPr lang="en-US" sz="2400" dirty="0"/>
            </a:br>
            <a:r>
              <a:rPr lang="en-US" sz="2400" dirty="0"/>
              <a:t>	Always Provide Attribution!</a:t>
            </a:r>
          </a:p>
          <a:p>
            <a:pPr marL="0" indent="0">
              <a:buNone/>
            </a:pPr>
            <a:endParaRPr lang="en-US" sz="2400" b="1" dirty="0"/>
          </a:p>
          <a:p>
            <a:pPr marL="0" indent="0">
              <a:buNone/>
            </a:pPr>
            <a:r>
              <a:rPr lang="en-US" sz="2400" b="1" dirty="0"/>
              <a:t>PLAGIARISM</a:t>
            </a:r>
            <a:r>
              <a:rPr lang="en-US" sz="2400" dirty="0"/>
              <a:t>:</a:t>
            </a:r>
            <a:br>
              <a:rPr lang="en-US" sz="2400" dirty="0"/>
            </a:br>
            <a:r>
              <a:rPr lang="en-US" sz="2400" dirty="0"/>
              <a:t>	Use of Others’ Data/Figures/Text Without 	Attribution is Unethical and Not Acceptable</a:t>
            </a:r>
          </a:p>
          <a:p>
            <a:endParaRPr lang="en-US" dirty="0"/>
          </a:p>
        </p:txBody>
      </p:sp>
      <p:sp>
        <p:nvSpPr>
          <p:cNvPr id="4" name="Slide Number Placeholder 4"/>
          <p:cNvSpPr>
            <a:spLocks noGrp="1"/>
          </p:cNvSpPr>
          <p:nvPr>
            <p:ph type="sldNum" sz="quarter" idx="12"/>
          </p:nvPr>
        </p:nvSpPr>
        <p:spPr>
          <a:xfrm>
            <a:off x="6553200" y="6356350"/>
            <a:ext cx="2133600" cy="365125"/>
          </a:xfrm>
        </p:spPr>
        <p:txBody>
          <a:bodyPr/>
          <a:lstStyle/>
          <a:p>
            <a:fld id="{B044824F-EBE0-443F-8A8F-F64816AF04DC}" type="slidenum">
              <a:rPr lang="en-US" smtClean="0"/>
              <a:t>83</a:t>
            </a:fld>
            <a:endParaRPr lang="en-US" dirty="0"/>
          </a:p>
        </p:txBody>
      </p:sp>
    </p:spTree>
    <p:extLst>
      <p:ext uri="{BB962C8B-B14F-4D97-AF65-F5344CB8AC3E}">
        <p14:creationId xmlns:p14="http://schemas.microsoft.com/office/powerpoint/2010/main" val="115307931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67C79-47D1-06E7-3B33-97A9562FFB7C}"/>
              </a:ext>
            </a:extLst>
          </p:cNvPr>
          <p:cNvSpPr>
            <a:spLocks noGrp="1"/>
          </p:cNvSpPr>
          <p:nvPr>
            <p:ph type="title"/>
          </p:nvPr>
        </p:nvSpPr>
        <p:spPr/>
        <p:txBody>
          <a:bodyPr/>
          <a:lstStyle/>
          <a:p>
            <a:pPr algn="ctr"/>
            <a:r>
              <a:rPr lang="en-US" dirty="0"/>
              <a:t>References</a:t>
            </a:r>
          </a:p>
        </p:txBody>
      </p:sp>
      <p:sp>
        <p:nvSpPr>
          <p:cNvPr id="3" name="Content Placeholder 2">
            <a:extLst>
              <a:ext uri="{FF2B5EF4-FFF2-40B4-BE49-F238E27FC236}">
                <a16:creationId xmlns:a16="http://schemas.microsoft.com/office/drawing/2014/main" id="{2D1C0F9F-1BB4-3D38-3D67-B4C69DAECBF8}"/>
              </a:ext>
            </a:extLst>
          </p:cNvPr>
          <p:cNvSpPr>
            <a:spLocks noGrp="1"/>
          </p:cNvSpPr>
          <p:nvPr>
            <p:ph idx="1"/>
          </p:nvPr>
        </p:nvSpPr>
        <p:spPr>
          <a:xfrm>
            <a:off x="658146" y="1501160"/>
            <a:ext cx="7886700" cy="4351338"/>
          </a:xfrm>
        </p:spPr>
        <p:txBody>
          <a:bodyPr>
            <a:normAutofit fontScale="92500" lnSpcReduction="20000"/>
          </a:bodyPr>
          <a:lstStyle/>
          <a:p>
            <a:r>
              <a:rPr lang="en-US" sz="3000" dirty="0"/>
              <a:t>Include Numbered Reference List </a:t>
            </a:r>
            <a:br>
              <a:rPr lang="en-US" sz="3000" dirty="0"/>
            </a:br>
            <a:r>
              <a:rPr lang="en-US" sz="3000" dirty="0"/>
              <a:t>	Match Reference Numbers [6,7] in Text</a:t>
            </a:r>
          </a:p>
          <a:p>
            <a:r>
              <a:rPr lang="en-US" sz="3000" dirty="0">
                <a:solidFill>
                  <a:srgbClr val="0000FF"/>
                </a:solidFill>
              </a:rPr>
              <a:t>All Figures and Tables must be referenced in the appropriate places in the text.</a:t>
            </a:r>
          </a:p>
          <a:p>
            <a:r>
              <a:rPr lang="en-US" sz="3000" dirty="0"/>
              <a:t>Is it a Legitimate/Reliable Reference?</a:t>
            </a:r>
            <a:br>
              <a:rPr lang="en-US" sz="3000" dirty="0"/>
            </a:br>
            <a:r>
              <a:rPr lang="en-US" sz="3000" dirty="0"/>
              <a:t>	- Peer Reviewed Journal Articles</a:t>
            </a:r>
            <a:br>
              <a:rPr lang="en-US" sz="3000" dirty="0"/>
            </a:br>
            <a:r>
              <a:rPr lang="en-US" sz="3000" dirty="0"/>
              <a:t>	- Technical Reports</a:t>
            </a:r>
            <a:br>
              <a:rPr lang="en-US" sz="3000" dirty="0"/>
            </a:br>
            <a:r>
              <a:rPr lang="en-US" sz="3000" dirty="0"/>
              <a:t>	- Textbook/Handbook</a:t>
            </a:r>
            <a:br>
              <a:rPr lang="en-US" sz="3000" dirty="0"/>
            </a:br>
            <a:r>
              <a:rPr lang="en-US" sz="3000" dirty="0"/>
              <a:t>	- Industry Website</a:t>
            </a:r>
          </a:p>
          <a:p>
            <a:r>
              <a:rPr lang="en-US" sz="3000" dirty="0"/>
              <a:t>For Web references, ensure all Reference Links are functional</a:t>
            </a:r>
            <a:r>
              <a:rPr lang="en-US" dirty="0"/>
              <a:t>	</a:t>
            </a:r>
          </a:p>
        </p:txBody>
      </p:sp>
      <p:sp>
        <p:nvSpPr>
          <p:cNvPr id="4" name="Slide Number Placeholder 4"/>
          <p:cNvSpPr>
            <a:spLocks noGrp="1"/>
          </p:cNvSpPr>
          <p:nvPr>
            <p:ph type="sldNum" sz="quarter" idx="12"/>
          </p:nvPr>
        </p:nvSpPr>
        <p:spPr>
          <a:xfrm>
            <a:off x="6553200" y="6356350"/>
            <a:ext cx="2133600" cy="365125"/>
          </a:xfrm>
        </p:spPr>
        <p:txBody>
          <a:bodyPr/>
          <a:lstStyle/>
          <a:p>
            <a:fld id="{B044824F-EBE0-443F-8A8F-F64816AF04DC}" type="slidenum">
              <a:rPr lang="en-US" smtClean="0"/>
              <a:t>84</a:t>
            </a:fld>
            <a:endParaRPr lang="en-US" dirty="0"/>
          </a:p>
        </p:txBody>
      </p:sp>
    </p:spTree>
    <p:extLst>
      <p:ext uri="{BB962C8B-B14F-4D97-AF65-F5344CB8AC3E}">
        <p14:creationId xmlns:p14="http://schemas.microsoft.com/office/powerpoint/2010/main" val="251293297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t>60 min - Statement of Work Exercise</a:t>
            </a:r>
          </a:p>
        </p:txBody>
      </p:sp>
      <p:sp>
        <p:nvSpPr>
          <p:cNvPr id="3" name="Content Placeholder 2"/>
          <p:cNvSpPr>
            <a:spLocks noGrp="1"/>
          </p:cNvSpPr>
          <p:nvPr>
            <p:ph idx="1"/>
          </p:nvPr>
        </p:nvSpPr>
        <p:spPr>
          <a:xfrm>
            <a:off x="628650" y="1690689"/>
            <a:ext cx="7886700" cy="4665662"/>
          </a:xfrm>
        </p:spPr>
        <p:txBody>
          <a:bodyPr>
            <a:normAutofit fontScale="92500" lnSpcReduction="10000"/>
          </a:bodyPr>
          <a:lstStyle/>
          <a:p>
            <a:pPr marL="0" indent="0">
              <a:buNone/>
            </a:pPr>
            <a:r>
              <a:rPr lang="en-US" sz="2600" dirty="0"/>
              <a:t>Design Report Template </a:t>
            </a:r>
            <a:r>
              <a:rPr lang="en-US" dirty="0"/>
              <a:t>– </a:t>
            </a:r>
            <a:r>
              <a:rPr lang="en-US" sz="2300" dirty="0"/>
              <a:t>SoW is phase 1 of this document</a:t>
            </a:r>
          </a:p>
          <a:p>
            <a:pPr marL="0" indent="0">
              <a:buNone/>
            </a:pPr>
            <a:r>
              <a:rPr lang="en-US" dirty="0">
                <a:hlinkClick r:id="rId2"/>
              </a:rPr>
              <a:t>https://designlab.eng.rpi.edu/edn/projects/capstone-support-dev/wiki/Templates_and_Forms</a:t>
            </a:r>
            <a:r>
              <a:rPr lang="en-US" dirty="0"/>
              <a:t> - Design Report.docx</a:t>
            </a:r>
          </a:p>
          <a:p>
            <a:r>
              <a:rPr lang="en-US" dirty="0"/>
              <a:t>10 min – Break into 3 groups</a:t>
            </a:r>
          </a:p>
          <a:p>
            <a:pPr lvl="1"/>
            <a:r>
              <a:rPr lang="en-US" dirty="0"/>
              <a:t>A - Long Term Objectives (1-5+ years, from Customer Perspective)</a:t>
            </a:r>
          </a:p>
          <a:p>
            <a:pPr lvl="1"/>
            <a:r>
              <a:rPr lang="en-US" dirty="0"/>
              <a:t>B - Current Semester Objectives (3 months!)</a:t>
            </a:r>
          </a:p>
          <a:p>
            <a:pPr lvl="1"/>
            <a:r>
              <a:rPr lang="en-US" dirty="0"/>
              <a:t>C - Deliverables (Be S.M.A.R.T.!)</a:t>
            </a:r>
          </a:p>
          <a:p>
            <a:endParaRPr lang="en-US" dirty="0"/>
          </a:p>
          <a:p>
            <a:r>
              <a:rPr lang="en-US" dirty="0"/>
              <a:t>10 min - Team review – Long Term and Current Semester Objectives</a:t>
            </a:r>
          </a:p>
          <a:p>
            <a:r>
              <a:rPr lang="en-US" dirty="0"/>
              <a:t>15 min - Team review – Deliverables</a:t>
            </a:r>
          </a:p>
          <a:p>
            <a:r>
              <a:rPr lang="en-US" dirty="0"/>
              <a:t>20 min </a:t>
            </a:r>
          </a:p>
          <a:p>
            <a:pPr lvl="1"/>
            <a:r>
              <a:rPr lang="en-US" dirty="0"/>
              <a:t>CE/PE review of Deliverables</a:t>
            </a:r>
          </a:p>
          <a:p>
            <a:pPr lvl="1"/>
            <a:r>
              <a:rPr lang="en-US" dirty="0"/>
              <a:t>Team development of Dates for Deliverables and Engineering Tools and Methods</a:t>
            </a:r>
          </a:p>
          <a:p>
            <a:endParaRPr lang="en-US" dirty="0"/>
          </a:p>
          <a:p>
            <a:pPr marL="0" indent="0">
              <a:buNone/>
            </a:pPr>
            <a:r>
              <a:rPr lang="en-US" dirty="0"/>
              <a:t>Create threads in Statement of Work Forum for notes on each section</a:t>
            </a:r>
          </a:p>
          <a:p>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85</a:t>
            </a:fld>
            <a:endParaRPr lang="en-US" sz="1200" dirty="0"/>
          </a:p>
        </p:txBody>
      </p:sp>
    </p:spTree>
    <p:extLst>
      <p:ext uri="{BB962C8B-B14F-4D97-AF65-F5344CB8AC3E}">
        <p14:creationId xmlns:p14="http://schemas.microsoft.com/office/powerpoint/2010/main" val="24638540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FEBA4-555A-9468-2134-A84553CB8464}"/>
              </a:ext>
            </a:extLst>
          </p:cNvPr>
          <p:cNvSpPr>
            <a:spLocks noGrp="1"/>
          </p:cNvSpPr>
          <p:nvPr>
            <p:ph type="title"/>
          </p:nvPr>
        </p:nvSpPr>
        <p:spPr/>
        <p:txBody>
          <a:bodyPr/>
          <a:lstStyle/>
          <a:p>
            <a:r>
              <a:rPr lang="en-US" dirty="0"/>
              <a:t>Long Term vs. Short Term – aka This Semester</a:t>
            </a:r>
          </a:p>
        </p:txBody>
      </p:sp>
      <p:sp>
        <p:nvSpPr>
          <p:cNvPr id="3" name="Content Placeholder 2">
            <a:extLst>
              <a:ext uri="{FF2B5EF4-FFF2-40B4-BE49-F238E27FC236}">
                <a16:creationId xmlns:a16="http://schemas.microsoft.com/office/drawing/2014/main" id="{C97B3190-12C4-4B78-E585-D045A6C503FB}"/>
              </a:ext>
            </a:extLst>
          </p:cNvPr>
          <p:cNvSpPr>
            <a:spLocks noGrp="1"/>
          </p:cNvSpPr>
          <p:nvPr>
            <p:ph idx="1"/>
          </p:nvPr>
        </p:nvSpPr>
        <p:spPr/>
        <p:txBody>
          <a:bodyPr>
            <a:normAutofit lnSpcReduction="10000"/>
          </a:bodyPr>
          <a:lstStyle/>
          <a:p>
            <a:pPr marL="0" indent="0">
              <a:buNone/>
            </a:pPr>
            <a:r>
              <a:rPr lang="en-US" dirty="0"/>
              <a:t>Long Term</a:t>
            </a:r>
          </a:p>
          <a:p>
            <a:r>
              <a:rPr lang="en-US" dirty="0"/>
              <a:t>1 – 5 years</a:t>
            </a:r>
          </a:p>
          <a:p>
            <a:r>
              <a:rPr lang="en-US" dirty="0"/>
              <a:t>Assumes there may be multiple projects / semesters / teams working</a:t>
            </a:r>
          </a:p>
          <a:p>
            <a:r>
              <a:rPr lang="en-US" dirty="0"/>
              <a:t>Assumes a successful output from those</a:t>
            </a:r>
          </a:p>
          <a:p>
            <a:pPr marL="0" indent="0">
              <a:buNone/>
            </a:pPr>
            <a:r>
              <a:rPr lang="en-US" b="1" dirty="0"/>
              <a:t>What can the sponsor do / achieve years from now because your work was successful?</a:t>
            </a:r>
          </a:p>
          <a:p>
            <a:pPr marL="0" indent="0">
              <a:buNone/>
            </a:pPr>
            <a:endParaRPr lang="en-US" dirty="0"/>
          </a:p>
          <a:p>
            <a:pPr marL="0" indent="0">
              <a:buNone/>
            </a:pPr>
            <a:r>
              <a:rPr lang="en-US" dirty="0"/>
              <a:t>Short Term – aka by the end of This Semester</a:t>
            </a:r>
          </a:p>
          <a:p>
            <a:r>
              <a:rPr lang="en-US" dirty="0"/>
              <a:t>Things your sponsor wants you to achieve early this semester, by mid-semester, and at the end of the semester</a:t>
            </a:r>
          </a:p>
          <a:p>
            <a:r>
              <a:rPr lang="en-US" dirty="0"/>
              <a:t>Assumes your success</a:t>
            </a:r>
          </a:p>
          <a:p>
            <a:pPr marL="0" indent="0">
              <a:buNone/>
            </a:pPr>
            <a:r>
              <a:rPr lang="en-US" b="1" dirty="0"/>
              <a:t>What can your sponsor do with your work immediately after the semester ends?</a:t>
            </a:r>
          </a:p>
          <a:p>
            <a:endParaRPr lang="en-US" dirty="0"/>
          </a:p>
          <a:p>
            <a:pPr marL="0" indent="0">
              <a:buNone/>
            </a:pPr>
            <a:endParaRPr lang="en-US" dirty="0"/>
          </a:p>
        </p:txBody>
      </p:sp>
      <p:sp>
        <p:nvSpPr>
          <p:cNvPr id="4" name="Footer Placeholder 3">
            <a:extLst>
              <a:ext uri="{FF2B5EF4-FFF2-40B4-BE49-F238E27FC236}">
                <a16:creationId xmlns:a16="http://schemas.microsoft.com/office/drawing/2014/main" id="{6CAF6BF5-E8F1-532C-A9A4-D40746E69F93}"/>
              </a:ext>
            </a:extLst>
          </p:cNvPr>
          <p:cNvSpPr>
            <a:spLocks noGrp="1"/>
          </p:cNvSpPr>
          <p:nvPr>
            <p:ph type="ftr" sz="quarter" idx="11"/>
          </p:nvPr>
        </p:nvSpPr>
        <p:spPr/>
        <p:txBody>
          <a:bodyPr/>
          <a:lstStyle/>
          <a:p>
            <a:r>
              <a:rPr lang="en-US"/>
              <a:t>PE Space</a:t>
            </a:r>
            <a:endParaRPr lang="en-US" dirty="0"/>
          </a:p>
        </p:txBody>
      </p:sp>
      <p:sp>
        <p:nvSpPr>
          <p:cNvPr id="5" name="Slide Number Placeholder 4">
            <a:extLst>
              <a:ext uri="{FF2B5EF4-FFF2-40B4-BE49-F238E27FC236}">
                <a16:creationId xmlns:a16="http://schemas.microsoft.com/office/drawing/2014/main" id="{750FE1AE-1105-671A-42F5-F4FA78D19D62}"/>
              </a:ext>
            </a:extLst>
          </p:cNvPr>
          <p:cNvSpPr>
            <a:spLocks noGrp="1"/>
          </p:cNvSpPr>
          <p:nvPr>
            <p:ph type="sldNum" sz="quarter" idx="12"/>
          </p:nvPr>
        </p:nvSpPr>
        <p:spPr/>
        <p:txBody>
          <a:bodyPr/>
          <a:lstStyle/>
          <a:p>
            <a:fld id="{028FE254-016A-4E51-98AE-D4B4E3F12C32}" type="slidenum">
              <a:rPr lang="en-US" smtClean="0"/>
              <a:t>86</a:t>
            </a:fld>
            <a:endParaRPr lang="en-US" dirty="0"/>
          </a:p>
        </p:txBody>
      </p:sp>
    </p:spTree>
    <p:extLst>
      <p:ext uri="{BB962C8B-B14F-4D97-AF65-F5344CB8AC3E}">
        <p14:creationId xmlns:p14="http://schemas.microsoft.com/office/powerpoint/2010/main" val="214530965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Webex/Meeting Tips</a:t>
            </a:r>
          </a:p>
        </p:txBody>
      </p:sp>
      <p:sp>
        <p:nvSpPr>
          <p:cNvPr id="3" name="Content Placeholder 2"/>
          <p:cNvSpPr>
            <a:spLocks noGrp="1"/>
          </p:cNvSpPr>
          <p:nvPr>
            <p:ph idx="1"/>
          </p:nvPr>
        </p:nvSpPr>
        <p:spPr>
          <a:xfrm>
            <a:off x="457200" y="1295400"/>
            <a:ext cx="8229600" cy="5060950"/>
          </a:xfrm>
        </p:spPr>
        <p:txBody>
          <a:bodyPr vert="horz" lIns="91440" tIns="45720" rIns="91440" bIns="45720" rtlCol="0" anchor="t">
            <a:normAutofit/>
          </a:bodyPr>
          <a:lstStyle/>
          <a:p>
            <a:pPr lvl="0"/>
            <a:r>
              <a:rPr lang="en-US" dirty="0"/>
              <a:t>Be productive for meetings</a:t>
            </a:r>
          </a:p>
          <a:p>
            <a:pPr lvl="1"/>
            <a:r>
              <a:rPr lang="en-US" dirty="0"/>
              <a:t>Have a written agenda, posted into the EDN Project Management folder</a:t>
            </a:r>
          </a:p>
          <a:p>
            <a:pPr lvl="1"/>
            <a:r>
              <a:rPr lang="en-US" dirty="0"/>
              <a:t>Keep meeting minutes for ALL team Webex sessions and post to the Project Management forum on EDN</a:t>
            </a:r>
          </a:p>
          <a:p>
            <a:pPr lvl="0"/>
            <a:r>
              <a:rPr lang="en-US" dirty="0"/>
              <a:t>Webex chat will not be archived, so it's important to document results &amp; discussion in the Forums and the Repository as appropriate</a:t>
            </a:r>
          </a:p>
          <a:p>
            <a:pPr lvl="0"/>
            <a:r>
              <a:rPr lang="en-US" dirty="0"/>
              <a:t>Although Webex can be great for socialization, we would like to encourage productive meetings to reduce Webex burnout</a:t>
            </a:r>
          </a:p>
          <a:p>
            <a:endParaRPr lang="en-US" dirty="0">
              <a:cs typeface="Calibri"/>
            </a:endParaRP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87</a:t>
            </a:fld>
            <a:endParaRPr lang="en-US" sz="1200" dirty="0"/>
          </a:p>
        </p:txBody>
      </p:sp>
    </p:spTree>
    <p:extLst>
      <p:ext uri="{BB962C8B-B14F-4D97-AF65-F5344CB8AC3E}">
        <p14:creationId xmlns:p14="http://schemas.microsoft.com/office/powerpoint/2010/main" val="408562187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9957" y="235089"/>
            <a:ext cx="7886700" cy="882440"/>
          </a:xfrm>
        </p:spPr>
        <p:txBody>
          <a:bodyPr/>
          <a:lstStyle/>
          <a:p>
            <a:r>
              <a:rPr lang="en-US" dirty="0"/>
              <a:t>Out of Class Tasks</a:t>
            </a:r>
            <a:br>
              <a:rPr lang="en-US" dirty="0"/>
            </a:br>
            <a:r>
              <a:rPr lang="en-US" sz="1800" dirty="0"/>
              <a:t>(to be completed </a:t>
            </a:r>
            <a:r>
              <a:rPr lang="en-US" sz="1800" b="1" dirty="0"/>
              <a:t>BEFORE Class 6</a:t>
            </a:r>
            <a:r>
              <a:rPr lang="en-US" sz="1800" dirty="0"/>
              <a:t>)</a:t>
            </a:r>
          </a:p>
        </p:txBody>
      </p:sp>
      <p:sp>
        <p:nvSpPr>
          <p:cNvPr id="8" name="Content Placeholder 2"/>
          <p:cNvSpPr txBox="1">
            <a:spLocks/>
          </p:cNvSpPr>
          <p:nvPr/>
        </p:nvSpPr>
        <p:spPr>
          <a:xfrm>
            <a:off x="1600200" y="1117529"/>
            <a:ext cx="6807508" cy="1684853"/>
          </a:xfrm>
          <a:prstGeom prst="rect">
            <a:avLst/>
          </a:prstGeom>
          <a:solidFill>
            <a:schemeClr val="accent4">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Project Technical Work</a:t>
            </a:r>
          </a:p>
          <a:p>
            <a:pPr marL="171450" indent="-171450" defTabSz="685800">
              <a:spcBef>
                <a:spcPts val="750"/>
              </a:spcBef>
            </a:pPr>
            <a:r>
              <a:rPr lang="en-US" sz="1400" dirty="0">
                <a:solidFill>
                  <a:prstClr val="black"/>
                </a:solidFill>
                <a:latin typeface="Calibri" panose="020F0502020204030204"/>
                <a:ea typeface="+mn-lt"/>
                <a:cs typeface="Calibri" panose="020F0502020204030204"/>
              </a:rPr>
              <a:t>Wordsmith and polish Statement of Work</a:t>
            </a:r>
            <a:endParaRPr lang="en-US" sz="1400" dirty="0">
              <a:solidFill>
                <a:srgbClr val="C00000"/>
              </a:solidFill>
              <a:latin typeface="Calibri" panose="020F0502020204030204"/>
              <a:ea typeface="+mn-lt"/>
              <a:cs typeface="Calibri" panose="020F0502020204030204"/>
            </a:endParaRPr>
          </a:p>
          <a:p>
            <a:pPr marL="171450" indent="-171450" defTabSz="685800">
              <a:spcBef>
                <a:spcPts val="750"/>
              </a:spcBef>
            </a:pPr>
            <a:r>
              <a:rPr lang="en-US" sz="1400" dirty="0">
                <a:solidFill>
                  <a:prstClr val="black"/>
                </a:solidFill>
                <a:latin typeface="Calibri" panose="020F0502020204030204"/>
                <a:ea typeface="+mn-lt"/>
                <a:cs typeface="Calibri" panose="020F0502020204030204"/>
              </a:rPr>
              <a:t>Upload Statement of Work (Phase 1 of </a:t>
            </a:r>
            <a:r>
              <a:rPr lang="en-US" sz="1400" i="1" dirty="0">
                <a:solidFill>
                  <a:prstClr val="black"/>
                </a:solidFill>
                <a:latin typeface="Calibri" panose="020F0502020204030204"/>
                <a:ea typeface="+mn-lt"/>
                <a:cs typeface="Calibri" panose="020F0502020204030204"/>
              </a:rPr>
              <a:t>Design Report.docx</a:t>
            </a:r>
            <a:r>
              <a:rPr lang="en-US" sz="1400" dirty="0">
                <a:solidFill>
                  <a:prstClr val="black"/>
                </a:solidFill>
                <a:latin typeface="Calibri" panose="020F0502020204030204"/>
                <a:ea typeface="+mn-lt"/>
                <a:cs typeface="Calibri" panose="020F0502020204030204"/>
              </a:rPr>
              <a:t>) to Repository prior to class 6 </a:t>
            </a:r>
          </a:p>
          <a:p>
            <a:pPr marL="514350" lvl="1" indent="-171450" defTabSz="685800">
              <a:spcBef>
                <a:spcPts val="375"/>
              </a:spcBef>
            </a:pPr>
            <a:r>
              <a:rPr lang="en-US" sz="1400" dirty="0">
                <a:solidFill>
                  <a:prstClr val="black"/>
                </a:solidFill>
                <a:latin typeface="Calibri" panose="020F0502020204030204"/>
                <a:ea typeface="+mn-lt"/>
                <a:cs typeface="Calibri" panose="020F0502020204030204"/>
              </a:rPr>
              <a:t>Location - working/Reports/Design Report + Poster</a:t>
            </a:r>
          </a:p>
          <a:p>
            <a:pPr marL="171450" indent="-171450" defTabSz="685800">
              <a:spcBef>
                <a:spcPts val="750"/>
              </a:spcBef>
            </a:pPr>
            <a:r>
              <a:rPr lang="en-US" sz="1400" dirty="0">
                <a:solidFill>
                  <a:prstClr val="black"/>
                </a:solidFill>
                <a:latin typeface="Calibri" panose="020F0502020204030204"/>
                <a:ea typeface="+mn-lt"/>
                <a:cs typeface="Calibri" panose="020F0502020204030204"/>
              </a:rPr>
              <a:t>Upload Needs &amp; Requirements spreadsheet to Repository</a:t>
            </a:r>
          </a:p>
          <a:p>
            <a:pPr marL="514350" lvl="1" indent="-171450" defTabSz="685800">
              <a:spcBef>
                <a:spcPts val="375"/>
              </a:spcBef>
            </a:pPr>
            <a:r>
              <a:rPr lang="en-US" sz="1400" dirty="0">
                <a:solidFill>
                  <a:prstClr val="black"/>
                </a:solidFill>
                <a:latin typeface="Calibri" panose="020F0502020204030204"/>
                <a:ea typeface="+mn-lt"/>
                <a:cs typeface="Calibri" panose="020F0502020204030204"/>
              </a:rPr>
              <a:t>Location - working/Engineering Analysis</a:t>
            </a:r>
          </a:p>
          <a:p>
            <a:pPr marL="171450" indent="-171450" defTabSz="685800">
              <a:spcBef>
                <a:spcPts val="750"/>
              </a:spcBef>
            </a:pPr>
            <a:endParaRPr lang="en-US" sz="1200" dirty="0">
              <a:solidFill>
                <a:prstClr val="black"/>
              </a:solidFill>
              <a:latin typeface="Calibri" panose="020F0502020204030204"/>
              <a:ea typeface="+mn-lt"/>
              <a:cs typeface="Calibri" panose="020F0502020204030204"/>
            </a:endParaRPr>
          </a:p>
        </p:txBody>
      </p:sp>
      <p:sp>
        <p:nvSpPr>
          <p:cNvPr id="10" name="Content Placeholder 2"/>
          <p:cNvSpPr txBox="1">
            <a:spLocks/>
          </p:cNvSpPr>
          <p:nvPr/>
        </p:nvSpPr>
        <p:spPr>
          <a:xfrm>
            <a:off x="1600200" y="2816170"/>
            <a:ext cx="6807508" cy="1241446"/>
          </a:xfrm>
          <a:prstGeom prst="rect">
            <a:avLst/>
          </a:prstGeom>
          <a:solidFill>
            <a:schemeClr val="accent1">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Team Development / Design Process Refresher</a:t>
            </a:r>
          </a:p>
          <a:p>
            <a:pPr marL="171450" indent="-171450" defTabSz="685800">
              <a:spcBef>
                <a:spcPts val="750"/>
              </a:spcBef>
            </a:pPr>
            <a:r>
              <a:rPr lang="en-US" sz="1400" dirty="0">
                <a:solidFill>
                  <a:prstClr val="black"/>
                </a:solidFill>
                <a:latin typeface="Calibri" panose="020F0502020204030204"/>
                <a:ea typeface="+mn-lt"/>
                <a:cs typeface="Calibri" panose="020F0502020204030204"/>
              </a:rPr>
              <a:t>Watch Concept Generation video (9 min) in preparation for Concept Generation class exercise</a:t>
            </a:r>
          </a:p>
          <a:p>
            <a:pPr marL="514350" lvl="1" indent="-171450" defTabSz="685800">
              <a:spcBef>
                <a:spcPts val="375"/>
              </a:spcBef>
            </a:pPr>
            <a:r>
              <a:rPr lang="en-US" sz="600" dirty="0">
                <a:solidFill>
                  <a:prstClr val="black"/>
                </a:solidFill>
                <a:latin typeface="Calibri" panose="020F0502020204030204"/>
                <a:ea typeface="+mn-lt"/>
                <a:cs typeface="Calibri" panose="020F0502020204030204"/>
                <a:hlinkClick r:id="rId2"/>
              </a:rPr>
              <a:t>https://mediasite.mms.rpi.edu/Mediasite5/Channel/anderm8winrpiedu-engr-2050/watch/d78db44fd9f7424b9d8f4c72857f84371d</a:t>
            </a:r>
            <a:r>
              <a:rPr lang="en-US" sz="600" dirty="0">
                <a:solidFill>
                  <a:prstClr val="black"/>
                </a:solidFill>
                <a:latin typeface="Calibri" panose="020F0502020204030204"/>
                <a:ea typeface="+mn-lt"/>
                <a:cs typeface="Calibri" panose="020F0502020204030204"/>
              </a:rPr>
              <a:t> </a:t>
            </a:r>
          </a:p>
          <a:p>
            <a:pPr marL="57150" indent="-171450" defTabSz="685800">
              <a:spcBef>
                <a:spcPts val="375"/>
              </a:spcBef>
            </a:pPr>
            <a:r>
              <a:rPr lang="en-US" sz="1400" dirty="0">
                <a:solidFill>
                  <a:prstClr val="black"/>
                </a:solidFill>
                <a:ea typeface="+mn-lt"/>
                <a:cs typeface="Calibri" panose="020F0502020204030204"/>
              </a:rPr>
              <a:t>Post Team Standards Agreement to Wiki </a:t>
            </a:r>
            <a:r>
              <a:rPr lang="en-US" sz="1400" b="1" dirty="0">
                <a:solidFill>
                  <a:prstClr val="black"/>
                </a:solidFill>
                <a:ea typeface="+mn-lt"/>
                <a:cs typeface="Calibri" panose="020F0502020204030204"/>
              </a:rPr>
              <a:t>BEFORE</a:t>
            </a:r>
            <a:r>
              <a:rPr lang="en-US" sz="1400" dirty="0">
                <a:solidFill>
                  <a:prstClr val="black"/>
                </a:solidFill>
                <a:ea typeface="+mn-lt"/>
                <a:cs typeface="Calibri" panose="020F0502020204030204"/>
              </a:rPr>
              <a:t> class 6</a:t>
            </a:r>
          </a:p>
          <a:p>
            <a:pPr marL="514350" lvl="1" indent="-171450" defTabSz="685800">
              <a:spcBef>
                <a:spcPts val="375"/>
              </a:spcBef>
            </a:pPr>
            <a:endParaRPr lang="en-US" sz="600" dirty="0">
              <a:solidFill>
                <a:prstClr val="black"/>
              </a:solidFill>
              <a:latin typeface="Calibri" panose="020F0502020204030204"/>
              <a:ea typeface="+mn-lt"/>
              <a:cs typeface="Calibri" panose="020F0502020204030204"/>
            </a:endParaRPr>
          </a:p>
        </p:txBody>
      </p:sp>
      <p:sp>
        <p:nvSpPr>
          <p:cNvPr id="11" name="Content Placeholder 2"/>
          <p:cNvSpPr txBox="1">
            <a:spLocks/>
          </p:cNvSpPr>
          <p:nvPr/>
        </p:nvSpPr>
        <p:spPr>
          <a:xfrm>
            <a:off x="1600200" y="4071405"/>
            <a:ext cx="6807508" cy="2289048"/>
          </a:xfrm>
          <a:prstGeom prst="rect">
            <a:avLst/>
          </a:prstGeom>
          <a:solidFill>
            <a:schemeClr val="accent6">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Administrative Tasks</a:t>
            </a:r>
          </a:p>
          <a:p>
            <a:pPr marL="171450" indent="-171450" defTabSz="685800">
              <a:spcBef>
                <a:spcPts val="750"/>
              </a:spcBef>
            </a:pPr>
            <a:r>
              <a:rPr lang="en-US" sz="1400" dirty="0">
                <a:solidFill>
                  <a:prstClr val="black"/>
                </a:solidFill>
                <a:latin typeface="Calibri" panose="020F0502020204030204"/>
                <a:ea typeface="+mn-lt"/>
                <a:cs typeface="Calibri" panose="020F0502020204030204"/>
              </a:rPr>
              <a:t>Complete Class 5 Ticket Out - </a:t>
            </a:r>
            <a:r>
              <a:rPr lang="en-US" sz="750" u="sng" dirty="0">
                <a:solidFill>
                  <a:prstClr val="black"/>
                </a:solidFill>
                <a:hlinkClick r:id="rId3"/>
              </a:rPr>
              <a:t>https://forms.gle/cQMW67DEXopv8FD59</a:t>
            </a:r>
            <a:r>
              <a:rPr lang="en-US" sz="750" u="sng" dirty="0">
                <a:solidFill>
                  <a:prstClr val="black"/>
                </a:solidFill>
              </a:rPr>
              <a:t> </a:t>
            </a:r>
            <a:endParaRPr lang="en-US" sz="750" u="sng" dirty="0">
              <a:solidFill>
                <a:prstClr val="black"/>
              </a:solidFill>
              <a:latin typeface="Calibri" panose="020F0502020204030204"/>
            </a:endParaRPr>
          </a:p>
          <a:p>
            <a:pPr marL="171450" indent="-171450" defTabSz="685800">
              <a:spcBef>
                <a:spcPts val="750"/>
              </a:spcBef>
            </a:pPr>
            <a:r>
              <a:rPr lang="en-US" sz="1400" dirty="0">
                <a:solidFill>
                  <a:prstClr val="black"/>
                </a:solidFill>
                <a:latin typeface="Calibri" panose="020F0502020204030204"/>
              </a:rPr>
              <a:t>Watch SVN Training video</a:t>
            </a:r>
          </a:p>
          <a:p>
            <a:pPr marL="514350" lvl="1" indent="-171450" defTabSz="685800">
              <a:spcBef>
                <a:spcPts val="375"/>
              </a:spcBef>
            </a:pPr>
            <a:r>
              <a:rPr lang="en-US" sz="600" dirty="0">
                <a:solidFill>
                  <a:prstClr val="black"/>
                </a:solidFill>
                <a:latin typeface="Calibri" panose="020F0502020204030204"/>
                <a:cs typeface="Calibri"/>
                <a:hlinkClick r:id="rId4"/>
              </a:rPr>
              <a:t>https://designlab.eng.rpi.edu/edn/projects/capstone-support-dev/repository/112/raw/training/Getting%20Started%20with%20Subversion-For%20Windows%20Users.mp4</a:t>
            </a:r>
            <a:r>
              <a:rPr lang="en-US" sz="600" dirty="0">
                <a:solidFill>
                  <a:prstClr val="black"/>
                </a:solidFill>
                <a:latin typeface="Calibri" panose="020F0502020204030204"/>
                <a:cs typeface="Calibri"/>
              </a:rPr>
              <a:t> </a:t>
            </a:r>
          </a:p>
          <a:p>
            <a:pPr marL="171450" indent="-171450" defTabSz="685800">
              <a:spcBef>
                <a:spcPts val="750"/>
              </a:spcBef>
            </a:pPr>
            <a:r>
              <a:rPr lang="en-US" sz="1400" dirty="0">
                <a:solidFill>
                  <a:prstClr val="black"/>
                </a:solidFill>
                <a:latin typeface="Calibri" panose="020F0502020204030204"/>
                <a:cs typeface="Calibri"/>
              </a:rPr>
              <a:t>Complete the Online Safety Training in Percipio by end of 3rd week</a:t>
            </a:r>
            <a:endParaRPr lang="en-US" sz="1400" dirty="0">
              <a:solidFill>
                <a:prstClr val="black"/>
              </a:solidFill>
              <a:latin typeface="Calibri" panose="020F0502020204030204"/>
              <a:ea typeface="+mn-lt"/>
              <a:cs typeface="Calibri" panose="020F0502020204030204"/>
            </a:endParaRPr>
          </a:p>
          <a:p>
            <a:pPr marL="457200" lvl="1" indent="-171450" defTabSz="685800">
              <a:spcBef>
                <a:spcPts val="375"/>
              </a:spcBef>
              <a:tabLst>
                <a:tab pos="631825" algn="l"/>
              </a:tabLst>
            </a:pPr>
            <a:r>
              <a:rPr lang="en-US" sz="1100" dirty="0">
                <a:solidFill>
                  <a:prstClr val="black"/>
                </a:solidFill>
                <a:cs typeface="Calibri"/>
                <a:hlinkClick r:id="rId5"/>
              </a:rPr>
              <a:t>https://rpi.percipio.com/</a:t>
            </a:r>
            <a:endParaRPr lang="en-US" sz="1100" dirty="0">
              <a:solidFill>
                <a:prstClr val="black"/>
              </a:solidFill>
              <a:cs typeface="Calibri"/>
            </a:endParaRPr>
          </a:p>
          <a:p>
            <a:pPr marL="457200" lvl="1" indent="-171450" defTabSz="685800">
              <a:spcBef>
                <a:spcPts val="375"/>
              </a:spcBef>
              <a:tabLst>
                <a:tab pos="631825" algn="l"/>
              </a:tabLst>
            </a:pPr>
            <a:r>
              <a:rPr lang="en-US" sz="1400" dirty="0">
                <a:solidFill>
                  <a:prstClr val="black"/>
                </a:solidFill>
                <a:latin typeface="Calibri" panose="020F0502020204030204"/>
                <a:cs typeface="Calibri"/>
              </a:rPr>
              <a:t>Rensselaer Manufacturing and Prototyping Laboratories - Safety Orientation</a:t>
            </a:r>
          </a:p>
          <a:p>
            <a:pPr marL="457200" lvl="1" indent="-171450" defTabSz="685800">
              <a:spcBef>
                <a:spcPts val="750"/>
              </a:spcBef>
              <a:tabLst>
                <a:tab pos="631825" algn="l"/>
              </a:tabLst>
            </a:pPr>
            <a:r>
              <a:rPr lang="en-US" sz="1400" dirty="0">
                <a:solidFill>
                  <a:prstClr val="black"/>
                </a:solidFill>
                <a:cs typeface="Calibri"/>
              </a:rPr>
              <a:t>Ins</a:t>
            </a:r>
            <a:r>
              <a:rPr lang="en-US" sz="1400" dirty="0">
                <a:solidFill>
                  <a:prstClr val="black"/>
                </a:solidFill>
                <a:ea typeface="+mn-lt"/>
                <a:cs typeface="Calibri" panose="020F0502020204030204"/>
              </a:rPr>
              <a:t>tructions</a:t>
            </a:r>
            <a:r>
              <a:rPr lang="en-US" sz="1000" dirty="0">
                <a:solidFill>
                  <a:prstClr val="black"/>
                </a:solidFill>
                <a:ea typeface="+mn-lt"/>
                <a:cs typeface="Calibri" panose="020F0502020204030204"/>
              </a:rPr>
              <a:t> </a:t>
            </a:r>
            <a:r>
              <a:rPr lang="en-US" sz="600" dirty="0">
                <a:solidFill>
                  <a:prstClr val="black"/>
                </a:solidFill>
                <a:ea typeface="+mn-lt"/>
                <a:cs typeface="Calibri" panose="020F0502020204030204"/>
                <a:hlinkClick r:id="rId6"/>
              </a:rPr>
              <a:t>https://designlab.eng.rpi.edu/edn/attachments/download/114354/RMPL%20Safety%20Module%20Completion%20Instructions-Percipio%20.pdf</a:t>
            </a:r>
            <a:r>
              <a:rPr lang="en-US" sz="600" dirty="0">
                <a:solidFill>
                  <a:prstClr val="black"/>
                </a:solidFill>
                <a:ea typeface="+mn-lt"/>
                <a:cs typeface="Calibri" panose="020F0502020204030204"/>
              </a:rPr>
              <a:t> </a:t>
            </a:r>
            <a:endParaRPr lang="en-US" sz="600" dirty="0">
              <a:solidFill>
                <a:prstClr val="black"/>
              </a:solidFill>
              <a:cs typeface="Calibri"/>
            </a:endParaRPr>
          </a:p>
          <a:p>
            <a:pPr marL="171450" indent="-171450" defTabSz="685800">
              <a:spcBef>
                <a:spcPts val="750"/>
              </a:spcBef>
            </a:pPr>
            <a:endParaRPr lang="en-US" sz="1050" u="sng" dirty="0">
              <a:solidFill>
                <a:prstClr val="black"/>
              </a:solidFill>
              <a:latin typeface="Calibri" panose="020F0502020204030204"/>
            </a:endParaRPr>
          </a:p>
        </p:txBody>
      </p:sp>
      <p:sp>
        <p:nvSpPr>
          <p:cNvPr id="9" name="Oval 8"/>
          <p:cNvSpPr/>
          <p:nvPr/>
        </p:nvSpPr>
        <p:spPr>
          <a:xfrm>
            <a:off x="332408" y="2973249"/>
            <a:ext cx="838640" cy="927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T/D</a:t>
            </a:r>
          </a:p>
        </p:txBody>
      </p:sp>
      <p:sp>
        <p:nvSpPr>
          <p:cNvPr id="12" name="Isosceles Triangle 11"/>
          <p:cNvSpPr/>
          <p:nvPr/>
        </p:nvSpPr>
        <p:spPr>
          <a:xfrm>
            <a:off x="289477" y="4724400"/>
            <a:ext cx="924501" cy="844005"/>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A</a:t>
            </a:r>
          </a:p>
          <a:p>
            <a:pPr algn="ctr" defTabSz="685800"/>
            <a:endParaRPr lang="en-US" sz="1600" dirty="0">
              <a:solidFill>
                <a:prstClr val="white"/>
              </a:solidFill>
              <a:latin typeface="Calibri" panose="020F0502020204030204"/>
            </a:endParaRPr>
          </a:p>
        </p:txBody>
      </p:sp>
      <p:sp>
        <p:nvSpPr>
          <p:cNvPr id="13" name="Rectangle 12"/>
          <p:cNvSpPr/>
          <p:nvPr/>
        </p:nvSpPr>
        <p:spPr>
          <a:xfrm>
            <a:off x="367851" y="1557795"/>
            <a:ext cx="767754" cy="8043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P</a:t>
            </a:r>
          </a:p>
        </p:txBody>
      </p:sp>
      <p:sp>
        <p:nvSpPr>
          <p:cNvPr id="14"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88</a:t>
            </a:fld>
            <a:endParaRPr lang="en-US" sz="1200" dirty="0"/>
          </a:p>
        </p:txBody>
      </p:sp>
    </p:spTree>
    <p:extLst>
      <p:ext uri="{BB962C8B-B14F-4D97-AF65-F5344CB8AC3E}">
        <p14:creationId xmlns:p14="http://schemas.microsoft.com/office/powerpoint/2010/main" val="106681585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6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solidFill>
                <a:srgbClr val="C00000"/>
              </a:solidFill>
              <a:cs typeface="Calibri"/>
            </a:endParaRPr>
          </a:p>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89</a:t>
            </a:fld>
            <a:endParaRPr lang="en-US" sz="1200" dirty="0"/>
          </a:p>
        </p:txBody>
      </p:sp>
      <p:sp>
        <p:nvSpPr>
          <p:cNvPr id="8" name="TextBox 7"/>
          <p:cNvSpPr txBox="1"/>
          <p:nvPr/>
        </p:nvSpPr>
        <p:spPr>
          <a:xfrm>
            <a:off x="180253" y="5343328"/>
            <a:ext cx="8783495"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 </a:t>
            </a:r>
            <a:r>
              <a:rPr lang="en-US" sz="1600" dirty="0">
                <a:hlinkClick r:id="rId3"/>
              </a:rPr>
              <a:t>https://designlab.eng.rpi.edu/edn/projects/capstone-support-dev/wiki/Capstone_Playbook</a:t>
            </a:r>
            <a:endParaRPr lang="en-US" sz="1600"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98962" y="1456126"/>
            <a:ext cx="6346076" cy="3819734"/>
          </a:xfrm>
          <a:prstGeom prst="rect">
            <a:avLst/>
          </a:prstGeom>
        </p:spPr>
      </p:pic>
    </p:spTree>
    <p:extLst>
      <p:ext uri="{BB962C8B-B14F-4D97-AF65-F5344CB8AC3E}">
        <p14:creationId xmlns:p14="http://schemas.microsoft.com/office/powerpoint/2010/main" val="2338177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B6F85-F23F-438B-ACDA-3DE53FBE01C5}"/>
              </a:ext>
            </a:extLst>
          </p:cNvPr>
          <p:cNvSpPr>
            <a:spLocks noGrp="1"/>
          </p:cNvSpPr>
          <p:nvPr>
            <p:ph type="title"/>
          </p:nvPr>
        </p:nvSpPr>
        <p:spPr/>
        <p:txBody>
          <a:bodyPr/>
          <a:lstStyle/>
          <a:p>
            <a:r>
              <a:rPr lang="en-US" dirty="0">
                <a:cs typeface="Calibri Light"/>
              </a:rPr>
              <a:t>COVID-19 Related Challenges</a:t>
            </a:r>
            <a:endParaRPr lang="en-US" dirty="0"/>
          </a:p>
        </p:txBody>
      </p:sp>
      <p:sp>
        <p:nvSpPr>
          <p:cNvPr id="3" name="Content Placeholder 2">
            <a:extLst>
              <a:ext uri="{FF2B5EF4-FFF2-40B4-BE49-F238E27FC236}">
                <a16:creationId xmlns:a16="http://schemas.microsoft.com/office/drawing/2014/main" id="{19043284-C4A6-4B26-9D1B-82EF6DD6944F}"/>
              </a:ext>
            </a:extLst>
          </p:cNvPr>
          <p:cNvSpPr>
            <a:spLocks noGrp="1"/>
          </p:cNvSpPr>
          <p:nvPr>
            <p:ph idx="1"/>
          </p:nvPr>
        </p:nvSpPr>
        <p:spPr>
          <a:xfrm>
            <a:off x="628650" y="1340992"/>
            <a:ext cx="7886700" cy="4907407"/>
          </a:xfrm>
        </p:spPr>
        <p:txBody>
          <a:bodyPr vert="horz" lIns="91440" tIns="45720" rIns="91440" bIns="45720" rtlCol="0" anchor="t">
            <a:normAutofit/>
          </a:bodyPr>
          <a:lstStyle/>
          <a:p>
            <a:r>
              <a:rPr lang="en-US" dirty="0">
                <a:cs typeface="Calibri"/>
              </a:rPr>
              <a:t>We follow RPI’s COVID-19 guidelines. </a:t>
            </a:r>
          </a:p>
          <a:p>
            <a:pPr lvl="1"/>
            <a:r>
              <a:rPr lang="en-US" dirty="0">
                <a:effectLst/>
                <a:latin typeface="Calibri" panose="020F0502020204030204" pitchFamily="34" charset="0"/>
                <a:ea typeface="Calibri" panose="020F0502020204030204" pitchFamily="34" charset="0"/>
                <a:hlinkClick r:id="rId2"/>
              </a:rPr>
              <a:t>https://covid19.rpi.edu/</a:t>
            </a:r>
            <a:endParaRPr lang="en-US" dirty="0">
              <a:effectLst/>
              <a:latin typeface="Calibri" panose="020F0502020204030204" pitchFamily="34" charset="0"/>
              <a:ea typeface="Calibri" panose="020F0502020204030204" pitchFamily="34" charset="0"/>
            </a:endParaRPr>
          </a:p>
          <a:p>
            <a:r>
              <a:rPr lang="en-US" dirty="0">
                <a:cs typeface="Calibri"/>
              </a:rPr>
              <a:t>All course material is available online Electronic Design Notebook (EDN)</a:t>
            </a:r>
          </a:p>
          <a:p>
            <a:pPr lvl="1"/>
            <a:r>
              <a:rPr lang="en-US" dirty="0">
                <a:ea typeface="+mn-lt"/>
                <a:cs typeface="+mn-lt"/>
                <a:hlinkClick r:id="rId3"/>
              </a:rPr>
              <a:t>https://designlab.eng.rpi.edu/edn/projects/capstone-support-dev/wiki</a:t>
            </a:r>
            <a:r>
              <a:rPr lang="en-US" dirty="0">
                <a:ea typeface="+mn-lt"/>
                <a:cs typeface="+mn-lt"/>
              </a:rPr>
              <a:t> </a:t>
            </a:r>
            <a:endParaRPr lang="en-US" dirty="0">
              <a:cs typeface="Calibri"/>
            </a:endParaRPr>
          </a:p>
          <a:p>
            <a:pPr lvl="1"/>
            <a:endParaRPr lang="en-US" dirty="0">
              <a:cs typeface="Calibri"/>
            </a:endParaRPr>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9</a:t>
            </a:fld>
            <a:endParaRPr lang="en-US" sz="1200" dirty="0"/>
          </a:p>
        </p:txBody>
      </p:sp>
    </p:spTree>
    <p:extLst>
      <p:ext uri="{BB962C8B-B14F-4D97-AF65-F5344CB8AC3E}">
        <p14:creationId xmlns:p14="http://schemas.microsoft.com/office/powerpoint/2010/main" val="334743278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7" name="TextBox 6"/>
          <p:cNvSpPr txBox="1"/>
          <p:nvPr/>
        </p:nvSpPr>
        <p:spPr>
          <a:xfrm>
            <a:off x="4724400" y="2379857"/>
            <a:ext cx="3200400" cy="1754326"/>
          </a:xfrm>
          <a:prstGeom prst="rect">
            <a:avLst/>
          </a:prstGeom>
          <a:noFill/>
        </p:spPr>
        <p:txBody>
          <a:bodyPr wrap="square" rtlCol="0">
            <a:spAutoFit/>
          </a:bodyPr>
          <a:lstStyle/>
          <a:p>
            <a:r>
              <a:rPr lang="en-US" dirty="0"/>
              <a:t>Today is Day Six of class</a:t>
            </a:r>
          </a:p>
          <a:p>
            <a:endParaRPr lang="en-US" dirty="0"/>
          </a:p>
          <a:p>
            <a:r>
              <a:rPr lang="en-US" dirty="0"/>
              <a:t>Team will generate AND document concepts to address and meet the Needs &amp; Requirements of the project.</a:t>
            </a:r>
          </a:p>
        </p:txBody>
      </p:sp>
      <p:cxnSp>
        <p:nvCxnSpPr>
          <p:cNvPr id="11" name="Straight Arrow Connector 10"/>
          <p:cNvCxnSpPr>
            <a:stCxn id="7" idx="1"/>
          </p:cNvCxnSpPr>
          <p:nvPr/>
        </p:nvCxnSpPr>
        <p:spPr>
          <a:xfrm flipH="1" flipV="1">
            <a:off x="2743200" y="3048001"/>
            <a:ext cx="1981200" cy="209019"/>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3" name="TextBox 2"/>
          <p:cNvSpPr txBox="1"/>
          <p:nvPr/>
        </p:nvSpPr>
        <p:spPr>
          <a:xfrm>
            <a:off x="4648200" y="5105400"/>
            <a:ext cx="3810000" cy="707886"/>
          </a:xfrm>
          <a:prstGeom prst="rect">
            <a:avLst/>
          </a:prstGeom>
          <a:noFill/>
          <a:ln w="28575">
            <a:solidFill>
              <a:srgbClr val="C00000"/>
            </a:solidFill>
          </a:ln>
        </p:spPr>
        <p:txBody>
          <a:bodyPr wrap="square" rtlCol="0">
            <a:spAutoFit/>
          </a:bodyPr>
          <a:lstStyle/>
          <a:p>
            <a:r>
              <a:rPr lang="en-US" sz="2000" b="1" dirty="0"/>
              <a:t>This Design Process and terminology is taught in IED at RPI</a:t>
            </a:r>
          </a:p>
        </p:txBody>
      </p:sp>
      <p:sp>
        <p:nvSpPr>
          <p:cNvPr id="9"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90</a:t>
            </a:fld>
            <a:endParaRPr lang="en-US" sz="1200" dirty="0"/>
          </a:p>
        </p:txBody>
      </p:sp>
    </p:spTree>
    <p:extLst>
      <p:ext uri="{BB962C8B-B14F-4D97-AF65-F5344CB8AC3E}">
        <p14:creationId xmlns:p14="http://schemas.microsoft.com/office/powerpoint/2010/main" val="202430148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Concept Generation Q&amp;A</a:t>
            </a:r>
          </a:p>
        </p:txBody>
      </p:sp>
      <p:sp>
        <p:nvSpPr>
          <p:cNvPr id="3" name="Content Placeholder 2"/>
          <p:cNvSpPr>
            <a:spLocks noGrp="1"/>
          </p:cNvSpPr>
          <p:nvPr>
            <p:ph idx="1"/>
          </p:nvPr>
        </p:nvSpPr>
        <p:spPr/>
        <p:txBody>
          <a:bodyPr/>
          <a:lstStyle/>
          <a:p>
            <a:r>
              <a:rPr lang="en-US" dirty="0"/>
              <a:t>Out of Class Task was to watch 1 video…</a:t>
            </a:r>
          </a:p>
          <a:p>
            <a:r>
              <a:rPr lang="en-US" dirty="0"/>
              <a:t>QUESTIONS about content?</a:t>
            </a:r>
          </a:p>
          <a:p>
            <a:endParaRPr lang="en-US" dirty="0"/>
          </a:p>
          <a:p>
            <a:r>
              <a:rPr lang="en-US" dirty="0"/>
              <a:t>Where do concept ideas come from?</a:t>
            </a:r>
          </a:p>
          <a:p>
            <a:pPr lvl="1"/>
            <a:r>
              <a:rPr lang="en-US" dirty="0"/>
              <a:t>Example of Internal Search?</a:t>
            </a:r>
          </a:p>
          <a:p>
            <a:pPr lvl="1"/>
            <a:r>
              <a:rPr lang="en-US" dirty="0"/>
              <a:t>Example of External Search?</a:t>
            </a:r>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91</a:t>
            </a:fld>
            <a:endParaRPr lang="en-US" sz="1200" dirty="0"/>
          </a:p>
        </p:txBody>
      </p:sp>
    </p:spTree>
    <p:extLst>
      <p:ext uri="{BB962C8B-B14F-4D97-AF65-F5344CB8AC3E}">
        <p14:creationId xmlns:p14="http://schemas.microsoft.com/office/powerpoint/2010/main" val="3870375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CE Time</a:t>
            </a:r>
          </a:p>
        </p:txBody>
      </p:sp>
      <p:sp>
        <p:nvSpPr>
          <p:cNvPr id="3" name="Content Placeholder 2"/>
          <p:cNvSpPr>
            <a:spLocks noGrp="1"/>
          </p:cNvSpPr>
          <p:nvPr>
            <p:ph idx="1"/>
          </p:nvPr>
        </p:nvSpPr>
        <p:spPr/>
        <p:txBody>
          <a:bodyPr/>
          <a:lstStyle/>
          <a:p>
            <a:r>
              <a:rPr lang="en-US" dirty="0"/>
              <a:t>Meeting will be at team table</a:t>
            </a:r>
          </a:p>
          <a:p>
            <a:r>
              <a:rPr lang="en-US" dirty="0"/>
              <a:t>This will take place at some point during Concept Generation exercise depending on CE’s schedule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92</a:t>
            </a:fld>
            <a:endParaRPr lang="en-US" sz="1200" dirty="0"/>
          </a:p>
        </p:txBody>
      </p:sp>
    </p:spTree>
    <p:extLst>
      <p:ext uri="{BB962C8B-B14F-4D97-AF65-F5344CB8AC3E}">
        <p14:creationId xmlns:p14="http://schemas.microsoft.com/office/powerpoint/2010/main" val="61570383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65 Min - Concept Generation</a:t>
            </a:r>
          </a:p>
        </p:txBody>
      </p:sp>
      <p:sp>
        <p:nvSpPr>
          <p:cNvPr id="3" name="Content Placeholder 2"/>
          <p:cNvSpPr>
            <a:spLocks noGrp="1"/>
          </p:cNvSpPr>
          <p:nvPr>
            <p:ph idx="1"/>
          </p:nvPr>
        </p:nvSpPr>
        <p:spPr>
          <a:xfrm>
            <a:off x="628650" y="1443037"/>
            <a:ext cx="7886700" cy="4805363"/>
          </a:xfrm>
        </p:spPr>
        <p:txBody>
          <a:bodyPr>
            <a:normAutofit fontScale="92500" lnSpcReduction="20000"/>
          </a:bodyPr>
          <a:lstStyle/>
          <a:p>
            <a:pPr marL="0" indent="0">
              <a:buNone/>
            </a:pPr>
            <a:r>
              <a:rPr lang="en-US" dirty="0"/>
              <a:t>Similar inclusive plan as previous exercises</a:t>
            </a:r>
          </a:p>
          <a:p>
            <a:endParaRPr lang="en-US" dirty="0"/>
          </a:p>
          <a:p>
            <a:r>
              <a:rPr lang="en-US" dirty="0"/>
              <a:t>5 min – Individually silently generate any concept to solve/address project needs/reqs </a:t>
            </a:r>
          </a:p>
          <a:p>
            <a:pPr lvl="1"/>
            <a:r>
              <a:rPr lang="en-US" dirty="0"/>
              <a:t>write separately on Post It Notes</a:t>
            </a:r>
          </a:p>
          <a:p>
            <a:endParaRPr lang="en-US" dirty="0"/>
          </a:p>
          <a:p>
            <a:r>
              <a:rPr lang="en-US" dirty="0"/>
              <a:t>15 min – Place concepts on whiteboard</a:t>
            </a:r>
          </a:p>
          <a:p>
            <a:pPr lvl="1"/>
            <a:r>
              <a:rPr lang="en-US" dirty="0"/>
              <a:t>Organize list by topic</a:t>
            </a:r>
          </a:p>
          <a:p>
            <a:pPr lvl="1"/>
            <a:r>
              <a:rPr lang="en-US" dirty="0"/>
              <a:t>Eliminate duplicates</a:t>
            </a:r>
          </a:p>
          <a:p>
            <a:pPr lvl="1"/>
            <a:r>
              <a:rPr lang="en-US" dirty="0"/>
              <a:t>Add extra ideas you think of right now or are inspired by others ideas</a:t>
            </a:r>
          </a:p>
          <a:p>
            <a:endParaRPr lang="en-US" dirty="0"/>
          </a:p>
          <a:p>
            <a:r>
              <a:rPr lang="en-US" dirty="0"/>
              <a:t>30 min – Group discussion</a:t>
            </a:r>
          </a:p>
          <a:p>
            <a:pPr lvl="1"/>
            <a:r>
              <a:rPr lang="en-US" dirty="0"/>
              <a:t>Explain further to improve group understanding – if necessary</a:t>
            </a:r>
          </a:p>
          <a:p>
            <a:pPr lvl="1"/>
            <a:r>
              <a:rPr lang="en-US" dirty="0"/>
              <a:t>Look for missing/unaddressed needs –think of concepts to address them</a:t>
            </a:r>
          </a:p>
          <a:p>
            <a:pPr lvl="1"/>
            <a:r>
              <a:rPr lang="en-US" dirty="0"/>
              <a:t>Look for lone concepts – think of alternative ideas</a:t>
            </a:r>
          </a:p>
          <a:p>
            <a:pPr lvl="1"/>
            <a:endParaRPr lang="en-US" dirty="0"/>
          </a:p>
          <a:p>
            <a:pPr marL="0" indent="0">
              <a:buNone/>
            </a:pPr>
            <a:r>
              <a:rPr lang="en-US" dirty="0"/>
              <a:t>Note: 15 min - CE will jump in to talk for 15 mins of this time block</a:t>
            </a:r>
          </a:p>
          <a:p>
            <a:pPr lvl="1"/>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93</a:t>
            </a:fld>
            <a:endParaRPr lang="en-US" sz="1200" dirty="0"/>
          </a:p>
        </p:txBody>
      </p:sp>
    </p:spTree>
    <p:extLst>
      <p:ext uri="{BB962C8B-B14F-4D97-AF65-F5344CB8AC3E}">
        <p14:creationId xmlns:p14="http://schemas.microsoft.com/office/powerpoint/2010/main" val="141170922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min – Create Forum Threads</a:t>
            </a:r>
          </a:p>
        </p:txBody>
      </p:sp>
      <p:sp>
        <p:nvSpPr>
          <p:cNvPr id="3" name="Content Placeholder 2"/>
          <p:cNvSpPr>
            <a:spLocks noGrp="1"/>
          </p:cNvSpPr>
          <p:nvPr>
            <p:ph idx="1"/>
          </p:nvPr>
        </p:nvSpPr>
        <p:spPr/>
        <p:txBody>
          <a:bodyPr/>
          <a:lstStyle/>
          <a:p>
            <a:r>
              <a:rPr lang="en-US" dirty="0"/>
              <a:t>Concept topics ARE the key discussions and work areas for the team </a:t>
            </a:r>
          </a:p>
          <a:p>
            <a:r>
              <a:rPr lang="en-US" dirty="0"/>
              <a:t>Create Design Forum threads for each topic</a:t>
            </a:r>
          </a:p>
          <a:p>
            <a:pPr lvl="1"/>
            <a:r>
              <a:rPr lang="en-US" dirty="0"/>
              <a:t>Use these thread to post explanation, sketches, calculations, etc…</a:t>
            </a:r>
          </a:p>
          <a:p>
            <a:pPr lvl="1"/>
            <a:r>
              <a:rPr lang="en-US" dirty="0"/>
              <a:t>Reply to team mates posts to move idea forwards and advance project</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94</a:t>
            </a:fld>
            <a:endParaRPr lang="en-US" sz="1200" dirty="0"/>
          </a:p>
        </p:txBody>
      </p:sp>
    </p:spTree>
    <p:extLst>
      <p:ext uri="{BB962C8B-B14F-4D97-AF65-F5344CB8AC3E}">
        <p14:creationId xmlns:p14="http://schemas.microsoft.com/office/powerpoint/2010/main" val="246948288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Project Work</a:t>
            </a:r>
          </a:p>
        </p:txBody>
      </p:sp>
      <p:sp>
        <p:nvSpPr>
          <p:cNvPr id="3" name="Content Placeholder 2"/>
          <p:cNvSpPr>
            <a:spLocks noGrp="1"/>
          </p:cNvSpPr>
          <p:nvPr>
            <p:ph idx="1"/>
          </p:nvPr>
        </p:nvSpPr>
        <p:spPr/>
        <p:txBody>
          <a:bodyPr/>
          <a:lstStyle/>
          <a:p>
            <a:r>
              <a:rPr lang="en-US" dirty="0"/>
              <a:t>Work on project</a:t>
            </a:r>
          </a:p>
          <a:p>
            <a:endParaRPr lang="en-US" dirty="0"/>
          </a:p>
          <a:p>
            <a:r>
              <a:rPr lang="en-US" dirty="0"/>
              <a:t>Someone should take notes of meeting discussion</a:t>
            </a:r>
          </a:p>
          <a:p>
            <a:pPr marL="514350" lvl="2">
              <a:spcBef>
                <a:spcPts val="750"/>
              </a:spcBef>
            </a:pPr>
            <a:r>
              <a:rPr lang="en-US" sz="1800" dirty="0"/>
              <a:t>NOT as Word document, simply as plain text in Forum post.</a:t>
            </a:r>
          </a:p>
          <a:p>
            <a:pPr marL="171450" lvl="1">
              <a:spcBef>
                <a:spcPts val="750"/>
              </a:spcBef>
            </a:pPr>
            <a:r>
              <a:rPr lang="en-US" sz="2100" dirty="0"/>
              <a:t>Minute instructions and template </a:t>
            </a:r>
            <a:r>
              <a:rPr lang="en-US" sz="1400" dirty="0">
                <a:hlinkClick r:id="rId2"/>
              </a:rPr>
              <a:t>https://designlab.eng.rpi.edu/edn/projects/capstone-support-dev/wiki/Meeting_Minutes</a:t>
            </a:r>
            <a:r>
              <a:rPr lang="en-US" sz="1400" dirty="0"/>
              <a:t> </a:t>
            </a:r>
          </a:p>
          <a:p>
            <a:r>
              <a:rPr lang="en-US" dirty="0"/>
              <a:t>Post AT END of class to Forums –&gt; Project Mgmt</a:t>
            </a:r>
          </a:p>
          <a:p>
            <a:pPr lvl="1"/>
            <a:r>
              <a:rPr lang="en-US" sz="2100" dirty="0"/>
              <a:t>Others can reply to post with any corrections or additional information</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95</a:t>
            </a:fld>
            <a:endParaRPr lang="en-US" sz="1200" dirty="0"/>
          </a:p>
        </p:txBody>
      </p:sp>
    </p:spTree>
    <p:extLst>
      <p:ext uri="{BB962C8B-B14F-4D97-AF65-F5344CB8AC3E}">
        <p14:creationId xmlns:p14="http://schemas.microsoft.com/office/powerpoint/2010/main" val="380885272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Background Memo</a:t>
            </a:r>
          </a:p>
        </p:txBody>
      </p:sp>
      <p:sp>
        <p:nvSpPr>
          <p:cNvPr id="3" name="Content Placeholder 2"/>
          <p:cNvSpPr>
            <a:spLocks noGrp="1"/>
          </p:cNvSpPr>
          <p:nvPr>
            <p:ph idx="1"/>
          </p:nvPr>
        </p:nvSpPr>
        <p:spPr>
          <a:xfrm>
            <a:off x="628650" y="1295400"/>
            <a:ext cx="7886700" cy="4881563"/>
          </a:xfrm>
        </p:spPr>
        <p:txBody>
          <a:bodyPr>
            <a:normAutofit/>
          </a:bodyPr>
          <a:lstStyle/>
          <a:p>
            <a:pPr marL="0" indent="0">
              <a:buNone/>
            </a:pPr>
            <a:r>
              <a:rPr lang="en-US" dirty="0"/>
              <a:t>Team Creates (Together or Independently) A List of Topics, e.g.:</a:t>
            </a:r>
          </a:p>
          <a:p>
            <a:r>
              <a:rPr lang="en-US" dirty="0"/>
              <a:t>What is current state of the art? How is problem currently solved?</a:t>
            </a:r>
          </a:p>
          <a:p>
            <a:pPr lvl="1"/>
            <a:r>
              <a:rPr lang="en-US" dirty="0"/>
              <a:t>Literature search on topic X and how that helps the project</a:t>
            </a:r>
          </a:p>
          <a:p>
            <a:pPr lvl="1"/>
            <a:r>
              <a:rPr lang="en-US" dirty="0"/>
              <a:t>User interviews to gather additional needs and requirements</a:t>
            </a:r>
          </a:p>
          <a:p>
            <a:r>
              <a:rPr lang="en-US" dirty="0"/>
              <a:t>What will team members NEED to know to move forwards?</a:t>
            </a:r>
          </a:p>
          <a:p>
            <a:pPr lvl="1"/>
            <a:r>
              <a:rPr lang="en-US" dirty="0"/>
              <a:t>Identifying / installing / practicing software or techniques which will be required for the project and documenting any challenges or issues</a:t>
            </a:r>
          </a:p>
          <a:p>
            <a:r>
              <a:rPr lang="en-US" dirty="0"/>
              <a:t>What has already been accomplished by prior team?</a:t>
            </a:r>
          </a:p>
          <a:p>
            <a:pPr lvl="1"/>
            <a:r>
              <a:rPr lang="en-US" dirty="0"/>
              <a:t>Install existing project software and identify issues and opportunities for improvement</a:t>
            </a:r>
          </a:p>
          <a:p>
            <a:pPr lvl="1"/>
            <a:r>
              <a:rPr lang="en-US" dirty="0"/>
              <a:t>Verify work done by past Capstone team and identify issues and opportunities for improvement</a:t>
            </a:r>
          </a:p>
          <a:p>
            <a:pPr lvl="1"/>
            <a:r>
              <a:rPr lang="en-US" dirty="0"/>
              <a:t>Conduct testing or system operation described by prior team and identify issues and opportunities for improvement</a:t>
            </a:r>
          </a:p>
        </p:txBody>
      </p:sp>
      <p:sp>
        <p:nvSpPr>
          <p:cNvPr id="7" name="TextBox 6">
            <a:extLst>
              <a:ext uri="{FF2B5EF4-FFF2-40B4-BE49-F238E27FC236}">
                <a16:creationId xmlns:a16="http://schemas.microsoft.com/office/drawing/2014/main" id="{70789870-1925-432F-A716-F74A55752186}"/>
              </a:ext>
            </a:extLst>
          </p:cNvPr>
          <p:cNvSpPr txBox="1"/>
          <p:nvPr/>
        </p:nvSpPr>
        <p:spPr>
          <a:xfrm>
            <a:off x="628650" y="5943600"/>
            <a:ext cx="7776360" cy="677108"/>
          </a:xfrm>
          <a:prstGeom prst="rect">
            <a:avLst/>
          </a:prstGeom>
          <a:ln w="28575"/>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2400" dirty="0">
                <a:solidFill>
                  <a:schemeClr val="tx1"/>
                </a:solidFill>
              </a:rPr>
              <a:t>Capstone Support Wiki has instructions, template, and rubric</a:t>
            </a:r>
          </a:p>
          <a:p>
            <a:r>
              <a:rPr lang="en-US" sz="1400" dirty="0">
                <a:solidFill>
                  <a:schemeClr val="tx1"/>
                </a:solidFill>
                <a:hlinkClick r:id="rId2"/>
              </a:rPr>
              <a:t>https://designlab.eng.rpi.edu/edn/projects/capstone-support-dev/wiki/Background_Memo</a:t>
            </a:r>
            <a:r>
              <a:rPr lang="en-US" sz="1400" dirty="0">
                <a:solidFill>
                  <a:schemeClr val="tx1"/>
                </a:solidFill>
              </a:rPr>
              <a:t> </a:t>
            </a:r>
          </a:p>
        </p:txBody>
      </p:sp>
      <p:sp>
        <p:nvSpPr>
          <p:cNvPr id="9"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96</a:t>
            </a:fld>
            <a:endParaRPr lang="en-US" sz="1200" dirty="0"/>
          </a:p>
        </p:txBody>
      </p:sp>
    </p:spTree>
    <p:extLst>
      <p:ext uri="{BB962C8B-B14F-4D97-AF65-F5344CB8AC3E}">
        <p14:creationId xmlns:p14="http://schemas.microsoft.com/office/powerpoint/2010/main" val="60838529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09949-5FB3-45FB-8284-07F7F8C9B264}"/>
              </a:ext>
            </a:extLst>
          </p:cNvPr>
          <p:cNvSpPr>
            <a:spLocks noGrp="1"/>
          </p:cNvSpPr>
          <p:nvPr>
            <p:ph type="title"/>
          </p:nvPr>
        </p:nvSpPr>
        <p:spPr/>
        <p:txBody>
          <a:bodyPr/>
          <a:lstStyle/>
          <a:p>
            <a:r>
              <a:rPr lang="en-US" dirty="0"/>
              <a:t>10 min - Background Memo</a:t>
            </a:r>
          </a:p>
        </p:txBody>
      </p:sp>
      <p:sp>
        <p:nvSpPr>
          <p:cNvPr id="3" name="Content Placeholder 2">
            <a:extLst>
              <a:ext uri="{FF2B5EF4-FFF2-40B4-BE49-F238E27FC236}">
                <a16:creationId xmlns:a16="http://schemas.microsoft.com/office/drawing/2014/main" id="{E4EF24A8-5B12-4507-9ACB-F618A14C4D86}"/>
              </a:ext>
            </a:extLst>
          </p:cNvPr>
          <p:cNvSpPr>
            <a:spLocks noGrp="1"/>
          </p:cNvSpPr>
          <p:nvPr>
            <p:ph idx="1"/>
          </p:nvPr>
        </p:nvSpPr>
        <p:spPr>
          <a:xfrm>
            <a:off x="628650" y="1371600"/>
            <a:ext cx="7886700" cy="4351338"/>
          </a:xfrm>
        </p:spPr>
        <p:txBody>
          <a:bodyPr>
            <a:normAutofit/>
          </a:bodyPr>
          <a:lstStyle/>
          <a:p>
            <a:r>
              <a:rPr lang="en-US" dirty="0"/>
              <a:t>If time in class, team brainstorms list of topics and one person posts to Background Forum ASAP to allow collaboration</a:t>
            </a:r>
          </a:p>
          <a:p>
            <a:r>
              <a:rPr lang="en-US" dirty="0"/>
              <a:t>Outside of class, everyone review and reply with either their pick one of those topics OR replies with a new proposed topic as their memo topic</a:t>
            </a:r>
          </a:p>
          <a:p>
            <a:r>
              <a:rPr lang="en-US" dirty="0"/>
              <a:t>ALL topics should directly apply to your project. It should provide useful information that will help the team better understand:</a:t>
            </a:r>
          </a:p>
          <a:p>
            <a:pPr lvl="1"/>
            <a:r>
              <a:rPr lang="en-US" dirty="0"/>
              <a:t>The needs &amp; requirement</a:t>
            </a:r>
          </a:p>
          <a:p>
            <a:pPr lvl="1"/>
            <a:r>
              <a:rPr lang="en-US" dirty="0"/>
              <a:t>Possible solution concepts</a:t>
            </a:r>
          </a:p>
          <a:p>
            <a:pPr lvl="1"/>
            <a:r>
              <a:rPr lang="en-US" dirty="0"/>
              <a:t>Potential technologies, tools and methods from your Statement of Work</a:t>
            </a:r>
          </a:p>
          <a:p>
            <a:r>
              <a:rPr lang="en-US" dirty="0"/>
              <a:t>Your proposed topic SMART. This will make your writing easier and more beneficial to the team</a:t>
            </a:r>
          </a:p>
          <a:p>
            <a:r>
              <a:rPr lang="en-US" dirty="0"/>
              <a:t>Keep your writing focused. The memo is only 4 pages long!</a:t>
            </a:r>
          </a:p>
          <a:p>
            <a:endParaRPr lang="en-US" dirty="0"/>
          </a:p>
        </p:txBody>
      </p:sp>
      <p:sp>
        <p:nvSpPr>
          <p:cNvPr id="4" name="Footer Placeholder 3">
            <a:extLst>
              <a:ext uri="{FF2B5EF4-FFF2-40B4-BE49-F238E27FC236}">
                <a16:creationId xmlns:a16="http://schemas.microsoft.com/office/drawing/2014/main" id="{A011F982-A1FD-405D-AC00-2DA64EC91178}"/>
              </a:ext>
            </a:extLst>
          </p:cNvPr>
          <p:cNvSpPr>
            <a:spLocks noGrp="1"/>
          </p:cNvSpPr>
          <p:nvPr>
            <p:ph type="ftr" sz="quarter" idx="11"/>
          </p:nvPr>
        </p:nvSpPr>
        <p:spPr/>
        <p:txBody>
          <a:bodyPr/>
          <a:lstStyle/>
          <a:p>
            <a:r>
              <a:rPr lang="en-US" dirty="0"/>
              <a:t>PE Space</a:t>
            </a:r>
          </a:p>
        </p:txBody>
      </p:sp>
      <p:sp>
        <p:nvSpPr>
          <p:cNvPr id="5" name="Slide Number Placeholder 4">
            <a:extLst>
              <a:ext uri="{FF2B5EF4-FFF2-40B4-BE49-F238E27FC236}">
                <a16:creationId xmlns:a16="http://schemas.microsoft.com/office/drawing/2014/main" id="{FF4E0530-33BA-4E1D-AD15-8889FB08060F}"/>
              </a:ext>
            </a:extLst>
          </p:cNvPr>
          <p:cNvSpPr>
            <a:spLocks noGrp="1"/>
          </p:cNvSpPr>
          <p:nvPr>
            <p:ph type="sldNum" sz="quarter" idx="12"/>
          </p:nvPr>
        </p:nvSpPr>
        <p:spPr/>
        <p:txBody>
          <a:bodyPr/>
          <a:lstStyle/>
          <a:p>
            <a:fld id="{028FE254-016A-4E51-98AE-D4B4E3F12C32}" type="slidenum">
              <a:rPr lang="en-US" smtClean="0"/>
              <a:t>97</a:t>
            </a:fld>
            <a:endParaRPr lang="en-US" dirty="0"/>
          </a:p>
        </p:txBody>
      </p:sp>
      <p:sp>
        <p:nvSpPr>
          <p:cNvPr id="7" name="TextBox 6">
            <a:extLst>
              <a:ext uri="{FF2B5EF4-FFF2-40B4-BE49-F238E27FC236}">
                <a16:creationId xmlns:a16="http://schemas.microsoft.com/office/drawing/2014/main" id="{638334BD-ED52-4C8F-8450-179D1235B789}"/>
              </a:ext>
            </a:extLst>
          </p:cNvPr>
          <p:cNvSpPr txBox="1"/>
          <p:nvPr/>
        </p:nvSpPr>
        <p:spPr>
          <a:xfrm>
            <a:off x="595018" y="5791200"/>
            <a:ext cx="7953973" cy="52322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algn="ctr"/>
            <a:r>
              <a:rPr lang="en-US" sz="2800" b="1" dirty="0"/>
              <a:t>PE/CE must approve your individual topic proposals </a:t>
            </a:r>
          </a:p>
        </p:txBody>
      </p:sp>
    </p:spTree>
    <p:extLst>
      <p:ext uri="{BB962C8B-B14F-4D97-AF65-F5344CB8AC3E}">
        <p14:creationId xmlns:p14="http://schemas.microsoft.com/office/powerpoint/2010/main" val="74550231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0421" y="247687"/>
            <a:ext cx="7886700" cy="882440"/>
          </a:xfrm>
        </p:spPr>
        <p:txBody>
          <a:bodyPr/>
          <a:lstStyle/>
          <a:p>
            <a:r>
              <a:rPr lang="en-US" dirty="0"/>
              <a:t>Out of Class Tasks</a:t>
            </a:r>
            <a:br>
              <a:rPr lang="en-US" dirty="0"/>
            </a:br>
            <a:r>
              <a:rPr lang="en-US" sz="1800" dirty="0"/>
              <a:t>(to be completed </a:t>
            </a:r>
            <a:r>
              <a:rPr lang="en-US" sz="1800" b="1" dirty="0"/>
              <a:t>BEFORE Class 7</a:t>
            </a:r>
            <a:r>
              <a:rPr lang="en-US" sz="1800" dirty="0"/>
              <a:t>)</a:t>
            </a:r>
          </a:p>
        </p:txBody>
      </p:sp>
      <p:sp>
        <p:nvSpPr>
          <p:cNvPr id="8" name="Content Placeholder 2"/>
          <p:cNvSpPr txBox="1">
            <a:spLocks/>
          </p:cNvSpPr>
          <p:nvPr/>
        </p:nvSpPr>
        <p:spPr>
          <a:xfrm>
            <a:off x="1447800" y="1219200"/>
            <a:ext cx="6883708" cy="2059637"/>
          </a:xfrm>
          <a:prstGeom prst="rect">
            <a:avLst/>
          </a:prstGeom>
          <a:solidFill>
            <a:schemeClr val="accent4">
              <a:lumMod val="20000"/>
              <a:lumOff val="80000"/>
            </a:schemeClr>
          </a:solidFill>
        </p:spPr>
        <p:txBody>
          <a:bodyPr vert="horz" lIns="68580" tIns="34290" rIns="68580" bIns="3429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700" b="1" dirty="0">
                <a:solidFill>
                  <a:prstClr val="black"/>
                </a:solidFill>
                <a:latin typeface="Calibri" panose="020F0502020204030204"/>
              </a:rPr>
              <a:t>Project Technical Work</a:t>
            </a:r>
          </a:p>
          <a:p>
            <a:pPr marL="171450" indent="-171450" defTabSz="685800">
              <a:spcBef>
                <a:spcPts val="750"/>
              </a:spcBef>
            </a:pPr>
            <a:r>
              <a:rPr lang="en-US" sz="1500" dirty="0">
                <a:solidFill>
                  <a:prstClr val="black"/>
                </a:solidFill>
                <a:latin typeface="Calibri" panose="020F0502020204030204"/>
                <a:ea typeface="+mn-lt"/>
                <a:cs typeface="Calibri" panose="020F0502020204030204"/>
              </a:rPr>
              <a:t>Continue technical work</a:t>
            </a:r>
            <a:endParaRPr lang="en-US" sz="1500" dirty="0">
              <a:solidFill>
                <a:srgbClr val="C00000"/>
              </a:solidFill>
              <a:latin typeface="Calibri" panose="020F0502020204030204"/>
              <a:ea typeface="+mn-lt"/>
              <a:cs typeface="Calibri" panose="020F0502020204030204"/>
            </a:endParaRPr>
          </a:p>
          <a:p>
            <a:pPr marL="514350" lvl="1" indent="-171450" defTabSz="685800">
              <a:spcBef>
                <a:spcPts val="375"/>
              </a:spcBef>
            </a:pPr>
            <a:r>
              <a:rPr lang="en-US" sz="1500" dirty="0">
                <a:solidFill>
                  <a:prstClr val="black"/>
                </a:solidFill>
                <a:latin typeface="Calibri" panose="020F0502020204030204"/>
                <a:ea typeface="+mn-lt"/>
                <a:cs typeface="Calibri" panose="020F0502020204030204"/>
              </a:rPr>
              <a:t>Post progress to Design Forum threads of EDN</a:t>
            </a:r>
          </a:p>
          <a:p>
            <a:pPr marL="171450" indent="-171450" defTabSz="685800">
              <a:spcBef>
                <a:spcPts val="750"/>
              </a:spcBef>
            </a:pPr>
            <a:r>
              <a:rPr lang="en-US" sz="1500" dirty="0">
                <a:solidFill>
                  <a:prstClr val="black"/>
                </a:solidFill>
                <a:ea typeface="+mn-lt"/>
                <a:cs typeface="Calibri" panose="020F0502020204030204"/>
              </a:rPr>
              <a:t>Post list of proposed topics for Background Memos in </a:t>
            </a:r>
            <a:r>
              <a:rPr lang="en-US" sz="1400" dirty="0">
                <a:solidFill>
                  <a:prstClr val="black"/>
                </a:solidFill>
              </a:rPr>
              <a:t>Background Info forum</a:t>
            </a:r>
          </a:p>
          <a:p>
            <a:pPr marL="514350" lvl="1" indent="-171450" defTabSz="685800">
              <a:spcBef>
                <a:spcPts val="375"/>
              </a:spcBef>
            </a:pPr>
            <a:r>
              <a:rPr lang="en-US" sz="1500">
                <a:solidFill>
                  <a:prstClr val="black"/>
                </a:solidFill>
                <a:latin typeface="Calibri" panose="020F0502020204030204"/>
                <a:ea typeface="+mn-lt"/>
                <a:cs typeface="Calibri" panose="020F0502020204030204"/>
              </a:rPr>
              <a:t>Thread called “</a:t>
            </a:r>
            <a:r>
              <a:rPr lang="en-US" sz="1500" dirty="0">
                <a:solidFill>
                  <a:prstClr val="black"/>
                </a:solidFill>
                <a:latin typeface="Calibri" panose="020F0502020204030204"/>
                <a:ea typeface="+mn-lt"/>
                <a:cs typeface="Calibri" panose="020F0502020204030204"/>
              </a:rPr>
              <a:t>Memo topics” – notify PE/CE when posted for approval</a:t>
            </a:r>
          </a:p>
          <a:p>
            <a:pPr marL="171450" indent="-171450" defTabSz="685800">
              <a:spcBef>
                <a:spcPts val="750"/>
              </a:spcBef>
            </a:pPr>
            <a:r>
              <a:rPr lang="en-US" sz="1500" dirty="0">
                <a:solidFill>
                  <a:prstClr val="black"/>
                </a:solidFill>
                <a:latin typeface="Calibri" panose="020F0502020204030204"/>
                <a:ea typeface="+mn-lt"/>
                <a:cs typeface="Calibri" panose="020F0502020204030204"/>
              </a:rPr>
              <a:t>Brainstorm </a:t>
            </a:r>
            <a:r>
              <a:rPr lang="en-US" sz="1500" i="1" dirty="0">
                <a:solidFill>
                  <a:prstClr val="black"/>
                </a:solidFill>
                <a:latin typeface="Calibri" panose="020F0502020204030204"/>
                <a:ea typeface="+mn-lt"/>
                <a:cs typeface="Calibri" panose="020F0502020204030204"/>
              </a:rPr>
              <a:t>at least </a:t>
            </a:r>
            <a:r>
              <a:rPr lang="en-US" sz="1500" dirty="0">
                <a:solidFill>
                  <a:prstClr val="black"/>
                </a:solidFill>
                <a:latin typeface="Calibri" panose="020F0502020204030204"/>
                <a:ea typeface="+mn-lt"/>
                <a:cs typeface="Calibri" panose="020F0502020204030204"/>
              </a:rPr>
              <a:t>6</a:t>
            </a:r>
            <a:r>
              <a:rPr lang="en-US" sz="1500" i="1" dirty="0">
                <a:solidFill>
                  <a:prstClr val="black"/>
                </a:solidFill>
                <a:latin typeface="Calibri" panose="020F0502020204030204"/>
                <a:ea typeface="+mn-lt"/>
                <a:cs typeface="Calibri" panose="020F0502020204030204"/>
              </a:rPr>
              <a:t> </a:t>
            </a:r>
            <a:r>
              <a:rPr lang="en-US" sz="1500" dirty="0">
                <a:solidFill>
                  <a:prstClr val="black"/>
                </a:solidFill>
                <a:latin typeface="Calibri" panose="020F0502020204030204"/>
                <a:ea typeface="+mn-lt"/>
                <a:cs typeface="Calibri" panose="020F0502020204030204"/>
              </a:rPr>
              <a:t>individual tasks which will need to be accomplished to reach semester objectives</a:t>
            </a:r>
          </a:p>
          <a:p>
            <a:pPr marL="514350" lvl="1" indent="-171450" defTabSz="685800">
              <a:spcBef>
                <a:spcPts val="375"/>
              </a:spcBef>
            </a:pPr>
            <a:r>
              <a:rPr lang="en-US" sz="1500" dirty="0">
                <a:solidFill>
                  <a:prstClr val="black"/>
                </a:solidFill>
                <a:latin typeface="Calibri" panose="020F0502020204030204"/>
                <a:ea typeface="+mn-lt"/>
                <a:cs typeface="Calibri" panose="020F0502020204030204"/>
              </a:rPr>
              <a:t>Post to a SINGLE thread in the Project Mgt. Forum called “Tasks” (first person creates thread, others reply). There should be </a:t>
            </a:r>
            <a:r>
              <a:rPr lang="en-US" sz="1500" b="1" dirty="0">
                <a:solidFill>
                  <a:prstClr val="black"/>
                </a:solidFill>
                <a:latin typeface="Calibri" panose="020F0502020204030204"/>
                <a:ea typeface="+mn-lt"/>
                <a:cs typeface="Calibri" panose="020F0502020204030204"/>
              </a:rPr>
              <a:t>at least 6 tasks per team member by Class 7</a:t>
            </a:r>
          </a:p>
        </p:txBody>
      </p:sp>
      <p:sp>
        <p:nvSpPr>
          <p:cNvPr id="10" name="Content Placeholder 2"/>
          <p:cNvSpPr txBox="1">
            <a:spLocks/>
          </p:cNvSpPr>
          <p:nvPr/>
        </p:nvSpPr>
        <p:spPr>
          <a:xfrm>
            <a:off x="1447800" y="3279342"/>
            <a:ext cx="6883708" cy="1535626"/>
          </a:xfrm>
          <a:prstGeom prst="rect">
            <a:avLst/>
          </a:prstGeom>
          <a:solidFill>
            <a:schemeClr val="accent1">
              <a:lumMod val="20000"/>
              <a:lumOff val="80000"/>
            </a:schemeClr>
          </a:solidFill>
        </p:spPr>
        <p:txBody>
          <a:bodyPr vert="horz" lIns="68580" tIns="34290" rIns="68580" bIns="3429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Team Development / Design Process Refresher</a:t>
            </a:r>
          </a:p>
          <a:p>
            <a:pPr marL="171450" indent="-171450" defTabSz="685800">
              <a:spcBef>
                <a:spcPts val="750"/>
              </a:spcBef>
            </a:pPr>
            <a:r>
              <a:rPr lang="en-US" sz="1400" dirty="0">
                <a:solidFill>
                  <a:prstClr val="black"/>
                </a:solidFill>
                <a:latin typeface="Calibri" panose="020F0502020204030204"/>
                <a:ea typeface="+mn-lt"/>
                <a:cs typeface="Calibri" panose="020F0502020204030204"/>
              </a:rPr>
              <a:t>Watch videos in preparation for Project Planning activity</a:t>
            </a:r>
          </a:p>
          <a:p>
            <a:pPr marL="514350" lvl="1" indent="-171450" defTabSz="685800">
              <a:spcBef>
                <a:spcPts val="375"/>
              </a:spcBef>
            </a:pPr>
            <a:r>
              <a:rPr lang="en-US" sz="1400" dirty="0">
                <a:solidFill>
                  <a:prstClr val="black"/>
                </a:solidFill>
                <a:latin typeface="Calibri" panose="020F0502020204030204"/>
                <a:ea typeface="+mn-lt"/>
                <a:cs typeface="Calibri" panose="020F0502020204030204"/>
              </a:rPr>
              <a:t>Intro to Project Mgmt (7 min)</a:t>
            </a:r>
          </a:p>
          <a:p>
            <a:pPr marL="857250" lvl="2" indent="-171450" defTabSz="685800">
              <a:spcBef>
                <a:spcPts val="375"/>
              </a:spcBef>
            </a:pPr>
            <a:r>
              <a:rPr lang="en-US" sz="825" dirty="0">
                <a:solidFill>
                  <a:prstClr val="black"/>
                </a:solidFill>
                <a:latin typeface="Calibri" panose="020F0502020204030204"/>
                <a:ea typeface="+mn-lt"/>
                <a:cs typeface="Calibri" panose="020F0502020204030204"/>
                <a:hlinkClick r:id="rId2"/>
              </a:rPr>
              <a:t>https://www.youtube.com/watch?v=QwuwzBBThPY</a:t>
            </a:r>
            <a:r>
              <a:rPr lang="en-US" sz="825" dirty="0">
                <a:solidFill>
                  <a:prstClr val="black"/>
                </a:solidFill>
                <a:latin typeface="Calibri" panose="020F0502020204030204"/>
                <a:ea typeface="+mn-lt"/>
                <a:cs typeface="Calibri" panose="020F0502020204030204"/>
              </a:rPr>
              <a:t> </a:t>
            </a:r>
          </a:p>
          <a:p>
            <a:pPr marL="514350" lvl="1" indent="-171450" defTabSz="685800">
              <a:spcBef>
                <a:spcPts val="375"/>
              </a:spcBef>
            </a:pPr>
            <a:r>
              <a:rPr lang="en-US" sz="1400" dirty="0">
                <a:solidFill>
                  <a:prstClr val="black"/>
                </a:solidFill>
                <a:latin typeface="Calibri" panose="020F0502020204030204"/>
                <a:ea typeface="+mn-lt"/>
                <a:cs typeface="Calibri" panose="020F0502020204030204"/>
              </a:rPr>
              <a:t>Deliverables &amp; Activities (3 min)</a:t>
            </a:r>
          </a:p>
          <a:p>
            <a:pPr marL="857250" lvl="2" indent="-171450" defTabSz="685800">
              <a:spcBef>
                <a:spcPts val="375"/>
              </a:spcBef>
            </a:pPr>
            <a:r>
              <a:rPr lang="en-US" sz="825" dirty="0">
                <a:solidFill>
                  <a:prstClr val="black"/>
                </a:solidFill>
                <a:latin typeface="Calibri" panose="020F0502020204030204"/>
                <a:ea typeface="+mn-lt"/>
                <a:cs typeface="Calibri" panose="020F0502020204030204"/>
                <a:hlinkClick r:id="rId3"/>
              </a:rPr>
              <a:t>https://www.youtube.com/watch?v=L6WYJh1Ygoc</a:t>
            </a:r>
            <a:r>
              <a:rPr lang="en-US" sz="825" dirty="0">
                <a:solidFill>
                  <a:prstClr val="black"/>
                </a:solidFill>
                <a:latin typeface="Calibri" panose="020F0502020204030204"/>
                <a:ea typeface="+mn-lt"/>
                <a:cs typeface="Calibri" panose="020F0502020204030204"/>
              </a:rPr>
              <a:t> </a:t>
            </a:r>
          </a:p>
          <a:p>
            <a:pPr marL="0" defTabSz="685800">
              <a:spcBef>
                <a:spcPts val="375"/>
              </a:spcBef>
            </a:pPr>
            <a:r>
              <a:rPr lang="en-US" sz="1500" dirty="0">
                <a:solidFill>
                  <a:prstClr val="black"/>
                </a:solidFill>
                <a:ea typeface="+mn-lt"/>
                <a:cs typeface="Calibri" panose="020F0502020204030204"/>
              </a:rPr>
              <a:t>Team Standards Agreement should have been be posted to Wiki </a:t>
            </a:r>
            <a:r>
              <a:rPr lang="en-US" sz="1500" b="1" dirty="0">
                <a:solidFill>
                  <a:prstClr val="black"/>
                </a:solidFill>
                <a:ea typeface="+mn-lt"/>
                <a:cs typeface="Calibri" panose="020F0502020204030204"/>
              </a:rPr>
              <a:t>BEFORE Class 6</a:t>
            </a:r>
            <a:endParaRPr lang="en-US" sz="1500" b="1" dirty="0">
              <a:solidFill>
                <a:prstClr val="black"/>
              </a:solidFill>
              <a:latin typeface="Calibri" panose="020F0502020204030204"/>
              <a:ea typeface="+mn-lt"/>
              <a:cs typeface="Calibri" panose="020F0502020204030204"/>
            </a:endParaRPr>
          </a:p>
          <a:p>
            <a:pPr marL="514350" lvl="1" indent="-171450" defTabSz="685800">
              <a:spcBef>
                <a:spcPts val="375"/>
              </a:spcBef>
            </a:pPr>
            <a:endParaRPr lang="en-US" sz="1800" dirty="0">
              <a:solidFill>
                <a:prstClr val="black"/>
              </a:solidFill>
              <a:latin typeface="Calibri" panose="020F0502020204030204"/>
            </a:endParaRPr>
          </a:p>
        </p:txBody>
      </p:sp>
      <p:sp>
        <p:nvSpPr>
          <p:cNvPr id="11" name="Content Placeholder 2"/>
          <p:cNvSpPr txBox="1">
            <a:spLocks/>
          </p:cNvSpPr>
          <p:nvPr/>
        </p:nvSpPr>
        <p:spPr>
          <a:xfrm>
            <a:off x="1447800" y="4814967"/>
            <a:ext cx="6883708" cy="1541383"/>
          </a:xfrm>
          <a:prstGeom prst="rect">
            <a:avLst/>
          </a:prstGeom>
          <a:solidFill>
            <a:schemeClr val="accent6">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Administrative Tasks</a:t>
            </a:r>
          </a:p>
          <a:p>
            <a:pPr marL="171450" indent="-171450" defTabSz="685800">
              <a:spcBef>
                <a:spcPts val="750"/>
              </a:spcBef>
            </a:pPr>
            <a:r>
              <a:rPr lang="en-US" sz="2100" dirty="0">
                <a:solidFill>
                  <a:srgbClr val="FF0000"/>
                </a:solidFill>
                <a:latin typeface="Calibri" panose="020F0502020204030204"/>
                <a:cs typeface="Calibri"/>
              </a:rPr>
              <a:t>Complete the Online Safety Training in </a:t>
            </a:r>
            <a:r>
              <a:rPr lang="en-US" sz="2100" dirty="0" err="1">
                <a:solidFill>
                  <a:srgbClr val="FF0000"/>
                </a:solidFill>
                <a:latin typeface="Calibri" panose="020F0502020204030204"/>
                <a:cs typeface="Calibri"/>
              </a:rPr>
              <a:t>Percipio</a:t>
            </a:r>
            <a:r>
              <a:rPr lang="en-US" sz="2100" dirty="0">
                <a:solidFill>
                  <a:srgbClr val="FF0000"/>
                </a:solidFill>
                <a:latin typeface="Calibri" panose="020F0502020204030204"/>
                <a:cs typeface="Calibri"/>
              </a:rPr>
              <a:t> </a:t>
            </a:r>
            <a:r>
              <a:rPr lang="en-US" sz="2100" b="1" dirty="0">
                <a:solidFill>
                  <a:srgbClr val="FF0000"/>
                </a:solidFill>
                <a:latin typeface="Calibri" panose="020F0502020204030204"/>
                <a:cs typeface="Calibri"/>
              </a:rPr>
              <a:t>TODAY!</a:t>
            </a:r>
            <a:endParaRPr lang="en-US" sz="2100" b="1" dirty="0">
              <a:solidFill>
                <a:srgbClr val="FF0000"/>
              </a:solidFill>
              <a:latin typeface="Calibri" panose="020F0502020204030204"/>
              <a:ea typeface="+mn-lt"/>
              <a:cs typeface="Calibri" panose="020F0502020204030204"/>
            </a:endParaRPr>
          </a:p>
          <a:p>
            <a:pPr marL="514350" lvl="1" indent="-214313" defTabSz="685800">
              <a:spcBef>
                <a:spcPts val="375"/>
              </a:spcBef>
            </a:pPr>
            <a:r>
              <a:rPr lang="en-US" sz="1400" dirty="0">
                <a:solidFill>
                  <a:prstClr val="black"/>
                </a:solidFill>
                <a:cs typeface="Calibri"/>
                <a:hlinkClick r:id="rId4"/>
              </a:rPr>
              <a:t>https://rpi.percipio.com/</a:t>
            </a:r>
            <a:endParaRPr lang="en-US" sz="1400" dirty="0">
              <a:solidFill>
                <a:prstClr val="black"/>
              </a:solidFill>
              <a:cs typeface="Calibri"/>
            </a:endParaRPr>
          </a:p>
          <a:p>
            <a:pPr marL="514350" lvl="1" indent="-214313" defTabSz="685800">
              <a:spcBef>
                <a:spcPts val="375"/>
              </a:spcBef>
            </a:pPr>
            <a:r>
              <a:rPr lang="en-US" sz="1400" dirty="0">
                <a:solidFill>
                  <a:prstClr val="black"/>
                </a:solidFill>
                <a:latin typeface="Calibri" panose="020F0502020204030204"/>
                <a:cs typeface="Calibri"/>
              </a:rPr>
              <a:t>Rensselaer Manufacturing and Prototyping Laboratories - Safety Orientation</a:t>
            </a:r>
          </a:p>
          <a:p>
            <a:pPr marL="514350" lvl="1" indent="-214313" defTabSz="685800">
              <a:spcBef>
                <a:spcPts val="375"/>
              </a:spcBef>
            </a:pPr>
            <a:r>
              <a:rPr lang="en-US" sz="1400" dirty="0">
                <a:solidFill>
                  <a:prstClr val="black"/>
                </a:solidFill>
                <a:cs typeface="Calibri"/>
              </a:rPr>
              <a:t>Ins</a:t>
            </a:r>
            <a:r>
              <a:rPr lang="en-US" sz="1400" dirty="0">
                <a:solidFill>
                  <a:prstClr val="black"/>
                </a:solidFill>
                <a:ea typeface="+mn-lt"/>
                <a:cs typeface="Calibri" panose="020F0502020204030204"/>
              </a:rPr>
              <a:t>tructions</a:t>
            </a:r>
            <a:r>
              <a:rPr lang="en-US" sz="1000" dirty="0">
                <a:solidFill>
                  <a:prstClr val="black"/>
                </a:solidFill>
                <a:ea typeface="+mn-lt"/>
                <a:cs typeface="Calibri" panose="020F0502020204030204"/>
              </a:rPr>
              <a:t> </a:t>
            </a:r>
            <a:r>
              <a:rPr lang="en-US" sz="600" dirty="0">
                <a:solidFill>
                  <a:prstClr val="black"/>
                </a:solidFill>
                <a:ea typeface="+mn-lt"/>
                <a:cs typeface="Calibri" panose="020F0502020204030204"/>
                <a:hlinkClick r:id="rId5"/>
              </a:rPr>
              <a:t>https://designlab.eng.rpi.edu/edn/attachments/download/114354/RMPL%20Safety%20Module%20Completion%20Instructions-Percipio%20.pdf</a:t>
            </a:r>
            <a:r>
              <a:rPr lang="en-US" sz="600" dirty="0">
                <a:solidFill>
                  <a:prstClr val="black"/>
                </a:solidFill>
                <a:ea typeface="+mn-lt"/>
                <a:cs typeface="Calibri" panose="020F0502020204030204"/>
              </a:rPr>
              <a:t> </a:t>
            </a:r>
            <a:endParaRPr lang="en-US" sz="600" dirty="0">
              <a:solidFill>
                <a:prstClr val="black"/>
              </a:solidFill>
              <a:cs typeface="Calibri"/>
            </a:endParaRPr>
          </a:p>
          <a:p>
            <a:pPr marL="514350" lvl="1" indent="-214313" defTabSz="685800">
              <a:spcBef>
                <a:spcPts val="375"/>
              </a:spcBef>
            </a:pPr>
            <a:endParaRPr lang="en-US" sz="1200" dirty="0">
              <a:solidFill>
                <a:prstClr val="black"/>
              </a:solidFill>
              <a:latin typeface="Calibri" panose="020F0502020204030204"/>
              <a:cs typeface="Calibri"/>
            </a:endParaRPr>
          </a:p>
        </p:txBody>
      </p:sp>
      <p:sp>
        <p:nvSpPr>
          <p:cNvPr id="9" name="Oval 8"/>
          <p:cNvSpPr/>
          <p:nvPr/>
        </p:nvSpPr>
        <p:spPr>
          <a:xfrm>
            <a:off x="353119" y="3583511"/>
            <a:ext cx="838640" cy="927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T/D</a:t>
            </a:r>
          </a:p>
        </p:txBody>
      </p:sp>
      <p:sp>
        <p:nvSpPr>
          <p:cNvPr id="12" name="Isosceles Triangle 11"/>
          <p:cNvSpPr/>
          <p:nvPr/>
        </p:nvSpPr>
        <p:spPr>
          <a:xfrm>
            <a:off x="310188" y="5163655"/>
            <a:ext cx="924501" cy="844005"/>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A</a:t>
            </a:r>
          </a:p>
          <a:p>
            <a:pPr algn="ctr" defTabSz="685800"/>
            <a:endParaRPr lang="en-US" sz="1600" dirty="0">
              <a:solidFill>
                <a:prstClr val="white"/>
              </a:solidFill>
              <a:latin typeface="Calibri" panose="020F0502020204030204"/>
            </a:endParaRPr>
          </a:p>
        </p:txBody>
      </p:sp>
      <p:sp>
        <p:nvSpPr>
          <p:cNvPr id="13" name="Rectangle 12"/>
          <p:cNvSpPr/>
          <p:nvPr/>
        </p:nvSpPr>
        <p:spPr>
          <a:xfrm>
            <a:off x="388561" y="1846858"/>
            <a:ext cx="767754" cy="8043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P</a:t>
            </a:r>
          </a:p>
        </p:txBody>
      </p:sp>
      <p:sp>
        <p:nvSpPr>
          <p:cNvPr id="14"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98</a:t>
            </a:fld>
            <a:endParaRPr lang="en-US" sz="1200" dirty="0"/>
          </a:p>
        </p:txBody>
      </p:sp>
    </p:spTree>
    <p:extLst>
      <p:ext uri="{BB962C8B-B14F-4D97-AF65-F5344CB8AC3E}">
        <p14:creationId xmlns:p14="http://schemas.microsoft.com/office/powerpoint/2010/main" val="246994099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7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99</a:t>
            </a:fld>
            <a:endParaRPr lang="en-US" sz="1200" dirty="0"/>
          </a:p>
        </p:txBody>
      </p:sp>
      <p:sp>
        <p:nvSpPr>
          <p:cNvPr id="8" name="TextBox 7"/>
          <p:cNvSpPr txBox="1"/>
          <p:nvPr/>
        </p:nvSpPr>
        <p:spPr>
          <a:xfrm>
            <a:off x="112830" y="5343328"/>
            <a:ext cx="8918340"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a:t>
            </a:r>
            <a:r>
              <a:rPr lang="en-US" sz="1200" dirty="0"/>
              <a:t> </a:t>
            </a:r>
            <a:r>
              <a:rPr lang="en-US" sz="1200" dirty="0">
                <a:hlinkClick r:id="rId3"/>
              </a:rPr>
              <a:t>https://designlab.eng.rpi.edu/edn/projects/capstone-support-dev/wiki/Capstone_Playbook</a:t>
            </a:r>
            <a:endParaRPr lang="en-US" sz="1200" dirty="0"/>
          </a:p>
        </p:txBody>
      </p:sp>
      <p:pic>
        <p:nvPicPr>
          <p:cNvPr id="4" name="Picture 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487631" y="1982611"/>
            <a:ext cx="6168737" cy="2846145"/>
          </a:xfrm>
          <a:prstGeom prst="rect">
            <a:avLst/>
          </a:prstGeom>
        </p:spPr>
      </p:pic>
    </p:spTree>
    <p:extLst>
      <p:ext uri="{BB962C8B-B14F-4D97-AF65-F5344CB8AC3E}">
        <p14:creationId xmlns:p14="http://schemas.microsoft.com/office/powerpoint/2010/main" val="11158598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1">
    <a:dk1>
      <a:sysClr val="windowText" lastClr="000000"/>
    </a:dk1>
    <a:lt1>
      <a:sysClr val="window" lastClr="FFFFFF"/>
    </a:lt1>
    <a:dk2>
      <a:srgbClr val="44546A"/>
    </a:dk2>
    <a:lt2>
      <a:srgbClr val="E7E6E6"/>
    </a:lt2>
    <a:accent1>
      <a:srgbClr val="ED7D31"/>
    </a:accent1>
    <a:accent2>
      <a:srgbClr val="5B9BD5"/>
    </a:accent2>
    <a:accent3>
      <a:srgbClr val="70AD47"/>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11304</Words>
  <Application>Microsoft Office PowerPoint</Application>
  <PresentationFormat>On-screen Show (4:3)</PresentationFormat>
  <Paragraphs>1550</Paragraphs>
  <Slides>120</Slides>
  <Notes>34</Notes>
  <HiddenSlides>0</HiddenSlides>
  <MMClips>0</MMClips>
  <ScaleCrop>false</ScaleCrop>
  <HeadingPairs>
    <vt:vector size="8" baseType="variant">
      <vt:variant>
        <vt:lpstr>Fonts Used</vt:lpstr>
      </vt:variant>
      <vt:variant>
        <vt:i4>9</vt:i4>
      </vt:variant>
      <vt:variant>
        <vt:lpstr>Theme</vt:lpstr>
      </vt:variant>
      <vt:variant>
        <vt:i4>3</vt:i4>
      </vt:variant>
      <vt:variant>
        <vt:lpstr>Embedded OLE Servers</vt:lpstr>
      </vt:variant>
      <vt:variant>
        <vt:i4>1</vt:i4>
      </vt:variant>
      <vt:variant>
        <vt:lpstr>Slide Titles</vt:lpstr>
      </vt:variant>
      <vt:variant>
        <vt:i4>120</vt:i4>
      </vt:variant>
    </vt:vector>
  </HeadingPairs>
  <TitlesOfParts>
    <vt:vector size="133" baseType="lpstr">
      <vt:lpstr>MS Mincho</vt:lpstr>
      <vt:lpstr>ＭＳ Ｐゴシック</vt:lpstr>
      <vt:lpstr>Algerian</vt:lpstr>
      <vt:lpstr>Arial</vt:lpstr>
      <vt:lpstr>Calibri</vt:lpstr>
      <vt:lpstr>Calibri (Headings)</vt:lpstr>
      <vt:lpstr>Calibri Light</vt:lpstr>
      <vt:lpstr>Times New Roman</vt:lpstr>
      <vt:lpstr>Wingdings</vt:lpstr>
      <vt:lpstr>Office Theme</vt:lpstr>
      <vt:lpstr>1_Office Theme</vt:lpstr>
      <vt:lpstr>2_Office Theme</vt:lpstr>
      <vt:lpstr>Worksheet</vt:lpstr>
      <vt:lpstr>Welcome to  Capstone Design</vt:lpstr>
      <vt:lpstr>Revision History </vt:lpstr>
      <vt:lpstr>Revision History - continued </vt:lpstr>
      <vt:lpstr>Revision History - continued </vt:lpstr>
      <vt:lpstr>Link to Agendas</vt:lpstr>
      <vt:lpstr>PowerPoint Presentation</vt:lpstr>
      <vt:lpstr>Class 1 Agenda</vt:lpstr>
      <vt:lpstr>5 min - Logistics</vt:lpstr>
      <vt:lpstr>COVID-19 Related Challenges</vt:lpstr>
      <vt:lpstr>Course logistics</vt:lpstr>
      <vt:lpstr>Class “location”</vt:lpstr>
      <vt:lpstr>RPI Design Lab </vt:lpstr>
      <vt:lpstr>Design Lab Team</vt:lpstr>
      <vt:lpstr>Faculty – Chief Engineers</vt:lpstr>
      <vt:lpstr>Participation Expectations</vt:lpstr>
      <vt:lpstr>Capstone is TEAM work not GROUP work</vt:lpstr>
      <vt:lpstr>Grading</vt:lpstr>
      <vt:lpstr>Behavior Expectations</vt:lpstr>
      <vt:lpstr>Communications Expectations</vt:lpstr>
      <vt:lpstr>Accountability Step #1</vt:lpstr>
      <vt:lpstr>5 min - Team Member Intro</vt:lpstr>
      <vt:lpstr>25 mins - Ice Breaker</vt:lpstr>
      <vt:lpstr>Ice Breaker – Community Agreements</vt:lpstr>
      <vt:lpstr>Ice Breaker – Activity and Report Out</vt:lpstr>
      <vt:lpstr>Ice Breaker Wave One – Pets!</vt:lpstr>
      <vt:lpstr>Ice Breaker Wave Two – Exercise!</vt:lpstr>
      <vt:lpstr>Ice Breaker Wave Three – Vacation!</vt:lpstr>
      <vt:lpstr>40 min</vt:lpstr>
      <vt:lpstr>10 min - Meet with Project Engineer</vt:lpstr>
      <vt:lpstr>15 min - Meet with Chief Engineer</vt:lpstr>
      <vt:lpstr>15 min - Generate Project Questions</vt:lpstr>
      <vt:lpstr>15 min – Question Prompts</vt:lpstr>
      <vt:lpstr>5 min – Ticket Out</vt:lpstr>
      <vt:lpstr>Out of Class Tasks (what you might call homework, to be completed BEFORE Class 2)</vt:lpstr>
      <vt:lpstr>Class 2 Agenda</vt:lpstr>
      <vt:lpstr>10 min - Capstone Expectations Q&amp;A</vt:lpstr>
      <vt:lpstr>Capstone Activity Categories</vt:lpstr>
      <vt:lpstr>PowerPoint Presentation</vt:lpstr>
      <vt:lpstr>PowerPoint Presentation</vt:lpstr>
      <vt:lpstr>30 min - Team Ideation Exercise</vt:lpstr>
      <vt:lpstr>Poster Creation Activities</vt:lpstr>
      <vt:lpstr>15 min - Team Ideation Conclusions</vt:lpstr>
      <vt:lpstr>30 min - Classify and Assign Questions</vt:lpstr>
      <vt:lpstr>10 mins - Communication &amp; Documentation  Policies / Tools</vt:lpstr>
      <vt:lpstr>Electronic Design Notebook (EDN)</vt:lpstr>
      <vt:lpstr>What Should I Document?</vt:lpstr>
      <vt:lpstr>5 min - Team Standards Agreement Intro</vt:lpstr>
      <vt:lpstr>Capstone Activity categories</vt:lpstr>
      <vt:lpstr>Out of Class Tasks (what you might call homework, to be completed BEFORE Class 3)</vt:lpstr>
      <vt:lpstr>Class 3 Agenda</vt:lpstr>
      <vt:lpstr>10 min - Engineering Design Process Q&amp;A</vt:lpstr>
      <vt:lpstr>Engineering Design Process</vt:lpstr>
      <vt:lpstr>30 min – Meet with CE (Class 3 or 4)</vt:lpstr>
      <vt:lpstr>45 min - Customer Needs &amp;  Engineering Requirements Generation</vt:lpstr>
      <vt:lpstr>15 min – Group Review of Needs &amp; Requirements</vt:lpstr>
      <vt:lpstr>45 min - Sponsor Kick-Off Meeting</vt:lpstr>
      <vt:lpstr>30/45 min - Prior Presentation (if applicable)</vt:lpstr>
      <vt:lpstr>Out of Class Tasks (what you might call homework, to be completed BEFORE Class 4)</vt:lpstr>
      <vt:lpstr>Class 4 Agenda</vt:lpstr>
      <vt:lpstr>Engineering Design Process</vt:lpstr>
      <vt:lpstr>15 min – Group Review of Needs &amp; Requirements</vt:lpstr>
      <vt:lpstr>45 min - Sponsor Kick-Off Meeting</vt:lpstr>
      <vt:lpstr>55 min - Project Work </vt:lpstr>
      <vt:lpstr>30 min – Meet with CE (Class 3 or 4)</vt:lpstr>
      <vt:lpstr>Out of Class Tasks (to be completed BEFORE Class 5)</vt:lpstr>
      <vt:lpstr>Class 5 Agenda</vt:lpstr>
      <vt:lpstr>Engineering Design Process</vt:lpstr>
      <vt:lpstr>10 min – Documentation &amp; EDN Usage Q&amp;A</vt:lpstr>
      <vt:lpstr>What is Documentation? Engineering Documentation?</vt:lpstr>
      <vt:lpstr>Why Document?</vt:lpstr>
      <vt:lpstr>Communication &amp; Documentation  Policies / Tools Reminder</vt:lpstr>
      <vt:lpstr>Documentation Wrap up</vt:lpstr>
      <vt:lpstr>Phases of the Design Report</vt:lpstr>
      <vt:lpstr>Design Report.docx - Table of Contents Revision Spring 2023</vt:lpstr>
      <vt:lpstr>Design Report Section Progress</vt:lpstr>
      <vt:lpstr>10 min - Statement of Work Q&amp;A</vt:lpstr>
      <vt:lpstr>10 min - Engineering Tools and Methods</vt:lpstr>
      <vt:lpstr>10 mins - Technical Communications</vt:lpstr>
      <vt:lpstr>3 Keys to Success*</vt:lpstr>
      <vt:lpstr>Tech Reports</vt:lpstr>
      <vt:lpstr>Start with an Outline</vt:lpstr>
      <vt:lpstr>Writing Style</vt:lpstr>
      <vt:lpstr>Provide Supporting Information</vt:lpstr>
      <vt:lpstr>References</vt:lpstr>
      <vt:lpstr>60 min - Statement of Work Exercise</vt:lpstr>
      <vt:lpstr>Long Term vs. Short Term – aka This Semester</vt:lpstr>
      <vt:lpstr>Webex/Meeting Tips</vt:lpstr>
      <vt:lpstr>Out of Class Tasks (to be completed BEFORE Class 6)</vt:lpstr>
      <vt:lpstr>Class 6 Agenda</vt:lpstr>
      <vt:lpstr>Engineering Design Process</vt:lpstr>
      <vt:lpstr>10 min - Concept Generation Q&amp;A</vt:lpstr>
      <vt:lpstr>15 min – CE Time</vt:lpstr>
      <vt:lpstr>65 Min - Concept Generation</vt:lpstr>
      <vt:lpstr>5 min – Create Forum Threads</vt:lpstr>
      <vt:lpstr>15 min – Project Work</vt:lpstr>
      <vt:lpstr>10 min - Background Memo</vt:lpstr>
      <vt:lpstr>10 min - Background Memo</vt:lpstr>
      <vt:lpstr>Out of Class Tasks (to be completed BEFORE Class 7)</vt:lpstr>
      <vt:lpstr>Class 7 Agenda</vt:lpstr>
      <vt:lpstr>Engineering Design Process</vt:lpstr>
      <vt:lpstr>10 min - Project Planning Q&amp;A</vt:lpstr>
      <vt:lpstr>Defining Meaningful Tasks aka “SMART”</vt:lpstr>
      <vt:lpstr>Defining Meaningful Tasks aka “SMART”</vt:lpstr>
      <vt:lpstr>90 min - ‘Post It Note’ Project Planning Exercise</vt:lpstr>
      <vt:lpstr>Out of Class Tasks (to be completed BEFORE Class 8)</vt:lpstr>
      <vt:lpstr>Class 8 Agenda</vt:lpstr>
      <vt:lpstr>Engineering Design Process</vt:lpstr>
      <vt:lpstr>60 min – Follow Team created Agenda</vt:lpstr>
      <vt:lpstr>15 min – PE Review Project Plan</vt:lpstr>
      <vt:lpstr>30 min – PE Review of Status Update PPT</vt:lpstr>
      <vt:lpstr>Out of Class Tasks (to be completed BEFORE Class 9)</vt:lpstr>
      <vt:lpstr>Class 9 Agenda</vt:lpstr>
      <vt:lpstr>Engineering Design Process</vt:lpstr>
      <vt:lpstr>5 min - PDR Q&amp;A</vt:lpstr>
      <vt:lpstr>95 min – Poster Creation</vt:lpstr>
      <vt:lpstr>Out of Class Tasks (to be completed BEFORE Class 10)</vt:lpstr>
      <vt:lpstr>Class 10 Agenda</vt:lpstr>
      <vt:lpstr>Day 10</vt:lpstr>
      <vt:lpstr>Class 11 and Beyond Agenda</vt:lpstr>
      <vt:lpstr>Preliminary Design Review (10/7 Th or 10/8 Fri) Presentation Schedule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dc:title>
  <dc:creator/>
  <cp:lastModifiedBy/>
  <cp:revision>1513</cp:revision>
  <dcterms:created xsi:type="dcterms:W3CDTF">2012-08-24T00:53:15Z</dcterms:created>
  <dcterms:modified xsi:type="dcterms:W3CDTF">2023-02-01T15:32:56Z</dcterms:modified>
</cp:coreProperties>
</file>