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4">
  <p:sldMasterIdLst>
    <p:sldMasterId id="2147483648" r:id="rId1"/>
    <p:sldMasterId id="2147483660" r:id="rId2"/>
    <p:sldMasterId id="2147483672" r:id="rId3"/>
  </p:sldMasterIdLst>
  <p:notesMasterIdLst>
    <p:notesMasterId r:id="rId124"/>
  </p:notesMasterIdLst>
  <p:sldIdLst>
    <p:sldId id="256" r:id="rId4"/>
    <p:sldId id="338" r:id="rId5"/>
    <p:sldId id="316" r:id="rId6"/>
    <p:sldId id="352" r:id="rId7"/>
    <p:sldId id="339" r:id="rId8"/>
    <p:sldId id="415" r:id="rId9"/>
    <p:sldId id="276" r:id="rId10"/>
    <p:sldId id="257" r:id="rId11"/>
    <p:sldId id="269" r:id="rId12"/>
    <p:sldId id="317" r:id="rId13"/>
    <p:sldId id="310" r:id="rId14"/>
    <p:sldId id="275" r:id="rId15"/>
    <p:sldId id="272" r:id="rId16"/>
    <p:sldId id="403" r:id="rId17"/>
    <p:sldId id="274" r:id="rId18"/>
    <p:sldId id="270" r:id="rId19"/>
    <p:sldId id="262" r:id="rId20"/>
    <p:sldId id="258" r:id="rId21"/>
    <p:sldId id="400" r:id="rId22"/>
    <p:sldId id="265" r:id="rId23"/>
    <p:sldId id="434" r:id="rId24"/>
    <p:sldId id="422" r:id="rId25"/>
    <p:sldId id="431" r:id="rId26"/>
    <p:sldId id="438" r:id="rId27"/>
    <p:sldId id="437" r:id="rId28"/>
    <p:sldId id="435" r:id="rId29"/>
    <p:sldId id="439" r:id="rId30"/>
    <p:sldId id="425" r:id="rId31"/>
    <p:sldId id="423" r:id="rId32"/>
    <p:sldId id="424" r:id="rId33"/>
    <p:sldId id="421" r:id="rId34"/>
    <p:sldId id="440" r:id="rId35"/>
    <p:sldId id="292" r:id="rId36"/>
    <p:sldId id="406" r:id="rId37"/>
    <p:sldId id="264" r:id="rId38"/>
    <p:sldId id="389" r:id="rId39"/>
    <p:sldId id="426" r:id="rId40"/>
    <p:sldId id="427" r:id="rId41"/>
    <p:sldId id="428" r:id="rId42"/>
    <p:sldId id="420" r:id="rId43"/>
    <p:sldId id="441" r:id="rId44"/>
    <p:sldId id="418" r:id="rId45"/>
    <p:sldId id="362" r:id="rId46"/>
    <p:sldId id="329" r:id="rId47"/>
    <p:sldId id="330" r:id="rId48"/>
    <p:sldId id="331" r:id="rId49"/>
    <p:sldId id="429" r:id="rId50"/>
    <p:sldId id="417" r:id="rId51"/>
    <p:sldId id="407" r:id="rId52"/>
    <p:sldId id="287" r:id="rId53"/>
    <p:sldId id="387" r:id="rId54"/>
    <p:sldId id="333" r:id="rId55"/>
    <p:sldId id="340" r:id="rId56"/>
    <p:sldId id="289" r:id="rId57"/>
    <p:sldId id="391" r:id="rId58"/>
    <p:sldId id="288" r:id="rId59"/>
    <p:sldId id="290" r:id="rId60"/>
    <p:sldId id="408" r:id="rId61"/>
    <p:sldId id="293" r:id="rId62"/>
    <p:sldId id="372" r:id="rId63"/>
    <p:sldId id="393" r:id="rId64"/>
    <p:sldId id="394" r:id="rId65"/>
    <p:sldId id="342" r:id="rId66"/>
    <p:sldId id="416" r:id="rId67"/>
    <p:sldId id="409" r:id="rId68"/>
    <p:sldId id="298" r:id="rId69"/>
    <p:sldId id="373" r:id="rId70"/>
    <p:sldId id="386" r:id="rId71"/>
    <p:sldId id="446" r:id="rId72"/>
    <p:sldId id="447" r:id="rId73"/>
    <p:sldId id="450" r:id="rId74"/>
    <p:sldId id="448" r:id="rId75"/>
    <p:sldId id="355" r:id="rId76"/>
    <p:sldId id="366" r:id="rId77"/>
    <p:sldId id="367" r:id="rId78"/>
    <p:sldId id="401" r:id="rId79"/>
    <p:sldId id="313" r:id="rId80"/>
    <p:sldId id="452" r:id="rId81"/>
    <p:sldId id="453" r:id="rId82"/>
    <p:sldId id="454" r:id="rId83"/>
    <p:sldId id="455" r:id="rId84"/>
    <p:sldId id="456" r:id="rId85"/>
    <p:sldId id="457" r:id="rId86"/>
    <p:sldId id="458" r:id="rId87"/>
    <p:sldId id="309" r:id="rId88"/>
    <p:sldId id="442" r:id="rId89"/>
    <p:sldId id="433" r:id="rId90"/>
    <p:sldId id="410" r:id="rId91"/>
    <p:sldId id="300" r:id="rId92"/>
    <p:sldId id="374" r:id="rId93"/>
    <p:sldId id="385" r:id="rId94"/>
    <p:sldId id="382" r:id="rId95"/>
    <p:sldId id="343" r:id="rId96"/>
    <p:sldId id="344" r:id="rId97"/>
    <p:sldId id="345" r:id="rId98"/>
    <p:sldId id="381" r:id="rId99"/>
    <p:sldId id="459" r:id="rId100"/>
    <p:sldId id="411" r:id="rId101"/>
    <p:sldId id="302" r:id="rId102"/>
    <p:sldId id="375" r:id="rId103"/>
    <p:sldId id="384" r:id="rId104"/>
    <p:sldId id="402" r:id="rId105"/>
    <p:sldId id="404" r:id="rId106"/>
    <p:sldId id="348" r:id="rId107"/>
    <p:sldId id="412" r:id="rId108"/>
    <p:sldId id="304" r:id="rId109"/>
    <p:sldId id="376" r:id="rId110"/>
    <p:sldId id="395" r:id="rId111"/>
    <p:sldId id="396" r:id="rId112"/>
    <p:sldId id="397" r:id="rId113"/>
    <p:sldId id="413" r:id="rId114"/>
    <p:sldId id="306" r:id="rId115"/>
    <p:sldId id="378" r:id="rId116"/>
    <p:sldId id="383" r:id="rId117"/>
    <p:sldId id="350" r:id="rId118"/>
    <p:sldId id="414" r:id="rId119"/>
    <p:sldId id="443" r:id="rId120"/>
    <p:sldId id="444" r:id="rId121"/>
    <p:sldId id="398" r:id="rId122"/>
    <p:sldId id="369" r:id="rId1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459FB2ED-ABA0-48F6-A8F0-CB4BC97699F1}" v="593" dt="2020-08-18T16:01:24.726"/>
    <p1510:client id="{24F331D8-10B4-49F8-9C4A-A84148BBE140}" v="14" dt="2020-08-10T17:56:58.327"/>
    <p1510:client id="{70A8E117-50DA-47A8-AEC1-E93904120080}" v="795" dt="2020-08-19T20:05:20.611"/>
    <p1510:client id="{3178F9A1-EFA8-4C4D-BB8A-A30A1B9E0B8A}" v="168" dt="2020-07-28T19:17:45.056"/>
    <p1510:client id="{3E2663B0-A35B-4459-A017-40CFF2F35260}" v="1017" dt="2020-08-20T19:54:14.003"/>
    <p1510:client id="{5D5CC065-74D4-42D2-9CCC-3D9A44FD9D62}" v="1666" dt="2020-08-28T18:59:58.958"/>
    <p1510:client id="{43DD23A0-7480-4EAC-AF77-94275ACAC052}" v="10" dt="2020-08-10T18:49:28.503"/>
    <p1510:client id="{50BB1936-0D87-4A11-87EB-554C7D1B873E}" v="197" dt="2020-08-11T14:06:11.929"/>
    <p1510:client id="{800C4647-BD70-4737-BF0C-44F77A27DBBA}" v="2442" dt="2020-08-10T19:57:45.949"/>
    <p1510:client id="{BC051E09-CB16-47FB-B00F-822AA1CD5111}" v="83" dt="2020-08-28T18:52:54.273"/>
    <p1510:client id="{C333B064-4BB1-4714-8A02-D0FCB101106D}" v="60" dt="2020-08-25T23:15:47.659"/>
    <p1510:client id="{F6828B9F-513B-41D7-892B-5FEECA0E1027}" v="367" dt="2020-08-10T18:29:37.799"/>
    <p1510:client id="{D1082EDD-4600-4B4E-9CDA-5618E8F96443}" v="3323" dt="2020-08-19T15:22:55.026"/>
    <p1510:client id="{D9F74A4E-AB0C-49F7-8B88-95F65F818E85}" v="498" dt="2020-08-19T13:31:15.7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62" autoAdjust="0"/>
    <p:restoredTop sz="82939" autoAdjust="0"/>
  </p:normalViewPr>
  <p:slideViewPr>
    <p:cSldViewPr>
      <p:cViewPr varScale="1">
        <p:scale>
          <a:sx n="69" d="100"/>
          <a:sy n="69" d="100"/>
        </p:scale>
        <p:origin x="1901" y="72"/>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6797"/>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notesMaster" Target="notesMasters/notesMaster1.xml"/><Relationship Id="rId129" Type="http://schemas.openxmlformats.org/officeDocument/2006/relationships/tableStyles" Target="tableStyle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microsoft.com/office/2015/10/relationships/revisionInfo" Target="revisionInfo.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commentAuthors" Target="commentAuthor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D:\Capstone%20Repositories\Capstone%20Support\playbook\daily%20agenda%20schedu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Activity Breakdown by Class</a:t>
            </a:r>
            <a:r>
              <a:rPr lang="en-US" baseline="0"/>
              <a:t> (mins)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Summary!$A$2:$B$2</c:f>
              <c:strCache>
                <c:ptCount val="2"/>
                <c:pt idx="0">
                  <c:v>Project technical work</c:v>
                </c:pt>
                <c:pt idx="1">
                  <c:v>(P)</c:v>
                </c:pt>
              </c:strCache>
            </c:strRef>
          </c:tx>
          <c:spPr>
            <a:solidFill>
              <a:schemeClr val="accent1"/>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Summary!$C$2:$L$2</c:f>
              <c:numCache>
                <c:formatCode>General</c:formatCode>
                <c:ptCount val="10"/>
                <c:pt idx="0">
                  <c:v>40</c:v>
                </c:pt>
                <c:pt idx="1">
                  <c:v>75</c:v>
                </c:pt>
                <c:pt idx="2">
                  <c:v>45</c:v>
                </c:pt>
                <c:pt idx="3">
                  <c:v>70</c:v>
                </c:pt>
                <c:pt idx="4">
                  <c:v>75</c:v>
                </c:pt>
                <c:pt idx="5">
                  <c:v>95</c:v>
                </c:pt>
                <c:pt idx="6">
                  <c:v>90</c:v>
                </c:pt>
                <c:pt idx="7">
                  <c:v>90</c:v>
                </c:pt>
                <c:pt idx="8">
                  <c:v>90</c:v>
                </c:pt>
                <c:pt idx="9">
                  <c:v>90</c:v>
                </c:pt>
              </c:numCache>
            </c:numRef>
          </c:val>
          <c:extLst>
            <c:ext xmlns:c16="http://schemas.microsoft.com/office/drawing/2014/chart" uri="{C3380CC4-5D6E-409C-BE32-E72D297353CC}">
              <c16:uniqueId val="{00000000-9723-478D-A269-820905C220AB}"/>
            </c:ext>
          </c:extLst>
        </c:ser>
        <c:ser>
          <c:idx val="1"/>
          <c:order val="1"/>
          <c:tx>
            <c:strRef>
              <c:f>Summary!$A$3:$B$3</c:f>
              <c:strCache>
                <c:ptCount val="2"/>
                <c:pt idx="0">
                  <c:v>Team development / Design process refresher</c:v>
                </c:pt>
                <c:pt idx="1">
                  <c:v>(T)</c:v>
                </c:pt>
              </c:strCache>
            </c:strRef>
          </c:tx>
          <c:spPr>
            <a:solidFill>
              <a:schemeClr val="accent2"/>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Summary!$C$3:$L$3</c:f>
              <c:numCache>
                <c:formatCode>General</c:formatCode>
                <c:ptCount val="10"/>
                <c:pt idx="0">
                  <c:v>30</c:v>
                </c:pt>
                <c:pt idx="1">
                  <c:v>0</c:v>
                </c:pt>
                <c:pt idx="2">
                  <c:v>55</c:v>
                </c:pt>
                <c:pt idx="3">
                  <c:v>30</c:v>
                </c:pt>
                <c:pt idx="4">
                  <c:v>0</c:v>
                </c:pt>
                <c:pt idx="5">
                  <c:v>10</c:v>
                </c:pt>
                <c:pt idx="6">
                  <c:v>10</c:v>
                </c:pt>
                <c:pt idx="7">
                  <c:v>15</c:v>
                </c:pt>
                <c:pt idx="8">
                  <c:v>15</c:v>
                </c:pt>
                <c:pt idx="9">
                  <c:v>15</c:v>
                </c:pt>
              </c:numCache>
            </c:numRef>
          </c:val>
          <c:extLst>
            <c:ext xmlns:c16="http://schemas.microsoft.com/office/drawing/2014/chart" uri="{C3380CC4-5D6E-409C-BE32-E72D297353CC}">
              <c16:uniqueId val="{00000001-9723-478D-A269-820905C220AB}"/>
            </c:ext>
          </c:extLst>
        </c:ser>
        <c:ser>
          <c:idx val="2"/>
          <c:order val="2"/>
          <c:tx>
            <c:strRef>
              <c:f>Summary!$A$4:$B$4</c:f>
              <c:strCache>
                <c:ptCount val="2"/>
                <c:pt idx="0">
                  <c:v>Administrative tasks</c:v>
                </c:pt>
                <c:pt idx="1">
                  <c:v>(A)</c:v>
                </c:pt>
              </c:strCache>
            </c:strRef>
          </c:tx>
          <c:spPr>
            <a:solidFill>
              <a:schemeClr val="accent3"/>
            </a:solidFill>
            <a:ln>
              <a:noFill/>
            </a:ln>
            <a:effectLst/>
          </c:spPr>
          <c:invertIfNegative val="0"/>
          <c:cat>
            <c:numRef>
              <c:f>Summary!$C$1:$L$1</c:f>
              <c:numCache>
                <c:formatCode>General</c:formatCode>
                <c:ptCount val="10"/>
                <c:pt idx="0">
                  <c:v>1</c:v>
                </c:pt>
                <c:pt idx="1">
                  <c:v>2</c:v>
                </c:pt>
                <c:pt idx="2">
                  <c:v>3</c:v>
                </c:pt>
                <c:pt idx="3">
                  <c:v>4</c:v>
                </c:pt>
                <c:pt idx="4">
                  <c:v>5</c:v>
                </c:pt>
                <c:pt idx="5">
                  <c:v>6</c:v>
                </c:pt>
                <c:pt idx="6">
                  <c:v>7</c:v>
                </c:pt>
                <c:pt idx="7">
                  <c:v>8</c:v>
                </c:pt>
                <c:pt idx="8">
                  <c:v>9</c:v>
                </c:pt>
                <c:pt idx="9">
                  <c:v>10</c:v>
                </c:pt>
              </c:numCache>
            </c:numRef>
          </c:cat>
          <c:val>
            <c:numRef>
              <c:f>Summary!$C$4:$L$4</c:f>
              <c:numCache>
                <c:formatCode>General</c:formatCode>
                <c:ptCount val="10"/>
                <c:pt idx="0">
                  <c:v>40</c:v>
                </c:pt>
                <c:pt idx="1">
                  <c:v>35</c:v>
                </c:pt>
                <c:pt idx="2">
                  <c:v>10</c:v>
                </c:pt>
                <c:pt idx="3">
                  <c:v>10</c:v>
                </c:pt>
                <c:pt idx="4">
                  <c:v>35</c:v>
                </c:pt>
                <c:pt idx="5">
                  <c:v>5</c:v>
                </c:pt>
                <c:pt idx="6">
                  <c:v>10</c:v>
                </c:pt>
                <c:pt idx="7">
                  <c:v>5</c:v>
                </c:pt>
                <c:pt idx="8">
                  <c:v>5</c:v>
                </c:pt>
                <c:pt idx="9">
                  <c:v>5</c:v>
                </c:pt>
              </c:numCache>
            </c:numRef>
          </c:val>
          <c:extLst>
            <c:ext xmlns:c16="http://schemas.microsoft.com/office/drawing/2014/chart" uri="{C3380CC4-5D6E-409C-BE32-E72D297353CC}">
              <c16:uniqueId val="{00000002-9723-478D-A269-820905C220AB}"/>
            </c:ext>
          </c:extLst>
        </c:ser>
        <c:dLbls>
          <c:showLegendKey val="0"/>
          <c:showVal val="0"/>
          <c:showCatName val="0"/>
          <c:showSerName val="0"/>
          <c:showPercent val="0"/>
          <c:showBubbleSize val="0"/>
        </c:dLbls>
        <c:gapWidth val="219"/>
        <c:overlap val="-27"/>
        <c:axId val="376285808"/>
        <c:axId val="376287472"/>
      </c:barChart>
      <c:catAx>
        <c:axId val="37628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7472"/>
        <c:crosses val="autoZero"/>
        <c:auto val="1"/>
        <c:lblAlgn val="ctr"/>
        <c:lblOffset val="100"/>
        <c:noMultiLvlLbl val="0"/>
      </c:catAx>
      <c:valAx>
        <c:axId val="3762874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6285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35.jpeg"/><Relationship Id="rId6" Type="http://schemas.openxmlformats.org/officeDocument/2006/relationships/hyperlink" Target="https://en.wiktionary.org/wiki/monarch" TargetMode="External"/><Relationship Id="rId5" Type="http://schemas.openxmlformats.org/officeDocument/2006/relationships/image" Target="../media/image3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4" tIns="46653" rIns="93304" bIns="46653"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04" tIns="46653" rIns="93304" bIns="46653" rtlCol="0"/>
          <a:lstStyle>
            <a:lvl1pPr algn="r">
              <a:defRPr sz="1200"/>
            </a:lvl1pPr>
          </a:lstStyle>
          <a:p>
            <a:fld id="{D0FE861C-486B-4E18-A0E9-A790238A915C}" type="datetimeFigureOut">
              <a:rPr lang="en-US" smtClean="0"/>
              <a:t>2/7/2023</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304" tIns="46653" rIns="93304" bIns="46653"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04" tIns="46653" rIns="93304" bIns="4665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04" tIns="46653" rIns="93304" bIns="466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04" tIns="46653" rIns="93304" bIns="46653"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25</a:t>
            </a:fld>
            <a:endParaRPr lang="en-US" dirty="0"/>
          </a:p>
        </p:txBody>
      </p:sp>
    </p:spTree>
    <p:extLst>
      <p:ext uri="{BB962C8B-B14F-4D97-AF65-F5344CB8AC3E}">
        <p14:creationId xmlns:p14="http://schemas.microsoft.com/office/powerpoint/2010/main" val="994923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2951198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28668293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a:t>
            </a:r>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36</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“We Are” cards just before that step</a:t>
            </a:r>
          </a:p>
          <a:p>
            <a:r>
              <a:rPr lang="en-US" dirty="0"/>
              <a:t>Potential Challenges include societal, financial, environmental, technical, ethical, etc.</a:t>
            </a:r>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33013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51</a:t>
            </a:fld>
            <a:endParaRPr lang="en-US" dirty="0"/>
          </a:p>
        </p:txBody>
      </p:sp>
    </p:spTree>
    <p:extLst>
      <p:ext uri="{BB962C8B-B14F-4D97-AF65-F5344CB8AC3E}">
        <p14:creationId xmlns:p14="http://schemas.microsoft.com/office/powerpoint/2010/main" val="3004372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59</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4</a:t>
            </a:r>
          </a:p>
        </p:txBody>
      </p:sp>
      <p:sp>
        <p:nvSpPr>
          <p:cNvPr id="4" name="Slide Number Placeholder 3"/>
          <p:cNvSpPr>
            <a:spLocks noGrp="1"/>
          </p:cNvSpPr>
          <p:nvPr>
            <p:ph type="sldNum" sz="quarter" idx="10"/>
          </p:nvPr>
        </p:nvSpPr>
        <p:spPr/>
        <p:txBody>
          <a:bodyPr/>
          <a:lstStyle/>
          <a:p>
            <a:fld id="{DF811066-0135-4CAA-8AD4-89A97190AC00}" type="slidenum">
              <a:rPr lang="en-US" smtClean="0"/>
              <a:t>60</a:t>
            </a:fld>
            <a:endParaRPr lang="en-US" dirty="0"/>
          </a:p>
        </p:txBody>
      </p:sp>
    </p:spTree>
    <p:extLst>
      <p:ext uri="{BB962C8B-B14F-4D97-AF65-F5344CB8AC3E}">
        <p14:creationId xmlns:p14="http://schemas.microsoft.com/office/powerpoint/2010/main" val="1571963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DF811066-0135-4CAA-8AD4-89A97190AC00}" type="slidenum">
              <a:rPr lang="en-US" smtClean="0"/>
              <a:t>67</a:t>
            </a:fld>
            <a:endParaRPr lang="en-US" dirty="0"/>
          </a:p>
        </p:txBody>
      </p:sp>
    </p:spTree>
    <p:extLst>
      <p:ext uri="{BB962C8B-B14F-4D97-AF65-F5344CB8AC3E}">
        <p14:creationId xmlns:p14="http://schemas.microsoft.com/office/powerpoint/2010/main" val="1128927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68</a:t>
            </a:fld>
            <a:endParaRPr lang="en-US" dirty="0"/>
          </a:p>
        </p:txBody>
      </p:sp>
    </p:spTree>
    <p:extLst>
      <p:ext uri="{BB962C8B-B14F-4D97-AF65-F5344CB8AC3E}">
        <p14:creationId xmlns:p14="http://schemas.microsoft.com/office/powerpoint/2010/main" val="29885751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69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76</a:t>
            </a:fld>
            <a:endParaRPr lang="en-US" dirty="0"/>
          </a:p>
        </p:txBody>
      </p:sp>
    </p:spTree>
    <p:extLst>
      <p:ext uri="{BB962C8B-B14F-4D97-AF65-F5344CB8AC3E}">
        <p14:creationId xmlns:p14="http://schemas.microsoft.com/office/powerpoint/2010/main" val="2418574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DF811066-0135-4CAA-8AD4-89A97190AC00}" type="slidenum">
              <a:rPr lang="en-US" smtClean="0"/>
              <a:t>90</a:t>
            </a:fld>
            <a:endParaRPr lang="en-US" dirty="0"/>
          </a:p>
        </p:txBody>
      </p:sp>
    </p:spTree>
    <p:extLst>
      <p:ext uri="{BB962C8B-B14F-4D97-AF65-F5344CB8AC3E}">
        <p14:creationId xmlns:p14="http://schemas.microsoft.com/office/powerpoint/2010/main" val="2705587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91</a:t>
            </a:fld>
            <a:endParaRPr lang="en-US" dirty="0"/>
          </a:p>
        </p:txBody>
      </p:sp>
    </p:spTree>
    <p:extLst>
      <p:ext uri="{BB962C8B-B14F-4D97-AF65-F5344CB8AC3E}">
        <p14:creationId xmlns:p14="http://schemas.microsoft.com/office/powerpoint/2010/main" val="1884706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431252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101</a:t>
            </a:fld>
            <a:endParaRPr lang="en-US" dirty="0"/>
          </a:p>
        </p:txBody>
      </p:sp>
    </p:spTree>
    <p:extLst>
      <p:ext uri="{BB962C8B-B14F-4D97-AF65-F5344CB8AC3E}">
        <p14:creationId xmlns:p14="http://schemas.microsoft.com/office/powerpoint/2010/main" val="31876394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25715223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8</a:t>
            </a:r>
          </a:p>
        </p:txBody>
      </p:sp>
      <p:sp>
        <p:nvSpPr>
          <p:cNvPr id="4" name="Slide Number Placeholder 3"/>
          <p:cNvSpPr>
            <a:spLocks noGrp="1"/>
          </p:cNvSpPr>
          <p:nvPr>
            <p:ph type="sldNum" sz="quarter" idx="10"/>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114</a:t>
            </a:fld>
            <a:endParaRPr lang="en-US" dirty="0"/>
          </a:p>
        </p:txBody>
      </p:sp>
    </p:spTree>
    <p:extLst>
      <p:ext uri="{BB962C8B-B14F-4D97-AF65-F5344CB8AC3E}">
        <p14:creationId xmlns:p14="http://schemas.microsoft.com/office/powerpoint/2010/main" val="1150528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1324223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946400" y="3852863"/>
            <a:ext cx="13868400" cy="10401300"/>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777853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yourself and discuss desired outcomes – 1 minute</a:t>
            </a:r>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Community Agreements – </a:t>
            </a:r>
          </a:p>
          <a:p>
            <a:r>
              <a:rPr lang="en-US" b="1" dirty="0"/>
              <a:t>Be Curious, Open, and Respectful</a:t>
            </a:r>
            <a:r>
              <a:rPr lang="en-US" dirty="0"/>
              <a:t> - call in not out/throw sunshine not shade </a:t>
            </a:r>
          </a:p>
          <a:p>
            <a:r>
              <a:rPr lang="en-US" b="1" dirty="0"/>
              <a:t>No one knows everything</a:t>
            </a:r>
            <a:r>
              <a:rPr lang="en-US" dirty="0"/>
              <a:t> - together we know a lot </a:t>
            </a:r>
          </a:p>
          <a:p>
            <a:r>
              <a:rPr lang="en-US" b="1" dirty="0"/>
              <a:t>We can’t be articulate all the time</a:t>
            </a:r>
            <a:r>
              <a:rPr lang="en-US" dirty="0"/>
              <a:t> - give the benefit of the doubt and ask questions </a:t>
            </a:r>
          </a:p>
          <a:p>
            <a:r>
              <a:rPr lang="en-US" b="1" dirty="0"/>
              <a:t>We take care of ourselves</a:t>
            </a:r>
            <a:r>
              <a:rPr lang="en-US" dirty="0"/>
              <a:t> - stretch, eat, drink, use restroom, rest, etc. </a:t>
            </a:r>
          </a:p>
          <a:p>
            <a:r>
              <a:rPr lang="en-US" b="1" dirty="0"/>
              <a:t>Confidentiality</a:t>
            </a:r>
            <a:r>
              <a:rPr lang="en-US" dirty="0"/>
              <a:t> - don’t speak for others without explicit permission, don’t share something communicated in a private or safe space. </a:t>
            </a:r>
          </a:p>
          <a:p>
            <a:r>
              <a:rPr lang="en-US" b="1" dirty="0"/>
              <a:t>One mic</a:t>
            </a:r>
            <a:r>
              <a:rPr lang="en-US" dirty="0"/>
              <a:t> - one voice at a time </a:t>
            </a:r>
          </a:p>
          <a:p>
            <a:r>
              <a:rPr lang="en-US" b="1" dirty="0"/>
              <a:t>Take Space/Make Space</a:t>
            </a:r>
            <a:r>
              <a:rPr lang="en-US" dirty="0"/>
              <a:t> - if you are usually quiet challenge yourself to take more space, and if you usually talk a lot be mindful to leave room for quieter voices </a:t>
            </a:r>
          </a:p>
          <a:p>
            <a:r>
              <a:rPr lang="en-US" b="1" dirty="0"/>
              <a:t>Avoid Jargon, Acronyms, and Industry language</a:t>
            </a:r>
            <a:r>
              <a:rPr lang="en-US" dirty="0"/>
              <a:t> - use inclusive language that is accessible for people with varying inside knowledge </a:t>
            </a:r>
          </a:p>
          <a:p>
            <a:r>
              <a:rPr lang="en-US" b="1" dirty="0"/>
              <a:t>Be aware of time</a:t>
            </a:r>
            <a:r>
              <a:rPr lang="en-US" dirty="0"/>
              <a:t> - enough let’s move on (ELMO)  means if what you wanted to say has already been said, don’t say it </a:t>
            </a:r>
          </a:p>
          <a:p>
            <a:r>
              <a:rPr lang="en-US" b="1" dirty="0"/>
              <a:t>Speak from your own experience</a:t>
            </a:r>
            <a:r>
              <a:rPr lang="en-US" dirty="0"/>
              <a:t> - Use I statements rather than generalizations </a:t>
            </a:r>
          </a:p>
          <a:p>
            <a:r>
              <a:rPr lang="en-US" b="1" dirty="0"/>
              <a:t>Challenge assumptions</a:t>
            </a:r>
            <a:r>
              <a:rPr lang="en-US" dirty="0"/>
              <a:t> </a:t>
            </a:r>
          </a:p>
          <a:p>
            <a:r>
              <a:rPr lang="en-US" b="1" dirty="0"/>
              <a:t>Be conscious of intent vs. impact</a:t>
            </a:r>
            <a:r>
              <a:rPr lang="en-US" dirty="0"/>
              <a:t> - no matter intention you’re responsible for your impact </a:t>
            </a:r>
          </a:p>
          <a:p>
            <a:r>
              <a:rPr lang="en-US" b="1" dirty="0"/>
              <a:t>Avoid using isms</a:t>
            </a:r>
            <a:endParaRPr lang="en-US" dirty="0"/>
          </a:p>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286530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24</a:t>
            </a:fld>
            <a:endParaRPr lang="en-US" dirty="0"/>
          </a:p>
        </p:txBody>
      </p:sp>
    </p:spTree>
    <p:extLst>
      <p:ext uri="{BB962C8B-B14F-4D97-AF65-F5344CB8AC3E}">
        <p14:creationId xmlns:p14="http://schemas.microsoft.com/office/powerpoint/2010/main" val="3533366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2/7/2023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2/7/2023</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2/7/2023</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2/7/2023</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2/7/2023</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2/7/2023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2/7/2023</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B93E7-D57E-4A7E-B607-67BD05683528}"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2/7/2023</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2/7/2023</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2/7/2023</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2/7/2023</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2/7/2023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12B93E7-D57E-4A7E-B607-67BD05683528}" type="datetimeFigureOut">
              <a:rPr lang="en-US" smtClean="0"/>
              <a:t>2/7/2023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emplate%20documents/BM_Memo-Topic-RCSid.docx" TargetMode="External"/><Relationship Id="rId7" Type="http://schemas.openxmlformats.org/officeDocument/2006/relationships/hyperlink" Target="https://rpi.percipio.com/" TargetMode="External"/><Relationship Id="rId2" Type="http://schemas.openxmlformats.org/officeDocument/2006/relationships/hyperlink" Target="https://designlab.eng.rpi.edu/edn/projects/capstone-support-dev/repository/112/raw/training/Creating%20Versions%20from%20your%20Statement%20of%20Work.mp4"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Templates_and_Forms" TargetMode="External"/><Relationship Id="rId5" Type="http://schemas.openxmlformats.org/officeDocument/2006/relationships/hyperlink" Target="https://designlab.eng.rpi.edu/edn/projects/capstone-support-dev/wiki/Risks_Associated_with_Project_Plans" TargetMode="External"/><Relationship Id="rId4" Type="http://schemas.openxmlformats.org/officeDocument/2006/relationships/hyperlink" Target="https://designlab.eng.rpi.edu/edn/projects/capstone-support-dev/repository/112/raw/Rubrics/Background%20Memo%20Rubric.docx"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10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1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hyperlink" Target="https://forms.gle/cP2scUNmdsxncBsm8" TargetMode="External"/><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24.xml"/></Relationships>
</file>

<file path=ppt/slides/_rels/slide117.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24.xml"/><Relationship Id="rId4" Type="http://schemas.openxmlformats.org/officeDocument/2006/relationships/image" Target="../media/image44.PN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119.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1_and_beyond"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10.jpeg"/><Relationship Id="rId5" Type="http://schemas.openxmlformats.org/officeDocument/2006/relationships/image" Target="../media/image5.png"/><Relationship Id="rId10" Type="http://schemas.openxmlformats.org/officeDocument/2006/relationships/image" Target="../media/image9.wmf"/><Relationship Id="rId4" Type="http://schemas.openxmlformats.org/officeDocument/2006/relationships/image" Target="../media/image4.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9.wmf"/><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 Id="rId14"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s://rpi.percipi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designlab.eng.rpi.edu/edn/" TargetMode="External"/><Relationship Id="rId2" Type="http://schemas.openxmlformats.org/officeDocument/2006/relationships/hyperlink" Target="https://forms.gle/HoU1JufvnPfDkbtW6" TargetMode="External"/><Relationship Id="rId1" Type="http://schemas.openxmlformats.org/officeDocument/2006/relationships/slideLayout" Target="../slideLayouts/slideLayout24.xml"/><Relationship Id="rId4" Type="http://schemas.openxmlformats.org/officeDocument/2006/relationships/hyperlink" Target="https://designlab.eng.rpi.edu/edn/projects/capstone-support-dev/repository/112/raw/training/Capstone%20Introduction%20and%20Expectations%20Part%202.mp4"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hyperlink" Target="https://designlab.eng.rpi.edu/projects/capstone-support-dev/wiki%20-%20Playbook.ppt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Course%20Documents/Team%20Standards%20Agreement.docx"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hyperlink" Target="https://designlab.eng.rpi.edu/edn/projects/capstone-support-dev/repository/112/raw/training/The%20Engineering%20Design%20Process%20Refresher.pptx"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repository/112/raw/training/EDN%20Guidance%20for%20Out%20of%20Class%20Tasks%20-%20Initial%20Postings.mp4" TargetMode="External"/><Relationship Id="rId5" Type="http://schemas.openxmlformats.org/officeDocument/2006/relationships/hyperlink" Target="https://forms.gle/yvkvMFuR9rSaEhrB8"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99.xml"/><Relationship Id="rId3" Type="http://schemas.openxmlformats.org/officeDocument/2006/relationships/slide" Target="slide35.xml"/><Relationship Id="rId7" Type="http://schemas.openxmlformats.org/officeDocument/2006/relationships/slide" Target="slide89.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66.xml"/><Relationship Id="rId5" Type="http://schemas.openxmlformats.org/officeDocument/2006/relationships/slide" Target="slide59.xml"/><Relationship Id="rId10" Type="http://schemas.openxmlformats.org/officeDocument/2006/relationships/slide" Target="slide112.xml"/><Relationship Id="rId4" Type="http://schemas.openxmlformats.org/officeDocument/2006/relationships/slide" Target="slide50.xml"/><Relationship Id="rId9" Type="http://schemas.openxmlformats.org/officeDocument/2006/relationships/slide" Target="slide106.xml"/></Relationships>
</file>

<file path=ppt/slides/_rels/slide50.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hyperlink" Target="https://designlab.eng.rpi.edu/projects/capstone-support-dev/wiki%20-%20Playbook.pptx"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Needs%20and%20Requirements%20workbook.xls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hyperlink" Target="https://designlab.eng.rpi.edu/edn/attachments/download/114354/RMPL%20Safety%20Module%20Completion%20Instructions-Percipio%20.pdf" TargetMode="External"/><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rpi.percipio.com/" TargetMode="External"/><Relationship Id="rId2" Type="http://schemas.openxmlformats.org/officeDocument/2006/relationships/hyperlink" Target="https://forms.gle/DnhZCi1MzGQZTLAn8" TargetMode="External"/><Relationship Id="rId1" Type="http://schemas.openxmlformats.org/officeDocument/2006/relationships/slideLayout" Target="../slideLayouts/slideLayout24.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hyperlink" Target="https://designlab.eng.rpi.edu/projects/capstone-support-dev/wiki%20-%20Playbook.pptx"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s://forms.gle/JcjmKtadJw7cZz3i6" TargetMode="External"/><Relationship Id="rId7" Type="http://schemas.openxmlformats.org/officeDocument/2006/relationships/hyperlink" Target="https://designlab.eng.rpi.edu/edn/attachments/download/114354/RMPL%20Safety%20Module%20Completion%20Instructions-Percipio%20.pdf" TargetMode="External"/><Relationship Id="rId2" Type="http://schemas.openxmlformats.org/officeDocument/2006/relationships/hyperlink" Target="https://designlab.eng.rpi.edu/edn/projects/capstone-support-dev/repository/112/raw/training/Statement%20of%20Work.mp4" TargetMode="External"/><Relationship Id="rId1" Type="http://schemas.openxmlformats.org/officeDocument/2006/relationships/slideLayout" Target="../slideLayouts/slideLayout24.xml"/><Relationship Id="rId6" Type="http://schemas.openxmlformats.org/officeDocument/2006/relationships/hyperlink" Target="https://rpi.percipio.com/" TargetMode="External"/><Relationship Id="rId5" Type="http://schemas.openxmlformats.org/officeDocument/2006/relationships/hyperlink" Target="https://designlab.eng.rpi.edu/edn/projects/capstone-support-dev/wiki/Subversion" TargetMode="External"/><Relationship Id="rId4" Type="http://schemas.openxmlformats.org/officeDocument/2006/relationships/hyperlink" Target="https://designlab.eng.rpi.edu/edn/projects/capstone-support-dev/wiki/Project_Documentation"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6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Project_Documentation"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www.youtube.com/watch?v=ukYi50Gfc5M"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wiki/Capstone_Playbook"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designlab.eng.rpi.edu/projects/capstone-support-dev/wiki/Templates_and_Forms" TargetMode="Externa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forms.gle/cQMW67DEXopv8FD59" TargetMode="External"/><Relationship Id="rId2" Type="http://schemas.openxmlformats.org/officeDocument/2006/relationships/hyperlink" Target="https://mediasite.mms.rpi.edu/Mediasite5/Channel/anderm8winrpiedu-engr-2050/watch/d78db44fd9f7424b9d8f4c72857f84371d" TargetMode="External"/><Relationship Id="rId1" Type="http://schemas.openxmlformats.org/officeDocument/2006/relationships/slideLayout" Target="../slideLayouts/slideLayout24.xml"/><Relationship Id="rId6" Type="http://schemas.openxmlformats.org/officeDocument/2006/relationships/hyperlink" Target="https://designlab.eng.rpi.edu/edn/attachments/download/114354/RMPL%20Safety%20Module%20Completion%20Instructions-Percipio%20.pdf" TargetMode="External"/><Relationship Id="rId5" Type="http://schemas.openxmlformats.org/officeDocument/2006/relationships/hyperlink" Target="https://rpi.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designlab.eng.rpi.edu/edn/projects/capstone-support-dev/wiki" TargetMode="External"/><Relationship Id="rId2" Type="http://schemas.openxmlformats.org/officeDocument/2006/relationships/hyperlink" Target="https://covid19.rpi.edu/" TargetMode="Externa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2" Type="http://schemas.openxmlformats.org/officeDocument/2006/relationships/hyperlink" Target="https://designlab.eng.rpi.edu/edn/projects/capstone-support-dev/wiki/Background_Memo" TargetMode="Externa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hyperlink" Target="https://www.youtube.com/watch?v=L6WYJh1Ygoc" TargetMode="External"/><Relationship Id="rId2" Type="http://schemas.openxmlformats.org/officeDocument/2006/relationships/hyperlink" Target="https://www.youtube.com/watch?v=QwuwzBBThPY" TargetMode="External"/><Relationship Id="rId1" Type="http://schemas.openxmlformats.org/officeDocument/2006/relationships/slideLayout" Target="../slideLayouts/slideLayout24.xml"/><Relationship Id="rId5" Type="http://schemas.openxmlformats.org/officeDocument/2006/relationships/hyperlink" Target="https://designlab.eng.rpi.edu/edn/attachments/download/114354/RMPL%20Safety%20Module%20Completion%20Instructions-Percipio%20.pdf" TargetMode="External"/><Relationship Id="rId4" Type="http://schemas.openxmlformats.org/officeDocument/2006/relationships/hyperlink" Target="https://rpi.percipio.com/"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designlab.eng.rpi.edu/projects/capstone-support-dev/wiki%20-%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Class 1 to 9</a:t>
            </a:r>
          </a:p>
          <a:p>
            <a:r>
              <a:rPr lang="en-US" dirty="0">
                <a:cs typeface="Calibri"/>
              </a:rPr>
              <a:t>Scaffolded Sessions</a:t>
            </a: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Course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Teams may wish to use Webex to record their meetings for any members who are 'absent' or have connection issues.</a:t>
            </a:r>
          </a:p>
          <a:p>
            <a:pPr lvl="1"/>
            <a:r>
              <a:rPr lang="en-US" dirty="0"/>
              <a:t>If you record, save to the cloud so your team can access the recording.</a:t>
            </a:r>
          </a:p>
          <a:p>
            <a:pPr lvl="1"/>
            <a:r>
              <a:rPr lang="en-US" dirty="0">
                <a:cs typeface="Calibri"/>
              </a:rPr>
              <a:t>ALWAYS encouraged to take meeting minutes and post to Electronic Design Notebook (EDN) for future reference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63262055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lstStyle/>
          <a:p>
            <a:r>
              <a:rPr lang="en-US" dirty="0"/>
              <a:t>One idea per Post-it. Be concise!</a:t>
            </a:r>
          </a:p>
          <a:p>
            <a:r>
              <a:rPr lang="en-US" dirty="0"/>
              <a:t>Defined to be No More than 1 week long. Break big things into smaller pieces.</a:t>
            </a:r>
          </a:p>
          <a:p>
            <a:r>
              <a:rPr lang="en-US" dirty="0"/>
              <a:t>Everyone Needs at Least 1 Task / Week for the Entire Semester</a:t>
            </a:r>
          </a:p>
          <a:p>
            <a:r>
              <a:rPr lang="en-US" dirty="0"/>
              <a:t>What will YOU contribute to the project? Focus on YOUR potential contributions to the project. </a:t>
            </a:r>
            <a:r>
              <a:rPr lang="en-US" i="1" dirty="0"/>
              <a:t>(We know these may not yet be defined!)</a:t>
            </a:r>
          </a:p>
          <a:p>
            <a:r>
              <a:rPr lang="en-US" dirty="0"/>
              <a:t>Focus on the technical work required.</a:t>
            </a:r>
          </a:p>
          <a:p>
            <a:r>
              <a:rPr lang="en-US" dirty="0"/>
              <a:t>Leave out project management / overhead tasks, e.g., report writing, slide making, etc.</a:t>
            </a:r>
          </a:p>
          <a:p>
            <a:r>
              <a:rPr lang="en-US"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102</a:t>
            </a:fld>
            <a:endParaRPr lang="en-US" sz="1200" dirty="0"/>
          </a:p>
        </p:txBody>
      </p:sp>
    </p:spTree>
    <p:extLst>
      <p:ext uri="{BB962C8B-B14F-4D97-AF65-F5344CB8AC3E}">
        <p14:creationId xmlns:p14="http://schemas.microsoft.com/office/powerpoint/2010/main" val="32655919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Gantt charts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Tree>
    <p:extLst>
      <p:ext uri="{BB962C8B-B14F-4D97-AF65-F5344CB8AC3E}">
        <p14:creationId xmlns:p14="http://schemas.microsoft.com/office/powerpoint/2010/main" val="18101578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85000" lnSpcReduction="20000"/>
          </a:bodyPr>
          <a:lstStyle/>
          <a:p>
            <a:pPr marL="0" indent="0">
              <a:buNone/>
            </a:pPr>
            <a:r>
              <a:rPr lang="en-US" dirty="0"/>
              <a:t>10 min – (individually silently) each student generate list of TEN tasks which must be completed to accomplish the deliverables</a:t>
            </a:r>
          </a:p>
          <a:p>
            <a:r>
              <a:rPr lang="en-US" dirty="0"/>
              <a:t>Previous Out of Class Task was to post 6 personal tasks to EDN, so start with those. Now create at least 4 more each.</a:t>
            </a:r>
          </a:p>
          <a:p>
            <a:pPr marL="0" indent="0">
              <a:buNone/>
            </a:pPr>
            <a:endParaRPr lang="en-US" dirty="0"/>
          </a:p>
          <a:p>
            <a:pPr marL="0" indent="0">
              <a:buNone/>
            </a:pPr>
            <a:r>
              <a:rPr lang="en-US" dirty="0"/>
              <a:t>10 min – Organize tasks on Whiteboard</a:t>
            </a:r>
          </a:p>
          <a:p>
            <a:r>
              <a:rPr lang="en-US" dirty="0"/>
              <a:t>Create 1 post-it for each task</a:t>
            </a:r>
          </a:p>
          <a:p>
            <a:r>
              <a:rPr lang="en-US"/>
              <a:t>Add your </a:t>
            </a:r>
            <a:r>
              <a:rPr lang="en-US" dirty="0"/>
              <a:t>initials to post-it in case there are questions about content</a:t>
            </a:r>
          </a:p>
          <a:p>
            <a:r>
              <a:rPr lang="en-US" dirty="0"/>
              <a:t>Position tasks appropriately along week-by-week calendar</a:t>
            </a:r>
          </a:p>
          <a:p>
            <a:pPr lvl="1"/>
            <a:r>
              <a:rPr lang="en-US" dirty="0"/>
              <a:t>This can be done before or after getting all items shared. </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color/initial) to 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80653674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66804"/>
            <a:ext cx="7886700" cy="882440"/>
          </a:xfrm>
        </p:spPr>
        <p:txBody>
          <a:bodyPr/>
          <a:lstStyle/>
          <a:p>
            <a:r>
              <a:rPr lang="en-US" dirty="0"/>
              <a:t>Out of Class Tasks</a:t>
            </a:r>
            <a:br>
              <a:rPr lang="en-US" dirty="0"/>
            </a:br>
            <a:r>
              <a:rPr lang="en-US" sz="1800" dirty="0"/>
              <a:t>(to be completed </a:t>
            </a:r>
            <a:r>
              <a:rPr lang="en-US" sz="1800" b="1" dirty="0"/>
              <a:t>BEFORE Class 8</a:t>
            </a:r>
            <a:r>
              <a:rPr lang="en-US" sz="1800" dirty="0"/>
              <a:t>)</a:t>
            </a:r>
          </a:p>
        </p:txBody>
      </p:sp>
      <p:sp>
        <p:nvSpPr>
          <p:cNvPr id="8" name="Content Placeholder 2"/>
          <p:cNvSpPr txBox="1">
            <a:spLocks/>
          </p:cNvSpPr>
          <p:nvPr/>
        </p:nvSpPr>
        <p:spPr>
          <a:xfrm>
            <a:off x="1460192" y="1163108"/>
            <a:ext cx="7188508" cy="2630030"/>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Project Technical Work</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deliverables from Statement of Work to EDN Gantt Chart as </a:t>
            </a:r>
            <a:r>
              <a:rPr lang="en-US" sz="2900" i="1" dirty="0">
                <a:solidFill>
                  <a:prstClr val="black"/>
                </a:solidFill>
                <a:latin typeface="Calibri" panose="020F0502020204030204"/>
                <a:ea typeface="+mn-lt"/>
                <a:cs typeface="Calibri" panose="020F0502020204030204"/>
              </a:rPr>
              <a:t>Versions</a:t>
            </a: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Watch video with instructions (4 min) - </a:t>
            </a:r>
            <a:r>
              <a:rPr lang="en-US" sz="975" dirty="0">
                <a:solidFill>
                  <a:prstClr val="black"/>
                </a:solidFill>
                <a:latin typeface="Calibri" panose="020F0502020204030204"/>
                <a:ea typeface="+mn-lt"/>
                <a:cs typeface="Calibri" panose="020F0502020204030204"/>
                <a:hlinkClick r:id="rId2"/>
              </a:rPr>
              <a:t>https://designlab.eng.rpi.edu/edn/projects/capstone-support-dev/repository/112/raw/training/Creating%20Versions%20from%20your%20Statement%20of%20Work.mp4</a:t>
            </a:r>
            <a:endParaRPr lang="en-US" sz="975" dirty="0">
              <a:solidFill>
                <a:prstClr val="black"/>
              </a:solidFill>
              <a:latin typeface="Calibri" panose="020F0502020204030204"/>
              <a:ea typeface="+mn-lt"/>
              <a:cs typeface="Calibri" panose="020F0502020204030204"/>
            </a:endParaRPr>
          </a:p>
          <a:p>
            <a:pPr marL="514350" lvl="1" indent="-171450" defTabSz="685800">
              <a:spcBef>
                <a:spcPts val="375"/>
              </a:spcBef>
            </a:pPr>
            <a:r>
              <a:rPr lang="en-US" sz="2900" dirty="0">
                <a:solidFill>
                  <a:prstClr val="black"/>
                </a:solidFill>
                <a:latin typeface="Calibri" panose="020F0502020204030204"/>
                <a:ea typeface="+mn-lt"/>
                <a:cs typeface="Calibri" panose="020F0502020204030204"/>
              </a:rPr>
              <a:t>Prefix with current semester name/year, e.g. “S23-” to avoid duplication of common deliverable names across semesters.</a:t>
            </a:r>
          </a:p>
          <a:p>
            <a:pPr marL="171450" indent="-171450" defTabSz="685800">
              <a:spcBef>
                <a:spcPts val="750"/>
              </a:spcBef>
            </a:pPr>
            <a:r>
              <a:rPr lang="en-US" sz="2900" dirty="0">
                <a:solidFill>
                  <a:prstClr val="black"/>
                </a:solidFill>
                <a:latin typeface="Calibri" panose="020F0502020204030204"/>
                <a:ea typeface="+mn-lt"/>
                <a:cs typeface="Calibri" panose="020F0502020204030204"/>
              </a:rPr>
              <a:t>Add tasks identified on sticky notes into EDN as </a:t>
            </a:r>
            <a:r>
              <a:rPr lang="en-US" sz="2900" i="1" dirty="0">
                <a:solidFill>
                  <a:prstClr val="black"/>
                </a:solidFill>
                <a:latin typeface="Calibri" panose="020F0502020204030204"/>
                <a:ea typeface="+mn-lt"/>
                <a:cs typeface="Calibri" panose="020F0502020204030204"/>
              </a:rPr>
              <a:t>Issues</a:t>
            </a:r>
            <a:r>
              <a:rPr lang="en-US" sz="2900" dirty="0">
                <a:solidFill>
                  <a:prstClr val="black"/>
                </a:solidFill>
                <a:latin typeface="Calibri" panose="020F0502020204030204"/>
                <a:ea typeface="+mn-lt"/>
                <a:cs typeface="Calibri" panose="020F0502020204030204"/>
              </a:rPr>
              <a:t> and associate them with the appropriate version and assignee (owner)</a:t>
            </a:r>
          </a:p>
          <a:p>
            <a:pPr marL="171450" indent="-171450" defTabSz="685800">
              <a:spcBef>
                <a:spcPts val="750"/>
              </a:spcBef>
            </a:pPr>
            <a:r>
              <a:rPr lang="en-US" sz="2900" b="1" dirty="0">
                <a:solidFill>
                  <a:srgbClr val="000000"/>
                </a:solidFill>
                <a:latin typeface="Calibri" panose="020F0502020204030204"/>
                <a:ea typeface="+mn-lt"/>
                <a:cs typeface="Calibri" panose="020F0502020204030204"/>
              </a:rPr>
              <a:t>Background Memo due </a:t>
            </a:r>
            <a:r>
              <a:rPr lang="en-US" sz="2900" b="1">
                <a:solidFill>
                  <a:srgbClr val="000000"/>
                </a:solidFill>
                <a:latin typeface="Calibri" panose="020F0502020204030204"/>
                <a:ea typeface="+mn-lt"/>
                <a:cs typeface="Calibri" panose="020F0502020204030204"/>
              </a:rPr>
              <a:t>on 2/6 (2/3)</a:t>
            </a:r>
            <a:endParaRPr lang="en-US" sz="2900" b="1"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900" dirty="0">
                <a:solidFill>
                  <a:srgbClr val="000000"/>
                </a:solidFill>
                <a:latin typeface="Calibri" panose="020F0502020204030204"/>
                <a:ea typeface="+mn-lt"/>
                <a:cs typeface="Calibri" panose="020F0502020204030204"/>
              </a:rPr>
              <a:t>Memo Template: </a:t>
            </a:r>
            <a:r>
              <a:rPr lang="en-US" sz="1100" dirty="0">
                <a:solidFill>
                  <a:srgbClr val="000000"/>
                </a:solidFill>
                <a:latin typeface="Calibri" panose="020F0502020204030204"/>
                <a:ea typeface="+mn-lt"/>
                <a:cs typeface="Calibri" panose="020F0502020204030204"/>
                <a:hlinkClick r:id="rId3"/>
              </a:rPr>
              <a:t>https://designlab.eng.rpi.edu/edn/projects/capstone-support-dev/repository/112/raw/template%20documents/BM_Memo-Topic-RCSid.docx</a:t>
            </a:r>
            <a:endParaRPr lang="en-US" sz="11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srgbClr val="000000"/>
                </a:solidFill>
                <a:latin typeface="Calibri" panose="020F0502020204030204"/>
                <a:ea typeface="+mn-lt"/>
                <a:cs typeface="Calibri" panose="020F0502020204030204"/>
              </a:rPr>
              <a:t>Memo Rubric: </a:t>
            </a:r>
            <a:r>
              <a:rPr lang="en-US" sz="1700" dirty="0">
                <a:solidFill>
                  <a:srgbClr val="000000"/>
                </a:solidFill>
                <a:latin typeface="Calibri" panose="020F0502020204030204"/>
                <a:ea typeface="+mn-lt"/>
                <a:cs typeface="Calibri" panose="020F0502020204030204"/>
                <a:hlinkClick r:id="rId4"/>
              </a:rPr>
              <a:t>https://designlab.eng.rpi.edu/edn/projects/capstone-support-dev/repository/112/raw/Rubrics/Background%20Memo%20Rubric.docx</a:t>
            </a:r>
            <a:endParaRPr lang="en-US" sz="1700" dirty="0">
              <a:solidFill>
                <a:srgbClr val="000000"/>
              </a:solidFill>
              <a:latin typeface="Calibri" panose="020F0502020204030204"/>
              <a:ea typeface="+mn-lt"/>
              <a:cs typeface="Calibri" panose="020F0502020204030204"/>
            </a:endParaRPr>
          </a:p>
          <a:p>
            <a:pPr marL="514350" lvl="1" indent="-171450" defTabSz="685800">
              <a:spcBef>
                <a:spcPts val="375"/>
              </a:spcBef>
            </a:pPr>
            <a:r>
              <a:rPr lang="en-US" sz="2500" dirty="0">
                <a:solidFill>
                  <a:prstClr val="black"/>
                </a:solidFill>
                <a:latin typeface="Calibri" panose="020F0502020204030204"/>
                <a:ea typeface="+mn-lt"/>
                <a:cs typeface="Calibri" panose="020F0502020204030204"/>
              </a:rPr>
              <a:t>Submit your memo by Uploading to the Background Information folder in team’s Repository</a:t>
            </a:r>
            <a:endParaRPr lang="en-US" sz="2500" dirty="0">
              <a:solidFill>
                <a:srgbClr val="000000"/>
              </a:solidFill>
              <a:latin typeface="Calibri" panose="020F0502020204030204"/>
              <a:ea typeface="+mn-lt"/>
              <a:cs typeface="Calibri" panose="020F0502020204030204"/>
            </a:endParaRPr>
          </a:p>
          <a:p>
            <a:pPr marL="857250" lvl="2" indent="-214313" defTabSz="685800">
              <a:spcBef>
                <a:spcPts val="375"/>
              </a:spcBef>
            </a:pPr>
            <a:r>
              <a:rPr lang="en-US" sz="2500" dirty="0">
                <a:solidFill>
                  <a:srgbClr val="000000"/>
                </a:solidFill>
                <a:latin typeface="Calibri" panose="020F0502020204030204"/>
                <a:ea typeface="+mn-lt"/>
                <a:cs typeface="Calibri" panose="020F0502020204030204"/>
              </a:rPr>
              <a:t>Include your RCSID and topic in filename!</a:t>
            </a:r>
          </a:p>
        </p:txBody>
      </p:sp>
      <p:sp>
        <p:nvSpPr>
          <p:cNvPr id="10" name="Content Placeholder 2"/>
          <p:cNvSpPr txBox="1">
            <a:spLocks/>
          </p:cNvSpPr>
          <p:nvPr/>
        </p:nvSpPr>
        <p:spPr>
          <a:xfrm>
            <a:off x="1449306" y="3793138"/>
            <a:ext cx="7188508" cy="885078"/>
          </a:xfrm>
          <a:prstGeom prst="rect">
            <a:avLst/>
          </a:prstGeom>
          <a:solidFill>
            <a:schemeClr val="accent1">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Read Risks Associated with Project Plans Wiki page and revise team plan in EDN Gantt chart as necessary</a:t>
            </a:r>
          </a:p>
          <a:p>
            <a:pPr marL="514350" lvl="1" indent="-171450" defTabSz="685800">
              <a:spcBef>
                <a:spcPts val="375"/>
              </a:spcBef>
            </a:pPr>
            <a:r>
              <a:rPr lang="en-US" sz="800" dirty="0">
                <a:solidFill>
                  <a:prstClr val="black"/>
                </a:solidFill>
                <a:latin typeface="Calibri" panose="020F0502020204030204"/>
                <a:ea typeface="+mn-lt"/>
                <a:cs typeface="Calibri" panose="020F0502020204030204"/>
                <a:hlinkClick r:id="rId5"/>
              </a:rPr>
              <a:t>https://designlab.eng.rpi.edu/edn/projects/capstone-support-dev/wiki/Risks_Associated_with_Project_Plans</a:t>
            </a:r>
            <a:r>
              <a:rPr lang="en-US" sz="800" dirty="0">
                <a:solidFill>
                  <a:prstClr val="black"/>
                </a:solidFill>
                <a:latin typeface="Calibri" panose="020F0502020204030204"/>
                <a:ea typeface="+mn-lt"/>
                <a:cs typeface="Calibri" panose="020F0502020204030204"/>
              </a:rPr>
              <a:t> </a:t>
            </a:r>
          </a:p>
        </p:txBody>
      </p:sp>
      <p:sp>
        <p:nvSpPr>
          <p:cNvPr id="11" name="Content Placeholder 2"/>
          <p:cNvSpPr txBox="1">
            <a:spLocks/>
          </p:cNvSpPr>
          <p:nvPr/>
        </p:nvSpPr>
        <p:spPr>
          <a:xfrm>
            <a:off x="1460192" y="4678216"/>
            <a:ext cx="7188508" cy="2043260"/>
          </a:xfrm>
          <a:prstGeom prst="rect">
            <a:avLst/>
          </a:prstGeom>
          <a:solidFill>
            <a:schemeClr val="accent6">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500" b="1" dirty="0">
                <a:solidFill>
                  <a:prstClr val="black"/>
                </a:solidFill>
                <a:latin typeface="Calibri" panose="020F0502020204030204"/>
              </a:rPr>
              <a:t>Administrative Tasks</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Create draft of Status Update PPT topics due on the EDN BY START OF CLASS</a:t>
            </a:r>
            <a:endParaRPr lang="en-US" sz="1500" dirty="0">
              <a:solidFill>
                <a:srgbClr val="C0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latin typeface="Calibri" panose="020F0502020204030204"/>
                <a:ea typeface="+mn-lt"/>
                <a:cs typeface="Calibri" panose="020F0502020204030204"/>
              </a:rPr>
              <a:t>Template - </a:t>
            </a:r>
            <a:r>
              <a:rPr lang="en-US" sz="825" dirty="0">
                <a:solidFill>
                  <a:prstClr val="black"/>
                </a:solidFill>
                <a:latin typeface="Calibri" panose="020F0502020204030204"/>
                <a:ea typeface="+mn-lt"/>
                <a:cs typeface="Calibri" panose="020F0502020204030204"/>
                <a:hlinkClick r:id="rId6"/>
              </a:rPr>
              <a:t>https://designlab.eng.rpi.edu/edn/projects/capstone-support-dev/wiki/Templates_and_Forms</a:t>
            </a:r>
            <a:endParaRPr lang="en-US" sz="82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1500" dirty="0">
                <a:solidFill>
                  <a:prstClr val="black"/>
                </a:solidFill>
                <a:latin typeface="Calibri" panose="020F0502020204030204"/>
              </a:rPr>
              <a:t>Create agenda for 60 mins of class 8, NOT just work on your Status Update!</a:t>
            </a:r>
            <a:endParaRPr lang="en-US" sz="1500" dirty="0">
              <a:solidFill>
                <a:srgbClr val="FF0000"/>
              </a:solidFill>
              <a:latin typeface="Calibri" panose="020F0502020204030204"/>
              <a:cs typeface="Calibri"/>
            </a:endParaRPr>
          </a:p>
          <a:p>
            <a:pPr marL="171450" indent="-171450" defTabSz="685800">
              <a:spcBef>
                <a:spcPts val="750"/>
              </a:spcBef>
            </a:pPr>
            <a:r>
              <a:rPr lang="en-US" sz="2100" dirty="0">
                <a:solidFill>
                  <a:srgbClr val="FF0000"/>
                </a:solidFill>
                <a:latin typeface="Calibri" panose="020F0502020204030204"/>
                <a:cs typeface="Calibri"/>
              </a:rPr>
              <a:t>Complete the Online Safety Training in Percipio </a:t>
            </a:r>
            <a:r>
              <a:rPr lang="en-US" sz="2100" strike="sngStrike" dirty="0">
                <a:solidFill>
                  <a:srgbClr val="FF0000"/>
                </a:solidFill>
                <a:latin typeface="Calibri" panose="020F0502020204030204"/>
                <a:cs typeface="Calibri"/>
              </a:rPr>
              <a:t>by end of 3rd week </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 !!</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500" dirty="0">
                <a:solidFill>
                  <a:prstClr val="black"/>
                </a:solidFill>
                <a:cs typeface="Calibri"/>
                <a:hlinkClick r:id="rId7"/>
              </a:rPr>
              <a:t>https://rpi.percipio.com/</a:t>
            </a:r>
            <a:endParaRPr lang="en-US" sz="1500" dirty="0">
              <a:solidFill>
                <a:prstClr val="black"/>
              </a:solidFill>
              <a:cs typeface="Calibri"/>
            </a:endParaRPr>
          </a:p>
          <a:p>
            <a:pPr marL="514350" lvl="1" indent="-214313" defTabSz="685800">
              <a:spcBef>
                <a:spcPts val="375"/>
              </a:spcBef>
            </a:pPr>
            <a:r>
              <a:rPr lang="en-US" sz="1500" dirty="0">
                <a:solidFill>
                  <a:prstClr val="black"/>
                </a:solidFill>
                <a:latin typeface="Calibri" panose="020F0502020204030204"/>
                <a:cs typeface="Calibri"/>
              </a:rPr>
              <a:t>Rensselaer Manufacturing and Prototyping Laboratories - Safety Orientation</a:t>
            </a:r>
          </a:p>
        </p:txBody>
      </p:sp>
      <p:sp>
        <p:nvSpPr>
          <p:cNvPr id="9" name="Oval 8"/>
          <p:cNvSpPr/>
          <p:nvPr/>
        </p:nvSpPr>
        <p:spPr>
          <a:xfrm>
            <a:off x="355829" y="379313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846" y="5317138"/>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71069" y="2034331"/>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40005421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8" name="TextBox 7"/>
          <p:cNvSpPr txBox="1"/>
          <p:nvPr/>
        </p:nvSpPr>
        <p:spPr>
          <a:xfrm>
            <a:off x="126488" y="5343328"/>
            <a:ext cx="8891024"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5993" y="1841938"/>
            <a:ext cx="8692014" cy="3100505"/>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107</a:t>
            </a:fld>
            <a:endParaRPr lang="en-US" sz="1200" dirty="0"/>
          </a:p>
        </p:txBody>
      </p:sp>
    </p:spTree>
    <p:extLst>
      <p:ext uri="{BB962C8B-B14F-4D97-AF65-F5344CB8AC3E}">
        <p14:creationId xmlns:p14="http://schemas.microsoft.com/office/powerpoint/2010/main" val="13102134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created Agenda</a:t>
            </a:r>
          </a:p>
        </p:txBody>
      </p:sp>
      <p:sp>
        <p:nvSpPr>
          <p:cNvPr id="3" name="Content Placeholder 2"/>
          <p:cNvSpPr>
            <a:spLocks noGrp="1"/>
          </p:cNvSpPr>
          <p:nvPr>
            <p:ph idx="1"/>
          </p:nvPr>
        </p:nvSpPr>
        <p:spPr/>
        <p:txBody>
          <a:bodyPr/>
          <a:lstStyle/>
          <a:p>
            <a:r>
              <a:rPr lang="en-US" dirty="0"/>
              <a:t>Designate team member to take and post minutes to EDN</a:t>
            </a:r>
          </a:p>
          <a:p>
            <a:pPr lvl="1"/>
            <a:r>
              <a:rPr lang="en-US" dirty="0"/>
              <a:t>This task should be done for EVERY meeting. Rotate responsibility.</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fabrication is complete</a:t>
            </a:r>
          </a:p>
          <a:p>
            <a:pPr lvl="1"/>
            <a:r>
              <a:rPr lang="en-US"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7782128" cy="5007448"/>
          </a:xfrm>
        </p:spPr>
        <p:txBody>
          <a:bodyPr>
            <a:normAutofit lnSpcReduction="10000"/>
          </a:bodyPr>
          <a:lstStyle/>
          <a:p>
            <a:r>
              <a:rPr lang="en-US" dirty="0"/>
              <a:t>Capstone Classrooms are JEC 3232/3332</a:t>
            </a:r>
          </a:p>
          <a:p>
            <a:r>
              <a:rPr lang="en-US" dirty="0"/>
              <a:t>Capstone Shop (JEC 2332) will be open 9am-4pm for hands-on work only when classes resume in-person. (Glass area behind IED shop)</a:t>
            </a:r>
          </a:p>
          <a:p>
            <a:r>
              <a:rPr lang="en-US" dirty="0"/>
              <a:t>Conference Room (JEC 3321) for online meetings and a speaker phone. Ask you PE to reserve it.</a:t>
            </a:r>
          </a:p>
          <a:p>
            <a:r>
              <a:rPr lang="en-US" dirty="0"/>
              <a:t>Conference Table back of JEC 3232 for a speaker phone. Ask you PE to reserve it.</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76660279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 &amp; PDR content)</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9</a:t>
            </a:r>
            <a:r>
              <a:rPr lang="en-US" sz="1800" dirty="0"/>
              <a:t>)</a:t>
            </a:r>
          </a:p>
        </p:txBody>
      </p:sp>
      <p:sp>
        <p:nvSpPr>
          <p:cNvPr id="8" name="Content Placeholder 2"/>
          <p:cNvSpPr txBox="1">
            <a:spLocks/>
          </p:cNvSpPr>
          <p:nvPr/>
        </p:nvSpPr>
        <p:spPr>
          <a:xfrm>
            <a:off x="1524000" y="1783307"/>
            <a:ext cx="6655108" cy="213944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rPr>
              <a:t>Read Preliminary Design Review and Poster Wiki page in preparation for creating a first draft of the poster during Class </a:t>
            </a:r>
            <a:r>
              <a:rPr lang="en-US" sz="1200" dirty="0">
                <a:solidFill>
                  <a:prstClr val="black"/>
                </a:solidFill>
                <a:latin typeface="Calibri" panose="020F0502020204030204"/>
              </a:rPr>
              <a:t>9</a:t>
            </a:r>
          </a:p>
          <a:p>
            <a:pPr marL="514350" lvl="1" indent="-171450" defTabSz="685800">
              <a:spcBef>
                <a:spcPts val="375"/>
              </a:spcBef>
            </a:pPr>
            <a:r>
              <a:rPr lang="en-US" sz="825" dirty="0">
                <a:solidFill>
                  <a:prstClr val="black"/>
                </a:solidFill>
                <a:latin typeface="Calibri" panose="020F0502020204030204"/>
                <a:hlinkClick r:id="rId2"/>
              </a:rPr>
              <a:t>https://designlab.eng.rpi.edu/edn/projects/capstone-support-dev/wiki/Preliminary_Design_Review_and_Poster</a:t>
            </a:r>
            <a:endParaRPr lang="en-US" sz="825" dirty="0">
              <a:solidFill>
                <a:prstClr val="black"/>
              </a:solidFill>
              <a:latin typeface="Calibri" panose="020F0502020204030204"/>
              <a:cs typeface="Calibri"/>
            </a:endParaRP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cs typeface="Calibri"/>
              </a:rPr>
              <a:t>Student Team should now be creating individual project tasks</a:t>
            </a:r>
          </a:p>
        </p:txBody>
      </p:sp>
      <p:sp>
        <p:nvSpPr>
          <p:cNvPr id="10" name="Content Placeholder 2"/>
          <p:cNvSpPr txBox="1">
            <a:spLocks/>
          </p:cNvSpPr>
          <p:nvPr/>
        </p:nvSpPr>
        <p:spPr>
          <a:xfrm>
            <a:off x="1524000" y="3922754"/>
            <a:ext cx="6655108" cy="496845"/>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Team Development / Design Process Refresher</a:t>
            </a:r>
          </a:p>
          <a:p>
            <a:pPr marL="57150" indent="-171450" defTabSz="685800">
              <a:spcBef>
                <a:spcPts val="375"/>
              </a:spcBef>
            </a:pPr>
            <a:endParaRPr lang="en-US" sz="2200" dirty="0">
              <a:solidFill>
                <a:prstClr val="black"/>
              </a:solidFill>
              <a:latin typeface="Calibri" panose="020F0502020204030204"/>
            </a:endParaRPr>
          </a:p>
        </p:txBody>
      </p:sp>
      <p:sp>
        <p:nvSpPr>
          <p:cNvPr id="11" name="Content Placeholder 2"/>
          <p:cNvSpPr txBox="1">
            <a:spLocks/>
          </p:cNvSpPr>
          <p:nvPr/>
        </p:nvSpPr>
        <p:spPr>
          <a:xfrm>
            <a:off x="1524000" y="4419600"/>
            <a:ext cx="6655108" cy="19812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4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Address any feedback received on Status Update PPT</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Sponsor liaison should email PPT to sponsor </a:t>
            </a:r>
            <a:r>
              <a:rPr lang="en-US" sz="1400" b="1" dirty="0">
                <a:solidFill>
                  <a:prstClr val="black"/>
                </a:solidFill>
                <a:latin typeface="Calibri" panose="020F0502020204030204"/>
                <a:ea typeface="+mn-lt"/>
                <a:cs typeface="Calibri" panose="020F0502020204030204"/>
              </a:rPr>
              <a:t>24 hours prior</a:t>
            </a:r>
            <a:r>
              <a:rPr lang="en-US" sz="1400" dirty="0">
                <a:solidFill>
                  <a:prstClr val="black"/>
                </a:solidFill>
                <a:latin typeface="Calibri" panose="020F0502020204030204"/>
                <a:ea typeface="+mn-lt"/>
                <a:cs typeface="Calibri" panose="020F0502020204030204"/>
              </a:rPr>
              <a:t> to call. This person will be the focal point for emails to/from your sponsor. They are not the team's "spokesperson" at meetings, conference calls, in class, etc.</a:t>
            </a:r>
          </a:p>
          <a:p>
            <a:pPr marL="171450" indent="-171450" defTabSz="685800">
              <a:spcBef>
                <a:spcPts val="750"/>
              </a:spcBef>
            </a:pPr>
            <a:r>
              <a:rPr lang="en-US" sz="1400" dirty="0">
                <a:solidFill>
                  <a:prstClr val="black"/>
                </a:solidFill>
                <a:latin typeface="Calibri" panose="020F0502020204030204"/>
                <a:cs typeface="Calibri"/>
              </a:rPr>
              <a:t>Prep for upcoming PDR - There will be THREE groups presenting SAME content from SAME poster</a:t>
            </a:r>
          </a:p>
          <a:p>
            <a:pPr marL="514350" lvl="1" indent="-171450" defTabSz="685800">
              <a:spcBef>
                <a:spcPts val="375"/>
              </a:spcBef>
            </a:pPr>
            <a:r>
              <a:rPr lang="en-US" sz="1400" dirty="0">
                <a:solidFill>
                  <a:prstClr val="black"/>
                </a:solidFill>
                <a:latin typeface="Calibri" panose="020F0502020204030204"/>
                <a:cs typeface="Calibri"/>
              </a:rPr>
              <a:t>Identify who will be presenting in each of the three groups</a:t>
            </a: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7947" y="370753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1110" y="4988197"/>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51886" y="230426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111</a:t>
            </a:fld>
            <a:endParaRPr lang="en-US" sz="1200" dirty="0"/>
          </a:p>
        </p:txBody>
      </p:sp>
    </p:spTree>
    <p:extLst>
      <p:ext uri="{BB962C8B-B14F-4D97-AF65-F5344CB8AC3E}">
        <p14:creationId xmlns:p14="http://schemas.microsoft.com/office/powerpoint/2010/main" val="206196784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112</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13" y="1790558"/>
            <a:ext cx="8916173" cy="3276884"/>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113</a:t>
            </a:fld>
            <a:endParaRPr lang="en-US" sz="1200" dirty="0"/>
          </a:p>
        </p:txBody>
      </p:sp>
    </p:spTree>
    <p:extLst>
      <p:ext uri="{BB962C8B-B14F-4D97-AF65-F5344CB8AC3E}">
        <p14:creationId xmlns:p14="http://schemas.microsoft.com/office/powerpoint/2010/main" val="98912436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a:p>
            <a:endParaRPr lang="en-US" dirty="0"/>
          </a:p>
          <a:p>
            <a:r>
              <a:rPr lang="en-US" dirty="0"/>
              <a:t>Covid Tip – It’s hard to hear speakers through a mask. Be sure to </a:t>
            </a:r>
            <a:r>
              <a:rPr lang="en-US" dirty="0">
                <a:solidFill>
                  <a:srgbClr val="FF0000"/>
                </a:solidFill>
              </a:rPr>
              <a:t>SPEAK LOUDLY </a:t>
            </a:r>
            <a:r>
              <a:rPr lang="en-US" dirty="0"/>
              <a:t>during presentation.</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114</a:t>
            </a:fld>
            <a:endParaRPr lang="en-US" sz="1200" dirty="0"/>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Open </a:t>
            </a:r>
            <a:r>
              <a:rPr lang="en-US" dirty="0">
                <a:solidFill>
                  <a:schemeClr val="accent6"/>
                </a:solidFill>
              </a:rPr>
              <a:t>Poster.pptx </a:t>
            </a:r>
            <a:r>
              <a:rPr lang="en-US" dirty="0"/>
              <a:t>on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915130"/>
            <a:ext cx="7886700" cy="882440"/>
          </a:xfrm>
        </p:spPr>
        <p:txBody>
          <a:bodyPr/>
          <a:lstStyle/>
          <a:p>
            <a:r>
              <a:rPr lang="en-US" dirty="0"/>
              <a:t>Out of Class Tasks</a:t>
            </a:r>
            <a:br>
              <a:rPr lang="en-US" dirty="0"/>
            </a:br>
            <a:r>
              <a:rPr lang="en-US" sz="1800" dirty="0"/>
              <a:t>(to be completed </a:t>
            </a:r>
            <a:r>
              <a:rPr lang="en-US" sz="1800" b="1" dirty="0"/>
              <a:t>BEFORE Class 10</a:t>
            </a:r>
            <a:r>
              <a:rPr lang="en-US" sz="1800" dirty="0"/>
              <a:t>)</a:t>
            </a:r>
          </a:p>
        </p:txBody>
      </p:sp>
      <p:sp>
        <p:nvSpPr>
          <p:cNvPr id="8" name="Content Placeholder 2"/>
          <p:cNvSpPr txBox="1">
            <a:spLocks/>
          </p:cNvSpPr>
          <p:nvPr/>
        </p:nvSpPr>
        <p:spPr>
          <a:xfrm>
            <a:off x="1981200" y="1797570"/>
            <a:ext cx="6045508" cy="2188227"/>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Continue technical work</a:t>
            </a:r>
          </a:p>
          <a:p>
            <a:pPr marL="171450" indent="-171450" defTabSz="685800">
              <a:spcBef>
                <a:spcPts val="750"/>
              </a:spcBef>
            </a:pPr>
            <a:r>
              <a:rPr lang="en-US" sz="1400" dirty="0">
                <a:solidFill>
                  <a:prstClr val="black"/>
                </a:solidFill>
                <a:latin typeface="Calibri" panose="020F0502020204030204"/>
                <a:cs typeface="Calibri"/>
              </a:rPr>
              <a:t>Post progress to Design Forum thread(s)</a:t>
            </a:r>
          </a:p>
          <a:p>
            <a:pPr marL="171450" indent="-171450" defTabSz="685800">
              <a:spcBef>
                <a:spcPts val="750"/>
              </a:spcBef>
            </a:pPr>
            <a:r>
              <a:rPr lang="en-US" sz="1400" dirty="0">
                <a:solidFill>
                  <a:prstClr val="black"/>
                </a:solidFill>
                <a:latin typeface="Calibri" panose="020F0502020204030204"/>
              </a:rPr>
              <a:t>Upload poster draft created in class to EDN</a:t>
            </a:r>
          </a:p>
          <a:p>
            <a:pPr marL="514350" lvl="1" indent="-171450" defTabSz="685800">
              <a:spcBef>
                <a:spcPts val="375"/>
              </a:spcBef>
            </a:pPr>
            <a:r>
              <a:rPr lang="en-US" sz="1400" dirty="0">
                <a:solidFill>
                  <a:prstClr val="black"/>
                </a:solidFill>
                <a:latin typeface="Calibri" panose="020F0502020204030204"/>
              </a:rPr>
              <a:t>File in the Capstone Support Repository – working/Reports/Report + Poster/Poster.pptx</a:t>
            </a:r>
          </a:p>
          <a:p>
            <a:pPr marL="514350" lvl="1" indent="-171450" defTabSz="685800">
              <a:spcBef>
                <a:spcPts val="375"/>
              </a:spcBef>
            </a:pPr>
            <a:r>
              <a:rPr lang="en-US" sz="600" dirty="0">
                <a:solidFill>
                  <a:prstClr val="black"/>
                </a:solidFill>
                <a:hlinkClick r:id="rId2"/>
              </a:rPr>
              <a:t>https://designlab.eng.rpi.edu/edn/projects/capstone-support-dev/repository/112/entry/template%20documents/Poster.pptx</a:t>
            </a:r>
            <a:r>
              <a:rPr lang="en-US" sz="600" dirty="0">
                <a:solidFill>
                  <a:prstClr val="black"/>
                </a:solidFill>
              </a:rPr>
              <a:t> </a:t>
            </a:r>
            <a:endParaRPr lang="en-US" sz="600" dirty="0">
              <a:solidFill>
                <a:prstClr val="black"/>
              </a:solidFill>
              <a:latin typeface="Calibri" panose="020F0502020204030204"/>
            </a:endParaRPr>
          </a:p>
          <a:p>
            <a:pPr marL="514350" lvl="1" indent="-171450" defTabSz="685800">
              <a:spcBef>
                <a:spcPts val="375"/>
              </a:spcBef>
            </a:pPr>
            <a:r>
              <a:rPr lang="en-US" sz="1400" dirty="0">
                <a:solidFill>
                  <a:prstClr val="black"/>
                </a:solidFill>
                <a:latin typeface="Calibri" panose="020F0502020204030204"/>
              </a:rPr>
              <a:t>Discussion in your team’s  Forum – Midterm thread</a:t>
            </a:r>
          </a:p>
          <a:p>
            <a:pPr marL="171450" indent="-171450" defTabSz="685800">
              <a:spcBef>
                <a:spcPts val="750"/>
              </a:spcBef>
            </a:pPr>
            <a:endParaRPr lang="en-US" sz="1800" dirty="0">
              <a:solidFill>
                <a:prstClr val="black"/>
              </a:solidFill>
              <a:latin typeface="Calibri" panose="020F0502020204030204"/>
              <a:cs typeface="Calibri"/>
            </a:endParaRPr>
          </a:p>
        </p:txBody>
      </p:sp>
      <p:sp>
        <p:nvSpPr>
          <p:cNvPr id="10" name="Content Placeholder 2"/>
          <p:cNvSpPr txBox="1">
            <a:spLocks/>
          </p:cNvSpPr>
          <p:nvPr/>
        </p:nvSpPr>
        <p:spPr>
          <a:xfrm>
            <a:off x="1981200" y="3985797"/>
            <a:ext cx="6045508" cy="54589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981200" y="4510063"/>
            <a:ext cx="6045508" cy="1524000"/>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Class 9 Ticket Out </a:t>
            </a:r>
            <a:r>
              <a:rPr lang="en-US" sz="1425" dirty="0">
                <a:solidFill>
                  <a:prstClr val="black"/>
                </a:solidFill>
                <a:latin typeface="Calibri" panose="020F0502020204030204"/>
                <a:ea typeface="+mn-lt"/>
                <a:cs typeface="Calibri" panose="020F0502020204030204"/>
              </a:rPr>
              <a:t>- </a:t>
            </a:r>
            <a:r>
              <a:rPr lang="en-US" sz="750" u="sng" dirty="0">
                <a:solidFill>
                  <a:prstClr val="black"/>
                </a:solidFill>
                <a:hlinkClick r:id="rId3"/>
              </a:rPr>
              <a:t>https://</a:t>
            </a:r>
            <a:r>
              <a:rPr lang="en-US" sz="750" u="sng" dirty="0" smtClean="0">
                <a:solidFill>
                  <a:prstClr val="black"/>
                </a:solidFill>
                <a:hlinkClick r:id="rId3"/>
              </a:rPr>
              <a:t>forms.gle/cP2scUNmdsxncBsm8</a:t>
            </a:r>
            <a:endParaRPr lang="en-US" sz="750" u="sng" dirty="0" smtClean="0">
              <a:solidFill>
                <a:prstClr val="black"/>
              </a:solidFill>
            </a:endParaRPr>
          </a:p>
          <a:p>
            <a:pPr marL="171450" indent="-171450" defTabSz="685800">
              <a:spcBef>
                <a:spcPts val="750"/>
              </a:spcBef>
            </a:pPr>
            <a:r>
              <a:rPr lang="en-US" sz="1400" dirty="0" smtClean="0">
                <a:solidFill>
                  <a:prstClr val="black"/>
                </a:solidFill>
                <a:latin typeface="Calibri" panose="020F0502020204030204"/>
                <a:cs typeface="Calibri"/>
              </a:rPr>
              <a:t>Student </a:t>
            </a:r>
            <a:r>
              <a:rPr lang="en-US" sz="1400" dirty="0">
                <a:solidFill>
                  <a:prstClr val="black"/>
                </a:solidFill>
                <a:latin typeface="Calibri" panose="020F0502020204030204"/>
                <a:cs typeface="Calibri"/>
              </a:rPr>
              <a:t>Team should now be creating agendas for each class meeting and individual project tasks</a:t>
            </a:r>
          </a:p>
        </p:txBody>
      </p:sp>
      <p:sp>
        <p:nvSpPr>
          <p:cNvPr id="9" name="Oval 8"/>
          <p:cNvSpPr/>
          <p:nvPr/>
        </p:nvSpPr>
        <p:spPr>
          <a:xfrm>
            <a:off x="586547" y="38862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543617" y="516588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631894" y="2363347"/>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116</a:t>
            </a:fld>
            <a:endParaRPr lang="en-US" sz="1200" dirty="0"/>
          </a:p>
        </p:txBody>
      </p:sp>
    </p:spTree>
    <p:extLst>
      <p:ext uri="{BB962C8B-B14F-4D97-AF65-F5344CB8AC3E}">
        <p14:creationId xmlns:p14="http://schemas.microsoft.com/office/powerpoint/2010/main" val="21064027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117</a:t>
            </a:fld>
            <a:endParaRPr lang="en-US" sz="1200" dirty="0"/>
          </a:p>
        </p:txBody>
      </p:sp>
      <p:sp>
        <p:nvSpPr>
          <p:cNvPr id="7" name="TextBox 6"/>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2143" y="1981200"/>
            <a:ext cx="8459833" cy="2876667"/>
          </a:xfrm>
          <a:prstGeom prst="rect">
            <a:avLst/>
          </a:prstGeom>
        </p:spPr>
      </p:pic>
    </p:spTree>
    <p:extLst>
      <p:ext uri="{BB962C8B-B14F-4D97-AF65-F5344CB8AC3E}">
        <p14:creationId xmlns:p14="http://schemas.microsoft.com/office/powerpoint/2010/main" val="236486024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Day 10</a:t>
            </a:r>
          </a:p>
        </p:txBody>
      </p:sp>
      <p:sp>
        <p:nvSpPr>
          <p:cNvPr id="3" name="Content Placeholder 2"/>
          <p:cNvSpPr>
            <a:spLocks noGrp="1"/>
          </p:cNvSpPr>
          <p:nvPr>
            <p:ph idx="1"/>
          </p:nvPr>
        </p:nvSpPr>
        <p:spPr>
          <a:xfrm>
            <a:off x="628650" y="1524000"/>
            <a:ext cx="7886700" cy="5197475"/>
          </a:xfrm>
        </p:spPr>
        <p:txBody>
          <a:bodyPr>
            <a:noAutofit/>
          </a:bodyPr>
          <a:lstStyle/>
          <a:p>
            <a:pPr marL="0" indent="0">
              <a:buNone/>
            </a:pPr>
            <a:r>
              <a:rPr lang="en-US" sz="2000" dirty="0"/>
              <a:t>For teams who had a sponsor update during class 9 -&gt; Day 10 activities are simply a repeat of Day 9 activities. Refer to previous slides.</a:t>
            </a:r>
          </a:p>
          <a:p>
            <a:pPr lvl="1"/>
            <a:endParaRPr lang="en-US" sz="2000" dirty="0"/>
          </a:p>
          <a:p>
            <a:pPr lvl="1"/>
            <a:r>
              <a:rPr lang="en-US" sz="2000" dirty="0"/>
              <a:t>Draft PDR Poster draft</a:t>
            </a:r>
          </a:p>
          <a:p>
            <a:pPr lvl="1"/>
            <a:endParaRPr lang="en-US" sz="2000" dirty="0"/>
          </a:p>
          <a:p>
            <a:pPr lvl="1"/>
            <a:r>
              <a:rPr lang="en-US" sz="2000" dirty="0"/>
              <a:t>Project Work</a:t>
            </a:r>
          </a:p>
          <a:p>
            <a:pPr lvl="1"/>
            <a:endParaRPr lang="en-US" sz="2000" dirty="0"/>
          </a:p>
          <a:p>
            <a:pPr lvl="1"/>
            <a:r>
              <a:rPr lang="en-US" sz="2000" dirty="0"/>
              <a:t>Status Update</a:t>
            </a:r>
            <a:endParaRPr lang="en-US" sz="2800" dirty="0"/>
          </a:p>
          <a:p>
            <a:pPr lvl="1"/>
            <a:endParaRPr lang="en-US" sz="2800" dirty="0"/>
          </a:p>
          <a:p>
            <a:pPr marL="0" lvl="1" indent="0">
              <a:buNone/>
            </a:pPr>
            <a:r>
              <a:rPr lang="en-US" sz="2000" dirty="0"/>
              <a:t>For teams who have a sponsor update during class 10 -&gt; the Day 10 activity </a:t>
            </a:r>
            <a:r>
              <a:rPr lang="en-US" sz="2000" b="1" dirty="0"/>
              <a:t>IS</a:t>
            </a:r>
            <a:r>
              <a:rPr lang="en-US" sz="2000" dirty="0"/>
              <a:t> that sponsor update.</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118</a:t>
            </a:fld>
            <a:endParaRPr lang="en-US" sz="1200" dirty="0"/>
          </a:p>
        </p:txBody>
      </p:sp>
    </p:spTree>
    <p:extLst>
      <p:ext uri="{BB962C8B-B14F-4D97-AF65-F5344CB8AC3E}">
        <p14:creationId xmlns:p14="http://schemas.microsoft.com/office/powerpoint/2010/main" val="275218353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11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lnSpcReduction="10000"/>
          </a:bodyPr>
          <a:lstStyle/>
          <a:p>
            <a:r>
              <a:rPr lang="en-US" dirty="0">
                <a:cs typeface="Calibri"/>
              </a:rPr>
              <a:t>Scaffolded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https://designlab.eng.rpi.edu/edn/projects/capstone-support-dev/wiki/Class_11_and_beyond</a:t>
            </a:r>
            <a:r>
              <a:rPr lang="en-US" dirty="0">
                <a:cs typeface="Calibri"/>
              </a:rPr>
              <a:t> </a:t>
            </a:r>
          </a:p>
          <a:p>
            <a:pPr lvl="1"/>
            <a:endParaRPr lang="en-US" sz="2800" dirty="0">
              <a:cs typeface="Calibri"/>
            </a:endParaRP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119</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120</a:t>
            </a:fld>
            <a:endParaRPr lang="en-US" dirty="0"/>
          </a:p>
        </p:txBody>
      </p:sp>
      <p:sp>
        <p:nvSpPr>
          <p:cNvPr id="3" name="TextBox 2"/>
          <p:cNvSpPr txBox="1"/>
          <p:nvPr/>
        </p:nvSpPr>
        <p:spPr>
          <a:xfrm rot="19721461">
            <a:off x="2129747" y="2614212"/>
            <a:ext cx="4884504" cy="1323439"/>
          </a:xfrm>
          <a:prstGeom prst="rect">
            <a:avLst/>
          </a:prstGeom>
          <a:noFill/>
          <a:scene3d>
            <a:camera prst="orthographicFront">
              <a:rot lat="600000" lon="0" rev="0"/>
            </a:camera>
            <a:lightRig rig="threePt" dir="t"/>
          </a:scene3d>
        </p:spPr>
        <p:txBody>
          <a:bodyPr wrap="square" rtlCol="0">
            <a:spAutoFit/>
          </a:bodyPr>
          <a:lstStyle/>
          <a:p>
            <a:r>
              <a:rPr lang="en-US" sz="8000" dirty="0">
                <a:solidFill>
                  <a:srgbClr val="FF0000"/>
                </a:solidFill>
              </a:rPr>
              <a:t>IF VIRTUAL</a:t>
            </a:r>
            <a:endParaRPr lang="en-US" sz="8000" dirty="0"/>
          </a:p>
        </p:txBody>
      </p:sp>
    </p:spTree>
    <p:extLst>
      <p:ext uri="{BB962C8B-B14F-4D97-AF65-F5344CB8AC3E}">
        <p14:creationId xmlns:p14="http://schemas.microsoft.com/office/powerpoint/2010/main" val="253815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cstate="email">
            <a:extLst>
              <a:ext uri="{28A0092B-C50C-407E-A947-70E740481C1C}">
                <a14:useLocalDpi xmlns:a14="http://schemas.microsoft.com/office/drawing/2010/main"/>
              </a:ext>
            </a:extLst>
          </a:blip>
          <a:stretch>
            <a:fillRect/>
          </a:stretch>
        </p:blipFill>
        <p:spPr>
          <a:xfrm>
            <a:off x="1954700" y="4413549"/>
            <a:ext cx="1126309" cy="145142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885180" y="4416769"/>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3930194" y="4417178"/>
            <a:ext cx="1131336" cy="1447800"/>
          </a:xfrm>
          <a:prstGeom prst="rect">
            <a:avLst/>
          </a:prstGeom>
        </p:spPr>
      </p:pic>
      <p:sp>
        <p:nvSpPr>
          <p:cNvPr id="6" name="TextBox 5"/>
          <p:cNvSpPr txBox="1"/>
          <p:nvPr/>
        </p:nvSpPr>
        <p:spPr>
          <a:xfrm>
            <a:off x="3888386" y="5998681"/>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897304" y="5998681"/>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884139" y="5997269"/>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cstate="email">
            <a:extLst>
              <a:ext uri="{BEBA8EAE-BF5A-486C-A8C5-ECC9F3942E4B}">
                <a14:imgProps xmlns:a14="http://schemas.microsoft.com/office/drawing/2010/main">
                  <a14:imgLayer r:embed="rId13">
                    <a14:imgEffect>
                      <a14:colorTemperature colorTemp="7200"/>
                    </a14:imgEffect>
                  </a14:imgLayer>
                </a14:imgProps>
              </a:ext>
              <a:ext uri="{28A0092B-C50C-407E-A947-70E740481C1C}">
                <a14:useLocalDpi xmlns:a14="http://schemas.microsoft.com/office/drawing/2010/main"/>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normAutofit/>
          </a:bodyPr>
          <a:lstStyle/>
          <a:p>
            <a:pPr algn="ctr"/>
            <a:r>
              <a:rPr lang="en-US" b="1" dirty="0"/>
              <a:t>Faculty – Chief Engineers</a:t>
            </a:r>
            <a:endParaRPr lang="en-US" b="1" i="1" dirty="0"/>
          </a:p>
        </p:txBody>
      </p:sp>
      <p:pic>
        <p:nvPicPr>
          <p:cNvPr id="38" name="Picture 3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356" y="269521"/>
            <a:ext cx="1784450" cy="572700"/>
          </a:xfrm>
          <a:prstGeom prst="rect">
            <a:avLst/>
          </a:prstGeom>
        </p:spPr>
      </p:pic>
      <p:sp>
        <p:nvSpPr>
          <p:cNvPr id="4" name="Slide Number Placeholder 3"/>
          <p:cNvSpPr>
            <a:spLocks noGrp="1"/>
          </p:cNvSpPr>
          <p:nvPr>
            <p:ph type="sldNum" sz="quarter" idx="12"/>
          </p:nvPr>
        </p:nvSpPr>
        <p:spPr>
          <a:xfrm>
            <a:off x="6457950" y="5956157"/>
            <a:ext cx="2057400" cy="365125"/>
          </a:xfrm>
        </p:spPr>
        <p:txBody>
          <a:bodyPr/>
          <a:lstStyle/>
          <a:p>
            <a:fld id="{028FE254-016A-4E51-98AE-D4B4E3F12C32}" type="slidenum">
              <a:rPr lang="en-US" sz="1200" smtClean="0"/>
              <a:t>14</a:t>
            </a:fld>
            <a:endParaRPr lang="en-US" sz="1200" dirty="0"/>
          </a:p>
        </p:txBody>
      </p:sp>
      <p:grpSp>
        <p:nvGrpSpPr>
          <p:cNvPr id="8" name="Group 7">
            <a:extLst>
              <a:ext uri="{FF2B5EF4-FFF2-40B4-BE49-F238E27FC236}">
                <a16:creationId xmlns:a16="http://schemas.microsoft.com/office/drawing/2014/main" id="{E25EB3EA-5B59-9E4E-DDD7-D417C6946953}"/>
              </a:ext>
            </a:extLst>
          </p:cNvPr>
          <p:cNvGrpSpPr/>
          <p:nvPr/>
        </p:nvGrpSpPr>
        <p:grpSpPr>
          <a:xfrm>
            <a:off x="768283" y="1109093"/>
            <a:ext cx="7452333" cy="5224549"/>
            <a:chOff x="1929857" y="1473944"/>
            <a:chExt cx="6337208" cy="4835116"/>
          </a:xfrm>
        </p:grpSpPr>
        <p:sp>
          <p:nvSpPr>
            <p:cNvPr id="10" name="TextBox 9">
              <a:extLst>
                <a:ext uri="{FF2B5EF4-FFF2-40B4-BE49-F238E27FC236}">
                  <a16:creationId xmlns:a16="http://schemas.microsoft.com/office/drawing/2014/main" id="{D77653D0-5120-1E04-F4F3-AFD76905649C}"/>
                </a:ext>
              </a:extLst>
            </p:cNvPr>
            <p:cNvSpPr txBox="1"/>
            <p:nvPr/>
          </p:nvSpPr>
          <p:spPr>
            <a:xfrm>
              <a:off x="1929857" y="3429000"/>
              <a:ext cx="912419" cy="369332"/>
            </a:xfrm>
            <a:prstGeom prst="rect">
              <a:avLst/>
            </a:prstGeom>
            <a:noFill/>
          </p:spPr>
          <p:txBody>
            <a:bodyPr wrap="square" rtlCol="0">
              <a:spAutoFit/>
            </a:bodyPr>
            <a:lstStyle/>
            <a:p>
              <a:r>
                <a:rPr lang="en-US" b="1" dirty="0"/>
                <a:t> MANE</a:t>
              </a:r>
            </a:p>
          </p:txBody>
        </p:sp>
        <p:grpSp>
          <p:nvGrpSpPr>
            <p:cNvPr id="11" name="Group 10">
              <a:extLst>
                <a:ext uri="{FF2B5EF4-FFF2-40B4-BE49-F238E27FC236}">
                  <a16:creationId xmlns:a16="http://schemas.microsoft.com/office/drawing/2014/main" id="{164DC41F-62EB-4922-1402-BFC156069C80}"/>
                </a:ext>
              </a:extLst>
            </p:cNvPr>
            <p:cNvGrpSpPr/>
            <p:nvPr/>
          </p:nvGrpSpPr>
          <p:grpSpPr>
            <a:xfrm>
              <a:off x="7423549" y="1474124"/>
              <a:ext cx="843516" cy="1350061"/>
              <a:chOff x="4047359" y="4052408"/>
              <a:chExt cx="1362940" cy="2171754"/>
            </a:xfrm>
            <a:solidFill>
              <a:schemeClr val="bg1"/>
            </a:solidFill>
          </p:grpSpPr>
          <p:pic>
            <p:nvPicPr>
              <p:cNvPr id="58" name="Picture 57">
                <a:extLst>
                  <a:ext uri="{FF2B5EF4-FFF2-40B4-BE49-F238E27FC236}">
                    <a16:creationId xmlns:a16="http://schemas.microsoft.com/office/drawing/2014/main" id="{97778FA1-4801-F862-A87A-770B077C05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47359" y="4052408"/>
                <a:ext cx="1362940" cy="1856306"/>
              </a:xfrm>
              <a:prstGeom prst="rect">
                <a:avLst/>
              </a:prstGeom>
              <a:grpFill/>
            </p:spPr>
          </p:pic>
          <p:sp>
            <p:nvSpPr>
              <p:cNvPr id="59" name="TextBox 58">
                <a:extLst>
                  <a:ext uri="{FF2B5EF4-FFF2-40B4-BE49-F238E27FC236}">
                    <a16:creationId xmlns:a16="http://schemas.microsoft.com/office/drawing/2014/main" id="{341A72D1-98C4-E119-F50A-5A9DEB60F759}"/>
                  </a:ext>
                </a:extLst>
              </p:cNvPr>
              <p:cNvSpPr txBox="1"/>
              <p:nvPr/>
            </p:nvSpPr>
            <p:spPr>
              <a:xfrm>
                <a:off x="4112613" y="5890155"/>
                <a:ext cx="1277118" cy="334007"/>
              </a:xfrm>
              <a:prstGeom prst="rect">
                <a:avLst/>
              </a:prstGeom>
              <a:grpFill/>
            </p:spPr>
            <p:txBody>
              <a:bodyPr wrap="square" rtlCol="0">
                <a:spAutoFit/>
              </a:bodyPr>
              <a:lstStyle/>
              <a:p>
                <a:pPr algn="ctr"/>
                <a:r>
                  <a:rPr lang="en-US" sz="858" dirty="0"/>
                  <a:t>Junichi Kanai</a:t>
                </a:r>
              </a:p>
            </p:txBody>
          </p:sp>
        </p:grpSp>
        <p:sp>
          <p:nvSpPr>
            <p:cNvPr id="12" name="Rectangle 11">
              <a:extLst>
                <a:ext uri="{FF2B5EF4-FFF2-40B4-BE49-F238E27FC236}">
                  <a16:creationId xmlns:a16="http://schemas.microsoft.com/office/drawing/2014/main" id="{1984434A-01C0-C57B-FDDD-F1F4FFB6A84F}"/>
                </a:ext>
              </a:extLst>
            </p:cNvPr>
            <p:cNvSpPr/>
            <p:nvPr/>
          </p:nvSpPr>
          <p:spPr>
            <a:xfrm>
              <a:off x="3141223" y="4183280"/>
              <a:ext cx="184731" cy="224229"/>
            </a:xfrm>
            <a:prstGeom prst="rect">
              <a:avLst/>
            </a:prstGeom>
            <a:solidFill>
              <a:schemeClr val="bg1"/>
            </a:solidFill>
          </p:spPr>
          <p:txBody>
            <a:bodyPr wrap="none">
              <a:spAutoFit/>
            </a:bodyPr>
            <a:lstStyle/>
            <a:p>
              <a:endParaRPr lang="en-US" sz="857" dirty="0"/>
            </a:p>
          </p:txBody>
        </p:sp>
        <p:sp>
          <p:nvSpPr>
            <p:cNvPr id="57" name="TextBox 56">
              <a:extLst>
                <a:ext uri="{FF2B5EF4-FFF2-40B4-BE49-F238E27FC236}">
                  <a16:creationId xmlns:a16="http://schemas.microsoft.com/office/drawing/2014/main" id="{5762127F-D6CA-A72B-B6BE-98010417388C}"/>
                </a:ext>
              </a:extLst>
            </p:cNvPr>
            <p:cNvSpPr txBox="1"/>
            <p:nvPr/>
          </p:nvSpPr>
          <p:spPr>
            <a:xfrm>
              <a:off x="2787409" y="4346862"/>
              <a:ext cx="821902" cy="207634"/>
            </a:xfrm>
            <a:prstGeom prst="rect">
              <a:avLst/>
            </a:prstGeom>
            <a:solidFill>
              <a:schemeClr val="bg1"/>
            </a:solidFill>
          </p:spPr>
          <p:txBody>
            <a:bodyPr wrap="square" rtlCol="0">
              <a:spAutoFit/>
            </a:bodyPr>
            <a:lstStyle/>
            <a:p>
              <a:pPr algn="ctr">
                <a:tabLst>
                  <a:tab pos="112009" algn="l"/>
                </a:tabLst>
              </a:pPr>
              <a:r>
                <a:rPr lang="en-US" sz="858" dirty="0"/>
                <a:t>James Olson</a:t>
              </a:r>
            </a:p>
          </p:txBody>
        </p:sp>
        <p:sp>
          <p:nvSpPr>
            <p:cNvPr id="15" name="TextBox 14">
              <a:extLst>
                <a:ext uri="{FF2B5EF4-FFF2-40B4-BE49-F238E27FC236}">
                  <a16:creationId xmlns:a16="http://schemas.microsoft.com/office/drawing/2014/main" id="{45169B42-551E-06D6-959A-30DA8F386A0F}"/>
                </a:ext>
              </a:extLst>
            </p:cNvPr>
            <p:cNvSpPr txBox="1"/>
            <p:nvPr/>
          </p:nvSpPr>
          <p:spPr>
            <a:xfrm>
              <a:off x="1929857" y="1883742"/>
              <a:ext cx="769436" cy="369332"/>
            </a:xfrm>
            <a:prstGeom prst="rect">
              <a:avLst/>
            </a:prstGeom>
            <a:noFill/>
          </p:spPr>
          <p:txBody>
            <a:bodyPr wrap="square" rtlCol="0">
              <a:spAutoFit/>
            </a:bodyPr>
            <a:lstStyle/>
            <a:p>
              <a:r>
                <a:rPr lang="en-US" b="1" dirty="0"/>
                <a:t>ECSE</a:t>
              </a:r>
            </a:p>
          </p:txBody>
        </p:sp>
        <p:sp>
          <p:nvSpPr>
            <p:cNvPr id="16" name="TextBox 15">
              <a:extLst>
                <a:ext uri="{FF2B5EF4-FFF2-40B4-BE49-F238E27FC236}">
                  <a16:creationId xmlns:a16="http://schemas.microsoft.com/office/drawing/2014/main" id="{43A69ECF-80C8-4780-91BA-2DD341E6E2CC}"/>
                </a:ext>
              </a:extLst>
            </p:cNvPr>
            <p:cNvSpPr txBox="1"/>
            <p:nvPr/>
          </p:nvSpPr>
          <p:spPr>
            <a:xfrm>
              <a:off x="2153414" y="5172007"/>
              <a:ext cx="613219" cy="369332"/>
            </a:xfrm>
            <a:prstGeom prst="rect">
              <a:avLst/>
            </a:prstGeom>
            <a:solidFill>
              <a:schemeClr val="bg1"/>
            </a:solidFill>
          </p:spPr>
          <p:txBody>
            <a:bodyPr wrap="square" rtlCol="0">
              <a:spAutoFit/>
            </a:bodyPr>
            <a:lstStyle/>
            <a:p>
              <a:r>
                <a:rPr lang="en-US" b="1" dirty="0"/>
                <a:t>MSE</a:t>
              </a:r>
            </a:p>
          </p:txBody>
        </p:sp>
        <p:sp>
          <p:nvSpPr>
            <p:cNvPr id="17" name="TextBox 16">
              <a:extLst>
                <a:ext uri="{FF2B5EF4-FFF2-40B4-BE49-F238E27FC236}">
                  <a16:creationId xmlns:a16="http://schemas.microsoft.com/office/drawing/2014/main" id="{AE795596-B239-FF28-4FA2-6EB47565CED5}"/>
                </a:ext>
              </a:extLst>
            </p:cNvPr>
            <p:cNvSpPr txBox="1"/>
            <p:nvPr/>
          </p:nvSpPr>
          <p:spPr>
            <a:xfrm>
              <a:off x="2744528" y="5951915"/>
              <a:ext cx="1142059" cy="224229"/>
            </a:xfrm>
            <a:prstGeom prst="rect">
              <a:avLst/>
            </a:prstGeom>
            <a:noFill/>
          </p:spPr>
          <p:txBody>
            <a:bodyPr wrap="square" rtlCol="0">
              <a:spAutoFit/>
            </a:bodyPr>
            <a:lstStyle/>
            <a:p>
              <a:pPr algn="ctr">
                <a:tabLst>
                  <a:tab pos="112009" algn="l"/>
                </a:tabLst>
              </a:pPr>
              <a:r>
                <a:rPr lang="en-US" sz="857" dirty="0"/>
                <a:t>Edmund Palermo</a:t>
              </a:r>
            </a:p>
          </p:txBody>
        </p:sp>
        <p:sp>
          <p:nvSpPr>
            <p:cNvPr id="18" name="TextBox 17">
              <a:extLst>
                <a:ext uri="{FF2B5EF4-FFF2-40B4-BE49-F238E27FC236}">
                  <a16:creationId xmlns:a16="http://schemas.microsoft.com/office/drawing/2014/main" id="{A9A2F8A6-B6D6-F4D9-A86F-652BA5076CED}"/>
                </a:ext>
              </a:extLst>
            </p:cNvPr>
            <p:cNvSpPr txBox="1"/>
            <p:nvPr/>
          </p:nvSpPr>
          <p:spPr>
            <a:xfrm>
              <a:off x="5020889" y="2616550"/>
              <a:ext cx="922444" cy="207634"/>
            </a:xfrm>
            <a:prstGeom prst="rect">
              <a:avLst/>
            </a:prstGeom>
            <a:solidFill>
              <a:schemeClr val="bg1"/>
            </a:solidFill>
          </p:spPr>
          <p:txBody>
            <a:bodyPr wrap="square" rtlCol="0">
              <a:spAutoFit/>
            </a:bodyPr>
            <a:lstStyle/>
            <a:p>
              <a:pPr algn="ctr"/>
              <a:r>
                <a:rPr lang="en-US" sz="858" dirty="0"/>
                <a:t>Paul Chow</a:t>
              </a:r>
            </a:p>
          </p:txBody>
        </p:sp>
        <p:sp>
          <p:nvSpPr>
            <p:cNvPr id="19" name="TextBox 18">
              <a:extLst>
                <a:ext uri="{FF2B5EF4-FFF2-40B4-BE49-F238E27FC236}">
                  <a16:creationId xmlns:a16="http://schemas.microsoft.com/office/drawing/2014/main" id="{4ABFA362-3463-4672-7949-23A6FA01AB0D}"/>
                </a:ext>
              </a:extLst>
            </p:cNvPr>
            <p:cNvSpPr txBox="1"/>
            <p:nvPr/>
          </p:nvSpPr>
          <p:spPr>
            <a:xfrm>
              <a:off x="6225105" y="5952937"/>
              <a:ext cx="938845" cy="356123"/>
            </a:xfrm>
            <a:prstGeom prst="rect">
              <a:avLst/>
            </a:prstGeom>
            <a:noFill/>
          </p:spPr>
          <p:txBody>
            <a:bodyPr wrap="square" rtlCol="0">
              <a:spAutoFit/>
            </a:bodyPr>
            <a:lstStyle/>
            <a:p>
              <a:pPr algn="ctr">
                <a:tabLst>
                  <a:tab pos="112009" algn="l"/>
                </a:tabLst>
              </a:pPr>
              <a:r>
                <a:rPr lang="en-US" sz="857" dirty="0"/>
                <a:t>Rostyslav (</a:t>
              </a:r>
              <a:r>
                <a:rPr lang="en-US" sz="857" dirty="0" err="1"/>
                <a:t>Rosty</a:t>
              </a:r>
              <a:r>
                <a:rPr lang="en-US" sz="857" dirty="0"/>
                <a:t>) Korolov</a:t>
              </a:r>
            </a:p>
          </p:txBody>
        </p:sp>
        <p:sp>
          <p:nvSpPr>
            <p:cNvPr id="21" name="TextBox 20">
              <a:extLst>
                <a:ext uri="{FF2B5EF4-FFF2-40B4-BE49-F238E27FC236}">
                  <a16:creationId xmlns:a16="http://schemas.microsoft.com/office/drawing/2014/main" id="{E975162A-02C5-66BD-306C-DAB20B9E2789}"/>
                </a:ext>
              </a:extLst>
            </p:cNvPr>
            <p:cNvSpPr txBox="1"/>
            <p:nvPr/>
          </p:nvSpPr>
          <p:spPr>
            <a:xfrm>
              <a:off x="5451350" y="5104951"/>
              <a:ext cx="613219" cy="369332"/>
            </a:xfrm>
            <a:prstGeom prst="rect">
              <a:avLst/>
            </a:prstGeom>
            <a:solidFill>
              <a:schemeClr val="bg1"/>
            </a:solidFill>
          </p:spPr>
          <p:txBody>
            <a:bodyPr wrap="square" rtlCol="0">
              <a:spAutoFit/>
            </a:bodyPr>
            <a:lstStyle/>
            <a:p>
              <a:r>
                <a:rPr lang="en-US" b="1" dirty="0"/>
                <a:t>IME</a:t>
              </a:r>
            </a:p>
          </p:txBody>
        </p:sp>
        <p:sp>
          <p:nvSpPr>
            <p:cNvPr id="22" name="TextBox 21">
              <a:extLst>
                <a:ext uri="{FF2B5EF4-FFF2-40B4-BE49-F238E27FC236}">
                  <a16:creationId xmlns:a16="http://schemas.microsoft.com/office/drawing/2014/main" id="{C51305AB-D2C1-BC19-57F6-72F51D55EEA0}"/>
                </a:ext>
              </a:extLst>
            </p:cNvPr>
            <p:cNvSpPr txBox="1"/>
            <p:nvPr/>
          </p:nvSpPr>
          <p:spPr>
            <a:xfrm>
              <a:off x="5120962" y="4330139"/>
              <a:ext cx="920890" cy="224357"/>
            </a:xfrm>
            <a:prstGeom prst="rect">
              <a:avLst/>
            </a:prstGeom>
            <a:solidFill>
              <a:schemeClr val="bg1"/>
            </a:solidFill>
          </p:spPr>
          <p:txBody>
            <a:bodyPr wrap="square" rtlCol="0">
              <a:spAutoFit/>
            </a:bodyPr>
            <a:lstStyle/>
            <a:p>
              <a:pPr algn="ctr">
                <a:tabLst>
                  <a:tab pos="112009" algn="l"/>
                </a:tabLst>
              </a:pPr>
              <a:r>
                <a:rPr lang="en-US" sz="858" dirty="0"/>
                <a:t>Fred Willett</a:t>
              </a:r>
            </a:p>
          </p:txBody>
        </p:sp>
        <p:grpSp>
          <p:nvGrpSpPr>
            <p:cNvPr id="24" name="Group 23">
              <a:extLst>
                <a:ext uri="{FF2B5EF4-FFF2-40B4-BE49-F238E27FC236}">
                  <a16:creationId xmlns:a16="http://schemas.microsoft.com/office/drawing/2014/main" id="{A29FB010-4833-BE13-BED3-70A0FE15200E}"/>
                </a:ext>
              </a:extLst>
            </p:cNvPr>
            <p:cNvGrpSpPr/>
            <p:nvPr/>
          </p:nvGrpSpPr>
          <p:grpSpPr>
            <a:xfrm>
              <a:off x="3777978" y="1473944"/>
              <a:ext cx="1173155" cy="1366963"/>
              <a:chOff x="7214143" y="1444213"/>
              <a:chExt cx="1173155" cy="1366963"/>
            </a:xfrm>
          </p:grpSpPr>
          <p:sp>
            <p:nvSpPr>
              <p:cNvPr id="54" name="TextBox 53">
                <a:extLst>
                  <a:ext uri="{FF2B5EF4-FFF2-40B4-BE49-F238E27FC236}">
                    <a16:creationId xmlns:a16="http://schemas.microsoft.com/office/drawing/2014/main" id="{EAB40920-C270-CD4C-2431-0FCD07B0419E}"/>
                  </a:ext>
                </a:extLst>
              </p:cNvPr>
              <p:cNvSpPr txBox="1"/>
              <p:nvPr/>
            </p:nvSpPr>
            <p:spPr>
              <a:xfrm>
                <a:off x="7322752" y="2586819"/>
                <a:ext cx="1064546" cy="224357"/>
              </a:xfrm>
              <a:prstGeom prst="rect">
                <a:avLst/>
              </a:prstGeom>
              <a:solidFill>
                <a:schemeClr val="bg1"/>
              </a:solidFill>
            </p:spPr>
            <p:txBody>
              <a:bodyPr wrap="square" rtlCol="0">
                <a:spAutoFit/>
              </a:bodyPr>
              <a:lstStyle/>
              <a:p>
                <a:r>
                  <a:rPr lang="en-US" sz="858" dirty="0"/>
                  <a:t> Prabahakar Neti</a:t>
                </a:r>
              </a:p>
            </p:txBody>
          </p:sp>
          <p:pic>
            <p:nvPicPr>
              <p:cNvPr id="55" name="Picture 54">
                <a:extLst>
                  <a:ext uri="{FF2B5EF4-FFF2-40B4-BE49-F238E27FC236}">
                    <a16:creationId xmlns:a16="http://schemas.microsoft.com/office/drawing/2014/main" id="{15A86B4F-27FA-E7F4-19EB-3D9B2D32AA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14143" y="1444213"/>
                <a:ext cx="1061906" cy="1154143"/>
              </a:xfrm>
              <a:prstGeom prst="rect">
                <a:avLst/>
              </a:prstGeom>
            </p:spPr>
          </p:pic>
        </p:grpSp>
        <p:sp>
          <p:nvSpPr>
            <p:cNvPr id="25" name="TextBox 24">
              <a:extLst>
                <a:ext uri="{FF2B5EF4-FFF2-40B4-BE49-F238E27FC236}">
                  <a16:creationId xmlns:a16="http://schemas.microsoft.com/office/drawing/2014/main" id="{732F9A2F-47D1-64EB-A7CC-E6E39AD12DAF}"/>
                </a:ext>
              </a:extLst>
            </p:cNvPr>
            <p:cNvSpPr txBox="1"/>
            <p:nvPr/>
          </p:nvSpPr>
          <p:spPr>
            <a:xfrm>
              <a:off x="3904111" y="4330139"/>
              <a:ext cx="920890" cy="224357"/>
            </a:xfrm>
            <a:prstGeom prst="rect">
              <a:avLst/>
            </a:prstGeom>
            <a:solidFill>
              <a:schemeClr val="bg1"/>
            </a:solidFill>
          </p:spPr>
          <p:txBody>
            <a:bodyPr wrap="square" rtlCol="0">
              <a:spAutoFit/>
            </a:bodyPr>
            <a:lstStyle/>
            <a:p>
              <a:pPr algn="ctr">
                <a:tabLst>
                  <a:tab pos="112009" algn="l"/>
                </a:tabLst>
              </a:pPr>
              <a:r>
                <a:rPr lang="en-US" sz="858" dirty="0" err="1"/>
                <a:t>Indika</a:t>
              </a:r>
              <a:r>
                <a:rPr lang="en-US" sz="858" dirty="0"/>
                <a:t> </a:t>
              </a:r>
              <a:r>
                <a:rPr lang="en-US" sz="858" dirty="0" err="1"/>
                <a:t>Perera</a:t>
              </a:r>
              <a:endParaRPr lang="en-US" sz="858" dirty="0"/>
            </a:p>
          </p:txBody>
        </p:sp>
        <p:pic>
          <p:nvPicPr>
            <p:cNvPr id="39" name="Picture 38">
              <a:extLst>
                <a:ext uri="{FF2B5EF4-FFF2-40B4-BE49-F238E27FC236}">
                  <a16:creationId xmlns:a16="http://schemas.microsoft.com/office/drawing/2014/main" id="{BF90563A-9AD5-DD92-FCFD-B7323370C3D5}"/>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3909413" y="3067074"/>
              <a:ext cx="943718" cy="1232678"/>
            </a:xfrm>
            <a:prstGeom prst="rect">
              <a:avLst/>
            </a:prstGeom>
          </p:spPr>
        </p:pic>
        <p:pic>
          <p:nvPicPr>
            <p:cNvPr id="40" name="Picture 2">
              <a:extLst>
                <a:ext uri="{FF2B5EF4-FFF2-40B4-BE49-F238E27FC236}">
                  <a16:creationId xmlns:a16="http://schemas.microsoft.com/office/drawing/2014/main" id="{922DC6A3-3B5B-134C-F59E-213778B034B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66254" y="4684034"/>
              <a:ext cx="867537" cy="126187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FC14434F-9DD0-1EB2-96AD-760A0204A3C4}"/>
                </a:ext>
              </a:extLst>
            </p:cNvPr>
            <p:cNvSpPr txBox="1"/>
            <p:nvPr/>
          </p:nvSpPr>
          <p:spPr>
            <a:xfrm>
              <a:off x="6219153" y="2616550"/>
              <a:ext cx="922445" cy="207634"/>
            </a:xfrm>
            <a:prstGeom prst="rect">
              <a:avLst/>
            </a:prstGeom>
            <a:solidFill>
              <a:schemeClr val="bg1"/>
            </a:solidFill>
            <a:ln>
              <a:noFill/>
            </a:ln>
          </p:spPr>
          <p:txBody>
            <a:bodyPr wrap="square" rtlCol="0">
              <a:spAutoFit/>
            </a:bodyPr>
            <a:lstStyle/>
            <a:p>
              <a:pPr algn="ctr"/>
              <a:r>
                <a:rPr lang="en-US" sz="858" dirty="0" err="1"/>
                <a:t>Ishwara</a:t>
              </a:r>
              <a:r>
                <a:rPr lang="en-US" sz="858" dirty="0"/>
                <a:t> Bhat</a:t>
              </a:r>
            </a:p>
          </p:txBody>
        </p:sp>
        <p:grpSp>
          <p:nvGrpSpPr>
            <p:cNvPr id="44" name="Group 43">
              <a:extLst>
                <a:ext uri="{FF2B5EF4-FFF2-40B4-BE49-F238E27FC236}">
                  <a16:creationId xmlns:a16="http://schemas.microsoft.com/office/drawing/2014/main" id="{F43AF0A8-3B5D-DDD9-9AA6-4EABF1F1A0DF}"/>
                </a:ext>
              </a:extLst>
            </p:cNvPr>
            <p:cNvGrpSpPr/>
            <p:nvPr/>
          </p:nvGrpSpPr>
          <p:grpSpPr>
            <a:xfrm>
              <a:off x="2622669" y="1540653"/>
              <a:ext cx="1060704" cy="1300254"/>
              <a:chOff x="3708024" y="1571826"/>
              <a:chExt cx="1060704" cy="1300254"/>
            </a:xfrm>
          </p:grpSpPr>
          <p:sp>
            <p:nvSpPr>
              <p:cNvPr id="50" name="TextBox 49">
                <a:extLst>
                  <a:ext uri="{FF2B5EF4-FFF2-40B4-BE49-F238E27FC236}">
                    <a16:creationId xmlns:a16="http://schemas.microsoft.com/office/drawing/2014/main" id="{98EDDE6F-8468-C6A1-79B9-6530ECCF6F3A}"/>
                  </a:ext>
                </a:extLst>
              </p:cNvPr>
              <p:cNvSpPr txBox="1"/>
              <p:nvPr/>
            </p:nvSpPr>
            <p:spPr>
              <a:xfrm>
                <a:off x="3773763" y="2647723"/>
                <a:ext cx="922444" cy="224357"/>
              </a:xfrm>
              <a:prstGeom prst="rect">
                <a:avLst/>
              </a:prstGeom>
              <a:solidFill>
                <a:schemeClr val="bg1"/>
              </a:solidFill>
            </p:spPr>
            <p:txBody>
              <a:bodyPr wrap="square" rtlCol="0">
                <a:spAutoFit/>
              </a:bodyPr>
              <a:lstStyle/>
              <a:p>
                <a:pPr algn="ctr"/>
                <a:r>
                  <a:rPr lang="en-US" sz="858" dirty="0"/>
                  <a:t>Rena Huang</a:t>
                </a:r>
              </a:p>
            </p:txBody>
          </p:sp>
          <p:pic>
            <p:nvPicPr>
              <p:cNvPr id="51" name="Picture 4" descr="Rena Huang">
                <a:extLst>
                  <a:ext uri="{FF2B5EF4-FFF2-40B4-BE49-F238E27FC236}">
                    <a16:creationId xmlns:a16="http://schemas.microsoft.com/office/drawing/2014/main" id="{31064180-8DF9-2029-315E-0553CD550BB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8024" y="1571826"/>
                <a:ext cx="1060704" cy="1060704"/>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a:extLst>
                <a:ext uri="{FF2B5EF4-FFF2-40B4-BE49-F238E27FC236}">
                  <a16:creationId xmlns:a16="http://schemas.microsoft.com/office/drawing/2014/main" id="{ED707A62-EDD9-CF98-935F-F5F405929BBD}"/>
                </a:ext>
              </a:extLst>
            </p:cNvPr>
            <p:cNvSpPr txBox="1"/>
            <p:nvPr/>
          </p:nvSpPr>
          <p:spPr>
            <a:xfrm>
              <a:off x="3913786" y="5951914"/>
              <a:ext cx="1142059" cy="224229"/>
            </a:xfrm>
            <a:prstGeom prst="rect">
              <a:avLst/>
            </a:prstGeom>
            <a:noFill/>
          </p:spPr>
          <p:txBody>
            <a:bodyPr wrap="square" rtlCol="0">
              <a:spAutoFit/>
            </a:bodyPr>
            <a:lstStyle/>
            <a:p>
              <a:pPr algn="ctr">
                <a:tabLst>
                  <a:tab pos="112009" algn="l"/>
                </a:tabLst>
              </a:pPr>
              <a:r>
                <a:rPr lang="en-US" sz="857" dirty="0"/>
                <a:t>Chaitanya </a:t>
              </a:r>
              <a:r>
                <a:rPr lang="en-US" sz="857" dirty="0" err="1"/>
                <a:t>Ullal</a:t>
              </a:r>
              <a:endParaRPr lang="en-US" sz="857" dirty="0"/>
            </a:p>
          </p:txBody>
        </p:sp>
        <p:pic>
          <p:nvPicPr>
            <p:cNvPr id="47" name="Picture 46">
              <a:extLst>
                <a:ext uri="{FF2B5EF4-FFF2-40B4-BE49-F238E27FC236}">
                  <a16:creationId xmlns:a16="http://schemas.microsoft.com/office/drawing/2014/main" id="{9EFC7BF4-32AE-E69A-975E-8FB19B790FE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5097591" y="3092444"/>
              <a:ext cx="1005622" cy="1234440"/>
            </a:xfrm>
            <a:prstGeom prst="rect">
              <a:avLst/>
            </a:prstGeom>
          </p:spPr>
        </p:pic>
        <p:pic>
          <p:nvPicPr>
            <p:cNvPr id="48" name="Picture 47">
              <a:extLst>
                <a:ext uri="{FF2B5EF4-FFF2-40B4-BE49-F238E27FC236}">
                  <a16:creationId xmlns:a16="http://schemas.microsoft.com/office/drawing/2014/main" id="{9FC48709-568D-7DCD-A456-78A2087ABBCC}"/>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766633" y="4756608"/>
              <a:ext cx="938846" cy="1234440"/>
            </a:xfrm>
            <a:prstGeom prst="rect">
              <a:avLst/>
            </a:prstGeom>
          </p:spPr>
        </p:pic>
        <p:pic>
          <p:nvPicPr>
            <p:cNvPr id="49" name="Picture 48">
              <a:extLst>
                <a:ext uri="{FF2B5EF4-FFF2-40B4-BE49-F238E27FC236}">
                  <a16:creationId xmlns:a16="http://schemas.microsoft.com/office/drawing/2014/main" id="{17C27553-26DD-CAF1-99C8-F3420BF9732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89309" y="4731779"/>
              <a:ext cx="920576" cy="1249788"/>
            </a:xfrm>
            <a:prstGeom prst="rect">
              <a:avLst/>
            </a:prstGeom>
          </p:spPr>
        </p:pic>
      </p:grpSp>
      <p:pic>
        <p:nvPicPr>
          <p:cNvPr id="2" name="Picture 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386907" y="1102995"/>
            <a:ext cx="1044333" cy="1253199"/>
          </a:xfrm>
          <a:prstGeom prst="rect">
            <a:avLst/>
          </a:prstGeom>
        </p:spPr>
      </p:pic>
      <p:pic>
        <p:nvPicPr>
          <p:cNvPr id="3" name="Picture 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760294" y="2800370"/>
            <a:ext cx="921590" cy="1382722"/>
          </a:xfrm>
          <a:prstGeom prst="rect">
            <a:avLst/>
          </a:prstGeom>
        </p:spPr>
      </p:pic>
      <p:pic>
        <p:nvPicPr>
          <p:cNvPr id="5" name="Picture 4"/>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84553" y="1102748"/>
            <a:ext cx="1044539" cy="1253446"/>
          </a:xfrm>
          <a:prstGeom prst="rect">
            <a:avLst/>
          </a:prstGeom>
        </p:spPr>
      </p:pic>
    </p:spTree>
    <p:extLst>
      <p:ext uri="{BB962C8B-B14F-4D97-AF65-F5344CB8AC3E}">
        <p14:creationId xmlns:p14="http://schemas.microsoft.com/office/powerpoint/2010/main" val="3854201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70000" lnSpcReduction="20000"/>
          </a:bodyPr>
          <a:lstStyle/>
          <a:p>
            <a:r>
              <a:rPr lang="en-US" dirty="0">
                <a:cs typeface="Calibri"/>
              </a:rPr>
              <a:t>Work with students of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b="1" dirty="0">
                <a:cs typeface="Calibri"/>
              </a:rPr>
              <a:t>5 Hours per week OUT of class</a:t>
            </a:r>
          </a:p>
          <a:p>
            <a:r>
              <a:rPr lang="en-US" dirty="0">
                <a:cs typeface="Calibri"/>
              </a:rPr>
              <a:t>Document all of your work (</a:t>
            </a:r>
            <a:r>
              <a:rPr lang="en-US" b="1" dirty="0">
                <a:cs typeface="Calibri"/>
              </a:rPr>
              <a:t>Communication Intensive Course</a:t>
            </a:r>
            <a:r>
              <a:rPr lang="en-US" dirty="0">
                <a:cs typeface="Calibri"/>
              </a:rPr>
              <a:t>)</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sp>
        <p:nvSpPr>
          <p:cNvPr id="7" name="TextBox 6"/>
          <p:cNvSpPr txBox="1"/>
          <p:nvPr/>
        </p:nvSpPr>
        <p:spPr>
          <a:xfrm>
            <a:off x="4419600" y="5638800"/>
            <a:ext cx="2819400" cy="369332"/>
          </a:xfrm>
          <a:prstGeom prst="rect">
            <a:avLst/>
          </a:prstGeom>
          <a:noFill/>
          <a:ln w="28575">
            <a:solidFill>
              <a:schemeClr val="accent2"/>
            </a:solidFill>
          </a:ln>
        </p:spPr>
        <p:txBody>
          <a:bodyPr wrap="square" rtlCol="0">
            <a:spAutoFit/>
          </a:bodyPr>
          <a:lstStyle/>
          <a:p>
            <a:r>
              <a:rPr lang="en-US" b="1" dirty="0"/>
              <a:t>Respond in timely manner</a:t>
            </a:r>
          </a:p>
        </p:txBody>
      </p:sp>
    </p:spTree>
    <p:extLst>
      <p:ext uri="{BB962C8B-B14F-4D97-AF65-F5344CB8AC3E}">
        <p14:creationId xmlns:p14="http://schemas.microsoft.com/office/powerpoint/2010/main" val="3495887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08293" y="3429000"/>
            <a:ext cx="6180913" cy="3349723"/>
          </a:xfrm>
          <a:prstGeom prst="rect">
            <a:avLst/>
          </a:prstGeom>
        </p:spPr>
      </p:pic>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lnSpcReduction="10000"/>
          </a:bodyPr>
          <a:lstStyle/>
          <a:p>
            <a:r>
              <a:rPr lang="en-US" dirty="0">
                <a:cs typeface="Calibri"/>
              </a:rPr>
              <a:t>Syllabus</a:t>
            </a:r>
          </a:p>
          <a:p>
            <a:pPr lvl="1"/>
            <a:r>
              <a:rPr lang="en-US" sz="1400" dirty="0">
                <a:cs typeface="Calibri"/>
                <a:hlinkClick r:id="rId2"/>
              </a:rPr>
              <a:t>https://designlab.eng.rpi.edu/edn/projects/capstone-support-dev/repository/112/raw/Course%20Documents/Common%20Course%20Syllabus.pdf</a:t>
            </a:r>
          </a:p>
          <a:p>
            <a:endParaRPr lang="en-US" dirty="0">
              <a:cs typeface="Calibri"/>
            </a:endParaRPr>
          </a:p>
          <a:p>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Electronic Design Notebook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after graduation?”</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Drive/Docs/Sheets/Slides, GroupMe, Discord, Slack, Draw.io, etc. is </a:t>
            </a:r>
            <a:r>
              <a:rPr lang="en-US" dirty="0">
                <a:solidFill>
                  <a:srgbClr val="FF0000"/>
                </a:solidFill>
                <a:cs typeface="Calibri"/>
              </a:rPr>
              <a:t>FORBIDDEN</a:t>
            </a:r>
          </a:p>
          <a:p>
            <a:r>
              <a:rPr lang="en-US" dirty="0">
                <a:cs typeface="Calibri"/>
              </a:rPr>
              <a:t>Although supported by campus, RPI Box and RPI Onedrive are also </a:t>
            </a:r>
            <a:r>
              <a:rPr lang="en-US" dirty="0">
                <a:solidFill>
                  <a:srgbClr val="FF0000"/>
                </a:solidFill>
                <a:cs typeface="Calibri"/>
              </a:rPr>
              <a:t>FORBIDDEN</a:t>
            </a:r>
          </a:p>
          <a:p>
            <a:r>
              <a:rPr lang="en-US" dirty="0">
                <a:cs typeface="Calibri"/>
              </a:rPr>
              <a:t>Scheduling services such as </a:t>
            </a:r>
            <a:r>
              <a:rPr lang="en-US" dirty="0" err="1">
                <a:cs typeface="Calibri"/>
              </a:rPr>
              <a:t>WhenIsGood</a:t>
            </a:r>
            <a:r>
              <a:rPr lang="en-US" dirty="0">
                <a:cs typeface="Calibri"/>
              </a:rPr>
              <a:t> &amp; When2Meet  are acceptable for setting up meetings but must not contain any technical information</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79763299"/>
              </p:ext>
            </p:extLst>
          </p:nvPr>
        </p:nvGraphicFramePr>
        <p:xfrm>
          <a:off x="381000" y="914400"/>
          <a:ext cx="8382000" cy="530352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6.2.22</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S22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6.2.22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Ticket</a:t>
                      </a:r>
                      <a:r>
                        <a:rPr lang="en-US" sz="1200" kern="1200" baseline="0" dirty="0">
                          <a:solidFill>
                            <a:schemeClr val="dk1"/>
                          </a:solidFill>
                          <a:effectLst/>
                          <a:latin typeface="+mn-lt"/>
                          <a:ea typeface="MS Mincho"/>
                          <a:cs typeface="+mn-cs"/>
                        </a:rPr>
                        <a:t> Out links updated</a:t>
                      </a:r>
                      <a:endParaRPr lang="en-US" sz="1200" b="0" dirty="0">
                        <a:effectLst/>
                        <a:latin typeface="+mj-lt"/>
                        <a:ea typeface="MS Mincho"/>
                      </a:endParaRP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7.8.22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Out of Class pages reformatted and sorted by category</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7.11.22</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Out of Class task slides - Deleted old version, improved agreement between Wiki and Playbook</a:t>
                      </a:r>
                    </a:p>
                  </a:txBody>
                  <a:tcPr marL="68580" marR="68580" marT="0" marB="0"/>
                </a:tc>
                <a:extLst>
                  <a:ext uri="{0D108BD9-81ED-4DB2-BD59-A6C34878D82A}">
                    <a16:rowId xmlns:a16="http://schemas.microsoft.com/office/drawing/2014/main" val="1445296702"/>
                  </a:ext>
                </a:extLst>
              </a:tr>
              <a:tr h="0">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8.4.22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 Anderson</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Welcome slide added, contact info posted to Wiki, reformatted Report schedule table p66</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8.15.22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Daily</a:t>
                      </a:r>
                      <a:r>
                        <a:rPr lang="en-US" sz="1200" b="0" baseline="0" dirty="0">
                          <a:effectLst/>
                          <a:latin typeface="+mj-lt"/>
                          <a:ea typeface="MS Mincho"/>
                        </a:rPr>
                        <a:t> Agendas updated with activity topic categorization</a:t>
                      </a:r>
                    </a:p>
                    <a:p>
                      <a:pPr marL="0" marR="0" algn="l">
                        <a:spcBef>
                          <a:spcPts val="0"/>
                        </a:spcBef>
                        <a:spcAft>
                          <a:spcPts val="0"/>
                        </a:spcAft>
                      </a:pPr>
                      <a:r>
                        <a:rPr lang="en-US" sz="1200" b="0" baseline="0" dirty="0">
                          <a:effectLst/>
                          <a:latin typeface="+mj-lt"/>
                          <a:ea typeface="MS Mincho"/>
                        </a:rPr>
                        <a:t>Day 1 &amp; 2 reworked</a:t>
                      </a:r>
                      <a:endParaRPr lang="en-US" sz="1200" b="0" dirty="0">
                        <a:effectLst/>
                        <a:latin typeface="+mj-lt"/>
                        <a:ea typeface="MS Mincho"/>
                      </a:endParaRP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8.16.22</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Kanai</a:t>
                      </a:r>
                    </a:p>
                  </a:txBody>
                  <a:tcPr marL="68580" marR="68580" marT="0" marB="0"/>
                </a:tc>
                <a:tc>
                  <a:txBody>
                    <a:bodyPr/>
                    <a:lstStyle/>
                    <a:p>
                      <a:pPr marL="0" marR="0" algn="l">
                        <a:spcBef>
                          <a:spcPts val="0"/>
                        </a:spcBef>
                        <a:spcAft>
                          <a:spcPts val="0"/>
                        </a:spcAft>
                      </a:pPr>
                      <a:r>
                        <a:rPr lang="en-US" sz="1200" b="0" dirty="0">
                          <a:effectLst/>
                          <a:latin typeface="+mj-lt"/>
                          <a:ea typeface="MS Mincho"/>
                        </a:rPr>
                        <a:t>Slide 8 10 min - Logistics: Deleted the Webex instructions</a:t>
                      </a:r>
                    </a:p>
                    <a:p>
                      <a:pPr marL="0" marR="0" algn="l">
                        <a:spcBef>
                          <a:spcPts val="0"/>
                        </a:spcBef>
                        <a:spcAft>
                          <a:spcPts val="0"/>
                        </a:spcAft>
                      </a:pPr>
                      <a:r>
                        <a:rPr lang="en-US" sz="1200" b="0" dirty="0">
                          <a:effectLst/>
                          <a:latin typeface="+mj-lt"/>
                          <a:ea typeface="MS Mincho"/>
                        </a:rPr>
                        <a:t>Slide 9 COVID-19 Related Challenges - Modified to follow the latest RPI's guidelines.</a:t>
                      </a:r>
                    </a:p>
                    <a:p>
                      <a:pPr marL="0" marR="0" algn="l">
                        <a:spcBef>
                          <a:spcPts val="0"/>
                        </a:spcBef>
                        <a:spcAft>
                          <a:spcPts val="0"/>
                        </a:spcAft>
                      </a:pPr>
                      <a:r>
                        <a:rPr lang="en-US" sz="1200" b="0" dirty="0">
                          <a:effectLst/>
                          <a:latin typeface="+mj-lt"/>
                          <a:ea typeface="MS Mincho"/>
                        </a:rPr>
                        <a:t>Slide 16 Participation Expectations - Added DIE statements; added documentation needs.</a:t>
                      </a: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8.18.22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Day 1 &amp;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Content shifted to match new schedule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Proofread and group agreement to flow</a:t>
                      </a:r>
                    </a:p>
                  </a:txBody>
                  <a:tcPr marL="68580" marR="68580" marT="0" marB="0"/>
                </a:tc>
                <a:extLst>
                  <a:ext uri="{0D108BD9-81ED-4DB2-BD59-A6C34878D82A}">
                    <a16:rowId xmlns:a16="http://schemas.microsoft.com/office/drawing/2014/main" val="3050399495"/>
                  </a:ext>
                </a:extLst>
              </a:tr>
              <a:tr h="374193">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Removed</a:t>
                      </a:r>
                      <a:r>
                        <a:rPr lang="en-US" sz="1200" baseline="0" dirty="0">
                          <a:effectLst/>
                          <a:latin typeface="+mj-lt"/>
                          <a:ea typeface="MS Mincho"/>
                        </a:rPr>
                        <a:t> ALL mention of Webex spaces and Box</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Agenda slides updated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IED question removed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effectLst/>
                          <a:latin typeface="+mj-lt"/>
                          <a:ea typeface="MS Mincho"/>
                        </a:rPr>
                        <a:t>Team readiness question moved to Ticket Out #2</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8.22.22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Icebreaker and Team Standards Agreement content</a:t>
                      </a:r>
                    </a:p>
                  </a:txBody>
                  <a:tcPr marL="68580" marR="68580" marT="0" marB="0"/>
                </a:tc>
                <a:extLst>
                  <a:ext uri="{0D108BD9-81ED-4DB2-BD59-A6C34878D82A}">
                    <a16:rowId xmlns:a16="http://schemas.microsoft.com/office/drawing/2014/main" val="1808898996"/>
                  </a:ext>
                </a:extLst>
              </a:tr>
              <a:tr h="303725">
                <a:tc>
                  <a:txBody>
                    <a:bodyPr/>
                    <a:lstStyle/>
                    <a:p>
                      <a:pPr marL="0" marR="0" algn="l">
                        <a:spcBef>
                          <a:spcPts val="0"/>
                        </a:spcBef>
                        <a:spcAft>
                          <a:spcPts val="0"/>
                        </a:spcAft>
                      </a:pPr>
                      <a:r>
                        <a:rPr lang="en-US" sz="1200" dirty="0">
                          <a:effectLst/>
                          <a:latin typeface="+mj-lt"/>
                          <a:ea typeface="MS Mincho"/>
                        </a:rPr>
                        <a:t>1.10</a:t>
                      </a:r>
                    </a:p>
                  </a:txBody>
                  <a:tcPr marL="68580" marR="68580" marT="0" marB="0"/>
                </a:tc>
                <a:tc>
                  <a:txBody>
                    <a:bodyPr/>
                    <a:lstStyle/>
                    <a:p>
                      <a:pPr marL="0" marR="0" algn="l">
                        <a:spcBef>
                          <a:spcPts val="0"/>
                        </a:spcBef>
                        <a:spcAft>
                          <a:spcPts val="0"/>
                        </a:spcAft>
                      </a:pPr>
                      <a:r>
                        <a:rPr lang="en-US" sz="1200" dirty="0">
                          <a:effectLst/>
                          <a:latin typeface="+mj-lt"/>
                          <a:ea typeface="MS Mincho"/>
                        </a:rPr>
                        <a:t>8.24.22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Fixed class 4 Ticket Out link</a:t>
                      </a:r>
                    </a:p>
                  </a:txBody>
                  <a:tcPr marL="68580" marR="68580" marT="0" marB="0"/>
                </a:tc>
                <a:extLst>
                  <a:ext uri="{0D108BD9-81ED-4DB2-BD59-A6C34878D82A}">
                    <a16:rowId xmlns:a16="http://schemas.microsoft.com/office/drawing/2014/main" val="697287899"/>
                  </a:ext>
                </a:extLst>
              </a:tr>
              <a:tr h="304800">
                <a:tc>
                  <a:txBody>
                    <a:bodyPr/>
                    <a:lstStyle/>
                    <a:p>
                      <a:pPr marL="0" marR="0" algn="l">
                        <a:spcBef>
                          <a:spcPts val="0"/>
                        </a:spcBef>
                        <a:spcAft>
                          <a:spcPts val="0"/>
                        </a:spcAft>
                      </a:pPr>
                      <a:r>
                        <a:rPr lang="en-US" sz="1200" dirty="0">
                          <a:effectLst/>
                          <a:latin typeface="+mj-lt"/>
                          <a:ea typeface="MS Mincho"/>
                        </a:rPr>
                        <a:t>1.11</a:t>
                      </a:r>
                    </a:p>
                  </a:txBody>
                  <a:tcPr marL="68580" marR="68580" marT="0" marB="0"/>
                </a:tc>
                <a:tc>
                  <a:txBody>
                    <a:bodyPr/>
                    <a:lstStyle/>
                    <a:p>
                      <a:pPr marL="0" marR="0" algn="l">
                        <a:spcBef>
                          <a:spcPts val="0"/>
                        </a:spcBef>
                        <a:spcAft>
                          <a:spcPts val="0"/>
                        </a:spcAft>
                      </a:pPr>
                      <a:r>
                        <a:rPr lang="en-US" sz="1200" dirty="0">
                          <a:effectLst/>
                          <a:latin typeface="+mj-lt"/>
                          <a:ea typeface="MS Mincho"/>
                        </a:rPr>
                        <a:t>8.26.22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Deleted first slide (List of Playbook to-do’s before start of classes)</a:t>
                      </a:r>
                    </a:p>
                  </a:txBody>
                  <a:tcPr marL="68580" marR="68580" marT="0" marB="0"/>
                </a:tc>
                <a:extLst>
                  <a:ext uri="{0D108BD9-81ED-4DB2-BD59-A6C34878D82A}">
                    <a16:rowId xmlns:a16="http://schemas.microsoft.com/office/drawing/2014/main" val="1319250066"/>
                  </a:ext>
                </a:extLst>
              </a:tr>
              <a:tr h="236538">
                <a:tc>
                  <a:txBody>
                    <a:bodyPr/>
                    <a:lstStyle/>
                    <a:p>
                      <a:pPr marL="0" marR="0" algn="l">
                        <a:spcBef>
                          <a:spcPts val="0"/>
                        </a:spcBef>
                        <a:spcAft>
                          <a:spcPts val="0"/>
                        </a:spcAft>
                      </a:pPr>
                      <a:r>
                        <a:rPr lang="en-US" sz="1200" dirty="0">
                          <a:effectLst/>
                          <a:latin typeface="+mj-lt"/>
                          <a:ea typeface="MS Mincho"/>
                        </a:rPr>
                        <a:t>1.12</a:t>
                      </a:r>
                    </a:p>
                  </a:txBody>
                  <a:tcPr marL="68580" marR="68580" marT="0" marB="0"/>
                </a:tc>
                <a:tc>
                  <a:txBody>
                    <a:bodyPr/>
                    <a:lstStyle/>
                    <a:p>
                      <a:pPr marL="0" marR="0" algn="l">
                        <a:spcBef>
                          <a:spcPts val="0"/>
                        </a:spcBef>
                        <a:spcAft>
                          <a:spcPts val="0"/>
                        </a:spcAft>
                      </a:pPr>
                      <a:r>
                        <a:rPr lang="en-US" sz="1200" dirty="0">
                          <a:effectLst/>
                          <a:latin typeface="+mj-lt"/>
                          <a:ea typeface="MS Mincho"/>
                        </a:rPr>
                        <a:t>8.27.22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CEs’ photos</a:t>
                      </a:r>
                    </a:p>
                  </a:txBody>
                  <a:tcPr marL="68580" marR="68580" marT="0" marB="0"/>
                </a:tc>
                <a:extLst>
                  <a:ext uri="{0D108BD9-81ED-4DB2-BD59-A6C34878D82A}">
                    <a16:rowId xmlns:a16="http://schemas.microsoft.com/office/drawing/2014/main" val="540093077"/>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20</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C0F62-CC09-8603-AB66-F21D897DCE17}"/>
              </a:ext>
            </a:extLst>
          </p:cNvPr>
          <p:cNvSpPr>
            <a:spLocks noGrp="1"/>
          </p:cNvSpPr>
          <p:nvPr>
            <p:ph type="title"/>
          </p:nvPr>
        </p:nvSpPr>
        <p:spPr/>
        <p:txBody>
          <a:bodyPr/>
          <a:lstStyle/>
          <a:p>
            <a:pPr algn="ctr"/>
            <a:r>
              <a:rPr lang="en-US" dirty="0"/>
              <a:t>5 min - Team Member Intro</a:t>
            </a:r>
          </a:p>
        </p:txBody>
      </p:sp>
      <p:sp>
        <p:nvSpPr>
          <p:cNvPr id="3" name="Content Placeholder 2">
            <a:extLst>
              <a:ext uri="{FF2B5EF4-FFF2-40B4-BE49-F238E27FC236}">
                <a16:creationId xmlns:a16="http://schemas.microsoft.com/office/drawing/2014/main" id="{40EA7C25-5FEA-6099-C154-28E22F81F831}"/>
              </a:ext>
            </a:extLst>
          </p:cNvPr>
          <p:cNvSpPr>
            <a:spLocks noGrp="1"/>
          </p:cNvSpPr>
          <p:nvPr>
            <p:ph idx="1"/>
          </p:nvPr>
        </p:nvSpPr>
        <p:spPr/>
        <p:txBody>
          <a:bodyPr>
            <a:normAutofit/>
          </a:bodyPr>
          <a:lstStyle/>
          <a:p>
            <a:r>
              <a:rPr lang="en-US" sz="2800" dirty="0"/>
              <a:t>Introduce your Name and Major</a:t>
            </a:r>
          </a:p>
          <a:p>
            <a:r>
              <a:rPr lang="en-US" sz="2800" dirty="0"/>
              <a:t>You will introduce other characteristics </a:t>
            </a:r>
            <a:r>
              <a:rPr lang="en-US" sz="2800"/>
              <a:t>during the </a:t>
            </a:r>
            <a:r>
              <a:rPr lang="en-US" sz="2800" dirty="0"/>
              <a:t>following Ice Breaker Activity</a:t>
            </a:r>
          </a:p>
        </p:txBody>
      </p:sp>
      <p:sp>
        <p:nvSpPr>
          <p:cNvPr id="4" name="Footer Placeholder 3">
            <a:extLst>
              <a:ext uri="{FF2B5EF4-FFF2-40B4-BE49-F238E27FC236}">
                <a16:creationId xmlns:a16="http://schemas.microsoft.com/office/drawing/2014/main" id="{0B27D199-AF46-63FA-CEBA-C52D9494BAF4}"/>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1D9A58CA-A5BA-BF1C-FF1B-E8CCD3AE3254}"/>
              </a:ext>
            </a:extLst>
          </p:cNvPr>
          <p:cNvSpPr>
            <a:spLocks noGrp="1"/>
          </p:cNvSpPr>
          <p:nvPr>
            <p:ph type="sldNum" sz="quarter" idx="12"/>
          </p:nvPr>
        </p:nvSpPr>
        <p:spPr/>
        <p:txBody>
          <a:bodyPr/>
          <a:lstStyle/>
          <a:p>
            <a:fld id="{028FE254-016A-4E51-98AE-D4B4E3F12C32}" type="slidenum">
              <a:rPr lang="en-US" smtClean="0"/>
              <a:t>21</a:t>
            </a:fld>
            <a:endParaRPr lang="en-US" dirty="0"/>
          </a:p>
        </p:txBody>
      </p:sp>
    </p:spTree>
    <p:extLst>
      <p:ext uri="{BB962C8B-B14F-4D97-AF65-F5344CB8AC3E}">
        <p14:creationId xmlns:p14="http://schemas.microsoft.com/office/powerpoint/2010/main" val="18762880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400" dirty="0"/>
              <a:t>25 mins - Ice Breaker</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sz="2800" dirty="0"/>
              <a:t>Desired Outcomes – Why are we doing this?</a:t>
            </a:r>
          </a:p>
          <a:p>
            <a:pPr lvl="1"/>
            <a:r>
              <a:rPr lang="en-US" sz="2400" dirty="0"/>
              <a:t>Prepare students for collaborative team performance by helping create a relaxed environment where students share ideas and participate more fully in class</a:t>
            </a:r>
          </a:p>
          <a:p>
            <a:pPr lvl="1"/>
            <a:r>
              <a:rPr lang="en-US" sz="2400" dirty="0"/>
              <a:t>Build rapport among students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Community Agreements</a:t>
            </a:r>
          </a:p>
        </p:txBody>
      </p:sp>
      <p:sp>
        <p:nvSpPr>
          <p:cNvPr id="3" name="Content Placeholder 2"/>
          <p:cNvSpPr>
            <a:spLocks noGrp="1"/>
          </p:cNvSpPr>
          <p:nvPr>
            <p:ph idx="1"/>
          </p:nvPr>
        </p:nvSpPr>
        <p:spPr/>
        <p:txBody>
          <a:bodyPr/>
          <a:lstStyle/>
          <a:p>
            <a:pPr marL="0" indent="0">
              <a:buNone/>
            </a:pPr>
            <a:r>
              <a:rPr lang="en-US" sz="2400" dirty="0"/>
              <a:t>Community Agreements help teams (communities) create a culture that is inclusive, respectful, and open</a:t>
            </a:r>
          </a:p>
          <a:p>
            <a:pPr marL="800100" lvl="1" indent="-457200">
              <a:buFont typeface="+mj-lt"/>
              <a:buAutoNum type="arabicPeriod"/>
            </a:pPr>
            <a:r>
              <a:rPr lang="en-US" sz="2400" dirty="0"/>
              <a:t>Make Space to Take Space (Talking Stick)</a:t>
            </a:r>
          </a:p>
          <a:p>
            <a:pPr marL="800100" lvl="1" indent="-457200">
              <a:buFont typeface="+mj-lt"/>
              <a:buAutoNum type="arabicPeriod"/>
            </a:pPr>
            <a:r>
              <a:rPr lang="en-US" sz="2400" dirty="0"/>
              <a:t>Stories Stay, Lessons Leave</a:t>
            </a:r>
          </a:p>
          <a:p>
            <a:pPr marL="800100" lvl="1" indent="-457200">
              <a:buFont typeface="+mj-lt"/>
              <a:buAutoNum type="arabicPeriod"/>
            </a:pPr>
            <a:r>
              <a:rPr lang="en-US" sz="2400" dirty="0"/>
              <a:t>Embrace Ambiguity</a:t>
            </a:r>
          </a:p>
          <a:p>
            <a:pPr marL="800100" lvl="1" indent="-457200">
              <a:buFont typeface="+mj-lt"/>
              <a:buAutoNum type="arabicPeriod"/>
            </a:pPr>
            <a:r>
              <a:rPr lang="en-US" sz="2400" dirty="0"/>
              <a:t>___________ (Team generated, write on whiteboard)</a:t>
            </a:r>
          </a:p>
          <a:p>
            <a:pPr marL="800100" lvl="1" indent="-457200">
              <a:buFont typeface="+mj-lt"/>
              <a:buAutoNum type="arabicPeriod"/>
            </a:pPr>
            <a:r>
              <a:rPr lang="en-US" sz="2400" dirty="0"/>
              <a:t>___________ (Team generated, write on whiteboard)</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23</a:t>
            </a:fld>
            <a:endParaRPr lang="en-US" sz="1200" dirty="0"/>
          </a:p>
        </p:txBody>
      </p:sp>
    </p:spTree>
    <p:extLst>
      <p:ext uri="{BB962C8B-B14F-4D97-AF65-F5344CB8AC3E}">
        <p14:creationId xmlns:p14="http://schemas.microsoft.com/office/powerpoint/2010/main" val="131013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 Activity and Report Out</a:t>
            </a:r>
          </a:p>
        </p:txBody>
      </p:sp>
      <p:sp>
        <p:nvSpPr>
          <p:cNvPr id="3" name="Content Placeholder 2"/>
          <p:cNvSpPr>
            <a:spLocks noGrp="1"/>
          </p:cNvSpPr>
          <p:nvPr>
            <p:ph idx="1"/>
          </p:nvPr>
        </p:nvSpPr>
        <p:spPr/>
        <p:txBody>
          <a:bodyPr/>
          <a:lstStyle/>
          <a:p>
            <a:pPr lvl="1"/>
            <a:r>
              <a:rPr lang="en-US" dirty="0"/>
              <a:t>This is referred to as a “Wave” Ice Breaker – There will be three waves</a:t>
            </a:r>
          </a:p>
          <a:p>
            <a:pPr lvl="1"/>
            <a:r>
              <a:rPr lang="en-US" dirty="0"/>
              <a:t>Time to stand up and move!</a:t>
            </a:r>
          </a:p>
          <a:p>
            <a:pPr lvl="1"/>
            <a:r>
              <a:rPr lang="en-US" dirty="0"/>
              <a:t>For each wave, teams will be given a prompt with three potential answers and have two minutes to sort themselves into three groups based on individuals’ answers to prompt</a:t>
            </a:r>
          </a:p>
          <a:p>
            <a:pPr lvl="2"/>
            <a:r>
              <a:rPr lang="en-US" dirty="0"/>
              <a:t>Example prompt – Favorite “chill” music genre: jazz/classical/folk</a:t>
            </a:r>
          </a:p>
          <a:p>
            <a:pPr lvl="1"/>
            <a:r>
              <a:rPr lang="en-US" dirty="0"/>
              <a:t>After dividing, teams will be asked to “report out” </a:t>
            </a:r>
          </a:p>
          <a:p>
            <a:pPr lvl="2"/>
            <a:r>
              <a:rPr lang="en-US" dirty="0"/>
              <a:t>How did you sort yourselves?</a:t>
            </a:r>
          </a:p>
          <a:p>
            <a:pPr lvl="2"/>
            <a:r>
              <a:rPr lang="en-US" dirty="0"/>
              <a:t>What is something interesting/funny/new that was revealed?</a:t>
            </a:r>
          </a:p>
          <a:p>
            <a:pPr lvl="1"/>
            <a:r>
              <a:rPr lang="en-US" dirty="0"/>
              <a:t>Any Questions?</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24</a:t>
            </a:fld>
            <a:endParaRPr lang="en-US" sz="1200" dirty="0"/>
          </a:p>
        </p:txBody>
      </p:sp>
    </p:spTree>
    <p:extLst>
      <p:ext uri="{BB962C8B-B14F-4D97-AF65-F5344CB8AC3E}">
        <p14:creationId xmlns:p14="http://schemas.microsoft.com/office/powerpoint/2010/main" val="34017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One – Pets!</a:t>
            </a:r>
          </a:p>
        </p:txBody>
      </p:sp>
      <p:pic>
        <p:nvPicPr>
          <p:cNvPr id="7" name="Content Placeholder 6">
            <a:extLst>
              <a:ext uri="{FF2B5EF4-FFF2-40B4-BE49-F238E27FC236}">
                <a16:creationId xmlns:a16="http://schemas.microsoft.com/office/drawing/2014/main" id="{3F04BD5E-079F-477F-853C-907A9840261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562600" y="2272912"/>
            <a:ext cx="2364581" cy="3152775"/>
          </a:xfrm>
        </p:spPr>
      </p:pic>
      <p:sp>
        <p:nvSpPr>
          <p:cNvPr id="5" name="Slide Number Placeholder 4"/>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8" name="Content Placeholder 2">
            <a:extLst>
              <a:ext uri="{FF2B5EF4-FFF2-40B4-BE49-F238E27FC236}">
                <a16:creationId xmlns:a16="http://schemas.microsoft.com/office/drawing/2014/main" id="{E9CC7DB3-F267-4C0B-A9C6-1C015DCEDAE7}"/>
              </a:ext>
            </a:extLst>
          </p:cNvPr>
          <p:cNvSpPr txBox="1">
            <a:spLocks/>
          </p:cNvSpPr>
          <p:nvPr/>
        </p:nvSpPr>
        <p:spPr>
          <a:xfrm>
            <a:off x="628650" y="1602601"/>
            <a:ext cx="6055519" cy="4493398"/>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 typeface="Arial"/>
              <a:buChar char="•"/>
            </a:pPr>
            <a:endParaRPr lang="fr-FR" sz="2400" dirty="0">
              <a:cs typeface="Calibri"/>
            </a:endParaRPr>
          </a:p>
        </p:txBody>
      </p:sp>
      <p:sp>
        <p:nvSpPr>
          <p:cNvPr id="9" name="Content Placeholder 3">
            <a:extLst>
              <a:ext uri="{FF2B5EF4-FFF2-40B4-BE49-F238E27FC236}">
                <a16:creationId xmlns:a16="http://schemas.microsoft.com/office/drawing/2014/main" id="{C69D1CEA-8385-4B0B-B555-921880AC2454}"/>
              </a:ext>
            </a:extLst>
          </p:cNvPr>
          <p:cNvSpPr txBox="1">
            <a:spLocks/>
          </p:cNvSpPr>
          <p:nvPr/>
        </p:nvSpPr>
        <p:spPr>
          <a:xfrm>
            <a:off x="628650" y="1825625"/>
            <a:ext cx="5162550" cy="4351338"/>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What is your pet preference?</a:t>
            </a:r>
          </a:p>
          <a:p>
            <a:pPr lvl="1"/>
            <a:r>
              <a:rPr lang="en-US" dirty="0"/>
              <a:t>Dogs</a:t>
            </a:r>
          </a:p>
          <a:p>
            <a:pPr lvl="1"/>
            <a:r>
              <a:rPr lang="en-US" dirty="0"/>
              <a:t>Cats</a:t>
            </a:r>
          </a:p>
          <a:p>
            <a:pPr lvl="1"/>
            <a:r>
              <a:rPr lang="en-US" dirty="0"/>
              <a:t>Other (birds, reptiles, all of the above, none)</a:t>
            </a:r>
          </a:p>
        </p:txBody>
      </p:sp>
    </p:spTree>
    <p:extLst>
      <p:ext uri="{BB962C8B-B14F-4D97-AF65-F5344CB8AC3E}">
        <p14:creationId xmlns:p14="http://schemas.microsoft.com/office/powerpoint/2010/main" val="2738956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Two – Exercise!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sz="1200" dirty="0"/>
          </a:p>
        </p:txBody>
      </p:sp>
      <p:pic>
        <p:nvPicPr>
          <p:cNvPr id="12" name="Picture 11">
            <a:extLst>
              <a:ext uri="{FF2B5EF4-FFF2-40B4-BE49-F238E27FC236}">
                <a16:creationId xmlns:a16="http://schemas.microsoft.com/office/drawing/2014/main" id="{51C340EF-249F-4817-A848-37A9E8AB04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2133600"/>
            <a:ext cx="2370667" cy="3556002"/>
          </a:xfrm>
          <a:prstGeom prst="rect">
            <a:avLst/>
          </a:prstGeom>
        </p:spPr>
      </p:pic>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5162550" cy="4351338"/>
          </a:xfrm>
        </p:spPr>
        <p:txBody>
          <a:bodyPr/>
          <a:lstStyle/>
          <a:p>
            <a:r>
              <a:rPr lang="en-US" dirty="0"/>
              <a:t>What is your preferred means of exercise?</a:t>
            </a:r>
          </a:p>
          <a:p>
            <a:pPr lvl="1"/>
            <a:r>
              <a:rPr lang="en-US" dirty="0"/>
              <a:t>Cardio (Running, Cycling, Swimming, etc.)</a:t>
            </a:r>
          </a:p>
          <a:p>
            <a:pPr lvl="1"/>
            <a:r>
              <a:rPr lang="en-US" dirty="0"/>
              <a:t>Strength (Weights, Plyometrics, etc.)</a:t>
            </a:r>
          </a:p>
          <a:p>
            <a:pPr lvl="1"/>
            <a:r>
              <a:rPr lang="en-US" dirty="0"/>
              <a:t>Couch Potato </a:t>
            </a:r>
          </a:p>
        </p:txBody>
      </p:sp>
    </p:spTree>
    <p:extLst>
      <p:ext uri="{BB962C8B-B14F-4D97-AF65-F5344CB8AC3E}">
        <p14:creationId xmlns:p14="http://schemas.microsoft.com/office/powerpoint/2010/main" val="1608612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Breaker Wave Three – Vacation!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sz="1200" dirty="0"/>
          </a:p>
        </p:txBody>
      </p:sp>
      <p:sp>
        <p:nvSpPr>
          <p:cNvPr id="4" name="Content Placeholder 3">
            <a:extLst>
              <a:ext uri="{FF2B5EF4-FFF2-40B4-BE49-F238E27FC236}">
                <a16:creationId xmlns:a16="http://schemas.microsoft.com/office/drawing/2014/main" id="{18C1AF7C-8A52-4267-9AE3-7CD9AFC2A47B}"/>
              </a:ext>
            </a:extLst>
          </p:cNvPr>
          <p:cNvSpPr>
            <a:spLocks noGrp="1"/>
          </p:cNvSpPr>
          <p:nvPr>
            <p:ph idx="1"/>
          </p:nvPr>
        </p:nvSpPr>
        <p:spPr>
          <a:xfrm>
            <a:off x="628650" y="1825625"/>
            <a:ext cx="7886700" cy="4351338"/>
          </a:xfrm>
        </p:spPr>
        <p:txBody>
          <a:bodyPr/>
          <a:lstStyle/>
          <a:p>
            <a:r>
              <a:rPr lang="en-US" dirty="0"/>
              <a:t>What is your preferred vacation environment?</a:t>
            </a:r>
          </a:p>
          <a:p>
            <a:pPr lvl="1"/>
            <a:r>
              <a:rPr lang="en-US" dirty="0"/>
              <a:t>Mountains</a:t>
            </a:r>
          </a:p>
          <a:p>
            <a:pPr lvl="1"/>
            <a:r>
              <a:rPr lang="en-US" dirty="0"/>
              <a:t>City</a:t>
            </a:r>
          </a:p>
          <a:p>
            <a:pPr lvl="1"/>
            <a:r>
              <a:rPr lang="en-US" dirty="0"/>
              <a:t>Beach</a:t>
            </a:r>
          </a:p>
        </p:txBody>
      </p:sp>
      <p:pic>
        <p:nvPicPr>
          <p:cNvPr id="6" name="Picture 5">
            <a:extLst>
              <a:ext uri="{FF2B5EF4-FFF2-40B4-BE49-F238E27FC236}">
                <a16:creationId xmlns:a16="http://schemas.microsoft.com/office/drawing/2014/main" id="{FCF3476D-8104-4027-A4E0-624AC4B1E7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62020" y="3429000"/>
            <a:ext cx="4219960" cy="2635249"/>
          </a:xfrm>
          <a:prstGeom prst="rect">
            <a:avLst/>
          </a:prstGeom>
        </p:spPr>
      </p:pic>
    </p:spTree>
    <p:extLst>
      <p:ext uri="{BB962C8B-B14F-4D97-AF65-F5344CB8AC3E}">
        <p14:creationId xmlns:p14="http://schemas.microsoft.com/office/powerpoint/2010/main" val="39710008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40 min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fr-FR" sz="2400" dirty="0">
                <a:cs typeface="Calibri"/>
              </a:rPr>
              <a:t>Chief Engineer (CE) &amp; Project Engineer (PE) Introductions</a:t>
            </a:r>
          </a:p>
          <a:p>
            <a:pPr lvl="1">
              <a:buFont typeface="Arial"/>
              <a:buChar char="•"/>
            </a:pPr>
            <a:r>
              <a:rPr lang="fr-FR" dirty="0" err="1">
                <a:cs typeface="Calibri"/>
              </a:rPr>
              <a:t>Both</a:t>
            </a:r>
            <a:r>
              <a:rPr lang="fr-FR" dirty="0">
                <a:cs typeface="Calibri"/>
              </a:rPr>
              <a:t> </a:t>
            </a:r>
            <a:r>
              <a:rPr lang="fr-FR" dirty="0" err="1">
                <a:cs typeface="Calibri"/>
              </a:rPr>
              <a:t>individuals</a:t>
            </a:r>
            <a:r>
              <a:rPr lang="fr-FR" dirty="0">
                <a:cs typeface="Calibri"/>
              </a:rPr>
              <a:t> </a:t>
            </a:r>
            <a:r>
              <a:rPr lang="fr-FR" dirty="0" err="1">
                <a:cs typeface="Calibri"/>
              </a:rPr>
              <a:t>will</a:t>
            </a:r>
            <a:r>
              <a:rPr lang="fr-FR" dirty="0">
                <a:cs typeface="Calibri"/>
              </a:rPr>
              <a:t> stop by to </a:t>
            </a:r>
            <a:r>
              <a:rPr lang="fr-FR" dirty="0" err="1">
                <a:cs typeface="Calibri"/>
              </a:rPr>
              <a:t>meet</a:t>
            </a:r>
            <a:r>
              <a:rPr lang="fr-FR" dirty="0">
                <a:cs typeface="Calibri"/>
              </a:rPr>
              <a:t> </a:t>
            </a:r>
            <a:r>
              <a:rPr lang="fr-FR" dirty="0" err="1">
                <a:cs typeface="Calibri"/>
              </a:rPr>
              <a:t>with</a:t>
            </a:r>
            <a:r>
              <a:rPr lang="fr-FR" dirty="0">
                <a:cs typeface="Calibri"/>
              </a:rPr>
              <a:t> the team</a:t>
            </a:r>
          </a:p>
          <a:p>
            <a:pPr lvl="1">
              <a:buFont typeface="Arial"/>
              <a:buChar char="•"/>
            </a:pPr>
            <a:endParaRPr lang="fr-FR" dirty="0">
              <a:cs typeface="Calibri"/>
            </a:endParaRPr>
          </a:p>
          <a:p>
            <a:pPr>
              <a:buFont typeface="Arial"/>
              <a:buChar char="•"/>
            </a:pPr>
            <a:r>
              <a:rPr lang="fr-FR" sz="2400" dirty="0">
                <a:cs typeface="Calibri"/>
              </a:rPr>
              <a:t>Project Description </a:t>
            </a:r>
            <a:r>
              <a:rPr lang="fr-FR" sz="2400" dirty="0" err="1">
                <a:cs typeface="Calibri"/>
              </a:rPr>
              <a:t>Review</a:t>
            </a:r>
            <a:endParaRPr lang="fr-FR" sz="2400" dirty="0">
              <a:cs typeface="Calibri"/>
            </a:endParaRPr>
          </a:p>
          <a:p>
            <a:pPr lvl="1">
              <a:buFont typeface="Arial"/>
              <a:buChar char="•"/>
            </a:pPr>
            <a:r>
              <a:rPr lang="fr-FR" dirty="0">
                <a:cs typeface="Calibri"/>
              </a:rPr>
              <a:t>If </a:t>
            </a:r>
            <a:r>
              <a:rPr lang="fr-FR" dirty="0" err="1">
                <a:cs typeface="Calibri"/>
              </a:rPr>
              <a:t>you</a:t>
            </a:r>
            <a:r>
              <a:rPr lang="fr-FR" dirty="0">
                <a:cs typeface="Calibri"/>
              </a:rPr>
              <a:t> have not </a:t>
            </a:r>
            <a:r>
              <a:rPr lang="fr-FR" dirty="0" err="1">
                <a:cs typeface="Calibri"/>
              </a:rPr>
              <a:t>read</a:t>
            </a:r>
            <a:r>
              <a:rPr lang="fr-FR" dirty="0">
                <a:cs typeface="Calibri"/>
              </a:rPr>
              <a:t> the document </a:t>
            </a:r>
            <a:r>
              <a:rPr lang="fr-FR" dirty="0" err="1">
                <a:cs typeface="Calibri"/>
              </a:rPr>
              <a:t>yet</a:t>
            </a:r>
            <a:r>
              <a:rPr lang="fr-FR" dirty="0">
                <a:cs typeface="Calibri"/>
              </a:rPr>
              <a:t>, NOW </a:t>
            </a:r>
            <a:r>
              <a:rPr lang="fr-FR" dirty="0" err="1">
                <a:cs typeface="Calibri"/>
              </a:rPr>
              <a:t>is</a:t>
            </a:r>
            <a:r>
              <a:rPr lang="fr-FR" dirty="0">
                <a:cs typeface="Calibri"/>
              </a:rPr>
              <a:t> </a:t>
            </a:r>
            <a:r>
              <a:rPr lang="fr-FR" dirty="0" err="1">
                <a:cs typeface="Calibri"/>
              </a:rPr>
              <a:t>your</a:t>
            </a:r>
            <a:r>
              <a:rPr lang="fr-FR" dirty="0">
                <a:cs typeface="Calibri"/>
              </a:rPr>
              <a:t> chance</a:t>
            </a:r>
          </a:p>
          <a:p>
            <a:pPr lvl="1">
              <a:buFont typeface="Arial"/>
              <a:buChar char="•"/>
            </a:pPr>
            <a:endParaRPr lang="fr-FR" dirty="0">
              <a:cs typeface="Calibri"/>
            </a:endParaRPr>
          </a:p>
          <a:p>
            <a:pPr>
              <a:buFont typeface="Arial"/>
              <a:buChar char="•"/>
            </a:pPr>
            <a:r>
              <a:rPr lang="fr-FR" sz="2400" dirty="0" err="1">
                <a:cs typeface="Calibri"/>
              </a:rPr>
              <a:t>Generate</a:t>
            </a:r>
            <a:r>
              <a:rPr lang="fr-FR" sz="2400" dirty="0">
                <a:cs typeface="Calibri"/>
              </a:rPr>
              <a:t> Project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28</a:t>
            </a:fld>
            <a:endParaRPr lang="en-US" sz="1200" dirty="0"/>
          </a:p>
        </p:txBody>
      </p:sp>
    </p:spTree>
    <p:extLst>
      <p:ext uri="{BB962C8B-B14F-4D97-AF65-F5344CB8AC3E}">
        <p14:creationId xmlns:p14="http://schemas.microsoft.com/office/powerpoint/2010/main" val="25791495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87967370"/>
              </p:ext>
            </p:extLst>
          </p:nvPr>
        </p:nvGraphicFramePr>
        <p:xfrm>
          <a:off x="381000" y="846138"/>
          <a:ext cx="8382000" cy="5272728"/>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1.13</a:t>
                      </a:r>
                    </a:p>
                  </a:txBody>
                  <a:tcPr marL="68580" marR="68580" marT="0" marB="0"/>
                </a:tc>
                <a:tc>
                  <a:txBody>
                    <a:bodyPr/>
                    <a:lstStyle/>
                    <a:p>
                      <a:pPr marL="0" marR="0" algn="l">
                        <a:spcBef>
                          <a:spcPts val="0"/>
                        </a:spcBef>
                        <a:spcAft>
                          <a:spcPts val="0"/>
                        </a:spcAft>
                      </a:pPr>
                      <a:r>
                        <a:rPr lang="en-US" sz="1200" dirty="0">
                          <a:effectLst/>
                          <a:latin typeface="+mj-lt"/>
                          <a:ea typeface="MS Mincho"/>
                        </a:rPr>
                        <a:t>08/29/22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Class 1 Out </a:t>
                      </a:r>
                      <a:r>
                        <a:rPr lang="en-US" sz="1200">
                          <a:effectLst/>
                          <a:latin typeface="+mj-lt"/>
                          <a:ea typeface="MS Mincho"/>
                        </a:rPr>
                        <a:t>of Class Tasks</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1.14</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choices for Day</a:t>
                      </a:r>
                      <a:r>
                        <a:rPr lang="en-US" sz="1200" baseline="0" dirty="0">
                          <a:effectLst/>
                          <a:latin typeface="+mj-lt"/>
                          <a:ea typeface="MS Mincho"/>
                        </a:rPr>
                        <a:t> 1 Ice Breaker</a:t>
                      </a: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1.15</a:t>
                      </a:r>
                    </a:p>
                  </a:txBody>
                  <a:tcPr marL="68580" marR="68580" marT="0" marB="0"/>
                </a:tc>
                <a:tc>
                  <a:txBody>
                    <a:bodyPr/>
                    <a:lstStyle/>
                    <a:p>
                      <a:pPr marL="0" marR="0" algn="l">
                        <a:spcBef>
                          <a:spcPts val="0"/>
                        </a:spcBef>
                        <a:spcAft>
                          <a:spcPts val="0"/>
                        </a:spcAft>
                      </a:pPr>
                      <a:r>
                        <a:rPr lang="en-US" sz="1200" dirty="0">
                          <a:effectLst/>
                          <a:latin typeface="+mj-lt"/>
                          <a:ea typeface="MS Mincho"/>
                        </a:rPr>
                        <a:t>8/30/22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Playbook links were wrong in 9 places! Probably a global search/replace error</a:t>
                      </a: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1.16</a:t>
                      </a:r>
                    </a:p>
                  </a:txBody>
                  <a:tcPr marL="68580" marR="68580" marT="0" marB="0"/>
                </a:tc>
                <a:tc>
                  <a:txBody>
                    <a:bodyPr/>
                    <a:lstStyle/>
                    <a:p>
                      <a:pPr marL="0" marR="0" algn="l">
                        <a:spcBef>
                          <a:spcPts val="0"/>
                        </a:spcBef>
                        <a:spcAft>
                          <a:spcPts val="0"/>
                        </a:spcAft>
                      </a:pPr>
                      <a:r>
                        <a:rPr lang="en-US" sz="1200" dirty="0">
                          <a:effectLst/>
                          <a:latin typeface="+mj-lt"/>
                          <a:ea typeface="MS Mincho"/>
                        </a:rPr>
                        <a:t>9/01/22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Broke out Ice Breaker slides to include topics, added slide for question prompts for Question </a:t>
                      </a:r>
                      <a:r>
                        <a:rPr lang="en-US" sz="1200">
                          <a:effectLst/>
                          <a:latin typeface="+mj-lt"/>
                          <a:ea typeface="MS Mincho"/>
                        </a:rPr>
                        <a:t>Generation activity in Day 1</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1.17</a:t>
                      </a:r>
                    </a:p>
                  </a:txBody>
                  <a:tcPr marL="68580" marR="68580" marT="0" marB="0"/>
                </a:tc>
                <a:tc>
                  <a:txBody>
                    <a:bodyPr/>
                    <a:lstStyle/>
                    <a:p>
                      <a:pPr marL="0" marR="0" algn="l">
                        <a:spcBef>
                          <a:spcPts val="0"/>
                        </a:spcBef>
                        <a:spcAft>
                          <a:spcPts val="0"/>
                        </a:spcAft>
                      </a:pPr>
                      <a:r>
                        <a:rPr lang="en-US" sz="1200" dirty="0">
                          <a:effectLst/>
                          <a:latin typeface="+mj-lt"/>
                          <a:ea typeface="MS Mincho"/>
                        </a:rPr>
                        <a:t>9/7/22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Agenda slide updated to correct color coding</a:t>
                      </a:r>
                    </a:p>
                  </a:txBody>
                  <a:tcPr marL="68580" marR="68580" marT="0" marB="0"/>
                </a:tc>
                <a:extLst>
                  <a:ext uri="{0D108BD9-81ED-4DB2-BD59-A6C34878D82A}">
                    <a16:rowId xmlns:a16="http://schemas.microsoft.com/office/drawing/2014/main" val="1324179425"/>
                  </a:ext>
                </a:extLst>
              </a:tr>
              <a:tr h="256223">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9/8/22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safety training link - </a:t>
                      </a:r>
                      <a:r>
                        <a:rPr lang="en-US" sz="1200" b="0" i="0" u="sng" kern="1200" dirty="0">
                          <a:solidFill>
                            <a:schemeClr val="dk1"/>
                          </a:solidFill>
                          <a:effectLst/>
                          <a:latin typeface="+mn-lt"/>
                          <a:ea typeface="+mn-ea"/>
                          <a:cs typeface="+mn-cs"/>
                          <a:hlinkClick r:id="rId2"/>
                        </a:rPr>
                        <a:t>https://rpi.percipio.com/</a:t>
                      </a: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1.19</a:t>
                      </a:r>
                    </a:p>
                  </a:txBody>
                  <a:tcPr marL="68580" marR="68580" marT="0" marB="0"/>
                </a:tc>
                <a:tc>
                  <a:txBody>
                    <a:bodyPr/>
                    <a:lstStyle/>
                    <a:p>
                      <a:pPr marL="0" marR="0" algn="l">
                        <a:spcBef>
                          <a:spcPts val="0"/>
                        </a:spcBef>
                        <a:spcAft>
                          <a:spcPts val="0"/>
                        </a:spcAft>
                      </a:pPr>
                      <a:r>
                        <a:rPr lang="en-US" sz="1200" dirty="0">
                          <a:effectLst/>
                          <a:latin typeface="+mj-lt"/>
                          <a:ea typeface="MS Mincho"/>
                        </a:rPr>
                        <a:t>9/8/22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Kanai</a:t>
                      </a:r>
                    </a:p>
                  </a:txBody>
                  <a:tcPr marL="68580" marR="68580" marT="0" marB="0"/>
                </a:tc>
                <a:tc>
                  <a:txBody>
                    <a:bodyPr/>
                    <a:lstStyle/>
                    <a:p>
                      <a:pPr marL="0" marR="0" algn="l">
                        <a:spcBef>
                          <a:spcPts val="0"/>
                        </a:spcBef>
                        <a:spcAft>
                          <a:spcPts val="0"/>
                        </a:spcAft>
                      </a:pPr>
                      <a:r>
                        <a:rPr lang="en-US" sz="1200" dirty="0">
                          <a:effectLst/>
                          <a:latin typeface="+mj-lt"/>
                          <a:ea typeface="MS Mincho"/>
                        </a:rPr>
                        <a:t>Updated the BG Memo assignment due date in the Out of Class Tasks to be completed before Class 8.</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1.20</a:t>
                      </a:r>
                    </a:p>
                  </a:txBody>
                  <a:tcPr marL="68580" marR="68580" marT="0" marB="0"/>
                </a:tc>
                <a:tc>
                  <a:txBody>
                    <a:bodyPr/>
                    <a:lstStyle/>
                    <a:p>
                      <a:pPr marL="0" marR="0" algn="l">
                        <a:spcBef>
                          <a:spcPts val="0"/>
                        </a:spcBef>
                        <a:spcAft>
                          <a:spcPts val="0"/>
                        </a:spcAft>
                      </a:pPr>
                      <a:r>
                        <a:rPr lang="en-US" sz="1200" dirty="0">
                          <a:effectLst/>
                          <a:latin typeface="+mj-lt"/>
                          <a:ea typeface="MS Mincho"/>
                        </a:rPr>
                        <a:t>9/12/22</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mention of  Team Standard Agreement to Out of Class Tasks</a:t>
                      </a: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1.21</a:t>
                      </a:r>
                    </a:p>
                  </a:txBody>
                  <a:tcPr marL="68580" marR="68580" marT="0" marB="0"/>
                </a:tc>
                <a:tc>
                  <a:txBody>
                    <a:bodyPr/>
                    <a:lstStyle/>
                    <a:p>
                      <a:pPr marL="0" marR="0" algn="l">
                        <a:spcBef>
                          <a:spcPts val="0"/>
                        </a:spcBef>
                        <a:spcAft>
                          <a:spcPts val="0"/>
                        </a:spcAft>
                      </a:pPr>
                      <a:r>
                        <a:rPr lang="en-US" sz="1200" dirty="0">
                          <a:effectLst/>
                          <a:latin typeface="+mj-lt"/>
                          <a:ea typeface="MS Mincho"/>
                        </a:rPr>
                        <a:t>9/13/22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Revised Day 2 out of class task to post contact info to forum instead of wiki (matches video)</a:t>
                      </a: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r>
                        <a:rPr lang="en-US" sz="1200" dirty="0">
                          <a:effectLst/>
                          <a:latin typeface="+mj-lt"/>
                          <a:ea typeface="MS Mincho"/>
                        </a:rPr>
                        <a:t>1.22</a:t>
                      </a:r>
                    </a:p>
                  </a:txBody>
                  <a:tcPr marL="68580" marR="68580" marT="0" marB="0"/>
                </a:tc>
                <a:tc>
                  <a:txBody>
                    <a:bodyPr/>
                    <a:lstStyle/>
                    <a:p>
                      <a:pPr marL="0" marR="0" algn="l">
                        <a:spcBef>
                          <a:spcPts val="0"/>
                        </a:spcBef>
                        <a:spcAft>
                          <a:spcPts val="0"/>
                        </a:spcAft>
                      </a:pPr>
                      <a:r>
                        <a:rPr lang="en-US" sz="1200" dirty="0">
                          <a:effectLst/>
                          <a:latin typeface="+mj-lt"/>
                          <a:ea typeface="MS Mincho"/>
                        </a:rPr>
                        <a:t>9/16/22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New slide on long vs short </a:t>
                      </a:r>
                      <a:r>
                        <a:rPr lang="en-US" sz="1200">
                          <a:effectLst/>
                          <a:latin typeface="+mj-lt"/>
                          <a:ea typeface="MS Mincho"/>
                        </a:rPr>
                        <a:t>term objectives</a:t>
                      </a: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r>
                        <a:rPr lang="en-US" sz="1200" dirty="0">
                          <a:effectLst/>
                          <a:latin typeface="+mj-lt"/>
                          <a:ea typeface="MS Mincho"/>
                        </a:rPr>
                        <a:t>1.23</a:t>
                      </a:r>
                    </a:p>
                  </a:txBody>
                  <a:tcPr marL="68580" marR="68580" marT="0" marB="0"/>
                </a:tc>
                <a:tc>
                  <a:txBody>
                    <a:bodyPr/>
                    <a:lstStyle/>
                    <a:p>
                      <a:pPr marL="0" marR="0" algn="l">
                        <a:spcBef>
                          <a:spcPts val="0"/>
                        </a:spcBef>
                        <a:spcAft>
                          <a:spcPts val="0"/>
                        </a:spcAft>
                      </a:pPr>
                      <a:r>
                        <a:rPr lang="en-US" sz="1200" dirty="0">
                          <a:effectLst/>
                          <a:latin typeface="+mj-lt"/>
                          <a:ea typeface="MS Mincho"/>
                        </a:rPr>
                        <a:t>9/20/22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Clarified wording </a:t>
                      </a:r>
                      <a:r>
                        <a:rPr lang="en-US" sz="1200">
                          <a:effectLst/>
                          <a:latin typeface="+mj-lt"/>
                          <a:ea typeface="MS Mincho"/>
                        </a:rPr>
                        <a:t>of Class 6 Out </a:t>
                      </a:r>
                      <a:r>
                        <a:rPr lang="en-US" sz="1200" dirty="0">
                          <a:effectLst/>
                          <a:latin typeface="+mj-lt"/>
                          <a:ea typeface="MS Mincho"/>
                        </a:rPr>
                        <a:t>of Class Tasks</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1.24</a:t>
                      </a:r>
                    </a:p>
                  </a:txBody>
                  <a:tcPr marL="68580" marR="68580" marT="0" marB="0"/>
                </a:tc>
                <a:tc>
                  <a:txBody>
                    <a:bodyPr/>
                    <a:lstStyle/>
                    <a:p>
                      <a:pPr marL="0" marR="0" algn="l">
                        <a:spcBef>
                          <a:spcPts val="0"/>
                        </a:spcBef>
                        <a:spcAft>
                          <a:spcPts val="0"/>
                        </a:spcAft>
                      </a:pPr>
                      <a:r>
                        <a:rPr lang="en-US" sz="1200" dirty="0">
                          <a:effectLst/>
                          <a:latin typeface="+mj-lt"/>
                          <a:ea typeface="MS Mincho"/>
                        </a:rPr>
                        <a:t>9/23/21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Day 9 and added Day 10 scaffolding to account for first sponsor update</a:t>
                      </a: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a:effectLst/>
                          <a:latin typeface="+mj-lt"/>
                          <a:ea typeface="MS Mincho"/>
                        </a:rPr>
                        <a:t>1.25</a:t>
                      </a:r>
                    </a:p>
                  </a:txBody>
                  <a:tcPr marL="68580" marR="68580" marT="0" marB="0"/>
                </a:tc>
                <a:tc>
                  <a:txBody>
                    <a:bodyPr/>
                    <a:lstStyle/>
                    <a:p>
                      <a:pPr marL="0" marR="0" algn="l">
                        <a:spcBef>
                          <a:spcPts val="0"/>
                        </a:spcBef>
                        <a:spcAft>
                          <a:spcPts val="0"/>
                        </a:spcAft>
                      </a:pPr>
                      <a:r>
                        <a:rPr lang="en-US" sz="1200" dirty="0">
                          <a:effectLst/>
                          <a:latin typeface="+mj-lt"/>
                          <a:ea typeface="MS Mincho"/>
                        </a:rPr>
                        <a:t>10/26/22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Various small corrections to achieve agreement and consistency of Out Of</a:t>
                      </a:r>
                      <a:r>
                        <a:rPr lang="en-US" sz="1200" baseline="0" dirty="0">
                          <a:effectLst/>
                          <a:latin typeface="+mj-lt"/>
                          <a:ea typeface="MS Mincho"/>
                        </a:rPr>
                        <a:t> Class tasks to Wiki</a:t>
                      </a: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r>
                        <a:rPr lang="en-US" sz="1200" dirty="0">
                          <a:effectLst/>
                          <a:latin typeface="+mj-lt"/>
                          <a:ea typeface="MS Mincho"/>
                        </a:rPr>
                        <a:t>1.26</a:t>
                      </a:r>
                    </a:p>
                  </a:txBody>
                  <a:tcPr marL="68580" marR="68580" marT="0" marB="0"/>
                </a:tc>
                <a:tc>
                  <a:txBody>
                    <a:bodyPr/>
                    <a:lstStyle/>
                    <a:p>
                      <a:pPr marL="0" marR="0" algn="l">
                        <a:spcBef>
                          <a:spcPts val="0"/>
                        </a:spcBef>
                        <a:spcAft>
                          <a:spcPts val="0"/>
                        </a:spcAft>
                      </a:pPr>
                      <a:r>
                        <a:rPr lang="en-US" sz="1200" dirty="0">
                          <a:effectLst/>
                          <a:latin typeface="+mj-lt"/>
                          <a:ea typeface="MS Mincho"/>
                        </a:rPr>
                        <a:t>11/16/22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Documentation</a:t>
                      </a:r>
                      <a:r>
                        <a:rPr lang="en-US" sz="1200" baseline="0" dirty="0">
                          <a:effectLst/>
                          <a:latin typeface="+mj-lt"/>
                          <a:ea typeface="MS Mincho"/>
                        </a:rPr>
                        <a:t> Wiki removed from class 3 tasks, was already listed on class 4</a:t>
                      </a: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r>
                        <a:rPr lang="en-US" sz="1200" dirty="0">
                          <a:effectLst/>
                          <a:latin typeface="+mj-lt"/>
                          <a:ea typeface="MS Mincho"/>
                        </a:rPr>
                        <a:t>1.27</a:t>
                      </a:r>
                    </a:p>
                  </a:txBody>
                  <a:tcPr marL="68580" marR="68580" marT="0" marB="0"/>
                </a:tc>
                <a:tc>
                  <a:txBody>
                    <a:bodyPr/>
                    <a:lstStyle/>
                    <a:p>
                      <a:pPr marL="0" marR="0" algn="l">
                        <a:spcBef>
                          <a:spcPts val="0"/>
                        </a:spcBef>
                        <a:spcAft>
                          <a:spcPts val="0"/>
                        </a:spcAft>
                      </a:pPr>
                      <a:r>
                        <a:rPr lang="en-US" sz="1200" dirty="0">
                          <a:effectLst/>
                          <a:latin typeface="+mj-lt"/>
                          <a:ea typeface="MS Mincho"/>
                        </a:rPr>
                        <a:t>12/6/22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Updated Team Ideation</a:t>
                      </a:r>
                      <a:r>
                        <a:rPr lang="en-US" sz="1200" baseline="0" dirty="0">
                          <a:effectLst/>
                          <a:latin typeface="+mj-lt"/>
                          <a:ea typeface="MS Mincho"/>
                        </a:rPr>
                        <a:t> Conclusion p42</a:t>
                      </a:r>
                    </a:p>
                    <a:p>
                      <a:pPr marL="0" marR="0" algn="l">
                        <a:spcBef>
                          <a:spcPts val="0"/>
                        </a:spcBef>
                        <a:spcAft>
                          <a:spcPts val="0"/>
                        </a:spcAft>
                      </a:pPr>
                      <a:r>
                        <a:rPr lang="en-US" sz="1200" baseline="0" dirty="0">
                          <a:effectLst/>
                          <a:latin typeface="+mj-lt"/>
                          <a:ea typeface="MS Mincho"/>
                        </a:rPr>
                        <a:t>Shifted some documentation discussion from day 2 to day 5</a:t>
                      </a: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r>
                        <a:rPr lang="en-US" sz="1200" dirty="0">
                          <a:effectLst/>
                          <a:latin typeface="+mj-lt"/>
                          <a:ea typeface="MS Mincho"/>
                        </a:rPr>
                        <a:t>1.28</a:t>
                      </a:r>
                    </a:p>
                  </a:txBody>
                  <a:tcPr marL="68580" marR="68580" marT="0" marB="0"/>
                </a:tc>
                <a:tc>
                  <a:txBody>
                    <a:bodyPr/>
                    <a:lstStyle/>
                    <a:p>
                      <a:pPr marL="0" marR="0" algn="l">
                        <a:spcBef>
                          <a:spcPts val="0"/>
                        </a:spcBef>
                        <a:spcAft>
                          <a:spcPts val="0"/>
                        </a:spcAft>
                      </a:pPr>
                      <a:r>
                        <a:rPr lang="en-US" sz="1200" dirty="0">
                          <a:effectLst/>
                          <a:latin typeface="+mj-lt"/>
                          <a:ea typeface="MS Mincho"/>
                        </a:rPr>
                        <a:t>12/12/22</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Team Standards Agreement due BEFORE class 6</a:t>
                      </a:r>
                    </a:p>
                  </a:txBody>
                  <a:tcPr marL="68580" marR="68580" marT="0" marB="0"/>
                </a:tc>
                <a:extLst>
                  <a:ext uri="{0D108BD9-81ED-4DB2-BD59-A6C34878D82A}">
                    <a16:rowId xmlns:a16="http://schemas.microsoft.com/office/drawing/2014/main" val="1954424722"/>
                  </a:ext>
                </a:extLst>
              </a:tr>
              <a:tr h="222251">
                <a:tc>
                  <a:txBody>
                    <a:bodyPr/>
                    <a:lstStyle/>
                    <a:p>
                      <a:pPr marL="0" marR="0" algn="l">
                        <a:spcBef>
                          <a:spcPts val="0"/>
                        </a:spcBef>
                        <a:spcAft>
                          <a:spcPts val="0"/>
                        </a:spcAft>
                      </a:pPr>
                      <a:r>
                        <a:rPr lang="en-US" sz="1200" dirty="0">
                          <a:effectLst/>
                          <a:latin typeface="+mj-lt"/>
                          <a:ea typeface="MS Mincho"/>
                        </a:rPr>
                        <a:t>1.29</a:t>
                      </a:r>
                    </a:p>
                  </a:txBody>
                  <a:tcPr marL="68580" marR="68580" marT="0" marB="0"/>
                </a:tc>
                <a:tc>
                  <a:txBody>
                    <a:bodyPr/>
                    <a:lstStyle/>
                    <a:p>
                      <a:pPr marL="0" marR="0" algn="l">
                        <a:spcBef>
                          <a:spcPts val="0"/>
                        </a:spcBef>
                        <a:spcAft>
                          <a:spcPts val="0"/>
                        </a:spcAft>
                      </a:pPr>
                      <a:r>
                        <a:rPr lang="en-US" sz="1200" dirty="0">
                          <a:effectLst/>
                          <a:latin typeface="+mj-lt"/>
                          <a:ea typeface="MS Mincho"/>
                        </a:rPr>
                        <a:t>12/20/22</a:t>
                      </a: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Paster/DeBoer/Anderson</a:t>
                      </a:r>
                    </a:p>
                  </a:txBody>
                  <a:tcPr marL="68580" marR="68580" marT="0" marB="0"/>
                </a:tc>
                <a:tc>
                  <a:txBody>
                    <a:bodyPr/>
                    <a:lstStyle/>
                    <a:p>
                      <a:pPr marL="0" marR="0" algn="l">
                        <a:spcBef>
                          <a:spcPts val="0"/>
                        </a:spcBef>
                        <a:spcAft>
                          <a:spcPts val="0"/>
                        </a:spcAft>
                      </a:pPr>
                      <a:r>
                        <a:rPr lang="en-US" sz="1200" dirty="0">
                          <a:effectLst/>
                          <a:latin typeface="+mj-lt"/>
                          <a:ea typeface="MS Mincho"/>
                        </a:rPr>
                        <a:t>Day 1 – “2 additional questions”</a:t>
                      </a:r>
                      <a:r>
                        <a:rPr lang="en-US" sz="1200" baseline="0" dirty="0">
                          <a:effectLst/>
                          <a:latin typeface="+mj-lt"/>
                          <a:ea typeface="MS Mincho"/>
                        </a:rPr>
                        <a:t> for Out of Class tasks, Day 2 - </a:t>
                      </a:r>
                      <a:r>
                        <a:rPr lang="en-US" sz="1200" dirty="0">
                          <a:effectLst/>
                          <a:latin typeface="+mj-lt"/>
                          <a:ea typeface="MS Mincho"/>
                        </a:rPr>
                        <a:t>Slight timing shift</a:t>
                      </a:r>
                      <a:r>
                        <a:rPr lang="en-US" sz="1200" baseline="0" dirty="0">
                          <a:effectLst/>
                          <a:latin typeface="+mj-lt"/>
                          <a:ea typeface="MS Mincho"/>
                        </a:rPr>
                        <a:t> for technical tasks. Standardized box outline weight to 2.25 </a:t>
                      </a:r>
                      <a:r>
                        <a:rPr lang="en-US" sz="1200" baseline="0" dirty="0" err="1">
                          <a:effectLst/>
                          <a:latin typeface="+mj-lt"/>
                          <a:ea typeface="MS Mincho"/>
                        </a:rPr>
                        <a:t>pt</a:t>
                      </a:r>
                      <a:r>
                        <a:rPr lang="en-US" sz="1200" baseline="0" dirty="0">
                          <a:effectLst/>
                          <a:latin typeface="+mj-lt"/>
                          <a:ea typeface="MS Mincho"/>
                        </a:rPr>
                        <a:t>, added updating to most sections of Design Report</a:t>
                      </a:r>
                    </a:p>
                    <a:p>
                      <a:pPr marL="0" marR="0" algn="l">
                        <a:spcBef>
                          <a:spcPts val="0"/>
                        </a:spcBef>
                        <a:spcAft>
                          <a:spcPts val="0"/>
                        </a:spcAft>
                      </a:pPr>
                      <a:r>
                        <a:rPr lang="en-US" sz="1200" baseline="0" dirty="0">
                          <a:effectLst/>
                          <a:latin typeface="+mj-lt"/>
                          <a:ea typeface="MS Mincho"/>
                        </a:rPr>
                        <a:t>Finished documentation content shift from class 2 to 5</a:t>
                      </a:r>
                      <a:endParaRPr lang="en-US" sz="1200" dirty="0">
                        <a:effectLst/>
                        <a:latin typeface="+mj-lt"/>
                        <a:ea typeface="MS Mincho"/>
                      </a:endParaRPr>
                    </a:p>
                  </a:txBody>
                  <a:tcPr marL="68580" marR="68580" marT="0" marB="0"/>
                </a:tc>
                <a:extLst>
                  <a:ext uri="{0D108BD9-81ED-4DB2-BD59-A6C34878D82A}">
                    <a16:rowId xmlns:a16="http://schemas.microsoft.com/office/drawing/2014/main" val="4037627968"/>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30</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MUST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indent="0">
              <a:buNone/>
            </a:pPr>
            <a:r>
              <a:rPr lang="en-US" sz="2000" dirty="0">
                <a:ea typeface="+mn-lt"/>
                <a:cs typeface="+mn-lt"/>
              </a:rPr>
              <a:t>Note - Needs and Requirements were taught in IED</a:t>
            </a:r>
          </a:p>
          <a:p>
            <a:r>
              <a:rPr lang="en-US" sz="2000" dirty="0">
                <a:ea typeface="+mn-lt"/>
                <a:cs typeface="+mn-lt"/>
              </a:rPr>
              <a:t>Refer to the Project Description as needed</a:t>
            </a:r>
            <a:endParaRPr lang="en-US" sz="2000" dirty="0">
              <a:cs typeface="Calibri"/>
            </a:endParaRPr>
          </a:p>
          <a:p>
            <a:r>
              <a:rPr lang="en-US" sz="2000" dirty="0">
                <a:cs typeface="Calibri"/>
              </a:rPr>
              <a:t>Write individual questions on separate Post It notes - ONE question per Post It.</a:t>
            </a:r>
          </a:p>
          <a:p>
            <a:r>
              <a:rPr lang="en-US" sz="2000" dirty="0">
                <a:cs typeface="Calibri"/>
              </a:rPr>
              <a:t>Combine duplicate/similar ideas</a:t>
            </a:r>
          </a:p>
          <a:p>
            <a:r>
              <a:rPr lang="en-US" sz="2000" dirty="0">
                <a:cs typeface="Calibri"/>
              </a:rPr>
              <a:t>Discuss, collaborate, and add to the list of questions</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31</a:t>
            </a:fld>
            <a:endParaRPr lang="en-US" sz="1200" dirty="0"/>
          </a:p>
        </p:txBody>
      </p:sp>
      <p:sp>
        <p:nvSpPr>
          <p:cNvPr id="4" name="TextBox 3"/>
          <p:cNvSpPr txBox="1"/>
          <p:nvPr/>
        </p:nvSpPr>
        <p:spPr>
          <a:xfrm>
            <a:off x="1981200" y="5501479"/>
            <a:ext cx="4953000" cy="1015663"/>
          </a:xfrm>
          <a:prstGeom prst="rect">
            <a:avLst/>
          </a:prstGeom>
          <a:noFill/>
          <a:ln w="28575">
            <a:solidFill>
              <a:srgbClr val="FF0000"/>
            </a:solidFill>
          </a:ln>
        </p:spPr>
        <p:txBody>
          <a:bodyPr wrap="square" rtlCol="0">
            <a:spAutoFit/>
          </a:bodyPr>
          <a:lstStyle/>
          <a:p>
            <a:pPr marL="342900" indent="-342900">
              <a:buFont typeface="Arial" panose="020B0604020202020204" pitchFamily="34" charset="0"/>
              <a:buChar char="•"/>
            </a:pPr>
            <a:r>
              <a:rPr lang="en-US" sz="2000" dirty="0">
                <a:cs typeface="Calibri"/>
              </a:rPr>
              <a:t>Take photo of board BEFORE end of class to preserve the list for Class 2 activity. </a:t>
            </a:r>
          </a:p>
          <a:p>
            <a:pPr marL="342900" indent="-342900">
              <a:buFont typeface="Arial" panose="020B0604020202020204" pitchFamily="34" charset="0"/>
              <a:buChar char="•"/>
            </a:pPr>
            <a:r>
              <a:rPr lang="en-US" sz="2000" dirty="0">
                <a:cs typeface="Calibri"/>
              </a:rPr>
              <a:t>Post photo to Webex project space</a:t>
            </a:r>
          </a:p>
        </p:txBody>
      </p:sp>
    </p:spTree>
    <p:extLst>
      <p:ext uri="{BB962C8B-B14F-4D97-AF65-F5344CB8AC3E}">
        <p14:creationId xmlns:p14="http://schemas.microsoft.com/office/powerpoint/2010/main" val="135272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15 min – Question Prompts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cs typeface="Calibri"/>
              </a:rPr>
              <a:t>The following list represents types of Needs and Requirements and can be used as prompts for generating questions:</a:t>
            </a:r>
          </a:p>
          <a:p>
            <a:pPr lvl="1">
              <a:buFont typeface="Arial"/>
              <a:buChar char="•"/>
            </a:pPr>
            <a:r>
              <a:rPr lang="en-US" sz="1700" dirty="0">
                <a:cs typeface="Calibri"/>
              </a:rPr>
              <a:t>Functionality</a:t>
            </a:r>
          </a:p>
          <a:p>
            <a:pPr lvl="1">
              <a:buFont typeface="Arial"/>
              <a:buChar char="•"/>
            </a:pPr>
            <a:r>
              <a:rPr lang="en-US" sz="1700" dirty="0">
                <a:cs typeface="Calibri"/>
              </a:rPr>
              <a:t>Performance (Quality)</a:t>
            </a:r>
          </a:p>
          <a:p>
            <a:pPr lvl="1">
              <a:buFont typeface="Arial"/>
              <a:buChar char="•"/>
            </a:pPr>
            <a:r>
              <a:rPr lang="en-US" sz="1700" dirty="0">
                <a:cs typeface="Calibri"/>
              </a:rPr>
              <a:t>Safety</a:t>
            </a:r>
          </a:p>
          <a:p>
            <a:pPr lvl="1">
              <a:buFont typeface="Arial"/>
              <a:buChar char="•"/>
            </a:pPr>
            <a:r>
              <a:rPr lang="en-US" sz="1700" dirty="0">
                <a:cs typeface="Calibri"/>
              </a:rPr>
              <a:t>Technical</a:t>
            </a:r>
          </a:p>
          <a:p>
            <a:pPr lvl="1">
              <a:buFont typeface="Arial"/>
              <a:buChar char="•"/>
            </a:pPr>
            <a:r>
              <a:rPr lang="en-US" sz="1700" dirty="0">
                <a:cs typeface="Calibri"/>
              </a:rPr>
              <a:t>Aesthetic (Look and Feel)</a:t>
            </a:r>
          </a:p>
          <a:p>
            <a:pPr lvl="1">
              <a:buFont typeface="Arial"/>
              <a:buChar char="•"/>
            </a:pPr>
            <a:r>
              <a:rPr lang="en-US" sz="1700" dirty="0">
                <a:cs typeface="Calibri"/>
              </a:rPr>
              <a:t>Usability</a:t>
            </a:r>
          </a:p>
          <a:p>
            <a:pPr lvl="1">
              <a:buFont typeface="Arial"/>
              <a:buChar char="•"/>
            </a:pPr>
            <a:r>
              <a:rPr lang="en-US" sz="1700" dirty="0">
                <a:cs typeface="Calibri"/>
              </a:rPr>
              <a:t>Accessibility</a:t>
            </a:r>
          </a:p>
          <a:p>
            <a:pPr lvl="1">
              <a:buFont typeface="Arial"/>
              <a:buChar char="•"/>
            </a:pPr>
            <a:r>
              <a:rPr lang="en-US" sz="1700" dirty="0">
                <a:cs typeface="Calibri"/>
              </a:rPr>
              <a:t>Reliability/Durability/Availability</a:t>
            </a:r>
          </a:p>
          <a:p>
            <a:pPr lvl="1">
              <a:buFont typeface="Arial"/>
              <a:buChar char="•"/>
            </a:pPr>
            <a:r>
              <a:rPr lang="en-US" sz="1700" dirty="0">
                <a:cs typeface="Calibri"/>
              </a:rPr>
              <a:t>Manufacturing and Material</a:t>
            </a:r>
          </a:p>
          <a:p>
            <a:pPr lvl="1">
              <a:buFont typeface="Arial"/>
              <a:buChar char="•"/>
            </a:pPr>
            <a:r>
              <a:rPr lang="en-US" sz="1700" dirty="0">
                <a:cs typeface="Calibri"/>
              </a:rPr>
              <a:t>Maintainability and Support</a:t>
            </a:r>
          </a:p>
          <a:p>
            <a:pPr lvl="1">
              <a:buFont typeface="Arial"/>
              <a:buChar char="•"/>
            </a:pPr>
            <a:r>
              <a:rPr lang="en-US" sz="1700" dirty="0">
                <a:cs typeface="Calibri"/>
              </a:rPr>
              <a:t>Cost (Development and Manufacturing</a:t>
            </a:r>
          </a:p>
          <a:p>
            <a:pPr lvl="1">
              <a:buFont typeface="Arial"/>
              <a:buChar char="•"/>
            </a:pPr>
            <a:r>
              <a:rPr lang="en-US" sz="1700" dirty="0">
                <a:cs typeface="Calibri"/>
              </a:rPr>
              <a:t>Environmental Impact</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40761304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Ticket Out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5" name="Slide Number Placeholder 4"/>
          <p:cNvSpPr>
            <a:spLocks noGrp="1"/>
          </p:cNvSpPr>
          <p:nvPr>
            <p:ph type="sldNum" sz="quarter" idx="12"/>
          </p:nvPr>
        </p:nvSpPr>
        <p:spPr/>
        <p:txBody>
          <a:bodyPr/>
          <a:lstStyle/>
          <a:p>
            <a:fld id="{B044824F-EBE0-443F-8A8F-F64816AF04DC}" type="slidenum">
              <a:rPr lang="en-US" smtClean="0"/>
              <a:t>33</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lstStyle/>
          <a:p>
            <a:r>
              <a:rPr lang="en-US" dirty="0"/>
              <a:t>Out of Class Tasks</a:t>
            </a:r>
            <a:br>
              <a:rPr lang="en-US" dirty="0"/>
            </a:br>
            <a:r>
              <a:rPr lang="en-US" sz="1800" dirty="0"/>
              <a:t>(what you might call homework, to be completed </a:t>
            </a:r>
            <a:r>
              <a:rPr lang="en-US" sz="1800" b="1" dirty="0"/>
              <a:t>BEFORE Class 2</a:t>
            </a:r>
            <a:r>
              <a:rPr lang="en-US" sz="1800" dirty="0"/>
              <a:t>)</a:t>
            </a:r>
          </a:p>
        </p:txBody>
      </p:sp>
      <p:sp>
        <p:nvSpPr>
          <p:cNvPr id="8" name="Content Placeholder 2"/>
          <p:cNvSpPr txBox="1">
            <a:spLocks/>
          </p:cNvSpPr>
          <p:nvPr/>
        </p:nvSpPr>
        <p:spPr>
          <a:xfrm>
            <a:off x="1066800" y="1122230"/>
            <a:ext cx="7886700" cy="1371600"/>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rPr>
              <a:t>Re-read the Project Description with Class 1 Question Generation exercise in mind</a:t>
            </a:r>
          </a:p>
          <a:p>
            <a:pPr marL="171450" indent="-171450" defTabSz="685800">
              <a:spcBef>
                <a:spcPts val="750"/>
              </a:spcBef>
            </a:pPr>
            <a:r>
              <a:rPr lang="en-US" sz="1500" dirty="0">
                <a:solidFill>
                  <a:prstClr val="black"/>
                </a:solidFill>
                <a:latin typeface="Calibri" panose="020F0502020204030204"/>
              </a:rPr>
              <a:t>Post list of project questions for team’s </a:t>
            </a:r>
            <a:r>
              <a:rPr lang="en-US" sz="1500" dirty="0" err="1">
                <a:solidFill>
                  <a:prstClr val="black"/>
                </a:solidFill>
                <a:latin typeface="Calibri" panose="020F0502020204030204"/>
              </a:rPr>
              <a:t>Webex</a:t>
            </a:r>
            <a:r>
              <a:rPr lang="en-US" sz="1500" dirty="0">
                <a:solidFill>
                  <a:prstClr val="black"/>
                </a:solidFill>
                <a:latin typeface="Calibri" panose="020F0502020204030204"/>
              </a:rPr>
              <a:t> General space</a:t>
            </a:r>
          </a:p>
          <a:p>
            <a:pPr marL="171450" indent="-171450" defTabSz="685800">
              <a:lnSpc>
                <a:spcPct val="120000"/>
              </a:lnSpc>
              <a:spcBef>
                <a:spcPts val="750"/>
              </a:spcBef>
            </a:pPr>
            <a:r>
              <a:rPr lang="en-US" sz="1500" dirty="0">
                <a:solidFill>
                  <a:prstClr val="black"/>
                </a:solidFill>
                <a:latin typeface="Calibri" panose="020F0502020204030204"/>
              </a:rPr>
              <a:t>Each student add TWO additional project questions to team’s Webex General space for further discussion in class 2</a:t>
            </a:r>
            <a:endParaRPr lang="en-US" sz="1500" dirty="0">
              <a:solidFill>
                <a:prstClr val="black"/>
              </a:solidFill>
              <a:latin typeface="Calibri" panose="020F0502020204030204"/>
              <a:cs typeface="Calibri"/>
            </a:endParaRPr>
          </a:p>
        </p:txBody>
      </p:sp>
      <p:sp>
        <p:nvSpPr>
          <p:cNvPr id="10" name="Content Placeholder 2"/>
          <p:cNvSpPr txBox="1">
            <a:spLocks/>
          </p:cNvSpPr>
          <p:nvPr/>
        </p:nvSpPr>
        <p:spPr>
          <a:xfrm>
            <a:off x="1066800" y="2504716"/>
            <a:ext cx="7886700" cy="1600200"/>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600" dirty="0">
                <a:solidFill>
                  <a:prstClr val="black"/>
                </a:solidFill>
                <a:latin typeface="Calibri" panose="020F0502020204030204"/>
              </a:rPr>
              <a:t>Nothing this time!</a:t>
            </a:r>
          </a:p>
        </p:txBody>
      </p:sp>
      <p:sp>
        <p:nvSpPr>
          <p:cNvPr id="11" name="Content Placeholder 2"/>
          <p:cNvSpPr txBox="1">
            <a:spLocks/>
          </p:cNvSpPr>
          <p:nvPr/>
        </p:nvSpPr>
        <p:spPr>
          <a:xfrm>
            <a:off x="1066800" y="4115802"/>
            <a:ext cx="7886700" cy="2604061"/>
          </a:xfrm>
          <a:prstGeom prst="rect">
            <a:avLst/>
          </a:prstGeom>
          <a:solidFill>
            <a:schemeClr val="accent6">
              <a:lumMod val="20000"/>
              <a:lumOff val="80000"/>
            </a:schemeClr>
          </a:solidFill>
        </p:spPr>
        <p:txBody>
          <a:bodyPr vert="horz" lIns="68580" tIns="34290" rIns="68580" bIns="3429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000" b="1" dirty="0">
                <a:solidFill>
                  <a:prstClr val="black"/>
                </a:solidFill>
                <a:latin typeface="Calibri" panose="020F0502020204030204"/>
              </a:rPr>
              <a:t>Administrative Tasks</a:t>
            </a:r>
          </a:p>
          <a:p>
            <a:pPr marL="171450" indent="-171450" defTabSz="685800">
              <a:spcBef>
                <a:spcPts val="750"/>
              </a:spcBef>
            </a:pPr>
            <a:r>
              <a:rPr lang="en-US" sz="1600" dirty="0">
                <a:solidFill>
                  <a:prstClr val="black"/>
                </a:solidFill>
                <a:latin typeface="Calibri" panose="020F0502020204030204"/>
                <a:ea typeface="+mn-lt"/>
                <a:cs typeface="Calibri" panose="020F0502020204030204"/>
              </a:rPr>
              <a:t>Complete </a:t>
            </a:r>
            <a:r>
              <a:rPr lang="en-US" sz="1600" dirty="0">
                <a:solidFill>
                  <a:prstClr val="black"/>
                </a:solidFill>
                <a:latin typeface="Calibri" panose="020F0502020204030204"/>
              </a:rPr>
              <a:t>Class 1 Ticket Out </a:t>
            </a:r>
            <a:r>
              <a:rPr lang="en-US" sz="2300" dirty="0">
                <a:solidFill>
                  <a:prstClr val="black"/>
                </a:solidFill>
                <a:latin typeface="Calibri" panose="020F0502020204030204"/>
              </a:rPr>
              <a:t>- </a:t>
            </a:r>
            <a:r>
              <a:rPr lang="en-US" sz="1725" dirty="0">
                <a:solidFill>
                  <a:prstClr val="black"/>
                </a:solidFill>
                <a:cs typeface="Calibri"/>
                <a:hlinkClick r:id="rId2"/>
              </a:rPr>
              <a:t>https://forms.gle/HoU1JufvnPfDkbtW6</a:t>
            </a:r>
            <a:r>
              <a:rPr lang="en-US" sz="1725" dirty="0">
                <a:solidFill>
                  <a:prstClr val="black"/>
                </a:solidFill>
                <a:cs typeface="Calibri"/>
              </a:rPr>
              <a:t> </a:t>
            </a:r>
          </a:p>
          <a:p>
            <a:pPr marL="171450" indent="-171450" defTabSz="685800">
              <a:spcBef>
                <a:spcPts val="750"/>
              </a:spcBef>
            </a:pPr>
            <a:r>
              <a:rPr lang="en-US" sz="3000" b="1" dirty="0">
                <a:solidFill>
                  <a:prstClr val="black"/>
                </a:solidFill>
                <a:latin typeface="Calibri" panose="020F0502020204030204"/>
                <a:ea typeface="+mn-lt"/>
                <a:cs typeface="Calibri" panose="020F0502020204030204"/>
              </a:rPr>
              <a:t>Register for EDN </a:t>
            </a:r>
            <a:r>
              <a:rPr lang="en-US" sz="2100" dirty="0">
                <a:solidFill>
                  <a:prstClr val="black"/>
                </a:solidFill>
                <a:latin typeface="Calibri" panose="020F0502020204030204"/>
                <a:ea typeface="+mn-lt"/>
                <a:cs typeface="Calibri" panose="020F0502020204030204"/>
              </a:rPr>
              <a:t>– </a:t>
            </a:r>
            <a:r>
              <a:rPr lang="en-US" sz="1725" dirty="0">
                <a:solidFill>
                  <a:prstClr val="black"/>
                </a:solidFill>
                <a:latin typeface="Calibri" panose="020F0502020204030204"/>
                <a:hlinkClick r:id="rId3"/>
              </a:rPr>
              <a:t>https://designlab.eng.rpi.edu/edn/</a:t>
            </a:r>
            <a:r>
              <a:rPr lang="en-US" sz="1725" dirty="0">
                <a:solidFill>
                  <a:prstClr val="black"/>
                </a:solidFill>
                <a:latin typeface="Calibri" panose="020F0502020204030204"/>
              </a:rPr>
              <a:t> </a:t>
            </a:r>
            <a:endParaRPr lang="en-US" sz="1725" dirty="0">
              <a:solidFill>
                <a:prstClr val="black"/>
              </a:solidFill>
              <a:latin typeface="Calibri" panose="020F0502020204030204"/>
              <a:ea typeface="+mn-lt"/>
              <a:cs typeface="Calibri" panose="020F0502020204030204"/>
            </a:endParaRPr>
          </a:p>
          <a:p>
            <a:pPr marL="598885" lvl="1" indent="-298847" defTabSz="685800">
              <a:spcBef>
                <a:spcPts val="375"/>
              </a:spcBef>
            </a:pPr>
            <a:r>
              <a:rPr lang="en-US" sz="1800" dirty="0">
                <a:solidFill>
                  <a:prstClr val="black"/>
                </a:solidFill>
                <a:latin typeface="Calibri" panose="020F0502020204030204"/>
              </a:rPr>
              <a:t>Registration button in upper right hand corner</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rPr>
              <a:t>Login must be your RCSID (RPI email </a:t>
            </a:r>
            <a:r>
              <a:rPr lang="en-US" sz="1800" b="1" dirty="0">
                <a:solidFill>
                  <a:prstClr val="black"/>
                </a:solidFill>
                <a:latin typeface="Calibri" panose="020F0502020204030204"/>
              </a:rPr>
              <a:t>before </a:t>
            </a:r>
            <a:r>
              <a:rPr lang="en-US" sz="1800" dirty="0">
                <a:solidFill>
                  <a:prstClr val="black"/>
                </a:solidFill>
                <a:latin typeface="Calibri" panose="020F0502020204030204"/>
              </a:rPr>
              <a:t>the @ symbol)</a:t>
            </a:r>
            <a:endParaRPr lang="en-US" sz="1800" dirty="0">
              <a:solidFill>
                <a:prstClr val="black"/>
              </a:solidFill>
              <a:latin typeface="Calibri" panose="020F0502020204030204"/>
              <a:cs typeface="Calibri"/>
            </a:endParaRPr>
          </a:p>
          <a:p>
            <a:pPr marL="598885" lvl="1" indent="-298847" defTabSz="685800">
              <a:spcBef>
                <a:spcPts val="375"/>
              </a:spcBef>
            </a:pPr>
            <a:r>
              <a:rPr lang="en-US" sz="1800" dirty="0">
                <a:solidFill>
                  <a:prstClr val="black"/>
                </a:solidFill>
                <a:latin typeface="Calibri" panose="020F0502020204030204"/>
                <a:cs typeface="Calibri"/>
              </a:rPr>
              <a:t>Email must be your RPI email</a:t>
            </a:r>
          </a:p>
          <a:p>
            <a:pPr marL="598885" lvl="1" indent="-298847" defTabSz="685800">
              <a:spcBef>
                <a:spcPts val="375"/>
              </a:spcBef>
            </a:pPr>
            <a:r>
              <a:rPr lang="en-US" sz="1800" dirty="0">
                <a:solidFill>
                  <a:prstClr val="black"/>
                </a:solidFill>
                <a:latin typeface="Calibri" panose="020F0502020204030204"/>
                <a:cs typeface="Calibri"/>
              </a:rPr>
              <a:t>Bookmark this site. You will use it </a:t>
            </a:r>
            <a:r>
              <a:rPr lang="en-US" sz="1800" b="1" dirty="0">
                <a:solidFill>
                  <a:prstClr val="black"/>
                </a:solidFill>
                <a:latin typeface="Calibri" panose="020F0502020204030204"/>
                <a:cs typeface="Calibri"/>
              </a:rPr>
              <a:t>A LOT </a:t>
            </a:r>
            <a:r>
              <a:rPr lang="en-US" sz="1800" dirty="0">
                <a:solidFill>
                  <a:prstClr val="black"/>
                </a:solidFill>
                <a:latin typeface="Calibri" panose="020F0502020204030204"/>
                <a:cs typeface="Calibri"/>
              </a:rPr>
              <a:t>for this course.</a:t>
            </a:r>
          </a:p>
          <a:p>
            <a:pPr marL="172641" indent="-172641" defTabSz="685800">
              <a:spcBef>
                <a:spcPts val="750"/>
              </a:spcBef>
            </a:pPr>
            <a:r>
              <a:rPr lang="en-US" sz="1600" dirty="0">
                <a:solidFill>
                  <a:prstClr val="black"/>
                </a:solidFill>
                <a:latin typeface="Calibri" panose="020F0502020204030204"/>
              </a:rPr>
              <a:t>Watch Capstone Introduction &amp; Expectations – Part 2 video (7 Min)</a:t>
            </a:r>
          </a:p>
          <a:p>
            <a:pPr marL="600075" lvl="1" indent="-300038" defTabSz="685800">
              <a:spcBef>
                <a:spcPts val="375"/>
              </a:spcBef>
            </a:pPr>
            <a:r>
              <a:rPr lang="en-US" sz="1725" u="sng" dirty="0">
                <a:solidFill>
                  <a:prstClr val="black"/>
                </a:solidFill>
                <a:latin typeface="Calibri" panose="020F0502020204030204"/>
                <a:hlinkClick r:id="rId4"/>
              </a:rPr>
              <a:t>https://designlab.eng.rpi.edu/edn/projects/capstone-support-dev/repository/112/raw/training/Capstone%20Introduction%20and%20Expectations%20Part%202.mp4</a:t>
            </a:r>
            <a:endParaRPr lang="en-US" sz="1725" u="sng" dirty="0">
              <a:solidFill>
                <a:prstClr val="black"/>
              </a:solidFill>
              <a:latin typeface="Calibri" panose="020F0502020204030204"/>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12" name="Oval 11"/>
          <p:cNvSpPr/>
          <p:nvPr/>
        </p:nvSpPr>
        <p:spPr>
          <a:xfrm>
            <a:off x="155584" y="284117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3" name="Isosceles Triangle 12"/>
          <p:cNvSpPr/>
          <p:nvPr/>
        </p:nvSpPr>
        <p:spPr>
          <a:xfrm>
            <a:off x="112653" y="4995829"/>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4" name="Rectangle 13"/>
          <p:cNvSpPr/>
          <p:nvPr/>
        </p:nvSpPr>
        <p:spPr>
          <a:xfrm>
            <a:off x="191027" y="140587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Tree>
    <p:extLst>
      <p:ext uri="{BB962C8B-B14F-4D97-AF65-F5344CB8AC3E}">
        <p14:creationId xmlns:p14="http://schemas.microsoft.com/office/powerpoint/2010/main" val="2699027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228600" y="5500396"/>
            <a:ext cx="8783495"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u="sng" dirty="0"/>
          </a:p>
          <a:p>
            <a:pPr algn="ctr"/>
            <a:endParaRPr lang="en-US" sz="1200" dirty="0"/>
          </a:p>
        </p:txBody>
      </p:sp>
      <p:grpSp>
        <p:nvGrpSpPr>
          <p:cNvPr id="13" name="Group 12"/>
          <p:cNvGrpSpPr/>
          <p:nvPr/>
        </p:nvGrpSpPr>
        <p:grpSpPr>
          <a:xfrm>
            <a:off x="7086600" y="660494"/>
            <a:ext cx="2999703" cy="830997"/>
            <a:chOff x="-1167540" y="3413632"/>
            <a:chExt cx="4250740" cy="885220"/>
          </a:xfrm>
        </p:grpSpPr>
        <p:sp>
          <p:nvSpPr>
            <p:cNvPr id="14" name="TextBox 13"/>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5" name="Oval 14"/>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6" name="Isosceles Triangle 15"/>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44617" y="1283589"/>
            <a:ext cx="5155145" cy="4152536"/>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 </a:t>
            </a:r>
            <a:r>
              <a:rPr lang="en-US" sz="1100" dirty="0"/>
              <a:t>(</a:t>
            </a:r>
            <a:r>
              <a:rPr lang="en-US" sz="1100" dirty="0">
                <a:solidFill>
                  <a:prstClr val="black"/>
                </a:solidFill>
              </a:rPr>
              <a:t>Capstone Introduction &amp; Expectations – Part 2)</a:t>
            </a:r>
            <a:endParaRPr lang="en-US" sz="1100" dirty="0"/>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36</a:t>
            </a:fld>
            <a:endParaRPr lang="en-US" sz="1200"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5" name="Oval 4"/>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6" name="Isosceles Triangle 5"/>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7" name="Rectangle 6"/>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8" name="Content Placeholder 2"/>
          <p:cNvSpPr txBox="1">
            <a:spLocks/>
          </p:cNvSpPr>
          <p:nvPr/>
        </p:nvSpPr>
        <p:spPr>
          <a:xfrm>
            <a:off x="1676400" y="1783307"/>
            <a:ext cx="6946592"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676400" y="3113002"/>
            <a:ext cx="6946592"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Requirements,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676400" y="4518533"/>
            <a:ext cx="6946592"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3" name="Slide Number Placeholder 2"/>
          <p:cNvSpPr>
            <a:spLocks noGrp="1"/>
          </p:cNvSpPr>
          <p:nvPr>
            <p:ph type="sldNum" sz="quarter" idx="12"/>
          </p:nvPr>
        </p:nvSpPr>
        <p:spPr/>
        <p:txBody>
          <a:bodyPr/>
          <a:lstStyle/>
          <a:p>
            <a:fld id="{028FE254-016A-4E51-98AE-D4B4E3F12C32}" type="slidenum">
              <a:rPr lang="en-US" sz="1200" smtClean="0"/>
              <a:t>37</a:t>
            </a:fld>
            <a:endParaRPr lang="en-US" sz="1200" dirty="0"/>
          </a:p>
        </p:txBody>
      </p:sp>
    </p:spTree>
    <p:extLst>
      <p:ext uri="{BB962C8B-B14F-4D97-AF65-F5344CB8AC3E}">
        <p14:creationId xmlns:p14="http://schemas.microsoft.com/office/powerpoint/2010/main" val="1153654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38</a:t>
            </a:fld>
            <a:endParaRPr lang="en-US" sz="1200"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1000" y="1066800"/>
            <a:ext cx="8229331" cy="4428163"/>
          </a:xfrm>
        </p:spPr>
      </p:pic>
    </p:spTree>
    <p:extLst>
      <p:ext uri="{BB962C8B-B14F-4D97-AF65-F5344CB8AC3E}">
        <p14:creationId xmlns:p14="http://schemas.microsoft.com/office/powerpoint/2010/main" val="702849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39</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028772039"/>
              </p:ext>
            </p:extLst>
          </p:nvPr>
        </p:nvGraphicFramePr>
        <p:xfrm>
          <a:off x="304800" y="762000"/>
          <a:ext cx="8458200" cy="5257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391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23960576"/>
              </p:ext>
            </p:extLst>
          </p:nvPr>
        </p:nvGraphicFramePr>
        <p:xfrm>
          <a:off x="381000" y="846138"/>
          <a:ext cx="8382000" cy="49514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1.3</a:t>
                      </a:r>
                    </a:p>
                  </a:txBody>
                  <a:tcPr marL="68580" marR="68580" marT="0" marB="0"/>
                </a:tc>
                <a:tc>
                  <a:txBody>
                    <a:bodyPr/>
                    <a:lstStyle/>
                    <a:p>
                      <a:pPr marL="0" marR="0" algn="l">
                        <a:spcBef>
                          <a:spcPts val="0"/>
                        </a:spcBef>
                        <a:spcAft>
                          <a:spcPts val="0"/>
                        </a:spcAft>
                      </a:pPr>
                      <a:r>
                        <a:rPr lang="en-US" sz="1200" dirty="0">
                          <a:effectLst/>
                          <a:latin typeface="+mj-lt"/>
                          <a:ea typeface="MS Mincho"/>
                        </a:rPr>
                        <a:t>1/3/23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Shifted some discussion time on Day 2 from poster summary to question classification</a:t>
                      </a:r>
                    </a:p>
                    <a:p>
                      <a:pPr marL="0" marR="0" algn="l">
                        <a:spcBef>
                          <a:spcPts val="0"/>
                        </a:spcBef>
                        <a:spcAft>
                          <a:spcPts val="0"/>
                        </a:spcAft>
                      </a:pPr>
                      <a:r>
                        <a:rPr lang="en-US" sz="1200" dirty="0">
                          <a:effectLst/>
                          <a:latin typeface="+mj-lt"/>
                          <a:ea typeface="MS Mincho"/>
                        </a:rPr>
                        <a:t>Slight adjustments to match out of class content in Playbook with Wiki</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1/4/23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CE pictures p14</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links to Ticket Outs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1/5/23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mention of Team Ideation Poster to out of class 2 tasks</a:t>
                      </a:r>
                    </a:p>
                  </a:txBody>
                  <a:tcPr marL="68580" marR="68580" marT="0" marB="0"/>
                </a:tc>
                <a:extLst>
                  <a:ext uri="{0D108BD9-81ED-4DB2-BD59-A6C34878D82A}">
                    <a16:rowId xmlns:a16="http://schemas.microsoft.com/office/drawing/2014/main" val="3415131237"/>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1/10/23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1 – there are no Teambuilding tasks – they’re done in class now!</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Class 2 TSA – fixed due date from five weeks to before class 6</a:t>
                      </a:r>
                    </a:p>
                  </a:txBody>
                  <a:tcPr marL="68580" marR="68580" marT="0" marB="0"/>
                </a:tc>
                <a:extLst>
                  <a:ext uri="{0D108BD9-81ED-4DB2-BD59-A6C34878D82A}">
                    <a16:rowId xmlns:a16="http://schemas.microsoft.com/office/drawing/2014/main" val="1324179425"/>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Anderson</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a:t>
                      </a:r>
                      <a:r>
                        <a:rPr lang="en-US" sz="1200" dirty="0">
                          <a:cs typeface="Calibri"/>
                        </a:rPr>
                        <a:t>&amp; When2Meet  as ok to use, clarified which</a:t>
                      </a:r>
                      <a:r>
                        <a:rPr lang="en-US" sz="1200" baseline="0" dirty="0">
                          <a:cs typeface="Calibri"/>
                        </a:rPr>
                        <a:t> forum for Out </a:t>
                      </a:r>
                      <a:r>
                        <a:rPr lang="en-US" sz="1200" baseline="0">
                          <a:cs typeface="Calibri"/>
                        </a:rPr>
                        <a:t>of Class 2 tasks</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DeBoer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speaker notes to and animated prompts on Day 2 poster slide</a:t>
                      </a: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Fixed name of ‘Midterm’ forum thread p109</a:t>
                      </a: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1.3.8</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1/18/23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Compress</a:t>
                      </a:r>
                      <a:r>
                        <a:rPr lang="en-US" sz="1200" kern="1200" baseline="0" dirty="0">
                          <a:solidFill>
                            <a:schemeClr val="dk1"/>
                          </a:solidFill>
                          <a:effectLst/>
                          <a:latin typeface="+mj-lt"/>
                          <a:ea typeface="MS Mincho"/>
                          <a:cs typeface="+mn-cs"/>
                        </a:rPr>
                        <a:t> images to dramatically reduce file size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1/23/23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content for Tech Communication on Day 5 – p78-84</a:t>
                      </a: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1.41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1/24/23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Paster</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Formatting adjustments on p81-83</a:t>
                      </a: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r>
                        <a:rPr lang="en-US" sz="1200" dirty="0">
                          <a:effectLst/>
                          <a:latin typeface="+mj-lt"/>
                          <a:ea typeface="MS Mincho"/>
                        </a:rPr>
                        <a:t>1.42</a:t>
                      </a:r>
                    </a:p>
                  </a:txBody>
                  <a:tcPr marL="68580" marR="68580" marT="0" marB="0"/>
                </a:tc>
                <a:tc>
                  <a:txBody>
                    <a:bodyPr/>
                    <a:lstStyle/>
                    <a:p>
                      <a:pPr marL="0" marR="0" algn="l">
                        <a:spcBef>
                          <a:spcPts val="0"/>
                        </a:spcBef>
                        <a:spcAft>
                          <a:spcPts val="0"/>
                        </a:spcAft>
                      </a:pPr>
                      <a:r>
                        <a:rPr lang="en-US" sz="1200" dirty="0">
                          <a:effectLst/>
                          <a:latin typeface="+mj-lt"/>
                          <a:ea typeface="MS Mincho"/>
                        </a:rPr>
                        <a:t>1/25/23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 coding of Day5 activities fixed</a:t>
                      </a: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r>
                        <a:rPr lang="en-US" sz="1200" dirty="0">
                          <a:effectLst/>
                          <a:latin typeface="+mj-lt"/>
                          <a:ea typeface="MS Mincho"/>
                        </a:rPr>
                        <a:t>1.43</a:t>
                      </a:r>
                    </a:p>
                  </a:txBody>
                  <a:tcPr marL="68580" marR="68580" marT="0" marB="0"/>
                </a:tc>
                <a:tc>
                  <a:txBody>
                    <a:bodyPr/>
                    <a:lstStyle/>
                    <a:p>
                      <a:pPr marL="0" marR="0" algn="l">
                        <a:spcBef>
                          <a:spcPts val="0"/>
                        </a:spcBef>
                        <a:spcAft>
                          <a:spcPts val="0"/>
                        </a:spcAft>
                      </a:pPr>
                      <a:r>
                        <a:rPr lang="en-US" sz="1200" dirty="0">
                          <a:effectLst/>
                          <a:latin typeface="+mj-lt"/>
                          <a:ea typeface="MS Mincho"/>
                        </a:rPr>
                        <a:t>1/27/23</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Color</a:t>
                      </a:r>
                      <a:r>
                        <a:rPr lang="en-US" sz="1200" baseline="0" dirty="0">
                          <a:effectLst/>
                          <a:latin typeface="+mj-lt"/>
                          <a:ea typeface="MS Mincho"/>
                        </a:rPr>
                        <a:t> coding Day6 activities fixed</a:t>
                      </a: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r>
                        <a:rPr lang="en-US" sz="1200" dirty="0" smtClean="0">
                          <a:effectLst/>
                          <a:latin typeface="+mj-lt"/>
                          <a:ea typeface="MS Mincho"/>
                        </a:rPr>
                        <a:t>1.44</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smtClean="0">
                          <a:effectLst/>
                          <a:latin typeface="+mj-lt"/>
                          <a:ea typeface="MS Mincho"/>
                        </a:rPr>
                        <a:t>2/7/23</a:t>
                      </a: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r>
                        <a:rPr lang="en-US" sz="1200" dirty="0" smtClean="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smtClean="0">
                          <a:effectLst/>
                          <a:latin typeface="+mj-lt"/>
                          <a:ea typeface="MS Mincho"/>
                        </a:rPr>
                        <a:t>Updated Call 9 Ticket </a:t>
                      </a:r>
                      <a:r>
                        <a:rPr lang="en-US" sz="1200" dirty="0" smtClean="0">
                          <a:effectLst/>
                          <a:latin typeface="+mj-lt"/>
                          <a:ea typeface="MS Mincho"/>
                        </a:rPr>
                        <a:t>Out link</a:t>
                      </a: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b="1" dirty="0">
                <a:cs typeface="Calibri"/>
              </a:rPr>
              <a:t>Goal</a:t>
            </a:r>
            <a:r>
              <a:rPr lang="en-US" sz="2000" dirty="0">
                <a:cs typeface="Calibri"/>
              </a:rPr>
              <a:t>: This exercise accelerates the </a:t>
            </a:r>
            <a:r>
              <a:rPr lang="en-US" sz="2000" b="1" dirty="0">
                <a:cs typeface="Calibri"/>
              </a:rPr>
              <a:t>Forming</a:t>
            </a:r>
            <a:r>
              <a:rPr lang="en-US" sz="2000" dirty="0">
                <a:cs typeface="Calibri"/>
              </a:rPr>
              <a:t> stage of the team development process by establishing common understanding of the project and the team members’ background and skills</a:t>
            </a:r>
          </a:p>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poster:</a:t>
            </a:r>
            <a:endParaRPr lang="en-US" dirty="0"/>
          </a:p>
          <a:p>
            <a:r>
              <a:rPr lang="en-US" sz="2000" dirty="0">
                <a:cs typeface="Calibri"/>
              </a:rPr>
              <a:t>2 min</a:t>
            </a:r>
            <a:endParaRPr lang="en-US" sz="2000" dirty="0"/>
          </a:p>
          <a:p>
            <a:pPr lvl="1"/>
            <a:r>
              <a:rPr lang="en-US" sz="2000" dirty="0">
                <a:cs typeface="Calibri"/>
              </a:rPr>
              <a:t>Individual </a:t>
            </a:r>
            <a:r>
              <a:rPr lang="en-US" sz="2000" b="1" dirty="0">
                <a:cs typeface="Calibri"/>
              </a:rPr>
              <a:t>silent</a:t>
            </a:r>
            <a:r>
              <a:rPr lang="en-US" sz="2000" dirty="0">
                <a:cs typeface="Calibri"/>
              </a:rPr>
              <a:t> </a:t>
            </a:r>
            <a:r>
              <a:rPr lang="en-US" sz="2000" b="1" dirty="0">
                <a:cs typeface="Calibri"/>
              </a:rPr>
              <a:t>thought</a:t>
            </a:r>
            <a:r>
              <a:rPr lang="en-US" sz="2000" dirty="0">
                <a:cs typeface="Calibri"/>
              </a:rPr>
              <a:t> on content</a:t>
            </a:r>
          </a:p>
          <a:p>
            <a:pPr lvl="1"/>
            <a:r>
              <a:rPr lang="en-US" sz="2000" dirty="0">
                <a:cs typeface="Calibri"/>
              </a:rPr>
              <a:t>Write thoughts on Post It Notes</a:t>
            </a:r>
          </a:p>
          <a:p>
            <a:r>
              <a:rPr lang="en-US" sz="2000" dirty="0">
                <a:cs typeface="Calibri"/>
              </a:rPr>
              <a:t>2 min</a:t>
            </a:r>
          </a:p>
          <a:p>
            <a:pPr lvl="1"/>
            <a:r>
              <a:rPr lang="en-US" sz="2000" dirty="0">
                <a:cs typeface="Calibri"/>
              </a:rPr>
              <a:t>Place Post Its onto poster sheet</a:t>
            </a:r>
          </a:p>
          <a:p>
            <a:pPr lvl="1"/>
            <a:r>
              <a:rPr lang="en-US" sz="2000" dirty="0">
                <a:cs typeface="Calibri"/>
              </a:rPr>
              <a:t>Quick discussion of similar, unique, or new answers</a:t>
            </a:r>
          </a:p>
          <a:p>
            <a:r>
              <a:rPr lang="en-US" sz="2000" dirty="0">
                <a:cs typeface="Calibri"/>
              </a:rPr>
              <a:t>Move on to next section of Ideation Poster as a team</a:t>
            </a:r>
          </a:p>
          <a:p>
            <a:endParaRPr lang="en-US" sz="2000" dirty="0">
              <a:cs typeface="Calibri"/>
            </a:endParaRPr>
          </a:p>
          <a:p>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40</a:t>
            </a:fld>
            <a:endParaRPr lang="en-US" dirty="0"/>
          </a:p>
        </p:txBody>
      </p:sp>
    </p:spTree>
    <p:extLst>
      <p:ext uri="{BB962C8B-B14F-4D97-AF65-F5344CB8AC3E}">
        <p14:creationId xmlns:p14="http://schemas.microsoft.com/office/powerpoint/2010/main" val="34445476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A6EA3-9840-01F3-78C6-C5C177968B46}"/>
              </a:ext>
            </a:extLst>
          </p:cNvPr>
          <p:cNvSpPr>
            <a:spLocks noGrp="1"/>
          </p:cNvSpPr>
          <p:nvPr>
            <p:ph type="title"/>
          </p:nvPr>
        </p:nvSpPr>
        <p:spPr/>
        <p:txBody>
          <a:bodyPr/>
          <a:lstStyle/>
          <a:p>
            <a:pPr algn="ctr"/>
            <a:r>
              <a:rPr lang="en-US" dirty="0"/>
              <a:t>Poster Creation Activities</a:t>
            </a:r>
          </a:p>
        </p:txBody>
      </p:sp>
      <p:sp>
        <p:nvSpPr>
          <p:cNvPr id="3" name="Content Placeholder 2">
            <a:extLst>
              <a:ext uri="{FF2B5EF4-FFF2-40B4-BE49-F238E27FC236}">
                <a16:creationId xmlns:a16="http://schemas.microsoft.com/office/drawing/2014/main" id="{9D0B4455-63F2-7B05-3BE6-4FC7371C70E5}"/>
              </a:ext>
            </a:extLst>
          </p:cNvPr>
          <p:cNvSpPr>
            <a:spLocks noGrp="1"/>
          </p:cNvSpPr>
          <p:nvPr>
            <p:ph idx="1"/>
          </p:nvPr>
        </p:nvSpPr>
        <p:spPr>
          <a:xfrm>
            <a:off x="628650" y="1825625"/>
            <a:ext cx="7886700" cy="4351338"/>
          </a:xfrm>
        </p:spPr>
        <p:txBody>
          <a:bodyPr/>
          <a:lstStyle/>
          <a:p>
            <a:r>
              <a:rPr lang="en-US" dirty="0"/>
              <a:t>Put your project name.</a:t>
            </a:r>
          </a:p>
          <a:p>
            <a:r>
              <a:rPr lang="en-US" dirty="0"/>
              <a:t>We Imagine Our Project to Be (2 min + 2 min)</a:t>
            </a:r>
          </a:p>
          <a:p>
            <a:r>
              <a:rPr lang="en-US" dirty="0"/>
              <a:t>We Are (5 min + 1 min)</a:t>
            </a:r>
          </a:p>
          <a:p>
            <a:r>
              <a:rPr lang="en-US" dirty="0"/>
              <a:t>What Can Go Wrong? (2 min + 2 min)</a:t>
            </a:r>
          </a:p>
          <a:p>
            <a:r>
              <a:rPr lang="en-US" dirty="0"/>
              <a:t>What are some potential challenges (2 min + 2 min)</a:t>
            </a:r>
          </a:p>
          <a:p>
            <a:r>
              <a:rPr lang="en-US" dirty="0">
                <a:ea typeface="+mj-lt"/>
                <a:cs typeface="+mj-lt"/>
              </a:rPr>
              <a:t>What classes and/or experience can you call on to help with this project? (2 min + 2 min)</a:t>
            </a:r>
          </a:p>
          <a:p>
            <a:r>
              <a:rPr lang="en-US" dirty="0">
                <a:ea typeface="+mj-lt"/>
                <a:cs typeface="+mj-lt"/>
              </a:rPr>
              <a:t>What technical problems need to be solved to successfully complete this project? (2 min + 2 min)</a:t>
            </a:r>
            <a:endParaRPr lang="en-US" dirty="0"/>
          </a:p>
          <a:p>
            <a:endParaRPr lang="en-US" dirty="0"/>
          </a:p>
        </p:txBody>
      </p:sp>
      <p:sp>
        <p:nvSpPr>
          <p:cNvPr id="5" name="Slide Number Placeholder 4">
            <a:extLst>
              <a:ext uri="{FF2B5EF4-FFF2-40B4-BE49-F238E27FC236}">
                <a16:creationId xmlns:a16="http://schemas.microsoft.com/office/drawing/2014/main" id="{57CC1BAE-5993-D16F-CB08-56633EC9C6AB}"/>
              </a:ext>
            </a:extLst>
          </p:cNvPr>
          <p:cNvSpPr>
            <a:spLocks noGrp="1"/>
          </p:cNvSpPr>
          <p:nvPr>
            <p:ph type="sldNum" sz="quarter" idx="12"/>
          </p:nvPr>
        </p:nvSpPr>
        <p:spPr/>
        <p:txBody>
          <a:bodyPr/>
          <a:lstStyle/>
          <a:p>
            <a:fld id="{028FE254-016A-4E51-98AE-D4B4E3F12C32}" type="slidenum">
              <a:rPr lang="en-US" smtClean="0"/>
              <a:t>41</a:t>
            </a:fld>
            <a:endParaRPr lang="en-US" dirty="0"/>
          </a:p>
        </p:txBody>
      </p:sp>
    </p:spTree>
    <p:extLst>
      <p:ext uri="{BB962C8B-B14F-4D97-AF65-F5344CB8AC3E}">
        <p14:creationId xmlns:p14="http://schemas.microsoft.com/office/powerpoint/2010/main" val="368693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15 min - Team Ideation Conclusions</a:t>
            </a:r>
            <a:endParaRPr lang="en-US" sz="4000" dirty="0">
              <a:cs typeface="Calibri"/>
            </a:endParaRPr>
          </a:p>
        </p:txBody>
      </p:sp>
      <p:sp>
        <p:nvSpPr>
          <p:cNvPr id="3" name="Content Placeholder 2"/>
          <p:cNvSpPr>
            <a:spLocks noGrp="1"/>
          </p:cNvSpPr>
          <p:nvPr>
            <p:ph idx="1"/>
          </p:nvPr>
        </p:nvSpPr>
        <p:spPr/>
        <p:txBody>
          <a:bodyPr>
            <a:normAutofit/>
          </a:bodyPr>
          <a:lstStyle/>
          <a:p>
            <a:r>
              <a:rPr lang="en-US" sz="2000" dirty="0"/>
              <a:t>What unique skills/experience does each person bring to the team?</a:t>
            </a:r>
          </a:p>
          <a:p>
            <a:pPr marL="0" indent="0">
              <a:buNone/>
            </a:pPr>
            <a:endParaRPr lang="en-US" sz="2000" dirty="0"/>
          </a:p>
          <a:p>
            <a:r>
              <a:rPr lang="en-US" sz="2000" dirty="0"/>
              <a:t>What skills/experience do members share in common?</a:t>
            </a:r>
          </a:p>
          <a:p>
            <a:endParaRPr lang="en-US" sz="2000" dirty="0"/>
          </a:p>
          <a:p>
            <a:r>
              <a:rPr lang="en-US" sz="2000" dirty="0"/>
              <a:t>What specific team or organizational strength will each person contribute?</a:t>
            </a:r>
          </a:p>
          <a:p>
            <a:endParaRPr lang="en-US" sz="2000" dirty="0"/>
          </a:p>
          <a:p>
            <a:r>
              <a:rPr lang="en-US" sz="2000" dirty="0"/>
              <a:t>Where are the gaps in skill? What team or organizational weakness or areas for growth does each person have? </a:t>
            </a:r>
          </a:p>
          <a:p>
            <a:endParaRPr lang="en-US" sz="2000" dirty="0"/>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4" name="TextBox 3"/>
          <p:cNvSpPr txBox="1"/>
          <p:nvPr/>
        </p:nvSpPr>
        <p:spPr>
          <a:xfrm>
            <a:off x="2514600" y="5486400"/>
            <a:ext cx="4572000" cy="646331"/>
          </a:xfrm>
          <a:prstGeom prst="rect">
            <a:avLst/>
          </a:prstGeom>
          <a:noFill/>
          <a:ln w="28575">
            <a:solidFill>
              <a:srgbClr val="FF0000"/>
            </a:solidFill>
          </a:ln>
        </p:spPr>
        <p:txBody>
          <a:bodyPr wrap="square" rtlCol="0">
            <a:spAutoFit/>
          </a:bodyPr>
          <a:lstStyle/>
          <a:p>
            <a:pPr algn="ctr"/>
            <a:r>
              <a:rPr lang="en-US" dirty="0"/>
              <a:t>Take notes and post as MS Word document in team’s general Webex space</a:t>
            </a:r>
          </a:p>
        </p:txBody>
      </p:sp>
    </p:spTree>
    <p:extLst>
      <p:ext uri="{BB962C8B-B14F-4D97-AF65-F5344CB8AC3E}">
        <p14:creationId xmlns:p14="http://schemas.microsoft.com/office/powerpoint/2010/main" val="3668318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30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264799"/>
          </a:xfrm>
        </p:spPr>
        <p:txBody>
          <a:bodyPr vert="horz" lIns="91440" tIns="45720" rIns="91440" bIns="45720" rtlCol="0" anchor="t">
            <a:noAutofit/>
          </a:bodyPr>
          <a:lstStyle/>
          <a:p>
            <a:pPr marL="342900" lvl="1" indent="0">
              <a:buNone/>
            </a:pPr>
            <a:r>
              <a:rPr lang="en-US" sz="2000" dirty="0">
                <a:cs typeface="Calibri"/>
              </a:rPr>
              <a:t>Classify all project questions generated during Class 1 and Out of class tasks into one of three categories</a:t>
            </a:r>
          </a:p>
          <a:p>
            <a:pPr marL="1028700" lvl="2" indent="-342900">
              <a:buFont typeface="+mj-lt"/>
              <a:buAutoNum type="alphaUcPeriod"/>
            </a:pPr>
            <a:r>
              <a:rPr lang="en-US" sz="2000" dirty="0">
                <a:cs typeface="Calibri"/>
              </a:rPr>
              <a:t>Things</a:t>
            </a:r>
            <a:r>
              <a:rPr lang="en-US" sz="2000" dirty="0">
                <a:ea typeface="+mn-lt"/>
                <a:cs typeface="+mn-lt"/>
              </a:rPr>
              <a:t> team members can research/answer themselves</a:t>
            </a:r>
          </a:p>
          <a:p>
            <a:pPr marL="1028700" lvl="2" indent="-342900">
              <a:buFont typeface="+mj-lt"/>
              <a:buAutoNum type="alphaUcPeriod"/>
            </a:pPr>
            <a:r>
              <a:rPr lang="en-US" sz="2000" dirty="0">
                <a:ea typeface="+mn-lt"/>
                <a:cs typeface="+mn-lt"/>
              </a:rPr>
              <a:t>Things PE will answer</a:t>
            </a:r>
          </a:p>
          <a:p>
            <a:pPr marL="1028700" lvl="2" indent="-342900">
              <a:buFont typeface="+mj-lt"/>
              <a:buAutoNum type="alphaUcPeriod"/>
            </a:pPr>
            <a:r>
              <a:rPr lang="en-US" sz="2000" dirty="0">
                <a:ea typeface="+mn-lt"/>
                <a:cs typeface="+mn-lt"/>
              </a:rPr>
              <a:t>Things to ask sponsor during kick-off meeting</a:t>
            </a:r>
          </a:p>
          <a:p>
            <a:pPr marL="685800" lvl="2" indent="0">
              <a:buNone/>
            </a:pPr>
            <a:endParaRPr lang="en-US" sz="2000" dirty="0">
              <a:ea typeface="+mn-lt"/>
              <a:cs typeface="+mn-lt"/>
            </a:endParaRPr>
          </a:p>
          <a:p>
            <a:pPr lvl="1"/>
            <a:r>
              <a:rPr lang="en-US" sz="2000" dirty="0">
                <a:ea typeface="+mn-lt"/>
                <a:cs typeface="+mn-lt"/>
              </a:rPr>
              <a:t>Team assigns owner to all questions in category A</a:t>
            </a:r>
          </a:p>
          <a:p>
            <a:pPr lvl="1"/>
            <a:r>
              <a:rPr lang="en-US" sz="2000" dirty="0">
                <a:ea typeface="+mn-lt"/>
                <a:cs typeface="+mn-lt"/>
              </a:rPr>
              <a:t>Add question classifications and ownership to Word document</a:t>
            </a:r>
          </a:p>
          <a:p>
            <a:pPr lvl="1"/>
            <a:r>
              <a:rPr lang="en-US" sz="2000" dirty="0"/>
              <a:t>Chief Engineer &amp; Project Engineer review of questions &amp; classification</a:t>
            </a:r>
          </a:p>
          <a:p>
            <a:pPr lvl="1"/>
            <a:r>
              <a:rPr lang="en-US" sz="2000" dirty="0"/>
              <a:t>Post document to EDN Forum by end of class – Project </a:t>
            </a:r>
            <a:r>
              <a:rPr lang="en-US" sz="2000" dirty="0" err="1"/>
              <a:t>Mgmt</a:t>
            </a:r>
            <a:r>
              <a:rPr lang="en-US" sz="2000" dirty="0"/>
              <a:t> thread</a:t>
            </a:r>
          </a:p>
          <a:p>
            <a:pPr lvl="1"/>
            <a:endParaRPr lang="en-US" sz="2000" dirty="0"/>
          </a:p>
          <a:p>
            <a:pPr marL="0" indent="0">
              <a:buNone/>
            </a:pPr>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pPr lvl="1"/>
            <a:endParaRPr lang="en-US" sz="20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05762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10 </a:t>
            </a:r>
            <a:r>
              <a:rPr lang="en-US" dirty="0" err="1"/>
              <a:t>mins</a:t>
            </a:r>
            <a:r>
              <a:rPr lang="en-US" dirty="0"/>
              <a:t> - Communication &amp; Documentation </a:t>
            </a:r>
            <a:br>
              <a:rPr lang="en-US" dirty="0"/>
            </a:br>
            <a:r>
              <a:rPr lang="en-US" dirty="0"/>
              <a:t>Policies / Tools</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collaboration</a:t>
            </a:r>
          </a:p>
          <a:p>
            <a:r>
              <a:rPr lang="en-US" dirty="0"/>
              <a:t>Webex – Team Chat</a:t>
            </a:r>
          </a:p>
          <a:p>
            <a:r>
              <a:rPr lang="en-US" dirty="0"/>
              <a:t>When Is Good –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0" algn="ctr">
              <a:spcBef>
                <a:spcPts val="481"/>
              </a:spcBef>
              <a:buClr>
                <a:srgbClr val="000000"/>
              </a:buClr>
            </a:pPr>
            <a:r>
              <a:rPr lang="en-US" sz="3600" spc="-1" dirty="0">
                <a:solidFill>
                  <a:srgbClr val="000000"/>
                </a:solidFill>
                <a:uFill>
                  <a:solidFill>
                    <a:srgbClr val="FFFFFF"/>
                  </a:solidFill>
                </a:uFill>
              </a:rPr>
              <a:t>Electronic Design Notebook (EDN)</a:t>
            </a:r>
          </a:p>
        </p:txBody>
      </p:sp>
      <p:sp>
        <p:nvSpPr>
          <p:cNvPr id="3" name="Content Placeholder 2"/>
          <p:cNvSpPr>
            <a:spLocks noGrp="1"/>
          </p:cNvSpPr>
          <p:nvPr>
            <p:ph idx="1"/>
          </p:nvPr>
        </p:nvSpPr>
        <p:spPr>
          <a:xfrm>
            <a:off x="628650" y="1447800"/>
            <a:ext cx="805815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was chosen as 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NOTES from all meetings*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46</a:t>
            </a:fld>
            <a:endParaRPr lang="en-US" sz="1200" dirty="0"/>
          </a:p>
        </p:txBody>
      </p:sp>
      <p:sp>
        <p:nvSpPr>
          <p:cNvPr id="4" name="TextBox 3"/>
          <p:cNvSpPr txBox="1"/>
          <p:nvPr/>
        </p:nvSpPr>
        <p:spPr>
          <a:xfrm>
            <a:off x="3352800" y="5587358"/>
            <a:ext cx="4998719" cy="923330"/>
          </a:xfrm>
          <a:prstGeom prst="rect">
            <a:avLst/>
          </a:prstGeom>
          <a:noFill/>
          <a:ln w="28575">
            <a:solidFill>
              <a:srgbClr val="FF0000"/>
            </a:solidFill>
          </a:ln>
        </p:spPr>
        <p:txBody>
          <a:bodyPr wrap="square" rtlCol="0">
            <a:spAutoFit/>
          </a:bodyPr>
          <a:lstStyle/>
          <a:p>
            <a:r>
              <a:rPr lang="en-US" dirty="0"/>
              <a:t>In class, out of class – ALL meetings</a:t>
            </a:r>
          </a:p>
          <a:p>
            <a:r>
              <a:rPr lang="en-US" dirty="0"/>
              <a:t>Although everyone should take notes, there should be a designated note taker for each meeting.</a:t>
            </a:r>
          </a:p>
        </p:txBody>
      </p:sp>
    </p:spTree>
    <p:extLst>
      <p:ext uri="{BB962C8B-B14F-4D97-AF65-F5344CB8AC3E}">
        <p14:creationId xmlns:p14="http://schemas.microsoft.com/office/powerpoint/2010/main" val="22842170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Standards Agreement Intro</a:t>
            </a:r>
          </a:p>
        </p:txBody>
      </p:sp>
      <p:sp>
        <p:nvSpPr>
          <p:cNvPr id="3" name="Content Placeholder 2"/>
          <p:cNvSpPr>
            <a:spLocks noGrp="1"/>
          </p:cNvSpPr>
          <p:nvPr>
            <p:ph idx="1"/>
          </p:nvPr>
        </p:nvSpPr>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in order to move the team more quickly into the performing stage</a:t>
            </a:r>
          </a:p>
          <a:p>
            <a:r>
              <a:rPr lang="en-US" dirty="0"/>
              <a:t>A Team Standards Agreement will be generated outside of class time by each team before Class 6</a:t>
            </a:r>
          </a:p>
          <a:p>
            <a:pPr lvl="1"/>
            <a:r>
              <a:rPr lang="en-US" dirty="0"/>
              <a:t>The Team Standards Agreement shall be posted to your team’s EDN Wiki page in accordance with the instructions in the following document: </a:t>
            </a:r>
            <a:r>
              <a:rPr lang="en-US" dirty="0">
                <a:hlinkClick r:id="rId2"/>
              </a:rPr>
              <a:t>https://designlab.eng.rpi.edu/edn/projects/capstone-support-dev/repository/112/raw/Course%20Documents/Team%20Standards%20Agreement.docx</a:t>
            </a:r>
            <a:endParaRPr lang="en-US" dirty="0"/>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47</a:t>
            </a:fld>
            <a:endParaRPr lang="en-US" sz="1200" dirty="0"/>
          </a:p>
        </p:txBody>
      </p:sp>
      <p:sp>
        <p:nvSpPr>
          <p:cNvPr id="4" name="TextBox 3"/>
          <p:cNvSpPr txBox="1"/>
          <p:nvPr/>
        </p:nvSpPr>
        <p:spPr>
          <a:xfrm>
            <a:off x="1219200" y="5912714"/>
            <a:ext cx="5943600" cy="707886"/>
          </a:xfrm>
          <a:prstGeom prst="rect">
            <a:avLst/>
          </a:prstGeom>
          <a:noFill/>
          <a:ln w="28575">
            <a:solidFill>
              <a:srgbClr val="FF0000"/>
            </a:solidFill>
          </a:ln>
        </p:spPr>
        <p:txBody>
          <a:bodyPr wrap="square" rtlCol="0">
            <a:spAutoFit/>
          </a:bodyPr>
          <a:lstStyle/>
          <a:p>
            <a:pPr algn="ctr"/>
            <a:r>
              <a:rPr lang="en-US" sz="2000" dirty="0">
                <a:solidFill>
                  <a:srgbClr val="FF0000"/>
                </a:solidFill>
              </a:rPr>
              <a:t>Completed Agreement should be posted to Wiki by </a:t>
            </a:r>
            <a:r>
              <a:rPr lang="en-US" sz="2000" b="1" dirty="0">
                <a:solidFill>
                  <a:srgbClr val="FF0000"/>
                </a:solidFill>
              </a:rPr>
              <a:t>START</a:t>
            </a:r>
            <a:r>
              <a:rPr lang="en-US" sz="2000" dirty="0">
                <a:solidFill>
                  <a:srgbClr val="FF0000"/>
                </a:solidFill>
              </a:rPr>
              <a:t> of Class 6</a:t>
            </a:r>
          </a:p>
        </p:txBody>
      </p:sp>
    </p:spTree>
    <p:extLst>
      <p:ext uri="{BB962C8B-B14F-4D97-AF65-F5344CB8AC3E}">
        <p14:creationId xmlns:p14="http://schemas.microsoft.com/office/powerpoint/2010/main" val="30857543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0644" y="630899"/>
            <a:ext cx="7886700" cy="994172"/>
          </a:xfrm>
        </p:spPr>
        <p:txBody>
          <a:bodyPr>
            <a:normAutofit/>
          </a:bodyPr>
          <a:lstStyle/>
          <a:p>
            <a:pPr algn="ctr"/>
            <a:r>
              <a:rPr lang="en-US" sz="4000" dirty="0">
                <a:latin typeface="+mn-lt"/>
              </a:rPr>
              <a:t>Capstone Activity categories</a:t>
            </a:r>
          </a:p>
        </p:txBody>
      </p:sp>
      <p:sp>
        <p:nvSpPr>
          <p:cNvPr id="8" name="Content Placeholder 2"/>
          <p:cNvSpPr txBox="1">
            <a:spLocks/>
          </p:cNvSpPr>
          <p:nvPr/>
        </p:nvSpPr>
        <p:spPr>
          <a:xfrm>
            <a:off x="1447800" y="1752600"/>
            <a:ext cx="7264708" cy="1329695"/>
          </a:xfrm>
          <a:prstGeom prst="rect">
            <a:avLst/>
          </a:prstGeom>
          <a:solidFill>
            <a:schemeClr val="accent4">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Project Technical Work</a:t>
            </a:r>
          </a:p>
          <a:p>
            <a:pPr marL="514350" lvl="1" indent="-171450" defTabSz="685800">
              <a:spcBef>
                <a:spcPts val="375"/>
              </a:spcBef>
            </a:pPr>
            <a:r>
              <a:rPr lang="en-US" sz="1800" dirty="0">
                <a:solidFill>
                  <a:prstClr val="black"/>
                </a:solidFill>
                <a:latin typeface="Calibri" panose="020F0502020204030204"/>
              </a:rPr>
              <a:t>Contribute directly to project progress and deliverables</a:t>
            </a:r>
          </a:p>
          <a:p>
            <a:pPr marL="514350" lvl="1" indent="-171450" defTabSz="685800">
              <a:spcBef>
                <a:spcPts val="375"/>
              </a:spcBef>
            </a:pPr>
            <a:r>
              <a:rPr lang="en-US" sz="1800" dirty="0">
                <a:solidFill>
                  <a:prstClr val="black"/>
                </a:solidFill>
                <a:latin typeface="Calibri" panose="020F0502020204030204"/>
              </a:rPr>
              <a:t>ALL project documentation &amp; planning – notes, reports, analysis, Gantt chart</a:t>
            </a:r>
          </a:p>
          <a:p>
            <a:pPr marL="514350" lvl="1" indent="-171450" defTabSz="685800">
              <a:spcBef>
                <a:spcPts val="375"/>
              </a:spcBef>
            </a:pPr>
            <a:r>
              <a:rPr lang="en-US" sz="1800" dirty="0">
                <a:solidFill>
                  <a:prstClr val="black"/>
                </a:solidFill>
                <a:latin typeface="Calibri" panose="020F0502020204030204"/>
              </a:rPr>
              <a:t>Background research, design, prototyping, testing</a:t>
            </a:r>
          </a:p>
        </p:txBody>
      </p:sp>
      <p:sp>
        <p:nvSpPr>
          <p:cNvPr id="10" name="Content Placeholder 2"/>
          <p:cNvSpPr txBox="1">
            <a:spLocks/>
          </p:cNvSpPr>
          <p:nvPr/>
        </p:nvSpPr>
        <p:spPr>
          <a:xfrm>
            <a:off x="1447800" y="3082295"/>
            <a:ext cx="7264708" cy="1405532"/>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Team Development / Design Process Refresher</a:t>
            </a:r>
          </a:p>
          <a:p>
            <a:pPr marL="514350" lvl="1" indent="-171450" defTabSz="685800">
              <a:spcBef>
                <a:spcPts val="375"/>
              </a:spcBef>
            </a:pPr>
            <a:r>
              <a:rPr lang="en-US" sz="1800" dirty="0">
                <a:solidFill>
                  <a:prstClr val="black"/>
                </a:solidFill>
                <a:latin typeface="Calibri" panose="020F0502020204030204"/>
              </a:rPr>
              <a:t>Forming, Storming, Norming, Performing</a:t>
            </a:r>
          </a:p>
          <a:p>
            <a:pPr marL="514350" lvl="1" indent="-171450" defTabSz="685800">
              <a:spcBef>
                <a:spcPts val="375"/>
              </a:spcBef>
            </a:pPr>
            <a:r>
              <a:rPr lang="en-US" sz="1800" dirty="0">
                <a:solidFill>
                  <a:prstClr val="black"/>
                </a:solidFill>
                <a:latin typeface="Calibri" panose="020F0502020204030204"/>
              </a:rPr>
              <a:t>Sequence of design artifacts – Needs &amp; Reqs, Concepts, Decision Matrix</a:t>
            </a: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487826"/>
            <a:ext cx="7264708" cy="1329695"/>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defTabSz="685800">
              <a:spcBef>
                <a:spcPts val="750"/>
              </a:spcBef>
            </a:pPr>
            <a:r>
              <a:rPr lang="en-US" sz="2100" dirty="0">
                <a:solidFill>
                  <a:prstClr val="black"/>
                </a:solidFill>
                <a:latin typeface="Calibri" panose="020F0502020204030204"/>
              </a:rPr>
              <a:t>Administrative Tasks</a:t>
            </a:r>
          </a:p>
          <a:p>
            <a:pPr marL="514350" lvl="1" indent="-171450" defTabSz="685800">
              <a:spcBef>
                <a:spcPts val="375"/>
              </a:spcBef>
            </a:pPr>
            <a:r>
              <a:rPr lang="en-US" sz="1800" dirty="0">
                <a:solidFill>
                  <a:prstClr val="black"/>
                </a:solidFill>
                <a:latin typeface="Calibri" panose="020F0502020204030204"/>
              </a:rPr>
              <a:t>Onboarding - Legal paperwork, Safety training</a:t>
            </a:r>
          </a:p>
          <a:p>
            <a:pPr marL="514350" lvl="1" indent="-171450" defTabSz="685800">
              <a:spcBef>
                <a:spcPts val="375"/>
              </a:spcBef>
            </a:pPr>
            <a:r>
              <a:rPr lang="en-US" sz="1800" dirty="0">
                <a:solidFill>
                  <a:prstClr val="black"/>
                </a:solidFill>
                <a:latin typeface="Calibri" panose="020F0502020204030204"/>
              </a:rPr>
              <a:t>Course / Academic logistics</a:t>
            </a:r>
          </a:p>
          <a:p>
            <a:pPr marL="514350" lvl="1" indent="-171450" defTabSz="685800">
              <a:spcBef>
                <a:spcPts val="375"/>
              </a:spcBef>
            </a:pPr>
            <a:r>
              <a:rPr lang="en-US" sz="1800" dirty="0">
                <a:solidFill>
                  <a:prstClr val="black"/>
                </a:solidFill>
                <a:latin typeface="Calibri" panose="020F0502020204030204"/>
              </a:rPr>
              <a:t>Tickets Out &amp; Feedback</a:t>
            </a:r>
          </a:p>
        </p:txBody>
      </p:sp>
      <p:sp>
        <p:nvSpPr>
          <p:cNvPr id="9" name="Oval 8"/>
          <p:cNvSpPr/>
          <p:nvPr/>
        </p:nvSpPr>
        <p:spPr>
          <a:xfrm>
            <a:off x="381000" y="3276600"/>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5017" y="48006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3294" y="1998062"/>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48</a:t>
            </a:fld>
            <a:endParaRPr lang="en-US" sz="1200" dirty="0"/>
          </a:p>
        </p:txBody>
      </p:sp>
    </p:spTree>
    <p:extLst>
      <p:ext uri="{BB962C8B-B14F-4D97-AF65-F5344CB8AC3E}">
        <p14:creationId xmlns:p14="http://schemas.microsoft.com/office/powerpoint/2010/main" val="3837045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292" y="233986"/>
            <a:ext cx="7886700" cy="882440"/>
          </a:xfrm>
        </p:spPr>
        <p:txBody>
          <a:bodyPr/>
          <a:lstStyle/>
          <a:p>
            <a:r>
              <a:rPr lang="en-US" dirty="0"/>
              <a:t>Out of Class Tasks</a:t>
            </a:r>
            <a:br>
              <a:rPr lang="en-US" dirty="0"/>
            </a:br>
            <a:r>
              <a:rPr lang="en-US" sz="1800" dirty="0"/>
              <a:t>(what you might call homework, to be completed </a:t>
            </a:r>
            <a:r>
              <a:rPr lang="en-US" sz="1800" b="1" dirty="0"/>
              <a:t>BEFORE Class 3</a:t>
            </a:r>
            <a:r>
              <a:rPr lang="en-US" sz="1800" dirty="0"/>
              <a:t>)</a:t>
            </a:r>
          </a:p>
        </p:txBody>
      </p:sp>
      <p:sp>
        <p:nvSpPr>
          <p:cNvPr id="8" name="Content Placeholder 2"/>
          <p:cNvSpPr txBox="1">
            <a:spLocks/>
          </p:cNvSpPr>
          <p:nvPr/>
        </p:nvSpPr>
        <p:spPr>
          <a:xfrm>
            <a:off x="990600" y="1116427"/>
            <a:ext cx="7886700" cy="2026886"/>
          </a:xfrm>
          <a:prstGeom prst="rect">
            <a:avLst/>
          </a:prstGeom>
          <a:solidFill>
            <a:schemeClr val="accent4">
              <a:lumMod val="20000"/>
              <a:lumOff val="80000"/>
            </a:schemeClr>
          </a:solidFill>
        </p:spPr>
        <p:txBody>
          <a:bodyPr vert="horz" lIns="68580" tIns="34290" rIns="68580" bIns="3429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3400" b="1" dirty="0">
                <a:solidFill>
                  <a:prstClr val="black"/>
                </a:solidFill>
                <a:latin typeface="Calibri" panose="020F0502020204030204"/>
              </a:rPr>
              <a:t>Project Technical Work</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Find answer(s) to assigned question(s) &amp; post to new thread titled “Class 2 Questions and Answers” in EDN Background Info Forum</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Identify one </a:t>
            </a:r>
            <a:r>
              <a:rPr lang="en-US" sz="2500" b="1" dirty="0">
                <a:solidFill>
                  <a:prstClr val="black"/>
                </a:solidFill>
                <a:latin typeface="Calibri" panose="020F0502020204030204"/>
                <a:ea typeface="+mn-lt"/>
                <a:cs typeface="Calibri" panose="020F0502020204030204"/>
              </a:rPr>
              <a:t>Customer Need </a:t>
            </a:r>
            <a:r>
              <a:rPr lang="en-US" sz="2500" dirty="0">
                <a:solidFill>
                  <a:prstClr val="black"/>
                </a:solidFill>
                <a:latin typeface="Calibri" panose="020F0502020204030204"/>
                <a:ea typeface="+mn-lt"/>
                <a:cs typeface="Calibri" panose="020F0502020204030204"/>
              </a:rPr>
              <a:t>for your project and translate it into an </a:t>
            </a:r>
            <a:r>
              <a:rPr lang="en-US" sz="2500" b="1" dirty="0">
                <a:solidFill>
                  <a:prstClr val="black"/>
                </a:solidFill>
                <a:latin typeface="Calibri" panose="020F0502020204030204"/>
                <a:ea typeface="+mn-lt"/>
                <a:cs typeface="Calibri" panose="020F0502020204030204"/>
              </a:rPr>
              <a:t>Engineering Requirement.</a:t>
            </a:r>
            <a:r>
              <a:rPr lang="en-US" sz="2500" dirty="0">
                <a:solidFill>
                  <a:prstClr val="black"/>
                </a:solidFill>
                <a:latin typeface="Calibri" panose="020F0502020204030204"/>
                <a:ea typeface="+mn-lt"/>
                <a:cs typeface="Calibri" panose="020F0502020204030204"/>
              </a:rPr>
              <a:t> Post to new thread in EDN Design Forum titled “Initial Needs and Requirements”. </a:t>
            </a:r>
            <a:r>
              <a:rPr lang="en-US" sz="2500" b="1" dirty="0">
                <a:solidFill>
                  <a:prstClr val="black"/>
                </a:solidFill>
                <a:latin typeface="Calibri" panose="020F0502020204030204"/>
                <a:ea typeface="+mn-lt"/>
                <a:cs typeface="Calibri" panose="020F0502020204030204"/>
              </a:rPr>
              <a:t>Leverage the Team Ideation Poster!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For ongoing projects, review prior semesters’ final presentations in accordance with PE instructions for class discussion in Class 3 or 4</a:t>
            </a:r>
          </a:p>
          <a:p>
            <a:pPr marL="514350" lvl="1" indent="-171450" defTabSz="685800">
              <a:spcBef>
                <a:spcPts val="375"/>
              </a:spcBef>
            </a:pPr>
            <a:r>
              <a:rPr lang="en-US" sz="2500" dirty="0">
                <a:solidFill>
                  <a:prstClr val="black"/>
                </a:solidFill>
                <a:latin typeface="Calibri" panose="020F0502020204030204"/>
              </a:rPr>
              <a:t>PPT should be in last semester's Final Deliverables Forum on EDN</a:t>
            </a:r>
          </a:p>
          <a:p>
            <a:pPr marL="514350" lvl="1" indent="-171450" defTabSz="685800">
              <a:spcBef>
                <a:spcPts val="375"/>
              </a:spcBef>
            </a:pPr>
            <a:r>
              <a:rPr lang="en-US" sz="2500" dirty="0">
                <a:solidFill>
                  <a:prstClr val="black"/>
                </a:solidFill>
                <a:ea typeface="+mn-lt"/>
                <a:cs typeface="Calibri" panose="020F0502020204030204"/>
              </a:rPr>
              <a:t>First student - create new thread in EDN Background Info titled "Questions about project"</a:t>
            </a:r>
          </a:p>
          <a:p>
            <a:pPr marL="514350" lvl="1" indent="-171450" defTabSz="685800">
              <a:spcBef>
                <a:spcPts val="375"/>
              </a:spcBef>
            </a:pPr>
            <a:r>
              <a:rPr lang="en-US" sz="2500" dirty="0">
                <a:solidFill>
                  <a:prstClr val="black"/>
                </a:solidFill>
                <a:ea typeface="+mn-lt"/>
                <a:cs typeface="Calibri" panose="020F0502020204030204"/>
              </a:rPr>
              <a:t>Rest of team - respond to thread with questions you have about project</a:t>
            </a:r>
            <a:endParaRPr lang="en-US" sz="25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990600" y="3143311"/>
            <a:ext cx="7886700" cy="1807445"/>
          </a:xfrm>
          <a:prstGeom prst="rect">
            <a:avLst/>
          </a:prstGeom>
          <a:solidFill>
            <a:schemeClr val="accent1">
              <a:lumMod val="20000"/>
              <a:lumOff val="80000"/>
            </a:schemeClr>
          </a:solidFill>
        </p:spPr>
        <p:txBody>
          <a:bodyPr vert="horz" lIns="68580" tIns="34290" rIns="68580" bIns="3429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900" b="1" dirty="0">
                <a:solidFill>
                  <a:prstClr val="black"/>
                </a:solidFill>
                <a:latin typeface="Calibri" panose="020F0502020204030204"/>
              </a:rPr>
              <a:t>Team Development / Design Process Refresher</a:t>
            </a: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Read </a:t>
            </a:r>
            <a:r>
              <a:rPr lang="en-US" sz="2500" i="1" dirty="0">
                <a:solidFill>
                  <a:prstClr val="black"/>
                </a:solidFill>
                <a:latin typeface="Calibri" panose="020F0502020204030204"/>
                <a:ea typeface="+mn-lt"/>
                <a:cs typeface="Calibri" panose="020F0502020204030204"/>
              </a:rPr>
              <a:t>The Engineering Design Process Refresher.pptx </a:t>
            </a:r>
            <a:r>
              <a:rPr lang="en-US" sz="2500" dirty="0">
                <a:solidFill>
                  <a:prstClr val="black"/>
                </a:solidFill>
                <a:latin typeface="Calibri" panose="020F0502020204030204"/>
                <a:ea typeface="+mn-lt"/>
                <a:cs typeface="Calibri" panose="020F0502020204030204"/>
              </a:rPr>
              <a:t>in preparation for class 3 discussion</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2"/>
              </a:rPr>
              <a:t>https://designlab.eng.rpi.edu/edn/projects/capstone-support-dev/repository/112/raw/training/The%20Engineering%20Design%20Process%20Refresher.pptx</a:t>
            </a:r>
            <a:endParaRPr lang="en-US" sz="1575"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Customer Needs video (9 min) </a:t>
            </a:r>
          </a:p>
          <a:p>
            <a:pPr marL="514350" lvl="1" indent="-171450" defTabSz="685800">
              <a:spcBef>
                <a:spcPts val="375"/>
              </a:spcBef>
            </a:pPr>
            <a:r>
              <a:rPr lang="en-US" sz="1575" dirty="0">
                <a:solidFill>
                  <a:prstClr val="black"/>
                </a:solidFill>
                <a:latin typeface="Calibri" panose="020F0502020204030204"/>
                <a:ea typeface="+mn-lt"/>
                <a:cs typeface="Calibri" panose="020F0502020204030204"/>
                <a:hlinkClick r:id="rId3"/>
              </a:rPr>
              <a:t>https://mediasite.mms.rpi.edu/Mediasite5/Channel/anderm8winrpiedu-engr-2050/watch/87d950eccc2942038b1d06530e9217841d</a:t>
            </a:r>
            <a:r>
              <a:rPr lang="en-US" sz="1575" dirty="0">
                <a:solidFill>
                  <a:prstClr val="black"/>
                </a:solidFill>
                <a:latin typeface="Calibri" panose="020F0502020204030204"/>
                <a:ea typeface="+mn-lt"/>
                <a:cs typeface="Calibri" panose="020F0502020204030204"/>
              </a:rPr>
              <a:t> </a:t>
            </a:r>
            <a:endParaRPr lang="en-US" sz="1575" dirty="0">
              <a:solidFill>
                <a:prstClr val="black"/>
              </a:solidFill>
              <a:latin typeface="Calibri" panose="020F0502020204030204"/>
              <a:cs typeface="Calibri"/>
            </a:endParaRPr>
          </a:p>
          <a:p>
            <a:pPr marL="171450" indent="-171450" defTabSz="685800">
              <a:spcBef>
                <a:spcPts val="750"/>
              </a:spcBef>
            </a:pPr>
            <a:r>
              <a:rPr lang="en-US" sz="2500" dirty="0">
                <a:solidFill>
                  <a:prstClr val="black"/>
                </a:solidFill>
                <a:latin typeface="Calibri" panose="020F0502020204030204"/>
                <a:ea typeface="+mn-lt"/>
                <a:cs typeface="Calibri" panose="020F0502020204030204"/>
              </a:rPr>
              <a:t>Watch Engineering Requirements video (11 min)</a:t>
            </a:r>
          </a:p>
          <a:p>
            <a:pPr marL="514350" lvl="1" indent="-171450" defTabSz="685800">
              <a:spcBef>
                <a:spcPts val="375"/>
              </a:spcBef>
            </a:pPr>
            <a:r>
              <a:rPr lang="en-US" sz="1350" dirty="0">
                <a:solidFill>
                  <a:prstClr val="black"/>
                </a:solidFill>
                <a:latin typeface="Calibri" panose="020F0502020204030204"/>
                <a:ea typeface="+mn-lt"/>
                <a:cs typeface="Calibri" panose="020F0502020204030204"/>
                <a:hlinkClick r:id="rId4"/>
              </a:rPr>
              <a:t>https://mediasite.mms.rpi.edu/Mediasite5/Channel/anderm8winrpiedu-engr-2050/watch/96dceab44ae7447d812f5a216afa97cf1d</a:t>
            </a:r>
            <a:endParaRPr lang="en-US" sz="1350" dirty="0">
              <a:solidFill>
                <a:prstClr val="black"/>
              </a:solidFill>
              <a:latin typeface="Calibri" panose="020F0502020204030204"/>
              <a:ea typeface="+mn-lt"/>
              <a:cs typeface="Calibri" panose="020F0502020204030204"/>
            </a:endParaRPr>
          </a:p>
          <a:p>
            <a:pPr marL="57150" indent="-171450" defTabSz="685800">
              <a:spcBef>
                <a:spcPts val="375"/>
              </a:spcBef>
            </a:pPr>
            <a:r>
              <a:rPr lang="en-US" sz="2600" dirty="0">
                <a:solidFill>
                  <a:prstClr val="black"/>
                </a:solidFill>
                <a:latin typeface="Calibri" panose="020F0502020204030204"/>
                <a:ea typeface="+mn-lt"/>
                <a:cs typeface="Calibri" panose="020F0502020204030204"/>
              </a:rPr>
              <a:t>Team Standards Agreement due by class 6</a:t>
            </a:r>
          </a:p>
        </p:txBody>
      </p:sp>
      <p:sp>
        <p:nvSpPr>
          <p:cNvPr id="11" name="Content Placeholder 2"/>
          <p:cNvSpPr txBox="1">
            <a:spLocks/>
          </p:cNvSpPr>
          <p:nvPr/>
        </p:nvSpPr>
        <p:spPr>
          <a:xfrm>
            <a:off x="990600" y="4950756"/>
            <a:ext cx="7886700" cy="1770720"/>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2 Ticket Out -</a:t>
            </a:r>
            <a:r>
              <a:rPr lang="en-US" sz="1200" dirty="0">
                <a:solidFill>
                  <a:prstClr val="black"/>
                </a:solidFill>
                <a:latin typeface="Calibri" panose="020F0502020204030204"/>
                <a:ea typeface="+mn-lt"/>
                <a:cs typeface="Calibri" panose="020F0502020204030204"/>
              </a:rPr>
              <a:t> </a:t>
            </a:r>
            <a:r>
              <a:rPr lang="en-US" sz="825" u="sng" dirty="0">
                <a:solidFill>
                  <a:prstClr val="black"/>
                </a:solidFill>
                <a:hlinkClick r:id="rId5"/>
              </a:rPr>
              <a:t>https://forms.gle/yvkvMFuR9rSaEhrB8</a:t>
            </a:r>
            <a:r>
              <a:rPr lang="en-US" sz="825" u="sng" dirty="0">
                <a:solidFill>
                  <a:prstClr val="black"/>
                </a:solidFill>
              </a:rPr>
              <a:t> </a:t>
            </a:r>
          </a:p>
          <a:p>
            <a:pPr marL="171450" indent="-171450" defTabSz="685800">
              <a:spcBef>
                <a:spcPts val="750"/>
              </a:spcBef>
            </a:pPr>
            <a:r>
              <a:rPr lang="en-US" sz="1400" dirty="0">
                <a:solidFill>
                  <a:prstClr val="black"/>
                </a:solidFill>
                <a:latin typeface="Calibri" panose="020F0502020204030204"/>
              </a:rPr>
              <a:t>Watch EDN Guidance for Out of Class Tasks - Initial Postings Video (7.5 min)</a:t>
            </a:r>
          </a:p>
          <a:p>
            <a:pPr marL="514350" lvl="1" indent="-171450" defTabSz="685800">
              <a:spcBef>
                <a:spcPts val="375"/>
              </a:spcBef>
            </a:pPr>
            <a:r>
              <a:rPr lang="en-US" sz="825" dirty="0">
                <a:solidFill>
                  <a:prstClr val="black"/>
                </a:solidFill>
                <a:latin typeface="Calibri" panose="020F0502020204030204"/>
                <a:hlinkClick r:id="rId6"/>
              </a:rPr>
              <a:t>https://designlab.eng.rpi.edu/edn/projects/capstone-support-dev/repository/112/raw/training/EDN%20Guidance%20for%20Out%20of%20Class%20Tasks%20-%20Initial%20Postings.mp4</a:t>
            </a:r>
            <a:endParaRPr lang="en-US" sz="825"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Post personal contact info (name, major, RPI email, phone #) to a Project Management Forum thread in accordance with the Initial Postings Video. First member creates the thread, other members reply to add their info. </a:t>
            </a:r>
          </a:p>
        </p:txBody>
      </p:sp>
      <p:sp>
        <p:nvSpPr>
          <p:cNvPr id="9" name="Oval 8"/>
          <p:cNvSpPr/>
          <p:nvPr/>
        </p:nvSpPr>
        <p:spPr>
          <a:xfrm>
            <a:off x="45023" y="358338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45023" y="5414113"/>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23396" y="1727710"/>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49</a:t>
            </a:fld>
            <a:endParaRPr lang="en-US" sz="1200" dirty="0"/>
          </a:p>
        </p:txBody>
      </p:sp>
    </p:spTree>
    <p:extLst>
      <p:ext uri="{BB962C8B-B14F-4D97-AF65-F5344CB8AC3E}">
        <p14:creationId xmlns:p14="http://schemas.microsoft.com/office/powerpoint/2010/main" val="376127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50</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80252" y="5499831"/>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364758"/>
            <a:ext cx="9144000" cy="232682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51</a:t>
            </a:fld>
            <a:endParaRPr lang="en-US" sz="1200" dirty="0"/>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48577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Course grading</a:t>
            </a:r>
          </a:p>
          <a:p>
            <a:pPr lvl="1">
              <a:buFont typeface="Arial" panose="020B0604020202020204" pitchFamily="34" charset="0"/>
              <a:buChar char="•"/>
            </a:pPr>
            <a:r>
              <a:rPr lang="en-US" sz="2400" dirty="0"/>
              <a:t>Student expectations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53</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601152"/>
            <a:ext cx="8458200" cy="4525963"/>
          </a:xfrm>
        </p:spPr>
        <p:txBody>
          <a:bodyPr vert="horz" lIns="91440" tIns="45720" rIns="91440" bIns="45720" rtlCol="0" anchor="t">
            <a:normAutofit lnSpcReduction="1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r>
              <a:rPr lang="en-US" sz="1400" dirty="0">
                <a:cs typeface="Calibri"/>
                <a:hlinkClick r:id="rId2"/>
              </a:rPr>
              <a:t>https://designlab.eng.rpi.edu/edn/projects/capstone-support-dev/repository/112/entry/template%20documents/Needs%20and%20Requirements%20workbook.xlsx</a:t>
            </a:r>
            <a:r>
              <a:rPr lang="en-US" sz="1400" dirty="0">
                <a:cs typeface="Calibri"/>
              </a:rPr>
              <a:t> </a:t>
            </a:r>
          </a:p>
          <a:p>
            <a:pPr lvl="1"/>
            <a:r>
              <a:rPr lang="en-US" dirty="0">
                <a:cs typeface="Calibri"/>
              </a:rPr>
              <a:t>[continuing project] Team’s Repository</a:t>
            </a: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5" name="Slide Number Placeholder 4"/>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9167245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56</a:t>
            </a:fld>
            <a:endParaRPr lang="en-US" dirty="0"/>
          </a:p>
        </p:txBody>
      </p:sp>
      <p:sp>
        <p:nvSpPr>
          <p:cNvPr id="7" name="Rectangle 6"/>
          <p:cNvSpPr/>
          <p:nvPr/>
        </p:nvSpPr>
        <p:spPr>
          <a:xfrm>
            <a:off x="723900" y="5816525"/>
            <a:ext cx="7696200" cy="424732"/>
          </a:xfrm>
          <a:prstGeom prst="rect">
            <a:avLst/>
          </a:prstGeom>
          <a:ln w="28575">
            <a:solidFill>
              <a:srgbClr val="FF0000"/>
            </a:solidFill>
          </a:ln>
        </p:spPr>
        <p:txBody>
          <a:bodyPr wrap="square">
            <a:spAutoFit/>
          </a:bodyPr>
          <a:lstStyle/>
          <a:p>
            <a:pPr lvl="0" algn="ctr" defTabSz="685800">
              <a:lnSpc>
                <a:spcPct val="90000"/>
              </a:lnSpc>
              <a:spcBef>
                <a:spcPts val="750"/>
              </a:spcBef>
            </a:pPr>
            <a:r>
              <a:rPr lang="en-US" sz="2400" dirty="0">
                <a:solidFill>
                  <a:prstClr val="black"/>
                </a:solidFill>
                <a:cs typeface="Calibri"/>
              </a:rPr>
              <a:t>Document meeting minutes to Project </a:t>
            </a:r>
            <a:r>
              <a:rPr lang="en-US" sz="2400" dirty="0" err="1">
                <a:solidFill>
                  <a:prstClr val="black"/>
                </a:solidFill>
                <a:cs typeface="Calibri"/>
              </a:rPr>
              <a:t>Mgmt</a:t>
            </a:r>
            <a:r>
              <a:rPr lang="en-US" sz="2400" dirty="0">
                <a:solidFill>
                  <a:prstClr val="black"/>
                </a:solidFill>
                <a:cs typeface="Calibri"/>
              </a:rPr>
              <a:t> Forum on EDN</a:t>
            </a:r>
          </a:p>
        </p:txBody>
      </p:sp>
    </p:spTree>
    <p:extLst>
      <p:ext uri="{BB962C8B-B14F-4D97-AF65-F5344CB8AC3E}">
        <p14:creationId xmlns:p14="http://schemas.microsoft.com/office/powerpoint/2010/main" val="11581761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1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120" y="273170"/>
            <a:ext cx="7886700" cy="882440"/>
          </a:xfrm>
        </p:spPr>
        <p:txBody>
          <a:bodyPr/>
          <a:lstStyle/>
          <a:p>
            <a:r>
              <a:rPr lang="en-US" dirty="0"/>
              <a:t>Out of Class Tasks</a:t>
            </a:r>
            <a:br>
              <a:rPr lang="en-US" dirty="0"/>
            </a:br>
            <a:r>
              <a:rPr lang="en-US" sz="1800" dirty="0"/>
              <a:t>(what you might call homework, to be completed </a:t>
            </a:r>
            <a:r>
              <a:rPr lang="en-US" sz="1800" b="1" dirty="0"/>
              <a:t>BEFORE Class 4</a:t>
            </a:r>
            <a:r>
              <a:rPr lang="en-US" sz="1800" dirty="0"/>
              <a:t>)</a:t>
            </a:r>
          </a:p>
        </p:txBody>
      </p:sp>
      <p:sp>
        <p:nvSpPr>
          <p:cNvPr id="8" name="Content Placeholder 2"/>
          <p:cNvSpPr txBox="1">
            <a:spLocks/>
          </p:cNvSpPr>
          <p:nvPr/>
        </p:nvSpPr>
        <p:spPr>
          <a:xfrm>
            <a:off x="1045640" y="1375949"/>
            <a:ext cx="7886700" cy="601069"/>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Update Needs/Reqs Workbook based on feedback and post to EDN Design Forum</a:t>
            </a:r>
          </a:p>
        </p:txBody>
      </p:sp>
      <p:sp>
        <p:nvSpPr>
          <p:cNvPr id="10" name="Content Placeholder 2"/>
          <p:cNvSpPr txBox="1">
            <a:spLocks/>
          </p:cNvSpPr>
          <p:nvPr/>
        </p:nvSpPr>
        <p:spPr>
          <a:xfrm>
            <a:off x="1045640" y="1977017"/>
            <a:ext cx="7886700" cy="601069"/>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latin typeface="Calibri" panose="020F0502020204030204"/>
            </a:endParaRPr>
          </a:p>
          <a:p>
            <a:pPr marL="0" indent="0" defTabSz="685800">
              <a:spcBef>
                <a:spcPts val="750"/>
              </a:spcBef>
              <a:buNone/>
            </a:pPr>
            <a:endParaRPr lang="en-US" sz="1400" b="1" dirty="0">
              <a:solidFill>
                <a:prstClr val="black"/>
              </a:solidFill>
              <a:latin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066800" y="2578086"/>
            <a:ext cx="7886700" cy="4051313"/>
          </a:xfrm>
          <a:prstGeom prst="rect">
            <a:avLst/>
          </a:prstGeom>
          <a:solidFill>
            <a:schemeClr val="accent6">
              <a:lumMod val="20000"/>
              <a:lumOff val="80000"/>
            </a:schemeClr>
          </a:solidFill>
        </p:spPr>
        <p:txBody>
          <a:bodyPr vert="horz" lIns="68580" tIns="34290" rIns="68580" bIns="3429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2300" b="1" dirty="0">
                <a:solidFill>
                  <a:prstClr val="black"/>
                </a:solidFill>
                <a:latin typeface="Calibri" panose="020F0502020204030204"/>
              </a:rPr>
              <a:t>Administrative Tasks</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Class 3 Ticket Out </a:t>
            </a:r>
            <a:r>
              <a:rPr lang="en-US" sz="1875" dirty="0">
                <a:solidFill>
                  <a:prstClr val="black"/>
                </a:solidFill>
                <a:latin typeface="Calibri" panose="020F0502020204030204"/>
                <a:ea typeface="+mn-lt"/>
                <a:cs typeface="Calibri" panose="020F0502020204030204"/>
              </a:rPr>
              <a:t>- </a:t>
            </a:r>
            <a:r>
              <a:rPr lang="en-US" sz="900" dirty="0">
                <a:solidFill>
                  <a:prstClr val="black"/>
                </a:solidFill>
                <a:hlinkClick r:id="rId2"/>
              </a:rPr>
              <a:t>https://forms.gle/DnhZCi1MzGQZTLAn8</a:t>
            </a:r>
            <a:endParaRPr lang="en-US" sz="900" dirty="0">
              <a:solidFill>
                <a:prstClr val="black"/>
              </a:solidFill>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Choose sponsor liaison</a:t>
            </a:r>
          </a:p>
          <a:p>
            <a:pPr marL="514350" lvl="1" indent="-171450" defTabSz="685800">
              <a:spcBef>
                <a:spcPts val="375"/>
              </a:spcBef>
            </a:pPr>
            <a:r>
              <a:rPr lang="en-US" sz="2000" dirty="0">
                <a:solidFill>
                  <a:prstClr val="black"/>
                </a:solidFill>
                <a:latin typeface="Calibri" panose="020F0502020204030204"/>
                <a:ea typeface="+mn-lt"/>
                <a:cs typeface="Calibri" panose="020F0502020204030204"/>
              </a:rPr>
              <a:t>This person will be the focal point for emails to/from your sponsor. They are not the team's "spokesperson" at meetings, conference calls, in class, etc.</a:t>
            </a:r>
          </a:p>
          <a:p>
            <a:pPr marL="171450" indent="-171450" defTabSz="685800">
              <a:spcBef>
                <a:spcPts val="750"/>
              </a:spcBef>
            </a:pPr>
            <a:r>
              <a:rPr lang="en-US" sz="2000" dirty="0">
                <a:solidFill>
                  <a:prstClr val="black"/>
                </a:solidFill>
                <a:latin typeface="Calibri" panose="020F0502020204030204"/>
              </a:rPr>
              <a:t>Watch Intro to EDN video (5 min) in preparation of Class 4 review</a:t>
            </a:r>
            <a:endParaRPr lang="en-US" sz="2000" dirty="0">
              <a:solidFill>
                <a:srgbClr val="FF0000"/>
              </a:solidFill>
              <a:latin typeface="Calibri" panose="020F0502020204030204"/>
              <a:ea typeface="+mn-lt"/>
              <a:cs typeface="Calibri" panose="020F0502020204030204"/>
            </a:endParaRPr>
          </a:p>
          <a:p>
            <a:pPr marL="514350" lvl="1" indent="-171450" defTabSz="685800">
              <a:spcBef>
                <a:spcPts val="375"/>
              </a:spcBef>
            </a:pPr>
            <a:r>
              <a:rPr lang="en-US" sz="900" dirty="0">
                <a:solidFill>
                  <a:prstClr val="black"/>
                </a:solidFill>
                <a:latin typeface="Calibri" panose="020F0502020204030204"/>
                <a:hlinkClick r:id="rId3"/>
              </a:rPr>
              <a:t>https://designlab.eng.rpi.edu/edn/projects/capstone-support-dev/repository/112/raw/training/Intro%20to%20the%20EDN.mp4</a:t>
            </a:r>
            <a:endParaRPr lang="en-US" sz="900" dirty="0">
              <a:solidFill>
                <a:prstClr val="black"/>
              </a:solidFill>
              <a:latin typeface="Calibri" panose="020F0502020204030204"/>
            </a:endParaRPr>
          </a:p>
          <a:p>
            <a:pPr marL="171450" indent="-171450" defTabSz="685800">
              <a:spcBef>
                <a:spcPts val="750"/>
              </a:spcBef>
            </a:pPr>
            <a:r>
              <a:rPr lang="en-US" sz="2000" dirty="0">
                <a:solidFill>
                  <a:prstClr val="black"/>
                </a:solidFill>
                <a:latin typeface="Calibri" panose="020F0502020204030204"/>
              </a:rPr>
              <a:t>Read Project Documentation </a:t>
            </a:r>
            <a:r>
              <a:rPr lang="en-US" sz="2000" dirty="0"/>
              <a:t>page in preparation for class review</a:t>
            </a:r>
          </a:p>
          <a:p>
            <a:pPr marL="628650" lvl="1" indent="-171450" defTabSz="685800">
              <a:spcBef>
                <a:spcPts val="750"/>
              </a:spcBef>
            </a:pPr>
            <a:r>
              <a:rPr lang="en-US" sz="800" dirty="0">
                <a:hlinkClick r:id="rId4"/>
              </a:rPr>
              <a:t>https://designlab.eng.rpi.edu/edn/projects/capstone-support-dev/wiki/Project_Documentation</a:t>
            </a:r>
            <a:endParaRPr lang="en-US" sz="800" dirty="0"/>
          </a:p>
          <a:p>
            <a:pPr marL="171450" indent="-171450" defTabSz="685800">
              <a:spcBef>
                <a:spcPts val="750"/>
              </a:spcBef>
            </a:pPr>
            <a:r>
              <a:rPr lang="en-US" sz="2000" dirty="0">
                <a:solidFill>
                  <a:prstClr val="black"/>
                </a:solidFill>
                <a:latin typeface="Calibri" panose="020F0502020204030204"/>
                <a:ea typeface="+mn-lt"/>
                <a:cs typeface="Calibri" panose="020F0502020204030204"/>
              </a:rPr>
              <a:t>Read Meeting Minutes Wiki Page</a:t>
            </a:r>
          </a:p>
          <a:p>
            <a:pPr marL="514350" lvl="1" indent="-171450" defTabSz="685800">
              <a:spcBef>
                <a:spcPts val="375"/>
              </a:spcBef>
            </a:pPr>
            <a:r>
              <a:rPr lang="en-US" sz="900" dirty="0">
                <a:solidFill>
                  <a:prstClr val="black"/>
                </a:solidFill>
                <a:latin typeface="Calibri" panose="020F0502020204030204"/>
                <a:hlinkClick r:id="rId5"/>
              </a:rPr>
              <a:t>https://designlab.eng.rpi.edu/edn/projects/capstone-support-dev/wiki/Meeting_Minutes</a:t>
            </a:r>
            <a:r>
              <a:rPr lang="en-US" sz="900" dirty="0">
                <a:solidFill>
                  <a:prstClr val="black"/>
                </a:solidFill>
                <a:latin typeface="Calibri" panose="020F0502020204030204"/>
              </a:rPr>
              <a:t> </a:t>
            </a:r>
          </a:p>
          <a:p>
            <a:pPr marL="514350" lvl="1" indent="-171450" defTabSz="685800">
              <a:spcBef>
                <a:spcPts val="375"/>
              </a:spcBef>
            </a:pPr>
            <a:r>
              <a:rPr lang="en-US" sz="2000" dirty="0">
                <a:solidFill>
                  <a:prstClr val="black"/>
                </a:solidFill>
                <a:latin typeface="Calibri" panose="020F0502020204030204"/>
              </a:rPr>
              <a:t>Post notes taken during PPT review to Project Management Forum</a:t>
            </a:r>
            <a:endParaRPr lang="en-US" sz="2000" dirty="0">
              <a:solidFill>
                <a:prstClr val="black"/>
              </a:solidFill>
              <a:latin typeface="Calibri" panose="020F0502020204030204"/>
              <a:ea typeface="+mn-lt"/>
              <a:cs typeface="Calibri" panose="020F0502020204030204"/>
            </a:endParaRP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Follow Subversion instructions to download and install client, then checkout a copy of your project’s </a:t>
            </a:r>
            <a:r>
              <a:rPr lang="en-US" sz="2000" b="1" dirty="0">
                <a:solidFill>
                  <a:prstClr val="black"/>
                </a:solidFill>
                <a:latin typeface="Calibri" panose="020F0502020204030204"/>
                <a:ea typeface="+mn-lt"/>
                <a:cs typeface="Calibri" panose="020F0502020204030204"/>
              </a:rPr>
              <a:t>working</a:t>
            </a:r>
            <a:r>
              <a:rPr lang="en-US" sz="2000" dirty="0">
                <a:solidFill>
                  <a:prstClr val="black"/>
                </a:solidFill>
                <a:latin typeface="Calibri" panose="020F0502020204030204"/>
                <a:ea typeface="+mn-lt"/>
                <a:cs typeface="Calibri" panose="020F0502020204030204"/>
              </a:rPr>
              <a:t> folder from the Repository. Visit your PE’s office hours for assistance.</a:t>
            </a:r>
          </a:p>
          <a:p>
            <a:pPr marL="514350" lvl="1" indent="-171450" defTabSz="685800">
              <a:spcBef>
                <a:spcPts val="375"/>
              </a:spcBef>
            </a:pPr>
            <a:r>
              <a:rPr lang="en-US" sz="900" dirty="0">
                <a:solidFill>
                  <a:prstClr val="black"/>
                </a:solidFill>
                <a:latin typeface="Calibri" panose="020F0502020204030204"/>
                <a:hlinkClick r:id="rId6"/>
              </a:rPr>
              <a:t>https://designlab.eng.rpi.edu/edn/projects/capstone-support-dev/wiki/Subversion_Clients#section-2</a:t>
            </a:r>
            <a:r>
              <a:rPr lang="en-US" sz="900" dirty="0">
                <a:solidFill>
                  <a:prstClr val="black"/>
                </a:solidFill>
                <a:latin typeface="Calibri" panose="020F0502020204030204"/>
              </a:rPr>
              <a:t> </a:t>
            </a:r>
          </a:p>
          <a:p>
            <a:pPr marL="171450" indent="-171450" defTabSz="685800">
              <a:spcBef>
                <a:spcPts val="750"/>
              </a:spcBef>
            </a:pPr>
            <a:r>
              <a:rPr lang="en-US" sz="2000" dirty="0">
                <a:solidFill>
                  <a:prstClr val="black"/>
                </a:solidFill>
                <a:latin typeface="Calibri" panose="020F0502020204030204"/>
                <a:ea typeface="+mn-lt"/>
                <a:cs typeface="Calibri" panose="020F0502020204030204"/>
              </a:rPr>
              <a:t>Complete the Online Safety Training in Percipio by end of 3rd week</a:t>
            </a:r>
          </a:p>
          <a:p>
            <a:pPr marL="628650" lvl="1" indent="-285750" defTabSz="685800">
              <a:spcBef>
                <a:spcPts val="750"/>
              </a:spcBef>
            </a:pPr>
            <a:r>
              <a:rPr lang="en-US" sz="1900" dirty="0">
                <a:solidFill>
                  <a:prstClr val="black"/>
                </a:solidFill>
                <a:latin typeface="Calibri" panose="020F0502020204030204"/>
                <a:ea typeface="+mn-lt"/>
                <a:cs typeface="Calibri" panose="020F0502020204030204"/>
                <a:hlinkClick r:id="rId7"/>
              </a:rPr>
              <a:t>https://rpi.percipio.com/</a:t>
            </a:r>
            <a:endParaRPr lang="en-US" sz="1900" dirty="0">
              <a:solidFill>
                <a:prstClr val="black"/>
              </a:solidFill>
              <a:latin typeface="Calibri" panose="020F0502020204030204"/>
              <a:ea typeface="+mn-lt"/>
              <a:cs typeface="Calibri" panose="020F0502020204030204"/>
            </a:endParaRP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Rensselaer Manufacturing and Prototyping Laboratories - Safety Orientation</a:t>
            </a:r>
          </a:p>
          <a:p>
            <a:pPr marL="628650" lvl="1" indent="-285750" defTabSz="685800">
              <a:spcBef>
                <a:spcPts val="750"/>
              </a:spcBef>
            </a:pPr>
            <a:r>
              <a:rPr lang="en-US" sz="2000" dirty="0">
                <a:solidFill>
                  <a:prstClr val="black"/>
                </a:solidFill>
                <a:latin typeface="Calibri" panose="020F0502020204030204"/>
                <a:ea typeface="+mn-lt"/>
                <a:cs typeface="Calibri" panose="020F0502020204030204"/>
              </a:rPr>
              <a:t>Instructions </a:t>
            </a:r>
            <a:r>
              <a:rPr lang="en-US" sz="1200" dirty="0">
                <a:solidFill>
                  <a:prstClr val="black"/>
                </a:solidFill>
                <a:latin typeface="Calibri" panose="020F0502020204030204"/>
                <a:ea typeface="+mn-lt"/>
                <a:cs typeface="Calibri" panose="020F0502020204030204"/>
                <a:hlinkClick r:id="rId8"/>
              </a:rPr>
              <a:t>https://designlab.eng.rpi.edu/edn/attachments/download/114354/RMPL%20Safety%20Module%20Completion%20Instructions-Percipio%20.pdf</a:t>
            </a:r>
            <a:r>
              <a:rPr lang="en-US" sz="1200" dirty="0">
                <a:solidFill>
                  <a:prstClr val="black"/>
                </a:solidFill>
                <a:latin typeface="Calibri" panose="020F0502020204030204"/>
                <a:ea typeface="+mn-lt"/>
                <a:cs typeface="Calibri" panose="020F0502020204030204"/>
              </a:rPr>
              <a:t> </a:t>
            </a:r>
          </a:p>
        </p:txBody>
      </p:sp>
      <p:sp>
        <p:nvSpPr>
          <p:cNvPr id="9" name="Oval 8"/>
          <p:cNvSpPr/>
          <p:nvPr/>
        </p:nvSpPr>
        <p:spPr>
          <a:xfrm>
            <a:off x="65955" y="2114442"/>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3024" y="4062186"/>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101398" y="122330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42651140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sp>
        <p:nvSpPr>
          <p:cNvPr id="9" name="TextBox 8"/>
          <p:cNvSpPr txBox="1"/>
          <p:nvPr/>
        </p:nvSpPr>
        <p:spPr>
          <a:xfrm>
            <a:off x="180252"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a:t>
            </a:r>
            <a:r>
              <a:rPr lang="en-US" sz="1200" dirty="0"/>
              <a:t> </a:t>
            </a:r>
            <a:r>
              <a:rPr lang="en-US" sz="1200" dirty="0">
                <a:hlinkClick r:id="rId4"/>
              </a:rPr>
              <a:t>https://designlab.eng.rpi.edu/edn/projects/capstone-support-dev/wiki/Capstone_Playbook</a:t>
            </a:r>
            <a:endParaRPr lang="en-US" sz="1200" dirty="0"/>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2057400"/>
            <a:ext cx="9144000" cy="2499143"/>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12"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20594436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45 min - Sponsor 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8511" y="5650461"/>
            <a:ext cx="7766977" cy="646232"/>
          </a:xfrm>
          <a:prstGeom prst="rect">
            <a:avLst/>
          </a:prstGeom>
        </p:spPr>
      </p:pic>
    </p:spTree>
    <p:extLst>
      <p:ext uri="{BB962C8B-B14F-4D97-AF65-F5344CB8AC3E}">
        <p14:creationId xmlns:p14="http://schemas.microsoft.com/office/powerpoint/2010/main" val="21671279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email to Sponsor, copy your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288282400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 grading</a:t>
            </a:r>
          </a:p>
          <a:p>
            <a:pPr lvl="1"/>
            <a:r>
              <a:rPr lang="en-US" sz="2400" dirty="0"/>
              <a:t>Student expectations</a:t>
            </a:r>
          </a:p>
          <a:p>
            <a:pPr lvl="1"/>
            <a:r>
              <a:rPr lang="en-US" sz="2400" dirty="0"/>
              <a:t>CE background and experience</a:t>
            </a:r>
          </a:p>
          <a:p>
            <a:pPr lvl="1"/>
            <a:r>
              <a:rPr lang="en-US" sz="2400" dirty="0"/>
              <a:t>Project impressions</a:t>
            </a:r>
          </a:p>
          <a:p>
            <a:pPr lvl="1"/>
            <a:r>
              <a:rPr lang="en-US" sz="2400" dirty="0"/>
              <a:t>Team Standards Agreement</a:t>
            </a:r>
          </a:p>
          <a:p>
            <a:pPr lvl="1"/>
            <a:endParaRPr lang="en-US" sz="2400" dirty="0"/>
          </a:p>
          <a:p>
            <a:pPr lvl="1"/>
            <a:endParaRPr lang="en-US" sz="2400" dirty="0"/>
          </a:p>
        </p:txBody>
      </p:sp>
      <p:pic>
        <p:nvPicPr>
          <p:cNvPr id="6" name="Picture 5" descr="[無料イラスト] 黒板と博士 - パブリックドメインQ：著作権フリー画像素材集"/>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86400" y="2895600"/>
            <a:ext cx="3200400" cy="2556153"/>
          </a:xfrm>
          <a:prstGeom prst="rect">
            <a:avLst/>
          </a:prstGeom>
        </p:spPr>
      </p:pic>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64</a:t>
            </a:fld>
            <a:endParaRPr lang="en-US" sz="1200" dirty="0"/>
          </a:p>
        </p:txBody>
      </p:sp>
    </p:spTree>
    <p:extLst>
      <p:ext uri="{BB962C8B-B14F-4D97-AF65-F5344CB8AC3E}">
        <p14:creationId xmlns:p14="http://schemas.microsoft.com/office/powerpoint/2010/main" val="884226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59867"/>
            <a:ext cx="7886700" cy="882440"/>
          </a:xfrm>
        </p:spPr>
        <p:txBody>
          <a:bodyPr/>
          <a:lstStyle/>
          <a:p>
            <a:r>
              <a:rPr lang="en-US" dirty="0"/>
              <a:t>Out of Class Tasks</a:t>
            </a:r>
            <a:br>
              <a:rPr lang="en-US" dirty="0"/>
            </a:br>
            <a:r>
              <a:rPr lang="en-US" sz="1800" dirty="0"/>
              <a:t>(to be completed </a:t>
            </a:r>
            <a:r>
              <a:rPr lang="en-US" sz="1800" b="1" dirty="0"/>
              <a:t>BEFORE Class 5</a:t>
            </a:r>
            <a:r>
              <a:rPr lang="en-US" sz="1800" dirty="0"/>
              <a:t>)</a:t>
            </a:r>
          </a:p>
        </p:txBody>
      </p:sp>
      <p:sp>
        <p:nvSpPr>
          <p:cNvPr id="8" name="Content Placeholder 2"/>
          <p:cNvSpPr txBox="1">
            <a:spLocks/>
          </p:cNvSpPr>
          <p:nvPr/>
        </p:nvSpPr>
        <p:spPr>
          <a:xfrm>
            <a:off x="1524000" y="1363838"/>
            <a:ext cx="6731308" cy="845962"/>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cs typeface="Calibri"/>
              </a:rPr>
              <a:t>Update Needs/Reqs Workbook - post to Engineering Analysis folder in the repository</a:t>
            </a:r>
          </a:p>
        </p:txBody>
      </p:sp>
      <p:sp>
        <p:nvSpPr>
          <p:cNvPr id="10" name="Content Placeholder 2"/>
          <p:cNvSpPr txBox="1">
            <a:spLocks/>
          </p:cNvSpPr>
          <p:nvPr/>
        </p:nvSpPr>
        <p:spPr>
          <a:xfrm>
            <a:off x="1519989" y="2209800"/>
            <a:ext cx="6731308" cy="130250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cs typeface="Calibri"/>
              </a:rPr>
              <a:t>Watch Statement of Work video (10 min) in preparation for creating draft in class 5</a:t>
            </a:r>
          </a:p>
          <a:p>
            <a:pPr marL="514350" lvl="1" indent="-171450" defTabSz="685800">
              <a:spcBef>
                <a:spcPts val="375"/>
              </a:spcBef>
            </a:pPr>
            <a:r>
              <a:rPr lang="en-US" sz="750" dirty="0">
                <a:solidFill>
                  <a:prstClr val="black"/>
                </a:solidFill>
                <a:latin typeface="Calibri" panose="020F0502020204030204"/>
                <a:cs typeface="Calibri"/>
                <a:hlinkClick r:id="rId2"/>
              </a:rPr>
              <a:t>https://designlab.eng.rpi.edu/edn/projects/capstone-support-dev/repository/112/raw/training/Statement%20of%20Work.mp4</a:t>
            </a:r>
            <a:endParaRPr lang="en-US" sz="750" dirty="0">
              <a:solidFill>
                <a:prstClr val="black"/>
              </a:solidFill>
              <a:latin typeface="Calibri" panose="020F0502020204030204"/>
              <a:cs typeface="Calibri"/>
            </a:endParaRPr>
          </a:p>
          <a:p>
            <a:pPr defTabSz="685800">
              <a:spcBef>
                <a:spcPts val="750"/>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endParaRPr lang="en-US" sz="1400" dirty="0">
              <a:solidFill>
                <a:prstClr val="black"/>
              </a:solidFill>
            </a:endParaRPr>
          </a:p>
          <a:p>
            <a:pPr marL="57150" indent="-171450" defTabSz="685800">
              <a:spcBef>
                <a:spcPts val="375"/>
              </a:spcBef>
            </a:pPr>
            <a:endParaRPr lang="en-US" sz="1150" dirty="0">
              <a:solidFill>
                <a:prstClr val="black"/>
              </a:solidFill>
              <a:latin typeface="Calibri" panose="020F0502020204030204"/>
              <a:cs typeface="Calibri"/>
            </a:endParaRPr>
          </a:p>
        </p:txBody>
      </p:sp>
      <p:sp>
        <p:nvSpPr>
          <p:cNvPr id="11" name="Content Placeholder 2"/>
          <p:cNvSpPr txBox="1">
            <a:spLocks/>
          </p:cNvSpPr>
          <p:nvPr/>
        </p:nvSpPr>
        <p:spPr>
          <a:xfrm>
            <a:off x="1524000" y="3512306"/>
            <a:ext cx="6731308" cy="2909384"/>
          </a:xfrm>
          <a:prstGeom prst="rect">
            <a:avLst/>
          </a:prstGeom>
          <a:solidFill>
            <a:schemeClr val="accent6">
              <a:lumMod val="20000"/>
              <a:lumOff val="80000"/>
            </a:schemeClr>
          </a:solidFill>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4 Ticket Out - </a:t>
            </a:r>
            <a:r>
              <a:rPr lang="en-US" sz="900" dirty="0">
                <a:solidFill>
                  <a:prstClr val="black"/>
                </a:solidFill>
                <a:hlinkClick r:id="rId3"/>
              </a:rPr>
              <a:t>https://forms.gle/JcjmKtadJw7cZz3i6</a:t>
            </a:r>
            <a:r>
              <a:rPr lang="en-US" sz="900" dirty="0">
                <a:solidFill>
                  <a:prstClr val="black"/>
                </a:solidFill>
              </a:rPr>
              <a:t> </a:t>
            </a:r>
          </a:p>
          <a:p>
            <a:pPr marL="171450" indent="-171450" defTabSz="685800">
              <a:spcBef>
                <a:spcPts val="750"/>
              </a:spcBef>
            </a:pPr>
            <a:r>
              <a:rPr lang="en-US" sz="1400" dirty="0">
                <a:solidFill>
                  <a:prstClr val="black"/>
                </a:solidFill>
                <a:latin typeface="Calibri" panose="020F0502020204030204"/>
                <a:cs typeface="Calibri"/>
              </a:rPr>
              <a:t>Read Project Documentation Wiki page in preparation for class review</a:t>
            </a:r>
          </a:p>
          <a:p>
            <a:pPr marL="514350" lvl="1" indent="-171450" defTabSz="685800">
              <a:spcBef>
                <a:spcPts val="375"/>
              </a:spcBef>
            </a:pPr>
            <a:r>
              <a:rPr lang="en-US" sz="750" dirty="0">
                <a:solidFill>
                  <a:prstClr val="black"/>
                </a:solidFill>
                <a:latin typeface="Calibri" panose="020F0502020204030204"/>
                <a:cs typeface="Calibri"/>
                <a:hlinkClick r:id="rId4"/>
              </a:rPr>
              <a:t>https://designlab.eng.rpi.edu/edn/projects/capstone-support-dev/wiki/Project_Documentation</a:t>
            </a:r>
            <a:r>
              <a:rPr lang="en-US" sz="750" dirty="0">
                <a:solidFill>
                  <a:prstClr val="black"/>
                </a:solidFill>
                <a:latin typeface="Calibri" panose="020F0502020204030204"/>
                <a:cs typeface="Calibri"/>
              </a:rPr>
              <a:t> </a:t>
            </a:r>
            <a:endParaRPr lang="en-US" sz="750" dirty="0">
              <a:solidFill>
                <a:srgbClr val="FF0000"/>
              </a:solidFill>
              <a:latin typeface="Calibri" panose="020F0502020204030204"/>
              <a:cs typeface="Calibri"/>
            </a:endParaRPr>
          </a:p>
          <a:p>
            <a:pPr marL="171450" indent="-171450" defTabSz="685800">
              <a:spcBef>
                <a:spcPts val="750"/>
              </a:spcBef>
            </a:pPr>
            <a:r>
              <a:rPr lang="en-US" sz="1400" dirty="0">
                <a:solidFill>
                  <a:prstClr val="black"/>
                </a:solidFill>
                <a:ea typeface="+mn-lt"/>
                <a:cs typeface="Calibri" panose="020F0502020204030204"/>
              </a:rPr>
              <a:t>Follow Subversion instructions to download and install client, then checkout a copy of the folder titled </a:t>
            </a:r>
            <a:r>
              <a:rPr lang="en-US" sz="1400" b="1" dirty="0">
                <a:solidFill>
                  <a:prstClr val="black"/>
                </a:solidFill>
                <a:ea typeface="+mn-lt"/>
                <a:cs typeface="Calibri" panose="020F0502020204030204"/>
              </a:rPr>
              <a:t>working </a:t>
            </a:r>
            <a:r>
              <a:rPr lang="en-US" sz="1400" dirty="0">
                <a:solidFill>
                  <a:prstClr val="black"/>
                </a:solidFill>
                <a:ea typeface="+mn-lt"/>
                <a:cs typeface="Calibri" panose="020F0502020204030204"/>
              </a:rPr>
              <a:t>from your project’s repository. Visit your PE’s office hours for assistance.</a:t>
            </a:r>
          </a:p>
          <a:p>
            <a:pPr marL="628650" lvl="1" indent="-171450" defTabSz="685800">
              <a:spcBef>
                <a:spcPts val="750"/>
              </a:spcBef>
            </a:pPr>
            <a:r>
              <a:rPr lang="en-US" sz="1000" dirty="0">
                <a:solidFill>
                  <a:prstClr val="black"/>
                </a:solidFill>
                <a:ea typeface="+mn-lt"/>
                <a:cs typeface="Calibri" panose="020F0502020204030204"/>
                <a:hlinkClick r:id="rId5"/>
              </a:rPr>
              <a:t>https://designlab.eng.rpi.edu/edn/projects/capstone-support-dev/wiki/Subversion</a:t>
            </a:r>
            <a:r>
              <a:rPr lang="en-US" sz="1000" dirty="0">
                <a:solidFill>
                  <a:prstClr val="black"/>
                </a:solidFill>
                <a:ea typeface="+mn-lt"/>
                <a:cs typeface="Calibri" panose="020F0502020204030204"/>
              </a:rPr>
              <a:t> </a:t>
            </a:r>
          </a:p>
          <a:p>
            <a:pPr marL="171450" indent="-171450" defTabSz="685800">
              <a:spcBef>
                <a:spcPts val="750"/>
              </a:spcBef>
            </a:pPr>
            <a:r>
              <a:rPr lang="en-US" sz="1400" dirty="0">
                <a:solidFill>
                  <a:prstClr val="black"/>
                </a:solidFill>
                <a:ea typeface="+mn-lt"/>
                <a:cs typeface="Calibri" panose="020F0502020204030204"/>
              </a:rPr>
              <a:t>Complete the Online Safety Training in Percipio by end of 3rd week</a:t>
            </a:r>
          </a:p>
          <a:p>
            <a:pPr marL="514350" lvl="1"/>
            <a:r>
              <a:rPr lang="en-US" sz="1300" u="sng" dirty="0">
                <a:hlinkClick r:id="rId6"/>
              </a:rPr>
              <a:t>https://rpi.percipio.com/</a:t>
            </a:r>
            <a:endParaRPr lang="en-US" sz="1300" dirty="0"/>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ea typeface="+mn-lt"/>
                <a:cs typeface="Calibri" panose="020F0502020204030204"/>
              </a:rPr>
              <a:t>Instructions </a:t>
            </a:r>
            <a:r>
              <a:rPr lang="en-US" sz="600" dirty="0">
                <a:solidFill>
                  <a:prstClr val="black"/>
                </a:solidFill>
                <a:ea typeface="+mn-lt"/>
                <a:cs typeface="Calibri" panose="020F0502020204030204"/>
                <a:hlinkClick r:id="rId7"/>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latin typeface="Calibri" panose="020F0502020204030204"/>
              <a:cs typeface="Calibri"/>
            </a:endParaRPr>
          </a:p>
          <a:p>
            <a:pPr marL="300038" indent="-342900" defTabSz="685800">
              <a:spcBef>
                <a:spcPts val="750"/>
              </a:spcBef>
            </a:pPr>
            <a:endParaRPr lang="en-US" sz="2100" dirty="0">
              <a:solidFill>
                <a:prstClr val="black"/>
              </a:solidFill>
              <a:latin typeface="Calibri" panose="020F0502020204030204"/>
              <a:cs typeface="Calibri"/>
            </a:endParaRPr>
          </a:p>
        </p:txBody>
      </p:sp>
      <p:sp>
        <p:nvSpPr>
          <p:cNvPr id="9" name="Oval 8"/>
          <p:cNvSpPr/>
          <p:nvPr/>
        </p:nvSpPr>
        <p:spPr>
          <a:xfrm>
            <a:off x="354835" y="2430168"/>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05868" y="42672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402467" y="1416366"/>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65</a:t>
            </a:fld>
            <a:endParaRPr lang="en-US" sz="1200" dirty="0"/>
          </a:p>
        </p:txBody>
      </p:sp>
    </p:spTree>
    <p:extLst>
      <p:ext uri="{BB962C8B-B14F-4D97-AF65-F5344CB8AC3E}">
        <p14:creationId xmlns:p14="http://schemas.microsoft.com/office/powerpoint/2010/main" val="2935553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66</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9977" y="1662550"/>
            <a:ext cx="6484046" cy="3652639"/>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67</a:t>
            </a:fld>
            <a:endParaRPr lang="en-US" sz="1200" dirty="0"/>
          </a:p>
        </p:txBody>
      </p:sp>
    </p:spTree>
    <p:extLst>
      <p:ext uri="{BB962C8B-B14F-4D97-AF65-F5344CB8AC3E}">
        <p14:creationId xmlns:p14="http://schemas.microsoft.com/office/powerpoint/2010/main" val="327017200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Documentation &amp; EDN Usage Q&amp;A</a:t>
            </a:r>
          </a:p>
        </p:txBody>
      </p:sp>
      <p:sp>
        <p:nvSpPr>
          <p:cNvPr id="3" name="Content Placeholder 2"/>
          <p:cNvSpPr>
            <a:spLocks noGrp="1"/>
          </p:cNvSpPr>
          <p:nvPr>
            <p:ph idx="1"/>
          </p:nvPr>
        </p:nvSpPr>
        <p:spPr/>
        <p:txBody>
          <a:bodyPr>
            <a:normAutofit fontScale="92500"/>
          </a:bodyPr>
          <a:lstStyle/>
          <a:p>
            <a:r>
              <a:rPr lang="en-US" sz="23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r>
              <a:rPr lang="en-US" dirty="0"/>
              <a:t>QUESTIONS about content?</a:t>
            </a:r>
          </a:p>
          <a:p>
            <a:endParaRPr lang="en-US" dirty="0"/>
          </a:p>
          <a:p>
            <a:r>
              <a:rPr lang="en-US" dirty="0"/>
              <a:t>Why do we document?</a:t>
            </a:r>
          </a:p>
          <a:p>
            <a:r>
              <a:rPr lang="en-US" dirty="0"/>
              <a:t>What do we document?</a:t>
            </a:r>
          </a:p>
          <a:p>
            <a:r>
              <a:rPr lang="en-US" dirty="0"/>
              <a:t>How will you document?</a:t>
            </a:r>
          </a:p>
          <a:p>
            <a:r>
              <a:rPr lang="en-US" dirty="0"/>
              <a:t>How often / when will you document?</a:t>
            </a:r>
          </a:p>
          <a:p>
            <a:r>
              <a:rPr lang="en-US" dirty="0"/>
              <a:t>Must we wait for things to be complete / final to document?</a:t>
            </a:r>
          </a:p>
          <a:p>
            <a:r>
              <a:rPr lang="en-US" dirty="0"/>
              <a:t>Where does it go?</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68</a:t>
            </a:fld>
            <a:endParaRPr lang="en-US" sz="1200" dirty="0"/>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1000"/>
                                        <p:tgtEl>
                                          <p:spTgt spid="3">
                                            <p:txEl>
                                              <p:pRg st="7" end="7"/>
                                            </p:txEl>
                                          </p:spTgt>
                                        </p:tgtEl>
                                      </p:cBhvr>
                                    </p:animEffect>
                                    <p:anim calcmode="lin" valueType="num">
                                      <p:cBhvr>
                                        <p:cTn id="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8" end="8"/>
                                            </p:txEl>
                                          </p:spTgt>
                                        </p:tgtEl>
                                        <p:attrNameLst>
                                          <p:attrName>style.visibility</p:attrName>
                                        </p:attrNameLst>
                                      </p:cBhvr>
                                      <p:to>
                                        <p:strVal val="visible"/>
                                      </p:to>
                                    </p:set>
                                    <p:animEffect transition="in" filter="fade">
                                      <p:cBhvr>
                                        <p:cTn id="14" dur="1000"/>
                                        <p:tgtEl>
                                          <p:spTgt spid="3">
                                            <p:txEl>
                                              <p:pRg st="8" end="8"/>
                                            </p:txEl>
                                          </p:spTgt>
                                        </p:tgtEl>
                                      </p:cBhvr>
                                    </p:animEffect>
                                    <p:anim calcmode="lin" valueType="num">
                                      <p:cBhvr>
                                        <p:cTn id="1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fade">
                                      <p:cBhvr>
                                        <p:cTn id="21" dur="1000"/>
                                        <p:tgtEl>
                                          <p:spTgt spid="3">
                                            <p:txEl>
                                              <p:pRg st="9" end="9"/>
                                            </p:txEl>
                                          </p:spTgt>
                                        </p:tgtEl>
                                      </p:cBhvr>
                                    </p:animEffect>
                                    <p:anim calcmode="lin" valueType="num">
                                      <p:cBhvr>
                                        <p:cTn id="2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1000"/>
                                        <p:tgtEl>
                                          <p:spTgt spid="3">
                                            <p:txEl>
                                              <p:pRg st="10" end="10"/>
                                            </p:txEl>
                                          </p:spTgt>
                                        </p:tgtEl>
                                      </p:cBhvr>
                                    </p:animEffect>
                                    <p:anim calcmode="lin" valueType="num">
                                      <p:cBhvr>
                                        <p:cTn id="29"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fade">
                                      <p:cBhvr>
                                        <p:cTn id="35" dur="1000"/>
                                        <p:tgtEl>
                                          <p:spTgt spid="3">
                                            <p:txEl>
                                              <p:pRg st="11" end="11"/>
                                            </p:txEl>
                                          </p:spTgt>
                                        </p:tgtEl>
                                      </p:cBhvr>
                                    </p:animEffect>
                                    <p:anim calcmode="lin" valueType="num">
                                      <p:cBhvr>
                                        <p:cTn id="3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1000"/>
                                        <p:tgtEl>
                                          <p:spTgt spid="3">
                                            <p:txEl>
                                              <p:pRg st="12" end="12"/>
                                            </p:txEl>
                                          </p:spTgt>
                                        </p:tgtEl>
                                      </p:cBhvr>
                                    </p:animEffect>
                                    <p:anim calcmode="lin" valueType="num">
                                      <p:cBhvr>
                                        <p:cTn id="4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status updates and design report versions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69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grpSp>
        <p:nvGrpSpPr>
          <p:cNvPr id="15" name="Group 14"/>
          <p:cNvGrpSpPr/>
          <p:nvPr/>
        </p:nvGrpSpPr>
        <p:grpSpPr>
          <a:xfrm>
            <a:off x="7086600" y="660494"/>
            <a:ext cx="2999703" cy="830997"/>
            <a:chOff x="-1167540" y="3413632"/>
            <a:chExt cx="4250740" cy="885220"/>
          </a:xfrm>
        </p:grpSpPr>
        <p:sp>
          <p:nvSpPr>
            <p:cNvPr id="16" name="TextBox 15"/>
            <p:cNvSpPr txBox="1"/>
            <p:nvPr/>
          </p:nvSpPr>
          <p:spPr>
            <a:xfrm>
              <a:off x="-914400" y="3413632"/>
              <a:ext cx="3997600" cy="885220"/>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Project Technical Work</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p:txBody>
        </p:sp>
        <p:sp>
          <p:nvSpPr>
            <p:cNvPr id="17" name="Oval 16"/>
            <p:cNvSpPr/>
            <p:nvPr/>
          </p:nvSpPr>
          <p:spPr>
            <a:xfrm>
              <a:off x="-1167540" y="3755648"/>
              <a:ext cx="289863" cy="201187"/>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1167540" y="4046341"/>
              <a:ext cx="291961" cy="18055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1155509" y="3450228"/>
              <a:ext cx="270000" cy="199239"/>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49341" y="1717831"/>
            <a:ext cx="6645317" cy="4597323"/>
          </a:xfrm>
        </p:spPr>
      </p:pic>
    </p:spTree>
    <p:extLst>
      <p:ext uri="{BB962C8B-B14F-4D97-AF65-F5344CB8AC3E}">
        <p14:creationId xmlns:p14="http://schemas.microsoft.com/office/powerpoint/2010/main" val="5751348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70</a:t>
            </a:fld>
            <a:endParaRPr lang="en-US" sz="1200" dirty="0"/>
          </a:p>
        </p:txBody>
      </p:sp>
      <p:sp>
        <p:nvSpPr>
          <p:cNvPr id="5" name="TextBox 4"/>
          <p:cNvSpPr txBox="1"/>
          <p:nvPr/>
        </p:nvSpPr>
        <p:spPr>
          <a:xfrm>
            <a:off x="1009650" y="5257800"/>
            <a:ext cx="6477000" cy="707886"/>
          </a:xfrm>
          <a:prstGeom prst="rect">
            <a:avLst/>
          </a:prstGeom>
          <a:noFill/>
          <a:ln w="28575">
            <a:solidFill>
              <a:srgbClr val="C00000"/>
            </a:solidFill>
          </a:ln>
        </p:spPr>
        <p:txBody>
          <a:bodyPr wrap="square" rtlCol="0">
            <a:spAutoFit/>
          </a:bodyPr>
          <a:lstStyle/>
          <a:p>
            <a:r>
              <a:rPr lang="en-US" sz="2000" b="1" dirty="0"/>
              <a:t>Everyone (now and future) can understand the Who, What, Where, When, Why, and How of the team’s work</a:t>
            </a:r>
          </a:p>
        </p:txBody>
      </p:sp>
    </p:spTree>
    <p:extLst>
      <p:ext uri="{BB962C8B-B14F-4D97-AF65-F5344CB8AC3E}">
        <p14:creationId xmlns:p14="http://schemas.microsoft.com/office/powerpoint/2010/main" val="37459004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Communication &amp; Documentation </a:t>
            </a:r>
            <a:br>
              <a:rPr lang="en-US" dirty="0"/>
            </a:br>
            <a:r>
              <a:rPr lang="en-US" dirty="0"/>
              <a:t>Policies / Tools </a:t>
            </a:r>
            <a:r>
              <a:rPr lang="en-US" b="1" dirty="0"/>
              <a:t>Reminder</a:t>
            </a:r>
          </a:p>
        </p:txBody>
      </p:sp>
      <p:sp>
        <p:nvSpPr>
          <p:cNvPr id="3" name="Content Placeholder 2"/>
          <p:cNvSpPr>
            <a:spLocks noGrp="1"/>
          </p:cNvSpPr>
          <p:nvPr>
            <p:ph idx="1"/>
          </p:nvPr>
        </p:nvSpPr>
        <p:spPr>
          <a:xfrm>
            <a:off x="628650" y="1545360"/>
            <a:ext cx="7886700" cy="4800600"/>
          </a:xfrm>
        </p:spPr>
        <p:txBody>
          <a:bodyPr>
            <a:normAutofit fontScale="92500" lnSpcReduction="10000"/>
          </a:bodyPr>
          <a:lstStyle/>
          <a:p>
            <a:r>
              <a:rPr lang="en-US" dirty="0"/>
              <a:t>Electronic Design Notebook - REQUIRED for all project work &amp; effort</a:t>
            </a:r>
          </a:p>
          <a:p>
            <a:r>
              <a:rPr lang="en-US" dirty="0"/>
              <a:t>Webex (only) – Team Chat</a:t>
            </a:r>
          </a:p>
          <a:p>
            <a:r>
              <a:rPr lang="en-US" dirty="0" err="1"/>
              <a:t>WhenIsGood</a:t>
            </a:r>
            <a:r>
              <a:rPr lang="en-US"/>
              <a:t> or When2Meet </a:t>
            </a:r>
            <a:r>
              <a:rPr lang="en-US" dirty="0"/>
              <a:t>– meeting scheduling</a:t>
            </a:r>
          </a:p>
          <a:p>
            <a:endParaRPr lang="en-US" dirty="0"/>
          </a:p>
          <a:p>
            <a:r>
              <a:rPr lang="en-US" u="sng" dirty="0"/>
              <a:t>Not Permitted</a:t>
            </a:r>
          </a:p>
          <a:p>
            <a:pPr lvl="1"/>
            <a:r>
              <a:rPr lang="en-US" dirty="0"/>
              <a:t>Slack, </a:t>
            </a:r>
            <a:r>
              <a:rPr lang="en-US" dirty="0" err="1"/>
              <a:t>GroupMe</a:t>
            </a:r>
            <a:r>
              <a:rPr lang="en-US" dirty="0"/>
              <a:t>, or Discord</a:t>
            </a:r>
          </a:p>
          <a:p>
            <a:pPr lvl="1"/>
            <a:r>
              <a:rPr lang="en-US" dirty="0"/>
              <a:t>Google Drive</a:t>
            </a:r>
          </a:p>
          <a:p>
            <a:pPr lvl="1"/>
            <a:r>
              <a:rPr lang="en-US" dirty="0"/>
              <a:t>Google Docs/Sheets/Slides</a:t>
            </a:r>
          </a:p>
          <a:p>
            <a:pPr lvl="1"/>
            <a:r>
              <a:rPr lang="en-US" dirty="0"/>
              <a:t>Other cloud-based tools for any use (schematics, mind maps, drawings, analysis, etc…) e.g., diagrams.net, etc.</a:t>
            </a:r>
          </a:p>
          <a:p>
            <a:pPr lvl="1"/>
            <a:r>
              <a:rPr lang="en-US" dirty="0"/>
              <a:t>RPI Box, RPI </a:t>
            </a:r>
            <a:r>
              <a:rPr lang="en-US" dirty="0" err="1"/>
              <a:t>Onedrive</a:t>
            </a:r>
            <a:r>
              <a:rPr lang="en-US" dirty="0"/>
              <a:t>, RPI </a:t>
            </a:r>
            <a:r>
              <a:rPr lang="en-US" dirty="0" err="1"/>
              <a:t>Sharepoint</a:t>
            </a:r>
            <a:endParaRPr lang="en-US" dirty="0"/>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7" name="Slide Number Placeholder 6"/>
          <p:cNvSpPr>
            <a:spLocks noGrp="1"/>
          </p:cNvSpPr>
          <p:nvPr>
            <p:ph type="sldNum" sz="quarter" idx="12"/>
          </p:nvPr>
        </p:nvSpPr>
        <p:spPr/>
        <p:txBody>
          <a:bodyPr/>
          <a:lstStyle/>
          <a:p>
            <a:fld id="{028FE254-016A-4E51-98AE-D4B4E3F12C32}" type="slidenum">
              <a:rPr lang="en-US" sz="1200" smtClean="0"/>
              <a:t>72</a:t>
            </a:fld>
            <a:endParaRPr lang="en-US" sz="1200" dirty="0"/>
          </a:p>
        </p:txBody>
      </p:sp>
    </p:spTree>
    <p:extLst>
      <p:ext uri="{BB962C8B-B14F-4D97-AF65-F5344CB8AC3E}">
        <p14:creationId xmlns:p14="http://schemas.microsoft.com/office/powerpoint/2010/main" val="4444500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9037893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br>
              <a:rPr lang="en-US" dirty="0"/>
            </a:br>
            <a:r>
              <a:rPr lang="en-US" dirty="0"/>
              <a:t>Revision Spring 2023</a:t>
            </a:r>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
        <p:nvSpPr>
          <p:cNvPr id="3" name="Rectangle 10">
            <a:extLst>
              <a:ext uri="{FF2B5EF4-FFF2-40B4-BE49-F238E27FC236}">
                <a16:creationId xmlns:a16="http://schemas.microsoft.com/office/drawing/2014/main" id="{413EAC6B-96B3-4D70-B7FB-7EF6F6985E59}"/>
              </a:ext>
            </a:extLst>
          </p:cNvPr>
          <p:cNvSpPr>
            <a:spLocks noChangeArrowheads="1"/>
          </p:cNvSpPr>
          <p:nvPr/>
        </p:nvSpPr>
        <p:spPr bwMode="auto">
          <a:xfrm>
            <a:off x="914400" y="111689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6" name="Object 5">
            <a:extLst>
              <a:ext uri="{FF2B5EF4-FFF2-40B4-BE49-F238E27FC236}">
                <a16:creationId xmlns:a16="http://schemas.microsoft.com/office/drawing/2014/main" id="{F6D8D493-11CB-4E80-95D9-1D7646627E87}"/>
              </a:ext>
            </a:extLst>
          </p:cNvPr>
          <p:cNvGraphicFramePr>
            <a:graphicFrameLocks noChangeAspect="1"/>
          </p:cNvGraphicFramePr>
          <p:nvPr>
            <p:extLst>
              <p:ext uri="{D42A27DB-BD31-4B8C-83A1-F6EECF244321}">
                <p14:modId xmlns:p14="http://schemas.microsoft.com/office/powerpoint/2010/main" val="3679249773"/>
              </p:ext>
            </p:extLst>
          </p:nvPr>
        </p:nvGraphicFramePr>
        <p:xfrm>
          <a:off x="914400" y="1574800"/>
          <a:ext cx="5711825" cy="4841875"/>
        </p:xfrm>
        <a:graphic>
          <a:graphicData uri="http://schemas.openxmlformats.org/presentationml/2006/ole">
            <mc:AlternateContent xmlns:mc="http://schemas.openxmlformats.org/markup-compatibility/2006">
              <mc:Choice xmlns:v="urn:schemas-microsoft-com:vml" Requires="v">
                <p:oleObj spid="_x0000_s1040" name="Worksheet" r:id="rId3" imgW="5821538" imgH="4846131" progId="Excel.Sheet.12">
                  <p:embed/>
                </p:oleObj>
              </mc:Choice>
              <mc:Fallback>
                <p:oleObj name="Worksheet" r:id="rId3" imgW="5821538" imgH="4846131" progId="Excel.Sheet.12">
                  <p:embed/>
                  <p:pic>
                    <p:nvPicPr>
                      <p:cNvPr id="0" name="Object 9"/>
                      <p:cNvPicPr>
                        <a:picLocks noChangeAspect="1" noChangeArrowheads="1"/>
                      </p:cNvPicPr>
                      <p:nvPr/>
                    </p:nvPicPr>
                    <p:blipFill>
                      <a:blip r:embed="rId4"/>
                      <a:srcRect/>
                      <a:stretch>
                        <a:fillRect/>
                      </a:stretch>
                    </p:blipFill>
                    <p:spPr bwMode="auto">
                      <a:xfrm>
                        <a:off x="914400" y="1574800"/>
                        <a:ext cx="5711825" cy="4841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9568140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6" name="TextBox 5"/>
          <p:cNvSpPr txBox="1"/>
          <p:nvPr/>
        </p:nvSpPr>
        <p:spPr>
          <a:xfrm>
            <a:off x="1219200" y="5433021"/>
            <a:ext cx="7086600" cy="923330"/>
          </a:xfrm>
          <a:prstGeom prst="rect">
            <a:avLst/>
          </a:prstGeom>
          <a:noFill/>
          <a:ln w="28575">
            <a:solidFill>
              <a:srgbClr val="FF0000"/>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Tree>
    <p:extLst>
      <p:ext uri="{BB962C8B-B14F-4D97-AF65-F5344CB8AC3E}">
        <p14:creationId xmlns:p14="http://schemas.microsoft.com/office/powerpoint/2010/main" val="2574050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SoW document template located?</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76</a:t>
            </a:fld>
            <a:endParaRPr lang="en-US" sz="1200" dirty="0"/>
          </a:p>
        </p:txBody>
      </p:sp>
    </p:spTree>
    <p:extLst>
      <p:ext uri="{BB962C8B-B14F-4D97-AF65-F5344CB8AC3E}">
        <p14:creationId xmlns:p14="http://schemas.microsoft.com/office/powerpoint/2010/main" val="302151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Tree>
    <p:extLst>
      <p:ext uri="{BB962C8B-B14F-4D97-AF65-F5344CB8AC3E}">
        <p14:creationId xmlns:p14="http://schemas.microsoft.com/office/powerpoint/2010/main" val="120541802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725128" y="381000"/>
            <a:ext cx="7772400" cy="1205937"/>
          </a:xfrm>
        </p:spPr>
        <p:txBody>
          <a:bodyPr>
            <a:noAutofit/>
          </a:bodyPr>
          <a:lstStyle/>
          <a:p>
            <a:r>
              <a:rPr lang="en-US" sz="4000" dirty="0">
                <a:latin typeface="+mn-lt"/>
              </a:rPr>
              <a:t>10 </a:t>
            </a:r>
            <a:r>
              <a:rPr lang="en-US" sz="4000" dirty="0" err="1">
                <a:latin typeface="+mn-lt"/>
              </a:rPr>
              <a:t>mins</a:t>
            </a:r>
            <a:r>
              <a:rPr lang="en-US" sz="4000" dirty="0">
                <a:latin typeface="+mn-lt"/>
              </a:rPr>
              <a:t> - Technical Communications</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182328" y="2209800"/>
            <a:ext cx="6858000" cy="1314090"/>
          </a:xfrm>
        </p:spPr>
        <p:txBody>
          <a:bodyPr>
            <a:normAutofit/>
          </a:bodyPr>
          <a:lstStyle/>
          <a:p>
            <a:pPr>
              <a:lnSpc>
                <a:spcPct val="110000"/>
              </a:lnSpc>
              <a:spcBef>
                <a:spcPts val="1200"/>
              </a:spcBef>
            </a:pPr>
            <a:r>
              <a:rPr lang="en-US" sz="3200" dirty="0"/>
              <a:t>Helpful Hints for Capstone </a:t>
            </a:r>
            <a:br>
              <a:rPr lang="en-US" sz="3200" dirty="0"/>
            </a:br>
            <a:r>
              <a:rPr lang="en-US" sz="3200" dirty="0"/>
              <a:t>and Career Success</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3202016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1DC06-00C2-71B3-76ED-759F24D94423}"/>
              </a:ext>
            </a:extLst>
          </p:cNvPr>
          <p:cNvSpPr>
            <a:spLocks noGrp="1"/>
          </p:cNvSpPr>
          <p:nvPr>
            <p:ph type="ctrTitle"/>
          </p:nvPr>
        </p:nvSpPr>
        <p:spPr>
          <a:xfrm>
            <a:off x="1049591" y="658762"/>
            <a:ext cx="6993194" cy="769886"/>
          </a:xfrm>
        </p:spPr>
        <p:txBody>
          <a:bodyPr>
            <a:normAutofit/>
          </a:bodyPr>
          <a:lstStyle/>
          <a:p>
            <a:r>
              <a:rPr lang="en-US" sz="4400" dirty="0">
                <a:latin typeface="+mn-lt"/>
              </a:rPr>
              <a:t>3 Keys to Success</a:t>
            </a:r>
            <a:r>
              <a:rPr lang="en-US" sz="4400" dirty="0"/>
              <a:t>*</a:t>
            </a:r>
          </a:p>
        </p:txBody>
      </p:sp>
      <p:sp>
        <p:nvSpPr>
          <p:cNvPr id="3" name="Subtitle 2">
            <a:extLst>
              <a:ext uri="{FF2B5EF4-FFF2-40B4-BE49-F238E27FC236}">
                <a16:creationId xmlns:a16="http://schemas.microsoft.com/office/drawing/2014/main" id="{E9AC479D-F7C6-A284-25F4-6F2B4E683A67}"/>
              </a:ext>
            </a:extLst>
          </p:cNvPr>
          <p:cNvSpPr>
            <a:spLocks noGrp="1"/>
          </p:cNvSpPr>
          <p:nvPr>
            <p:ph type="subTitle" idx="1"/>
          </p:nvPr>
        </p:nvSpPr>
        <p:spPr>
          <a:xfrm>
            <a:off x="149940" y="2156692"/>
            <a:ext cx="6858000" cy="1655762"/>
          </a:xfrm>
        </p:spPr>
        <p:txBody>
          <a:bodyPr>
            <a:noAutofit/>
          </a:bodyPr>
          <a:lstStyle/>
          <a:p>
            <a:pPr marL="2743200" indent="-344488" algn="l">
              <a:lnSpc>
                <a:spcPct val="100000"/>
              </a:lnSpc>
              <a:buFont typeface="Arial" panose="020B0604020202020204" pitchFamily="34" charset="0"/>
              <a:buChar char="•"/>
            </a:pPr>
            <a:r>
              <a:rPr lang="en-US" sz="3200" dirty="0"/>
              <a:t>Ability to Speak</a:t>
            </a:r>
          </a:p>
          <a:p>
            <a:pPr marL="2743200" indent="-344488" algn="l">
              <a:lnSpc>
                <a:spcPct val="100000"/>
              </a:lnSpc>
              <a:buFont typeface="Arial" panose="020B0604020202020204" pitchFamily="34" charset="0"/>
              <a:buChar char="•"/>
            </a:pPr>
            <a:r>
              <a:rPr lang="en-US" sz="3200" dirty="0"/>
              <a:t>Ability to Write</a:t>
            </a:r>
          </a:p>
          <a:p>
            <a:pPr marL="2743200" indent="-344488" algn="l">
              <a:lnSpc>
                <a:spcPct val="100000"/>
              </a:lnSpc>
              <a:buFont typeface="Arial" panose="020B0604020202020204" pitchFamily="34" charset="0"/>
              <a:buChar char="•"/>
            </a:pPr>
            <a:r>
              <a:rPr lang="en-US" sz="3200" dirty="0"/>
              <a:t>Quality of Your Ideas</a:t>
            </a:r>
          </a:p>
        </p:txBody>
      </p:sp>
      <p:sp>
        <p:nvSpPr>
          <p:cNvPr id="8" name="TextBox 7">
            <a:extLst>
              <a:ext uri="{FF2B5EF4-FFF2-40B4-BE49-F238E27FC236}">
                <a16:creationId xmlns:a16="http://schemas.microsoft.com/office/drawing/2014/main" id="{8BF2D88F-D4C2-5897-0AB4-9417151817AA}"/>
              </a:ext>
            </a:extLst>
          </p:cNvPr>
          <p:cNvSpPr txBox="1"/>
          <p:nvPr/>
        </p:nvSpPr>
        <p:spPr>
          <a:xfrm>
            <a:off x="1975052" y="5934670"/>
            <a:ext cx="5644946" cy="923330"/>
          </a:xfrm>
          <a:prstGeom prst="rect">
            <a:avLst/>
          </a:prstGeom>
          <a:noFill/>
        </p:spPr>
        <p:txBody>
          <a:bodyPr wrap="square" rtlCol="0">
            <a:spAutoFit/>
          </a:bodyPr>
          <a:lstStyle/>
          <a:p>
            <a:r>
              <a:rPr lang="en-US" dirty="0"/>
              <a:t>*Prof. Patrick Winston, MIT – Director of AI Lab 1972-1997 </a:t>
            </a:r>
          </a:p>
          <a:p>
            <a:r>
              <a:rPr lang="en-US" dirty="0"/>
              <a:t>  </a:t>
            </a:r>
            <a:r>
              <a:rPr lang="en-US" dirty="0">
                <a:hlinkClick r:id="rId2"/>
              </a:rPr>
              <a:t>https://www.youtube.com/watch?v=ukYi50Gfc5M</a:t>
            </a:r>
            <a:endParaRPr lang="en-US" dirty="0"/>
          </a:p>
          <a:p>
            <a:endParaRPr lang="en-US" dirty="0"/>
          </a:p>
        </p:txBody>
      </p:sp>
      <p:sp>
        <p:nvSpPr>
          <p:cNvPr id="5"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79</a:t>
            </a:fld>
            <a:endParaRPr lang="en-US" dirty="0"/>
          </a:p>
        </p:txBody>
      </p:sp>
    </p:spTree>
    <p:extLst>
      <p:ext uri="{BB962C8B-B14F-4D97-AF65-F5344CB8AC3E}">
        <p14:creationId xmlns:p14="http://schemas.microsoft.com/office/powerpoint/2010/main" val="135536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lnSpcReduction="10000"/>
          </a:bodyPr>
          <a:lstStyle/>
          <a:p>
            <a:r>
              <a:rPr lang="en-US" dirty="0">
                <a:cs typeface="Calibri"/>
              </a:rPr>
              <a:t>This PowerPoint is available on Electronic Design Notebook (EDN) and will guide the first 10 classes</a:t>
            </a:r>
          </a:p>
          <a:p>
            <a:pPr lvl="1"/>
            <a:r>
              <a:rPr lang="en-US" sz="2400" dirty="0"/>
              <a:t>Playbook - </a:t>
            </a:r>
            <a:r>
              <a:rPr lang="en-US" sz="2400" dirty="0">
                <a:hlinkClick r:id="rId2"/>
              </a:rPr>
              <a:t>https://designlab.eng.rpi.edu/edn/projects/capstone-support-dev/wiki/Capstone_Playbook</a:t>
            </a:r>
            <a:r>
              <a:rPr lang="en-US" sz="2400" dirty="0"/>
              <a:t> </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CE1DC-EE6C-24F7-7A82-811C376FB6AC}"/>
              </a:ext>
            </a:extLst>
          </p:cNvPr>
          <p:cNvSpPr>
            <a:spLocks noGrp="1"/>
          </p:cNvSpPr>
          <p:nvPr>
            <p:ph type="title"/>
          </p:nvPr>
        </p:nvSpPr>
        <p:spPr/>
        <p:txBody>
          <a:bodyPr/>
          <a:lstStyle/>
          <a:p>
            <a:pPr algn="ctr"/>
            <a:r>
              <a:rPr lang="en-US" dirty="0">
                <a:latin typeface="Calibri (Headings)"/>
              </a:rPr>
              <a:t>Tech Reports</a:t>
            </a:r>
          </a:p>
        </p:txBody>
      </p:sp>
      <p:sp>
        <p:nvSpPr>
          <p:cNvPr id="3" name="Content Placeholder 2">
            <a:extLst>
              <a:ext uri="{FF2B5EF4-FFF2-40B4-BE49-F238E27FC236}">
                <a16:creationId xmlns:a16="http://schemas.microsoft.com/office/drawing/2014/main" id="{2B616B3C-B3E7-32CD-4A91-5CBDD15F44F9}"/>
              </a:ext>
            </a:extLst>
          </p:cNvPr>
          <p:cNvSpPr>
            <a:spLocks noGrp="1"/>
          </p:cNvSpPr>
          <p:nvPr>
            <p:ph idx="1"/>
          </p:nvPr>
        </p:nvSpPr>
        <p:spPr/>
        <p:txBody>
          <a:bodyPr>
            <a:normAutofit/>
          </a:bodyPr>
          <a:lstStyle/>
          <a:p>
            <a:r>
              <a:rPr lang="en-US" sz="3200" dirty="0"/>
              <a:t>Differ from a Term Paper or Essay</a:t>
            </a:r>
            <a:br>
              <a:rPr lang="en-US" sz="3200" dirty="0"/>
            </a:br>
            <a:r>
              <a:rPr lang="en-US" sz="3200" dirty="0"/>
              <a:t>	- News Article vs. Feature Story</a:t>
            </a:r>
            <a:br>
              <a:rPr lang="en-US" sz="3200" dirty="0"/>
            </a:br>
            <a:r>
              <a:rPr lang="en-US" sz="3200" dirty="0"/>
              <a:t>	- Factual vs. Opinion</a:t>
            </a:r>
          </a:p>
          <a:p>
            <a:r>
              <a:rPr lang="en-US" sz="3200" dirty="0"/>
              <a:t>Provide Technical Information and Results  </a:t>
            </a:r>
            <a:br>
              <a:rPr lang="en-US" sz="3200" dirty="0"/>
            </a:br>
            <a:r>
              <a:rPr lang="en-US" sz="3200" dirty="0"/>
              <a:t> 	- What?</a:t>
            </a:r>
            <a:br>
              <a:rPr lang="en-US" sz="3200" dirty="0"/>
            </a:br>
            <a:r>
              <a:rPr lang="en-US" sz="3200" dirty="0"/>
              <a:t> 	- Why?</a:t>
            </a:r>
            <a:br>
              <a:rPr lang="en-US" sz="3200" dirty="0"/>
            </a:br>
            <a:r>
              <a:rPr lang="en-US" sz="3200" dirty="0"/>
              <a:t> 	- How?</a:t>
            </a:r>
          </a:p>
          <a:p>
            <a:r>
              <a:rPr lang="en-US" sz="3200" dirty="0"/>
              <a:t>Reader must be able to </a:t>
            </a:r>
            <a:r>
              <a:rPr lang="en-US" sz="3200" b="1" dirty="0"/>
              <a:t>re-produce</a:t>
            </a:r>
            <a:r>
              <a:rPr lang="en-US" sz="3200" dirty="0"/>
              <a:t> the results</a:t>
            </a:r>
          </a:p>
          <a:p>
            <a:pPr marL="0" indent="0">
              <a:buNone/>
            </a:pPr>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363300298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a:xfrm>
            <a:off x="628650" y="216313"/>
            <a:ext cx="7886700" cy="805790"/>
          </a:xfrm>
        </p:spPr>
        <p:txBody>
          <a:bodyPr/>
          <a:lstStyle/>
          <a:p>
            <a:pPr algn="ctr"/>
            <a:r>
              <a:rPr lang="en-US" dirty="0">
                <a:latin typeface="+mn-lt"/>
              </a:rPr>
              <a:t>Start with an Outline</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412647" y="1253331"/>
            <a:ext cx="8274153" cy="4766470"/>
          </a:xfrm>
        </p:spPr>
        <p:txBody>
          <a:bodyPr>
            <a:noAutofit/>
          </a:bodyPr>
          <a:lstStyle/>
          <a:p>
            <a:pPr>
              <a:buFont typeface="Wingdings" panose="05000000000000000000" pitchFamily="2" charset="2"/>
              <a:buChar char="Ø"/>
            </a:pPr>
            <a:r>
              <a:rPr lang="en-US" sz="2400" dirty="0"/>
              <a:t>What is the </a:t>
            </a:r>
            <a:r>
              <a:rPr lang="en-US" sz="2400" b="1" dirty="0">
                <a:solidFill>
                  <a:srgbClr val="0000FF"/>
                </a:solidFill>
              </a:rPr>
              <a:t>Key Message</a:t>
            </a:r>
            <a:r>
              <a:rPr lang="en-US" sz="2400" dirty="0"/>
              <a:t>?</a:t>
            </a:r>
            <a:br>
              <a:rPr lang="en-US" sz="2400" dirty="0"/>
            </a:br>
            <a:r>
              <a:rPr lang="en-US" sz="2400" dirty="0"/>
              <a:t>	Who is the Audience?</a:t>
            </a:r>
            <a:br>
              <a:rPr lang="en-US" sz="2400" dirty="0"/>
            </a:br>
            <a:r>
              <a:rPr lang="en-US" sz="2400" dirty="0"/>
              <a:t>	Can an Uninformed Reader Understand?</a:t>
            </a:r>
            <a:br>
              <a:rPr lang="en-US" sz="2400" dirty="0"/>
            </a:br>
            <a:r>
              <a:rPr lang="en-US" sz="2400" dirty="0"/>
              <a:t>	Avoid Information Overload (...Data Dump)</a:t>
            </a:r>
          </a:p>
          <a:p>
            <a:pPr>
              <a:buFont typeface="Wingdings" panose="05000000000000000000" pitchFamily="2" charset="2"/>
              <a:buChar char="Ø"/>
            </a:pPr>
            <a:r>
              <a:rPr lang="en-US" sz="2400" dirty="0"/>
              <a:t>Utilize </a:t>
            </a:r>
            <a:r>
              <a:rPr lang="en-US" sz="2400" b="1" dirty="0">
                <a:solidFill>
                  <a:srgbClr val="FF0000"/>
                </a:solidFill>
              </a:rPr>
              <a:t>Illustrations </a:t>
            </a:r>
            <a:r>
              <a:rPr lang="en-US" sz="2400" dirty="0"/>
              <a:t>to convey the message </a:t>
            </a:r>
            <a:br>
              <a:rPr lang="en-US" sz="2400" dirty="0"/>
            </a:br>
            <a:r>
              <a:rPr lang="en-US" sz="2400" dirty="0"/>
              <a:t>   	“A picture is worth 1000 words!”</a:t>
            </a:r>
            <a:br>
              <a:rPr lang="en-US" sz="2400" dirty="0"/>
            </a:br>
            <a:r>
              <a:rPr lang="en-US" sz="2400" dirty="0"/>
              <a:t>	  - Figures, Plots</a:t>
            </a:r>
            <a:br>
              <a:rPr lang="en-US" sz="2400" dirty="0"/>
            </a:br>
            <a:r>
              <a:rPr lang="en-US" sz="2400" dirty="0"/>
              <a:t>	  - Schematics, Diagrams</a:t>
            </a:r>
            <a:r>
              <a:rPr lang="en-US" sz="2400" b="1" dirty="0">
                <a:solidFill>
                  <a:srgbClr val="FF0000"/>
                </a:solidFill>
              </a:rPr>
              <a:t/>
            </a:r>
            <a:br>
              <a:rPr lang="en-US" sz="2400" b="1" dirty="0">
                <a:solidFill>
                  <a:srgbClr val="FF0000"/>
                </a:solidFill>
              </a:rPr>
            </a:br>
            <a:r>
              <a:rPr lang="en-US" sz="2400" dirty="0"/>
              <a:t>	  - Tables, Lists</a:t>
            </a:r>
            <a:br>
              <a:rPr lang="en-US" sz="2400" dirty="0"/>
            </a:br>
            <a:r>
              <a:rPr lang="en-US" sz="2400" dirty="0"/>
              <a:t>	  - Equations</a:t>
            </a:r>
          </a:p>
          <a:p>
            <a:pPr>
              <a:buFont typeface="Wingdings" panose="05000000000000000000" pitchFamily="2" charset="2"/>
              <a:buChar char="Ø"/>
            </a:pPr>
            <a:r>
              <a:rPr lang="en-US" sz="2400" b="1" dirty="0">
                <a:solidFill>
                  <a:srgbClr val="00B050"/>
                </a:solidFill>
              </a:rPr>
              <a:t>Self-Explanatory </a:t>
            </a:r>
            <a:r>
              <a:rPr lang="en-US" sz="2400" dirty="0"/>
              <a:t>Figure Captions and Table Names</a:t>
            </a:r>
            <a:br>
              <a:rPr lang="en-US" sz="2400" dirty="0"/>
            </a:br>
            <a:r>
              <a:rPr lang="en-US" sz="2400" dirty="0"/>
              <a:t>        Can the reader understand the diagram/table	without reading the entire text?</a:t>
            </a:r>
          </a:p>
          <a:p>
            <a:endParaRPr lang="en-US" sz="2400" dirty="0"/>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81</a:t>
            </a:fld>
            <a:endParaRPr lang="en-US" dirty="0"/>
          </a:p>
        </p:txBody>
      </p:sp>
    </p:spTree>
    <p:extLst>
      <p:ext uri="{BB962C8B-B14F-4D97-AF65-F5344CB8AC3E}">
        <p14:creationId xmlns:p14="http://schemas.microsoft.com/office/powerpoint/2010/main" val="173470466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FE141-1E75-131B-EAE5-CAAD6B7EF0F1}"/>
              </a:ext>
            </a:extLst>
          </p:cNvPr>
          <p:cNvSpPr>
            <a:spLocks noGrp="1"/>
          </p:cNvSpPr>
          <p:nvPr>
            <p:ph type="title"/>
          </p:nvPr>
        </p:nvSpPr>
        <p:spPr/>
        <p:txBody>
          <a:bodyPr/>
          <a:lstStyle/>
          <a:p>
            <a:pPr algn="ctr"/>
            <a:r>
              <a:rPr lang="en-US" dirty="0">
                <a:latin typeface="+mn-lt"/>
              </a:rPr>
              <a:t>Writing Style</a:t>
            </a:r>
          </a:p>
        </p:txBody>
      </p:sp>
      <p:sp>
        <p:nvSpPr>
          <p:cNvPr id="3" name="Content Placeholder 2">
            <a:extLst>
              <a:ext uri="{FF2B5EF4-FFF2-40B4-BE49-F238E27FC236}">
                <a16:creationId xmlns:a16="http://schemas.microsoft.com/office/drawing/2014/main" id="{32E1DA2F-4A6C-4DD3-F657-89517F1D2957}"/>
              </a:ext>
            </a:extLst>
          </p:cNvPr>
          <p:cNvSpPr>
            <a:spLocks noGrp="1"/>
          </p:cNvSpPr>
          <p:nvPr>
            <p:ph idx="1"/>
          </p:nvPr>
        </p:nvSpPr>
        <p:spPr>
          <a:xfrm>
            <a:off x="1297245" y="1455177"/>
            <a:ext cx="7443632" cy="2369574"/>
          </a:xfrm>
        </p:spPr>
        <p:txBody>
          <a:bodyPr>
            <a:noAutofit/>
          </a:bodyPr>
          <a:lstStyle/>
          <a:p>
            <a:r>
              <a:rPr lang="en-US" sz="2800" dirty="0"/>
              <a:t>Clear and Concise</a:t>
            </a:r>
          </a:p>
          <a:p>
            <a:r>
              <a:rPr lang="en-US" sz="2800" dirty="0"/>
              <a:t>Short Sentences</a:t>
            </a:r>
          </a:p>
          <a:p>
            <a:r>
              <a:rPr lang="en-US" sz="2800" dirty="0"/>
              <a:t>Use Formatting for Clarity</a:t>
            </a:r>
            <a:br>
              <a:rPr lang="en-US" sz="2800" dirty="0"/>
            </a:br>
            <a:r>
              <a:rPr lang="en-US" sz="2800" dirty="0"/>
              <a:t>   </a:t>
            </a:r>
            <a:r>
              <a:rPr lang="en-US" sz="2000" dirty="0">
                <a:solidFill>
                  <a:srgbClr val="0000FF"/>
                </a:solidFill>
              </a:rPr>
              <a:t>4.0 Design Concept</a:t>
            </a:r>
            <a:br>
              <a:rPr lang="en-US" sz="2000" dirty="0">
                <a:solidFill>
                  <a:srgbClr val="0000FF"/>
                </a:solidFill>
              </a:rPr>
            </a:br>
            <a:r>
              <a:rPr lang="en-US" sz="2000" dirty="0">
                <a:solidFill>
                  <a:srgbClr val="0000FF"/>
                </a:solidFill>
              </a:rPr>
              <a:t>	   4.1 Mechanical System</a:t>
            </a:r>
            <a:br>
              <a:rPr lang="en-US" sz="2000" dirty="0">
                <a:solidFill>
                  <a:srgbClr val="0000FF"/>
                </a:solidFill>
              </a:rPr>
            </a:br>
            <a:r>
              <a:rPr lang="en-US" sz="2000" dirty="0">
                <a:solidFill>
                  <a:srgbClr val="0000FF"/>
                </a:solidFill>
              </a:rPr>
              <a:t>		4.1.1  Engine</a:t>
            </a:r>
            <a:br>
              <a:rPr lang="en-US" sz="2000" dirty="0">
                <a:solidFill>
                  <a:srgbClr val="0000FF"/>
                </a:solidFill>
              </a:rPr>
            </a:br>
            <a:r>
              <a:rPr lang="en-US" sz="2000" dirty="0">
                <a:solidFill>
                  <a:srgbClr val="0000FF"/>
                </a:solidFill>
              </a:rPr>
              <a:t>		4.1.2  Powertrain</a:t>
            </a:r>
            <a:br>
              <a:rPr lang="en-US" sz="2000" dirty="0">
                <a:solidFill>
                  <a:srgbClr val="0000FF"/>
                </a:solidFill>
              </a:rPr>
            </a:br>
            <a:r>
              <a:rPr lang="en-US" sz="2000" dirty="0">
                <a:solidFill>
                  <a:srgbClr val="0000FF"/>
                </a:solidFill>
              </a:rPr>
              <a:t>	   4.2 Electrical System</a:t>
            </a:r>
            <a:br>
              <a:rPr lang="en-US" sz="2000" dirty="0">
                <a:solidFill>
                  <a:srgbClr val="0000FF"/>
                </a:solidFill>
              </a:rPr>
            </a:br>
            <a:r>
              <a:rPr lang="en-US" sz="2000" dirty="0">
                <a:solidFill>
                  <a:srgbClr val="0000FF"/>
                </a:solidFill>
              </a:rPr>
              <a:t>		4.2.1  Sensors</a:t>
            </a:r>
            <a:br>
              <a:rPr lang="en-US" sz="2000" dirty="0">
                <a:solidFill>
                  <a:srgbClr val="0000FF"/>
                </a:solidFill>
              </a:rPr>
            </a:br>
            <a:r>
              <a:rPr lang="en-US" sz="2000" dirty="0">
                <a:solidFill>
                  <a:srgbClr val="0000FF"/>
                </a:solidFill>
              </a:rPr>
              <a:t>		4.2.2  Controls</a:t>
            </a:r>
          </a:p>
          <a:p>
            <a:r>
              <a:rPr lang="en-US" sz="2800" dirty="0"/>
              <a:t>Use a Scale in Figures to show Dimensions</a:t>
            </a:r>
          </a:p>
        </p:txBody>
      </p:sp>
      <p:pic>
        <p:nvPicPr>
          <p:cNvPr id="5" name="Picture 4">
            <a:extLst>
              <a:ext uri="{FF2B5EF4-FFF2-40B4-BE49-F238E27FC236}">
                <a16:creationId xmlns:a16="http://schemas.microsoft.com/office/drawing/2014/main" id="{375FB655-BD70-1B24-0251-5B7ECA6FA184}"/>
              </a:ext>
            </a:extLst>
          </p:cNvPr>
          <p:cNvPicPr>
            <a:picLocks noChangeAspect="1"/>
          </p:cNvPicPr>
          <p:nvPr/>
        </p:nvPicPr>
        <p:blipFill>
          <a:blip r:embed="rId2"/>
          <a:stretch>
            <a:fillRect/>
          </a:stretch>
        </p:blipFill>
        <p:spPr>
          <a:xfrm>
            <a:off x="6575502" y="1600200"/>
            <a:ext cx="1691898" cy="3131574"/>
          </a:xfrm>
          <a:prstGeom prst="rect">
            <a:avLst/>
          </a:prstGeom>
        </p:spPr>
      </p:pic>
      <p:sp>
        <p:nvSpPr>
          <p:cNvPr id="6"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82</a:t>
            </a:fld>
            <a:endParaRPr lang="en-US" dirty="0"/>
          </a:p>
        </p:txBody>
      </p:sp>
    </p:spTree>
    <p:extLst>
      <p:ext uri="{BB962C8B-B14F-4D97-AF65-F5344CB8AC3E}">
        <p14:creationId xmlns:p14="http://schemas.microsoft.com/office/powerpoint/2010/main" val="3417246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49FFE-A67A-D18D-361B-E9FE38589D17}"/>
              </a:ext>
            </a:extLst>
          </p:cNvPr>
          <p:cNvSpPr>
            <a:spLocks noGrp="1"/>
          </p:cNvSpPr>
          <p:nvPr>
            <p:ph type="title"/>
          </p:nvPr>
        </p:nvSpPr>
        <p:spPr/>
        <p:txBody>
          <a:bodyPr/>
          <a:lstStyle/>
          <a:p>
            <a:r>
              <a:rPr lang="en-US" dirty="0">
                <a:latin typeface="Calibri (Headings)"/>
              </a:rPr>
              <a:t>Provide Supporting Information</a:t>
            </a:r>
          </a:p>
        </p:txBody>
      </p:sp>
      <p:sp>
        <p:nvSpPr>
          <p:cNvPr id="3" name="Content Placeholder 2">
            <a:extLst>
              <a:ext uri="{FF2B5EF4-FFF2-40B4-BE49-F238E27FC236}">
                <a16:creationId xmlns:a16="http://schemas.microsoft.com/office/drawing/2014/main" id="{9DC2F243-D1FB-BB0B-4345-CE16DA5FD4EC}"/>
              </a:ext>
            </a:extLst>
          </p:cNvPr>
          <p:cNvSpPr>
            <a:spLocks noGrp="1"/>
          </p:cNvSpPr>
          <p:nvPr>
            <p:ph idx="1"/>
          </p:nvPr>
        </p:nvSpPr>
        <p:spPr>
          <a:xfrm>
            <a:off x="776130" y="1579822"/>
            <a:ext cx="7709107" cy="4351338"/>
          </a:xfrm>
        </p:spPr>
        <p:txBody>
          <a:bodyPr>
            <a:noAutofit/>
          </a:bodyPr>
          <a:lstStyle/>
          <a:p>
            <a:r>
              <a:rPr lang="en-US" sz="2400" dirty="0"/>
              <a:t>To Support Your Hypothesis</a:t>
            </a:r>
            <a:br>
              <a:rPr lang="en-US" sz="2400" dirty="0"/>
            </a:br>
            <a:r>
              <a:rPr lang="en-US" sz="2400" dirty="0"/>
              <a:t>	- Data</a:t>
            </a:r>
            <a:br>
              <a:rPr lang="en-US" sz="2400" dirty="0"/>
            </a:br>
            <a:r>
              <a:rPr lang="en-US" sz="2400" dirty="0"/>
              <a:t>	- Experimental Results</a:t>
            </a:r>
            <a:br>
              <a:rPr lang="en-US" sz="2400" dirty="0"/>
            </a:br>
            <a:r>
              <a:rPr lang="en-US" sz="2400" dirty="0"/>
              <a:t>	- Published Information</a:t>
            </a:r>
            <a:endParaRPr lang="en-US" sz="2400" b="1" dirty="0">
              <a:solidFill>
                <a:srgbClr val="FF0000"/>
              </a:solidFill>
            </a:endParaRPr>
          </a:p>
          <a:p>
            <a:r>
              <a:rPr lang="en-US" sz="2400" b="1" dirty="0">
                <a:solidFill>
                  <a:srgbClr val="0000FF"/>
                </a:solidFill>
              </a:rPr>
              <a:t>OR</a:t>
            </a:r>
            <a:r>
              <a:rPr lang="en-US" sz="2400" dirty="0"/>
              <a:t> To Present an Alternate Perspective</a:t>
            </a:r>
            <a:br>
              <a:rPr lang="en-US" sz="2400" dirty="0"/>
            </a:br>
            <a:r>
              <a:rPr lang="en-US" sz="2400" dirty="0"/>
              <a:t>	- Findings from the Literature</a:t>
            </a:r>
          </a:p>
          <a:p>
            <a:r>
              <a:rPr lang="en-US" sz="2400" dirty="0"/>
              <a:t>References and Citations</a:t>
            </a:r>
            <a:br>
              <a:rPr lang="en-US" sz="2400" dirty="0"/>
            </a:br>
            <a:r>
              <a:rPr lang="en-US" sz="2400" dirty="0"/>
              <a:t>	Always Provide Attribution!</a:t>
            </a:r>
          </a:p>
          <a:p>
            <a:pPr marL="0" indent="0">
              <a:buNone/>
            </a:pPr>
            <a:endParaRPr lang="en-US" sz="2400" b="1" dirty="0"/>
          </a:p>
          <a:p>
            <a:pPr marL="0" indent="0">
              <a:buNone/>
            </a:pPr>
            <a:r>
              <a:rPr lang="en-US" sz="2400" b="1" dirty="0"/>
              <a:t>PLAGIARISM</a:t>
            </a:r>
            <a:r>
              <a:rPr lang="en-US" sz="2400" dirty="0"/>
              <a:t>:</a:t>
            </a:r>
            <a:br>
              <a:rPr lang="en-US" sz="2400" dirty="0"/>
            </a:br>
            <a:r>
              <a:rPr lang="en-US" sz="2400" dirty="0"/>
              <a:t>	Use of Others’ Data/Figures/Text Without 	Attribution is Unethical and Not Acceptable</a:t>
            </a:r>
          </a:p>
          <a:p>
            <a:endParaRPr lang="en-US" dirty="0"/>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11530793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67C79-47D1-06E7-3B33-97A9562FFB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2D1C0F9F-1BB4-3D38-3D67-B4C69DAECBF8}"/>
              </a:ext>
            </a:extLst>
          </p:cNvPr>
          <p:cNvSpPr>
            <a:spLocks noGrp="1"/>
          </p:cNvSpPr>
          <p:nvPr>
            <p:ph idx="1"/>
          </p:nvPr>
        </p:nvSpPr>
        <p:spPr>
          <a:xfrm>
            <a:off x="658146" y="1501160"/>
            <a:ext cx="7886700" cy="4351338"/>
          </a:xfrm>
        </p:spPr>
        <p:txBody>
          <a:bodyPr>
            <a:normAutofit fontScale="92500" lnSpcReduction="20000"/>
          </a:bodyPr>
          <a:lstStyle/>
          <a:p>
            <a:r>
              <a:rPr lang="en-US" sz="3000" dirty="0"/>
              <a:t>Include Numbered Reference List </a:t>
            </a:r>
            <a:br>
              <a:rPr lang="en-US" sz="3000" dirty="0"/>
            </a:br>
            <a:r>
              <a:rPr lang="en-US" sz="3000" dirty="0"/>
              <a:t>	Match Reference Numbers [6,7] in Text</a:t>
            </a:r>
          </a:p>
          <a:p>
            <a:r>
              <a:rPr lang="en-US" sz="3000" dirty="0">
                <a:solidFill>
                  <a:srgbClr val="0000FF"/>
                </a:solidFill>
              </a:rPr>
              <a:t>All Figures and Tables must be referenced in the appropriate places in the text.</a:t>
            </a:r>
          </a:p>
          <a:p>
            <a:r>
              <a:rPr lang="en-US" sz="3000" dirty="0"/>
              <a:t>Is it a Legitimate/Reliable Reference?</a:t>
            </a:r>
            <a:br>
              <a:rPr lang="en-US" sz="3000" dirty="0"/>
            </a:br>
            <a:r>
              <a:rPr lang="en-US" sz="3000" dirty="0"/>
              <a:t>	- Peer Reviewed Journal Articles</a:t>
            </a:r>
            <a:br>
              <a:rPr lang="en-US" sz="3000" dirty="0"/>
            </a:br>
            <a:r>
              <a:rPr lang="en-US" sz="3000" dirty="0"/>
              <a:t>	- Technical Reports</a:t>
            </a:r>
            <a:br>
              <a:rPr lang="en-US" sz="3000" dirty="0"/>
            </a:br>
            <a:r>
              <a:rPr lang="en-US" sz="3000" dirty="0"/>
              <a:t>	- Textbook/Handbook</a:t>
            </a:r>
            <a:br>
              <a:rPr lang="en-US" sz="3000" dirty="0"/>
            </a:br>
            <a:r>
              <a:rPr lang="en-US" sz="3000" dirty="0"/>
              <a:t>	- Industry Website</a:t>
            </a:r>
          </a:p>
          <a:p>
            <a:r>
              <a:rPr lang="en-US" sz="3000" dirty="0"/>
              <a:t>For Web references, ensure all Reference Links are functional</a:t>
            </a:r>
            <a:r>
              <a:rPr lang="en-US" dirty="0"/>
              <a:t>	</a:t>
            </a:r>
          </a:p>
        </p:txBody>
      </p:sp>
      <p:sp>
        <p:nvSpPr>
          <p:cNvPr id="4" name="Slide Number Placeholder 4"/>
          <p:cNvSpPr>
            <a:spLocks noGrp="1"/>
          </p:cNvSpPr>
          <p:nvPr>
            <p:ph type="sldNum" sz="quarter" idx="12"/>
          </p:nvPr>
        </p:nvSpPr>
        <p:spPr>
          <a:xfrm>
            <a:off x="6553200" y="6356350"/>
            <a:ext cx="2133600" cy="365125"/>
          </a:xfrm>
        </p:spPr>
        <p:txBody>
          <a:bodyPr/>
          <a:lstStyle/>
          <a:p>
            <a:fld id="{B044824F-EBE0-443F-8A8F-F64816AF04DC}" type="slidenum">
              <a:rPr lang="en-US" smtClean="0"/>
              <a:t>84</a:t>
            </a:fld>
            <a:endParaRPr lang="en-US" dirty="0"/>
          </a:p>
        </p:txBody>
      </p:sp>
    </p:spTree>
    <p:extLst>
      <p:ext uri="{BB962C8B-B14F-4D97-AF65-F5344CB8AC3E}">
        <p14:creationId xmlns:p14="http://schemas.microsoft.com/office/powerpoint/2010/main" val="25129329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60 min - Statement of Work Exercise</a:t>
            </a:r>
          </a:p>
        </p:txBody>
      </p:sp>
      <p:sp>
        <p:nvSpPr>
          <p:cNvPr id="3" name="Content Placeholder 2"/>
          <p:cNvSpPr>
            <a:spLocks noGrp="1"/>
          </p:cNvSpPr>
          <p:nvPr>
            <p:ph idx="1"/>
          </p:nvPr>
        </p:nvSpPr>
        <p:spPr>
          <a:xfrm>
            <a:off x="628650" y="1690689"/>
            <a:ext cx="7886700" cy="4665662"/>
          </a:xfrm>
        </p:spPr>
        <p:txBody>
          <a:bodyPr>
            <a:normAutofit fontScale="92500" lnSpcReduction="10000"/>
          </a:bodyPr>
          <a:lstStyle/>
          <a:p>
            <a:pPr marL="0" indent="0">
              <a:buNone/>
            </a:pPr>
            <a:r>
              <a:rPr lang="en-US" sz="2600" dirty="0"/>
              <a:t>Design Report Template </a:t>
            </a:r>
            <a:r>
              <a:rPr lang="en-US" dirty="0"/>
              <a:t>– </a:t>
            </a:r>
            <a:r>
              <a:rPr lang="en-US" sz="2300" dirty="0"/>
              <a:t>SoW is phase 1 of this document</a:t>
            </a:r>
          </a:p>
          <a:p>
            <a:pPr marL="0" indent="0">
              <a:buNone/>
            </a:pPr>
            <a:r>
              <a:rPr lang="en-US" dirty="0">
                <a:hlinkClick r:id="rId2"/>
              </a:rPr>
              <a:t>https://designlab.eng.rpi.edu/edn/projects/capstone-support-dev/wiki/Templates_and_Forms</a:t>
            </a:r>
            <a:r>
              <a:rPr lang="en-US" dirty="0"/>
              <a:t> - Design Report.docx</a:t>
            </a:r>
          </a:p>
          <a:p>
            <a:r>
              <a:rPr lang="en-US" dirty="0"/>
              <a:t>10 min – Break into 3 groups</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CE/PE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FEBA4-555A-9468-2134-A84553CB8464}"/>
              </a:ext>
            </a:extLst>
          </p:cNvPr>
          <p:cNvSpPr>
            <a:spLocks noGrp="1"/>
          </p:cNvSpPr>
          <p:nvPr>
            <p:ph type="title"/>
          </p:nvPr>
        </p:nvSpPr>
        <p:spPr/>
        <p:txBody>
          <a:bodyPr/>
          <a:lstStyle/>
          <a:p>
            <a:r>
              <a:rPr lang="en-US" dirty="0"/>
              <a:t>Long Term vs. Short Term – aka This Semester</a:t>
            </a:r>
          </a:p>
        </p:txBody>
      </p:sp>
      <p:sp>
        <p:nvSpPr>
          <p:cNvPr id="3" name="Content Placeholder 2">
            <a:extLst>
              <a:ext uri="{FF2B5EF4-FFF2-40B4-BE49-F238E27FC236}">
                <a16:creationId xmlns:a16="http://schemas.microsoft.com/office/drawing/2014/main" id="{C97B3190-12C4-4B78-E585-D045A6C503FB}"/>
              </a:ext>
            </a:extLst>
          </p:cNvPr>
          <p:cNvSpPr>
            <a:spLocks noGrp="1"/>
          </p:cNvSpPr>
          <p:nvPr>
            <p:ph idx="1"/>
          </p:nvPr>
        </p:nvSpPr>
        <p:spPr/>
        <p:txBody>
          <a:bodyPr>
            <a:normAutofit lnSpcReduction="10000"/>
          </a:bodyPr>
          <a:lstStyle/>
          <a:p>
            <a:pPr marL="0" indent="0">
              <a:buNone/>
            </a:pPr>
            <a:r>
              <a:rPr lang="en-US" dirty="0"/>
              <a:t>Long Term</a:t>
            </a:r>
          </a:p>
          <a:p>
            <a:r>
              <a:rPr lang="en-US" dirty="0"/>
              <a:t>1 – 5 years</a:t>
            </a:r>
          </a:p>
          <a:p>
            <a:r>
              <a:rPr lang="en-US" dirty="0"/>
              <a:t>Assumes there may be multiple projects / semesters / teams working</a:t>
            </a:r>
          </a:p>
          <a:p>
            <a:r>
              <a:rPr lang="en-US" dirty="0"/>
              <a:t>Assumes a successful output from those</a:t>
            </a:r>
          </a:p>
          <a:p>
            <a:pPr marL="0" indent="0">
              <a:buNone/>
            </a:pPr>
            <a:r>
              <a:rPr lang="en-US" b="1" dirty="0"/>
              <a:t>What can the sponsor do / achieve years from now because your work was successful?</a:t>
            </a:r>
          </a:p>
          <a:p>
            <a:pPr marL="0" indent="0">
              <a:buNone/>
            </a:pPr>
            <a:endParaRPr lang="en-US" dirty="0"/>
          </a:p>
          <a:p>
            <a:pPr marL="0" indent="0">
              <a:buNone/>
            </a:pPr>
            <a:r>
              <a:rPr lang="en-US" dirty="0"/>
              <a:t>Short Term – aka by the end of This Semester</a:t>
            </a:r>
          </a:p>
          <a:p>
            <a:r>
              <a:rPr lang="en-US" dirty="0"/>
              <a:t>Things your sponsor wants you to achieve early this semester, by mid-semester, and at the end of the semester</a:t>
            </a:r>
          </a:p>
          <a:p>
            <a:r>
              <a:rPr lang="en-US" dirty="0"/>
              <a:t>Assumes your success</a:t>
            </a:r>
          </a:p>
          <a:p>
            <a:pPr marL="0" indent="0">
              <a:buNone/>
            </a:pPr>
            <a:r>
              <a:rPr lang="en-US" b="1" dirty="0"/>
              <a:t>What can your sponsor do with your work immediately after the semester ends?</a:t>
            </a:r>
          </a:p>
          <a:p>
            <a:endParaRPr lang="en-US" dirty="0"/>
          </a:p>
          <a:p>
            <a:pPr marL="0" indent="0">
              <a:buNone/>
            </a:pPr>
            <a:endParaRPr lang="en-US" dirty="0"/>
          </a:p>
        </p:txBody>
      </p:sp>
      <p:sp>
        <p:nvSpPr>
          <p:cNvPr id="4" name="Footer Placeholder 3">
            <a:extLst>
              <a:ext uri="{FF2B5EF4-FFF2-40B4-BE49-F238E27FC236}">
                <a16:creationId xmlns:a16="http://schemas.microsoft.com/office/drawing/2014/main" id="{6CAF6BF5-E8F1-532C-A9A4-D40746E69F93}"/>
              </a:ext>
            </a:extLst>
          </p:cNvPr>
          <p:cNvSpPr>
            <a:spLocks noGrp="1"/>
          </p:cNvSpPr>
          <p:nvPr>
            <p:ph type="ftr" sz="quarter" idx="11"/>
          </p:nvPr>
        </p:nvSpPr>
        <p:spPr/>
        <p:txBody>
          <a:bodyPr/>
          <a:lstStyle/>
          <a:p>
            <a:r>
              <a:rPr lang="en-US"/>
              <a:t>PE Space</a:t>
            </a:r>
            <a:endParaRPr lang="en-US" dirty="0"/>
          </a:p>
        </p:txBody>
      </p:sp>
      <p:sp>
        <p:nvSpPr>
          <p:cNvPr id="5" name="Slide Number Placeholder 4">
            <a:extLst>
              <a:ext uri="{FF2B5EF4-FFF2-40B4-BE49-F238E27FC236}">
                <a16:creationId xmlns:a16="http://schemas.microsoft.com/office/drawing/2014/main" id="{750FE1AE-1105-671A-42F5-F4FA78D19D62}"/>
              </a:ext>
            </a:extLst>
          </p:cNvPr>
          <p:cNvSpPr>
            <a:spLocks noGrp="1"/>
          </p:cNvSpPr>
          <p:nvPr>
            <p:ph type="sldNum" sz="quarter" idx="12"/>
          </p:nvPr>
        </p:nvSpPr>
        <p:spPr/>
        <p:txBody>
          <a:bodyPr/>
          <a:lstStyle/>
          <a:p>
            <a:fld id="{028FE254-016A-4E51-98AE-D4B4E3F12C32}" type="slidenum">
              <a:rPr lang="en-US" smtClean="0"/>
              <a:t>86</a:t>
            </a:fld>
            <a:endParaRPr lang="en-US" dirty="0"/>
          </a:p>
        </p:txBody>
      </p:sp>
    </p:spTree>
    <p:extLst>
      <p:ext uri="{BB962C8B-B14F-4D97-AF65-F5344CB8AC3E}">
        <p14:creationId xmlns:p14="http://schemas.microsoft.com/office/powerpoint/2010/main" val="21453096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a:bodyPr>
          <a:lstStyle/>
          <a:p>
            <a:pPr lvl="0"/>
            <a:r>
              <a:rPr lang="en-US" dirty="0"/>
              <a:t>Be productive for meetings</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87</a:t>
            </a:fld>
            <a:endParaRPr lang="en-US" sz="1200" dirty="0"/>
          </a:p>
        </p:txBody>
      </p:sp>
    </p:spTree>
    <p:extLst>
      <p:ext uri="{BB962C8B-B14F-4D97-AF65-F5344CB8AC3E}">
        <p14:creationId xmlns:p14="http://schemas.microsoft.com/office/powerpoint/2010/main" val="4085621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57" y="235089"/>
            <a:ext cx="7886700" cy="882440"/>
          </a:xfrm>
        </p:spPr>
        <p:txBody>
          <a:bodyPr/>
          <a:lstStyle/>
          <a:p>
            <a:r>
              <a:rPr lang="en-US" dirty="0"/>
              <a:t>Out of Class Tasks</a:t>
            </a:r>
            <a:br>
              <a:rPr lang="en-US" dirty="0"/>
            </a:br>
            <a:r>
              <a:rPr lang="en-US" sz="1800" dirty="0"/>
              <a:t>(to be completed </a:t>
            </a:r>
            <a:r>
              <a:rPr lang="en-US" sz="1800" b="1" dirty="0"/>
              <a:t>BEFORE Class 6</a:t>
            </a:r>
            <a:r>
              <a:rPr lang="en-US" sz="1800" dirty="0"/>
              <a:t>)</a:t>
            </a:r>
          </a:p>
        </p:txBody>
      </p:sp>
      <p:sp>
        <p:nvSpPr>
          <p:cNvPr id="8" name="Content Placeholder 2"/>
          <p:cNvSpPr txBox="1">
            <a:spLocks/>
          </p:cNvSpPr>
          <p:nvPr/>
        </p:nvSpPr>
        <p:spPr>
          <a:xfrm>
            <a:off x="1600200" y="1117529"/>
            <a:ext cx="6807508" cy="1684853"/>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Project Technical Work</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Wordsmith and polish Statement of Work</a:t>
            </a:r>
            <a:endParaRPr lang="en-US" sz="1400" dirty="0">
              <a:solidFill>
                <a:srgbClr val="C00000"/>
              </a:solidFill>
              <a:latin typeface="Calibri" panose="020F0502020204030204"/>
              <a:ea typeface="+mn-lt"/>
              <a:cs typeface="Calibri" panose="020F0502020204030204"/>
            </a:endParaRP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Statement of Work (Phase 1 of </a:t>
            </a:r>
            <a:r>
              <a:rPr lang="en-US" sz="1400" i="1" dirty="0">
                <a:solidFill>
                  <a:prstClr val="black"/>
                </a:solidFill>
                <a:latin typeface="Calibri" panose="020F0502020204030204"/>
                <a:ea typeface="+mn-lt"/>
                <a:cs typeface="Calibri" panose="020F0502020204030204"/>
              </a:rPr>
              <a:t>Design Report.docx</a:t>
            </a:r>
            <a:r>
              <a:rPr lang="en-US" sz="1400" dirty="0">
                <a:solidFill>
                  <a:prstClr val="black"/>
                </a:solidFill>
                <a:latin typeface="Calibri" panose="020F0502020204030204"/>
                <a:ea typeface="+mn-lt"/>
                <a:cs typeface="Calibri" panose="020F0502020204030204"/>
              </a:rPr>
              <a:t>) to Repository prior to class 6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working/Reports/Design Report + Poster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Upload Needs &amp; Requirements spreadsheet to Repository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Location - working/Engineering Analysis</a:t>
            </a:r>
          </a:p>
          <a:p>
            <a:pPr marL="171450" indent="-171450" defTabSz="685800">
              <a:spcBef>
                <a:spcPts val="750"/>
              </a:spcBef>
            </a:pPr>
            <a:endParaRPr lang="en-US" sz="1200" dirty="0">
              <a:solidFill>
                <a:prstClr val="black"/>
              </a:solidFill>
              <a:latin typeface="Calibri" panose="020F0502020204030204"/>
              <a:ea typeface="+mn-lt"/>
              <a:cs typeface="Calibri" panose="020F0502020204030204"/>
            </a:endParaRPr>
          </a:p>
        </p:txBody>
      </p:sp>
      <p:sp>
        <p:nvSpPr>
          <p:cNvPr id="10" name="Content Placeholder 2"/>
          <p:cNvSpPr txBox="1">
            <a:spLocks/>
          </p:cNvSpPr>
          <p:nvPr/>
        </p:nvSpPr>
        <p:spPr>
          <a:xfrm>
            <a:off x="1600200" y="2816170"/>
            <a:ext cx="6807508" cy="1241446"/>
          </a:xfrm>
          <a:prstGeom prst="rect">
            <a:avLst/>
          </a:prstGeom>
          <a:solidFill>
            <a:schemeClr val="accent1">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Concept Generation video (9 min) in preparation for Concept Generation class exercise</a:t>
            </a:r>
          </a:p>
          <a:p>
            <a:pPr marL="514350" lvl="1" indent="-171450" defTabSz="685800">
              <a:spcBef>
                <a:spcPts val="375"/>
              </a:spcBef>
            </a:pPr>
            <a:r>
              <a:rPr lang="en-US" sz="600" dirty="0">
                <a:solidFill>
                  <a:prstClr val="black"/>
                </a:solidFill>
                <a:latin typeface="Calibri" panose="020F0502020204030204"/>
                <a:ea typeface="+mn-lt"/>
                <a:cs typeface="Calibri" panose="020F0502020204030204"/>
                <a:hlinkClick r:id="rId2"/>
              </a:rPr>
              <a:t>https://mediasite.mms.rpi.edu/Mediasite5/Channel/anderm8winrpiedu-engr-2050/watch/d78db44fd9f7424b9d8f4c72857f84371d</a:t>
            </a:r>
            <a:r>
              <a:rPr lang="en-US" sz="600" dirty="0">
                <a:solidFill>
                  <a:prstClr val="black"/>
                </a:solidFill>
                <a:latin typeface="Calibri" panose="020F0502020204030204"/>
                <a:ea typeface="+mn-lt"/>
                <a:cs typeface="Calibri" panose="020F0502020204030204"/>
              </a:rPr>
              <a:t> </a:t>
            </a:r>
          </a:p>
          <a:p>
            <a:pPr marL="57150" indent="-171450" defTabSz="685800">
              <a:spcBef>
                <a:spcPts val="375"/>
              </a:spcBef>
            </a:pPr>
            <a:r>
              <a:rPr lang="en-US" sz="1400" dirty="0">
                <a:solidFill>
                  <a:prstClr val="black"/>
                </a:solidFill>
                <a:ea typeface="+mn-lt"/>
                <a:cs typeface="Calibri" panose="020F0502020204030204"/>
              </a:rPr>
              <a:t>Post Team Standards Agreement to Wiki </a:t>
            </a:r>
            <a:r>
              <a:rPr lang="en-US" sz="1400" b="1" dirty="0">
                <a:solidFill>
                  <a:prstClr val="black"/>
                </a:solidFill>
                <a:ea typeface="+mn-lt"/>
                <a:cs typeface="Calibri" panose="020F0502020204030204"/>
              </a:rPr>
              <a:t>BEFORE</a:t>
            </a:r>
            <a:r>
              <a:rPr lang="en-US" sz="1400" dirty="0">
                <a:solidFill>
                  <a:prstClr val="black"/>
                </a:solidFill>
                <a:ea typeface="+mn-lt"/>
                <a:cs typeface="Calibri" panose="020F0502020204030204"/>
              </a:rPr>
              <a:t> class 6</a:t>
            </a:r>
          </a:p>
          <a:p>
            <a:pPr marL="514350" lvl="1" indent="-171450" defTabSz="685800">
              <a:spcBef>
                <a:spcPts val="375"/>
              </a:spcBef>
            </a:pPr>
            <a:endParaRPr lang="en-US" sz="600" dirty="0">
              <a:solidFill>
                <a:prstClr val="black"/>
              </a:solidFill>
              <a:latin typeface="Calibri" panose="020F0502020204030204"/>
              <a:ea typeface="+mn-lt"/>
              <a:cs typeface="Calibri" panose="020F0502020204030204"/>
            </a:endParaRPr>
          </a:p>
        </p:txBody>
      </p:sp>
      <p:sp>
        <p:nvSpPr>
          <p:cNvPr id="11" name="Content Placeholder 2"/>
          <p:cNvSpPr txBox="1">
            <a:spLocks/>
          </p:cNvSpPr>
          <p:nvPr/>
        </p:nvSpPr>
        <p:spPr>
          <a:xfrm>
            <a:off x="1600200" y="4071405"/>
            <a:ext cx="6807508" cy="2289048"/>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Complete Class 5 Ticket Out - </a:t>
            </a:r>
            <a:r>
              <a:rPr lang="en-US" sz="750" u="sng" dirty="0">
                <a:solidFill>
                  <a:prstClr val="black"/>
                </a:solidFill>
                <a:hlinkClick r:id="rId3"/>
              </a:rPr>
              <a:t>https://forms.gle/cQMW67DEXopv8FD59</a:t>
            </a:r>
            <a:r>
              <a:rPr lang="en-US" sz="750" u="sng" dirty="0">
                <a:solidFill>
                  <a:prstClr val="black"/>
                </a:solidFill>
              </a:rPr>
              <a:t> </a:t>
            </a:r>
            <a:endParaRPr lang="en-US" sz="750" u="sng" dirty="0">
              <a:solidFill>
                <a:prstClr val="black"/>
              </a:solidFill>
              <a:latin typeface="Calibri" panose="020F0502020204030204"/>
            </a:endParaRPr>
          </a:p>
          <a:p>
            <a:pPr marL="171450" indent="-171450" defTabSz="685800">
              <a:spcBef>
                <a:spcPts val="750"/>
              </a:spcBef>
            </a:pPr>
            <a:r>
              <a:rPr lang="en-US" sz="1400" dirty="0">
                <a:solidFill>
                  <a:prstClr val="black"/>
                </a:solidFill>
                <a:latin typeface="Calibri" panose="020F0502020204030204"/>
              </a:rPr>
              <a:t>Watch SVN Training video</a:t>
            </a:r>
          </a:p>
          <a:p>
            <a:pPr marL="514350" lvl="1" indent="-171450" defTabSz="685800">
              <a:spcBef>
                <a:spcPts val="375"/>
              </a:spcBef>
            </a:pPr>
            <a:r>
              <a:rPr lang="en-US" sz="600" dirty="0">
                <a:solidFill>
                  <a:prstClr val="black"/>
                </a:solidFill>
                <a:latin typeface="Calibri" panose="020F0502020204030204"/>
                <a:cs typeface="Calibri"/>
                <a:hlinkClick r:id="rId4"/>
              </a:rPr>
              <a:t>https://designlab.eng.rpi.edu/edn/projects/capstone-support-dev/repository/112/raw/training/Getting%20Started%20with%20Subversion-For%20Windows%20Users.mp4</a:t>
            </a:r>
            <a:r>
              <a:rPr lang="en-US" sz="600" dirty="0">
                <a:solidFill>
                  <a:prstClr val="black"/>
                </a:solidFill>
                <a:latin typeface="Calibri" panose="020F0502020204030204"/>
                <a:cs typeface="Calibri"/>
              </a:rPr>
              <a:t> </a:t>
            </a:r>
          </a:p>
          <a:p>
            <a:pPr marL="171450" indent="-171450" defTabSz="685800">
              <a:spcBef>
                <a:spcPts val="750"/>
              </a:spcBef>
            </a:pPr>
            <a:r>
              <a:rPr lang="en-US" sz="1400" dirty="0">
                <a:solidFill>
                  <a:prstClr val="black"/>
                </a:solidFill>
                <a:latin typeface="Calibri" panose="020F0502020204030204"/>
                <a:cs typeface="Calibri"/>
              </a:rPr>
              <a:t>Complete the Online Safety Training in Percipio by end of 3rd week</a:t>
            </a:r>
            <a:endParaRPr lang="en-US" sz="1400" dirty="0">
              <a:solidFill>
                <a:prstClr val="black"/>
              </a:solidFill>
              <a:latin typeface="Calibri" panose="020F0502020204030204"/>
              <a:ea typeface="+mn-lt"/>
              <a:cs typeface="Calibri" panose="020F0502020204030204"/>
            </a:endParaRPr>
          </a:p>
          <a:p>
            <a:pPr marL="457200" lvl="1" indent="-171450" defTabSz="685800">
              <a:spcBef>
                <a:spcPts val="375"/>
              </a:spcBef>
              <a:tabLst>
                <a:tab pos="631825" algn="l"/>
              </a:tabLst>
            </a:pPr>
            <a:r>
              <a:rPr lang="en-US" sz="1100" dirty="0">
                <a:solidFill>
                  <a:prstClr val="black"/>
                </a:solidFill>
                <a:cs typeface="Calibri"/>
                <a:hlinkClick r:id="rId5"/>
              </a:rPr>
              <a:t>https://rpi.percipio.com/</a:t>
            </a:r>
            <a:endParaRPr lang="en-US" sz="1100" dirty="0">
              <a:solidFill>
                <a:prstClr val="black"/>
              </a:solidFill>
              <a:cs typeface="Calibri"/>
            </a:endParaRPr>
          </a:p>
          <a:p>
            <a:pPr marL="457200" lvl="1" indent="-171450" defTabSz="685800">
              <a:spcBef>
                <a:spcPts val="375"/>
              </a:spcBef>
              <a:tabLst>
                <a:tab pos="631825" algn="l"/>
              </a:tabLst>
            </a:pPr>
            <a:r>
              <a:rPr lang="en-US" sz="1400" dirty="0">
                <a:solidFill>
                  <a:prstClr val="black"/>
                </a:solidFill>
                <a:latin typeface="Calibri" panose="020F0502020204030204"/>
                <a:cs typeface="Calibri"/>
              </a:rPr>
              <a:t>Rensselaer Manufacturing and Prototyping Laboratories - Safety Orientation</a:t>
            </a:r>
          </a:p>
          <a:p>
            <a:pPr marL="457200" lvl="1" indent="-171450" defTabSz="685800">
              <a:spcBef>
                <a:spcPts val="750"/>
              </a:spcBef>
              <a:tabLst>
                <a:tab pos="631825" algn="l"/>
              </a:tabLst>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6"/>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171450" indent="-171450" defTabSz="685800">
              <a:spcBef>
                <a:spcPts val="750"/>
              </a:spcBef>
            </a:pPr>
            <a:endParaRPr lang="en-US" sz="1050" u="sng" dirty="0">
              <a:solidFill>
                <a:prstClr val="black"/>
              </a:solidFill>
              <a:latin typeface="Calibri" panose="020F0502020204030204"/>
            </a:endParaRPr>
          </a:p>
        </p:txBody>
      </p:sp>
      <p:sp>
        <p:nvSpPr>
          <p:cNvPr id="9" name="Oval 8"/>
          <p:cNvSpPr/>
          <p:nvPr/>
        </p:nvSpPr>
        <p:spPr>
          <a:xfrm>
            <a:off x="332408" y="2973249"/>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289477" y="4724400"/>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67851" y="1557795"/>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10668158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80253" y="5343328"/>
            <a:ext cx="8783495"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600" dirty="0">
                <a:hlinkClick r:id="rId3"/>
              </a:rPr>
              <a:t>https://designlab.eng.rpi.edu/edn/projects/capstone-support-dev/wiki/Capstone_Playbook</a:t>
            </a:r>
            <a:endParaRPr lang="en-US" sz="16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8962" y="1456126"/>
            <a:ext cx="6346076" cy="3819734"/>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a:bodyPr>
          <a:lstStyle/>
          <a:p>
            <a:r>
              <a:rPr lang="en-US" dirty="0">
                <a:cs typeface="Calibri"/>
              </a:rPr>
              <a:t>We follow RPI’s COVID-19 guidelines. </a:t>
            </a:r>
          </a:p>
          <a:p>
            <a:pPr lvl="1"/>
            <a:r>
              <a:rPr lang="en-US" dirty="0">
                <a:effectLst/>
                <a:latin typeface="Calibri" panose="020F0502020204030204" pitchFamily="34" charset="0"/>
                <a:ea typeface="Calibri" panose="020F0502020204030204" pitchFamily="34" charset="0"/>
                <a:hlinkClick r:id="rId2"/>
              </a:rPr>
              <a:t>https://covid19.rpi.edu/</a:t>
            </a:r>
            <a:endParaRPr lang="en-US" dirty="0">
              <a:effectLst/>
              <a:latin typeface="Calibri" panose="020F0502020204030204" pitchFamily="34" charset="0"/>
              <a:ea typeface="Calibri" panose="020F0502020204030204" pitchFamily="34" charset="0"/>
            </a:endParaRPr>
          </a:p>
          <a:p>
            <a:r>
              <a:rPr lang="en-US" dirty="0">
                <a:cs typeface="Calibri"/>
              </a:rPr>
              <a:t>All course material is available online Electronic Design Notebook (EDN)</a:t>
            </a:r>
          </a:p>
          <a:p>
            <a:pPr lvl="1"/>
            <a:r>
              <a:rPr lang="en-US" dirty="0">
                <a:ea typeface="+mn-lt"/>
                <a:cs typeface="+mn-lt"/>
                <a:hlinkClick r:id="rId3"/>
              </a:rPr>
              <a:t>https://designlab.eng.rpi.edu/edn/projects/capstone-support-dev/wiki</a:t>
            </a:r>
            <a:r>
              <a:rPr lang="en-US" dirty="0">
                <a:ea typeface="+mn-lt"/>
                <a:cs typeface="+mn-lt"/>
              </a:rPr>
              <a:t> </a:t>
            </a:r>
            <a:endParaRPr lang="en-US" dirty="0">
              <a:cs typeface="Calibri"/>
            </a:endParaRPr>
          </a:p>
          <a:p>
            <a:pPr lvl="1"/>
            <a:endParaRPr lang="en-US" dirty="0">
              <a:cs typeface="Calibri"/>
            </a:endParaRP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90</a:t>
            </a:fld>
            <a:endParaRPr lang="en-US" sz="1200" dirty="0"/>
          </a:p>
        </p:txBody>
      </p:sp>
    </p:spTree>
    <p:extLst>
      <p:ext uri="{BB962C8B-B14F-4D97-AF65-F5344CB8AC3E}">
        <p14:creationId xmlns:p14="http://schemas.microsoft.com/office/powerpoint/2010/main" val="20243014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at team table</a:t>
            </a:r>
          </a:p>
          <a:p>
            <a:r>
              <a:rPr lang="en-US" dirty="0"/>
              <a:t>This will take place at some point during Concept Generation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project needs/reqs </a:t>
            </a:r>
          </a:p>
          <a:p>
            <a:pPr lvl="1"/>
            <a:r>
              <a:rPr lang="en-US" dirty="0"/>
              <a:t>write separately on Post 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15 min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14117092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Mgmt</a:t>
            </a:r>
          </a:p>
          <a:p>
            <a:pPr lvl="1"/>
            <a:r>
              <a:rPr lang="en-US" sz="2100" dirty="0"/>
              <a:t>Others can reply to post with any corrections or additional information</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38088527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Background Memo</a:t>
            </a:r>
          </a:p>
        </p:txBody>
      </p:sp>
      <p:sp>
        <p:nvSpPr>
          <p:cNvPr id="3" name="Content Placeholder 2"/>
          <p:cNvSpPr>
            <a:spLocks noGrp="1"/>
          </p:cNvSpPr>
          <p:nvPr>
            <p:ph idx="1"/>
          </p:nvPr>
        </p:nvSpPr>
        <p:spPr>
          <a:xfrm>
            <a:off x="628650" y="1295400"/>
            <a:ext cx="7886700" cy="4881563"/>
          </a:xfrm>
        </p:spPr>
        <p:txBody>
          <a:bodyPr>
            <a:normAutofit/>
          </a:bodyPr>
          <a:lstStyle/>
          <a:p>
            <a:pPr marL="0" indent="0">
              <a:buNone/>
            </a:pPr>
            <a:r>
              <a:rPr lang="en-US" dirty="0"/>
              <a:t>Team Creates (Together or Independently) A List of Topics, e.g.:</a:t>
            </a:r>
          </a:p>
          <a:p>
            <a:r>
              <a:rPr lang="en-US" dirty="0"/>
              <a:t>What is current state of the art? How is problem currently solved?</a:t>
            </a:r>
          </a:p>
          <a:p>
            <a:pPr lvl="1"/>
            <a:r>
              <a:rPr lang="en-US" dirty="0"/>
              <a:t>Literature search on topic X and how that helps the project</a:t>
            </a:r>
          </a:p>
          <a:p>
            <a:pPr lvl="1"/>
            <a:r>
              <a:rPr lang="en-US" dirty="0"/>
              <a:t>User interviews to gather additional needs and requirements</a:t>
            </a:r>
          </a:p>
          <a:p>
            <a:r>
              <a:rPr lang="en-US" dirty="0"/>
              <a:t>What will team members NEED to know to move forwards?</a:t>
            </a:r>
          </a:p>
          <a:p>
            <a:pPr lvl="1"/>
            <a:r>
              <a:rPr lang="en-US" dirty="0"/>
              <a:t>Identifying / installing / practicing software or techniques which will be required for the project and documenting any challenges or issues</a:t>
            </a:r>
          </a:p>
          <a:p>
            <a:r>
              <a:rPr lang="en-US" dirty="0"/>
              <a:t>What has already been accomplished by prior team?</a:t>
            </a:r>
          </a:p>
          <a:p>
            <a:pPr lvl="1"/>
            <a:r>
              <a:rPr lang="en-US" dirty="0"/>
              <a:t>Install existing project software and identify issues and opportunities for improvement</a:t>
            </a:r>
          </a:p>
          <a:p>
            <a:pPr lvl="1"/>
            <a:r>
              <a:rPr lang="en-US" dirty="0"/>
              <a:t>Verify work done by past Capstone team and identify issues and opportunities for improvement</a:t>
            </a:r>
          </a:p>
          <a:p>
            <a:pPr lvl="1"/>
            <a:r>
              <a:rPr lang="en-US" dirty="0"/>
              <a:t>Conduct testing or system operation described by prior team and identify issues and opportunities for improvement</a:t>
            </a:r>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943600"/>
            <a:ext cx="7776360" cy="677108"/>
          </a:xfrm>
          <a:prstGeom prst="rect">
            <a:avLst/>
          </a:prstGeom>
          <a:ln w="28575"/>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https://designlab.eng.rpi.edu/edn/projects/capstone-support-dev/wiki/Background_Memo</a:t>
            </a:r>
            <a:r>
              <a:rPr lang="en-US" sz="1400" dirty="0">
                <a:solidFill>
                  <a:schemeClr val="tx1"/>
                </a:solidFill>
              </a:rPr>
              <a:t> </a:t>
            </a:r>
          </a:p>
        </p:txBody>
      </p:sp>
      <p:sp>
        <p:nvSpPr>
          <p:cNvPr id="9"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96</a:t>
            </a:fld>
            <a:endParaRPr lang="en-US" sz="1200" dirty="0"/>
          </a:p>
        </p:txBody>
      </p:sp>
    </p:spTree>
    <p:extLst>
      <p:ext uri="{BB962C8B-B14F-4D97-AF65-F5344CB8AC3E}">
        <p14:creationId xmlns:p14="http://schemas.microsoft.com/office/powerpoint/2010/main" val="6083852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09949-5FB3-45FB-8284-07F7F8C9B264}"/>
              </a:ext>
            </a:extLst>
          </p:cNvPr>
          <p:cNvSpPr>
            <a:spLocks noGrp="1"/>
          </p:cNvSpPr>
          <p:nvPr>
            <p:ph type="title"/>
          </p:nvPr>
        </p:nvSpPr>
        <p:spPr/>
        <p:txBody>
          <a:bodyPr/>
          <a:lstStyle/>
          <a:p>
            <a:r>
              <a:rPr lang="en-US" dirty="0"/>
              <a:t>10 min - Background Memo</a:t>
            </a:r>
          </a:p>
        </p:txBody>
      </p:sp>
      <p:sp>
        <p:nvSpPr>
          <p:cNvPr id="3" name="Content Placeholder 2">
            <a:extLst>
              <a:ext uri="{FF2B5EF4-FFF2-40B4-BE49-F238E27FC236}">
                <a16:creationId xmlns:a16="http://schemas.microsoft.com/office/drawing/2014/main" id="{E4EF24A8-5B12-4507-9ACB-F618A14C4D86}"/>
              </a:ext>
            </a:extLst>
          </p:cNvPr>
          <p:cNvSpPr>
            <a:spLocks noGrp="1"/>
          </p:cNvSpPr>
          <p:nvPr>
            <p:ph idx="1"/>
          </p:nvPr>
        </p:nvSpPr>
        <p:spPr>
          <a:xfrm>
            <a:off x="628650" y="1371600"/>
            <a:ext cx="7886700" cy="4351338"/>
          </a:xfrm>
        </p:spPr>
        <p:txBody>
          <a:bodyPr>
            <a:normAutofit/>
          </a:bodyPr>
          <a:lstStyle/>
          <a:p>
            <a:r>
              <a:rPr lang="en-US" dirty="0"/>
              <a:t>If time in class, team brainstorms list of topics and one person posts to Background Forum ASAP to allow collaboration</a:t>
            </a:r>
          </a:p>
          <a:p>
            <a:r>
              <a:rPr lang="en-US" dirty="0"/>
              <a:t>Outside of class, everyone review and reply with either their pick one of those topics OR replies with a new proposed topic as their memo topic</a:t>
            </a:r>
          </a:p>
          <a:p>
            <a:r>
              <a:rPr lang="en-US" dirty="0"/>
              <a:t>ALL topics should directly apply to your project. It should provide useful information that will help the team better understand:</a:t>
            </a:r>
          </a:p>
          <a:p>
            <a:pPr lvl="1"/>
            <a:r>
              <a:rPr lang="en-US" dirty="0"/>
              <a:t>The needs &amp; requirement</a:t>
            </a:r>
          </a:p>
          <a:p>
            <a:pPr lvl="1"/>
            <a:r>
              <a:rPr lang="en-US" dirty="0"/>
              <a:t>Possible solution concepts</a:t>
            </a:r>
          </a:p>
          <a:p>
            <a:pPr lvl="1"/>
            <a:r>
              <a:rPr lang="en-US" dirty="0"/>
              <a:t>Potential technologies, tools and methods from your Statement of Work</a:t>
            </a:r>
          </a:p>
          <a:p>
            <a:r>
              <a:rPr lang="en-US" dirty="0"/>
              <a:t>Your proposed topic SMART. This will make your writing easier and more beneficial to the team</a:t>
            </a:r>
          </a:p>
          <a:p>
            <a:r>
              <a:rPr lang="en-US" dirty="0"/>
              <a:t>Keep your writing focused. The memo is only 4 pages long!</a:t>
            </a:r>
          </a:p>
          <a:p>
            <a:endParaRPr lang="en-US" dirty="0"/>
          </a:p>
        </p:txBody>
      </p:sp>
      <p:sp>
        <p:nvSpPr>
          <p:cNvPr id="4" name="Footer Placeholder 3">
            <a:extLst>
              <a:ext uri="{FF2B5EF4-FFF2-40B4-BE49-F238E27FC236}">
                <a16:creationId xmlns:a16="http://schemas.microsoft.com/office/drawing/2014/main" id="{A011F982-A1FD-405D-AC00-2DA64EC91178}"/>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FF4E0530-33BA-4E1D-AD15-8889FB08060F}"/>
              </a:ext>
            </a:extLst>
          </p:cNvPr>
          <p:cNvSpPr>
            <a:spLocks noGrp="1"/>
          </p:cNvSpPr>
          <p:nvPr>
            <p:ph type="sldNum" sz="quarter" idx="12"/>
          </p:nvPr>
        </p:nvSpPr>
        <p:spPr/>
        <p:txBody>
          <a:bodyPr/>
          <a:lstStyle/>
          <a:p>
            <a:fld id="{028FE254-016A-4E51-98AE-D4B4E3F12C32}" type="slidenum">
              <a:rPr lang="en-US" smtClean="0"/>
              <a:t>97</a:t>
            </a:fld>
            <a:endParaRPr lang="en-US" dirty="0"/>
          </a:p>
        </p:txBody>
      </p:sp>
      <p:sp>
        <p:nvSpPr>
          <p:cNvPr id="7" name="TextBox 6">
            <a:extLst>
              <a:ext uri="{FF2B5EF4-FFF2-40B4-BE49-F238E27FC236}">
                <a16:creationId xmlns:a16="http://schemas.microsoft.com/office/drawing/2014/main" id="{638334BD-ED52-4C8F-8450-179D1235B789}"/>
              </a:ext>
            </a:extLst>
          </p:cNvPr>
          <p:cNvSpPr txBox="1"/>
          <p:nvPr/>
        </p:nvSpPr>
        <p:spPr>
          <a:xfrm>
            <a:off x="595018" y="5791200"/>
            <a:ext cx="7953973"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b="1" dirty="0"/>
              <a:t>PE/CE must approve your individual topic proposals </a:t>
            </a:r>
          </a:p>
        </p:txBody>
      </p:sp>
    </p:spTree>
    <p:extLst>
      <p:ext uri="{BB962C8B-B14F-4D97-AF65-F5344CB8AC3E}">
        <p14:creationId xmlns:p14="http://schemas.microsoft.com/office/powerpoint/2010/main" val="7455023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421" y="247687"/>
            <a:ext cx="7886700" cy="882440"/>
          </a:xfrm>
        </p:spPr>
        <p:txBody>
          <a:bodyPr/>
          <a:lstStyle/>
          <a:p>
            <a:r>
              <a:rPr lang="en-US" dirty="0"/>
              <a:t>Out of Class Tasks</a:t>
            </a:r>
            <a:br>
              <a:rPr lang="en-US" dirty="0"/>
            </a:br>
            <a:r>
              <a:rPr lang="en-US" sz="1800" dirty="0"/>
              <a:t>(to be completed </a:t>
            </a:r>
            <a:r>
              <a:rPr lang="en-US" sz="1800" b="1" dirty="0"/>
              <a:t>BEFORE Class 7</a:t>
            </a:r>
            <a:r>
              <a:rPr lang="en-US" sz="1800" dirty="0"/>
              <a:t>)</a:t>
            </a:r>
          </a:p>
        </p:txBody>
      </p:sp>
      <p:sp>
        <p:nvSpPr>
          <p:cNvPr id="8" name="Content Placeholder 2"/>
          <p:cNvSpPr txBox="1">
            <a:spLocks/>
          </p:cNvSpPr>
          <p:nvPr/>
        </p:nvSpPr>
        <p:spPr>
          <a:xfrm>
            <a:off x="1447800" y="1219200"/>
            <a:ext cx="6883708" cy="2059637"/>
          </a:xfrm>
          <a:prstGeom prst="rect">
            <a:avLst/>
          </a:prstGeom>
          <a:solidFill>
            <a:schemeClr val="accent4">
              <a:lumMod val="20000"/>
              <a:lumOff val="80000"/>
            </a:schemeClr>
          </a:solidFill>
        </p:spPr>
        <p:txBody>
          <a:bodyPr vert="horz" lIns="68580" tIns="34290" rIns="68580" bIns="3429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700" b="1" dirty="0">
                <a:solidFill>
                  <a:prstClr val="black"/>
                </a:solidFill>
                <a:latin typeface="Calibri" panose="020F0502020204030204"/>
              </a:rPr>
              <a:t>Project Technical Work</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Continue technical work</a:t>
            </a:r>
            <a:endParaRPr lang="en-US" sz="1500" dirty="0">
              <a:solidFill>
                <a:srgbClr val="C00000"/>
              </a:solidFill>
              <a:latin typeface="Calibri" panose="020F0502020204030204"/>
              <a:ea typeface="+mn-lt"/>
              <a:cs typeface="Calibri" panose="020F0502020204030204"/>
            </a:endParaRP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progress to Design Forum threads of EDN</a:t>
            </a:r>
          </a:p>
          <a:p>
            <a:pPr marL="171450" indent="-171450" defTabSz="685800">
              <a:spcBef>
                <a:spcPts val="750"/>
              </a:spcBef>
            </a:pPr>
            <a:r>
              <a:rPr lang="en-US" sz="1500" dirty="0">
                <a:solidFill>
                  <a:prstClr val="black"/>
                </a:solidFill>
                <a:ea typeface="+mn-lt"/>
                <a:cs typeface="Calibri" panose="020F0502020204030204"/>
              </a:rPr>
              <a:t>Post list of proposed topics for Background Memos in </a:t>
            </a:r>
            <a:r>
              <a:rPr lang="en-US" sz="1400" dirty="0">
                <a:solidFill>
                  <a:prstClr val="black"/>
                </a:solidFill>
              </a:rPr>
              <a:t>Background Info forum</a:t>
            </a:r>
          </a:p>
          <a:p>
            <a:pPr marL="514350" lvl="1" indent="-171450" defTabSz="685800">
              <a:spcBef>
                <a:spcPts val="375"/>
              </a:spcBef>
            </a:pPr>
            <a:r>
              <a:rPr lang="en-US" sz="1500">
                <a:solidFill>
                  <a:prstClr val="black"/>
                </a:solidFill>
                <a:latin typeface="Calibri" panose="020F0502020204030204"/>
                <a:ea typeface="+mn-lt"/>
                <a:cs typeface="Calibri" panose="020F0502020204030204"/>
              </a:rPr>
              <a:t>Thread called “</a:t>
            </a:r>
            <a:r>
              <a:rPr lang="en-US" sz="1500" dirty="0">
                <a:solidFill>
                  <a:prstClr val="black"/>
                </a:solidFill>
                <a:latin typeface="Calibri" panose="020F0502020204030204"/>
                <a:ea typeface="+mn-lt"/>
                <a:cs typeface="Calibri" panose="020F0502020204030204"/>
              </a:rPr>
              <a:t>Memo topics” – notify PE/CE when posted for approval</a:t>
            </a:r>
          </a:p>
          <a:p>
            <a:pPr marL="171450" indent="-171450" defTabSz="685800">
              <a:spcBef>
                <a:spcPts val="750"/>
              </a:spcBef>
            </a:pPr>
            <a:r>
              <a:rPr lang="en-US" sz="1500" dirty="0">
                <a:solidFill>
                  <a:prstClr val="black"/>
                </a:solidFill>
                <a:latin typeface="Calibri" panose="020F0502020204030204"/>
                <a:ea typeface="+mn-lt"/>
                <a:cs typeface="Calibri" panose="020F0502020204030204"/>
              </a:rPr>
              <a:t>Brainstorm </a:t>
            </a:r>
            <a:r>
              <a:rPr lang="en-US" sz="1500" i="1" dirty="0">
                <a:solidFill>
                  <a:prstClr val="black"/>
                </a:solidFill>
                <a:latin typeface="Calibri" panose="020F0502020204030204"/>
                <a:ea typeface="+mn-lt"/>
                <a:cs typeface="Calibri" panose="020F0502020204030204"/>
              </a:rPr>
              <a:t>at least </a:t>
            </a:r>
            <a:r>
              <a:rPr lang="en-US" sz="1500" dirty="0">
                <a:solidFill>
                  <a:prstClr val="black"/>
                </a:solidFill>
                <a:latin typeface="Calibri" panose="020F0502020204030204"/>
                <a:ea typeface="+mn-lt"/>
                <a:cs typeface="Calibri" panose="020F0502020204030204"/>
              </a:rPr>
              <a:t>6</a:t>
            </a:r>
            <a:r>
              <a:rPr lang="en-US" sz="1500" i="1" dirty="0">
                <a:solidFill>
                  <a:prstClr val="black"/>
                </a:solidFill>
                <a:latin typeface="Calibri" panose="020F0502020204030204"/>
                <a:ea typeface="+mn-lt"/>
                <a:cs typeface="Calibri" panose="020F0502020204030204"/>
              </a:rPr>
              <a:t> </a:t>
            </a:r>
            <a:r>
              <a:rPr lang="en-US" sz="1500" dirty="0">
                <a:solidFill>
                  <a:prstClr val="black"/>
                </a:solidFill>
                <a:latin typeface="Calibri" panose="020F0502020204030204"/>
                <a:ea typeface="+mn-lt"/>
                <a:cs typeface="Calibri" panose="020F0502020204030204"/>
              </a:rPr>
              <a:t>individual tasks which will need to be accomplished to reach semester objectives</a:t>
            </a:r>
          </a:p>
          <a:p>
            <a:pPr marL="514350" lvl="1" indent="-171450" defTabSz="685800">
              <a:spcBef>
                <a:spcPts val="375"/>
              </a:spcBef>
            </a:pPr>
            <a:r>
              <a:rPr lang="en-US" sz="1500" dirty="0">
                <a:solidFill>
                  <a:prstClr val="black"/>
                </a:solidFill>
                <a:latin typeface="Calibri" panose="020F0502020204030204"/>
                <a:ea typeface="+mn-lt"/>
                <a:cs typeface="Calibri" panose="020F0502020204030204"/>
              </a:rPr>
              <a:t>Post to a SINGLE thread in the Project Mgt. Forum called “Tasks” (first person creates thread, others reply). There should be </a:t>
            </a:r>
            <a:r>
              <a:rPr lang="en-US" sz="1500" b="1" dirty="0">
                <a:solidFill>
                  <a:prstClr val="black"/>
                </a:solidFill>
                <a:latin typeface="Calibri" panose="020F0502020204030204"/>
                <a:ea typeface="+mn-lt"/>
                <a:cs typeface="Calibri" panose="020F0502020204030204"/>
              </a:rPr>
              <a:t>at least 6 tasks per team member by Class 7</a:t>
            </a:r>
          </a:p>
        </p:txBody>
      </p:sp>
      <p:sp>
        <p:nvSpPr>
          <p:cNvPr id="10" name="Content Placeholder 2"/>
          <p:cNvSpPr txBox="1">
            <a:spLocks/>
          </p:cNvSpPr>
          <p:nvPr/>
        </p:nvSpPr>
        <p:spPr>
          <a:xfrm>
            <a:off x="1447800" y="3279342"/>
            <a:ext cx="6883708" cy="1535626"/>
          </a:xfrm>
          <a:prstGeom prst="rect">
            <a:avLst/>
          </a:prstGeom>
          <a:solidFill>
            <a:schemeClr val="accent1">
              <a:lumMod val="20000"/>
              <a:lumOff val="80000"/>
            </a:schemeClr>
          </a:solidFill>
        </p:spPr>
        <p:txBody>
          <a:bodyPr vert="horz" lIns="68580" tIns="34290" rIns="68580" bIns="3429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Team Development / Design Process Refresher</a:t>
            </a:r>
          </a:p>
          <a:p>
            <a:pPr marL="171450" indent="-171450" defTabSz="685800">
              <a:spcBef>
                <a:spcPts val="750"/>
              </a:spcBef>
            </a:pPr>
            <a:r>
              <a:rPr lang="en-US" sz="1400" dirty="0">
                <a:solidFill>
                  <a:prstClr val="black"/>
                </a:solidFill>
                <a:latin typeface="Calibri" panose="020F0502020204030204"/>
                <a:ea typeface="+mn-lt"/>
                <a:cs typeface="Calibri" panose="020F0502020204030204"/>
              </a:rPr>
              <a:t>Watch videos in preparation for Project Planning activity</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Intro to Project Mgmt (7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2"/>
              </a:rPr>
              <a:t>https://www.youtube.com/watch?v=QwuwzBBThPY</a:t>
            </a:r>
            <a:r>
              <a:rPr lang="en-US" sz="825" dirty="0">
                <a:solidFill>
                  <a:prstClr val="black"/>
                </a:solidFill>
                <a:latin typeface="Calibri" panose="020F0502020204030204"/>
                <a:ea typeface="+mn-lt"/>
                <a:cs typeface="Calibri" panose="020F0502020204030204"/>
              </a:rPr>
              <a:t> </a:t>
            </a:r>
          </a:p>
          <a:p>
            <a:pPr marL="514350" lvl="1" indent="-171450" defTabSz="685800">
              <a:spcBef>
                <a:spcPts val="375"/>
              </a:spcBef>
            </a:pPr>
            <a:r>
              <a:rPr lang="en-US" sz="1400" dirty="0">
                <a:solidFill>
                  <a:prstClr val="black"/>
                </a:solidFill>
                <a:latin typeface="Calibri" panose="020F0502020204030204"/>
                <a:ea typeface="+mn-lt"/>
                <a:cs typeface="Calibri" panose="020F0502020204030204"/>
              </a:rPr>
              <a:t>Deliverables &amp; Activities (3 min)</a:t>
            </a:r>
          </a:p>
          <a:p>
            <a:pPr marL="857250" lvl="2" indent="-171450" defTabSz="685800">
              <a:spcBef>
                <a:spcPts val="375"/>
              </a:spcBef>
            </a:pPr>
            <a:r>
              <a:rPr lang="en-US" sz="825" dirty="0">
                <a:solidFill>
                  <a:prstClr val="black"/>
                </a:solidFill>
                <a:latin typeface="Calibri" panose="020F0502020204030204"/>
                <a:ea typeface="+mn-lt"/>
                <a:cs typeface="Calibri" panose="020F0502020204030204"/>
                <a:hlinkClick r:id="rId3"/>
              </a:rPr>
              <a:t>https://www.youtube.com/watch?v=L6WYJh1Ygoc</a:t>
            </a:r>
            <a:r>
              <a:rPr lang="en-US" sz="825" dirty="0">
                <a:solidFill>
                  <a:prstClr val="black"/>
                </a:solidFill>
                <a:latin typeface="Calibri" panose="020F0502020204030204"/>
                <a:ea typeface="+mn-lt"/>
                <a:cs typeface="Calibri" panose="020F0502020204030204"/>
              </a:rPr>
              <a:t> </a:t>
            </a:r>
          </a:p>
          <a:p>
            <a:pPr marL="0" defTabSz="685800">
              <a:spcBef>
                <a:spcPts val="375"/>
              </a:spcBef>
            </a:pPr>
            <a:r>
              <a:rPr lang="en-US" sz="1500" dirty="0">
                <a:solidFill>
                  <a:prstClr val="black"/>
                </a:solidFill>
                <a:ea typeface="+mn-lt"/>
                <a:cs typeface="Calibri" panose="020F0502020204030204"/>
              </a:rPr>
              <a:t>Team Standards Agreement should have been be posted to Wiki </a:t>
            </a:r>
            <a:r>
              <a:rPr lang="en-US" sz="1500" b="1" dirty="0">
                <a:solidFill>
                  <a:prstClr val="black"/>
                </a:solidFill>
                <a:ea typeface="+mn-lt"/>
                <a:cs typeface="Calibri" panose="020F0502020204030204"/>
              </a:rPr>
              <a:t>BEFORE Class 6</a:t>
            </a:r>
            <a:endParaRPr lang="en-US" sz="1500" b="1" dirty="0">
              <a:solidFill>
                <a:prstClr val="black"/>
              </a:solidFill>
              <a:latin typeface="Calibri" panose="020F0502020204030204"/>
              <a:ea typeface="+mn-lt"/>
              <a:cs typeface="Calibri" panose="020F0502020204030204"/>
            </a:endParaRPr>
          </a:p>
          <a:p>
            <a:pPr marL="514350" lvl="1" indent="-171450" defTabSz="685800">
              <a:spcBef>
                <a:spcPts val="375"/>
              </a:spcBef>
            </a:pPr>
            <a:endParaRPr lang="en-US" sz="1800" dirty="0">
              <a:solidFill>
                <a:prstClr val="black"/>
              </a:solidFill>
              <a:latin typeface="Calibri" panose="020F0502020204030204"/>
            </a:endParaRPr>
          </a:p>
        </p:txBody>
      </p:sp>
      <p:sp>
        <p:nvSpPr>
          <p:cNvPr id="11" name="Content Placeholder 2"/>
          <p:cNvSpPr txBox="1">
            <a:spLocks/>
          </p:cNvSpPr>
          <p:nvPr/>
        </p:nvSpPr>
        <p:spPr>
          <a:xfrm>
            <a:off x="1447800" y="4814967"/>
            <a:ext cx="6883708" cy="1541383"/>
          </a:xfrm>
          <a:prstGeom prst="rect">
            <a:avLst/>
          </a:prstGeom>
          <a:solidFill>
            <a:schemeClr val="accent6">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spcBef>
                <a:spcPts val="750"/>
              </a:spcBef>
              <a:buNone/>
            </a:pPr>
            <a:r>
              <a:rPr lang="en-US" sz="1600" b="1" dirty="0">
                <a:solidFill>
                  <a:prstClr val="black"/>
                </a:solidFill>
                <a:latin typeface="Calibri" panose="020F0502020204030204"/>
              </a:rPr>
              <a:t>Administrative Tasks</a:t>
            </a:r>
          </a:p>
          <a:p>
            <a:pPr marL="171450" indent="-171450" defTabSz="685800">
              <a:spcBef>
                <a:spcPts val="750"/>
              </a:spcBef>
            </a:pPr>
            <a:r>
              <a:rPr lang="en-US" sz="2100" dirty="0">
                <a:solidFill>
                  <a:srgbClr val="FF0000"/>
                </a:solidFill>
                <a:latin typeface="Calibri" panose="020F0502020204030204"/>
                <a:cs typeface="Calibri"/>
              </a:rPr>
              <a:t>Complete the Online Safety Training in </a:t>
            </a:r>
            <a:r>
              <a:rPr lang="en-US" sz="2100" dirty="0" err="1">
                <a:solidFill>
                  <a:srgbClr val="FF0000"/>
                </a:solidFill>
                <a:latin typeface="Calibri" panose="020F0502020204030204"/>
                <a:cs typeface="Calibri"/>
              </a:rPr>
              <a:t>Percipio</a:t>
            </a:r>
            <a:r>
              <a:rPr lang="en-US" sz="2100" dirty="0">
                <a:solidFill>
                  <a:srgbClr val="FF0000"/>
                </a:solidFill>
                <a:latin typeface="Calibri" panose="020F0502020204030204"/>
                <a:cs typeface="Calibri"/>
              </a:rPr>
              <a:t> </a:t>
            </a:r>
            <a:r>
              <a:rPr lang="en-US" sz="2100" b="1" dirty="0">
                <a:solidFill>
                  <a:srgbClr val="FF0000"/>
                </a:solidFill>
                <a:latin typeface="Calibri" panose="020F0502020204030204"/>
                <a:cs typeface="Calibri"/>
              </a:rPr>
              <a:t>TODAY!</a:t>
            </a:r>
            <a:endParaRPr lang="en-US" sz="2100" b="1" dirty="0">
              <a:solidFill>
                <a:srgbClr val="FF0000"/>
              </a:solidFill>
              <a:latin typeface="Calibri" panose="020F0502020204030204"/>
              <a:ea typeface="+mn-lt"/>
              <a:cs typeface="Calibri" panose="020F0502020204030204"/>
            </a:endParaRPr>
          </a:p>
          <a:p>
            <a:pPr marL="514350" lvl="1" indent="-214313" defTabSz="685800">
              <a:spcBef>
                <a:spcPts val="375"/>
              </a:spcBef>
            </a:pPr>
            <a:r>
              <a:rPr lang="en-US" sz="1400" dirty="0">
                <a:solidFill>
                  <a:prstClr val="black"/>
                </a:solidFill>
                <a:cs typeface="Calibri"/>
                <a:hlinkClick r:id="rId4"/>
              </a:rPr>
              <a:t>https://rpi.percipio.com/</a:t>
            </a:r>
            <a:endParaRPr lang="en-US" sz="1400" dirty="0">
              <a:solidFill>
                <a:prstClr val="black"/>
              </a:solidFill>
              <a:cs typeface="Calibri"/>
            </a:endParaRPr>
          </a:p>
          <a:p>
            <a:pPr marL="514350" lvl="1" indent="-214313" defTabSz="685800">
              <a:spcBef>
                <a:spcPts val="375"/>
              </a:spcBef>
            </a:pPr>
            <a:r>
              <a:rPr lang="en-US" sz="1400" dirty="0">
                <a:solidFill>
                  <a:prstClr val="black"/>
                </a:solidFill>
                <a:latin typeface="Calibri" panose="020F0502020204030204"/>
                <a:cs typeface="Calibri"/>
              </a:rPr>
              <a:t>Rensselaer Manufacturing and Prototyping Laboratories - Safety Orientation</a:t>
            </a:r>
          </a:p>
          <a:p>
            <a:pPr marL="514350" lvl="1" indent="-214313" defTabSz="685800">
              <a:spcBef>
                <a:spcPts val="375"/>
              </a:spcBef>
            </a:pPr>
            <a:r>
              <a:rPr lang="en-US" sz="1400" dirty="0">
                <a:solidFill>
                  <a:prstClr val="black"/>
                </a:solidFill>
                <a:cs typeface="Calibri"/>
              </a:rPr>
              <a:t>Ins</a:t>
            </a:r>
            <a:r>
              <a:rPr lang="en-US" sz="1400" dirty="0">
                <a:solidFill>
                  <a:prstClr val="black"/>
                </a:solidFill>
                <a:ea typeface="+mn-lt"/>
                <a:cs typeface="Calibri" panose="020F0502020204030204"/>
              </a:rPr>
              <a:t>tructions</a:t>
            </a:r>
            <a:r>
              <a:rPr lang="en-US" sz="1000" dirty="0">
                <a:solidFill>
                  <a:prstClr val="black"/>
                </a:solidFill>
                <a:ea typeface="+mn-lt"/>
                <a:cs typeface="Calibri" panose="020F0502020204030204"/>
              </a:rPr>
              <a:t> </a:t>
            </a:r>
            <a:r>
              <a:rPr lang="en-US" sz="600" dirty="0">
                <a:solidFill>
                  <a:prstClr val="black"/>
                </a:solidFill>
                <a:ea typeface="+mn-lt"/>
                <a:cs typeface="Calibri" panose="020F0502020204030204"/>
                <a:hlinkClick r:id="rId5"/>
              </a:rPr>
              <a:t>https://designlab.eng.rpi.edu/edn/attachments/download/114354/RMPL%20Safety%20Module%20Completion%20Instructions-Percipio%20.pdf</a:t>
            </a:r>
            <a:r>
              <a:rPr lang="en-US" sz="600" dirty="0">
                <a:solidFill>
                  <a:prstClr val="black"/>
                </a:solidFill>
                <a:ea typeface="+mn-lt"/>
                <a:cs typeface="Calibri" panose="020F0502020204030204"/>
              </a:rPr>
              <a:t> </a:t>
            </a:r>
            <a:endParaRPr lang="en-US" sz="600" dirty="0">
              <a:solidFill>
                <a:prstClr val="black"/>
              </a:solidFill>
              <a:cs typeface="Calibri"/>
            </a:endParaRPr>
          </a:p>
          <a:p>
            <a:pPr marL="514350" lvl="1" indent="-214313" defTabSz="685800">
              <a:spcBef>
                <a:spcPts val="375"/>
              </a:spcBef>
            </a:pPr>
            <a:endParaRPr lang="en-US" sz="1200" dirty="0">
              <a:solidFill>
                <a:prstClr val="black"/>
              </a:solidFill>
              <a:latin typeface="Calibri" panose="020F0502020204030204"/>
              <a:cs typeface="Calibri"/>
            </a:endParaRPr>
          </a:p>
        </p:txBody>
      </p:sp>
      <p:sp>
        <p:nvSpPr>
          <p:cNvPr id="9" name="Oval 8"/>
          <p:cNvSpPr/>
          <p:nvPr/>
        </p:nvSpPr>
        <p:spPr>
          <a:xfrm>
            <a:off x="353119" y="3583511"/>
            <a:ext cx="838640" cy="9272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T/D</a:t>
            </a:r>
          </a:p>
        </p:txBody>
      </p:sp>
      <p:sp>
        <p:nvSpPr>
          <p:cNvPr id="12" name="Isosceles Triangle 11"/>
          <p:cNvSpPr/>
          <p:nvPr/>
        </p:nvSpPr>
        <p:spPr>
          <a:xfrm>
            <a:off x="310188" y="5163655"/>
            <a:ext cx="924501" cy="844005"/>
          </a:xfrm>
          <a:prstGeom prst="triangl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A</a:t>
            </a:r>
          </a:p>
          <a:p>
            <a:pPr algn="ctr" defTabSz="685800"/>
            <a:endParaRPr lang="en-US" sz="1600" dirty="0">
              <a:solidFill>
                <a:prstClr val="white"/>
              </a:solidFill>
              <a:latin typeface="Calibri" panose="020F0502020204030204"/>
            </a:endParaRPr>
          </a:p>
        </p:txBody>
      </p:sp>
      <p:sp>
        <p:nvSpPr>
          <p:cNvPr id="13" name="Rectangle 12"/>
          <p:cNvSpPr/>
          <p:nvPr/>
        </p:nvSpPr>
        <p:spPr>
          <a:xfrm>
            <a:off x="388561" y="1846858"/>
            <a:ext cx="767754" cy="80432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000" dirty="0">
                <a:solidFill>
                  <a:prstClr val="white"/>
                </a:solidFill>
                <a:latin typeface="Calibri" panose="020F0502020204030204"/>
              </a:rPr>
              <a:t>P</a:t>
            </a:r>
          </a:p>
        </p:txBody>
      </p:sp>
      <p:sp>
        <p:nvSpPr>
          <p:cNvPr id="14"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Tree>
    <p:extLst>
      <p:ext uri="{BB962C8B-B14F-4D97-AF65-F5344CB8AC3E}">
        <p14:creationId xmlns:p14="http://schemas.microsoft.com/office/powerpoint/2010/main" val="2469940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a:t>
            </a:r>
            <a:r>
              <a:rPr lang="en-US" sz="1200" dirty="0"/>
              <a:t> </a:t>
            </a:r>
            <a:r>
              <a:rPr lang="en-US" sz="1200" dirty="0">
                <a:hlinkClick r:id="rId3"/>
              </a:rPr>
              <a:t>https://designlab.eng.rpi.edu/edn/projects/capstone-support-dev/wiki/Capstone_Playbook</a:t>
            </a:r>
            <a:endParaRPr lang="en-US" sz="1200" dirty="0"/>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87631" y="1982611"/>
            <a:ext cx="6168737" cy="2846145"/>
          </a:xfrm>
          <a:prstGeom prst="rect">
            <a:avLst/>
          </a:prstGeom>
        </p:spPr>
      </p:pic>
    </p:spTree>
    <p:extLst>
      <p:ext uri="{BB962C8B-B14F-4D97-AF65-F5344CB8AC3E}">
        <p14:creationId xmlns:p14="http://schemas.microsoft.com/office/powerpoint/2010/main" val="1115859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ED7D31"/>
    </a:accent1>
    <a:accent2>
      <a:srgbClr val="5B9BD5"/>
    </a:accent2>
    <a:accent3>
      <a:srgbClr val="70AD47"/>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9559</Words>
  <Application>Microsoft Office PowerPoint</Application>
  <PresentationFormat>On-screen Show (4:3)</PresentationFormat>
  <Paragraphs>1554</Paragraphs>
  <Slides>120</Slides>
  <Notes>34</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120</vt:i4>
      </vt:variant>
    </vt:vector>
  </HeadingPairs>
  <TitlesOfParts>
    <vt:vector size="133" baseType="lpstr">
      <vt:lpstr>ＭＳ Ｐゴシック</vt:lpstr>
      <vt:lpstr>Algerian</vt:lpstr>
      <vt:lpstr>Arial</vt:lpstr>
      <vt:lpstr>Calibri</vt:lpstr>
      <vt:lpstr>Calibri (Headings)</vt:lpstr>
      <vt:lpstr>Calibri Light</vt:lpstr>
      <vt:lpstr>MS Mincho</vt:lpstr>
      <vt:lpstr>Times New Roman</vt:lpstr>
      <vt:lpstr>Wingdings</vt:lpstr>
      <vt:lpstr>Office Theme</vt:lpstr>
      <vt:lpstr>1_Office Theme</vt:lpstr>
      <vt:lpstr>2_Office Theme</vt:lpstr>
      <vt:lpstr>Worksheet</vt:lpstr>
      <vt:lpstr>Welcome to  Capstone Design</vt:lpstr>
      <vt:lpstr>Revision History </vt:lpstr>
      <vt:lpstr>Revision History - continued </vt:lpstr>
      <vt:lpstr>Revision History - continued </vt:lpstr>
      <vt:lpstr>Link to Agendas</vt:lpstr>
      <vt:lpstr>PowerPoint Presentation</vt:lpstr>
      <vt:lpstr>Class 1 Agenda</vt:lpstr>
      <vt:lpstr>5 min - Logistics</vt:lpstr>
      <vt:lpstr>COVID-19 Related Challenges</vt:lpstr>
      <vt:lpstr>Course logistics</vt:lpstr>
      <vt:lpstr>Class “location”</vt:lpstr>
      <vt:lpstr>RPI Design Lab </vt:lpstr>
      <vt:lpstr>Design Lab Team</vt:lpstr>
      <vt:lpstr>Faculty – Chief Engineers</vt:lpstr>
      <vt:lpstr>Participation Expectations</vt:lpstr>
      <vt:lpstr>Capstone is TEAM work not GROUP work</vt:lpstr>
      <vt:lpstr>Grading</vt:lpstr>
      <vt:lpstr>Behavior Expectations</vt:lpstr>
      <vt:lpstr>Communications Expectations</vt:lpstr>
      <vt:lpstr>Accountability Step #1</vt:lpstr>
      <vt:lpstr>5 min - Team Member Intro</vt:lpstr>
      <vt:lpstr>25 mins - Ice Breaker</vt:lpstr>
      <vt:lpstr>Ice Breaker – Community Agreements</vt:lpstr>
      <vt:lpstr>Ice Breaker – Activity and Report Out</vt:lpstr>
      <vt:lpstr>Ice Breaker Wave One – Pets!</vt:lpstr>
      <vt:lpstr>Ice Breaker Wave Two – Exercise!</vt:lpstr>
      <vt:lpstr>Ice Breaker Wave Three – Vacation!</vt:lpstr>
      <vt:lpstr>40 min</vt:lpstr>
      <vt:lpstr>10 min - Meet with Project Engineer</vt:lpstr>
      <vt:lpstr>15 min - Meet with Chief Engineer</vt:lpstr>
      <vt:lpstr>15 min - Generate Project Questions</vt:lpstr>
      <vt:lpstr>15 min – Question Prompts</vt:lpstr>
      <vt:lpstr>5 min – Ticket Out</vt:lpstr>
      <vt:lpstr>Out of Class Tasks (what you might call homework, to be completed BEFORE Class 2)</vt:lpstr>
      <vt:lpstr>Class 2 Agenda</vt:lpstr>
      <vt:lpstr>10 min - Capstone Expectations Q&amp;A</vt:lpstr>
      <vt:lpstr>Capstone Activity Categories</vt:lpstr>
      <vt:lpstr>PowerPoint Presentation</vt:lpstr>
      <vt:lpstr>PowerPoint Presentation</vt:lpstr>
      <vt:lpstr>30 min - Team Ideation Exercise</vt:lpstr>
      <vt:lpstr>Poster Creation Activities</vt:lpstr>
      <vt:lpstr>15 min - Team Ideation Conclusions</vt:lpstr>
      <vt:lpstr>30 min - Classify and Assign Questions</vt:lpstr>
      <vt:lpstr>10 mins - Communication &amp; Documentation  Policies / Tools</vt:lpstr>
      <vt:lpstr>Electronic Design Notebook (EDN)</vt:lpstr>
      <vt:lpstr>What Should I Document?</vt:lpstr>
      <vt:lpstr>5 min - Team Standards Agreement Intro</vt:lpstr>
      <vt:lpstr>Capstone Activity categories</vt:lpstr>
      <vt:lpstr>Out of Class Tasks (what you might call homework, to be completed BEFORE Class 3)</vt:lpstr>
      <vt:lpstr>Class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to be completed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Tasks (to be completed BEFORE Class 5)</vt:lpstr>
      <vt:lpstr>Class 5 Agenda</vt:lpstr>
      <vt:lpstr>Engineering Design Process</vt:lpstr>
      <vt:lpstr>10 min – Documentation &amp; EDN Usage Q&amp;A</vt:lpstr>
      <vt:lpstr>What is Documentation? Engineering Documentation?</vt:lpstr>
      <vt:lpstr>Why Document?</vt:lpstr>
      <vt:lpstr>Communication &amp; Documentation  Policies / Tools Reminder</vt:lpstr>
      <vt:lpstr>Documentation Wrap up</vt:lpstr>
      <vt:lpstr>Phases of the Design Report</vt:lpstr>
      <vt:lpstr>Design Report.docx - Table of Contents Revision Spring 2023</vt:lpstr>
      <vt:lpstr>Design Report Section Progress</vt:lpstr>
      <vt:lpstr>10 min - Statement of Work Q&amp;A</vt:lpstr>
      <vt:lpstr>10 min - Engineering Tools and Methods</vt:lpstr>
      <vt:lpstr>10 mins - Technical Communications</vt:lpstr>
      <vt:lpstr>3 Keys to Success*</vt:lpstr>
      <vt:lpstr>Tech Reports</vt:lpstr>
      <vt:lpstr>Start with an Outline</vt:lpstr>
      <vt:lpstr>Writing Style</vt:lpstr>
      <vt:lpstr>Provide Supporting Information</vt:lpstr>
      <vt:lpstr>References</vt:lpstr>
      <vt:lpstr>60 min - Statement of Work Exercise</vt:lpstr>
      <vt:lpstr>Long Term vs. Short Term – aka This Semester</vt:lpstr>
      <vt:lpstr>Webex/Meeting Tips</vt:lpstr>
      <vt:lpstr>Out of Class Tasks (to be completed BEFORE Class 6)</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Background Memo</vt:lpstr>
      <vt:lpstr>10 min - Background Memo</vt:lpstr>
      <vt:lpstr>Out of Class Tasks (to be completed BEFORE Class 7)</vt:lpstr>
      <vt:lpstr>Class 7 Agenda</vt:lpstr>
      <vt:lpstr>Engineering Design Process</vt:lpstr>
      <vt:lpstr>10 min - Project Planning Q&amp;A</vt:lpstr>
      <vt:lpstr>Defining Meaningful Tasks aka “SMART”</vt:lpstr>
      <vt:lpstr>Defining Meaningful Tasks aka “SMART”</vt:lpstr>
      <vt:lpstr>90 min - ‘Post It Note’ Project Planning Exercise</vt:lpstr>
      <vt:lpstr>Out of Class Tasks (to be completed BEFORE Class 8)</vt:lpstr>
      <vt:lpstr>Class 8 Agenda</vt:lpstr>
      <vt:lpstr>Engineering Design Process</vt:lpstr>
      <vt:lpstr>60 min – Follow Team created Agenda</vt:lpstr>
      <vt:lpstr>15 min – PE Review Project Plan</vt:lpstr>
      <vt:lpstr>30 min – PE Review of Status Update PPT</vt:lpstr>
      <vt:lpstr>Out of Class Tasks (to be completed BEFORE Class 9)</vt:lpstr>
      <vt:lpstr>Class 9 Agenda</vt:lpstr>
      <vt:lpstr>Engineering Design Process</vt:lpstr>
      <vt:lpstr>5 min - PDR Q&amp;A</vt:lpstr>
      <vt:lpstr>95 min – Poster Creation</vt:lpstr>
      <vt:lpstr>Out of Class Tasks (to be completed BEFORE Class 10)</vt:lpstr>
      <vt:lpstr>Class 10 Agenda</vt:lpstr>
      <vt:lpstr>Day 10</vt:lpstr>
      <vt:lpstr>Class 11 and Beyond Agenda</vt:lpstr>
      <vt:lpstr>Preliminary Design Review (10/7 Th or 10/8 Fri) Presentation Schedule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2023-02-07T14:55:11Z</dcterms:modified>
</cp:coreProperties>
</file>