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9"/>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362" r:id="rId48"/>
    <p:sldId id="329" r:id="rId49"/>
    <p:sldId id="330" r:id="rId50"/>
    <p:sldId id="331" r:id="rId51"/>
    <p:sldId id="429" r:id="rId52"/>
    <p:sldId id="417" r:id="rId53"/>
    <p:sldId id="407" r:id="rId54"/>
    <p:sldId id="287" r:id="rId55"/>
    <p:sldId id="387" r:id="rId56"/>
    <p:sldId id="333" r:id="rId57"/>
    <p:sldId id="340" r:id="rId58"/>
    <p:sldId id="289" r:id="rId59"/>
    <p:sldId id="391" r:id="rId60"/>
    <p:sldId id="288" r:id="rId61"/>
    <p:sldId id="290" r:id="rId62"/>
    <p:sldId id="408" r:id="rId63"/>
    <p:sldId id="293" r:id="rId64"/>
    <p:sldId id="372" r:id="rId65"/>
    <p:sldId id="393" r:id="rId66"/>
    <p:sldId id="394" r:id="rId67"/>
    <p:sldId id="342" r:id="rId68"/>
    <p:sldId id="416" r:id="rId69"/>
    <p:sldId id="409" r:id="rId70"/>
    <p:sldId id="298" r:id="rId71"/>
    <p:sldId id="373" r:id="rId72"/>
    <p:sldId id="386" r:id="rId73"/>
    <p:sldId id="446" r:id="rId74"/>
    <p:sldId id="447" r:id="rId75"/>
    <p:sldId id="450" r:id="rId76"/>
    <p:sldId id="448" r:id="rId77"/>
    <p:sldId id="355" r:id="rId78"/>
    <p:sldId id="366" r:id="rId79"/>
    <p:sldId id="367" r:id="rId80"/>
    <p:sldId id="401" r:id="rId81"/>
    <p:sldId id="313" r:id="rId82"/>
    <p:sldId id="452" r:id="rId83"/>
    <p:sldId id="453" r:id="rId84"/>
    <p:sldId id="454" r:id="rId85"/>
    <p:sldId id="455" r:id="rId86"/>
    <p:sldId id="456" r:id="rId87"/>
    <p:sldId id="457" r:id="rId88"/>
    <p:sldId id="458" r:id="rId89"/>
    <p:sldId id="309" r:id="rId90"/>
    <p:sldId id="442" r:id="rId91"/>
    <p:sldId id="433" r:id="rId92"/>
    <p:sldId id="410" r:id="rId93"/>
    <p:sldId id="300" r:id="rId94"/>
    <p:sldId id="374" r:id="rId95"/>
    <p:sldId id="385" r:id="rId96"/>
    <p:sldId id="382" r:id="rId97"/>
    <p:sldId id="343" r:id="rId98"/>
    <p:sldId id="344" r:id="rId99"/>
    <p:sldId id="345" r:id="rId100"/>
    <p:sldId id="381" r:id="rId101"/>
    <p:sldId id="459" r:id="rId102"/>
    <p:sldId id="411" r:id="rId103"/>
    <p:sldId id="302" r:id="rId104"/>
    <p:sldId id="375" r:id="rId105"/>
    <p:sldId id="384" r:id="rId106"/>
    <p:sldId id="402" r:id="rId107"/>
    <p:sldId id="404" r:id="rId108"/>
    <p:sldId id="348" r:id="rId109"/>
    <p:sldId id="412" r:id="rId110"/>
    <p:sldId id="304" r:id="rId111"/>
    <p:sldId id="376" r:id="rId112"/>
    <p:sldId id="395" r:id="rId113"/>
    <p:sldId id="396" r:id="rId114"/>
    <p:sldId id="397" r:id="rId115"/>
    <p:sldId id="413" r:id="rId116"/>
    <p:sldId id="306" r:id="rId117"/>
    <p:sldId id="378" r:id="rId118"/>
    <p:sldId id="383" r:id="rId119"/>
    <p:sldId id="350" r:id="rId120"/>
    <p:sldId id="414" r:id="rId121"/>
    <p:sldId id="443" r:id="rId122"/>
    <p:sldId id="444" r:id="rId123"/>
    <p:sldId id="398" r:id="rId124"/>
    <p:sldId id="369" r:id="rId125"/>
    <p:sldId id="338" r:id="rId126"/>
    <p:sldId id="316" r:id="rId127"/>
    <p:sldId id="352" r:id="rId1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6" d="100"/>
          <a:sy n="66" d="100"/>
        </p:scale>
        <p:origin x="1474"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commentAuthors" Target="commentAuthors.xml"/><Relationship Id="rId135" Type="http://schemas.microsoft.com/office/2015/10/relationships/revisionInfo" Target="revisionInfo.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8/8/2023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53</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8/8/2023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8/8/2023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8/8/2023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8/8/2023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8/8/2023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8/8/2023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8/8/2023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8/8/2023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8/8/2023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8/8/2023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8/8/2023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0.wmf"/><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7.xml"/><Relationship Id="rId7" Type="http://schemas.openxmlformats.org/officeDocument/2006/relationships/slide" Target="slide9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61.xml"/><Relationship Id="rId10" Type="http://schemas.openxmlformats.org/officeDocument/2006/relationships/slide" Target="slide114.xml"/><Relationship Id="rId4" Type="http://schemas.openxmlformats.org/officeDocument/2006/relationships/slide" Target="slide52.xml"/><Relationship Id="rId9" Type="http://schemas.openxmlformats.org/officeDocument/2006/relationships/slide" Target="slide108.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designlab.eng.rpi.edu/projects/capstone-support-dev/wiki%20-%20Playbook.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Capstone Design 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122</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276992"/>
              </p:ext>
            </p:extLst>
          </p:nvPr>
        </p:nvGraphicFramePr>
        <p:xfrm>
          <a:off x="381000" y="1005329"/>
          <a:ext cx="8382000" cy="4350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1.3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8.8.23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MA</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smtClean="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123</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124</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Equitable and Inclusive</a:t>
            </a:r>
            <a:endParaRPr lang="en-US" dirty="0"/>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smtClean="0">
                <a:cs typeface="Calibri"/>
              </a:rPr>
              <a:t>In Capstone we:</a:t>
            </a:r>
          </a:p>
          <a:p>
            <a:pPr marL="0" indent="0">
              <a:buNone/>
            </a:pPr>
            <a:endParaRPr lang="en-US" dirty="0" smtClean="0">
              <a:cs typeface="Calibri"/>
            </a:endParaRPr>
          </a:p>
          <a:p>
            <a:r>
              <a:rPr lang="en-US" dirty="0" smtClean="0">
                <a:cs typeface="Calibri"/>
              </a:rPr>
              <a:t>Work </a:t>
            </a:r>
            <a:r>
              <a:rPr lang="en-US" dirty="0">
                <a:cs typeface="Calibri"/>
              </a:rPr>
              <a:t>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Tree>
    <p:extLst>
      <p:ext uri="{BB962C8B-B14F-4D97-AF65-F5344CB8AC3E}">
        <p14:creationId xmlns:p14="http://schemas.microsoft.com/office/powerpoint/2010/main" val="229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a:bodyPr>
          <a:lstStyle/>
          <a:p>
            <a:pPr marL="0" indent="0">
              <a:buNone/>
            </a:pPr>
            <a:r>
              <a:rPr lang="en-US" dirty="0" smtClean="0">
                <a:cs typeface="Calibri"/>
              </a:rPr>
              <a:t>Arrive </a:t>
            </a:r>
            <a:r>
              <a:rPr lang="en-US" dirty="0">
                <a:cs typeface="Calibri"/>
              </a:rPr>
              <a:t>to Class On Time / Stay until class </a:t>
            </a:r>
            <a:r>
              <a:rPr lang="en-US" dirty="0" smtClean="0">
                <a:cs typeface="Calibri"/>
              </a:rPr>
              <a:t>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5849422" cy="966418"/>
          </a:xfrm>
          <a:prstGeom prst="rect">
            <a:avLst/>
          </a:prstGeom>
          <a:noFill/>
        </p:spPr>
        <p:txBody>
          <a:bodyPr wrap="none" rtlCol="0">
            <a:spAutoFit/>
          </a:bodyPr>
          <a:lstStyle/>
          <a:p>
            <a:pPr>
              <a:spcBef>
                <a:spcPct val="20000"/>
              </a:spcBef>
            </a:pPr>
            <a:r>
              <a:rPr lang="en-US" sz="2800" dirty="0">
                <a:cs typeface="Calibri"/>
              </a:rPr>
              <a:t>Be present in Class and Team </a:t>
            </a:r>
            <a:r>
              <a:rPr lang="en-US" sz="2800" dirty="0" smtClean="0">
                <a:cs typeface="Calibri"/>
              </a:rPr>
              <a:t>Meetings</a:t>
            </a:r>
          </a:p>
          <a:p>
            <a:pPr marL="285750" indent="-285750">
              <a:spcBef>
                <a:spcPct val="20000"/>
              </a:spcBef>
              <a:buFont typeface="Arial" panose="020B0604020202020204" pitchFamily="34" charset="0"/>
              <a:buChar char="•"/>
            </a:pPr>
            <a:r>
              <a:rPr lang="en-US" sz="2400" dirty="0" smtClean="0">
                <a:cs typeface="Calibri"/>
              </a:rPr>
              <a:t>Listen</a:t>
            </a:r>
            <a:r>
              <a:rPr lang="en-US" sz="2400" dirty="0">
                <a:cs typeface="Calibri"/>
              </a:rPr>
              <a:t>, Engage, </a:t>
            </a:r>
            <a:r>
              <a:rPr lang="en-US" sz="2400" dirty="0" smtClean="0">
                <a:cs typeface="Calibri"/>
              </a:rPr>
              <a:t>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smtClean="0">
                <a:cs typeface="Calibri"/>
              </a:rPr>
              <a:t>Not distracted on your </a:t>
            </a:r>
            <a:r>
              <a:rPr lang="en-US" sz="2800" dirty="0">
                <a:cs typeface="Calibri"/>
              </a:rPr>
              <a:t>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smtClean="0">
                <a:cs typeface="Calibri"/>
              </a:rPr>
              <a:t>3 </a:t>
            </a:r>
            <a:r>
              <a:rPr lang="en-US" dirty="0">
                <a:cs typeface="Calibri"/>
              </a:rPr>
              <a:t>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343400" y="152400"/>
            <a:ext cx="5638800" cy="523220"/>
          </a:xfrm>
          <a:prstGeom prst="rect">
            <a:avLst/>
          </a:prstGeom>
          <a:noFill/>
          <a:ln w="28575">
            <a:solidFill>
              <a:schemeClr val="accent2"/>
            </a:solidFill>
          </a:ln>
        </p:spPr>
        <p:txBody>
          <a:bodyPr wrap="square" rtlCol="0">
            <a:spAutoFit/>
          </a:bodyPr>
          <a:lstStyle/>
          <a:p>
            <a:r>
              <a:rPr lang="en-US" sz="2800" b="1" dirty="0"/>
              <a:t>Please respond in a timely manner!</a:t>
            </a:r>
          </a:p>
        </p:txBody>
      </p:sp>
      <p:sp>
        <p:nvSpPr>
          <p:cNvPr id="4" name="Wave 3"/>
          <p:cNvSpPr/>
          <p:nvPr/>
        </p:nvSpPr>
        <p:spPr>
          <a:xfrm>
            <a:off x="3886200" y="4488968"/>
            <a:ext cx="4343400" cy="1905000"/>
          </a:xfrm>
          <a:prstGeom prst="wave">
            <a:avLst>
              <a:gd name="adj1" fmla="val 12500"/>
              <a:gd name="adj2" fmla="val 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Please respond in a timely manner!</a:t>
            </a:r>
            <a:endParaRPr lang="en-US" sz="3200" b="1" dirty="0"/>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Callout: Line 3">
            <a:extLst>
              <a:ext uri="{FF2B5EF4-FFF2-40B4-BE49-F238E27FC236}">
                <a16:creationId xmlns:a16="http://schemas.microsoft.com/office/drawing/2014/main" id="{259E0D37-FD45-8281-16F5-985BBBEA20E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Callout: Line 3">
            <a:extLst>
              <a:ext uri="{FF2B5EF4-FFF2-40B4-BE49-F238E27FC236}">
                <a16:creationId xmlns:a16="http://schemas.microsoft.com/office/drawing/2014/main" id="{FB639CE8-E2B5-034F-F3ED-5BF29CC6EF1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
        <p:nvSpPr>
          <p:cNvPr id="4" name="Callout: Line 3">
            <a:extLst>
              <a:ext uri="{FF2B5EF4-FFF2-40B4-BE49-F238E27FC236}">
                <a16:creationId xmlns:a16="http://schemas.microsoft.com/office/drawing/2014/main" id="{73DB99E6-C28F-A416-CAFE-1550E8336C23}"/>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“New Employee Packet”?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introduce other characteristics 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students for collaborative team performance by helping create a relaxed environment where students share ideas and participate more fully in </a:t>
            </a:r>
            <a:r>
              <a:rPr lang="en-US" sz="2400" dirty="0" smtClean="0"/>
              <a:t>class</a:t>
            </a:r>
          </a:p>
          <a:p>
            <a:pPr lvl="1">
              <a:lnSpc>
                <a:spcPct val="110000"/>
              </a:lnSpc>
            </a:pPr>
            <a:endParaRPr lang="en-US" sz="2400" dirty="0"/>
          </a:p>
          <a:p>
            <a:pPr lvl="1">
              <a:lnSpc>
                <a:spcPct val="110000"/>
              </a:lnSpc>
            </a:pPr>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a:t>
            </a:r>
            <a:r>
              <a:rPr lang="en-US" sz="1400" dirty="0" smtClean="0"/>
              <a:t>revealed</a:t>
            </a:r>
            <a:endParaRPr lang="en-US" sz="1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r>
              <a:rPr lang="en-US" sz="3200" dirty="0" smtClean="0"/>
              <a:t>?</a:t>
            </a:r>
            <a:endParaRPr lang="en-US" sz="3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84094" y="1219200"/>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300000"/>
              </a:lnSpc>
            </a:pPr>
            <a:r>
              <a:rPr lang="en-US" sz="2000" dirty="0"/>
              <a:t>Dogs</a:t>
            </a:r>
          </a:p>
          <a:p>
            <a:pPr lvl="1">
              <a:lnSpc>
                <a:spcPct val="300000"/>
              </a:lnSpc>
            </a:pPr>
            <a:r>
              <a:rPr lang="en-US" sz="2000" dirty="0"/>
              <a:t>Cats</a:t>
            </a:r>
          </a:p>
          <a:p>
            <a:pPr lvl="1">
              <a:lnSpc>
                <a:spcPct val="300000"/>
              </a:lnSpc>
            </a:pPr>
            <a:r>
              <a:rPr lang="en-US" sz="20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lnSpc>
                <a:spcPct val="300000"/>
              </a:lnSpc>
            </a:pPr>
            <a:r>
              <a:rPr lang="en-US" sz="2000" dirty="0"/>
              <a:t>Cardio (Running, Cycling, Swimming, etc.)</a:t>
            </a:r>
          </a:p>
          <a:p>
            <a:pPr lvl="1">
              <a:lnSpc>
                <a:spcPct val="300000"/>
              </a:lnSpc>
            </a:pPr>
            <a:r>
              <a:rPr lang="en-US" sz="2000" dirty="0"/>
              <a:t>Strength (Weights, Plyometrics, etc.)</a:t>
            </a:r>
          </a:p>
          <a:p>
            <a:pPr lvl="1">
              <a:lnSpc>
                <a:spcPct val="300000"/>
              </a:lnSpc>
            </a:pPr>
            <a:r>
              <a:rPr lang="en-US" sz="20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lnSpc>
                <a:spcPct val="300000"/>
              </a:lnSpc>
            </a:pPr>
            <a:r>
              <a:rPr lang="en-US" sz="2000" dirty="0"/>
              <a:t>Mountains</a:t>
            </a:r>
          </a:p>
          <a:p>
            <a:pPr lvl="1">
              <a:lnSpc>
                <a:spcPct val="300000"/>
              </a:lnSpc>
            </a:pPr>
            <a:r>
              <a:rPr lang="en-US" sz="2000" dirty="0"/>
              <a:t>City</a:t>
            </a:r>
          </a:p>
          <a:p>
            <a:pPr lvl="1">
              <a:lnSpc>
                <a:spcPct val="300000"/>
              </a:lnSpc>
            </a:pPr>
            <a:r>
              <a:rPr lang="en-US" sz="20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7432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2550" dirty="0">
                <a:ea typeface="+mn-lt"/>
                <a:cs typeface="+mn-lt"/>
              </a:rPr>
              <a:t>Re-Read Project </a:t>
            </a:r>
            <a:r>
              <a:rPr lang="en-US" sz="2550" dirty="0" smtClean="0">
                <a:ea typeface="+mn-lt"/>
                <a:cs typeface="+mn-lt"/>
              </a:rPr>
              <a:t>Description</a:t>
            </a:r>
          </a:p>
          <a:p>
            <a:pPr lvl="2">
              <a:lnSpc>
                <a:spcPct val="100000"/>
              </a:lnSpc>
            </a:pPr>
            <a:endParaRPr lang="en-US" sz="2550" dirty="0">
              <a:ea typeface="+mn-lt"/>
              <a:cs typeface="+mn-lt"/>
            </a:endParaRPr>
          </a:p>
          <a:p>
            <a:pPr lvl="2">
              <a:lnSpc>
                <a:spcPct val="100000"/>
              </a:lnSpc>
            </a:pPr>
            <a:r>
              <a:rPr lang="en-US" sz="2550" dirty="0">
                <a:ea typeface="+mn-lt"/>
                <a:cs typeface="+mn-lt"/>
              </a:rPr>
              <a:t>PE is available to answer any fundamental questions the Team may have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lnSpc>
                <a:spcPct val="150000"/>
              </a:lnSpc>
              <a:buFont typeface="Arial"/>
              <a:buChar char="•"/>
            </a:pPr>
            <a:r>
              <a:rPr lang="en-US" sz="2000" dirty="0">
                <a:ea typeface="+mn-lt"/>
                <a:cs typeface="+mn-lt"/>
              </a:rPr>
              <a:t>These questions can be about any aspect of the project, but by the end of the class MUST include questions targeted to functionality/goals</a:t>
            </a:r>
          </a:p>
          <a:p>
            <a:pPr>
              <a:lnSpc>
                <a:spcPct val="150000"/>
              </a:lnSpc>
            </a:pPr>
            <a:r>
              <a:rPr lang="en-US" sz="2000" dirty="0">
                <a:ea typeface="+mn-lt"/>
                <a:cs typeface="+mn-lt"/>
              </a:rPr>
              <a:t>Refer to the Project Description as needed</a:t>
            </a:r>
            <a:endParaRPr lang="en-US" sz="2000" dirty="0">
              <a:cs typeface="Calibri"/>
            </a:endParaRPr>
          </a:p>
          <a:p>
            <a:pPr>
              <a:lnSpc>
                <a:spcPct val="150000"/>
              </a:lnSpc>
            </a:pPr>
            <a:r>
              <a:rPr lang="en-US" sz="2000" dirty="0">
                <a:cs typeface="Calibri"/>
              </a:rPr>
              <a:t>Write individual questions on separate Post It notes - ONE question per Post It.</a:t>
            </a:r>
          </a:p>
          <a:p>
            <a:pPr>
              <a:lnSpc>
                <a:spcPct val="150000"/>
              </a:lnSpc>
            </a:pPr>
            <a:r>
              <a:rPr lang="en-US" sz="2000" dirty="0">
                <a:cs typeface="Calibri"/>
              </a:rPr>
              <a:t>Combine duplicate/similar ideas</a:t>
            </a:r>
          </a:p>
          <a:p>
            <a:pPr>
              <a:lnSpc>
                <a:spcPct val="150000"/>
              </a:lnSpc>
            </a:pPr>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fontScale="92500" lnSpcReduction="10000"/>
          </a:bodyPr>
          <a:lstStyle/>
          <a:p>
            <a:pPr>
              <a:buFont typeface="Arial"/>
              <a:buChar char="•"/>
            </a:pPr>
            <a:r>
              <a:rPr lang="en-US" sz="2000" dirty="0">
                <a:cs typeface="Calibri"/>
              </a:rPr>
              <a:t>The following list represents potential topic areas for generating questions:</a:t>
            </a:r>
          </a:p>
          <a:p>
            <a:pPr lvl="1">
              <a:lnSpc>
                <a:spcPct val="150000"/>
              </a:lnSpc>
              <a:buFont typeface="Arial"/>
              <a:buChar char="•"/>
            </a:pPr>
            <a:r>
              <a:rPr lang="en-US" sz="2000" dirty="0">
                <a:cs typeface="Calibri"/>
              </a:rPr>
              <a:t>Functionality</a:t>
            </a:r>
          </a:p>
          <a:p>
            <a:pPr lvl="1">
              <a:lnSpc>
                <a:spcPct val="150000"/>
              </a:lnSpc>
              <a:buFont typeface="Arial"/>
              <a:buChar char="•"/>
            </a:pPr>
            <a:r>
              <a:rPr lang="en-US" sz="2000" dirty="0">
                <a:cs typeface="Calibri"/>
              </a:rPr>
              <a:t>Performance </a:t>
            </a:r>
          </a:p>
          <a:p>
            <a:pPr lvl="1">
              <a:lnSpc>
                <a:spcPct val="150000"/>
              </a:lnSpc>
              <a:buFont typeface="Arial"/>
              <a:buChar char="•"/>
            </a:pPr>
            <a:r>
              <a:rPr lang="en-US" sz="2000" dirty="0">
                <a:cs typeface="Calibri"/>
              </a:rPr>
              <a:t>Quality</a:t>
            </a:r>
          </a:p>
          <a:p>
            <a:pPr lvl="1">
              <a:lnSpc>
                <a:spcPct val="150000"/>
              </a:lnSpc>
              <a:buFont typeface="Arial"/>
              <a:buChar char="•"/>
            </a:pPr>
            <a:r>
              <a:rPr lang="en-US" sz="2000" dirty="0">
                <a:cs typeface="Calibri"/>
              </a:rPr>
              <a:t>Usability</a:t>
            </a:r>
          </a:p>
          <a:p>
            <a:pPr lvl="1">
              <a:lnSpc>
                <a:spcPct val="150000"/>
              </a:lnSpc>
              <a:buFont typeface="Arial"/>
              <a:buChar char="•"/>
            </a:pPr>
            <a:r>
              <a:rPr lang="en-US" sz="2000" dirty="0">
                <a:cs typeface="Calibri"/>
              </a:rPr>
              <a:t>Accessibility</a:t>
            </a:r>
          </a:p>
          <a:p>
            <a:pPr lvl="1">
              <a:lnSpc>
                <a:spcPct val="150000"/>
              </a:lnSpc>
              <a:buFont typeface="Arial"/>
              <a:buChar char="•"/>
            </a:pPr>
            <a:r>
              <a:rPr lang="en-US" sz="2000" dirty="0">
                <a:cs typeface="Calibri"/>
              </a:rPr>
              <a:t>Reliability/Durability/Availability</a:t>
            </a:r>
          </a:p>
          <a:p>
            <a:pPr lvl="1">
              <a:lnSpc>
                <a:spcPct val="150000"/>
              </a:lnSpc>
              <a:buFont typeface="Arial"/>
              <a:buChar char="•"/>
            </a:pPr>
            <a:r>
              <a:rPr lang="en-US" sz="2000" dirty="0">
                <a:cs typeface="Calibri"/>
              </a:rPr>
              <a:t>Manufacturing and Material</a:t>
            </a:r>
          </a:p>
          <a:p>
            <a:pPr lvl="1">
              <a:lnSpc>
                <a:spcPct val="150000"/>
              </a:lnSpc>
              <a:buFont typeface="Arial"/>
              <a:buChar char="•"/>
            </a:pPr>
            <a:r>
              <a:rPr lang="en-US" sz="2000" dirty="0">
                <a:cs typeface="Calibri"/>
              </a:rPr>
              <a:t>Maintainability and Support</a:t>
            </a:r>
          </a:p>
          <a:p>
            <a:pPr lvl="1">
              <a:lnSpc>
                <a:spcPct val="150000"/>
              </a:lnSpc>
              <a:buFont typeface="Arial"/>
              <a:buChar char="•"/>
            </a:pPr>
            <a:r>
              <a:rPr lang="en-US" sz="20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t>
            </a:r>
            <a:r>
              <a:rPr lang="en-US" dirty="0" smtClean="0">
                <a:cs typeface="Calibri"/>
              </a:rPr>
              <a:t>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wants your 'immediate' feedback on the course and your experience.</a:t>
            </a:r>
          </a:p>
          <a:p>
            <a:pPr lvl="1"/>
            <a:r>
              <a:rPr lang="en-US" dirty="0">
                <a:cs typeface="Calibri"/>
              </a:rPr>
              <a:t>These 'surveys' after many classes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
        <p:nvSpPr>
          <p:cNvPr id="4" name="Callout: Line 3">
            <a:extLst>
              <a:ext uri="{FF2B5EF4-FFF2-40B4-BE49-F238E27FC236}">
                <a16:creationId xmlns:a16="http://schemas.microsoft.com/office/drawing/2014/main" id="{27E85EC4-126E-95F6-5B84-F1ACFE6B9C9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“Employee Survey”. “Your company” wants immediate feedback regarding company culture and job satisfaction?</a:t>
            </a:r>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
        <p:nvSpPr>
          <p:cNvPr id="3" name="Callout: Line 2">
            <a:extLst>
              <a:ext uri="{FF2B5EF4-FFF2-40B4-BE49-F238E27FC236}">
                <a16:creationId xmlns:a16="http://schemas.microsoft.com/office/drawing/2014/main" id="{FE9A61DF-C866-03CA-311F-BBD3E27C9D51}"/>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“Action Items/Meeting Prep”?</a:t>
            </a:r>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
        <p:nvSpPr>
          <p:cNvPr id="7" name="Callout: Line 6">
            <a:extLst>
              <a:ext uri="{FF2B5EF4-FFF2-40B4-BE49-F238E27FC236}">
                <a16:creationId xmlns:a16="http://schemas.microsoft.com/office/drawing/2014/main" id="{04149BD6-40DF-96CB-7847-8C92C4296740}"/>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Animate?</a:t>
            </a:r>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
        <p:nvSpPr>
          <p:cNvPr id="4" name="Callout: Line 3">
            <a:extLst>
              <a:ext uri="{FF2B5EF4-FFF2-40B4-BE49-F238E27FC236}">
                <a16:creationId xmlns:a16="http://schemas.microsoft.com/office/drawing/2014/main" id="{21E44E32-9F2C-8ADC-804F-0B3FD9CD3CFA}"/>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“Company Policy”?</a:t>
            </a:r>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 BD</a:t>
            </a:r>
          </a:p>
        </p:txBody>
      </p:sp>
    </p:spTree>
    <p:extLst>
      <p:ext uri="{BB962C8B-B14F-4D97-AF65-F5344CB8AC3E}">
        <p14:creationId xmlns:p14="http://schemas.microsoft.com/office/powerpoint/2010/main" val="30857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72</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29"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r>
              <a:rPr lang="en-US" sz="2400" b="1" dirty="0">
                <a:solidFill>
                  <a:srgbClr val="FF0000"/>
                </a:solidFill>
              </a:rPr>
              <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88</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 role playing game</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a:p>
            <a:r>
              <a:rPr lang="en-US" b="0" i="0" dirty="0">
                <a:effectLst/>
                <a:latin typeface="Segoe UI" panose="020B0502040204020203" pitchFamily="34" charset="0"/>
              </a:rPr>
              <a:t>Terminology Mimics New Employees at a Company</a:t>
            </a:r>
          </a:p>
          <a:p>
            <a:endParaRPr lang="en-US" dirty="0"/>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99</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7928</Words>
  <Application>Microsoft Office PowerPoint</Application>
  <PresentationFormat>On-screen Show (4:3)</PresentationFormat>
  <Paragraphs>1408</Paragraphs>
  <Slides>125</Slides>
  <Notes>34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125</vt:i4>
      </vt:variant>
    </vt:vector>
  </HeadingPairs>
  <TitlesOfParts>
    <vt:vector size="139" baseType="lpstr">
      <vt:lpstr>游ゴシック Light</vt:lpstr>
      <vt:lpstr>Algerian</vt:lpstr>
      <vt:lpstr>Arial</vt:lpstr>
      <vt:lpstr>Calibri</vt:lpstr>
      <vt:lpstr>Calibri (Headings)</vt:lpstr>
      <vt:lpstr>Calibri Light</vt:lpstr>
      <vt:lpstr>MS Mincho</vt:lpstr>
      <vt:lpstr>Segoe UI</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Class “location”</vt:lpstr>
      <vt:lpstr>RPI Design Lab </vt:lpstr>
      <vt:lpstr>Capstone Design as a role playing game</vt:lpstr>
      <vt:lpstr>PowerPoint Presentation</vt:lpstr>
      <vt:lpstr>Design Lab Team</vt:lpstr>
      <vt:lpstr>Faculty – Chief Engineers</vt:lpstr>
      <vt:lpstr>Diverse, Equitable and Inclusive</vt:lpstr>
      <vt:lpstr>Participation Expectations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2023-08-08T20:50:45Z</dcterms:modified>
</cp:coreProperties>
</file>