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30"/>
  </p:notesMasterIdLst>
  <p:sldIdLst>
    <p:sldId id="256" r:id="rId4"/>
    <p:sldId id="339" r:id="rId5"/>
    <p:sldId id="415" r:id="rId6"/>
    <p:sldId id="276" r:id="rId7"/>
    <p:sldId id="257" r:id="rId8"/>
    <p:sldId id="317" r:id="rId9"/>
    <p:sldId id="310" r:id="rId10"/>
    <p:sldId id="275" r:id="rId11"/>
    <p:sldId id="462" r:id="rId12"/>
    <p:sldId id="463" r:id="rId13"/>
    <p:sldId id="272" r:id="rId14"/>
    <p:sldId id="403" r:id="rId15"/>
    <p:sldId id="465" r:id="rId16"/>
    <p:sldId id="274" r:id="rId17"/>
    <p:sldId id="464" r:id="rId18"/>
    <p:sldId id="270" r:id="rId19"/>
    <p:sldId id="262" r:id="rId20"/>
    <p:sldId id="258" r:id="rId21"/>
    <p:sldId id="400" r:id="rId22"/>
    <p:sldId id="265" r:id="rId23"/>
    <p:sldId id="434" r:id="rId24"/>
    <p:sldId id="422" r:id="rId25"/>
    <p:sldId id="431" r:id="rId26"/>
    <p:sldId id="438" r:id="rId27"/>
    <p:sldId id="437" r:id="rId28"/>
    <p:sldId id="435" r:id="rId29"/>
    <p:sldId id="439" r:id="rId30"/>
    <p:sldId id="425" r:id="rId31"/>
    <p:sldId id="423" r:id="rId32"/>
    <p:sldId id="424" r:id="rId33"/>
    <p:sldId id="460" r:id="rId34"/>
    <p:sldId id="421" r:id="rId35"/>
    <p:sldId id="440" r:id="rId36"/>
    <p:sldId id="292" r:id="rId37"/>
    <p:sldId id="461" r:id="rId38"/>
    <p:sldId id="406" r:id="rId39"/>
    <p:sldId id="264" r:id="rId40"/>
    <p:sldId id="389" r:id="rId41"/>
    <p:sldId id="426" r:id="rId42"/>
    <p:sldId id="427" r:id="rId43"/>
    <p:sldId id="428" r:id="rId44"/>
    <p:sldId id="420" r:id="rId45"/>
    <p:sldId id="441" r:id="rId46"/>
    <p:sldId id="418" r:id="rId47"/>
    <p:sldId id="362" r:id="rId48"/>
    <p:sldId id="329" r:id="rId49"/>
    <p:sldId id="330" r:id="rId50"/>
    <p:sldId id="331" r:id="rId51"/>
    <p:sldId id="429" r:id="rId52"/>
    <p:sldId id="417" r:id="rId53"/>
    <p:sldId id="407" r:id="rId54"/>
    <p:sldId id="287" r:id="rId55"/>
    <p:sldId id="387" r:id="rId56"/>
    <p:sldId id="333" r:id="rId57"/>
    <p:sldId id="340" r:id="rId58"/>
    <p:sldId id="289" r:id="rId59"/>
    <p:sldId id="391" r:id="rId60"/>
    <p:sldId id="288" r:id="rId61"/>
    <p:sldId id="290" r:id="rId62"/>
    <p:sldId id="408" r:id="rId63"/>
    <p:sldId id="293" r:id="rId64"/>
    <p:sldId id="372" r:id="rId65"/>
    <p:sldId id="393" r:id="rId66"/>
    <p:sldId id="394" r:id="rId67"/>
    <p:sldId id="342" r:id="rId68"/>
    <p:sldId id="416" r:id="rId69"/>
    <p:sldId id="409" r:id="rId70"/>
    <p:sldId id="298" r:id="rId71"/>
    <p:sldId id="373" r:id="rId72"/>
    <p:sldId id="386" r:id="rId73"/>
    <p:sldId id="446" r:id="rId74"/>
    <p:sldId id="447" r:id="rId75"/>
    <p:sldId id="450" r:id="rId76"/>
    <p:sldId id="448" r:id="rId77"/>
    <p:sldId id="355" r:id="rId78"/>
    <p:sldId id="366" r:id="rId79"/>
    <p:sldId id="367" r:id="rId80"/>
    <p:sldId id="401" r:id="rId81"/>
    <p:sldId id="313" r:id="rId82"/>
    <p:sldId id="452" r:id="rId83"/>
    <p:sldId id="453" r:id="rId84"/>
    <p:sldId id="454" r:id="rId85"/>
    <p:sldId id="455" r:id="rId86"/>
    <p:sldId id="456" r:id="rId87"/>
    <p:sldId id="457" r:id="rId88"/>
    <p:sldId id="458" r:id="rId89"/>
    <p:sldId id="309" r:id="rId90"/>
    <p:sldId id="442" r:id="rId91"/>
    <p:sldId id="433" r:id="rId92"/>
    <p:sldId id="410" r:id="rId93"/>
    <p:sldId id="300" r:id="rId94"/>
    <p:sldId id="374" r:id="rId95"/>
    <p:sldId id="385" r:id="rId96"/>
    <p:sldId id="382" r:id="rId97"/>
    <p:sldId id="343" r:id="rId98"/>
    <p:sldId id="344" r:id="rId99"/>
    <p:sldId id="345" r:id="rId100"/>
    <p:sldId id="381" r:id="rId101"/>
    <p:sldId id="459" r:id="rId102"/>
    <p:sldId id="411" r:id="rId103"/>
    <p:sldId id="302" r:id="rId104"/>
    <p:sldId id="375" r:id="rId105"/>
    <p:sldId id="384" r:id="rId106"/>
    <p:sldId id="402" r:id="rId107"/>
    <p:sldId id="404" r:id="rId108"/>
    <p:sldId id="466" r:id="rId109"/>
    <p:sldId id="348" r:id="rId110"/>
    <p:sldId id="412" r:id="rId111"/>
    <p:sldId id="304" r:id="rId112"/>
    <p:sldId id="376" r:id="rId113"/>
    <p:sldId id="395" r:id="rId114"/>
    <p:sldId id="396" r:id="rId115"/>
    <p:sldId id="397" r:id="rId116"/>
    <p:sldId id="413" r:id="rId117"/>
    <p:sldId id="306" r:id="rId118"/>
    <p:sldId id="378" r:id="rId119"/>
    <p:sldId id="383" r:id="rId120"/>
    <p:sldId id="350" r:id="rId121"/>
    <p:sldId id="414" r:id="rId122"/>
    <p:sldId id="443" r:id="rId123"/>
    <p:sldId id="444" r:id="rId124"/>
    <p:sldId id="398" r:id="rId125"/>
    <p:sldId id="369" r:id="rId126"/>
    <p:sldId id="338" r:id="rId127"/>
    <p:sldId id="316" r:id="rId128"/>
    <p:sldId id="352" r:id="rId12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82939" autoAdjust="0"/>
  </p:normalViewPr>
  <p:slideViewPr>
    <p:cSldViewPr>
      <p:cViewPr varScale="1">
        <p:scale>
          <a:sx n="64" d="100"/>
          <a:sy n="64" d="100"/>
        </p:scale>
        <p:origin x="2045" y="72"/>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6797"/>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theme" Target="theme/theme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commentAuthors" Target="commentAuthors.xml"/><Relationship Id="rId136" Type="http://schemas.microsoft.com/office/2015/10/relationships/revisionInfo" Target="revisionInfo.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presProps" Target="pres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Capstone%20Repositories\Capstone%20Support\playbook\daily%20agenda%20schedu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Activity Breakdown by Class</a:t>
            </a:r>
            <a:r>
              <a:rPr lang="en-US" baseline="0"/>
              <a:t> (mins)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Summary!$A$2:$B$2</c:f>
              <c:strCache>
                <c:ptCount val="2"/>
                <c:pt idx="0">
                  <c:v>Project technical work</c:v>
                </c:pt>
                <c:pt idx="1">
                  <c:v>(P)</c:v>
                </c:pt>
              </c:strCache>
            </c:strRef>
          </c:tx>
          <c:spPr>
            <a:solidFill>
              <a:schemeClr val="accent1"/>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Summary!$C$2:$L$2</c:f>
              <c:numCache>
                <c:formatCode>General</c:formatCode>
                <c:ptCount val="10"/>
                <c:pt idx="0">
                  <c:v>40</c:v>
                </c:pt>
                <c:pt idx="1">
                  <c:v>75</c:v>
                </c:pt>
                <c:pt idx="2">
                  <c:v>45</c:v>
                </c:pt>
                <c:pt idx="3">
                  <c:v>70</c:v>
                </c:pt>
                <c:pt idx="4">
                  <c:v>75</c:v>
                </c:pt>
                <c:pt idx="5">
                  <c:v>95</c:v>
                </c:pt>
                <c:pt idx="6">
                  <c:v>90</c:v>
                </c:pt>
                <c:pt idx="7">
                  <c:v>90</c:v>
                </c:pt>
                <c:pt idx="8">
                  <c:v>90</c:v>
                </c:pt>
                <c:pt idx="9">
                  <c:v>90</c:v>
                </c:pt>
              </c:numCache>
            </c:numRef>
          </c:val>
          <c:extLst>
            <c:ext xmlns:c16="http://schemas.microsoft.com/office/drawing/2014/chart" uri="{C3380CC4-5D6E-409C-BE32-E72D297353CC}">
              <c16:uniqueId val="{00000000-9723-478D-A269-820905C220AB}"/>
            </c:ext>
          </c:extLst>
        </c:ser>
        <c:ser>
          <c:idx val="1"/>
          <c:order val="1"/>
          <c:tx>
            <c:strRef>
              <c:f>Summary!$A$3:$B$3</c:f>
              <c:strCache>
                <c:ptCount val="2"/>
                <c:pt idx="0">
                  <c:v>Team development / Design process refresher</c:v>
                </c:pt>
                <c:pt idx="1">
                  <c:v>(T)</c:v>
                </c:pt>
              </c:strCache>
            </c:strRef>
          </c:tx>
          <c:spPr>
            <a:solidFill>
              <a:schemeClr val="accent2"/>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Summary!$C$3:$L$3</c:f>
              <c:numCache>
                <c:formatCode>General</c:formatCode>
                <c:ptCount val="10"/>
                <c:pt idx="0">
                  <c:v>30</c:v>
                </c:pt>
                <c:pt idx="1">
                  <c:v>0</c:v>
                </c:pt>
                <c:pt idx="2">
                  <c:v>55</c:v>
                </c:pt>
                <c:pt idx="3">
                  <c:v>30</c:v>
                </c:pt>
                <c:pt idx="4">
                  <c:v>0</c:v>
                </c:pt>
                <c:pt idx="5">
                  <c:v>10</c:v>
                </c:pt>
                <c:pt idx="6">
                  <c:v>10</c:v>
                </c:pt>
                <c:pt idx="7">
                  <c:v>15</c:v>
                </c:pt>
                <c:pt idx="8">
                  <c:v>15</c:v>
                </c:pt>
                <c:pt idx="9">
                  <c:v>15</c:v>
                </c:pt>
              </c:numCache>
            </c:numRef>
          </c:val>
          <c:extLst>
            <c:ext xmlns:c16="http://schemas.microsoft.com/office/drawing/2014/chart" uri="{C3380CC4-5D6E-409C-BE32-E72D297353CC}">
              <c16:uniqueId val="{00000001-9723-478D-A269-820905C220AB}"/>
            </c:ext>
          </c:extLst>
        </c:ser>
        <c:ser>
          <c:idx val="2"/>
          <c:order val="2"/>
          <c:tx>
            <c:strRef>
              <c:f>Summary!$A$4:$B$4</c:f>
              <c:strCache>
                <c:ptCount val="2"/>
                <c:pt idx="0">
                  <c:v>Administrative tasks</c:v>
                </c:pt>
                <c:pt idx="1">
                  <c:v>(A)</c:v>
                </c:pt>
              </c:strCache>
            </c:strRef>
          </c:tx>
          <c:spPr>
            <a:solidFill>
              <a:schemeClr val="accent3"/>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Summary!$C$4:$L$4</c:f>
              <c:numCache>
                <c:formatCode>General</c:formatCode>
                <c:ptCount val="10"/>
                <c:pt idx="0">
                  <c:v>40</c:v>
                </c:pt>
                <c:pt idx="1">
                  <c:v>35</c:v>
                </c:pt>
                <c:pt idx="2">
                  <c:v>10</c:v>
                </c:pt>
                <c:pt idx="3">
                  <c:v>10</c:v>
                </c:pt>
                <c:pt idx="4">
                  <c:v>35</c:v>
                </c:pt>
                <c:pt idx="5">
                  <c:v>5</c:v>
                </c:pt>
                <c:pt idx="6">
                  <c:v>10</c:v>
                </c:pt>
                <c:pt idx="7">
                  <c:v>5</c:v>
                </c:pt>
                <c:pt idx="8">
                  <c:v>5</c:v>
                </c:pt>
                <c:pt idx="9">
                  <c:v>5</c:v>
                </c:pt>
              </c:numCache>
            </c:numRef>
          </c:val>
          <c:extLst>
            <c:ext xmlns:c16="http://schemas.microsoft.com/office/drawing/2014/chart" uri="{C3380CC4-5D6E-409C-BE32-E72D297353CC}">
              <c16:uniqueId val="{00000002-9723-478D-A269-820905C220AB}"/>
            </c:ext>
          </c:extLst>
        </c:ser>
        <c:dLbls>
          <c:showLegendKey val="0"/>
          <c:showVal val="0"/>
          <c:showCatName val="0"/>
          <c:showSerName val="0"/>
          <c:showPercent val="0"/>
          <c:showBubbleSize val="0"/>
        </c:dLbls>
        <c:gapWidth val="219"/>
        <c:overlap val="-27"/>
        <c:axId val="376285808"/>
        <c:axId val="376287472"/>
      </c:barChart>
      <c:catAx>
        <c:axId val="3762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7472"/>
        <c:crosses val="autoZero"/>
        <c:auto val="1"/>
        <c:lblAlgn val="ctr"/>
        <c:lblOffset val="100"/>
        <c:noMultiLvlLbl val="0"/>
      </c:catAx>
      <c:valAx>
        <c:axId val="376287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1.jpeg"/><Relationship Id="rId6" Type="http://schemas.openxmlformats.org/officeDocument/2006/relationships/hyperlink" Target="https://en.wiktionary.org/wiki/monarch" TargetMode="External"/><Relationship Id="rId5" Type="http://schemas.openxmlformats.org/officeDocument/2006/relationships/image" Target="../media/image43.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1.jpeg"/><Relationship Id="rId6" Type="http://schemas.openxmlformats.org/officeDocument/2006/relationships/hyperlink" Target="https://en.wiktionary.org/wiki/monarch" TargetMode="External"/><Relationship Id="rId5" Type="http://schemas.openxmlformats.org/officeDocument/2006/relationships/image" Target="../media/image43.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4" tIns="46653" rIns="93304" bIns="46653"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04" tIns="46653" rIns="93304" bIns="46653" rtlCol="0"/>
          <a:lstStyle>
            <a:lvl1pPr algn="r">
              <a:defRPr sz="1200"/>
            </a:lvl1pPr>
          </a:lstStyle>
          <a:p>
            <a:fld id="{D0FE861C-486B-4E18-A0E9-A790238A915C}" type="datetimeFigureOut">
              <a:rPr lang="en-US" smtClean="0"/>
              <a:t>8/9/2023</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304" tIns="46653" rIns="93304" bIns="46653"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4" tIns="46653" rIns="93304" bIns="4665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04" tIns="46653" rIns="93304" bIns="466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04" tIns="46653" rIns="93304" bIns="46653"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99492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951198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2866829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a:t>
            </a:r>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38</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“We Are” cards just before that step</a:t>
            </a:r>
          </a:p>
          <a:p>
            <a:r>
              <a:rPr lang="en-US" dirty="0"/>
              <a:t>Potential Challenges include societal, financial, environmental, technical, ethical, etc.</a:t>
            </a:r>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2833013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52</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53</a:t>
            </a:fld>
            <a:endParaRPr lang="en-US" dirty="0"/>
          </a:p>
        </p:txBody>
      </p:sp>
    </p:spTree>
    <p:extLst>
      <p:ext uri="{BB962C8B-B14F-4D97-AF65-F5344CB8AC3E}">
        <p14:creationId xmlns:p14="http://schemas.microsoft.com/office/powerpoint/2010/main" val="300437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62</a:t>
            </a:fld>
            <a:endParaRPr lang="en-US" dirty="0"/>
          </a:p>
        </p:txBody>
      </p:sp>
    </p:spTree>
    <p:extLst>
      <p:ext uri="{BB962C8B-B14F-4D97-AF65-F5344CB8AC3E}">
        <p14:creationId xmlns:p14="http://schemas.microsoft.com/office/powerpoint/2010/main" val="157196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1128927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70</a:t>
            </a:fld>
            <a:endParaRPr lang="en-US" dirty="0"/>
          </a:p>
        </p:txBody>
      </p:sp>
    </p:spTree>
    <p:extLst>
      <p:ext uri="{BB962C8B-B14F-4D97-AF65-F5344CB8AC3E}">
        <p14:creationId xmlns:p14="http://schemas.microsoft.com/office/powerpoint/2010/main" val="298857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71</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78</a:t>
            </a:fld>
            <a:endParaRPr lang="en-US" dirty="0"/>
          </a:p>
        </p:txBody>
      </p:sp>
    </p:spTree>
    <p:extLst>
      <p:ext uri="{BB962C8B-B14F-4D97-AF65-F5344CB8AC3E}">
        <p14:creationId xmlns:p14="http://schemas.microsoft.com/office/powerpoint/2010/main" val="2418574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2705587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93</a:t>
            </a:fld>
            <a:endParaRPr lang="en-US" dirty="0"/>
          </a:p>
        </p:txBody>
      </p:sp>
    </p:spTree>
    <p:extLst>
      <p:ext uri="{BB962C8B-B14F-4D97-AF65-F5344CB8AC3E}">
        <p14:creationId xmlns:p14="http://schemas.microsoft.com/office/powerpoint/2010/main" val="1884706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2431252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103</a:t>
            </a:fld>
            <a:endParaRPr lang="en-US" dirty="0"/>
          </a:p>
        </p:txBody>
      </p:sp>
    </p:spTree>
    <p:extLst>
      <p:ext uri="{BB962C8B-B14F-4D97-AF65-F5344CB8AC3E}">
        <p14:creationId xmlns:p14="http://schemas.microsoft.com/office/powerpoint/2010/main" val="3187639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571522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117</a:t>
            </a:fld>
            <a:endParaRPr lang="en-US" dirty="0"/>
          </a:p>
        </p:txBody>
      </p:sp>
    </p:spTree>
    <p:extLst>
      <p:ext uri="{BB962C8B-B14F-4D97-AF65-F5344CB8AC3E}">
        <p14:creationId xmlns:p14="http://schemas.microsoft.com/office/powerpoint/2010/main" val="1150528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121</a:t>
            </a:fld>
            <a:endParaRPr lang="en-US" dirty="0"/>
          </a:p>
        </p:txBody>
      </p:sp>
    </p:spTree>
    <p:extLst>
      <p:ext uri="{BB962C8B-B14F-4D97-AF65-F5344CB8AC3E}">
        <p14:creationId xmlns:p14="http://schemas.microsoft.com/office/powerpoint/2010/main" val="132422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11</a:t>
            </a:fld>
            <a:endParaRPr lang="en-US" dirty="0"/>
          </a:p>
        </p:txBody>
      </p:sp>
      <p:sp>
        <p:nvSpPr>
          <p:cNvPr id="30723" name="Rectangle 2"/>
          <p:cNvSpPr>
            <a:spLocks noGrp="1" noRot="1" noChangeAspect="1" noChangeArrowheads="1" noTextEdit="1"/>
          </p:cNvSpPr>
          <p:nvPr>
            <p:ph type="sldImg"/>
          </p:nvPr>
        </p:nvSpPr>
        <p:spPr>
          <a:xfrm>
            <a:off x="2946400" y="3852863"/>
            <a:ext cx="13868400" cy="10401300"/>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12</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77853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discuss desired outcomes – 1 minute</a:t>
            </a:r>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Community Agreements – </a:t>
            </a:r>
          </a:p>
          <a:p>
            <a:r>
              <a:rPr lang="en-US" b="1" dirty="0"/>
              <a:t>Be Curious, Open, and Respectful</a:t>
            </a:r>
            <a:r>
              <a:rPr lang="en-US" dirty="0"/>
              <a:t> - call in not out/throw sunshine not shade </a:t>
            </a:r>
          </a:p>
          <a:p>
            <a:r>
              <a:rPr lang="en-US" b="1" dirty="0"/>
              <a:t>No one knows everything</a:t>
            </a:r>
            <a:r>
              <a:rPr lang="en-US" dirty="0"/>
              <a:t> - together we know a lot </a:t>
            </a:r>
          </a:p>
          <a:p>
            <a:r>
              <a:rPr lang="en-US" b="1" dirty="0"/>
              <a:t>We can’t be articulate all the time</a:t>
            </a:r>
            <a:r>
              <a:rPr lang="en-US" dirty="0"/>
              <a:t> - give the benefit of the doubt and ask questions </a:t>
            </a:r>
          </a:p>
          <a:p>
            <a:r>
              <a:rPr lang="en-US" b="1" dirty="0"/>
              <a:t>We take care of ourselves</a:t>
            </a:r>
            <a:r>
              <a:rPr lang="en-US" dirty="0"/>
              <a:t> - stretch, eat, drink, use restroom, rest, etc. </a:t>
            </a:r>
          </a:p>
          <a:p>
            <a:r>
              <a:rPr lang="en-US" b="1" dirty="0"/>
              <a:t>Confidentiality</a:t>
            </a:r>
            <a:r>
              <a:rPr lang="en-US" dirty="0"/>
              <a:t> - don’t speak for others without explicit permission, don’t share something communicated in a private or safe space. </a:t>
            </a:r>
          </a:p>
          <a:p>
            <a:r>
              <a:rPr lang="en-US" b="1" dirty="0"/>
              <a:t>One mic</a:t>
            </a:r>
            <a:r>
              <a:rPr lang="en-US" dirty="0"/>
              <a:t> - one voice at a time </a:t>
            </a:r>
          </a:p>
          <a:p>
            <a:r>
              <a:rPr lang="en-US" b="1" dirty="0"/>
              <a:t>Take Space/Make Space</a:t>
            </a:r>
            <a:r>
              <a:rPr lang="en-US" dirty="0"/>
              <a:t> - if you are usually quiet challenge yourself to take more space, and if you usually talk a lot be mindful to leave room for quieter voices </a:t>
            </a:r>
          </a:p>
          <a:p>
            <a:r>
              <a:rPr lang="en-US" b="1" dirty="0"/>
              <a:t>Avoid Jargon, Acronyms, and Industry language</a:t>
            </a:r>
            <a:r>
              <a:rPr lang="en-US" dirty="0"/>
              <a:t> - use inclusive language that is accessible for people with varying inside knowledge </a:t>
            </a:r>
          </a:p>
          <a:p>
            <a:r>
              <a:rPr lang="en-US" b="1" dirty="0"/>
              <a:t>Be aware of time</a:t>
            </a:r>
            <a:r>
              <a:rPr lang="en-US" dirty="0"/>
              <a:t> - enough let’s move on (ELMO)  means if what you wanted to say has already been said, don’t say it </a:t>
            </a:r>
          </a:p>
          <a:p>
            <a:r>
              <a:rPr lang="en-US" b="1" dirty="0"/>
              <a:t>Speak from your own experience</a:t>
            </a:r>
            <a:r>
              <a:rPr lang="en-US" dirty="0"/>
              <a:t> - Use I statements rather than generalizations </a:t>
            </a:r>
          </a:p>
          <a:p>
            <a:r>
              <a:rPr lang="en-US" b="1" dirty="0"/>
              <a:t>Challenge assumptions</a:t>
            </a:r>
            <a:r>
              <a:rPr lang="en-US" dirty="0"/>
              <a:t> </a:t>
            </a:r>
          </a:p>
          <a:p>
            <a:r>
              <a:rPr lang="en-US" b="1" dirty="0"/>
              <a:t>Be conscious of intent vs. impact</a:t>
            </a:r>
            <a:r>
              <a:rPr lang="en-US" dirty="0"/>
              <a:t> - no matter intention you’re responsible for your impact </a:t>
            </a:r>
          </a:p>
          <a:p>
            <a:r>
              <a:rPr lang="en-US" b="1" dirty="0"/>
              <a:t>Avoid using isms</a:t>
            </a:r>
            <a:endParaRPr lang="en-US" dirty="0"/>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286530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53336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8/9/2023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8/9/2023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8/9/2023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8/9/2023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8/9/2023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8/9/2023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8/9/2023</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8/9/2023</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8/9/2023</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8/9/2023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8/9/2023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8/9/2023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8/9/2023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8/9/2023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8/9/2023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12B93E7-D57E-4A7E-B607-67BD05683528}" type="datetimeFigureOut">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2B93E7-D57E-4A7E-B607-67BD05683528}" type="datetimeFigureOut">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2B93E7-D57E-4A7E-B607-67BD05683528}" type="datetimeFigureOut">
              <a:rPr lang="en-US" smtClean="0"/>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2B93E7-D57E-4A7E-B607-67BD05683528}" type="datetimeFigureOut">
              <a:rPr lang="en-US" smtClean="0"/>
              <a:t>8/9/2023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2B93E7-D57E-4A7E-B607-67BD05683528}" type="datetimeFigureOut">
              <a:rPr lang="en-US" smtClean="0"/>
              <a:t>8/9/2023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B93E7-D57E-4A7E-B607-67BD05683528}" type="datetimeFigureOut">
              <a:rPr lang="en-US" smtClean="0"/>
              <a:t>8/9/2023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8/9/2023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8/9/2023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8/9/2023</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8/9/2023</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8/9/2023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8/9/2023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8/9/2023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8/9/2023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8/9/2023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2B93E7-D57E-4A7E-B607-67BD05683528}" type="datetimeFigureOut">
              <a:rPr lang="en-US" smtClean="0"/>
              <a:t>8/9/2023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hyperlink" Target="https://www.youtube.com/watch?v=L6WYJh1Ygoc" TargetMode="External"/><Relationship Id="rId2" Type="http://schemas.openxmlformats.org/officeDocument/2006/relationships/hyperlink" Target="https://www.youtube.com/watch?v=QwuwzBBThPY" TargetMode="External"/><Relationship Id="rId1" Type="http://schemas.openxmlformats.org/officeDocument/2006/relationships/slideLayout" Target="../slideLayouts/slideLayout24.xml"/><Relationship Id="rId5" Type="http://schemas.openxmlformats.org/officeDocument/2006/relationships/hyperlink" Target="https://designlab.eng.rpi.edu/edn/attachments/download/114354/RMPL%20Safety%20Module%20Completion%20Instructions-Percipio%20.pdf" TargetMode="External"/><Relationship Id="rId4" Type="http://schemas.openxmlformats.org/officeDocument/2006/relationships/hyperlink" Target="https://rpi.percipio.com/"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0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emplate%20documents/BM_Memo-Topic-RCSid.docx" TargetMode="External"/><Relationship Id="rId7" Type="http://schemas.openxmlformats.org/officeDocument/2006/relationships/hyperlink" Target="https://rpi.percipio.com/" TargetMode="External"/><Relationship Id="rId2" Type="http://schemas.openxmlformats.org/officeDocument/2006/relationships/hyperlink" Target="https://designlab.eng.rpi.edu/edn/projects/capstone-support-dev/repository/112/raw/training/Creating%20Versions%20from%20your%20Statement%20of%20Work.mp4"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Templates_and_Forms" TargetMode="External"/><Relationship Id="rId5" Type="http://schemas.openxmlformats.org/officeDocument/2006/relationships/hyperlink" Target="https://designlab.eng.rpi.edu/edn/projects/capstone-support-dev/wiki/Risks_Associated_with_Project_Plans" TargetMode="External"/><Relationship Id="rId4" Type="http://schemas.openxmlformats.org/officeDocument/2006/relationships/hyperlink" Target="https://designlab.eng.rpi.edu/edn/projects/capstone-support-dev/repository/112/raw/Rubrics/Background%20Memo%20Rubric.docx"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1.jpeg"/><Relationship Id="rId5" Type="http://schemas.openxmlformats.org/officeDocument/2006/relationships/image" Target="../media/image6.png"/><Relationship Id="rId10" Type="http://schemas.openxmlformats.org/officeDocument/2006/relationships/image" Target="../media/image10.wmf"/><Relationship Id="rId4" Type="http://schemas.openxmlformats.org/officeDocument/2006/relationships/image" Target="../media/image5.png"/><Relationship Id="rId9" Type="http://schemas.openxmlformats.org/officeDocument/2006/relationships/image" Target="../media/image9.png"/></Relationships>
</file>

<file path=ppt/slides/_rels/slide1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24.xml"/></Relationships>
</file>

<file path=ppt/slides/_rels/slide115.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1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hyperlink" Target="https://forms.gle/cP2scUNmdsxncBsm8" TargetMode="External"/><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0.wmf"/><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png"/></Relationships>
</file>

<file path=ppt/slides/_rels/slide120.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51.PN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122.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1_and_beyond" TargetMode="Externa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37.xml"/><Relationship Id="rId7" Type="http://schemas.openxmlformats.org/officeDocument/2006/relationships/slide" Target="slide91.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68.xml"/><Relationship Id="rId5" Type="http://schemas.openxmlformats.org/officeDocument/2006/relationships/slide" Target="slide61.xml"/><Relationship Id="rId10" Type="http://schemas.openxmlformats.org/officeDocument/2006/relationships/slide" Target="slide115.xml"/><Relationship Id="rId4" Type="http://schemas.openxmlformats.org/officeDocument/2006/relationships/slide" Target="slide52.xml"/><Relationship Id="rId9" Type="http://schemas.openxmlformats.org/officeDocument/2006/relationships/slide" Target="slide109.xml"/></Relationships>
</file>

<file path=ppt/slides/_rels/slide20.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forms.gle/HoU1JufvnPfDkbtW6"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training/Capstone%20Introduction%20and%20Expectations%20Part%202.mp4"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hyperlink" Target="https://designlab.eng.rpi.edu/projects/capstone-support-dev/wiki%20-%20Playbook.pptx"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raw/Course%20Documents/Team%20Standards%20Agreement.docx"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wiki/Capstone_Playbook"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designlab.eng.rpi.edu/edn/projects/capstone-support-dev/repository/112/raw/training/The%20Engineering%20Design%20Process%20Refresher.pptx"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training/EDN%20Guidance%20for%20Out%20of%20Class%20Tasks%20-%20Initial%20Postings.mp4" TargetMode="External"/><Relationship Id="rId5" Type="http://schemas.openxmlformats.org/officeDocument/2006/relationships/hyperlink" Target="https://forms.gle/yvkvMFuR9rSaEhrB8"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designlab.eng.rpi.edu/projects/capstone-support-dev/wiki%20-%20Playbook.pptx"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designlab.eng.rpi.edu/edn/attachments/download/114354/RMPL%20Safety%20Module%20Completion%20Instructions-Percipio%20.pdf" TargetMode="External"/><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rpi.percipio.com/" TargetMode="External"/><Relationship Id="rId2" Type="http://schemas.openxmlformats.org/officeDocument/2006/relationships/hyperlink" Target="https://forms.gle/DnhZCi1MzGQZTLAn8"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hyperlink" Target="https://designlab.eng.rpi.edu/projects/capstone-support-dev/wiki%20-%20Playbook.pptx"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https://forms.gle/JcjmKtadJw7cZz3i6" TargetMode="External"/><Relationship Id="rId7" Type="http://schemas.openxmlformats.org/officeDocument/2006/relationships/hyperlink" Target="https://designlab.eng.rpi.edu/edn/attachments/download/114354/RMPL%20Safety%20Module%20Completion%20Instructions-Percipio%20.pdf" TargetMode="External"/><Relationship Id="rId2" Type="http://schemas.openxmlformats.org/officeDocument/2006/relationships/hyperlink" Target="https://designlab.eng.rpi.edu/edn/projects/capstone-support-dev/repository/112/raw/training/Statement%20of%20Work.mp4" TargetMode="External"/><Relationship Id="rId1" Type="http://schemas.openxmlformats.org/officeDocument/2006/relationships/slideLayout" Target="../slideLayouts/slideLayout24.xml"/><Relationship Id="rId6" Type="http://schemas.openxmlformats.org/officeDocument/2006/relationships/hyperlink" Target="https://rpi.percipio.com/" TargetMode="External"/><Relationship Id="rId5" Type="http://schemas.openxmlformats.org/officeDocument/2006/relationships/hyperlink" Target="https://designlab.eng.rpi.edu/edn/projects/capstone-support-dev/wiki/Subversion" TargetMode="External"/><Relationship Id="rId4" Type="http://schemas.openxmlformats.org/officeDocument/2006/relationships/hyperlink" Target="https://designlab.eng.rpi.edu/edn/projects/capstone-support-dev/wiki/Project_Documentation"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6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Project_Documentation"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4.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www.youtube.com/watch?v=ukYi50Gfc5M"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designlab.eng.rpi.edu/projects/capstone-support-dev/wiki/Templates_and_Forms" TargetMode="Externa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forms.gle/cQMW67DEXopv8FD59" TargetMode="External"/><Relationship Id="rId2" Type="http://schemas.openxmlformats.org/officeDocument/2006/relationships/hyperlink" Target="https://mediasite.mms.rpi.edu/Mediasite5/Channel/anderm8winrpiedu-engr-2050/watch/d78db44fd9f7424b9d8f4c72857f84371d" TargetMode="External"/><Relationship Id="rId1" Type="http://schemas.openxmlformats.org/officeDocument/2006/relationships/slideLayout" Target="../slideLayouts/slideLayout24.xml"/><Relationship Id="rId6" Type="http://schemas.openxmlformats.org/officeDocument/2006/relationships/hyperlink" Target="https://designlab.eng.rpi.edu/edn/attachments/download/114354/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repository/112/raw/training/Getting%20Started%20with%20Subversion-For%20Windows%20Users.mp4"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9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hyperlink" Target="https://designlab.eng.rpi.edu/edn/projects/capstone-support-dev/wiki/Background_Memo" TargetMode="Externa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Class 1 to 9</a:t>
            </a:r>
          </a:p>
          <a:p>
            <a:r>
              <a:rPr lang="en-US" dirty="0">
                <a:cs typeface="Calibri"/>
              </a:rPr>
              <a:t>Scaffolded Sessions</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Capstone Design Engineering Team</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21" y="247687"/>
            <a:ext cx="7886700" cy="882440"/>
          </a:xfrm>
        </p:spPr>
        <p:txBody>
          <a:bodyPr/>
          <a:lstStyle/>
          <a:p>
            <a:r>
              <a:rPr lang="en-US" dirty="0"/>
              <a:t>Out of Class Tasks</a:t>
            </a:r>
            <a:br>
              <a:rPr lang="en-US" dirty="0"/>
            </a:br>
            <a:r>
              <a:rPr lang="en-US" sz="1800" dirty="0"/>
              <a:t>(to be completed </a:t>
            </a:r>
            <a:r>
              <a:rPr lang="en-US" sz="1800" b="1" dirty="0"/>
              <a:t>BEFORE Class 7</a:t>
            </a:r>
            <a:r>
              <a:rPr lang="en-US" sz="1800" dirty="0"/>
              <a:t>)</a:t>
            </a:r>
          </a:p>
        </p:txBody>
      </p:sp>
      <p:sp>
        <p:nvSpPr>
          <p:cNvPr id="8" name="Content Placeholder 2"/>
          <p:cNvSpPr txBox="1">
            <a:spLocks/>
          </p:cNvSpPr>
          <p:nvPr/>
        </p:nvSpPr>
        <p:spPr>
          <a:xfrm>
            <a:off x="1447800" y="1219200"/>
            <a:ext cx="6883708" cy="2059637"/>
          </a:xfrm>
          <a:prstGeom prst="rect">
            <a:avLst/>
          </a:prstGeom>
          <a:solidFill>
            <a:schemeClr val="accent4">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Continue technical work</a:t>
            </a:r>
            <a:endParaRPr lang="en-US" sz="1500" dirty="0">
              <a:solidFill>
                <a:srgbClr val="C00000"/>
              </a:solidFill>
              <a:latin typeface="Calibri" panose="020F0502020204030204"/>
              <a:ea typeface="+mn-lt"/>
              <a:cs typeface="Calibri" panose="020F0502020204030204"/>
            </a:endParaRP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progress to Design Forum threads of EDN</a:t>
            </a:r>
          </a:p>
          <a:p>
            <a:pPr marL="171450" indent="-171450" defTabSz="685800">
              <a:spcBef>
                <a:spcPts val="750"/>
              </a:spcBef>
            </a:pPr>
            <a:r>
              <a:rPr lang="en-US" sz="1500" dirty="0">
                <a:solidFill>
                  <a:prstClr val="black"/>
                </a:solidFill>
                <a:ea typeface="+mn-lt"/>
                <a:cs typeface="Calibri" panose="020F0502020204030204"/>
              </a:rPr>
              <a:t>Post list of proposed topics for Background Memos in </a:t>
            </a:r>
            <a:r>
              <a:rPr lang="en-US" sz="1400" dirty="0">
                <a:solidFill>
                  <a:prstClr val="black"/>
                </a:solidFill>
              </a:rPr>
              <a:t>Background Info forum</a:t>
            </a:r>
          </a:p>
          <a:p>
            <a:pPr marL="514350" lvl="1" indent="-171450" defTabSz="685800">
              <a:spcBef>
                <a:spcPts val="375"/>
              </a:spcBef>
            </a:pPr>
            <a:r>
              <a:rPr lang="en-US" sz="1500">
                <a:solidFill>
                  <a:prstClr val="black"/>
                </a:solidFill>
                <a:latin typeface="Calibri" panose="020F0502020204030204"/>
                <a:ea typeface="+mn-lt"/>
                <a:cs typeface="Calibri" panose="020F0502020204030204"/>
              </a:rPr>
              <a:t>Thread called “</a:t>
            </a:r>
            <a:r>
              <a:rPr lang="en-US" sz="1500" dirty="0">
                <a:solidFill>
                  <a:prstClr val="black"/>
                </a:solidFill>
                <a:latin typeface="Calibri" panose="020F0502020204030204"/>
                <a:ea typeface="+mn-lt"/>
                <a:cs typeface="Calibri" panose="020F0502020204030204"/>
              </a:rPr>
              <a:t>Memo topics” – notify PE/CE when posted for approval</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Brainstorm </a:t>
            </a:r>
            <a:r>
              <a:rPr lang="en-US" sz="1500" i="1" dirty="0">
                <a:solidFill>
                  <a:prstClr val="black"/>
                </a:solidFill>
                <a:latin typeface="Calibri" panose="020F0502020204030204"/>
                <a:ea typeface="+mn-lt"/>
                <a:cs typeface="Calibri" panose="020F0502020204030204"/>
              </a:rPr>
              <a:t>at least </a:t>
            </a:r>
            <a:r>
              <a:rPr lang="en-US" sz="1500" dirty="0">
                <a:solidFill>
                  <a:prstClr val="black"/>
                </a:solidFill>
                <a:latin typeface="Calibri" panose="020F0502020204030204"/>
                <a:ea typeface="+mn-lt"/>
                <a:cs typeface="Calibri" panose="020F0502020204030204"/>
              </a:rPr>
              <a:t>6</a:t>
            </a:r>
            <a:r>
              <a:rPr lang="en-US" sz="1500" i="1" dirty="0">
                <a:solidFill>
                  <a:prstClr val="black"/>
                </a:solidFill>
                <a:latin typeface="Calibri" panose="020F0502020204030204"/>
                <a:ea typeface="+mn-lt"/>
                <a:cs typeface="Calibri" panose="020F0502020204030204"/>
              </a:rPr>
              <a:t> </a:t>
            </a:r>
            <a:r>
              <a:rPr lang="en-US" sz="1500" dirty="0">
                <a:solidFill>
                  <a:prstClr val="black"/>
                </a:solidFill>
                <a:latin typeface="Calibri" panose="020F0502020204030204"/>
                <a:ea typeface="+mn-lt"/>
                <a:cs typeface="Calibri" panose="020F0502020204030204"/>
              </a:rPr>
              <a:t>individual tasks which will need to be accomplished to reach semester objectives</a:t>
            </a: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to a SINGLE thread in the Project Mgt. Forum called “Tasks” (first person creates thread, others reply). There should be </a:t>
            </a:r>
            <a:r>
              <a:rPr lang="en-US" sz="1500" b="1" dirty="0">
                <a:solidFill>
                  <a:prstClr val="black"/>
                </a:solidFill>
                <a:latin typeface="Calibri" panose="020F0502020204030204"/>
                <a:ea typeface="+mn-lt"/>
                <a:cs typeface="Calibri" panose="020F0502020204030204"/>
              </a:rPr>
              <a:t>at least 6 tasks per team member by Class 7</a:t>
            </a:r>
          </a:p>
        </p:txBody>
      </p:sp>
      <p:sp>
        <p:nvSpPr>
          <p:cNvPr id="10" name="Content Placeholder 2"/>
          <p:cNvSpPr txBox="1">
            <a:spLocks/>
          </p:cNvSpPr>
          <p:nvPr/>
        </p:nvSpPr>
        <p:spPr>
          <a:xfrm>
            <a:off x="1447800" y="3279342"/>
            <a:ext cx="6883708" cy="1535626"/>
          </a:xfrm>
          <a:prstGeom prst="rect">
            <a:avLst/>
          </a:prstGeom>
          <a:solidFill>
            <a:schemeClr val="accent1">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videos in preparation for Project Planning activity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Intro to Project Mgmt (7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2"/>
              </a:rPr>
              <a:t>https://www.youtube.com/watch?v=QwuwzBBThPY</a:t>
            </a:r>
            <a:r>
              <a:rPr lang="en-US" sz="825" dirty="0">
                <a:solidFill>
                  <a:prstClr val="black"/>
                </a:solidFill>
                <a:latin typeface="Calibri" panose="020F0502020204030204"/>
                <a:ea typeface="+mn-lt"/>
                <a:cs typeface="Calibri" panose="020F0502020204030204"/>
              </a:rPr>
              <a:t>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Deliverables &amp; Activities (3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3"/>
              </a:rPr>
              <a:t>https://www.youtube.com/watch?v=L6WYJh1Ygoc</a:t>
            </a:r>
            <a:r>
              <a:rPr lang="en-US" sz="825" dirty="0">
                <a:solidFill>
                  <a:prstClr val="black"/>
                </a:solidFill>
                <a:latin typeface="Calibri" panose="020F0502020204030204"/>
                <a:ea typeface="+mn-lt"/>
                <a:cs typeface="Calibri" panose="020F0502020204030204"/>
              </a:rPr>
              <a:t> </a:t>
            </a:r>
          </a:p>
          <a:p>
            <a:pPr marL="0" defTabSz="685800">
              <a:spcBef>
                <a:spcPts val="375"/>
              </a:spcBef>
            </a:pPr>
            <a:r>
              <a:rPr lang="en-US" sz="1500" dirty="0">
                <a:solidFill>
                  <a:prstClr val="black"/>
                </a:solidFill>
                <a:ea typeface="+mn-lt"/>
                <a:cs typeface="Calibri" panose="020F0502020204030204"/>
              </a:rPr>
              <a:t>Team Standards Agreement should have been be posted to Wiki </a:t>
            </a:r>
            <a:r>
              <a:rPr lang="en-US" sz="1500" b="1" dirty="0">
                <a:solidFill>
                  <a:prstClr val="black"/>
                </a:solidFill>
                <a:ea typeface="+mn-lt"/>
                <a:cs typeface="Calibri" panose="020F0502020204030204"/>
              </a:rPr>
              <a:t>BEFORE Class 6</a:t>
            </a:r>
            <a:endParaRPr lang="en-US" sz="1500" b="1" dirty="0">
              <a:solidFill>
                <a:prstClr val="black"/>
              </a:solidFill>
              <a:latin typeface="Calibri" panose="020F0502020204030204"/>
              <a:ea typeface="+mn-lt"/>
              <a:cs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814967"/>
            <a:ext cx="6883708" cy="1541383"/>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2100" dirty="0">
                <a:solidFill>
                  <a:srgbClr val="FF0000"/>
                </a:solidFill>
                <a:latin typeface="Calibri" panose="020F0502020204030204"/>
                <a:cs typeface="Calibri"/>
              </a:rPr>
              <a:t>Complete the Online Safety Training in </a:t>
            </a:r>
            <a:r>
              <a:rPr lang="en-US" sz="2100" dirty="0" err="1">
                <a:solidFill>
                  <a:srgbClr val="FF0000"/>
                </a:solidFill>
                <a:latin typeface="Calibri" panose="020F0502020204030204"/>
                <a:cs typeface="Calibri"/>
              </a:rPr>
              <a:t>Percipio</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400" dirty="0">
                <a:solidFill>
                  <a:prstClr val="black"/>
                </a:solidFill>
                <a:cs typeface="Calibri"/>
                <a:hlinkClick r:id="rId4"/>
              </a:rPr>
              <a:t>https://rpi.percipio.com/</a:t>
            </a:r>
            <a:endParaRPr lang="en-US" sz="1400" dirty="0">
              <a:solidFill>
                <a:prstClr val="black"/>
              </a:solidFill>
              <a:cs typeface="Calibri"/>
            </a:endParaRPr>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5"/>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514350" lvl="1" indent="-214313" defTabSz="685800">
              <a:spcBef>
                <a:spcPts val="375"/>
              </a:spcBef>
            </a:pPr>
            <a:endParaRPr lang="en-US" sz="1200" dirty="0">
              <a:solidFill>
                <a:prstClr val="black"/>
              </a:solidFill>
              <a:latin typeface="Calibri" panose="020F0502020204030204"/>
              <a:cs typeface="Calibri"/>
            </a:endParaRPr>
          </a:p>
        </p:txBody>
      </p:sp>
      <p:sp>
        <p:nvSpPr>
          <p:cNvPr id="9" name="Oval 8"/>
          <p:cNvSpPr/>
          <p:nvPr/>
        </p:nvSpPr>
        <p:spPr>
          <a:xfrm>
            <a:off x="353119" y="3583511"/>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0188" y="516365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88561" y="1846858"/>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4699409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87631" y="1982611"/>
            <a:ext cx="6168737" cy="2846145"/>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102</a:t>
            </a:fld>
            <a:endParaRPr lang="en-US" sz="1200" dirty="0"/>
          </a:p>
        </p:txBody>
      </p:sp>
    </p:spTree>
    <p:extLst>
      <p:ext uri="{BB962C8B-B14F-4D97-AF65-F5344CB8AC3E}">
        <p14:creationId xmlns:p14="http://schemas.microsoft.com/office/powerpoint/2010/main" val="26326205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lstStyle/>
          <a:p>
            <a:r>
              <a:rPr lang="en-US" dirty="0"/>
              <a:t>One idea per Post-it. Be concise!</a:t>
            </a:r>
          </a:p>
          <a:p>
            <a:r>
              <a:rPr lang="en-US" dirty="0"/>
              <a:t>Defined to be No More than 1 week long. Break big things into smaller pieces.</a:t>
            </a:r>
          </a:p>
          <a:p>
            <a:r>
              <a:rPr lang="en-US" dirty="0"/>
              <a:t>Everyone Needs at Least 1 Task / Week for the Entire Semester</a:t>
            </a:r>
          </a:p>
          <a:p>
            <a:r>
              <a:rPr lang="en-US" dirty="0"/>
              <a:t>What will YOU contribute to the project? Focus on YOUR potential contributions to the project. </a:t>
            </a:r>
            <a:r>
              <a:rPr lang="en-US" i="1" dirty="0"/>
              <a:t>(We know these may not yet be defined!)</a:t>
            </a:r>
          </a:p>
          <a:p>
            <a:r>
              <a:rPr lang="en-US" dirty="0"/>
              <a:t>Focus on the technical work required.</a:t>
            </a:r>
          </a:p>
          <a:p>
            <a:r>
              <a:rPr lang="en-US" dirty="0"/>
              <a:t>Leave out project management / overhead tasks, e.g., report writing, slide making, etc.</a:t>
            </a:r>
          </a:p>
          <a:p>
            <a:r>
              <a:rPr lang="en-US"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32655919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Gantt charts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18101578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50E0F-0E62-EAB6-8544-AB3D6117C800}"/>
              </a:ext>
            </a:extLst>
          </p:cNvPr>
          <p:cNvSpPr>
            <a:spLocks noGrp="1"/>
          </p:cNvSpPr>
          <p:nvPr>
            <p:ph type="title"/>
          </p:nvPr>
        </p:nvSpPr>
        <p:spPr/>
        <p:txBody>
          <a:bodyPr/>
          <a:lstStyle/>
          <a:p>
            <a:pPr algn="ctr"/>
            <a:r>
              <a:rPr lang="en-US" sz="3600">
                <a:effectLst/>
                <a:latin typeface="Calibri" panose="020F0502020204030204" pitchFamily="34" charset="0"/>
                <a:ea typeface="Yu Mincho" panose="02020400000000000000" pitchFamily="18" charset="-128"/>
                <a:cs typeface="Times New Roman" panose="02020603050405020304" pitchFamily="18" charset="0"/>
              </a:rPr>
              <a:t>Review and Update Project Plan</a:t>
            </a:r>
            <a:endParaRPr lang="en-US" dirty="0"/>
          </a:p>
        </p:txBody>
      </p:sp>
      <p:sp>
        <p:nvSpPr>
          <p:cNvPr id="3" name="Content Placeholder 2">
            <a:extLst>
              <a:ext uri="{FF2B5EF4-FFF2-40B4-BE49-F238E27FC236}">
                <a16:creationId xmlns:a16="http://schemas.microsoft.com/office/drawing/2014/main" id="{28FB5C21-23B9-D816-1579-A141E2626231}"/>
              </a:ext>
            </a:extLst>
          </p:cNvPr>
          <p:cNvSpPr>
            <a:spLocks noGrp="1"/>
          </p:cNvSpPr>
          <p:nvPr>
            <p:ph idx="1"/>
          </p:nvPr>
        </p:nvSpPr>
        <p:spPr/>
        <p:txBody>
          <a:bodyPr>
            <a:normAutofit fontScale="70000" lnSpcReduction="20000"/>
          </a:bodyPr>
          <a:lstStyle/>
          <a:p>
            <a:pPr marL="0" marR="0" lvl="0" indent="0">
              <a:lnSpc>
                <a:spcPct val="107000"/>
              </a:lnSpc>
              <a:spcBef>
                <a:spcPts val="0"/>
              </a:spcBef>
              <a:spcAft>
                <a:spcPts val="0"/>
              </a:spcAft>
              <a:buNone/>
            </a:pPr>
            <a:r>
              <a:rPr lang="en-US" sz="4200" dirty="0">
                <a:effectLst/>
                <a:latin typeface="Calibri" panose="020F0502020204030204" pitchFamily="34" charset="0"/>
                <a:ea typeface="Yu Mincho" panose="02020400000000000000" pitchFamily="18" charset="-128"/>
                <a:cs typeface="Times New Roman" panose="02020603050405020304" pitchFamily="18" charset="0"/>
              </a:rPr>
              <a:t>Are we still creating value for our client?</a:t>
            </a:r>
          </a:p>
          <a:p>
            <a:pPr marL="0" marR="0" lvl="0" indent="0">
              <a:lnSpc>
                <a:spcPct val="107000"/>
              </a:lnSpc>
              <a:spcBef>
                <a:spcPts val="0"/>
              </a:spcBef>
              <a:spcAft>
                <a:spcPts val="0"/>
              </a:spcAft>
              <a:buNone/>
            </a:pPr>
            <a:endParaRPr lang="en-US" sz="2800" dirty="0">
              <a:latin typeface="Calibri" panose="020F0502020204030204" pitchFamily="34" charset="0"/>
              <a:ea typeface="Yu Mincho" panose="02020400000000000000" pitchFamily="18" charset="-128"/>
              <a:cs typeface="Times New Roman" panose="02020603050405020304" pitchFamily="18" charset="0"/>
            </a:endParaRPr>
          </a:p>
          <a:p>
            <a:pPr marL="0" marR="0" lvl="0" indent="0">
              <a:lnSpc>
                <a:spcPct val="107000"/>
              </a:lnSpc>
              <a:spcBef>
                <a:spcPts val="0"/>
              </a:spcBef>
              <a:spcAft>
                <a:spcPts val="0"/>
              </a:spcAft>
              <a:buNone/>
            </a:pPr>
            <a:r>
              <a:rPr lang="en-US" sz="3800" dirty="0">
                <a:effectLst/>
                <a:latin typeface="Calibri" panose="020F0502020204030204" pitchFamily="34" charset="0"/>
                <a:ea typeface="Yu Mincho" panose="02020400000000000000" pitchFamily="18" charset="-128"/>
                <a:cs typeface="Times New Roman" panose="02020603050405020304" pitchFamily="18" charset="0"/>
              </a:rPr>
              <a:t>After each Client Update Meeting, </a:t>
            </a:r>
          </a:p>
          <a:p>
            <a:pPr marL="342900" marR="0" lvl="0" indent="-342900">
              <a:lnSpc>
                <a:spcPct val="107000"/>
              </a:lnSpc>
              <a:spcBef>
                <a:spcPts val="0"/>
              </a:spcBef>
              <a:spcAft>
                <a:spcPts val="0"/>
              </a:spcAft>
              <a:buFont typeface="Symbol" panose="05050102010706020507" pitchFamily="18" charset="2"/>
              <a:buChar char=""/>
            </a:pPr>
            <a:r>
              <a:rPr lang="en-US" sz="3800" dirty="0">
                <a:effectLst/>
                <a:latin typeface="Calibri" panose="020F0502020204030204" pitchFamily="34" charset="0"/>
                <a:ea typeface="Yu Mincho" panose="02020400000000000000" pitchFamily="18" charset="-128"/>
                <a:cs typeface="Times New Roman" panose="02020603050405020304" pitchFamily="18" charset="0"/>
              </a:rPr>
              <a:t>Review and Update the Needs and </a:t>
            </a:r>
            <a:br>
              <a:rPr lang="en-US" sz="3800" dirty="0">
                <a:effectLst/>
                <a:latin typeface="Calibri" panose="020F0502020204030204" pitchFamily="34" charset="0"/>
                <a:ea typeface="Yu Mincho" panose="02020400000000000000" pitchFamily="18" charset="-128"/>
                <a:cs typeface="Times New Roman" panose="02020603050405020304" pitchFamily="18" charset="0"/>
              </a:rPr>
            </a:br>
            <a:r>
              <a:rPr lang="en-US" sz="3800" dirty="0">
                <a:effectLst/>
                <a:latin typeface="Calibri" panose="020F0502020204030204" pitchFamily="34" charset="0"/>
                <a:ea typeface="Yu Mincho" panose="02020400000000000000" pitchFamily="18" charset="-128"/>
                <a:cs typeface="Times New Roman" panose="02020603050405020304" pitchFamily="18" charset="0"/>
              </a:rPr>
              <a:t>Requirements.</a:t>
            </a:r>
          </a:p>
          <a:p>
            <a:pPr marL="342900" marR="0" lvl="0" indent="-342900">
              <a:lnSpc>
                <a:spcPct val="107000"/>
              </a:lnSpc>
              <a:spcBef>
                <a:spcPts val="0"/>
              </a:spcBef>
              <a:spcAft>
                <a:spcPts val="800"/>
              </a:spcAft>
              <a:buFont typeface="Symbol" panose="05050102010706020507" pitchFamily="18" charset="2"/>
              <a:buChar char=""/>
            </a:pPr>
            <a:r>
              <a:rPr lang="en-US" sz="3800" dirty="0">
                <a:effectLst/>
                <a:latin typeface="Calibri" panose="020F0502020204030204" pitchFamily="34" charset="0"/>
                <a:ea typeface="Yu Mincho" panose="02020400000000000000" pitchFamily="18" charset="-128"/>
                <a:cs typeface="Times New Roman" panose="02020603050405020304" pitchFamily="18" charset="0"/>
              </a:rPr>
              <a:t>Review and Update the Project Plan.</a:t>
            </a:r>
          </a:p>
          <a:p>
            <a:pPr marL="342900" marR="0" lvl="0" indent="-342900">
              <a:lnSpc>
                <a:spcPct val="107000"/>
              </a:lnSpc>
              <a:spcBef>
                <a:spcPts val="0"/>
              </a:spcBef>
              <a:spcAft>
                <a:spcPts val="800"/>
              </a:spcAft>
              <a:buFont typeface="Symbol" panose="05050102010706020507" pitchFamily="18" charset="2"/>
              <a:buChar char=""/>
            </a:pPr>
            <a:endParaRPr lang="en-US" sz="2800" dirty="0">
              <a:latin typeface="Calibri" panose="020F0502020204030204" pitchFamily="34" charset="0"/>
              <a:ea typeface="Yu Mincho" panose="02020400000000000000" pitchFamily="18" charset="-128"/>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2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2800" dirty="0">
              <a:latin typeface="Calibri" panose="020F0502020204030204" pitchFamily="34" charset="0"/>
              <a:ea typeface="Yu Mincho" panose="02020400000000000000" pitchFamily="18" charset="-128"/>
              <a:cs typeface="Times New Roman" panose="02020603050405020304" pitchFamily="18" charset="0"/>
            </a:endParaRPr>
          </a:p>
          <a:p>
            <a:pPr marL="0" marR="0" lvl="0" indent="0">
              <a:lnSpc>
                <a:spcPct val="107000"/>
              </a:lnSpc>
              <a:spcBef>
                <a:spcPts val="0"/>
              </a:spcBef>
              <a:spcAft>
                <a:spcPts val="800"/>
              </a:spcAft>
              <a:buNone/>
            </a:pPr>
            <a:endParaRPr lang="en-US" sz="2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2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lvl="0" indent="0">
              <a:lnSpc>
                <a:spcPct val="107000"/>
              </a:lnSpc>
              <a:spcBef>
                <a:spcPts val="0"/>
              </a:spcBef>
              <a:spcAft>
                <a:spcPts val="800"/>
              </a:spcAft>
              <a:buNone/>
            </a:pPr>
            <a:r>
              <a:rPr lang="en-US" sz="1400" dirty="0">
                <a:latin typeface="Calibri" panose="020F0502020204030204" pitchFamily="34" charset="0"/>
                <a:ea typeface="Yu Mincho" panose="02020400000000000000" pitchFamily="18" charset="-128"/>
                <a:cs typeface="Times New Roman" panose="02020603050405020304" pitchFamily="18" charset="0"/>
              </a:rPr>
              <a:t>Free Image: https://pixabay.com/illustrations/white-male-3d-model-isolated-3d-2064870/</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AB782AFD-A474-32D7-F6A4-D78F172845A9}"/>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E001A031-D985-6C13-6CA1-3F21CD1E4002}"/>
              </a:ext>
            </a:extLst>
          </p:cNvPr>
          <p:cNvSpPr>
            <a:spLocks noGrp="1"/>
          </p:cNvSpPr>
          <p:nvPr>
            <p:ph type="sldNum" sz="quarter" idx="12"/>
          </p:nvPr>
        </p:nvSpPr>
        <p:spPr/>
        <p:txBody>
          <a:bodyPr/>
          <a:lstStyle/>
          <a:p>
            <a:fld id="{028FE254-016A-4E51-98AE-D4B4E3F12C32}" type="slidenum">
              <a:rPr lang="en-US" smtClean="0"/>
              <a:t>106</a:t>
            </a:fld>
            <a:endParaRPr lang="en-US" dirty="0"/>
          </a:p>
        </p:txBody>
      </p:sp>
      <p:pic>
        <p:nvPicPr>
          <p:cNvPr id="7" name="Picture 6" descr="Cartoon characters standing next to a table&#10;&#10;Description automatically generated">
            <a:extLst>
              <a:ext uri="{FF2B5EF4-FFF2-40B4-BE49-F238E27FC236}">
                <a16:creationId xmlns:a16="http://schemas.microsoft.com/office/drawing/2014/main" id="{015F8259-DDE8-FAC3-B738-C9DFAD7D30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050" y="3429000"/>
            <a:ext cx="2438400" cy="2438400"/>
          </a:xfrm>
          <a:prstGeom prst="rect">
            <a:avLst/>
          </a:prstGeom>
        </p:spPr>
      </p:pic>
    </p:spTree>
    <p:extLst>
      <p:ext uri="{BB962C8B-B14F-4D97-AF65-F5344CB8AC3E}">
        <p14:creationId xmlns:p14="http://schemas.microsoft.com/office/powerpoint/2010/main" val="40419197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85000" lnSpcReduction="20000"/>
          </a:bodyPr>
          <a:lstStyle/>
          <a:p>
            <a:pPr marL="0" indent="0">
              <a:buNone/>
            </a:pPr>
            <a:r>
              <a:rPr lang="en-US" dirty="0"/>
              <a:t>10 min – (individually silently) each student generate list of TEN tasks which must be completed to accomplish the deliverables</a:t>
            </a:r>
          </a:p>
          <a:p>
            <a:r>
              <a:rPr lang="en-US" dirty="0"/>
              <a:t>Previous Out of Class Task was to post 6 personal tasks to EDN, so start with those. Now create at least 4 more each.</a:t>
            </a:r>
          </a:p>
          <a:p>
            <a:pPr marL="0" indent="0">
              <a:buNone/>
            </a:pPr>
            <a:endParaRPr lang="en-US" dirty="0"/>
          </a:p>
          <a:p>
            <a:pPr marL="0" indent="0">
              <a:buNone/>
            </a:pPr>
            <a:r>
              <a:rPr lang="en-US" dirty="0"/>
              <a:t>10 min – Organize tasks on Whiteboard</a:t>
            </a:r>
          </a:p>
          <a:p>
            <a:r>
              <a:rPr lang="en-US" dirty="0"/>
              <a:t>Create 1 post-it for each task</a:t>
            </a:r>
          </a:p>
          <a:p>
            <a:r>
              <a:rPr lang="en-US"/>
              <a:t>Add your </a:t>
            </a:r>
            <a:r>
              <a:rPr lang="en-US" dirty="0"/>
              <a:t>initials to post-it in case there are questions about content</a:t>
            </a:r>
          </a:p>
          <a:p>
            <a:r>
              <a:rPr lang="en-US" dirty="0"/>
              <a:t>Position tasks appropriately along week-by-week calendar</a:t>
            </a:r>
          </a:p>
          <a:p>
            <a:pPr lvl="1"/>
            <a:r>
              <a:rPr lang="en-US" dirty="0"/>
              <a:t>This can be done before or after getting all items shared. </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color/initial) to 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107</a:t>
            </a:fld>
            <a:endParaRPr lang="en-US" sz="1200" dirty="0"/>
          </a:p>
        </p:txBody>
      </p:sp>
    </p:spTree>
    <p:extLst>
      <p:ext uri="{BB962C8B-B14F-4D97-AF65-F5344CB8AC3E}">
        <p14:creationId xmlns:p14="http://schemas.microsoft.com/office/powerpoint/2010/main" val="8065367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804"/>
            <a:ext cx="7886700" cy="882440"/>
          </a:xfrm>
        </p:spPr>
        <p:txBody>
          <a:bodyPr/>
          <a:lstStyle/>
          <a:p>
            <a:r>
              <a:rPr lang="en-US" dirty="0"/>
              <a:t>Out of Class Tasks</a:t>
            </a:r>
            <a:br>
              <a:rPr lang="en-US" dirty="0"/>
            </a:br>
            <a:r>
              <a:rPr lang="en-US" sz="1800" dirty="0"/>
              <a:t>(to be completed </a:t>
            </a:r>
            <a:r>
              <a:rPr lang="en-US" sz="1800" b="1" dirty="0"/>
              <a:t>BEFORE Class 8</a:t>
            </a:r>
            <a:r>
              <a:rPr lang="en-US" sz="1800" dirty="0"/>
              <a:t>)</a:t>
            </a:r>
          </a:p>
        </p:txBody>
      </p:sp>
      <p:sp>
        <p:nvSpPr>
          <p:cNvPr id="8" name="Content Placeholder 2"/>
          <p:cNvSpPr txBox="1">
            <a:spLocks/>
          </p:cNvSpPr>
          <p:nvPr/>
        </p:nvSpPr>
        <p:spPr>
          <a:xfrm>
            <a:off x="1460192" y="1163108"/>
            <a:ext cx="7188508" cy="2630030"/>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deliverables from Statement of Work to EDN Gantt Chart as </a:t>
            </a:r>
            <a:r>
              <a:rPr lang="en-US" sz="2900" i="1" dirty="0">
                <a:solidFill>
                  <a:prstClr val="black"/>
                </a:solidFill>
                <a:latin typeface="Calibri" panose="020F0502020204030204"/>
                <a:ea typeface="+mn-lt"/>
                <a:cs typeface="Calibri" panose="020F0502020204030204"/>
              </a:rPr>
              <a:t>Versions</a:t>
            </a: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Watch video with instructions (4 min) - </a:t>
            </a:r>
            <a:r>
              <a:rPr lang="en-US" sz="975" dirty="0">
                <a:solidFill>
                  <a:prstClr val="black"/>
                </a:solidFill>
                <a:latin typeface="Calibri" panose="020F0502020204030204"/>
                <a:ea typeface="+mn-lt"/>
                <a:cs typeface="Calibri" panose="020F0502020204030204"/>
                <a:hlinkClick r:id="rId2"/>
              </a:rPr>
              <a:t>https://designlab.eng.rpi.edu/edn/projects/capstone-support-dev/repository/112/raw/training/Creating%20Versions%20from%20your%20Statement%20of%20Work.mp4</a:t>
            </a:r>
            <a:endParaRPr lang="en-US" sz="975" dirty="0">
              <a:solidFill>
                <a:prstClr val="black"/>
              </a:solidFill>
              <a:latin typeface="Calibri" panose="020F0502020204030204"/>
              <a:ea typeface="+mn-lt"/>
              <a:cs typeface="Calibri" panose="020F0502020204030204"/>
            </a:endParaRP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Prefix with current semester name/year, e.g. “S23-” to avoid duplication of common deliverable names across semesters.</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tasks identified on sticky notes into EDN as </a:t>
            </a:r>
            <a:r>
              <a:rPr lang="en-US" sz="2900" i="1" dirty="0">
                <a:solidFill>
                  <a:prstClr val="black"/>
                </a:solidFill>
                <a:latin typeface="Calibri" panose="020F0502020204030204"/>
                <a:ea typeface="+mn-lt"/>
                <a:cs typeface="Calibri" panose="020F0502020204030204"/>
              </a:rPr>
              <a:t>Issues</a:t>
            </a:r>
            <a:r>
              <a:rPr lang="en-US" sz="2900" dirty="0">
                <a:solidFill>
                  <a:prstClr val="black"/>
                </a:solidFill>
                <a:latin typeface="Calibri" panose="020F0502020204030204"/>
                <a:ea typeface="+mn-lt"/>
                <a:cs typeface="Calibri" panose="020F0502020204030204"/>
              </a:rPr>
              <a:t> and associate them with the appropriate version and assignee (owner)</a:t>
            </a:r>
          </a:p>
          <a:p>
            <a:pPr marL="171450" indent="-171450" defTabSz="685800">
              <a:spcBef>
                <a:spcPts val="750"/>
              </a:spcBef>
            </a:pPr>
            <a:r>
              <a:rPr lang="en-US" sz="2900" b="1" dirty="0">
                <a:solidFill>
                  <a:srgbClr val="000000"/>
                </a:solidFill>
                <a:latin typeface="Calibri" panose="020F0502020204030204"/>
                <a:ea typeface="+mn-lt"/>
                <a:cs typeface="Calibri" panose="020F0502020204030204"/>
              </a:rPr>
              <a:t>Background Memo due </a:t>
            </a:r>
            <a:r>
              <a:rPr lang="en-US" sz="2900" b="1">
                <a:solidFill>
                  <a:srgbClr val="000000"/>
                </a:solidFill>
                <a:latin typeface="Calibri" panose="020F0502020204030204"/>
                <a:ea typeface="+mn-lt"/>
                <a:cs typeface="Calibri" panose="020F0502020204030204"/>
              </a:rPr>
              <a:t>on 2/6 (2/3)</a:t>
            </a:r>
            <a:endParaRPr lang="en-US" sz="2900" b="1"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900" dirty="0">
                <a:solidFill>
                  <a:srgbClr val="000000"/>
                </a:solidFill>
                <a:latin typeface="Calibri" panose="020F0502020204030204"/>
                <a:ea typeface="+mn-lt"/>
                <a:cs typeface="Calibri" panose="020F0502020204030204"/>
              </a:rPr>
              <a:t>Memo Template: </a:t>
            </a:r>
            <a:r>
              <a:rPr lang="en-US" sz="1100" dirty="0">
                <a:solidFill>
                  <a:srgbClr val="000000"/>
                </a:solidFill>
                <a:latin typeface="Calibri" panose="020F0502020204030204"/>
                <a:ea typeface="+mn-lt"/>
                <a:cs typeface="Calibri" panose="020F0502020204030204"/>
                <a:hlinkClick r:id="rId3"/>
              </a:rPr>
              <a:t>https://designlab.eng.rpi.edu/edn/projects/capstone-support-dev/repository/112/raw/template%20documents/BM_Memo-Topic-RCSid.docx</a:t>
            </a:r>
            <a:endParaRPr lang="en-US" sz="11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srgbClr val="000000"/>
                </a:solidFill>
                <a:latin typeface="Calibri" panose="020F0502020204030204"/>
                <a:ea typeface="+mn-lt"/>
                <a:cs typeface="Calibri" panose="020F0502020204030204"/>
              </a:rPr>
              <a:t>Memo Rubric: </a:t>
            </a:r>
            <a:r>
              <a:rPr lang="en-US" sz="1700" dirty="0">
                <a:solidFill>
                  <a:srgbClr val="000000"/>
                </a:solidFill>
                <a:latin typeface="Calibri" panose="020F0502020204030204"/>
                <a:ea typeface="+mn-lt"/>
                <a:cs typeface="Calibri" panose="020F0502020204030204"/>
                <a:hlinkClick r:id="rId4"/>
              </a:rPr>
              <a:t>https://designlab.eng.rpi.edu/edn/projects/capstone-support-dev/repository/112/raw/Rubrics/Background%20Memo%20Rubric.docx</a:t>
            </a:r>
            <a:endParaRPr lang="en-US" sz="17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prstClr val="black"/>
                </a:solidFill>
                <a:latin typeface="Calibri" panose="020F0502020204030204"/>
                <a:ea typeface="+mn-lt"/>
                <a:cs typeface="Calibri" panose="020F0502020204030204"/>
              </a:rPr>
              <a:t>Submit your memo by Uploading to the Background Information folder in team’s Repository</a:t>
            </a:r>
            <a:endParaRPr lang="en-US" sz="2500" dirty="0">
              <a:solidFill>
                <a:srgbClr val="000000"/>
              </a:solidFill>
              <a:latin typeface="Calibri" panose="020F0502020204030204"/>
              <a:ea typeface="+mn-lt"/>
              <a:cs typeface="Calibri" panose="020F0502020204030204"/>
            </a:endParaRPr>
          </a:p>
          <a:p>
            <a:pPr marL="857250" lvl="2" indent="-214313" defTabSz="685800">
              <a:spcBef>
                <a:spcPts val="375"/>
              </a:spcBef>
            </a:pPr>
            <a:r>
              <a:rPr lang="en-US" sz="2500" dirty="0">
                <a:solidFill>
                  <a:srgbClr val="000000"/>
                </a:solidFill>
                <a:latin typeface="Calibri" panose="020F0502020204030204"/>
                <a:ea typeface="+mn-lt"/>
                <a:cs typeface="Calibri" panose="020F0502020204030204"/>
              </a:rPr>
              <a:t>Include your RCSID and topic in filename!</a:t>
            </a:r>
          </a:p>
        </p:txBody>
      </p:sp>
      <p:sp>
        <p:nvSpPr>
          <p:cNvPr id="10" name="Content Placeholder 2"/>
          <p:cNvSpPr txBox="1">
            <a:spLocks/>
          </p:cNvSpPr>
          <p:nvPr/>
        </p:nvSpPr>
        <p:spPr>
          <a:xfrm>
            <a:off x="1449306" y="3793138"/>
            <a:ext cx="7188508" cy="885078"/>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Read Risks Associated with Project Plans Wiki page and revise team plan in EDN Gantt chart as necessary</a:t>
            </a:r>
          </a:p>
          <a:p>
            <a:pPr marL="514350" lvl="1" indent="-171450" defTabSz="685800">
              <a:spcBef>
                <a:spcPts val="375"/>
              </a:spcBef>
            </a:pPr>
            <a:r>
              <a:rPr lang="en-US" sz="800" dirty="0">
                <a:solidFill>
                  <a:prstClr val="black"/>
                </a:solidFill>
                <a:latin typeface="Calibri" panose="020F0502020204030204"/>
                <a:ea typeface="+mn-lt"/>
                <a:cs typeface="Calibri" panose="020F0502020204030204"/>
                <a:hlinkClick r:id="rId5"/>
              </a:rPr>
              <a:t>https://designlab.eng.rpi.edu/edn/projects/capstone-support-dev/wiki/Risks_Associated_with_Project_Plans</a:t>
            </a:r>
            <a:r>
              <a:rPr lang="en-US" sz="800"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60192" y="4678216"/>
            <a:ext cx="7188508" cy="2043260"/>
          </a:xfrm>
          <a:prstGeom prst="rect">
            <a:avLst/>
          </a:prstGeom>
          <a:solidFill>
            <a:schemeClr val="accent6">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latin typeface="Calibri" panose="020F0502020204030204"/>
              </a:rPr>
              <a:t>Administrative Tasks</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Create draft of Status Update PPT topics due on the EDN BY START OF CLASS</a:t>
            </a:r>
            <a:endParaRPr lang="en-US" sz="1500" dirty="0">
              <a:solidFill>
                <a:srgbClr val="C0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Template - </a:t>
            </a:r>
            <a:r>
              <a:rPr lang="en-US" sz="825" dirty="0">
                <a:solidFill>
                  <a:prstClr val="black"/>
                </a:solidFill>
                <a:latin typeface="Calibri" panose="020F0502020204030204"/>
                <a:ea typeface="+mn-lt"/>
                <a:cs typeface="Calibri" panose="020F0502020204030204"/>
                <a:hlinkClick r:id="rId6"/>
              </a:rPr>
              <a:t>https://designlab.eng.rpi.edu/edn/projects/capstone-support-dev/wiki/Templates_and_Forms</a:t>
            </a:r>
            <a:endParaRPr lang="en-US" sz="82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1500" dirty="0">
                <a:solidFill>
                  <a:prstClr val="black"/>
                </a:solidFill>
                <a:latin typeface="Calibri" panose="020F0502020204030204"/>
              </a:rPr>
              <a:t>Create agenda for 60 mins of class 8, NOT just work on your Status Update!</a:t>
            </a:r>
            <a:endParaRPr lang="en-US" sz="1500" dirty="0">
              <a:solidFill>
                <a:srgbClr val="FF0000"/>
              </a:solidFill>
              <a:latin typeface="Calibri" panose="020F0502020204030204"/>
              <a:cs typeface="Calibri"/>
            </a:endParaRPr>
          </a:p>
          <a:p>
            <a:pPr marL="171450" indent="-171450" defTabSz="685800">
              <a:spcBef>
                <a:spcPts val="750"/>
              </a:spcBef>
            </a:pPr>
            <a:r>
              <a:rPr lang="en-US" sz="2100" dirty="0">
                <a:solidFill>
                  <a:srgbClr val="FF0000"/>
                </a:solidFill>
                <a:latin typeface="Calibri" panose="020F0502020204030204"/>
                <a:cs typeface="Calibri"/>
              </a:rPr>
              <a:t>Complete the Online Safety Training in Percipio </a:t>
            </a:r>
            <a:r>
              <a:rPr lang="en-US" sz="2100" strike="sngStrike" dirty="0">
                <a:solidFill>
                  <a:srgbClr val="FF0000"/>
                </a:solidFill>
                <a:latin typeface="Calibri" panose="020F0502020204030204"/>
                <a:cs typeface="Calibri"/>
              </a:rPr>
              <a:t>by end of 3rd week </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 !!</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cs typeface="Calibri"/>
                <a:hlinkClick r:id="rId7"/>
              </a:rPr>
              <a:t>https://rpi.percipio.com/</a:t>
            </a:r>
            <a:endParaRPr lang="en-US" sz="1500" dirty="0">
              <a:solidFill>
                <a:prstClr val="black"/>
              </a:solidFill>
              <a:cs typeface="Calibri"/>
            </a:endParaRPr>
          </a:p>
          <a:p>
            <a:pPr marL="514350" lvl="1" indent="-214313" defTabSz="685800">
              <a:spcBef>
                <a:spcPts val="375"/>
              </a:spcBef>
            </a:pPr>
            <a:r>
              <a:rPr lang="en-US" sz="1500" dirty="0">
                <a:solidFill>
                  <a:prstClr val="black"/>
                </a:solidFill>
                <a:latin typeface="Calibri" panose="020F0502020204030204"/>
                <a:cs typeface="Calibri"/>
              </a:rPr>
              <a:t>Rensselaer Manufacturing and Prototyping Laboratories - Safety Orientation</a:t>
            </a:r>
          </a:p>
        </p:txBody>
      </p:sp>
      <p:sp>
        <p:nvSpPr>
          <p:cNvPr id="9" name="Oval 8"/>
          <p:cNvSpPr/>
          <p:nvPr/>
        </p:nvSpPr>
        <p:spPr>
          <a:xfrm>
            <a:off x="355829" y="379313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846" y="5317138"/>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71069" y="20343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108</a:t>
            </a:fld>
            <a:endParaRPr lang="en-US" sz="1200" dirty="0"/>
          </a:p>
        </p:txBody>
      </p:sp>
    </p:spTree>
    <p:extLst>
      <p:ext uri="{BB962C8B-B14F-4D97-AF65-F5344CB8AC3E}">
        <p14:creationId xmlns:p14="http://schemas.microsoft.com/office/powerpoint/2010/main" val="24000542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993" y="1841938"/>
            <a:ext cx="8692014" cy="3100505"/>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cstate="email">
            <a:extLst>
              <a:ext uri="{28A0092B-C50C-407E-A947-70E740481C1C}">
                <a14:useLocalDpi xmlns:a14="http://schemas.microsoft.com/office/drawing/2010/main"/>
              </a:ext>
            </a:extLst>
          </a:blip>
          <a:stretch>
            <a:fillRect/>
          </a:stretch>
        </p:blipFill>
        <p:spPr>
          <a:xfrm>
            <a:off x="1954700" y="4413549"/>
            <a:ext cx="1126309" cy="1451429"/>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email">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885180" y="4416769"/>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930194" y="4417178"/>
            <a:ext cx="1131336" cy="1447800"/>
          </a:xfrm>
          <a:prstGeom prst="rect">
            <a:avLst/>
          </a:prstGeom>
        </p:spPr>
      </p:pic>
      <p:sp>
        <p:nvSpPr>
          <p:cNvPr id="6" name="TextBox 5"/>
          <p:cNvSpPr txBox="1"/>
          <p:nvPr/>
        </p:nvSpPr>
        <p:spPr>
          <a:xfrm>
            <a:off x="3888386" y="5998681"/>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897304" y="5998681"/>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884139" y="5997269"/>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cstate="email">
            <a:extLst>
              <a:ext uri="{BEBA8EAE-BF5A-486C-A8C5-ECC9F3942E4B}">
                <a14:imgProps xmlns:a14="http://schemas.microsoft.com/office/drawing/2010/main">
                  <a14:imgLayer r:embed="rId13">
                    <a14:imgEffect>
                      <a14:colorTemperature colorTemp="7200"/>
                    </a14:imgEffect>
                  </a14:imgLayer>
                </a14:imgProps>
              </a:ext>
              <a:ext uri="{28A0092B-C50C-407E-A947-70E740481C1C}">
                <a14:useLocalDpi xmlns:a14="http://schemas.microsoft.com/office/drawing/2010/main"/>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11</a:t>
            </a:fld>
            <a:endParaRPr lang="en-US" sz="1200" dirty="0"/>
          </a:p>
        </p:txBody>
      </p:sp>
      <p:sp>
        <p:nvSpPr>
          <p:cNvPr id="35" name="Callout: Line 34">
            <a:extLst>
              <a:ext uri="{FF2B5EF4-FFF2-40B4-BE49-F238E27FC236}">
                <a16:creationId xmlns:a16="http://schemas.microsoft.com/office/drawing/2014/main" id="{B065B60F-1A66-4D3A-9AF9-4EA9542B0AC0}"/>
              </a:ext>
            </a:extLst>
          </p:cNvPr>
          <p:cNvSpPr/>
          <p:nvPr/>
        </p:nvSpPr>
        <p:spPr>
          <a:xfrm>
            <a:off x="9601200" y="9144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‘titles’ per new translation</a:t>
            </a:r>
          </a:p>
          <a:p>
            <a:pPr algn="ctr"/>
            <a:r>
              <a:rPr lang="en-US" dirty="0" err="1"/>
              <a:t>Kanna</a:t>
            </a:r>
            <a:endParaRPr lang="en-US" dirty="0"/>
          </a:p>
        </p:txBody>
      </p:sp>
    </p:spTree>
    <p:extLst>
      <p:ext uri="{BB962C8B-B14F-4D97-AF65-F5344CB8AC3E}">
        <p14:creationId xmlns:p14="http://schemas.microsoft.com/office/powerpoint/2010/main" val="420727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3102134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created Agenda</a:t>
            </a:r>
          </a:p>
        </p:txBody>
      </p:sp>
      <p:sp>
        <p:nvSpPr>
          <p:cNvPr id="3" name="Content Placeholder 2"/>
          <p:cNvSpPr>
            <a:spLocks noGrp="1"/>
          </p:cNvSpPr>
          <p:nvPr>
            <p:ph idx="1"/>
          </p:nvPr>
        </p:nvSpPr>
        <p:spPr/>
        <p:txBody>
          <a:bodyPr/>
          <a:lstStyle/>
          <a:p>
            <a:r>
              <a:rPr lang="en-US" dirty="0"/>
              <a:t>Designate team member to take and post minutes to EDN</a:t>
            </a:r>
          </a:p>
          <a:p>
            <a:pPr lvl="1"/>
            <a:r>
              <a:rPr lang="en-US" dirty="0"/>
              <a:t>This task should be done for EVERY meeting. Rotate responsibility.</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112</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 &amp; PDR content)</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Out of Class Tasks</a:t>
            </a:r>
            <a:br>
              <a:rPr lang="en-US" dirty="0"/>
            </a:br>
            <a:r>
              <a:rPr lang="en-US" sz="1800" dirty="0"/>
              <a:t>(to be completed </a:t>
            </a:r>
            <a:r>
              <a:rPr lang="en-US" sz="1800" b="1" dirty="0"/>
              <a:t>BEFORE Class 9</a:t>
            </a:r>
            <a:r>
              <a:rPr lang="en-US" sz="1800" dirty="0"/>
              <a:t>)</a:t>
            </a:r>
          </a:p>
        </p:txBody>
      </p:sp>
      <p:sp>
        <p:nvSpPr>
          <p:cNvPr id="8" name="Content Placeholder 2"/>
          <p:cNvSpPr txBox="1">
            <a:spLocks/>
          </p:cNvSpPr>
          <p:nvPr/>
        </p:nvSpPr>
        <p:spPr>
          <a:xfrm>
            <a:off x="1524000" y="1783307"/>
            <a:ext cx="6655108" cy="213944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rPr>
              <a:t>Read Preliminary Design Review and Poster Wiki page in preparation for creating a first draft of the poster during Class </a:t>
            </a:r>
            <a:r>
              <a:rPr lang="en-US" sz="1200" dirty="0">
                <a:solidFill>
                  <a:prstClr val="black"/>
                </a:solidFill>
                <a:latin typeface="Calibri" panose="020F0502020204030204"/>
              </a:rPr>
              <a:t>9</a:t>
            </a:r>
          </a:p>
          <a:p>
            <a:pPr marL="514350" lvl="1" indent="-171450" defTabSz="685800">
              <a:spcBef>
                <a:spcPts val="375"/>
              </a:spcBef>
            </a:pPr>
            <a:r>
              <a:rPr lang="en-US" sz="825" dirty="0">
                <a:solidFill>
                  <a:prstClr val="black"/>
                </a:solidFill>
                <a:latin typeface="Calibri" panose="020F0502020204030204"/>
                <a:hlinkClick r:id="rId2"/>
              </a:rPr>
              <a:t>https://designlab.eng.rpi.edu/edn/projects/capstone-support-dev/wiki/Preliminary_Design_Review_and_Poster</a:t>
            </a:r>
            <a:endParaRPr lang="en-US" sz="825" dirty="0">
              <a:solidFill>
                <a:prstClr val="black"/>
              </a:solidFill>
              <a:latin typeface="Calibri" panose="020F0502020204030204"/>
              <a:cs typeface="Calibri"/>
            </a:endParaRP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cs typeface="Calibri"/>
              </a:rPr>
              <a:t>Student Team should now be creating individual project tasks</a:t>
            </a:r>
          </a:p>
        </p:txBody>
      </p:sp>
      <p:sp>
        <p:nvSpPr>
          <p:cNvPr id="10" name="Content Placeholder 2"/>
          <p:cNvSpPr txBox="1">
            <a:spLocks/>
          </p:cNvSpPr>
          <p:nvPr/>
        </p:nvSpPr>
        <p:spPr>
          <a:xfrm>
            <a:off x="1524000" y="3922754"/>
            <a:ext cx="6655108" cy="496845"/>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57150" indent="-171450" defTabSz="685800">
              <a:spcBef>
                <a:spcPts val="375"/>
              </a:spcBef>
            </a:pPr>
            <a:endParaRPr lang="en-US" sz="2200" dirty="0">
              <a:solidFill>
                <a:prstClr val="black"/>
              </a:solidFill>
              <a:latin typeface="Calibri" panose="020F0502020204030204"/>
            </a:endParaRPr>
          </a:p>
        </p:txBody>
      </p:sp>
      <p:sp>
        <p:nvSpPr>
          <p:cNvPr id="11" name="Content Placeholder 2"/>
          <p:cNvSpPr txBox="1">
            <a:spLocks/>
          </p:cNvSpPr>
          <p:nvPr/>
        </p:nvSpPr>
        <p:spPr>
          <a:xfrm>
            <a:off x="1524000" y="4419600"/>
            <a:ext cx="6655108" cy="19812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Address any feedback received on Status Update PPT</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Sponsor liaison should email PPT to sponsor </a:t>
            </a:r>
            <a:r>
              <a:rPr lang="en-US" sz="1400" b="1" dirty="0">
                <a:solidFill>
                  <a:prstClr val="black"/>
                </a:solidFill>
                <a:latin typeface="Calibri" panose="020F0502020204030204"/>
                <a:ea typeface="+mn-lt"/>
                <a:cs typeface="Calibri" panose="020F0502020204030204"/>
              </a:rPr>
              <a:t>24 hours prior</a:t>
            </a:r>
            <a:r>
              <a:rPr lang="en-US" sz="1400" dirty="0">
                <a:solidFill>
                  <a:prstClr val="black"/>
                </a:solidFill>
                <a:latin typeface="Calibri" panose="020F0502020204030204"/>
                <a:ea typeface="+mn-lt"/>
                <a:cs typeface="Calibri" panose="020F0502020204030204"/>
              </a:rPr>
              <a:t> to call. This person will be the focal point for emails to/from your sponsor. They are not the team's "spokesperson" at meetings, conference calls, in class, etc.</a:t>
            </a:r>
          </a:p>
          <a:p>
            <a:pPr marL="171450" indent="-171450" defTabSz="685800">
              <a:spcBef>
                <a:spcPts val="750"/>
              </a:spcBef>
            </a:pPr>
            <a:r>
              <a:rPr lang="en-US" sz="1400" dirty="0">
                <a:solidFill>
                  <a:prstClr val="black"/>
                </a:solidFill>
                <a:latin typeface="Calibri" panose="020F0502020204030204"/>
                <a:cs typeface="Calibri"/>
              </a:rPr>
              <a:t>Prep for upcoming PDR - There will be THREE groups presenting SAME content from SAME poster</a:t>
            </a:r>
          </a:p>
          <a:p>
            <a:pPr marL="514350" lvl="1" indent="-171450" defTabSz="685800">
              <a:spcBef>
                <a:spcPts val="375"/>
              </a:spcBef>
            </a:pPr>
            <a:r>
              <a:rPr lang="en-US" sz="1400" dirty="0">
                <a:solidFill>
                  <a:prstClr val="black"/>
                </a:solidFill>
                <a:latin typeface="Calibri" panose="020F0502020204030204"/>
                <a:cs typeface="Calibri"/>
              </a:rPr>
              <a:t>Identify who will be presenting in each of the three groups</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7947" y="370753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1110" y="4988197"/>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51886" y="230426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20619678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913" y="1790558"/>
            <a:ext cx="8916173" cy="3276884"/>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spTree>
    <p:extLst>
      <p:ext uri="{BB962C8B-B14F-4D97-AF65-F5344CB8AC3E}">
        <p14:creationId xmlns:p14="http://schemas.microsoft.com/office/powerpoint/2010/main" val="9891243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a:p>
            <a:endParaRPr lang="en-US" dirty="0"/>
          </a:p>
          <a:p>
            <a:r>
              <a:rPr lang="en-US" dirty="0"/>
              <a:t>Covid Tip – It’s hard to hear speakers through a mask. Be sure to </a:t>
            </a:r>
            <a:r>
              <a:rPr lang="en-US" dirty="0">
                <a:solidFill>
                  <a:srgbClr val="FF0000"/>
                </a:solidFill>
              </a:rPr>
              <a:t>SPEAK LOUDLY </a:t>
            </a:r>
            <a:r>
              <a:rPr lang="en-US" dirty="0"/>
              <a:t>during presentation.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Open </a:t>
            </a:r>
            <a:r>
              <a:rPr lang="en-US" dirty="0">
                <a:solidFill>
                  <a:schemeClr val="accent6"/>
                </a:solidFill>
              </a:rPr>
              <a:t>Poster.pptx </a:t>
            </a:r>
            <a:r>
              <a:rPr lang="en-US" dirty="0"/>
              <a:t>on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Out of Class Tasks</a:t>
            </a:r>
            <a:br>
              <a:rPr lang="en-US" dirty="0"/>
            </a:br>
            <a:r>
              <a:rPr lang="en-US" sz="1800" dirty="0"/>
              <a:t>(to be completed </a:t>
            </a:r>
            <a:r>
              <a:rPr lang="en-US" sz="1800" b="1" dirty="0"/>
              <a:t>BEFORE Class 10</a:t>
            </a:r>
            <a:r>
              <a:rPr lang="en-US" sz="1800" dirty="0"/>
              <a:t>)</a:t>
            </a:r>
          </a:p>
        </p:txBody>
      </p:sp>
      <p:sp>
        <p:nvSpPr>
          <p:cNvPr id="8" name="Content Placeholder 2"/>
          <p:cNvSpPr txBox="1">
            <a:spLocks/>
          </p:cNvSpPr>
          <p:nvPr/>
        </p:nvSpPr>
        <p:spPr>
          <a:xfrm>
            <a:off x="1981200" y="1797570"/>
            <a:ext cx="6045508" cy="218822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rPr>
              <a:t>Upload poster draft created in class to EDN</a:t>
            </a:r>
          </a:p>
          <a:p>
            <a:pPr marL="514350" lvl="1" indent="-171450" defTabSz="685800">
              <a:spcBef>
                <a:spcPts val="375"/>
              </a:spcBef>
            </a:pPr>
            <a:r>
              <a:rPr lang="en-US" sz="1400" dirty="0">
                <a:solidFill>
                  <a:prstClr val="black"/>
                </a:solidFill>
                <a:latin typeface="Calibri" panose="020F0502020204030204"/>
              </a:rPr>
              <a:t>File in the Capstone Support Repository – working/Reports/Report + Poster/Poster.pptx</a:t>
            </a:r>
          </a:p>
          <a:p>
            <a:pPr marL="514350" lvl="1" indent="-171450" defTabSz="685800">
              <a:spcBef>
                <a:spcPts val="375"/>
              </a:spcBef>
            </a:pPr>
            <a:r>
              <a:rPr lang="en-US" sz="600" dirty="0">
                <a:solidFill>
                  <a:prstClr val="black"/>
                </a:solidFill>
                <a:hlinkClick r:id="rId2"/>
              </a:rPr>
              <a:t>https://designlab.eng.rpi.edu/edn/projects/capstone-support-dev/repository/112/entry/template%20documents/Poster.pptx</a:t>
            </a:r>
            <a:r>
              <a:rPr lang="en-US" sz="600" dirty="0">
                <a:solidFill>
                  <a:prstClr val="black"/>
                </a:solidFill>
              </a:rPr>
              <a:t> </a:t>
            </a:r>
            <a:endParaRPr lang="en-US" sz="600" dirty="0">
              <a:solidFill>
                <a:prstClr val="black"/>
              </a:solidFill>
              <a:latin typeface="Calibri" panose="020F0502020204030204"/>
            </a:endParaRPr>
          </a:p>
          <a:p>
            <a:pPr marL="514350" lvl="1" indent="-171450" defTabSz="685800">
              <a:spcBef>
                <a:spcPts val="375"/>
              </a:spcBef>
            </a:pPr>
            <a:r>
              <a:rPr lang="en-US" sz="1400" dirty="0">
                <a:solidFill>
                  <a:prstClr val="black"/>
                </a:solidFill>
                <a:latin typeface="Calibri" panose="020F0502020204030204"/>
              </a:rPr>
              <a:t>Discussion in your team’s  Forum – Midterm thread</a:t>
            </a:r>
          </a:p>
          <a:p>
            <a:pPr marL="171450" indent="-171450" defTabSz="685800">
              <a:spcBef>
                <a:spcPts val="750"/>
              </a:spcBef>
            </a:pPr>
            <a:endParaRPr lang="en-US" sz="1800" dirty="0">
              <a:solidFill>
                <a:prstClr val="black"/>
              </a:solidFill>
              <a:latin typeface="Calibri" panose="020F0502020204030204"/>
              <a:cs typeface="Calibri"/>
            </a:endParaRPr>
          </a:p>
        </p:txBody>
      </p:sp>
      <p:sp>
        <p:nvSpPr>
          <p:cNvPr id="10" name="Content Placeholder 2"/>
          <p:cNvSpPr txBox="1">
            <a:spLocks/>
          </p:cNvSpPr>
          <p:nvPr/>
        </p:nvSpPr>
        <p:spPr>
          <a:xfrm>
            <a:off x="1981200" y="3985797"/>
            <a:ext cx="6045508" cy="54589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981200" y="4510063"/>
            <a:ext cx="6045508" cy="15240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Class 9 Ticket Out </a:t>
            </a:r>
            <a:r>
              <a:rPr lang="en-US" sz="1425" dirty="0">
                <a:solidFill>
                  <a:prstClr val="black"/>
                </a:solidFill>
                <a:latin typeface="Calibri" panose="020F0502020204030204"/>
                <a:ea typeface="+mn-lt"/>
                <a:cs typeface="Calibri" panose="020F0502020204030204"/>
              </a:rPr>
              <a:t>- </a:t>
            </a:r>
            <a:r>
              <a:rPr lang="en-US" sz="750" u="sng" dirty="0">
                <a:solidFill>
                  <a:prstClr val="black"/>
                </a:solidFill>
                <a:hlinkClick r:id="rId3"/>
              </a:rPr>
              <a:t>https://forms.gle/cP2scUNmdsxncBsm8</a:t>
            </a:r>
            <a:endParaRPr lang="en-US" sz="750" u="sng" dirty="0">
              <a:solidFill>
                <a:prstClr val="black"/>
              </a:solidFill>
            </a:endParaRPr>
          </a:p>
          <a:p>
            <a:pPr marL="171450" indent="-171450" defTabSz="685800">
              <a:spcBef>
                <a:spcPts val="750"/>
              </a:spcBef>
            </a:pPr>
            <a:r>
              <a:rPr lang="en-US" sz="1400" dirty="0">
                <a:solidFill>
                  <a:prstClr val="black"/>
                </a:solidFill>
                <a:latin typeface="Calibri" panose="020F0502020204030204"/>
                <a:cs typeface="Calibri"/>
              </a:rPr>
              <a:t>Student Team should now be creating agendas for each class meeting and individual project tasks</a:t>
            </a:r>
          </a:p>
        </p:txBody>
      </p:sp>
      <p:sp>
        <p:nvSpPr>
          <p:cNvPr id="9" name="Oval 8"/>
          <p:cNvSpPr/>
          <p:nvPr/>
        </p:nvSpPr>
        <p:spPr>
          <a:xfrm>
            <a:off x="586547" y="38862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543617" y="516588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631894" y="2363347"/>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119</a:t>
            </a:fld>
            <a:endParaRPr lang="en-US" sz="1200" dirty="0"/>
          </a:p>
        </p:txBody>
      </p:sp>
    </p:spTree>
    <p:extLst>
      <p:ext uri="{BB962C8B-B14F-4D97-AF65-F5344CB8AC3E}">
        <p14:creationId xmlns:p14="http://schemas.microsoft.com/office/powerpoint/2010/main" val="2106402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normAutofit/>
          </a:bodyPr>
          <a:lstStyle/>
          <a:p>
            <a:pPr algn="ctr"/>
            <a:r>
              <a:rPr lang="en-US" b="1" dirty="0"/>
              <a:t>Faculty – Chief Engineers</a:t>
            </a:r>
            <a:endParaRPr lang="en-US" b="1" i="1" dirty="0"/>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356" y="269521"/>
            <a:ext cx="1784450" cy="572700"/>
          </a:xfrm>
          <a:prstGeom prst="rect">
            <a:avLst/>
          </a:prstGeom>
        </p:spPr>
      </p:pic>
      <p:sp>
        <p:nvSpPr>
          <p:cNvPr id="4" name="Slide Number Placeholder 3"/>
          <p:cNvSpPr>
            <a:spLocks noGrp="1"/>
          </p:cNvSpPr>
          <p:nvPr>
            <p:ph type="sldNum" sz="quarter" idx="12"/>
          </p:nvPr>
        </p:nvSpPr>
        <p:spPr>
          <a:xfrm>
            <a:off x="6457950" y="5956157"/>
            <a:ext cx="2057400" cy="365125"/>
          </a:xfrm>
        </p:spPr>
        <p:txBody>
          <a:bodyPr/>
          <a:lstStyle/>
          <a:p>
            <a:fld id="{028FE254-016A-4E51-98AE-D4B4E3F12C32}" type="slidenum">
              <a:rPr lang="en-US" sz="1200" smtClean="0"/>
              <a:t>12</a:t>
            </a:fld>
            <a:endParaRPr lang="en-US" sz="1200" dirty="0"/>
          </a:p>
        </p:txBody>
      </p:sp>
      <p:grpSp>
        <p:nvGrpSpPr>
          <p:cNvPr id="8" name="Group 7">
            <a:extLst>
              <a:ext uri="{FF2B5EF4-FFF2-40B4-BE49-F238E27FC236}">
                <a16:creationId xmlns:a16="http://schemas.microsoft.com/office/drawing/2014/main" id="{E25EB3EA-5B59-9E4E-DDD7-D417C6946953}"/>
              </a:ext>
            </a:extLst>
          </p:cNvPr>
          <p:cNvGrpSpPr/>
          <p:nvPr/>
        </p:nvGrpSpPr>
        <p:grpSpPr>
          <a:xfrm>
            <a:off x="768283" y="1109093"/>
            <a:ext cx="7452333" cy="5224549"/>
            <a:chOff x="1929857" y="1473944"/>
            <a:chExt cx="6337208" cy="4835116"/>
          </a:xfrm>
        </p:grpSpPr>
        <p:sp>
          <p:nvSpPr>
            <p:cNvPr id="10" name="TextBox 9">
              <a:extLst>
                <a:ext uri="{FF2B5EF4-FFF2-40B4-BE49-F238E27FC236}">
                  <a16:creationId xmlns:a16="http://schemas.microsoft.com/office/drawing/2014/main" id="{D77653D0-5120-1E04-F4F3-AFD76905649C}"/>
                </a:ext>
              </a:extLst>
            </p:cNvPr>
            <p:cNvSpPr txBox="1"/>
            <p:nvPr/>
          </p:nvSpPr>
          <p:spPr>
            <a:xfrm>
              <a:off x="1929857" y="3429000"/>
              <a:ext cx="912419" cy="369332"/>
            </a:xfrm>
            <a:prstGeom prst="rect">
              <a:avLst/>
            </a:prstGeom>
            <a:noFill/>
          </p:spPr>
          <p:txBody>
            <a:bodyPr wrap="square" rtlCol="0">
              <a:spAutoFit/>
            </a:bodyPr>
            <a:lstStyle/>
            <a:p>
              <a:r>
                <a:rPr lang="en-US" b="1" dirty="0"/>
                <a:t> MANE</a:t>
              </a:r>
            </a:p>
          </p:txBody>
        </p:sp>
        <p:grpSp>
          <p:nvGrpSpPr>
            <p:cNvPr id="11" name="Group 10">
              <a:extLst>
                <a:ext uri="{FF2B5EF4-FFF2-40B4-BE49-F238E27FC236}">
                  <a16:creationId xmlns:a16="http://schemas.microsoft.com/office/drawing/2014/main" id="{164DC41F-62EB-4922-1402-BFC156069C80}"/>
                </a:ext>
              </a:extLst>
            </p:cNvPr>
            <p:cNvGrpSpPr/>
            <p:nvPr/>
          </p:nvGrpSpPr>
          <p:grpSpPr>
            <a:xfrm>
              <a:off x="7423549" y="1474124"/>
              <a:ext cx="843516" cy="1350061"/>
              <a:chOff x="4047359" y="4052408"/>
              <a:chExt cx="1362940" cy="2171754"/>
            </a:xfrm>
            <a:solidFill>
              <a:schemeClr val="bg1"/>
            </a:solidFill>
          </p:grpSpPr>
          <p:pic>
            <p:nvPicPr>
              <p:cNvPr id="58" name="Picture 57">
                <a:extLst>
                  <a:ext uri="{FF2B5EF4-FFF2-40B4-BE49-F238E27FC236}">
                    <a16:creationId xmlns:a16="http://schemas.microsoft.com/office/drawing/2014/main" id="{97778FA1-4801-F862-A87A-770B077C05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47359" y="4052408"/>
                <a:ext cx="1362940" cy="1856306"/>
              </a:xfrm>
              <a:prstGeom prst="rect">
                <a:avLst/>
              </a:prstGeom>
              <a:grpFill/>
            </p:spPr>
          </p:pic>
          <p:sp>
            <p:nvSpPr>
              <p:cNvPr id="59" name="TextBox 58">
                <a:extLst>
                  <a:ext uri="{FF2B5EF4-FFF2-40B4-BE49-F238E27FC236}">
                    <a16:creationId xmlns:a16="http://schemas.microsoft.com/office/drawing/2014/main" id="{341A72D1-98C4-E119-F50A-5A9DEB60F759}"/>
                  </a:ext>
                </a:extLst>
              </p:cNvPr>
              <p:cNvSpPr txBox="1"/>
              <p:nvPr/>
            </p:nvSpPr>
            <p:spPr>
              <a:xfrm>
                <a:off x="4112613" y="5890155"/>
                <a:ext cx="1277118" cy="334007"/>
              </a:xfrm>
              <a:prstGeom prst="rect">
                <a:avLst/>
              </a:prstGeom>
              <a:grpFill/>
            </p:spPr>
            <p:txBody>
              <a:bodyPr wrap="square" rtlCol="0">
                <a:spAutoFit/>
              </a:bodyPr>
              <a:lstStyle/>
              <a:p>
                <a:pPr algn="ctr"/>
                <a:r>
                  <a:rPr lang="en-US" sz="858" dirty="0"/>
                  <a:t>Junichi Kanai</a:t>
                </a:r>
              </a:p>
            </p:txBody>
          </p:sp>
        </p:grpSp>
        <p:sp>
          <p:nvSpPr>
            <p:cNvPr id="12" name="Rectangle 11">
              <a:extLst>
                <a:ext uri="{FF2B5EF4-FFF2-40B4-BE49-F238E27FC236}">
                  <a16:creationId xmlns:a16="http://schemas.microsoft.com/office/drawing/2014/main" id="{1984434A-01C0-C57B-FDDD-F1F4FFB6A84F}"/>
                </a:ext>
              </a:extLst>
            </p:cNvPr>
            <p:cNvSpPr/>
            <p:nvPr/>
          </p:nvSpPr>
          <p:spPr>
            <a:xfrm>
              <a:off x="3141223" y="4183280"/>
              <a:ext cx="184731" cy="224229"/>
            </a:xfrm>
            <a:prstGeom prst="rect">
              <a:avLst/>
            </a:prstGeom>
            <a:solidFill>
              <a:schemeClr val="bg1"/>
            </a:solidFill>
          </p:spPr>
          <p:txBody>
            <a:bodyPr wrap="none">
              <a:spAutoFit/>
            </a:bodyPr>
            <a:lstStyle/>
            <a:p>
              <a:endParaRPr lang="en-US" sz="857" dirty="0"/>
            </a:p>
          </p:txBody>
        </p:sp>
        <p:sp>
          <p:nvSpPr>
            <p:cNvPr id="57" name="TextBox 56">
              <a:extLst>
                <a:ext uri="{FF2B5EF4-FFF2-40B4-BE49-F238E27FC236}">
                  <a16:creationId xmlns:a16="http://schemas.microsoft.com/office/drawing/2014/main" id="{5762127F-D6CA-A72B-B6BE-98010417388C}"/>
                </a:ext>
              </a:extLst>
            </p:cNvPr>
            <p:cNvSpPr txBox="1"/>
            <p:nvPr/>
          </p:nvSpPr>
          <p:spPr>
            <a:xfrm>
              <a:off x="2787409" y="4346862"/>
              <a:ext cx="821902" cy="207634"/>
            </a:xfrm>
            <a:prstGeom prst="rect">
              <a:avLst/>
            </a:prstGeom>
            <a:solidFill>
              <a:schemeClr val="bg1"/>
            </a:solidFill>
          </p:spPr>
          <p:txBody>
            <a:bodyPr wrap="square" rtlCol="0">
              <a:spAutoFit/>
            </a:bodyPr>
            <a:lstStyle/>
            <a:p>
              <a:pPr algn="ctr">
                <a:tabLst>
                  <a:tab pos="112009" algn="l"/>
                </a:tabLst>
              </a:pPr>
              <a:r>
                <a:rPr lang="en-US" sz="858" dirty="0"/>
                <a:t>James Olson</a:t>
              </a:r>
            </a:p>
          </p:txBody>
        </p:sp>
        <p:sp>
          <p:nvSpPr>
            <p:cNvPr id="15" name="TextBox 14">
              <a:extLst>
                <a:ext uri="{FF2B5EF4-FFF2-40B4-BE49-F238E27FC236}">
                  <a16:creationId xmlns:a16="http://schemas.microsoft.com/office/drawing/2014/main" id="{45169B42-551E-06D6-959A-30DA8F386A0F}"/>
                </a:ext>
              </a:extLst>
            </p:cNvPr>
            <p:cNvSpPr txBox="1"/>
            <p:nvPr/>
          </p:nvSpPr>
          <p:spPr>
            <a:xfrm>
              <a:off x="1929857" y="1883742"/>
              <a:ext cx="769436" cy="369332"/>
            </a:xfrm>
            <a:prstGeom prst="rect">
              <a:avLst/>
            </a:prstGeom>
            <a:noFill/>
          </p:spPr>
          <p:txBody>
            <a:bodyPr wrap="square" rtlCol="0">
              <a:spAutoFit/>
            </a:bodyPr>
            <a:lstStyle/>
            <a:p>
              <a:r>
                <a:rPr lang="en-US" b="1" dirty="0"/>
                <a:t>ECSE</a:t>
              </a:r>
            </a:p>
          </p:txBody>
        </p:sp>
        <p:sp>
          <p:nvSpPr>
            <p:cNvPr id="16" name="TextBox 15">
              <a:extLst>
                <a:ext uri="{FF2B5EF4-FFF2-40B4-BE49-F238E27FC236}">
                  <a16:creationId xmlns:a16="http://schemas.microsoft.com/office/drawing/2014/main" id="{43A69ECF-80C8-4780-91BA-2DD341E6E2CC}"/>
                </a:ext>
              </a:extLst>
            </p:cNvPr>
            <p:cNvSpPr txBox="1"/>
            <p:nvPr/>
          </p:nvSpPr>
          <p:spPr>
            <a:xfrm>
              <a:off x="2153414" y="5172007"/>
              <a:ext cx="613219" cy="369332"/>
            </a:xfrm>
            <a:prstGeom prst="rect">
              <a:avLst/>
            </a:prstGeom>
            <a:solidFill>
              <a:schemeClr val="bg1"/>
            </a:solidFill>
          </p:spPr>
          <p:txBody>
            <a:bodyPr wrap="square" rtlCol="0">
              <a:spAutoFit/>
            </a:bodyPr>
            <a:lstStyle/>
            <a:p>
              <a:r>
                <a:rPr lang="en-US" b="1" dirty="0"/>
                <a:t>MSE</a:t>
              </a:r>
            </a:p>
          </p:txBody>
        </p:sp>
        <p:sp>
          <p:nvSpPr>
            <p:cNvPr id="17" name="TextBox 16">
              <a:extLst>
                <a:ext uri="{FF2B5EF4-FFF2-40B4-BE49-F238E27FC236}">
                  <a16:creationId xmlns:a16="http://schemas.microsoft.com/office/drawing/2014/main" id="{AE795596-B239-FF28-4FA2-6EB47565CED5}"/>
                </a:ext>
              </a:extLst>
            </p:cNvPr>
            <p:cNvSpPr txBox="1"/>
            <p:nvPr/>
          </p:nvSpPr>
          <p:spPr>
            <a:xfrm>
              <a:off x="2744528" y="5951915"/>
              <a:ext cx="1142059" cy="224229"/>
            </a:xfrm>
            <a:prstGeom prst="rect">
              <a:avLst/>
            </a:prstGeom>
            <a:noFill/>
          </p:spPr>
          <p:txBody>
            <a:bodyPr wrap="square" rtlCol="0">
              <a:spAutoFit/>
            </a:bodyPr>
            <a:lstStyle/>
            <a:p>
              <a:pPr algn="ctr">
                <a:tabLst>
                  <a:tab pos="112009" algn="l"/>
                </a:tabLst>
              </a:pPr>
              <a:r>
                <a:rPr lang="en-US" sz="857" dirty="0"/>
                <a:t>Edmund Palermo</a:t>
              </a:r>
            </a:p>
          </p:txBody>
        </p:sp>
        <p:sp>
          <p:nvSpPr>
            <p:cNvPr id="18" name="TextBox 17">
              <a:extLst>
                <a:ext uri="{FF2B5EF4-FFF2-40B4-BE49-F238E27FC236}">
                  <a16:creationId xmlns:a16="http://schemas.microsoft.com/office/drawing/2014/main" id="{A9A2F8A6-B6D6-F4D9-A86F-652BA5076CED}"/>
                </a:ext>
              </a:extLst>
            </p:cNvPr>
            <p:cNvSpPr txBox="1"/>
            <p:nvPr/>
          </p:nvSpPr>
          <p:spPr>
            <a:xfrm>
              <a:off x="5020889" y="2616550"/>
              <a:ext cx="922444" cy="207634"/>
            </a:xfrm>
            <a:prstGeom prst="rect">
              <a:avLst/>
            </a:prstGeom>
            <a:solidFill>
              <a:schemeClr val="bg1"/>
            </a:solidFill>
          </p:spPr>
          <p:txBody>
            <a:bodyPr wrap="square" rtlCol="0">
              <a:spAutoFit/>
            </a:bodyPr>
            <a:lstStyle/>
            <a:p>
              <a:pPr algn="ctr"/>
              <a:r>
                <a:rPr lang="en-US" sz="858" dirty="0"/>
                <a:t>Paul Chow</a:t>
              </a:r>
            </a:p>
          </p:txBody>
        </p:sp>
        <p:sp>
          <p:nvSpPr>
            <p:cNvPr id="19" name="TextBox 18">
              <a:extLst>
                <a:ext uri="{FF2B5EF4-FFF2-40B4-BE49-F238E27FC236}">
                  <a16:creationId xmlns:a16="http://schemas.microsoft.com/office/drawing/2014/main" id="{4ABFA362-3463-4672-7949-23A6FA01AB0D}"/>
                </a:ext>
              </a:extLst>
            </p:cNvPr>
            <p:cNvSpPr txBox="1"/>
            <p:nvPr/>
          </p:nvSpPr>
          <p:spPr>
            <a:xfrm>
              <a:off x="6225105" y="5952937"/>
              <a:ext cx="938845" cy="356123"/>
            </a:xfrm>
            <a:prstGeom prst="rect">
              <a:avLst/>
            </a:prstGeom>
            <a:noFill/>
          </p:spPr>
          <p:txBody>
            <a:bodyPr wrap="square" rtlCol="0">
              <a:spAutoFit/>
            </a:bodyPr>
            <a:lstStyle/>
            <a:p>
              <a:pPr algn="ctr">
                <a:tabLst>
                  <a:tab pos="112009" algn="l"/>
                </a:tabLst>
              </a:pPr>
              <a:r>
                <a:rPr lang="en-US" sz="857" dirty="0"/>
                <a:t>Rostyslav (</a:t>
              </a:r>
              <a:r>
                <a:rPr lang="en-US" sz="857" dirty="0" err="1"/>
                <a:t>Rosty</a:t>
              </a:r>
              <a:r>
                <a:rPr lang="en-US" sz="857" dirty="0"/>
                <a:t>) Korolov</a:t>
              </a:r>
            </a:p>
          </p:txBody>
        </p:sp>
        <p:sp>
          <p:nvSpPr>
            <p:cNvPr id="21" name="TextBox 20">
              <a:extLst>
                <a:ext uri="{FF2B5EF4-FFF2-40B4-BE49-F238E27FC236}">
                  <a16:creationId xmlns:a16="http://schemas.microsoft.com/office/drawing/2014/main" id="{E975162A-02C5-66BD-306C-DAB20B9E2789}"/>
                </a:ext>
              </a:extLst>
            </p:cNvPr>
            <p:cNvSpPr txBox="1"/>
            <p:nvPr/>
          </p:nvSpPr>
          <p:spPr>
            <a:xfrm>
              <a:off x="5451350" y="5104951"/>
              <a:ext cx="613219" cy="369332"/>
            </a:xfrm>
            <a:prstGeom prst="rect">
              <a:avLst/>
            </a:prstGeom>
            <a:solidFill>
              <a:schemeClr val="bg1"/>
            </a:solidFill>
          </p:spPr>
          <p:txBody>
            <a:bodyPr wrap="square" rtlCol="0">
              <a:spAutoFit/>
            </a:bodyPr>
            <a:lstStyle/>
            <a:p>
              <a:r>
                <a:rPr lang="en-US" b="1" dirty="0"/>
                <a:t>IME</a:t>
              </a:r>
            </a:p>
          </p:txBody>
        </p:sp>
        <p:sp>
          <p:nvSpPr>
            <p:cNvPr id="22" name="TextBox 21">
              <a:extLst>
                <a:ext uri="{FF2B5EF4-FFF2-40B4-BE49-F238E27FC236}">
                  <a16:creationId xmlns:a16="http://schemas.microsoft.com/office/drawing/2014/main" id="{C51305AB-D2C1-BC19-57F6-72F51D55EEA0}"/>
                </a:ext>
              </a:extLst>
            </p:cNvPr>
            <p:cNvSpPr txBox="1"/>
            <p:nvPr/>
          </p:nvSpPr>
          <p:spPr>
            <a:xfrm>
              <a:off x="5120962" y="4330139"/>
              <a:ext cx="920890" cy="224357"/>
            </a:xfrm>
            <a:prstGeom prst="rect">
              <a:avLst/>
            </a:prstGeom>
            <a:solidFill>
              <a:schemeClr val="bg1"/>
            </a:solidFill>
          </p:spPr>
          <p:txBody>
            <a:bodyPr wrap="square" rtlCol="0">
              <a:spAutoFit/>
            </a:bodyPr>
            <a:lstStyle/>
            <a:p>
              <a:pPr algn="ctr">
                <a:tabLst>
                  <a:tab pos="112009" algn="l"/>
                </a:tabLst>
              </a:pPr>
              <a:r>
                <a:rPr lang="en-US" sz="858" dirty="0"/>
                <a:t>Fred Willett</a:t>
              </a:r>
            </a:p>
          </p:txBody>
        </p:sp>
        <p:grpSp>
          <p:nvGrpSpPr>
            <p:cNvPr id="24" name="Group 23">
              <a:extLst>
                <a:ext uri="{FF2B5EF4-FFF2-40B4-BE49-F238E27FC236}">
                  <a16:creationId xmlns:a16="http://schemas.microsoft.com/office/drawing/2014/main" id="{A29FB010-4833-BE13-BED3-70A0FE15200E}"/>
                </a:ext>
              </a:extLst>
            </p:cNvPr>
            <p:cNvGrpSpPr/>
            <p:nvPr/>
          </p:nvGrpSpPr>
          <p:grpSpPr>
            <a:xfrm>
              <a:off x="3777978" y="1473944"/>
              <a:ext cx="1173155" cy="1366963"/>
              <a:chOff x="7214143" y="1444213"/>
              <a:chExt cx="1173155" cy="1366963"/>
            </a:xfrm>
          </p:grpSpPr>
          <p:sp>
            <p:nvSpPr>
              <p:cNvPr id="54" name="TextBox 53">
                <a:extLst>
                  <a:ext uri="{FF2B5EF4-FFF2-40B4-BE49-F238E27FC236}">
                    <a16:creationId xmlns:a16="http://schemas.microsoft.com/office/drawing/2014/main" id="{EAB40920-C270-CD4C-2431-0FCD07B0419E}"/>
                  </a:ext>
                </a:extLst>
              </p:cNvPr>
              <p:cNvSpPr txBox="1"/>
              <p:nvPr/>
            </p:nvSpPr>
            <p:spPr>
              <a:xfrm>
                <a:off x="7322752" y="2586819"/>
                <a:ext cx="1064546" cy="224357"/>
              </a:xfrm>
              <a:prstGeom prst="rect">
                <a:avLst/>
              </a:prstGeom>
              <a:solidFill>
                <a:schemeClr val="bg1"/>
              </a:solidFill>
            </p:spPr>
            <p:txBody>
              <a:bodyPr wrap="square" rtlCol="0">
                <a:spAutoFit/>
              </a:bodyPr>
              <a:lstStyle/>
              <a:p>
                <a:r>
                  <a:rPr lang="en-US" sz="858" dirty="0"/>
                  <a:t> Prabahakar Neti</a:t>
                </a:r>
              </a:p>
            </p:txBody>
          </p:sp>
          <p:pic>
            <p:nvPicPr>
              <p:cNvPr id="55" name="Picture 54">
                <a:extLst>
                  <a:ext uri="{FF2B5EF4-FFF2-40B4-BE49-F238E27FC236}">
                    <a16:creationId xmlns:a16="http://schemas.microsoft.com/office/drawing/2014/main" id="{15A86B4F-27FA-E7F4-19EB-3D9B2D32AA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143" y="1444213"/>
                <a:ext cx="1061906" cy="1154143"/>
              </a:xfrm>
              <a:prstGeom prst="rect">
                <a:avLst/>
              </a:prstGeom>
            </p:spPr>
          </p:pic>
        </p:grpSp>
        <p:sp>
          <p:nvSpPr>
            <p:cNvPr id="25" name="TextBox 24">
              <a:extLst>
                <a:ext uri="{FF2B5EF4-FFF2-40B4-BE49-F238E27FC236}">
                  <a16:creationId xmlns:a16="http://schemas.microsoft.com/office/drawing/2014/main" id="{732F9A2F-47D1-64EB-A7CC-E6E39AD12DAF}"/>
                </a:ext>
              </a:extLst>
            </p:cNvPr>
            <p:cNvSpPr txBox="1"/>
            <p:nvPr/>
          </p:nvSpPr>
          <p:spPr>
            <a:xfrm>
              <a:off x="3904111" y="4330139"/>
              <a:ext cx="920890" cy="224357"/>
            </a:xfrm>
            <a:prstGeom prst="rect">
              <a:avLst/>
            </a:prstGeom>
            <a:solidFill>
              <a:schemeClr val="bg1"/>
            </a:solidFill>
          </p:spPr>
          <p:txBody>
            <a:bodyPr wrap="square" rtlCol="0">
              <a:spAutoFit/>
            </a:bodyPr>
            <a:lstStyle/>
            <a:p>
              <a:pPr algn="ctr">
                <a:tabLst>
                  <a:tab pos="112009" algn="l"/>
                </a:tabLst>
              </a:pPr>
              <a:r>
                <a:rPr lang="en-US" sz="858" dirty="0" err="1"/>
                <a:t>Indika</a:t>
              </a:r>
              <a:r>
                <a:rPr lang="en-US" sz="858" dirty="0"/>
                <a:t> </a:t>
              </a:r>
              <a:r>
                <a:rPr lang="en-US" sz="858" dirty="0" err="1"/>
                <a:t>Perera</a:t>
              </a:r>
              <a:endParaRPr lang="en-US" sz="858" dirty="0"/>
            </a:p>
          </p:txBody>
        </p:sp>
        <p:pic>
          <p:nvPicPr>
            <p:cNvPr id="39" name="Picture 38">
              <a:extLst>
                <a:ext uri="{FF2B5EF4-FFF2-40B4-BE49-F238E27FC236}">
                  <a16:creationId xmlns:a16="http://schemas.microsoft.com/office/drawing/2014/main" id="{BF90563A-9AD5-DD92-FCFD-B7323370C3D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3909413" y="3067074"/>
              <a:ext cx="943718" cy="1232678"/>
            </a:xfrm>
            <a:prstGeom prst="rect">
              <a:avLst/>
            </a:prstGeom>
          </p:spPr>
        </p:pic>
        <p:pic>
          <p:nvPicPr>
            <p:cNvPr id="40" name="Picture 2">
              <a:extLst>
                <a:ext uri="{FF2B5EF4-FFF2-40B4-BE49-F238E27FC236}">
                  <a16:creationId xmlns:a16="http://schemas.microsoft.com/office/drawing/2014/main" id="{922DC6A3-3B5B-134C-F59E-213778B034B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66254" y="4684034"/>
              <a:ext cx="867537" cy="126187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FC14434F-9DD0-1EB2-96AD-760A0204A3C4}"/>
                </a:ext>
              </a:extLst>
            </p:cNvPr>
            <p:cNvSpPr txBox="1"/>
            <p:nvPr/>
          </p:nvSpPr>
          <p:spPr>
            <a:xfrm>
              <a:off x="6219153" y="2616550"/>
              <a:ext cx="922445" cy="207634"/>
            </a:xfrm>
            <a:prstGeom prst="rect">
              <a:avLst/>
            </a:prstGeom>
            <a:solidFill>
              <a:schemeClr val="bg1"/>
            </a:solidFill>
            <a:ln>
              <a:noFill/>
            </a:ln>
          </p:spPr>
          <p:txBody>
            <a:bodyPr wrap="square" rtlCol="0">
              <a:spAutoFit/>
            </a:bodyPr>
            <a:lstStyle/>
            <a:p>
              <a:pPr algn="ctr"/>
              <a:r>
                <a:rPr lang="en-US" sz="858" dirty="0" err="1"/>
                <a:t>Ishwara</a:t>
              </a:r>
              <a:r>
                <a:rPr lang="en-US" sz="858" dirty="0"/>
                <a:t> Bhat</a:t>
              </a:r>
            </a:p>
          </p:txBody>
        </p:sp>
        <p:grpSp>
          <p:nvGrpSpPr>
            <p:cNvPr id="44" name="Group 43">
              <a:extLst>
                <a:ext uri="{FF2B5EF4-FFF2-40B4-BE49-F238E27FC236}">
                  <a16:creationId xmlns:a16="http://schemas.microsoft.com/office/drawing/2014/main" id="{F43AF0A8-3B5D-DDD9-9AA6-4EABF1F1A0DF}"/>
                </a:ext>
              </a:extLst>
            </p:cNvPr>
            <p:cNvGrpSpPr/>
            <p:nvPr/>
          </p:nvGrpSpPr>
          <p:grpSpPr>
            <a:xfrm>
              <a:off x="2622669" y="1540653"/>
              <a:ext cx="1060704" cy="1300254"/>
              <a:chOff x="3708024" y="1571826"/>
              <a:chExt cx="1060704" cy="1300254"/>
            </a:xfrm>
          </p:grpSpPr>
          <p:sp>
            <p:nvSpPr>
              <p:cNvPr id="50" name="TextBox 49">
                <a:extLst>
                  <a:ext uri="{FF2B5EF4-FFF2-40B4-BE49-F238E27FC236}">
                    <a16:creationId xmlns:a16="http://schemas.microsoft.com/office/drawing/2014/main" id="{98EDDE6F-8468-C6A1-79B9-6530ECCF6F3A}"/>
                  </a:ext>
                </a:extLst>
              </p:cNvPr>
              <p:cNvSpPr txBox="1"/>
              <p:nvPr/>
            </p:nvSpPr>
            <p:spPr>
              <a:xfrm>
                <a:off x="3773763" y="2647723"/>
                <a:ext cx="922444" cy="224357"/>
              </a:xfrm>
              <a:prstGeom prst="rect">
                <a:avLst/>
              </a:prstGeom>
              <a:solidFill>
                <a:schemeClr val="bg1"/>
              </a:solidFill>
            </p:spPr>
            <p:txBody>
              <a:bodyPr wrap="square" rtlCol="0">
                <a:spAutoFit/>
              </a:bodyPr>
              <a:lstStyle/>
              <a:p>
                <a:pPr algn="ctr"/>
                <a:r>
                  <a:rPr lang="en-US" sz="858" dirty="0"/>
                  <a:t>Rena Huang</a:t>
                </a:r>
              </a:p>
            </p:txBody>
          </p:sp>
          <p:pic>
            <p:nvPicPr>
              <p:cNvPr id="51" name="Picture 4" descr="Rena Huang">
                <a:extLst>
                  <a:ext uri="{FF2B5EF4-FFF2-40B4-BE49-F238E27FC236}">
                    <a16:creationId xmlns:a16="http://schemas.microsoft.com/office/drawing/2014/main" id="{31064180-8DF9-2029-315E-0553CD550BB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08024" y="1571826"/>
                <a:ext cx="1060704" cy="1060704"/>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a:extLst>
                <a:ext uri="{FF2B5EF4-FFF2-40B4-BE49-F238E27FC236}">
                  <a16:creationId xmlns:a16="http://schemas.microsoft.com/office/drawing/2014/main" id="{ED707A62-EDD9-CF98-935F-F5F405929BBD}"/>
                </a:ext>
              </a:extLst>
            </p:cNvPr>
            <p:cNvSpPr txBox="1"/>
            <p:nvPr/>
          </p:nvSpPr>
          <p:spPr>
            <a:xfrm>
              <a:off x="3913786" y="5951914"/>
              <a:ext cx="1142059" cy="224229"/>
            </a:xfrm>
            <a:prstGeom prst="rect">
              <a:avLst/>
            </a:prstGeom>
            <a:noFill/>
          </p:spPr>
          <p:txBody>
            <a:bodyPr wrap="square" rtlCol="0">
              <a:spAutoFit/>
            </a:bodyPr>
            <a:lstStyle/>
            <a:p>
              <a:pPr algn="ctr">
                <a:tabLst>
                  <a:tab pos="112009" algn="l"/>
                </a:tabLst>
              </a:pPr>
              <a:r>
                <a:rPr lang="en-US" sz="857" dirty="0"/>
                <a:t>Chaitanya </a:t>
              </a:r>
              <a:r>
                <a:rPr lang="en-US" sz="857" dirty="0" err="1"/>
                <a:t>Ullal</a:t>
              </a:r>
              <a:endParaRPr lang="en-US" sz="857" dirty="0"/>
            </a:p>
          </p:txBody>
        </p:sp>
        <p:pic>
          <p:nvPicPr>
            <p:cNvPr id="47" name="Picture 46">
              <a:extLst>
                <a:ext uri="{FF2B5EF4-FFF2-40B4-BE49-F238E27FC236}">
                  <a16:creationId xmlns:a16="http://schemas.microsoft.com/office/drawing/2014/main" id="{9EFC7BF4-32AE-E69A-975E-8FB19B790FE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097591" y="3092444"/>
              <a:ext cx="1005622" cy="1234440"/>
            </a:xfrm>
            <a:prstGeom prst="rect">
              <a:avLst/>
            </a:prstGeom>
          </p:spPr>
        </p:pic>
        <p:pic>
          <p:nvPicPr>
            <p:cNvPr id="48" name="Picture 47">
              <a:extLst>
                <a:ext uri="{FF2B5EF4-FFF2-40B4-BE49-F238E27FC236}">
                  <a16:creationId xmlns:a16="http://schemas.microsoft.com/office/drawing/2014/main" id="{9FC48709-568D-7DCD-A456-78A2087ABBC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766633" y="4756608"/>
              <a:ext cx="938846" cy="1234440"/>
            </a:xfrm>
            <a:prstGeom prst="rect">
              <a:avLst/>
            </a:prstGeom>
          </p:spPr>
        </p:pic>
        <p:pic>
          <p:nvPicPr>
            <p:cNvPr id="49" name="Picture 48">
              <a:extLst>
                <a:ext uri="{FF2B5EF4-FFF2-40B4-BE49-F238E27FC236}">
                  <a16:creationId xmlns:a16="http://schemas.microsoft.com/office/drawing/2014/main" id="{17C27553-26DD-CAF1-99C8-F3420BF9732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89309" y="4731779"/>
              <a:ext cx="920576" cy="1249788"/>
            </a:xfrm>
            <a:prstGeom prst="rect">
              <a:avLst/>
            </a:prstGeom>
          </p:spPr>
        </p:pic>
      </p:grpSp>
      <p:pic>
        <p:nvPicPr>
          <p:cNvPr id="2" name="Picture 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86907" y="1102995"/>
            <a:ext cx="1044333" cy="1253199"/>
          </a:xfrm>
          <a:prstGeom prst="rect">
            <a:avLst/>
          </a:prstGeom>
        </p:spPr>
      </p:pic>
      <p:pic>
        <p:nvPicPr>
          <p:cNvPr id="3" name="Picture 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760294" y="2800370"/>
            <a:ext cx="921590" cy="1382722"/>
          </a:xfrm>
          <a:prstGeom prst="rect">
            <a:avLst/>
          </a:prstGeom>
        </p:spPr>
      </p:pic>
      <p:pic>
        <p:nvPicPr>
          <p:cNvPr id="5" name="Picture 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84553" y="1102748"/>
            <a:ext cx="1044539" cy="1253446"/>
          </a:xfrm>
          <a:prstGeom prst="rect">
            <a:avLst/>
          </a:prstGeom>
        </p:spPr>
      </p:pic>
      <p:sp>
        <p:nvSpPr>
          <p:cNvPr id="6" name="Callout: Line 5">
            <a:extLst>
              <a:ext uri="{FF2B5EF4-FFF2-40B4-BE49-F238E27FC236}">
                <a16:creationId xmlns:a16="http://schemas.microsoft.com/office/drawing/2014/main" id="{1D832676-B4DA-9D0D-44ED-534779C8D385}"/>
              </a:ext>
            </a:extLst>
          </p:cNvPr>
          <p:cNvSpPr/>
          <p:nvPr/>
        </p:nvSpPr>
        <p:spPr>
          <a:xfrm>
            <a:off x="9601200" y="9144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for F23</a:t>
            </a:r>
          </a:p>
        </p:txBody>
      </p:sp>
    </p:spTree>
    <p:extLst>
      <p:ext uri="{BB962C8B-B14F-4D97-AF65-F5344CB8AC3E}">
        <p14:creationId xmlns:p14="http://schemas.microsoft.com/office/powerpoint/2010/main" val="385420104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143" y="1981200"/>
            <a:ext cx="8459833" cy="2876667"/>
          </a:xfrm>
          <a:prstGeom prst="rect">
            <a:avLst/>
          </a:prstGeom>
        </p:spPr>
      </p:pic>
    </p:spTree>
    <p:extLst>
      <p:ext uri="{BB962C8B-B14F-4D97-AF65-F5344CB8AC3E}">
        <p14:creationId xmlns:p14="http://schemas.microsoft.com/office/powerpoint/2010/main" val="23648602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Day 10</a:t>
            </a:r>
          </a:p>
        </p:txBody>
      </p:sp>
      <p:sp>
        <p:nvSpPr>
          <p:cNvPr id="3" name="Content Placeholder 2"/>
          <p:cNvSpPr>
            <a:spLocks noGrp="1"/>
          </p:cNvSpPr>
          <p:nvPr>
            <p:ph idx="1"/>
          </p:nvPr>
        </p:nvSpPr>
        <p:spPr>
          <a:xfrm>
            <a:off x="628650" y="1524000"/>
            <a:ext cx="7886700" cy="5197475"/>
          </a:xfrm>
        </p:spPr>
        <p:txBody>
          <a:bodyPr>
            <a:noAutofit/>
          </a:bodyPr>
          <a:lstStyle/>
          <a:p>
            <a:pPr marL="0" indent="0">
              <a:buNone/>
            </a:pPr>
            <a:r>
              <a:rPr lang="en-US" sz="2000" dirty="0"/>
              <a:t>For teams who had a sponsor update during class 9 -&gt; Day 10 activities are simply a repeat of Day 9 activities. Refer to previous slides.</a:t>
            </a:r>
          </a:p>
          <a:p>
            <a:pPr lvl="1"/>
            <a:endParaRPr lang="en-US" sz="2000" dirty="0"/>
          </a:p>
          <a:p>
            <a:pPr lvl="1"/>
            <a:r>
              <a:rPr lang="en-US" sz="2000" dirty="0"/>
              <a:t>Draft PDR Poster draft</a:t>
            </a:r>
          </a:p>
          <a:p>
            <a:pPr lvl="1"/>
            <a:endParaRPr lang="en-US" sz="2000" dirty="0"/>
          </a:p>
          <a:p>
            <a:pPr lvl="1"/>
            <a:r>
              <a:rPr lang="en-US" sz="2000" dirty="0"/>
              <a:t>Project Work</a:t>
            </a:r>
          </a:p>
          <a:p>
            <a:pPr lvl="1"/>
            <a:endParaRPr lang="en-US" sz="2000" dirty="0"/>
          </a:p>
          <a:p>
            <a:pPr lvl="1"/>
            <a:r>
              <a:rPr lang="en-US" sz="2000" dirty="0"/>
              <a:t>Status Update</a:t>
            </a:r>
            <a:endParaRPr lang="en-US" sz="2800" dirty="0"/>
          </a:p>
          <a:p>
            <a:pPr lvl="1"/>
            <a:endParaRPr lang="en-US" sz="2800" dirty="0"/>
          </a:p>
          <a:p>
            <a:pPr marL="0" lvl="1" indent="0">
              <a:buNone/>
            </a:pPr>
            <a:r>
              <a:rPr lang="en-US" sz="2000" dirty="0"/>
              <a:t>For teams who have a sponsor update during class 10 -&gt; the Day 10 activity </a:t>
            </a:r>
            <a:r>
              <a:rPr lang="en-US" sz="2000" b="1" dirty="0"/>
              <a:t>IS</a:t>
            </a:r>
            <a:r>
              <a:rPr lang="en-US" sz="2000" dirty="0"/>
              <a:t> that sponsor update.</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121</a:t>
            </a:fld>
            <a:endParaRPr lang="en-US" sz="1200" dirty="0"/>
          </a:p>
        </p:txBody>
      </p:sp>
    </p:spTree>
    <p:extLst>
      <p:ext uri="{BB962C8B-B14F-4D97-AF65-F5344CB8AC3E}">
        <p14:creationId xmlns:p14="http://schemas.microsoft.com/office/powerpoint/2010/main" val="275218353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11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lnSpcReduction="10000"/>
          </a:bodyPr>
          <a:lstStyle/>
          <a:p>
            <a:r>
              <a:rPr lang="en-US" dirty="0">
                <a:cs typeface="Calibri"/>
              </a:rPr>
              <a:t>Scaffolded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https://designlab.eng.rpi.edu/edn/projects/capstone-support-dev/wiki/Class_11_and_beyond</a:t>
            </a:r>
            <a:r>
              <a:rPr lang="en-US" dirty="0">
                <a:cs typeface="Calibri"/>
              </a:rPr>
              <a:t> </a:t>
            </a:r>
          </a:p>
          <a:p>
            <a:pPr lvl="1"/>
            <a:endParaRPr lang="en-US" sz="2800" dirty="0">
              <a:cs typeface="Calibri"/>
            </a:endParaRP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123</a:t>
            </a:fld>
            <a:endParaRPr lang="en-US" dirty="0"/>
          </a:p>
        </p:txBody>
      </p:sp>
      <p:sp>
        <p:nvSpPr>
          <p:cNvPr id="3" name="TextBox 2"/>
          <p:cNvSpPr txBox="1"/>
          <p:nvPr/>
        </p:nvSpPr>
        <p:spPr>
          <a:xfrm rot="19721461">
            <a:off x="2129747" y="2614212"/>
            <a:ext cx="4884504" cy="1323439"/>
          </a:xfrm>
          <a:prstGeom prst="rect">
            <a:avLst/>
          </a:prstGeom>
          <a:noFill/>
          <a:scene3d>
            <a:camera prst="orthographicFront">
              <a:rot lat="600000" lon="0" rev="0"/>
            </a:camera>
            <a:lightRig rig="threePt" dir="t"/>
          </a:scene3d>
        </p:spPr>
        <p:txBody>
          <a:bodyPr wrap="square" rtlCol="0">
            <a:spAutoFit/>
          </a:bodyPr>
          <a:lstStyle/>
          <a:p>
            <a:r>
              <a:rPr lang="en-US" sz="8000" dirty="0">
                <a:solidFill>
                  <a:srgbClr val="FF0000"/>
                </a:solidFill>
              </a:rPr>
              <a:t>IF VIRTUAL</a:t>
            </a:r>
            <a:endParaRPr lang="en-US" sz="8000" dirty="0"/>
          </a:p>
        </p:txBody>
      </p:sp>
    </p:spTree>
    <p:extLst>
      <p:ext uri="{BB962C8B-B14F-4D97-AF65-F5344CB8AC3E}">
        <p14:creationId xmlns:p14="http://schemas.microsoft.com/office/powerpoint/2010/main" val="25381523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1276992"/>
              </p:ext>
            </p:extLst>
          </p:nvPr>
        </p:nvGraphicFramePr>
        <p:xfrm>
          <a:off x="381000" y="1005329"/>
          <a:ext cx="8382000" cy="435007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a:effectLst/>
                          <a:latin typeface="+mj-lt"/>
                          <a:ea typeface="MS Mincho"/>
                        </a:rPr>
                        <a:t>1.0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7.20.23</a:t>
                      </a:r>
                    </a:p>
                  </a:txBody>
                  <a:tcPr marL="68580" marR="68580" marT="0" marB="0"/>
                </a:tc>
                <a:tc>
                  <a:txBody>
                    <a:bodyPr/>
                    <a:lstStyle/>
                    <a:p>
                      <a:pPr marL="0" marR="0" algn="l">
                        <a:spcBef>
                          <a:spcPts val="0"/>
                        </a:spcBef>
                        <a:spcAft>
                          <a:spcPts val="0"/>
                        </a:spcAft>
                      </a:pPr>
                      <a:r>
                        <a:rPr lang="en-US" sz="1200" baseline="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S23 Playbook</a:t>
                      </a:r>
                    </a:p>
                    <a:p>
                      <a:pPr marL="0" marR="0" algn="l">
                        <a:spcBef>
                          <a:spcPts val="0"/>
                        </a:spcBef>
                        <a:spcAft>
                          <a:spcPts val="0"/>
                        </a:spcAft>
                      </a:pPr>
                      <a:r>
                        <a:rPr lang="en-US" sz="1200" dirty="0">
                          <a:effectLst/>
                          <a:latin typeface="+mj-lt"/>
                          <a:ea typeface="MS Mincho"/>
                        </a:rPr>
                        <a:t>Revision history cleared</a:t>
                      </a:r>
                    </a:p>
                    <a:p>
                      <a:pPr marL="0" marR="0" algn="l">
                        <a:spcBef>
                          <a:spcPts val="0"/>
                        </a:spcBef>
                        <a:spcAft>
                          <a:spcPts val="0"/>
                        </a:spcAft>
                      </a:pPr>
                      <a:r>
                        <a:rPr lang="en-US" sz="1200" dirty="0">
                          <a:effectLst/>
                          <a:latin typeface="+mj-lt"/>
                          <a:ea typeface="MS Mincho"/>
                        </a:rPr>
                        <a:t>Revision history moved to END of PPT</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8.4.23</a:t>
                      </a:r>
                    </a:p>
                  </a:txBody>
                  <a:tcPr marL="68580" marR="68580" marT="0" marB="0"/>
                </a:tc>
                <a:tc>
                  <a:txBody>
                    <a:bodyPr/>
                    <a:lstStyle/>
                    <a:p>
                      <a:pPr marL="0" marR="0" algn="l">
                        <a:spcBef>
                          <a:spcPts val="0"/>
                        </a:spcBef>
                        <a:spcAft>
                          <a:spcPts val="0"/>
                        </a:spcAft>
                      </a:pPr>
                      <a:r>
                        <a:rPr lang="en-US" sz="1200" b="0" dirty="0">
                          <a:effectLst/>
                          <a:latin typeface="+mj-lt"/>
                          <a:ea typeface="MS Mincho"/>
                        </a:rPr>
                        <a:t>AP/JK/MA/BD</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Slight time shifts for class 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Wraparound narrative language and explanation slides</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8.8.23</a:t>
                      </a:r>
                    </a:p>
                  </a:txBody>
                  <a:tcPr marL="68580" marR="68580" marT="0" marB="0"/>
                </a:tc>
                <a:tc>
                  <a:txBody>
                    <a:bodyPr/>
                    <a:lstStyle/>
                    <a:p>
                      <a:pPr marL="0" marR="0" algn="l">
                        <a:spcBef>
                          <a:spcPts val="0"/>
                        </a:spcBef>
                        <a:spcAft>
                          <a:spcPts val="0"/>
                        </a:spcAft>
                      </a:pPr>
                      <a:r>
                        <a:rPr lang="en-US" sz="1200" b="0" dirty="0">
                          <a:effectLst/>
                          <a:latin typeface="+mj-lt"/>
                          <a:ea typeface="MS Mincho"/>
                        </a:rPr>
                        <a:t>MA</a:t>
                      </a:r>
                    </a:p>
                  </a:txBody>
                  <a:tcPr marL="68580" marR="68580" marT="0" marB="0"/>
                </a:tc>
                <a:tc>
                  <a:txBody>
                    <a:bodyPr/>
                    <a:lstStyle/>
                    <a:p>
                      <a:pPr marL="0" marR="0" algn="l">
                        <a:spcBef>
                          <a:spcPts val="0"/>
                        </a:spcBef>
                        <a:spcAft>
                          <a:spcPts val="0"/>
                        </a:spcAft>
                      </a:pPr>
                      <a:r>
                        <a:rPr lang="en-US" sz="1200" b="0">
                          <a:effectLst/>
                          <a:latin typeface="+mj-lt"/>
                          <a:ea typeface="MS Mincho"/>
                        </a:rPr>
                        <a:t>Adjusting </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74193">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124</a:t>
            </a:fld>
            <a:endParaRPr lang="en-US" dirty="0"/>
          </a:p>
        </p:txBody>
      </p:sp>
    </p:spTree>
    <p:extLst>
      <p:ext uri="{BB962C8B-B14F-4D97-AF65-F5344CB8AC3E}">
        <p14:creationId xmlns:p14="http://schemas.microsoft.com/office/powerpoint/2010/main" val="23476062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8497454"/>
              </p:ext>
            </p:extLst>
          </p:nvPr>
        </p:nvGraphicFramePr>
        <p:xfrm>
          <a:off x="381000" y="1083623"/>
          <a:ext cx="8382000" cy="4045914"/>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56223">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7627968"/>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125</a:t>
            </a:fld>
            <a:endParaRPr lang="en-US" dirty="0"/>
          </a:p>
        </p:txBody>
      </p:sp>
    </p:spTree>
    <p:extLst>
      <p:ext uri="{BB962C8B-B14F-4D97-AF65-F5344CB8AC3E}">
        <p14:creationId xmlns:p14="http://schemas.microsoft.com/office/powerpoint/2010/main" val="27699836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4582405"/>
              </p:ext>
            </p:extLst>
          </p:nvPr>
        </p:nvGraphicFramePr>
        <p:xfrm>
          <a:off x="381000" y="1143000"/>
          <a:ext cx="8382000" cy="453232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126</a:t>
            </a:fld>
            <a:endParaRPr lang="en-US" dirty="0"/>
          </a:p>
        </p:txBody>
      </p:sp>
    </p:spTree>
    <p:extLst>
      <p:ext uri="{BB962C8B-B14F-4D97-AF65-F5344CB8AC3E}">
        <p14:creationId xmlns:p14="http://schemas.microsoft.com/office/powerpoint/2010/main" val="247513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Diverse, Equitable and Inclusive</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a:bodyPr>
          <a:lstStyle/>
          <a:p>
            <a:pPr marL="0" indent="0">
              <a:buNone/>
            </a:pPr>
            <a:r>
              <a:rPr lang="en-US" dirty="0">
                <a:cs typeface="Calibri"/>
              </a:rPr>
              <a:t>In Capstone we:</a:t>
            </a:r>
          </a:p>
          <a:p>
            <a:pPr marL="0" indent="0">
              <a:buNone/>
            </a:pPr>
            <a:endParaRPr lang="en-US" dirty="0">
              <a:cs typeface="Calibri"/>
            </a:endParaRPr>
          </a:p>
          <a:p>
            <a:r>
              <a:rPr lang="en-US" dirty="0">
                <a:cs typeface="Calibri"/>
              </a:rPr>
              <a:t>Work with students of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2000" y="4567908"/>
            <a:ext cx="3000000" cy="1957500"/>
          </a:xfrm>
          <a:prstGeom prst="rect">
            <a:avLst/>
          </a:prstGeom>
        </p:spPr>
      </p:pic>
    </p:spTree>
    <p:extLst>
      <p:ext uri="{BB962C8B-B14F-4D97-AF65-F5344CB8AC3E}">
        <p14:creationId xmlns:p14="http://schemas.microsoft.com/office/powerpoint/2010/main" val="2294404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038600" cy="1143000"/>
          </a:xfrm>
        </p:spPr>
        <p:txBody>
          <a:bodyPr vert="horz" lIns="91440" tIns="45720" rIns="91440" bIns="45720" rtlCol="0" anchor="t">
            <a:normAutofit/>
          </a:bodyPr>
          <a:lstStyle/>
          <a:p>
            <a:pPr marL="0" indent="0">
              <a:buNone/>
            </a:pPr>
            <a:r>
              <a:rPr lang="en-US" dirty="0">
                <a:cs typeface="Calibri"/>
              </a:rPr>
              <a:t>Arrive to Class On Time / Stay until class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265587"/>
            <a:ext cx="1793654" cy="1812228"/>
          </a:xfrm>
          <a:prstGeom prst="rect">
            <a:avLst/>
          </a:prstGeom>
        </p:spPr>
      </p:pic>
      <p:sp>
        <p:nvSpPr>
          <p:cNvPr id="11" name="TextBox 10"/>
          <p:cNvSpPr txBox="1"/>
          <p:nvPr/>
        </p:nvSpPr>
        <p:spPr>
          <a:xfrm>
            <a:off x="2895600" y="3260321"/>
            <a:ext cx="5849422" cy="966418"/>
          </a:xfrm>
          <a:prstGeom prst="rect">
            <a:avLst/>
          </a:prstGeom>
          <a:noFill/>
        </p:spPr>
        <p:txBody>
          <a:bodyPr wrap="none" rtlCol="0">
            <a:spAutoFit/>
          </a:bodyPr>
          <a:lstStyle/>
          <a:p>
            <a:pPr>
              <a:spcBef>
                <a:spcPct val="20000"/>
              </a:spcBef>
            </a:pPr>
            <a:r>
              <a:rPr lang="en-US" sz="2800" dirty="0">
                <a:cs typeface="Calibri"/>
              </a:rPr>
              <a:t>Be present in Class and Team Meetings</a:t>
            </a:r>
          </a:p>
          <a:p>
            <a:pPr marL="285750" indent="-285750">
              <a:spcBef>
                <a:spcPct val="20000"/>
              </a:spcBef>
              <a:buFont typeface="Arial" panose="020B0604020202020204" pitchFamily="34" charset="0"/>
              <a:buChar char="•"/>
            </a:pPr>
            <a:r>
              <a:rPr lang="en-US" sz="24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231106"/>
          </a:xfrm>
          <a:prstGeom prst="rect">
            <a:avLst/>
          </a:prstGeom>
          <a:noFill/>
        </p:spPr>
        <p:txBody>
          <a:bodyPr wrap="square" rtlCol="0">
            <a:spAutoFit/>
          </a:bodyPr>
          <a:lstStyle/>
          <a:p>
            <a:pPr algn="r"/>
            <a:r>
              <a:rPr lang="en-US" sz="2800" dirty="0">
                <a:cs typeface="Calibri"/>
              </a:rPr>
              <a:t>Not distracted on your Phone or other tasks</a:t>
            </a:r>
          </a:p>
          <a:p>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lnSpcReduction="10000"/>
          </a:bodyPr>
          <a:lstStyle/>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b="1" dirty="0">
                <a:cs typeface="Calibri"/>
              </a:rPr>
              <a:t>5 Hours per week OUT of class</a:t>
            </a:r>
          </a:p>
          <a:p>
            <a:r>
              <a:rPr lang="en-US" dirty="0">
                <a:cs typeface="Calibri"/>
              </a:rPr>
              <a:t>Document all of your work (</a:t>
            </a:r>
            <a:r>
              <a:rPr lang="en-US" b="1" dirty="0">
                <a:cs typeface="Calibri"/>
              </a:rPr>
              <a:t>Communication Intensive Course</a:t>
            </a:r>
            <a:r>
              <a:rPr lang="en-US" dirty="0">
                <a:cs typeface="Calibri"/>
              </a:rPr>
              <a:t>)</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7" name="TextBox 6"/>
          <p:cNvSpPr txBox="1"/>
          <p:nvPr/>
        </p:nvSpPr>
        <p:spPr>
          <a:xfrm>
            <a:off x="4343400" y="152400"/>
            <a:ext cx="5638800" cy="523220"/>
          </a:xfrm>
          <a:prstGeom prst="rect">
            <a:avLst/>
          </a:prstGeom>
          <a:noFill/>
          <a:ln w="28575">
            <a:solidFill>
              <a:schemeClr val="accent2"/>
            </a:solidFill>
          </a:ln>
        </p:spPr>
        <p:txBody>
          <a:bodyPr wrap="square" rtlCol="0">
            <a:spAutoFit/>
          </a:bodyPr>
          <a:lstStyle/>
          <a:p>
            <a:r>
              <a:rPr lang="en-US" sz="2800" b="1" dirty="0"/>
              <a:t>Please respond in a timely manner!</a:t>
            </a:r>
          </a:p>
        </p:txBody>
      </p:sp>
      <p:sp>
        <p:nvSpPr>
          <p:cNvPr id="4" name="Wave 3"/>
          <p:cNvSpPr/>
          <p:nvPr/>
        </p:nvSpPr>
        <p:spPr>
          <a:xfrm>
            <a:off x="3886200" y="4488968"/>
            <a:ext cx="4343400" cy="1905000"/>
          </a:xfrm>
          <a:prstGeom prst="wave">
            <a:avLst>
              <a:gd name="adj1" fmla="val 12500"/>
              <a:gd name="adj2" fmla="val 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Please respond in a timely manner!</a:t>
            </a:r>
            <a:endParaRPr lang="en-US" sz="3200" b="1" dirty="0"/>
          </a:p>
        </p:txBody>
      </p:sp>
    </p:spTree>
    <p:extLst>
      <p:ext uri="{BB962C8B-B14F-4D97-AF65-F5344CB8AC3E}">
        <p14:creationId xmlns:p14="http://schemas.microsoft.com/office/powerpoint/2010/main" val="3967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08293" y="3429000"/>
            <a:ext cx="6180913" cy="3349723"/>
          </a:xfrm>
          <a:prstGeom prst="rect">
            <a:avLst/>
          </a:prstGeom>
        </p:spPr>
      </p:pic>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lnSpcReduction="10000"/>
          </a:bodyPr>
          <a:lstStyle/>
          <a:p>
            <a:r>
              <a:rPr lang="en-US" dirty="0">
                <a:cs typeface="Calibri"/>
              </a:rPr>
              <a:t>Syllabus</a:t>
            </a:r>
          </a:p>
          <a:p>
            <a:pPr lvl="1"/>
            <a:r>
              <a:rPr lang="en-US" sz="1400" dirty="0">
                <a:cs typeface="Calibri"/>
                <a:hlinkClick r:id="rId2"/>
              </a:rPr>
              <a:t>https://designlab.eng.rpi.edu/edn/projects/capstone-support-dev/repository/112/raw/Course%20Documents/Common%20Course%20Syllabus.pdf</a:t>
            </a:r>
          </a:p>
          <a:p>
            <a:endParaRPr lang="en-US" dirty="0">
              <a:cs typeface="Calibri"/>
            </a:endParaRP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Electronic Design Notebook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
        <p:nvSpPr>
          <p:cNvPr id="4" name="Callout: Line 3">
            <a:extLst>
              <a:ext uri="{FF2B5EF4-FFF2-40B4-BE49-F238E27FC236}">
                <a16:creationId xmlns:a16="http://schemas.microsoft.com/office/drawing/2014/main" id="{7AEDD92A-9E88-6AD7-A234-1D7EF1119EFD}"/>
              </a:ext>
            </a:extLst>
          </p:cNvPr>
          <p:cNvSpPr/>
          <p:nvPr/>
        </p:nvSpPr>
        <p:spPr>
          <a:xfrm>
            <a:off x="9525000" y="373828"/>
            <a:ext cx="2895600" cy="1531172"/>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Remove links and encourage search? Or one slide of helpful links? Or add link to syllabus to intro email and remove slide?</a:t>
            </a:r>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after graduation?”</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4" name="Callout: Line 3">
            <a:extLst>
              <a:ext uri="{FF2B5EF4-FFF2-40B4-BE49-F238E27FC236}">
                <a16:creationId xmlns:a16="http://schemas.microsoft.com/office/drawing/2014/main" id="{259E0D37-FD45-8281-16F5-985BBBEA20EC}"/>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“Corporate Policies”?</a:t>
            </a:r>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and RPI Onedrive are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Callout: Line 3">
            <a:extLst>
              <a:ext uri="{FF2B5EF4-FFF2-40B4-BE49-F238E27FC236}">
                <a16:creationId xmlns:a16="http://schemas.microsoft.com/office/drawing/2014/main" id="{FB639CE8-E2B5-034F-F3ED-5BF29CC6EF1C}"/>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“Corporate Policies”?</a:t>
            </a:r>
          </a:p>
        </p:txBody>
      </p:sp>
    </p:spTree>
    <p:extLst>
      <p:ext uri="{BB962C8B-B14F-4D97-AF65-F5344CB8AC3E}">
        <p14:creationId xmlns:p14="http://schemas.microsoft.com/office/powerpoint/2010/main" val="238250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20</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
        <p:nvSpPr>
          <p:cNvPr id="4" name="Callout: Line 3">
            <a:extLst>
              <a:ext uri="{FF2B5EF4-FFF2-40B4-BE49-F238E27FC236}">
                <a16:creationId xmlns:a16="http://schemas.microsoft.com/office/drawing/2014/main" id="{73DB99E6-C28F-A416-CAFE-1550E8336C23}"/>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“New Employee Packet”?</a:t>
            </a:r>
          </a:p>
        </p:txBody>
      </p:sp>
    </p:spTree>
    <p:extLst>
      <p:ext uri="{BB962C8B-B14F-4D97-AF65-F5344CB8AC3E}">
        <p14:creationId xmlns:p14="http://schemas.microsoft.com/office/powerpoint/2010/main" val="427790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0F62-CC09-8603-AB66-F21D897DCE17}"/>
              </a:ext>
            </a:extLst>
          </p:cNvPr>
          <p:cNvSpPr>
            <a:spLocks noGrp="1"/>
          </p:cNvSpPr>
          <p:nvPr>
            <p:ph type="title"/>
          </p:nvPr>
        </p:nvSpPr>
        <p:spPr/>
        <p:txBody>
          <a:bodyPr/>
          <a:lstStyle/>
          <a:p>
            <a:pPr algn="ctr"/>
            <a:r>
              <a:rPr lang="en-US" dirty="0"/>
              <a:t>5 min - Team Member Intro</a:t>
            </a:r>
          </a:p>
        </p:txBody>
      </p:sp>
      <p:sp>
        <p:nvSpPr>
          <p:cNvPr id="3" name="Content Placeholder 2">
            <a:extLst>
              <a:ext uri="{FF2B5EF4-FFF2-40B4-BE49-F238E27FC236}">
                <a16:creationId xmlns:a16="http://schemas.microsoft.com/office/drawing/2014/main" id="{40EA7C25-5FEA-6099-C154-28E22F81F831}"/>
              </a:ext>
            </a:extLst>
          </p:cNvPr>
          <p:cNvSpPr>
            <a:spLocks noGrp="1"/>
          </p:cNvSpPr>
          <p:nvPr>
            <p:ph idx="1"/>
          </p:nvPr>
        </p:nvSpPr>
        <p:spPr/>
        <p:txBody>
          <a:bodyPr>
            <a:normAutofit/>
          </a:bodyPr>
          <a:lstStyle/>
          <a:p>
            <a:pPr>
              <a:lnSpc>
                <a:spcPct val="300000"/>
              </a:lnSpc>
            </a:pPr>
            <a:r>
              <a:rPr lang="en-US" sz="2800" dirty="0"/>
              <a:t>Introduce your Name and Major</a:t>
            </a:r>
          </a:p>
          <a:p>
            <a:r>
              <a:rPr lang="en-US" sz="2800" dirty="0"/>
              <a:t>You will introduce other characteristics during the following Ice Breaker Activity</a:t>
            </a:r>
          </a:p>
        </p:txBody>
      </p:sp>
      <p:sp>
        <p:nvSpPr>
          <p:cNvPr id="4" name="Footer Placeholder 3">
            <a:extLst>
              <a:ext uri="{FF2B5EF4-FFF2-40B4-BE49-F238E27FC236}">
                <a16:creationId xmlns:a16="http://schemas.microsoft.com/office/drawing/2014/main" id="{0B27D199-AF46-63FA-CEBA-C52D9494BAF4}"/>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1D9A58CA-A5BA-BF1C-FF1B-E8CCD3AE3254}"/>
              </a:ext>
            </a:extLst>
          </p:cNvPr>
          <p:cNvSpPr>
            <a:spLocks noGrp="1"/>
          </p:cNvSpPr>
          <p:nvPr>
            <p:ph type="sldNum" sz="quarter" idx="12"/>
          </p:nvPr>
        </p:nvSpPr>
        <p:spPr/>
        <p:txBody>
          <a:bodyPr/>
          <a:lstStyle/>
          <a:p>
            <a:fld id="{028FE254-016A-4E51-98AE-D4B4E3F12C32}" type="slidenum">
              <a:rPr lang="en-US" smtClean="0"/>
              <a:t>21</a:t>
            </a:fld>
            <a:endParaRPr lang="en-US" dirty="0"/>
          </a:p>
        </p:txBody>
      </p:sp>
    </p:spTree>
    <p:extLst>
      <p:ext uri="{BB962C8B-B14F-4D97-AF65-F5344CB8AC3E}">
        <p14:creationId xmlns:p14="http://schemas.microsoft.com/office/powerpoint/2010/main" val="1876288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20 mins - Ice Breaker</a:t>
            </a:r>
          </a:p>
        </p:txBody>
      </p:sp>
      <p:sp>
        <p:nvSpPr>
          <p:cNvPr id="3" name="Content Placeholder 2"/>
          <p:cNvSpPr>
            <a:spLocks noGrp="1"/>
          </p:cNvSpPr>
          <p:nvPr>
            <p:ph idx="1"/>
          </p:nvPr>
        </p:nvSpPr>
        <p:spPr/>
        <p:txBody>
          <a:bodyPr>
            <a:normAutofit/>
          </a:bodyPr>
          <a:lstStyle/>
          <a:p>
            <a:pPr marL="0" indent="0">
              <a:buNone/>
            </a:pPr>
            <a:endParaRPr lang="en-US" dirty="0"/>
          </a:p>
          <a:p>
            <a:pPr marL="0" indent="0">
              <a:lnSpc>
                <a:spcPct val="200000"/>
              </a:lnSpc>
              <a:buNone/>
            </a:pPr>
            <a:r>
              <a:rPr lang="en-US" sz="2800" dirty="0"/>
              <a:t>Desired Outcomes – Why are we doing this?</a:t>
            </a:r>
          </a:p>
          <a:p>
            <a:pPr lvl="1">
              <a:lnSpc>
                <a:spcPct val="110000"/>
              </a:lnSpc>
            </a:pPr>
            <a:r>
              <a:rPr lang="en-US" sz="2400" dirty="0"/>
              <a:t>Prepare students for collaborative team performance by helping create a relaxed environment where students share ideas and participate more fully in class</a:t>
            </a:r>
          </a:p>
          <a:p>
            <a:pPr lvl="1">
              <a:lnSpc>
                <a:spcPct val="110000"/>
              </a:lnSpc>
            </a:pPr>
            <a:endParaRPr lang="en-US" sz="2400" dirty="0"/>
          </a:p>
          <a:p>
            <a:pPr lvl="1">
              <a:lnSpc>
                <a:spcPct val="110000"/>
              </a:lnSpc>
            </a:pPr>
            <a:r>
              <a:rPr lang="en-US" sz="2400" dirty="0"/>
              <a:t>Build rapport among students</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Community Agreements</a:t>
            </a:r>
          </a:p>
        </p:txBody>
      </p:sp>
      <p:sp>
        <p:nvSpPr>
          <p:cNvPr id="3" name="Content Placeholder 2"/>
          <p:cNvSpPr>
            <a:spLocks noGrp="1"/>
          </p:cNvSpPr>
          <p:nvPr>
            <p:ph idx="1"/>
          </p:nvPr>
        </p:nvSpPr>
        <p:spPr/>
        <p:txBody>
          <a:bodyPr/>
          <a:lstStyle/>
          <a:p>
            <a:pPr marL="0" indent="0">
              <a:buNone/>
            </a:pPr>
            <a:r>
              <a:rPr lang="en-US" sz="2400" dirty="0"/>
              <a:t>Community Agreements help teams (communities) create a culture that is inclusive, respectful, and open</a:t>
            </a:r>
          </a:p>
          <a:p>
            <a:pPr marL="800100" lvl="1" indent="-457200">
              <a:lnSpc>
                <a:spcPct val="150000"/>
              </a:lnSpc>
              <a:buFont typeface="+mj-lt"/>
              <a:buAutoNum type="arabicPeriod"/>
            </a:pPr>
            <a:r>
              <a:rPr lang="en-US" sz="2400" dirty="0"/>
              <a:t>Make Space to Take Space (Talking Stick)</a:t>
            </a:r>
          </a:p>
          <a:p>
            <a:pPr marL="800100" lvl="1" indent="-457200">
              <a:lnSpc>
                <a:spcPct val="150000"/>
              </a:lnSpc>
              <a:buFont typeface="+mj-lt"/>
              <a:buAutoNum type="arabicPeriod"/>
            </a:pPr>
            <a:r>
              <a:rPr lang="en-US" sz="2400" dirty="0"/>
              <a:t>Stories Stay, Lessons Leave</a:t>
            </a:r>
          </a:p>
          <a:p>
            <a:pPr marL="800100" lvl="1" indent="-457200">
              <a:lnSpc>
                <a:spcPct val="150000"/>
              </a:lnSpc>
              <a:buFont typeface="+mj-lt"/>
              <a:buAutoNum type="arabicPeriod"/>
            </a:pPr>
            <a:r>
              <a:rPr lang="en-US" sz="2400" dirty="0"/>
              <a:t>Embrace Ambiguity</a:t>
            </a:r>
          </a:p>
          <a:p>
            <a:pPr marL="800100" lvl="1" indent="-457200">
              <a:lnSpc>
                <a:spcPct val="150000"/>
              </a:lnSpc>
              <a:buFont typeface="+mj-lt"/>
              <a:buAutoNum type="arabicPeriod"/>
            </a:pPr>
            <a:r>
              <a:rPr lang="en-US" sz="2400" dirty="0"/>
              <a:t>___________ (Team generated, write on whiteboard)</a:t>
            </a:r>
          </a:p>
          <a:p>
            <a:pPr marL="800100" lvl="1" indent="-457200">
              <a:lnSpc>
                <a:spcPct val="150000"/>
              </a:lnSpc>
              <a:buFont typeface="+mj-lt"/>
              <a:buAutoNum type="arabicPeriod"/>
            </a:pPr>
            <a:r>
              <a:rPr lang="en-US" sz="2400" dirty="0"/>
              <a:t>___________ (Team generated, write on whiteboard)</a:t>
            </a:r>
          </a:p>
          <a:p>
            <a:pPr lvl="1">
              <a:lnSpc>
                <a:spcPct val="150000"/>
              </a:lnSpc>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23</a:t>
            </a:fld>
            <a:endParaRPr lang="en-US" sz="1200" dirty="0"/>
          </a:p>
        </p:txBody>
      </p:sp>
    </p:spTree>
    <p:extLst>
      <p:ext uri="{BB962C8B-B14F-4D97-AF65-F5344CB8AC3E}">
        <p14:creationId xmlns:p14="http://schemas.microsoft.com/office/powerpoint/2010/main" val="1310139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Activity and Report Out</a:t>
            </a:r>
          </a:p>
        </p:txBody>
      </p:sp>
      <p:sp>
        <p:nvSpPr>
          <p:cNvPr id="3" name="Content Placeholder 2"/>
          <p:cNvSpPr>
            <a:spLocks noGrp="1"/>
          </p:cNvSpPr>
          <p:nvPr>
            <p:ph idx="1"/>
          </p:nvPr>
        </p:nvSpPr>
        <p:spPr/>
        <p:txBody>
          <a:bodyPr>
            <a:noAutofit/>
          </a:bodyPr>
          <a:lstStyle/>
          <a:p>
            <a:pPr lvl="1">
              <a:lnSpc>
                <a:spcPct val="100000"/>
              </a:lnSpc>
            </a:pPr>
            <a:r>
              <a:rPr lang="en-US" sz="2000" dirty="0"/>
              <a:t>This is referred to as a “Wave” Ice Breaker – There will be three waves</a:t>
            </a:r>
          </a:p>
          <a:p>
            <a:pPr lvl="1">
              <a:lnSpc>
                <a:spcPct val="150000"/>
              </a:lnSpc>
            </a:pPr>
            <a:r>
              <a:rPr lang="en-US" sz="2000" dirty="0"/>
              <a:t>Time to stand up and move!</a:t>
            </a:r>
          </a:p>
          <a:p>
            <a:pPr lvl="1">
              <a:lnSpc>
                <a:spcPct val="100000"/>
              </a:lnSpc>
            </a:pPr>
            <a:r>
              <a:rPr lang="en-US" sz="2000" dirty="0"/>
              <a:t>For each wave, teams will be given a prompt with three potential answers and have two minutes to sort themselves into three groups based on individuals’ answers to prompt</a:t>
            </a:r>
          </a:p>
          <a:p>
            <a:pPr lvl="2">
              <a:lnSpc>
                <a:spcPct val="150000"/>
              </a:lnSpc>
            </a:pPr>
            <a:r>
              <a:rPr lang="en-US" sz="1400" dirty="0"/>
              <a:t>Example prompt – Favorite “chill” music genre: jazz/classical/folk</a:t>
            </a:r>
          </a:p>
          <a:p>
            <a:pPr lvl="1">
              <a:lnSpc>
                <a:spcPct val="150000"/>
              </a:lnSpc>
            </a:pPr>
            <a:r>
              <a:rPr lang="en-US" dirty="0"/>
              <a:t>After dividing, teams will be asked to “report out” </a:t>
            </a:r>
          </a:p>
          <a:p>
            <a:pPr lvl="2">
              <a:lnSpc>
                <a:spcPct val="100000"/>
              </a:lnSpc>
            </a:pPr>
            <a:r>
              <a:rPr lang="en-US" sz="1400" dirty="0"/>
              <a:t>How did you sort yourselves?</a:t>
            </a:r>
          </a:p>
          <a:p>
            <a:pPr lvl="2">
              <a:lnSpc>
                <a:spcPct val="100000"/>
              </a:lnSpc>
            </a:pPr>
            <a:r>
              <a:rPr lang="en-US" sz="1400" dirty="0"/>
              <a:t>What is something interesting/funny/new that was revealed</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4" name="TextBox 3"/>
          <p:cNvSpPr txBox="1"/>
          <p:nvPr/>
        </p:nvSpPr>
        <p:spPr>
          <a:xfrm>
            <a:off x="1905000" y="5785785"/>
            <a:ext cx="5334000" cy="584775"/>
          </a:xfrm>
          <a:prstGeom prst="rect">
            <a:avLst/>
          </a:prstGeom>
          <a:noFill/>
        </p:spPr>
        <p:txBody>
          <a:bodyPr wrap="square" rtlCol="0">
            <a:spAutoFit/>
          </a:bodyPr>
          <a:lstStyle/>
          <a:p>
            <a:pPr marL="0" lvl="1" algn="ctr"/>
            <a:r>
              <a:rPr lang="en-US" sz="3200" dirty="0"/>
              <a:t>Any Questions?</a:t>
            </a:r>
          </a:p>
        </p:txBody>
      </p:sp>
    </p:spTree>
    <p:extLst>
      <p:ext uri="{BB962C8B-B14F-4D97-AF65-F5344CB8AC3E}">
        <p14:creationId xmlns:p14="http://schemas.microsoft.com/office/powerpoint/2010/main" val="340175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One – Pets!</a:t>
            </a:r>
          </a:p>
        </p:txBody>
      </p:sp>
      <p:pic>
        <p:nvPicPr>
          <p:cNvPr id="7" name="Content Placeholder 6">
            <a:extLst>
              <a:ext uri="{FF2B5EF4-FFF2-40B4-BE49-F238E27FC236}">
                <a16:creationId xmlns:a16="http://schemas.microsoft.com/office/drawing/2014/main" id="{3F04BD5E-079F-477F-853C-907A9840261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84094" y="1219200"/>
            <a:ext cx="2364581" cy="3152775"/>
          </a:xfrm>
        </p:spPr>
      </p:pic>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8" name="Content Placeholder 2">
            <a:extLst>
              <a:ext uri="{FF2B5EF4-FFF2-40B4-BE49-F238E27FC236}">
                <a16:creationId xmlns:a16="http://schemas.microsoft.com/office/drawing/2014/main" id="{E9CC7DB3-F267-4C0B-A9C6-1C015DCEDAE7}"/>
              </a:ext>
            </a:extLst>
          </p:cNvPr>
          <p:cNvSpPr txBox="1">
            <a:spLocks/>
          </p:cNvSpPr>
          <p:nvPr/>
        </p:nvSpPr>
        <p:spPr>
          <a:xfrm>
            <a:off x="628650" y="1602601"/>
            <a:ext cx="6055519" cy="449339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a:buChar char="•"/>
            </a:pPr>
            <a:endParaRPr lang="fr-FR" sz="2400" dirty="0">
              <a:cs typeface="Calibri"/>
            </a:endParaRPr>
          </a:p>
        </p:txBody>
      </p:sp>
      <p:sp>
        <p:nvSpPr>
          <p:cNvPr id="9" name="Content Placeholder 3">
            <a:extLst>
              <a:ext uri="{FF2B5EF4-FFF2-40B4-BE49-F238E27FC236}">
                <a16:creationId xmlns:a16="http://schemas.microsoft.com/office/drawing/2014/main" id="{C69D1CEA-8385-4B0B-B555-921880AC2454}"/>
              </a:ext>
            </a:extLst>
          </p:cNvPr>
          <p:cNvSpPr txBox="1">
            <a:spLocks/>
          </p:cNvSpPr>
          <p:nvPr/>
        </p:nvSpPr>
        <p:spPr>
          <a:xfrm>
            <a:off x="628650" y="1825625"/>
            <a:ext cx="721995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What is your pet preference?</a:t>
            </a:r>
          </a:p>
          <a:p>
            <a:pPr lvl="1">
              <a:lnSpc>
                <a:spcPct val="300000"/>
              </a:lnSpc>
            </a:pPr>
            <a:r>
              <a:rPr lang="en-US" sz="2000" dirty="0"/>
              <a:t>Dogs</a:t>
            </a:r>
          </a:p>
          <a:p>
            <a:pPr lvl="1">
              <a:lnSpc>
                <a:spcPct val="300000"/>
              </a:lnSpc>
            </a:pPr>
            <a:r>
              <a:rPr lang="en-US" sz="2000" dirty="0"/>
              <a:t>Cats</a:t>
            </a:r>
          </a:p>
          <a:p>
            <a:pPr lvl="1">
              <a:lnSpc>
                <a:spcPct val="300000"/>
              </a:lnSpc>
            </a:pPr>
            <a:r>
              <a:rPr lang="en-US" sz="2000" dirty="0"/>
              <a:t>Other (birds, reptiles, all of the above, none)</a:t>
            </a:r>
          </a:p>
        </p:txBody>
      </p:sp>
      <p:pic>
        <p:nvPicPr>
          <p:cNvPr id="4" name="Picture 3" descr="&lt;strong&gt;Bearded dragon&lt;/strong&gt; | A &lt;strong&gt;bearded dragon&lt;/strong&gt; who was kind enough to pos… | Flick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5100479"/>
            <a:ext cx="1915851" cy="1595919"/>
          </a:xfrm>
          <a:prstGeom prst="rect">
            <a:avLst/>
          </a:prstGeom>
        </p:spPr>
      </p:pic>
    </p:spTree>
    <p:extLst>
      <p:ext uri="{BB962C8B-B14F-4D97-AF65-F5344CB8AC3E}">
        <p14:creationId xmlns:p14="http://schemas.microsoft.com/office/powerpoint/2010/main" val="273895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Two – Exercise!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sz="1200" dirty="0"/>
          </a:p>
        </p:txBody>
      </p:sp>
      <p:pic>
        <p:nvPicPr>
          <p:cNvPr id="12" name="Picture 11">
            <a:extLst>
              <a:ext uri="{FF2B5EF4-FFF2-40B4-BE49-F238E27FC236}">
                <a16:creationId xmlns:a16="http://schemas.microsoft.com/office/drawing/2014/main" id="{51C340EF-249F-4817-A848-37A9E8AB04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2133600"/>
            <a:ext cx="2370667" cy="3556002"/>
          </a:xfrm>
          <a:prstGeom prst="rect">
            <a:avLst/>
          </a:prstGeom>
        </p:spPr>
      </p:pic>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5162550" cy="4351338"/>
          </a:xfrm>
        </p:spPr>
        <p:txBody>
          <a:bodyPr/>
          <a:lstStyle/>
          <a:p>
            <a:r>
              <a:rPr lang="en-US" dirty="0"/>
              <a:t>What is your preferred means of exercise?</a:t>
            </a:r>
          </a:p>
          <a:p>
            <a:pPr lvl="1">
              <a:lnSpc>
                <a:spcPct val="300000"/>
              </a:lnSpc>
            </a:pPr>
            <a:r>
              <a:rPr lang="en-US" sz="2000" dirty="0"/>
              <a:t>Cardio (Running, Cycling, Swimming, etc.)</a:t>
            </a:r>
          </a:p>
          <a:p>
            <a:pPr lvl="1">
              <a:lnSpc>
                <a:spcPct val="300000"/>
              </a:lnSpc>
            </a:pPr>
            <a:r>
              <a:rPr lang="en-US" sz="2000" dirty="0"/>
              <a:t>Strength (Weights, Plyometrics, etc.)</a:t>
            </a:r>
          </a:p>
          <a:p>
            <a:pPr lvl="1">
              <a:lnSpc>
                <a:spcPct val="300000"/>
              </a:lnSpc>
            </a:pPr>
            <a:r>
              <a:rPr lang="en-US" sz="2000" dirty="0"/>
              <a:t>Couch Potato </a:t>
            </a:r>
          </a:p>
        </p:txBody>
      </p:sp>
    </p:spTree>
    <p:extLst>
      <p:ext uri="{BB962C8B-B14F-4D97-AF65-F5344CB8AC3E}">
        <p14:creationId xmlns:p14="http://schemas.microsoft.com/office/powerpoint/2010/main" val="1608612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Three – Vacation!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7886700" cy="4351338"/>
          </a:xfrm>
        </p:spPr>
        <p:txBody>
          <a:bodyPr/>
          <a:lstStyle/>
          <a:p>
            <a:r>
              <a:rPr lang="en-US" dirty="0"/>
              <a:t>What is your preferred vacation environment?</a:t>
            </a:r>
          </a:p>
          <a:p>
            <a:pPr lvl="1">
              <a:lnSpc>
                <a:spcPct val="300000"/>
              </a:lnSpc>
            </a:pPr>
            <a:r>
              <a:rPr lang="en-US" sz="2000" dirty="0"/>
              <a:t>Mountains</a:t>
            </a:r>
          </a:p>
          <a:p>
            <a:pPr lvl="1">
              <a:lnSpc>
                <a:spcPct val="300000"/>
              </a:lnSpc>
            </a:pPr>
            <a:r>
              <a:rPr lang="en-US" sz="2000" dirty="0"/>
              <a:t>City</a:t>
            </a:r>
          </a:p>
          <a:p>
            <a:pPr lvl="1">
              <a:lnSpc>
                <a:spcPct val="300000"/>
              </a:lnSpc>
            </a:pPr>
            <a:r>
              <a:rPr lang="en-US" sz="2000" dirty="0"/>
              <a:t>Beach</a:t>
            </a:r>
          </a:p>
        </p:txBody>
      </p:sp>
      <p:pic>
        <p:nvPicPr>
          <p:cNvPr id="6" name="Picture 5">
            <a:extLst>
              <a:ext uri="{FF2B5EF4-FFF2-40B4-BE49-F238E27FC236}">
                <a16:creationId xmlns:a16="http://schemas.microsoft.com/office/drawing/2014/main" id="{FCF3476D-8104-4027-A4E0-624AC4B1E7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2743200"/>
            <a:ext cx="4219960" cy="2635249"/>
          </a:xfrm>
          <a:prstGeom prst="rect">
            <a:avLst/>
          </a:prstGeom>
        </p:spPr>
      </p:pic>
    </p:spTree>
    <p:extLst>
      <p:ext uri="{BB962C8B-B14F-4D97-AF65-F5344CB8AC3E}">
        <p14:creationId xmlns:p14="http://schemas.microsoft.com/office/powerpoint/2010/main" val="3971000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40 min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fr-FR" sz="2400" dirty="0">
                <a:cs typeface="Calibri"/>
              </a:rPr>
              <a:t>Chief Engineer (CE) &amp; Project Engineer (PE) Introductions</a:t>
            </a:r>
          </a:p>
          <a:p>
            <a:pPr lvl="1">
              <a:buFont typeface="Arial"/>
              <a:buChar char="•"/>
            </a:pPr>
            <a:r>
              <a:rPr lang="fr-FR" dirty="0" err="1">
                <a:cs typeface="Calibri"/>
              </a:rPr>
              <a:t>Both</a:t>
            </a:r>
            <a:r>
              <a:rPr lang="fr-FR" dirty="0">
                <a:cs typeface="Calibri"/>
              </a:rPr>
              <a:t> </a:t>
            </a:r>
            <a:r>
              <a:rPr lang="fr-FR" dirty="0" err="1">
                <a:cs typeface="Calibri"/>
              </a:rPr>
              <a:t>individuals</a:t>
            </a:r>
            <a:r>
              <a:rPr lang="fr-FR" dirty="0">
                <a:cs typeface="Calibri"/>
              </a:rPr>
              <a:t> </a:t>
            </a:r>
            <a:r>
              <a:rPr lang="fr-FR" dirty="0" err="1">
                <a:cs typeface="Calibri"/>
              </a:rPr>
              <a:t>will</a:t>
            </a:r>
            <a:r>
              <a:rPr lang="fr-FR" dirty="0">
                <a:cs typeface="Calibri"/>
              </a:rPr>
              <a:t> stop by to </a:t>
            </a:r>
            <a:r>
              <a:rPr lang="fr-FR" dirty="0" err="1">
                <a:cs typeface="Calibri"/>
              </a:rPr>
              <a:t>meet</a:t>
            </a:r>
            <a:r>
              <a:rPr lang="fr-FR" dirty="0">
                <a:cs typeface="Calibri"/>
              </a:rPr>
              <a:t> </a:t>
            </a:r>
            <a:r>
              <a:rPr lang="fr-FR" dirty="0" err="1">
                <a:cs typeface="Calibri"/>
              </a:rPr>
              <a:t>with</a:t>
            </a:r>
            <a:r>
              <a:rPr lang="fr-FR" dirty="0">
                <a:cs typeface="Calibri"/>
              </a:rPr>
              <a:t> the team</a:t>
            </a:r>
          </a:p>
          <a:p>
            <a:pPr lvl="1">
              <a:buFont typeface="Arial"/>
              <a:buChar char="•"/>
            </a:pPr>
            <a:endParaRPr lang="fr-FR" dirty="0">
              <a:cs typeface="Calibri"/>
            </a:endParaRPr>
          </a:p>
          <a:p>
            <a:pPr>
              <a:buFont typeface="Arial"/>
              <a:buChar char="•"/>
            </a:pPr>
            <a:r>
              <a:rPr lang="fr-FR" sz="2400" dirty="0">
                <a:cs typeface="Calibri"/>
              </a:rPr>
              <a:t>Project Description </a:t>
            </a:r>
            <a:r>
              <a:rPr lang="fr-FR" sz="2400" dirty="0" err="1">
                <a:cs typeface="Calibri"/>
              </a:rPr>
              <a:t>Review</a:t>
            </a:r>
            <a:endParaRPr lang="fr-FR" sz="2400" dirty="0">
              <a:cs typeface="Calibri"/>
            </a:endParaRPr>
          </a:p>
          <a:p>
            <a:pPr lvl="1">
              <a:buFont typeface="Arial"/>
              <a:buChar char="•"/>
            </a:pPr>
            <a:r>
              <a:rPr lang="fr-FR" dirty="0">
                <a:cs typeface="Calibri"/>
              </a:rPr>
              <a:t>If </a:t>
            </a:r>
            <a:r>
              <a:rPr lang="fr-FR" dirty="0" err="1">
                <a:cs typeface="Calibri"/>
              </a:rPr>
              <a:t>you</a:t>
            </a:r>
            <a:r>
              <a:rPr lang="fr-FR" dirty="0">
                <a:cs typeface="Calibri"/>
              </a:rPr>
              <a:t> have not </a:t>
            </a:r>
            <a:r>
              <a:rPr lang="fr-FR" dirty="0" err="1">
                <a:cs typeface="Calibri"/>
              </a:rPr>
              <a:t>read</a:t>
            </a:r>
            <a:r>
              <a:rPr lang="fr-FR" dirty="0">
                <a:cs typeface="Calibri"/>
              </a:rPr>
              <a:t> the document </a:t>
            </a:r>
            <a:r>
              <a:rPr lang="fr-FR" dirty="0" err="1">
                <a:cs typeface="Calibri"/>
              </a:rPr>
              <a:t>yet</a:t>
            </a:r>
            <a:r>
              <a:rPr lang="fr-FR" dirty="0">
                <a:cs typeface="Calibri"/>
              </a:rPr>
              <a:t>, NOW </a:t>
            </a:r>
            <a:r>
              <a:rPr lang="fr-FR" dirty="0" err="1">
                <a:cs typeface="Calibri"/>
              </a:rPr>
              <a:t>is</a:t>
            </a:r>
            <a:r>
              <a:rPr lang="fr-FR" dirty="0">
                <a:cs typeface="Calibri"/>
              </a:rPr>
              <a:t> </a:t>
            </a:r>
            <a:r>
              <a:rPr lang="fr-FR" dirty="0" err="1">
                <a:cs typeface="Calibri"/>
              </a:rPr>
              <a:t>your</a:t>
            </a:r>
            <a:r>
              <a:rPr lang="fr-FR" dirty="0">
                <a:cs typeface="Calibri"/>
              </a:rPr>
              <a:t> chance. You </a:t>
            </a:r>
            <a:r>
              <a:rPr lang="fr-FR" dirty="0" err="1">
                <a:cs typeface="Calibri"/>
              </a:rPr>
              <a:t>need</a:t>
            </a:r>
            <a:r>
              <a:rPr lang="fr-FR" dirty="0">
                <a:cs typeface="Calibri"/>
              </a:rPr>
              <a:t> </a:t>
            </a:r>
            <a:r>
              <a:rPr lang="fr-FR" dirty="0" err="1">
                <a:cs typeface="Calibri"/>
              </a:rPr>
              <a:t>that</a:t>
            </a:r>
            <a:r>
              <a:rPr lang="fr-FR" dirty="0">
                <a:cs typeface="Calibri"/>
              </a:rPr>
              <a:t> information to do the </a:t>
            </a:r>
            <a:r>
              <a:rPr lang="fr-FR" dirty="0" err="1">
                <a:cs typeface="Calibri"/>
              </a:rPr>
              <a:t>next</a:t>
            </a:r>
            <a:r>
              <a:rPr lang="fr-FR" dirty="0">
                <a:cs typeface="Calibri"/>
              </a:rPr>
              <a:t> </a:t>
            </a:r>
            <a:r>
              <a:rPr lang="fr-FR" dirty="0" err="1">
                <a:cs typeface="Calibri"/>
              </a:rPr>
              <a:t>step</a:t>
            </a:r>
            <a:r>
              <a:rPr lang="fr-FR" dirty="0">
                <a:cs typeface="Calibri"/>
              </a:rPr>
              <a:t> </a:t>
            </a:r>
            <a:r>
              <a:rPr lang="fr-FR" dirty="0" err="1">
                <a:cs typeface="Calibri"/>
              </a:rPr>
              <a:t>effectively</a:t>
            </a:r>
            <a:r>
              <a:rPr lang="fr-FR" dirty="0">
                <a:cs typeface="Calibri"/>
              </a:rPr>
              <a:t>!</a:t>
            </a:r>
          </a:p>
          <a:p>
            <a:pPr lvl="1">
              <a:buFont typeface="Arial"/>
              <a:buChar char="•"/>
            </a:pPr>
            <a:endParaRPr lang="fr-FR" dirty="0">
              <a:cs typeface="Calibri"/>
            </a:endParaRPr>
          </a:p>
          <a:p>
            <a:pPr>
              <a:buFont typeface="Arial"/>
              <a:buChar char="•"/>
            </a:pPr>
            <a:r>
              <a:rPr lang="fr-FR" sz="2400" dirty="0" err="1">
                <a:cs typeface="Calibri"/>
              </a:rPr>
              <a:t>Generate</a:t>
            </a:r>
            <a:r>
              <a:rPr lang="fr-FR" sz="2400" dirty="0">
                <a:cs typeface="Calibri"/>
              </a:rPr>
              <a:t> Project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2579149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30</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2550" dirty="0">
                <a:ea typeface="+mn-lt"/>
                <a:cs typeface="+mn-lt"/>
              </a:rPr>
              <a:t>Re-Read Project Description</a:t>
            </a:r>
          </a:p>
          <a:p>
            <a:pPr lvl="2">
              <a:lnSpc>
                <a:spcPct val="100000"/>
              </a:lnSpc>
            </a:pPr>
            <a:endParaRPr lang="en-US" sz="2550" dirty="0">
              <a:ea typeface="+mn-lt"/>
              <a:cs typeface="+mn-lt"/>
            </a:endParaRPr>
          </a:p>
          <a:p>
            <a:pPr lvl="2">
              <a:lnSpc>
                <a:spcPct val="100000"/>
              </a:lnSpc>
            </a:pPr>
            <a:r>
              <a:rPr lang="en-US" sz="2550" dirty="0">
                <a:ea typeface="+mn-lt"/>
                <a:cs typeface="+mn-lt"/>
              </a:rPr>
              <a:t>PE is available to answer any fundamental questions the Team may have</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900680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lnSpc>
                <a:spcPct val="150000"/>
              </a:lnSpc>
              <a:buFont typeface="Arial"/>
              <a:buChar char="•"/>
            </a:pPr>
            <a:r>
              <a:rPr lang="en-US" sz="2000" dirty="0">
                <a:ea typeface="+mn-lt"/>
                <a:cs typeface="+mn-lt"/>
              </a:rPr>
              <a:t>These questions can be about any aspect of the project, but by the end of the class MUST include questions targeted to functionality/goals</a:t>
            </a:r>
          </a:p>
          <a:p>
            <a:pPr>
              <a:lnSpc>
                <a:spcPct val="150000"/>
              </a:lnSpc>
            </a:pPr>
            <a:r>
              <a:rPr lang="en-US" sz="2000" dirty="0">
                <a:ea typeface="+mn-lt"/>
                <a:cs typeface="+mn-lt"/>
              </a:rPr>
              <a:t>Refer to the Project Description as needed</a:t>
            </a:r>
            <a:endParaRPr lang="en-US" sz="2000" dirty="0">
              <a:cs typeface="Calibri"/>
            </a:endParaRPr>
          </a:p>
          <a:p>
            <a:pPr>
              <a:lnSpc>
                <a:spcPct val="150000"/>
              </a:lnSpc>
            </a:pPr>
            <a:r>
              <a:rPr lang="en-US" sz="2000" dirty="0">
                <a:cs typeface="Calibri"/>
              </a:rPr>
              <a:t>Write individual questions on separate Post It notes - ONE question per Post It.</a:t>
            </a:r>
          </a:p>
          <a:p>
            <a:pPr>
              <a:lnSpc>
                <a:spcPct val="150000"/>
              </a:lnSpc>
            </a:pPr>
            <a:r>
              <a:rPr lang="en-US" sz="2000" dirty="0">
                <a:cs typeface="Calibri"/>
              </a:rPr>
              <a:t>Combine duplicate/similar ideas</a:t>
            </a:r>
          </a:p>
          <a:p>
            <a:pPr>
              <a:lnSpc>
                <a:spcPct val="150000"/>
              </a:lnSpc>
            </a:pPr>
            <a:r>
              <a:rPr lang="en-US" sz="2000" dirty="0">
                <a:cs typeface="Calibri"/>
              </a:rPr>
              <a:t>Discuss, collaborate, and add to the list of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4" name="TextBox 3"/>
          <p:cNvSpPr txBox="1"/>
          <p:nvPr/>
        </p:nvSpPr>
        <p:spPr>
          <a:xfrm>
            <a:off x="2095500" y="5340688"/>
            <a:ext cx="4953000" cy="1015663"/>
          </a:xfrm>
          <a:prstGeom prst="rect">
            <a:avLst/>
          </a:prstGeom>
          <a:noFill/>
          <a:ln w="28575">
            <a:solidFill>
              <a:srgbClr val="FF0000"/>
            </a:solidFill>
          </a:ln>
        </p:spPr>
        <p:txBody>
          <a:bodyPr wrap="square" rtlCol="0">
            <a:spAutoFit/>
          </a:bodyPr>
          <a:lstStyle/>
          <a:p>
            <a:pPr marL="342900" indent="-342900">
              <a:buFont typeface="Arial" panose="020B0604020202020204" pitchFamily="34" charset="0"/>
              <a:buChar char="•"/>
            </a:pPr>
            <a:r>
              <a:rPr lang="en-US" sz="2000" dirty="0">
                <a:cs typeface="Calibri"/>
              </a:rPr>
              <a:t>Take photo of board BEFORE end of class to preserve the list for Class 2 activity. </a:t>
            </a:r>
          </a:p>
          <a:p>
            <a:pPr marL="342900" indent="-342900">
              <a:buFont typeface="Arial" panose="020B0604020202020204" pitchFamily="34" charset="0"/>
              <a:buChar char="•"/>
            </a:pPr>
            <a:r>
              <a:rPr lang="en-US" sz="2000" dirty="0">
                <a:cs typeface="Calibri"/>
              </a:rPr>
              <a:t>Post photo to Webex project space</a:t>
            </a:r>
          </a:p>
        </p:txBody>
      </p:sp>
    </p:spTree>
    <p:extLst>
      <p:ext uri="{BB962C8B-B14F-4D97-AF65-F5344CB8AC3E}">
        <p14:creationId xmlns:p14="http://schemas.microsoft.com/office/powerpoint/2010/main" val="1352720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Question Prompts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fontScale="92500" lnSpcReduction="10000"/>
          </a:bodyPr>
          <a:lstStyle/>
          <a:p>
            <a:pPr>
              <a:buFont typeface="Arial"/>
              <a:buChar char="•"/>
            </a:pPr>
            <a:r>
              <a:rPr lang="en-US" sz="2000" dirty="0">
                <a:cs typeface="Calibri"/>
              </a:rPr>
              <a:t>The following list represents potential topic areas for generating questions:</a:t>
            </a:r>
          </a:p>
          <a:p>
            <a:pPr lvl="1">
              <a:lnSpc>
                <a:spcPct val="150000"/>
              </a:lnSpc>
              <a:buFont typeface="Arial"/>
              <a:buChar char="•"/>
            </a:pPr>
            <a:r>
              <a:rPr lang="en-US" sz="2000" dirty="0">
                <a:cs typeface="Calibri"/>
              </a:rPr>
              <a:t>Functionality</a:t>
            </a:r>
          </a:p>
          <a:p>
            <a:pPr lvl="1">
              <a:lnSpc>
                <a:spcPct val="150000"/>
              </a:lnSpc>
              <a:buFont typeface="Arial"/>
              <a:buChar char="•"/>
            </a:pPr>
            <a:r>
              <a:rPr lang="en-US" sz="2000" dirty="0">
                <a:cs typeface="Calibri"/>
              </a:rPr>
              <a:t>Performance </a:t>
            </a:r>
          </a:p>
          <a:p>
            <a:pPr lvl="1">
              <a:lnSpc>
                <a:spcPct val="150000"/>
              </a:lnSpc>
              <a:buFont typeface="Arial"/>
              <a:buChar char="•"/>
            </a:pPr>
            <a:r>
              <a:rPr lang="en-US" sz="2000" dirty="0">
                <a:cs typeface="Calibri"/>
              </a:rPr>
              <a:t>Quality</a:t>
            </a:r>
          </a:p>
          <a:p>
            <a:pPr lvl="1">
              <a:lnSpc>
                <a:spcPct val="150000"/>
              </a:lnSpc>
              <a:buFont typeface="Arial"/>
              <a:buChar char="•"/>
            </a:pPr>
            <a:r>
              <a:rPr lang="en-US" sz="2000" dirty="0">
                <a:cs typeface="Calibri"/>
              </a:rPr>
              <a:t>Usability</a:t>
            </a:r>
          </a:p>
          <a:p>
            <a:pPr lvl="1">
              <a:lnSpc>
                <a:spcPct val="150000"/>
              </a:lnSpc>
              <a:buFont typeface="Arial"/>
              <a:buChar char="•"/>
            </a:pPr>
            <a:r>
              <a:rPr lang="en-US" sz="2000" dirty="0">
                <a:cs typeface="Calibri"/>
              </a:rPr>
              <a:t>Accessibility</a:t>
            </a:r>
          </a:p>
          <a:p>
            <a:pPr lvl="1">
              <a:lnSpc>
                <a:spcPct val="150000"/>
              </a:lnSpc>
              <a:buFont typeface="Arial"/>
              <a:buChar char="•"/>
            </a:pPr>
            <a:r>
              <a:rPr lang="en-US" sz="2000" dirty="0">
                <a:cs typeface="Calibri"/>
              </a:rPr>
              <a:t>Reliability/Durability/Availability</a:t>
            </a:r>
          </a:p>
          <a:p>
            <a:pPr lvl="1">
              <a:lnSpc>
                <a:spcPct val="150000"/>
              </a:lnSpc>
              <a:buFont typeface="Arial"/>
              <a:buChar char="•"/>
            </a:pPr>
            <a:r>
              <a:rPr lang="en-US" sz="2000" dirty="0">
                <a:cs typeface="Calibri"/>
              </a:rPr>
              <a:t>Manufacturing and Material</a:t>
            </a:r>
          </a:p>
          <a:p>
            <a:pPr lvl="1">
              <a:lnSpc>
                <a:spcPct val="150000"/>
              </a:lnSpc>
              <a:buFont typeface="Arial"/>
              <a:buChar char="•"/>
            </a:pPr>
            <a:r>
              <a:rPr lang="en-US" sz="2000" dirty="0">
                <a:cs typeface="Calibri"/>
              </a:rPr>
              <a:t>Maintainability and Support</a:t>
            </a:r>
          </a:p>
          <a:p>
            <a:pPr lvl="1">
              <a:lnSpc>
                <a:spcPct val="150000"/>
              </a:lnSpc>
              <a:buFont typeface="Arial"/>
              <a:buChar char="•"/>
            </a:pPr>
            <a:r>
              <a:rPr lang="en-US" sz="2000" dirty="0">
                <a:cs typeface="Calibri"/>
              </a:rPr>
              <a:t>Environmental Impact</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4076130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Team Building Activity</a:t>
            </a:r>
          </a:p>
          <a:p>
            <a:endParaRPr lang="en-US" dirty="0">
              <a:cs typeface="Calibri"/>
            </a:endParaRPr>
          </a:p>
          <a:p>
            <a:r>
              <a:rPr lang="en-US" dirty="0">
                <a:cs typeface="Calibri"/>
              </a:rPr>
              <a:t>Placeholder slide – BD to complete</a:t>
            </a: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92500" lnSpcReduction="10000"/>
          </a:bodyPr>
          <a:lstStyle/>
          <a:p>
            <a:r>
              <a:rPr lang="en-US" dirty="0">
                <a:cs typeface="Calibri"/>
              </a:rPr>
              <a:t>Employee Survey</a:t>
            </a:r>
          </a:p>
          <a:p>
            <a:pPr lvl="1"/>
            <a:r>
              <a:rPr lang="en-US" dirty="0">
                <a:cs typeface="Calibri"/>
              </a:rPr>
              <a:t>Design Lab wants your 'immediate' feedback on the course and your experience.</a:t>
            </a:r>
          </a:p>
          <a:p>
            <a:pPr lvl="1"/>
            <a:r>
              <a:rPr lang="en-US" dirty="0">
                <a:cs typeface="Calibri"/>
              </a:rPr>
              <a:t>These 'surveys' after many classes will help us help you.</a:t>
            </a:r>
          </a:p>
          <a:p>
            <a:pPr lvl="1"/>
            <a:r>
              <a:rPr lang="en-US" dirty="0">
                <a:cs typeface="Calibri"/>
              </a:rPr>
              <a:t>Collected anonymously using Google Forms.</a:t>
            </a:r>
          </a:p>
          <a:p>
            <a:pPr lvl="2"/>
            <a:r>
              <a:rPr lang="en-US" dirty="0">
                <a:cs typeface="Calibri"/>
              </a:rPr>
              <a:t>If you ever want an individual response from PE/CE/Director, be sure to INCLUDE your name.</a:t>
            </a:r>
          </a:p>
          <a:p>
            <a:pPr lvl="1"/>
            <a:r>
              <a:rPr lang="en-US" dirty="0">
                <a:cs typeface="Calibri"/>
              </a:rPr>
              <a:t>Please Complete Ticket Out Today or Tomorrow</a:t>
            </a:r>
          </a:p>
          <a:p>
            <a:pPr lvl="1"/>
            <a:r>
              <a:rPr lang="en-US" dirty="0">
                <a:cs typeface="Calibri"/>
              </a:rPr>
              <a:t>You can also always use email or Webex to reach out to PE/CE with any questions.</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
        <p:nvSpPr>
          <p:cNvPr id="4" name="Callout: Line 3">
            <a:extLst>
              <a:ext uri="{FF2B5EF4-FFF2-40B4-BE49-F238E27FC236}">
                <a16:creationId xmlns:a16="http://schemas.microsoft.com/office/drawing/2014/main" id="{27E85EC4-126E-95F6-5B84-F1ACFE6B9C9F}"/>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“Employee Survey”. “Your company” wants immediate feedback regarding company culture and job satisfaction?</a:t>
            </a:r>
          </a:p>
        </p:txBody>
      </p:sp>
    </p:spTree>
    <p:extLst>
      <p:ext uri="{BB962C8B-B14F-4D97-AF65-F5344CB8AC3E}">
        <p14:creationId xmlns:p14="http://schemas.microsoft.com/office/powerpoint/2010/main" val="4061572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r>
              <a:rPr lang="en-US" dirty="0"/>
              <a:t>Out of Class Tasks</a:t>
            </a:r>
            <a:br>
              <a:rPr lang="en-US" dirty="0"/>
            </a:br>
            <a:r>
              <a:rPr lang="en-US" sz="1800" dirty="0"/>
              <a:t>(what you might call homework, to be completed </a:t>
            </a:r>
            <a:r>
              <a:rPr lang="en-US" sz="1800" b="1" dirty="0"/>
              <a:t>BEFORE Class 2</a:t>
            </a:r>
            <a:r>
              <a:rPr lang="en-US" sz="1800" dirty="0"/>
              <a:t>)</a:t>
            </a:r>
          </a:p>
        </p:txBody>
      </p:sp>
      <p:sp>
        <p:nvSpPr>
          <p:cNvPr id="8" name="Content Placeholder 2"/>
          <p:cNvSpPr txBox="1">
            <a:spLocks/>
          </p:cNvSpPr>
          <p:nvPr/>
        </p:nvSpPr>
        <p:spPr>
          <a:xfrm>
            <a:off x="1066800" y="1122230"/>
            <a:ext cx="7886700" cy="1371600"/>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rPr>
              <a:t>Re-read the Project Description with Class 1 Question Generation exercise in mind</a:t>
            </a:r>
          </a:p>
          <a:p>
            <a:pPr marL="171450" indent="-171450" defTabSz="685800">
              <a:spcBef>
                <a:spcPts val="750"/>
              </a:spcBef>
            </a:pPr>
            <a:r>
              <a:rPr lang="en-US" sz="1500" dirty="0">
                <a:solidFill>
                  <a:prstClr val="black"/>
                </a:solidFill>
                <a:latin typeface="Calibri" panose="020F0502020204030204"/>
              </a:rPr>
              <a:t>Post list of project questions for team’s </a:t>
            </a:r>
            <a:r>
              <a:rPr lang="en-US" sz="1500" dirty="0" err="1">
                <a:solidFill>
                  <a:prstClr val="black"/>
                </a:solidFill>
                <a:latin typeface="Calibri" panose="020F0502020204030204"/>
              </a:rPr>
              <a:t>Webex</a:t>
            </a:r>
            <a:r>
              <a:rPr lang="en-US" sz="1500" dirty="0">
                <a:solidFill>
                  <a:prstClr val="black"/>
                </a:solidFill>
                <a:latin typeface="Calibri" panose="020F0502020204030204"/>
              </a:rPr>
              <a:t> General space</a:t>
            </a:r>
          </a:p>
          <a:p>
            <a:pPr marL="171450" indent="-171450" defTabSz="685800">
              <a:lnSpc>
                <a:spcPct val="120000"/>
              </a:lnSpc>
              <a:spcBef>
                <a:spcPts val="750"/>
              </a:spcBef>
            </a:pPr>
            <a:r>
              <a:rPr lang="en-US" sz="1500" dirty="0">
                <a:solidFill>
                  <a:prstClr val="black"/>
                </a:solidFill>
                <a:latin typeface="Calibri" panose="020F0502020204030204"/>
              </a:rPr>
              <a:t>Each student add TWO additional project questions to team’s Webex General space for further discussion in class 2</a:t>
            </a:r>
            <a:endParaRPr lang="en-US" sz="1500" dirty="0">
              <a:solidFill>
                <a:prstClr val="black"/>
              </a:solidFill>
              <a:latin typeface="Calibri" panose="020F0502020204030204"/>
              <a:cs typeface="Calibri"/>
            </a:endParaRPr>
          </a:p>
        </p:txBody>
      </p:sp>
      <p:sp>
        <p:nvSpPr>
          <p:cNvPr id="10" name="Content Placeholder 2"/>
          <p:cNvSpPr txBox="1">
            <a:spLocks/>
          </p:cNvSpPr>
          <p:nvPr/>
        </p:nvSpPr>
        <p:spPr>
          <a:xfrm>
            <a:off x="1066800" y="2504716"/>
            <a:ext cx="7886700" cy="160020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rPr>
              <a:t>Nothing this time!</a:t>
            </a:r>
          </a:p>
        </p:txBody>
      </p:sp>
      <p:sp>
        <p:nvSpPr>
          <p:cNvPr id="11" name="Content Placeholder 2"/>
          <p:cNvSpPr txBox="1">
            <a:spLocks/>
          </p:cNvSpPr>
          <p:nvPr/>
        </p:nvSpPr>
        <p:spPr>
          <a:xfrm>
            <a:off x="1066800" y="4115802"/>
            <a:ext cx="7886700" cy="2604061"/>
          </a:xfrm>
          <a:prstGeom prst="rect">
            <a:avLst/>
          </a:prstGeom>
          <a:solidFill>
            <a:schemeClr val="accent6">
              <a:lumMod val="20000"/>
              <a:lumOff val="80000"/>
            </a:schemeClr>
          </a:solidFill>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Administrative Tasks</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Complete </a:t>
            </a:r>
            <a:r>
              <a:rPr lang="en-US" sz="1600" dirty="0">
                <a:solidFill>
                  <a:prstClr val="black"/>
                </a:solidFill>
                <a:latin typeface="Calibri" panose="020F0502020204030204"/>
              </a:rPr>
              <a:t>Class 1 Ticket Out </a:t>
            </a:r>
            <a:r>
              <a:rPr lang="en-US" sz="2300" dirty="0">
                <a:solidFill>
                  <a:prstClr val="black"/>
                </a:solidFill>
                <a:latin typeface="Calibri" panose="020F0502020204030204"/>
              </a:rPr>
              <a:t>- </a:t>
            </a:r>
            <a:r>
              <a:rPr lang="en-US" sz="1725" dirty="0">
                <a:solidFill>
                  <a:prstClr val="black"/>
                </a:solidFill>
                <a:cs typeface="Calibri"/>
                <a:hlinkClick r:id="rId2"/>
              </a:rPr>
              <a:t>https://forms.gle/HoU1JufvnPfDkbtW6</a:t>
            </a:r>
            <a:r>
              <a:rPr lang="en-US" sz="1725" dirty="0">
                <a:solidFill>
                  <a:prstClr val="black"/>
                </a:solidFill>
                <a:cs typeface="Calibri"/>
              </a:rPr>
              <a:t> </a:t>
            </a:r>
          </a:p>
          <a:p>
            <a:pPr marL="171450" indent="-171450" defTabSz="685800">
              <a:spcBef>
                <a:spcPts val="750"/>
              </a:spcBef>
            </a:pPr>
            <a:r>
              <a:rPr lang="en-US" sz="3000" b="1" dirty="0">
                <a:solidFill>
                  <a:prstClr val="black"/>
                </a:solidFill>
                <a:latin typeface="Calibri" panose="020F0502020204030204"/>
                <a:ea typeface="+mn-lt"/>
                <a:cs typeface="Calibri" panose="020F0502020204030204"/>
              </a:rPr>
              <a:t>Register for EDN </a:t>
            </a:r>
            <a:r>
              <a:rPr lang="en-US" sz="2100" dirty="0">
                <a:solidFill>
                  <a:prstClr val="black"/>
                </a:solidFill>
                <a:latin typeface="Calibri" panose="020F0502020204030204"/>
                <a:ea typeface="+mn-lt"/>
                <a:cs typeface="Calibri" panose="020F0502020204030204"/>
              </a:rPr>
              <a:t>– </a:t>
            </a:r>
            <a:r>
              <a:rPr lang="en-US" sz="1725" dirty="0">
                <a:solidFill>
                  <a:prstClr val="black"/>
                </a:solidFill>
                <a:latin typeface="Calibri" panose="020F0502020204030204"/>
                <a:hlinkClick r:id="rId3"/>
              </a:rPr>
              <a:t>https://designlab.eng.rpi.edu/edn/</a:t>
            </a:r>
            <a:r>
              <a:rPr lang="en-US" sz="1725" dirty="0">
                <a:solidFill>
                  <a:prstClr val="black"/>
                </a:solidFill>
                <a:latin typeface="Calibri" panose="020F0502020204030204"/>
              </a:rPr>
              <a:t> </a:t>
            </a:r>
            <a:endParaRPr lang="en-US" sz="1725" dirty="0">
              <a:solidFill>
                <a:prstClr val="black"/>
              </a:solidFill>
              <a:latin typeface="Calibri" panose="020F0502020204030204"/>
              <a:ea typeface="+mn-lt"/>
              <a:cs typeface="Calibri" panose="020F0502020204030204"/>
            </a:endParaRPr>
          </a:p>
          <a:p>
            <a:pPr marL="598885" lvl="1" indent="-298847" defTabSz="685800">
              <a:spcBef>
                <a:spcPts val="375"/>
              </a:spcBef>
            </a:pPr>
            <a:r>
              <a:rPr lang="en-US" sz="1800" dirty="0">
                <a:solidFill>
                  <a:prstClr val="black"/>
                </a:solidFill>
                <a:latin typeface="Calibri" panose="020F0502020204030204"/>
              </a:rPr>
              <a:t>Registration button in upper right hand corner</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rPr>
              <a:t>Login must be your RCSID (RPI email </a:t>
            </a:r>
            <a:r>
              <a:rPr lang="en-US" sz="1800" b="1" dirty="0">
                <a:solidFill>
                  <a:prstClr val="black"/>
                </a:solidFill>
                <a:latin typeface="Calibri" panose="020F0502020204030204"/>
              </a:rPr>
              <a:t>before </a:t>
            </a:r>
            <a:r>
              <a:rPr lang="en-US" sz="1800" dirty="0">
                <a:solidFill>
                  <a:prstClr val="black"/>
                </a:solidFill>
                <a:latin typeface="Calibri" panose="020F0502020204030204"/>
              </a:rPr>
              <a:t>the @ symbol)</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cs typeface="Calibri"/>
              </a:rPr>
              <a:t>Email must be your RPI email</a:t>
            </a:r>
          </a:p>
          <a:p>
            <a:pPr marL="598885" lvl="1" indent="-298847" defTabSz="685800">
              <a:spcBef>
                <a:spcPts val="375"/>
              </a:spcBef>
            </a:pPr>
            <a:r>
              <a:rPr lang="en-US" sz="1800" dirty="0">
                <a:solidFill>
                  <a:prstClr val="black"/>
                </a:solidFill>
                <a:latin typeface="Calibri" panose="020F0502020204030204"/>
                <a:cs typeface="Calibri"/>
              </a:rPr>
              <a:t>Bookmark this site. You will use it </a:t>
            </a:r>
            <a:r>
              <a:rPr lang="en-US" sz="1800" b="1" dirty="0">
                <a:solidFill>
                  <a:prstClr val="black"/>
                </a:solidFill>
                <a:latin typeface="Calibri" panose="020F0502020204030204"/>
                <a:cs typeface="Calibri"/>
              </a:rPr>
              <a:t>A LOT </a:t>
            </a:r>
            <a:r>
              <a:rPr lang="en-US" sz="1800" dirty="0">
                <a:solidFill>
                  <a:prstClr val="black"/>
                </a:solidFill>
                <a:latin typeface="Calibri" panose="020F0502020204030204"/>
                <a:cs typeface="Calibri"/>
              </a:rPr>
              <a:t>for this course.</a:t>
            </a:r>
          </a:p>
          <a:p>
            <a:pPr marL="172641" indent="-172641" defTabSz="685800">
              <a:spcBef>
                <a:spcPts val="750"/>
              </a:spcBef>
            </a:pPr>
            <a:r>
              <a:rPr lang="en-US" sz="1600" dirty="0">
                <a:solidFill>
                  <a:prstClr val="black"/>
                </a:solidFill>
                <a:latin typeface="Calibri" panose="020F0502020204030204"/>
              </a:rPr>
              <a:t>Watch Capstone Introduction &amp; Expectations – Part 2 video (7 Min)</a:t>
            </a:r>
          </a:p>
          <a:p>
            <a:pPr marL="600075" lvl="1" indent="-300038" defTabSz="685800">
              <a:spcBef>
                <a:spcPts val="375"/>
              </a:spcBef>
            </a:pPr>
            <a:r>
              <a:rPr lang="en-US" sz="1725" u="sng" dirty="0">
                <a:solidFill>
                  <a:prstClr val="black"/>
                </a:solidFill>
                <a:latin typeface="Calibri" panose="020F0502020204030204"/>
                <a:hlinkClick r:id="rId4"/>
              </a:rPr>
              <a:t>https://designlab.eng.rpi.edu/edn/projects/capstone-support-dev/repository/112/raw/training/Capstone%20Introduction%20and%20Expectations%20Part%202.mp4</a:t>
            </a:r>
            <a:endParaRPr lang="en-US" sz="1725" u="sng" dirty="0">
              <a:solidFill>
                <a:prstClr val="black"/>
              </a:solidFill>
              <a:latin typeface="Calibri" panose="020F0502020204030204"/>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12" name="Oval 11"/>
          <p:cNvSpPr/>
          <p:nvPr/>
        </p:nvSpPr>
        <p:spPr>
          <a:xfrm>
            <a:off x="155584" y="284117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3" name="Isosceles Triangle 12"/>
          <p:cNvSpPr/>
          <p:nvPr/>
        </p:nvSpPr>
        <p:spPr>
          <a:xfrm>
            <a:off x="112653" y="499582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4" name="Rectangle 13"/>
          <p:cNvSpPr/>
          <p:nvPr/>
        </p:nvSpPr>
        <p:spPr>
          <a:xfrm>
            <a:off x="191027" y="140587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36</a:t>
            </a:fld>
            <a:endParaRPr lang="en-US" sz="1200" dirty="0"/>
          </a:p>
        </p:txBody>
      </p:sp>
      <p:sp>
        <p:nvSpPr>
          <p:cNvPr id="3" name="Callout: Line 2">
            <a:extLst>
              <a:ext uri="{FF2B5EF4-FFF2-40B4-BE49-F238E27FC236}">
                <a16:creationId xmlns:a16="http://schemas.microsoft.com/office/drawing/2014/main" id="{FE9A61DF-C866-03CA-311F-BBD3E27C9D51}"/>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“Action Items/Meeting Prep”?</a:t>
            </a:r>
          </a:p>
        </p:txBody>
      </p:sp>
    </p:spTree>
    <p:extLst>
      <p:ext uri="{BB962C8B-B14F-4D97-AF65-F5344CB8AC3E}">
        <p14:creationId xmlns:p14="http://schemas.microsoft.com/office/powerpoint/2010/main" val="2699027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37</a:t>
            </a:fld>
            <a:endParaRPr lang="en-US" sz="1200" dirty="0"/>
          </a:p>
        </p:txBody>
      </p:sp>
      <p:sp>
        <p:nvSpPr>
          <p:cNvPr id="6" name="TextBox 5"/>
          <p:cNvSpPr txBox="1"/>
          <p:nvPr/>
        </p:nvSpPr>
        <p:spPr>
          <a:xfrm>
            <a:off x="228600" y="5500396"/>
            <a:ext cx="8783495"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u="sng" dirty="0"/>
          </a:p>
          <a:p>
            <a:pPr algn="ctr"/>
            <a:endParaRPr lang="en-US" sz="1200" dirty="0"/>
          </a:p>
        </p:txBody>
      </p:sp>
      <p:grpSp>
        <p:nvGrpSpPr>
          <p:cNvPr id="13" name="Group 12"/>
          <p:cNvGrpSpPr/>
          <p:nvPr/>
        </p:nvGrpSpPr>
        <p:grpSpPr>
          <a:xfrm>
            <a:off x="7086600" y="660494"/>
            <a:ext cx="2999703" cy="830997"/>
            <a:chOff x="-1167540" y="3413632"/>
            <a:chExt cx="4250740" cy="885220"/>
          </a:xfrm>
        </p:grpSpPr>
        <p:sp>
          <p:nvSpPr>
            <p:cNvPr id="14" name="TextBox 13"/>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5" name="Oval 14"/>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6" name="Isosceles Triangle 15"/>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4617" y="1283589"/>
            <a:ext cx="5155145" cy="4152536"/>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 </a:t>
            </a:r>
            <a:r>
              <a:rPr lang="en-US" sz="1100" dirty="0"/>
              <a:t>(</a:t>
            </a:r>
            <a:r>
              <a:rPr lang="en-US" sz="1100" dirty="0">
                <a:solidFill>
                  <a:prstClr val="black"/>
                </a:solidFill>
              </a:rPr>
              <a:t>Capstone Introduction &amp; Expectations – Part 2)</a:t>
            </a:r>
            <a:endParaRPr lang="en-US" sz="1100" dirty="0"/>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38</a:t>
            </a:fld>
            <a:endParaRPr lang="en-US" sz="1200"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39</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15" name="Group 14"/>
          <p:cNvGrpSpPr/>
          <p:nvPr/>
        </p:nvGrpSpPr>
        <p:grpSpPr>
          <a:xfrm>
            <a:off x="7086600" y="660494"/>
            <a:ext cx="2999703" cy="830997"/>
            <a:chOff x="-1167540" y="3413632"/>
            <a:chExt cx="4250740" cy="885220"/>
          </a:xfrm>
        </p:grpSpPr>
        <p:sp>
          <p:nvSpPr>
            <p:cNvPr id="16" name="TextBox 15"/>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7" name="Oval 16"/>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49341" y="1717831"/>
            <a:ext cx="6645317" cy="4597323"/>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81000" y="1066800"/>
            <a:ext cx="8229331" cy="4428163"/>
          </a:xfrm>
        </p:spPr>
      </p:pic>
    </p:spTree>
    <p:extLst>
      <p:ext uri="{BB962C8B-B14F-4D97-AF65-F5344CB8AC3E}">
        <p14:creationId xmlns:p14="http://schemas.microsoft.com/office/powerpoint/2010/main" val="702849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28772039"/>
              </p:ext>
            </p:extLst>
          </p:nvPr>
        </p:nvGraphicFramePr>
        <p:xfrm>
          <a:off x="304800" y="762000"/>
          <a:ext cx="84582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910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b="1" dirty="0">
                <a:cs typeface="Calibri"/>
              </a:rPr>
              <a:t>Goal</a:t>
            </a:r>
            <a:r>
              <a:rPr lang="en-US" sz="2000" dirty="0">
                <a:cs typeface="Calibri"/>
              </a:rPr>
              <a:t>: This exercise accelerates the </a:t>
            </a:r>
            <a:r>
              <a:rPr lang="en-US" sz="2000" b="1" dirty="0">
                <a:cs typeface="Calibri"/>
              </a:rPr>
              <a:t>Forming</a:t>
            </a:r>
            <a:r>
              <a:rPr lang="en-US" sz="2000" dirty="0">
                <a:cs typeface="Calibri"/>
              </a:rPr>
              <a:t> stage of the team development process by establishing common understanding of the project and the team members’ background and skills</a:t>
            </a:r>
          </a:p>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poster:</a:t>
            </a:r>
            <a:endParaRPr lang="en-US" dirty="0"/>
          </a:p>
          <a:p>
            <a:r>
              <a:rPr lang="en-US" sz="2000" dirty="0">
                <a:cs typeface="Calibri"/>
              </a:rPr>
              <a:t>2 min</a:t>
            </a:r>
            <a:endParaRPr lang="en-US" sz="2000" dirty="0"/>
          </a:p>
          <a:p>
            <a:pPr lvl="1"/>
            <a:r>
              <a:rPr lang="en-US" sz="2000" dirty="0">
                <a:cs typeface="Calibri"/>
              </a:rPr>
              <a:t>Individual </a:t>
            </a:r>
            <a:r>
              <a:rPr lang="en-US" sz="2000" b="1" dirty="0">
                <a:cs typeface="Calibri"/>
              </a:rPr>
              <a:t>silent</a:t>
            </a:r>
            <a:r>
              <a:rPr lang="en-US" sz="2000" dirty="0">
                <a:cs typeface="Calibri"/>
              </a:rPr>
              <a:t> </a:t>
            </a:r>
            <a:r>
              <a:rPr lang="en-US" sz="2000" b="1" dirty="0">
                <a:cs typeface="Calibri"/>
              </a:rPr>
              <a:t>thought</a:t>
            </a:r>
            <a:r>
              <a:rPr lang="en-US" sz="2000" dirty="0">
                <a:cs typeface="Calibri"/>
              </a:rPr>
              <a:t> on content</a:t>
            </a:r>
          </a:p>
          <a:p>
            <a:pPr lvl="1"/>
            <a:r>
              <a:rPr lang="en-US" sz="2000" dirty="0">
                <a:cs typeface="Calibri"/>
              </a:rPr>
              <a:t>Write thoughts on Post It Notes</a:t>
            </a:r>
          </a:p>
          <a:p>
            <a:r>
              <a:rPr lang="en-US" sz="2000" dirty="0">
                <a:cs typeface="Calibri"/>
              </a:rPr>
              <a:t>2 min</a:t>
            </a:r>
          </a:p>
          <a:p>
            <a:pPr lvl="1"/>
            <a:r>
              <a:rPr lang="en-US" sz="2000" dirty="0">
                <a:cs typeface="Calibri"/>
              </a:rPr>
              <a:t>Place Post Its onto poster sheet</a:t>
            </a:r>
          </a:p>
          <a:p>
            <a:pPr lvl="1"/>
            <a:r>
              <a:rPr lang="en-US" sz="2000" dirty="0">
                <a:cs typeface="Calibri"/>
              </a:rPr>
              <a:t>Quick discussion of similar, unique, or new answers</a:t>
            </a:r>
          </a:p>
          <a:p>
            <a:r>
              <a:rPr lang="en-US" sz="20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42</a:t>
            </a:fld>
            <a:endParaRPr lang="en-US" dirty="0"/>
          </a:p>
        </p:txBody>
      </p:sp>
    </p:spTree>
    <p:extLst>
      <p:ext uri="{BB962C8B-B14F-4D97-AF65-F5344CB8AC3E}">
        <p14:creationId xmlns:p14="http://schemas.microsoft.com/office/powerpoint/2010/main" val="3444547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6EA3-9840-01F3-78C6-C5C177968B46}"/>
              </a:ext>
            </a:extLst>
          </p:cNvPr>
          <p:cNvSpPr>
            <a:spLocks noGrp="1"/>
          </p:cNvSpPr>
          <p:nvPr>
            <p:ph type="title"/>
          </p:nvPr>
        </p:nvSpPr>
        <p:spPr/>
        <p:txBody>
          <a:bodyPr/>
          <a:lstStyle/>
          <a:p>
            <a:pPr algn="ctr"/>
            <a:r>
              <a:rPr lang="en-US" dirty="0"/>
              <a:t>Poster Creation Activities</a:t>
            </a:r>
          </a:p>
        </p:txBody>
      </p:sp>
      <p:sp>
        <p:nvSpPr>
          <p:cNvPr id="3" name="Content Placeholder 2">
            <a:extLst>
              <a:ext uri="{FF2B5EF4-FFF2-40B4-BE49-F238E27FC236}">
                <a16:creationId xmlns:a16="http://schemas.microsoft.com/office/drawing/2014/main" id="{9D0B4455-63F2-7B05-3BE6-4FC7371C70E5}"/>
              </a:ext>
            </a:extLst>
          </p:cNvPr>
          <p:cNvSpPr>
            <a:spLocks noGrp="1"/>
          </p:cNvSpPr>
          <p:nvPr>
            <p:ph idx="1"/>
          </p:nvPr>
        </p:nvSpPr>
        <p:spPr>
          <a:xfrm>
            <a:off x="628650" y="1825625"/>
            <a:ext cx="7886700" cy="4351338"/>
          </a:xfrm>
        </p:spPr>
        <p:txBody>
          <a:bodyPr>
            <a:normAutofit lnSpcReduction="10000"/>
          </a:bodyPr>
          <a:lstStyle/>
          <a:p>
            <a:pPr>
              <a:lnSpc>
                <a:spcPct val="150000"/>
              </a:lnSpc>
            </a:pPr>
            <a:r>
              <a:rPr lang="en-US" dirty="0"/>
              <a:t>Write your project name.</a:t>
            </a:r>
          </a:p>
          <a:p>
            <a:pPr>
              <a:lnSpc>
                <a:spcPct val="150000"/>
              </a:lnSpc>
            </a:pPr>
            <a:r>
              <a:rPr lang="en-US" dirty="0"/>
              <a:t>We Imagine Our Project to Be (2 min + 2 min)</a:t>
            </a:r>
          </a:p>
          <a:p>
            <a:pPr>
              <a:lnSpc>
                <a:spcPct val="150000"/>
              </a:lnSpc>
            </a:pPr>
            <a:r>
              <a:rPr lang="en-US" dirty="0"/>
              <a:t>We Are (5 min + 1 min)</a:t>
            </a:r>
          </a:p>
          <a:p>
            <a:pPr>
              <a:lnSpc>
                <a:spcPct val="150000"/>
              </a:lnSpc>
            </a:pPr>
            <a:r>
              <a:rPr lang="en-US" dirty="0"/>
              <a:t>What Can Go Wrong? (2 min + 2 min)</a:t>
            </a:r>
          </a:p>
          <a:p>
            <a:pPr>
              <a:lnSpc>
                <a:spcPct val="150000"/>
              </a:lnSpc>
            </a:pPr>
            <a:r>
              <a:rPr lang="en-US" dirty="0"/>
              <a:t>What are some potential challenges (2 min + 2 min)</a:t>
            </a:r>
          </a:p>
          <a:p>
            <a:pPr>
              <a:lnSpc>
                <a:spcPct val="110000"/>
              </a:lnSpc>
            </a:pPr>
            <a:r>
              <a:rPr lang="en-US" dirty="0">
                <a:ea typeface="+mj-lt"/>
                <a:cs typeface="+mj-lt"/>
              </a:rPr>
              <a:t>What classes and/or experience can you call on to help with this project? (2 min + 2 min)</a:t>
            </a:r>
          </a:p>
          <a:p>
            <a:pPr>
              <a:lnSpc>
                <a:spcPct val="110000"/>
              </a:lnSpc>
            </a:pPr>
            <a:r>
              <a:rPr lang="en-US" dirty="0">
                <a:ea typeface="+mj-lt"/>
                <a:cs typeface="+mj-lt"/>
              </a:rPr>
              <a:t>What technical problems need to be solved to successfully complete this project? (2 min + 2 min)</a:t>
            </a:r>
            <a:endParaRPr lang="en-US" dirty="0"/>
          </a:p>
          <a:p>
            <a:endParaRPr lang="en-US" dirty="0"/>
          </a:p>
        </p:txBody>
      </p:sp>
      <p:sp>
        <p:nvSpPr>
          <p:cNvPr id="5" name="Slide Number Placeholder 4">
            <a:extLst>
              <a:ext uri="{FF2B5EF4-FFF2-40B4-BE49-F238E27FC236}">
                <a16:creationId xmlns:a16="http://schemas.microsoft.com/office/drawing/2014/main" id="{57CC1BAE-5993-D16F-CB08-56633EC9C6AB}"/>
              </a:ext>
            </a:extLst>
          </p:cNvPr>
          <p:cNvSpPr>
            <a:spLocks noGrp="1"/>
          </p:cNvSpPr>
          <p:nvPr>
            <p:ph type="sldNum" sz="quarter" idx="12"/>
          </p:nvPr>
        </p:nvSpPr>
        <p:spPr/>
        <p:txBody>
          <a:bodyPr/>
          <a:lstStyle/>
          <a:p>
            <a:fld id="{028FE254-016A-4E51-98AE-D4B4E3F12C32}" type="slidenum">
              <a:rPr lang="en-US" smtClean="0"/>
              <a:t>43</a:t>
            </a:fld>
            <a:endParaRPr lang="en-US" dirty="0"/>
          </a:p>
        </p:txBody>
      </p:sp>
      <p:sp>
        <p:nvSpPr>
          <p:cNvPr id="7" name="Callout: Line 6">
            <a:extLst>
              <a:ext uri="{FF2B5EF4-FFF2-40B4-BE49-F238E27FC236}">
                <a16:creationId xmlns:a16="http://schemas.microsoft.com/office/drawing/2014/main" id="{04149BD6-40DF-96CB-7847-8C92C4296740}"/>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Animate?</a:t>
            </a:r>
          </a:p>
        </p:txBody>
      </p:sp>
    </p:spTree>
    <p:extLst>
      <p:ext uri="{BB962C8B-B14F-4D97-AF65-F5344CB8AC3E}">
        <p14:creationId xmlns:p14="http://schemas.microsoft.com/office/powerpoint/2010/main" val="368693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15 min - Team Ideation Conclusions</a:t>
            </a:r>
            <a:endParaRPr lang="en-US" sz="4000" dirty="0">
              <a:cs typeface="Calibri"/>
            </a:endParaRPr>
          </a:p>
        </p:txBody>
      </p:sp>
      <p:sp>
        <p:nvSpPr>
          <p:cNvPr id="3" name="Content Placeholder 2"/>
          <p:cNvSpPr>
            <a:spLocks noGrp="1"/>
          </p:cNvSpPr>
          <p:nvPr>
            <p:ph idx="1"/>
          </p:nvPr>
        </p:nvSpPr>
        <p:spPr/>
        <p:txBody>
          <a:bodyPr>
            <a:normAutofit/>
          </a:bodyPr>
          <a:lstStyle/>
          <a:p>
            <a:r>
              <a:rPr lang="en-US" sz="2000" dirty="0"/>
              <a:t>What unique skills/experience does each person bring to the team?</a:t>
            </a:r>
          </a:p>
          <a:p>
            <a:pPr marL="0" indent="0">
              <a:buNone/>
            </a:pPr>
            <a:endParaRPr lang="en-US" sz="2000" dirty="0"/>
          </a:p>
          <a:p>
            <a:r>
              <a:rPr lang="en-US" sz="2000" dirty="0"/>
              <a:t>What skills/experience do members share in common?</a:t>
            </a:r>
          </a:p>
          <a:p>
            <a:endParaRPr lang="en-US" sz="2000" dirty="0"/>
          </a:p>
          <a:p>
            <a:r>
              <a:rPr lang="en-US" sz="2000" dirty="0"/>
              <a:t>What specific team or organizational strength will each person contribute?</a:t>
            </a:r>
          </a:p>
          <a:p>
            <a:endParaRPr lang="en-US" sz="2000" dirty="0"/>
          </a:p>
          <a:p>
            <a:r>
              <a:rPr lang="en-US" sz="2000" dirty="0"/>
              <a:t>Where are the gaps in skill? What team or organizational weakness or areas for growth does each person have? </a:t>
            </a:r>
          </a:p>
          <a:p>
            <a:endParaRPr lang="en-US" sz="2000" dirty="0"/>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44</a:t>
            </a:fld>
            <a:endParaRPr lang="en-US" sz="1200" dirty="0"/>
          </a:p>
        </p:txBody>
      </p:sp>
      <p:sp>
        <p:nvSpPr>
          <p:cNvPr id="4" name="TextBox 3"/>
          <p:cNvSpPr txBox="1"/>
          <p:nvPr/>
        </p:nvSpPr>
        <p:spPr>
          <a:xfrm>
            <a:off x="2514600" y="5486400"/>
            <a:ext cx="4572000" cy="646331"/>
          </a:xfrm>
          <a:prstGeom prst="rect">
            <a:avLst/>
          </a:prstGeom>
          <a:noFill/>
          <a:ln w="28575">
            <a:solidFill>
              <a:srgbClr val="FF0000"/>
            </a:solidFill>
          </a:ln>
        </p:spPr>
        <p:txBody>
          <a:bodyPr wrap="square" rtlCol="0">
            <a:spAutoFit/>
          </a:bodyPr>
          <a:lstStyle/>
          <a:p>
            <a:pPr algn="ctr"/>
            <a:r>
              <a:rPr lang="en-US" dirty="0"/>
              <a:t>Take notes and post as MS Word document in team’s general Webex space</a:t>
            </a:r>
          </a:p>
        </p:txBody>
      </p:sp>
      <p:sp>
        <p:nvSpPr>
          <p:cNvPr id="5" name="Callout: Line 4">
            <a:extLst>
              <a:ext uri="{FF2B5EF4-FFF2-40B4-BE49-F238E27FC236}">
                <a16:creationId xmlns:a16="http://schemas.microsoft.com/office/drawing/2014/main" id="{D31891F3-BEDC-E6D7-A8BC-6F67431FE1BF}"/>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Re-write prompts to more clearly identify how we want them answered. Example on slide? Use template?</a:t>
            </a:r>
          </a:p>
        </p:txBody>
      </p:sp>
    </p:spTree>
    <p:extLst>
      <p:ext uri="{BB962C8B-B14F-4D97-AF65-F5344CB8AC3E}">
        <p14:creationId xmlns:p14="http://schemas.microsoft.com/office/powerpoint/2010/main" val="3668318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30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264799"/>
          </a:xfrm>
        </p:spPr>
        <p:txBody>
          <a:bodyPr vert="horz" lIns="91440" tIns="45720" rIns="91440" bIns="45720" rtlCol="0" anchor="t">
            <a:noAutofit/>
          </a:bodyPr>
          <a:lstStyle/>
          <a:p>
            <a:pPr marL="342900" lvl="1" indent="0">
              <a:buNone/>
            </a:pPr>
            <a:r>
              <a:rPr lang="en-US" sz="2000" dirty="0">
                <a:cs typeface="Calibri"/>
              </a:rPr>
              <a:t>Classify all project questions generated during Class 1 and Out of class tasks into one of three categories</a:t>
            </a:r>
          </a:p>
          <a:p>
            <a:pPr marL="1028700" lvl="2" indent="-342900">
              <a:buFont typeface="+mj-lt"/>
              <a:buAutoNum type="alphaUcPeriod"/>
            </a:pPr>
            <a:r>
              <a:rPr lang="en-US" sz="2000" dirty="0">
                <a:cs typeface="Calibri"/>
              </a:rPr>
              <a:t>Things</a:t>
            </a:r>
            <a:r>
              <a:rPr lang="en-US" sz="2000" dirty="0">
                <a:ea typeface="+mn-lt"/>
                <a:cs typeface="+mn-lt"/>
              </a:rPr>
              <a:t> team members can research/answer themselves</a:t>
            </a:r>
          </a:p>
          <a:p>
            <a:pPr marL="1028700" lvl="2" indent="-342900">
              <a:buFont typeface="+mj-lt"/>
              <a:buAutoNum type="alphaUcPeriod"/>
            </a:pPr>
            <a:r>
              <a:rPr lang="en-US" sz="2000" dirty="0">
                <a:ea typeface="+mn-lt"/>
                <a:cs typeface="+mn-lt"/>
              </a:rPr>
              <a:t>Things PE will answer</a:t>
            </a:r>
          </a:p>
          <a:p>
            <a:pPr marL="1028700" lvl="2" indent="-342900">
              <a:buFont typeface="+mj-lt"/>
              <a:buAutoNum type="alphaUcPeriod"/>
            </a:pPr>
            <a:r>
              <a:rPr lang="en-US" sz="2000" dirty="0">
                <a:ea typeface="+mn-lt"/>
                <a:cs typeface="+mn-lt"/>
              </a:rPr>
              <a:t>Things to ask sponsor during kick-off meeting</a:t>
            </a:r>
          </a:p>
          <a:p>
            <a:pPr marL="685800" lvl="2" indent="0">
              <a:buNone/>
            </a:pPr>
            <a:endParaRPr lang="en-US" sz="2000" dirty="0">
              <a:ea typeface="+mn-lt"/>
              <a:cs typeface="+mn-lt"/>
            </a:endParaRPr>
          </a:p>
          <a:p>
            <a:pPr lvl="1"/>
            <a:r>
              <a:rPr lang="en-US" sz="2000" dirty="0">
                <a:ea typeface="+mn-lt"/>
                <a:cs typeface="+mn-lt"/>
              </a:rPr>
              <a:t>Team assigns owner to all questions in category A</a:t>
            </a:r>
          </a:p>
          <a:p>
            <a:pPr lvl="1"/>
            <a:r>
              <a:rPr lang="en-US" sz="2000" dirty="0">
                <a:ea typeface="+mn-lt"/>
                <a:cs typeface="+mn-lt"/>
              </a:rPr>
              <a:t>Add question classifications and ownership to Word document</a:t>
            </a:r>
          </a:p>
          <a:p>
            <a:pPr lvl="1"/>
            <a:r>
              <a:rPr lang="en-US" sz="2000" dirty="0"/>
              <a:t>Chief Engineer &amp; Project Engineer review of questions &amp; classification</a:t>
            </a:r>
          </a:p>
          <a:p>
            <a:pPr lvl="1"/>
            <a:r>
              <a:rPr lang="en-US" sz="2000" dirty="0"/>
              <a:t>Post document to EDN Forum by end of class – Project </a:t>
            </a:r>
            <a:r>
              <a:rPr lang="en-US" sz="2000" dirty="0" err="1"/>
              <a:t>Mgmt</a:t>
            </a:r>
            <a:r>
              <a:rPr lang="en-US" sz="2000" dirty="0"/>
              <a:t> thread</a:t>
            </a:r>
          </a:p>
          <a:p>
            <a:pPr lvl="1"/>
            <a:endParaRPr lang="en-US" sz="2000" dirty="0"/>
          </a:p>
          <a:p>
            <a:pPr marL="0" indent="0">
              <a:buNone/>
            </a:pPr>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pPr lvl="1"/>
            <a:endParaRPr lang="en-US" sz="20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057629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a:t>
            </a:r>
            <a:r>
              <a:rPr lang="en-US" dirty="0" err="1"/>
              <a:t>mins</a:t>
            </a:r>
            <a:r>
              <a:rPr lang="en-US" dirty="0"/>
              <a:t> - Communication &amp; Documentation </a:t>
            </a:r>
            <a:br>
              <a:rPr lang="en-US" dirty="0"/>
            </a:br>
            <a:r>
              <a:rPr lang="en-US" dirty="0"/>
              <a:t>Policies / Tools</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collaboration</a:t>
            </a:r>
          </a:p>
          <a:p>
            <a:r>
              <a:rPr lang="en-US" dirty="0"/>
              <a:t>Webex – Team Chat</a:t>
            </a:r>
          </a:p>
          <a:p>
            <a:r>
              <a:rPr lang="en-US" dirty="0"/>
              <a:t>When Is Good –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46</a:t>
            </a:fld>
            <a:endParaRPr lang="en-US" sz="1200" dirty="0"/>
          </a:p>
        </p:txBody>
      </p:sp>
      <p:sp>
        <p:nvSpPr>
          <p:cNvPr id="4" name="Callout: Line 3">
            <a:extLst>
              <a:ext uri="{FF2B5EF4-FFF2-40B4-BE49-F238E27FC236}">
                <a16:creationId xmlns:a16="http://schemas.microsoft.com/office/drawing/2014/main" id="{21E44E32-9F2C-8ADC-804F-0B3FD9CD3CFA}"/>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Rebrand as “Company Policy”?</a:t>
            </a:r>
          </a:p>
        </p:txBody>
      </p:sp>
    </p:spTree>
    <p:extLst>
      <p:ext uri="{BB962C8B-B14F-4D97-AF65-F5344CB8AC3E}">
        <p14:creationId xmlns:p14="http://schemas.microsoft.com/office/powerpoint/2010/main" val="1480454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628650" y="1447800"/>
            <a:ext cx="805815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was chosen as 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47</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NOTES from all meetings*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48</a:t>
            </a:fld>
            <a:endParaRPr lang="en-US" sz="1200" dirty="0"/>
          </a:p>
        </p:txBody>
      </p:sp>
      <p:sp>
        <p:nvSpPr>
          <p:cNvPr id="4" name="TextBox 3"/>
          <p:cNvSpPr txBox="1"/>
          <p:nvPr/>
        </p:nvSpPr>
        <p:spPr>
          <a:xfrm>
            <a:off x="3352800" y="5587358"/>
            <a:ext cx="4998719" cy="923330"/>
          </a:xfrm>
          <a:prstGeom prst="rect">
            <a:avLst/>
          </a:prstGeom>
          <a:noFill/>
          <a:ln w="28575">
            <a:solidFill>
              <a:srgbClr val="FF0000"/>
            </a:solidFill>
          </a:ln>
        </p:spPr>
        <p:txBody>
          <a:bodyPr wrap="square" rtlCol="0">
            <a:spAutoFit/>
          </a:bodyPr>
          <a:lstStyle/>
          <a:p>
            <a:r>
              <a:rPr lang="en-US" dirty="0"/>
              <a:t>In class, out of class – ALL meetings</a:t>
            </a:r>
          </a:p>
          <a:p>
            <a:r>
              <a:rPr lang="en-US" dirty="0"/>
              <a:t>Although everyone should take notes, there should be a designated note taker for each meeting.</a:t>
            </a:r>
          </a:p>
        </p:txBody>
      </p:sp>
    </p:spTree>
    <p:extLst>
      <p:ext uri="{BB962C8B-B14F-4D97-AF65-F5344CB8AC3E}">
        <p14:creationId xmlns:p14="http://schemas.microsoft.com/office/powerpoint/2010/main" val="2284217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Standards Agreement Intro</a:t>
            </a:r>
          </a:p>
        </p:txBody>
      </p:sp>
      <p:sp>
        <p:nvSpPr>
          <p:cNvPr id="3" name="Content Placeholder 2"/>
          <p:cNvSpPr>
            <a:spLocks noGrp="1"/>
          </p:cNvSpPr>
          <p:nvPr>
            <p:ph idx="1"/>
          </p:nvPr>
        </p:nvSpPr>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in order to move the team more quickly into the performing stage</a:t>
            </a:r>
          </a:p>
          <a:p>
            <a:r>
              <a:rPr lang="en-US" dirty="0"/>
              <a:t>A Team Standards Agreement will be generated outside of class time by each team before Class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https://designlab.eng.rpi.edu/edn/projects/capstone-support-dev/repository/112/raw/Course%20Documents/Team%20Standards%20Agreement.docx</a:t>
            </a:r>
            <a:endParaRPr lang="en-US" dirty="0"/>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49</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of Class 6</a:t>
            </a:r>
          </a:p>
        </p:txBody>
      </p:sp>
      <p:sp>
        <p:nvSpPr>
          <p:cNvPr id="5" name="Callout: Line 4">
            <a:extLst>
              <a:ext uri="{FF2B5EF4-FFF2-40B4-BE49-F238E27FC236}">
                <a16:creationId xmlns:a16="http://schemas.microsoft.com/office/drawing/2014/main" id="{11BF0F98-CF5E-6D51-FC8C-76F723E124C8}"/>
              </a:ext>
            </a:extLst>
          </p:cNvPr>
          <p:cNvSpPr/>
          <p:nvPr/>
        </p:nvSpPr>
        <p:spPr>
          <a:xfrm>
            <a:off x="9677400" y="6096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Link - BD</a:t>
            </a:r>
          </a:p>
        </p:txBody>
      </p:sp>
    </p:spTree>
    <p:extLst>
      <p:ext uri="{BB962C8B-B14F-4D97-AF65-F5344CB8AC3E}">
        <p14:creationId xmlns:p14="http://schemas.microsoft.com/office/powerpoint/2010/main" val="3085754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lnSpcReduction="10000"/>
          </a:bodyPr>
          <a:lstStyle/>
          <a:p>
            <a:r>
              <a:rPr lang="en-US" dirty="0">
                <a:cs typeface="Calibri"/>
              </a:rPr>
              <a:t>This PowerPoint is available on Electronic Design Notebook (EDN) and will guide the first 10 classes</a:t>
            </a:r>
          </a:p>
          <a:p>
            <a:pPr lvl="1"/>
            <a:r>
              <a:rPr lang="en-US" sz="2400" dirty="0"/>
              <a:t>Playbook - </a:t>
            </a:r>
            <a:r>
              <a:rPr lang="en-US" sz="2400" dirty="0">
                <a:hlinkClick r:id="rId2"/>
              </a:rPr>
              <a:t>https://designlab.eng.rpi.edu/edn/projects/capstone-support-dev/wiki/Capstone_Playbook</a:t>
            </a:r>
            <a:r>
              <a:rPr lang="en-US" sz="2400" dirty="0"/>
              <a:t> </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8" name="Content Placeholder 2"/>
          <p:cNvSpPr txBox="1">
            <a:spLocks/>
          </p:cNvSpPr>
          <p:nvPr/>
        </p:nvSpPr>
        <p:spPr>
          <a:xfrm>
            <a:off x="1447800" y="1752600"/>
            <a:ext cx="7264708"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447800" y="3082295"/>
            <a:ext cx="7264708"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487826"/>
            <a:ext cx="7264708"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9" name="Oval 8"/>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50</a:t>
            </a:fld>
            <a:endParaRPr lang="en-US" sz="1200" dirty="0"/>
          </a:p>
        </p:txBody>
      </p:sp>
    </p:spTree>
    <p:extLst>
      <p:ext uri="{BB962C8B-B14F-4D97-AF65-F5344CB8AC3E}">
        <p14:creationId xmlns:p14="http://schemas.microsoft.com/office/powerpoint/2010/main" val="3837045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233986"/>
            <a:ext cx="7886700" cy="882440"/>
          </a:xfrm>
        </p:spPr>
        <p:txBody>
          <a:bodyPr/>
          <a:lstStyle/>
          <a:p>
            <a:r>
              <a:rPr lang="en-US" dirty="0"/>
              <a:t>Out of Class Tasks</a:t>
            </a:r>
            <a:br>
              <a:rPr lang="en-US" dirty="0"/>
            </a:br>
            <a:r>
              <a:rPr lang="en-US" sz="1800" dirty="0"/>
              <a:t>(what you might call homework, to be completed </a:t>
            </a:r>
            <a:r>
              <a:rPr lang="en-US" sz="1800" b="1" dirty="0"/>
              <a:t>BEFORE Class 3</a:t>
            </a:r>
            <a:r>
              <a:rPr lang="en-US" sz="1800" dirty="0"/>
              <a:t>)</a:t>
            </a:r>
          </a:p>
        </p:txBody>
      </p:sp>
      <p:sp>
        <p:nvSpPr>
          <p:cNvPr id="8" name="Content Placeholder 2"/>
          <p:cNvSpPr txBox="1">
            <a:spLocks/>
          </p:cNvSpPr>
          <p:nvPr/>
        </p:nvSpPr>
        <p:spPr>
          <a:xfrm>
            <a:off x="990600" y="1116427"/>
            <a:ext cx="7886700" cy="2026886"/>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3400" b="1" dirty="0">
                <a:solidFill>
                  <a:prstClr val="black"/>
                </a:solidFill>
                <a:latin typeface="Calibri" panose="020F0502020204030204"/>
              </a:rPr>
              <a:t>Project Technical Work</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Find answer(s) to assigned question(s) &amp; post to new thread titled “Class 2 Questions and Answers” in EDN Background Info Forum</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Identify one </a:t>
            </a:r>
            <a:r>
              <a:rPr lang="en-US" sz="2500" b="1" dirty="0">
                <a:solidFill>
                  <a:prstClr val="black"/>
                </a:solidFill>
                <a:latin typeface="Calibri" panose="020F0502020204030204"/>
                <a:ea typeface="+mn-lt"/>
                <a:cs typeface="Calibri" panose="020F0502020204030204"/>
              </a:rPr>
              <a:t>Customer Need </a:t>
            </a:r>
            <a:r>
              <a:rPr lang="en-US" sz="2500" dirty="0">
                <a:solidFill>
                  <a:prstClr val="black"/>
                </a:solidFill>
                <a:latin typeface="Calibri" panose="020F0502020204030204"/>
                <a:ea typeface="+mn-lt"/>
                <a:cs typeface="Calibri" panose="020F0502020204030204"/>
              </a:rPr>
              <a:t>for your project and translate it into an </a:t>
            </a:r>
            <a:r>
              <a:rPr lang="en-US" sz="2500" b="1" dirty="0">
                <a:solidFill>
                  <a:prstClr val="black"/>
                </a:solidFill>
                <a:latin typeface="Calibri" panose="020F0502020204030204"/>
                <a:ea typeface="+mn-lt"/>
                <a:cs typeface="Calibri" panose="020F0502020204030204"/>
              </a:rPr>
              <a:t>Engineering Requirement.</a:t>
            </a:r>
            <a:r>
              <a:rPr lang="en-US" sz="2500" dirty="0">
                <a:solidFill>
                  <a:prstClr val="black"/>
                </a:solidFill>
                <a:latin typeface="Calibri" panose="020F0502020204030204"/>
                <a:ea typeface="+mn-lt"/>
                <a:cs typeface="Calibri" panose="020F0502020204030204"/>
              </a:rPr>
              <a:t> Post to new thread in EDN Design Forum titled “Initial Needs and Requirements”. </a:t>
            </a:r>
            <a:r>
              <a:rPr lang="en-US" sz="2500" b="1" dirty="0">
                <a:solidFill>
                  <a:prstClr val="black"/>
                </a:solidFill>
                <a:latin typeface="Calibri" panose="020F0502020204030204"/>
                <a:ea typeface="+mn-lt"/>
                <a:cs typeface="Calibri" panose="020F0502020204030204"/>
              </a:rPr>
              <a:t>Leverage the Team Ideation Poster!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For ongoing projects, review prior semesters’ final presentations in accordance with PE instructions for class discussion in Class 3 or 4</a:t>
            </a:r>
          </a:p>
          <a:p>
            <a:pPr marL="514350" lvl="1" indent="-171450" defTabSz="685800">
              <a:spcBef>
                <a:spcPts val="375"/>
              </a:spcBef>
            </a:pPr>
            <a:r>
              <a:rPr lang="en-US" sz="2500" dirty="0">
                <a:solidFill>
                  <a:prstClr val="black"/>
                </a:solidFill>
                <a:latin typeface="Calibri" panose="020F0502020204030204"/>
              </a:rPr>
              <a:t>PPT should be in last semester's Final Deliverables Forum on EDN</a:t>
            </a:r>
          </a:p>
          <a:p>
            <a:pPr marL="514350" lvl="1" indent="-171450" defTabSz="685800">
              <a:spcBef>
                <a:spcPts val="375"/>
              </a:spcBef>
            </a:pPr>
            <a:r>
              <a:rPr lang="en-US" sz="2500" dirty="0">
                <a:solidFill>
                  <a:prstClr val="black"/>
                </a:solidFill>
                <a:ea typeface="+mn-lt"/>
                <a:cs typeface="Calibri" panose="020F0502020204030204"/>
              </a:rPr>
              <a:t>First student - create new thread in EDN Background Info titled "Questions about project"</a:t>
            </a:r>
          </a:p>
          <a:p>
            <a:pPr marL="514350" lvl="1" indent="-171450" defTabSz="685800">
              <a:spcBef>
                <a:spcPts val="375"/>
              </a:spcBef>
            </a:pPr>
            <a:r>
              <a:rPr lang="en-US" sz="2500" dirty="0">
                <a:solidFill>
                  <a:prstClr val="black"/>
                </a:solidFill>
                <a:ea typeface="+mn-lt"/>
                <a:cs typeface="Calibri" panose="020F0502020204030204"/>
              </a:rPr>
              <a:t>Rest of team - respond to thread with questions you have about project</a:t>
            </a:r>
            <a:endParaRPr lang="en-US" sz="25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990600" y="3143311"/>
            <a:ext cx="7886700" cy="1807445"/>
          </a:xfrm>
          <a:prstGeom prst="rect">
            <a:avLst/>
          </a:prstGeom>
          <a:solidFill>
            <a:schemeClr val="accent1">
              <a:lumMod val="20000"/>
              <a:lumOff val="80000"/>
            </a:schemeClr>
          </a:solidFill>
        </p:spPr>
        <p:txBody>
          <a:bodyPr vert="horz" lIns="68580" tIns="34290" rIns="68580" bIns="3429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Team Development / Design Process Refresher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Read </a:t>
            </a:r>
            <a:r>
              <a:rPr lang="en-US" sz="2500" i="1" dirty="0">
                <a:solidFill>
                  <a:prstClr val="black"/>
                </a:solidFill>
                <a:latin typeface="Calibri" panose="020F0502020204030204"/>
                <a:ea typeface="+mn-lt"/>
                <a:cs typeface="Calibri" panose="020F0502020204030204"/>
              </a:rPr>
              <a:t>The Engineering Design Process Refresher.pptx </a:t>
            </a:r>
            <a:r>
              <a:rPr lang="en-US" sz="2500" dirty="0">
                <a:solidFill>
                  <a:prstClr val="black"/>
                </a:solidFill>
                <a:latin typeface="Calibri" panose="020F0502020204030204"/>
                <a:ea typeface="+mn-lt"/>
                <a:cs typeface="Calibri" panose="020F0502020204030204"/>
              </a:rPr>
              <a:t>in preparation for class 3 discussion</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2"/>
              </a:rPr>
              <a:t>https://designlab.eng.rpi.edu/edn/projects/capstone-support-dev/repository/112/raw/training/The%20Engineering%20Design%20Process%20Refresher.pptx</a:t>
            </a:r>
            <a:endParaRPr lang="en-US" sz="157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Customer Needs video (9 min) </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3"/>
              </a:rPr>
              <a:t>https://mediasite.mms.rpi.edu/Mediasite5/Channel/anderm8winrpiedu-engr-2050/watch/87d950eccc2942038b1d06530e9217841d</a:t>
            </a:r>
            <a:r>
              <a:rPr lang="en-US" sz="1575" dirty="0">
                <a:solidFill>
                  <a:prstClr val="black"/>
                </a:solidFill>
                <a:latin typeface="Calibri" panose="020F0502020204030204"/>
                <a:ea typeface="+mn-lt"/>
                <a:cs typeface="Calibri" panose="020F0502020204030204"/>
              </a:rPr>
              <a:t> </a:t>
            </a:r>
            <a:endParaRPr lang="en-US" sz="1575" dirty="0">
              <a:solidFill>
                <a:prstClr val="black"/>
              </a:solidFill>
              <a:latin typeface="Calibri" panose="020F0502020204030204"/>
              <a:cs typeface="Calibri"/>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Engineering Requirements video (11 min)</a:t>
            </a:r>
          </a:p>
          <a:p>
            <a:pPr marL="514350" lvl="1" indent="-171450" defTabSz="685800">
              <a:spcBef>
                <a:spcPts val="375"/>
              </a:spcBef>
            </a:pPr>
            <a:r>
              <a:rPr lang="en-US" sz="1350" dirty="0">
                <a:solidFill>
                  <a:prstClr val="black"/>
                </a:solidFill>
                <a:latin typeface="Calibri" panose="020F0502020204030204"/>
                <a:ea typeface="+mn-lt"/>
                <a:cs typeface="Calibri" panose="020F0502020204030204"/>
                <a:hlinkClick r:id="rId4"/>
              </a:rPr>
              <a:t>https://mediasite.mms.rpi.edu/Mediasite5/Channel/anderm8winrpiedu-engr-2050/watch/96dceab44ae7447d812f5a216afa97cf1d</a:t>
            </a:r>
            <a:endParaRPr lang="en-US" sz="1350" dirty="0">
              <a:solidFill>
                <a:prstClr val="black"/>
              </a:solidFill>
              <a:latin typeface="Calibri" panose="020F0502020204030204"/>
              <a:ea typeface="+mn-lt"/>
              <a:cs typeface="Calibri" panose="020F0502020204030204"/>
            </a:endParaRPr>
          </a:p>
          <a:p>
            <a:pPr marL="57150" indent="-171450" defTabSz="685800">
              <a:spcBef>
                <a:spcPts val="375"/>
              </a:spcBef>
            </a:pPr>
            <a:r>
              <a:rPr lang="en-US" sz="2600" dirty="0">
                <a:solidFill>
                  <a:prstClr val="black"/>
                </a:solidFill>
                <a:latin typeface="Calibri" panose="020F0502020204030204"/>
                <a:ea typeface="+mn-lt"/>
                <a:cs typeface="Calibri" panose="020F0502020204030204"/>
              </a:rPr>
              <a:t>Team Standards Agreement due by class 6</a:t>
            </a:r>
          </a:p>
        </p:txBody>
      </p:sp>
      <p:sp>
        <p:nvSpPr>
          <p:cNvPr id="11" name="Content Placeholder 2"/>
          <p:cNvSpPr txBox="1">
            <a:spLocks/>
          </p:cNvSpPr>
          <p:nvPr/>
        </p:nvSpPr>
        <p:spPr>
          <a:xfrm>
            <a:off x="990600" y="4950756"/>
            <a:ext cx="7886700" cy="1770720"/>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2 Ticket Out -</a:t>
            </a:r>
            <a:r>
              <a:rPr lang="en-US" sz="1200" dirty="0">
                <a:solidFill>
                  <a:prstClr val="black"/>
                </a:solidFill>
                <a:latin typeface="Calibri" panose="020F0502020204030204"/>
                <a:ea typeface="+mn-lt"/>
                <a:cs typeface="Calibri" panose="020F0502020204030204"/>
              </a:rPr>
              <a:t> </a:t>
            </a:r>
            <a:r>
              <a:rPr lang="en-US" sz="825" u="sng" dirty="0">
                <a:solidFill>
                  <a:prstClr val="black"/>
                </a:solidFill>
                <a:hlinkClick r:id="rId5"/>
              </a:rPr>
              <a:t>https://forms.gle/yvkvMFuR9rSaEhrB8</a:t>
            </a:r>
            <a:r>
              <a:rPr lang="en-US" sz="825" u="sng" dirty="0">
                <a:solidFill>
                  <a:prstClr val="black"/>
                </a:solidFill>
              </a:rPr>
              <a:t> </a:t>
            </a:r>
          </a:p>
          <a:p>
            <a:pPr marL="171450" indent="-171450" defTabSz="685800">
              <a:spcBef>
                <a:spcPts val="750"/>
              </a:spcBef>
            </a:pPr>
            <a:r>
              <a:rPr lang="en-US" sz="1400" dirty="0">
                <a:solidFill>
                  <a:prstClr val="black"/>
                </a:solidFill>
                <a:latin typeface="Calibri" panose="020F0502020204030204"/>
              </a:rPr>
              <a:t>Watch EDN Guidance for Out of Class Tasks - Initial Postings Video (7.5 min)</a:t>
            </a:r>
          </a:p>
          <a:p>
            <a:pPr marL="514350" lvl="1" indent="-171450" defTabSz="685800">
              <a:spcBef>
                <a:spcPts val="375"/>
              </a:spcBef>
            </a:pPr>
            <a:r>
              <a:rPr lang="en-US" sz="825" dirty="0">
                <a:solidFill>
                  <a:prstClr val="black"/>
                </a:solidFill>
                <a:latin typeface="Calibri" panose="020F0502020204030204"/>
                <a:hlinkClick r:id="rId6"/>
              </a:rPr>
              <a:t>https://designlab.eng.rpi.edu/edn/projects/capstone-support-dev/repository/112/raw/training/EDN%20Guidance%20for%20Out%20of%20Class%20Tasks%20-%20Initial%20Postings.mp4</a:t>
            </a:r>
            <a:endParaRPr lang="en-US" sz="825"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Post personal contact info (name, major, RPI email, phone #) to a Project Management Forum thread in accordance with the Initial Postings Video. First member creates the thread, other members reply to add their info. </a:t>
            </a:r>
          </a:p>
        </p:txBody>
      </p:sp>
      <p:sp>
        <p:nvSpPr>
          <p:cNvPr id="9" name="Oval 8"/>
          <p:cNvSpPr/>
          <p:nvPr/>
        </p:nvSpPr>
        <p:spPr>
          <a:xfrm>
            <a:off x="45023" y="358338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45023" y="5414113"/>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23396" y="172771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51</a:t>
            </a:fld>
            <a:endParaRPr lang="en-US" sz="1200" dirty="0"/>
          </a:p>
        </p:txBody>
      </p:sp>
    </p:spTree>
    <p:extLst>
      <p:ext uri="{BB962C8B-B14F-4D97-AF65-F5344CB8AC3E}">
        <p14:creationId xmlns:p14="http://schemas.microsoft.com/office/powerpoint/2010/main" val="3761273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52</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364758"/>
            <a:ext cx="9144000" cy="232682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53</a:t>
            </a:fld>
            <a:endParaRPr lang="en-US" sz="1200" dirty="0"/>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48577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Course grading</a:t>
            </a:r>
          </a:p>
          <a:p>
            <a:pPr lvl="1">
              <a:buFont typeface="Arial" panose="020B0604020202020204" pitchFamily="34" charset="0"/>
              <a:buChar char="•"/>
            </a:pPr>
            <a:r>
              <a:rPr lang="en-US" sz="2400" dirty="0"/>
              <a:t>Student expectations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55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601152"/>
            <a:ext cx="8458200" cy="4525963"/>
          </a:xfrm>
        </p:spPr>
        <p:txBody>
          <a:bodyPr vert="horz" lIns="91440" tIns="45720" rIns="91440" bIns="45720" rtlCol="0" anchor="t">
            <a:normAutofit fontScale="92500" lnSpcReduction="1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a:t>
            </a:r>
          </a:p>
          <a:p>
            <a:r>
              <a:rPr lang="en-US" dirty="0">
                <a:cs typeface="Calibri"/>
              </a:rPr>
              <a:t>Fill out based on team’s current (uninformed impression) of project</a:t>
            </a:r>
          </a:p>
          <a:p>
            <a:pPr lvl="1"/>
            <a:r>
              <a:rPr lang="en-US" dirty="0">
                <a:cs typeface="Calibri"/>
              </a:rPr>
              <a:t>This is first pass. Don’t worry that answers are not complete or verified by sponsor. You’ll be updating </a:t>
            </a:r>
            <a:r>
              <a:rPr lang="en-US">
                <a:cs typeface="Calibri"/>
              </a:rPr>
              <a:t>this often!</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1916724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58</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1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Course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and charger to all classes</a:t>
            </a:r>
          </a:p>
          <a:p>
            <a:r>
              <a:rPr lang="en-US" dirty="0">
                <a:cs typeface="Calibri"/>
              </a:rPr>
              <a:t>Teams may wish to use Webex to record their meetings for any members who are 'absent' or have connection issues.</a:t>
            </a:r>
          </a:p>
          <a:p>
            <a:pPr lvl="1"/>
            <a:r>
              <a:rPr lang="en-US" dirty="0"/>
              <a:t>If you record, save to the cloud so your team can access the recording.</a:t>
            </a:r>
          </a:p>
          <a:p>
            <a:pPr lvl="1"/>
            <a:r>
              <a:rPr lang="en-US" dirty="0">
                <a:cs typeface="Calibri"/>
              </a:rPr>
              <a:t>ALWAYS encouraged to take meeting minutes and post to Electronic Design Notebook (EDN) for future reference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20" y="273170"/>
            <a:ext cx="7886700" cy="882440"/>
          </a:xfrm>
        </p:spPr>
        <p:txBody>
          <a:bodyPr/>
          <a:lstStyle/>
          <a:p>
            <a:r>
              <a:rPr lang="en-US" dirty="0"/>
              <a:t>Out of Class Tasks</a:t>
            </a:r>
            <a:br>
              <a:rPr lang="en-US" dirty="0"/>
            </a:br>
            <a:r>
              <a:rPr lang="en-US" sz="1800" dirty="0"/>
              <a:t>(what you might call homework, to be completed </a:t>
            </a:r>
            <a:r>
              <a:rPr lang="en-US" sz="1800" b="1" dirty="0"/>
              <a:t>BEFORE Class 4</a:t>
            </a:r>
            <a:r>
              <a:rPr lang="en-US" sz="1800" dirty="0"/>
              <a:t>)</a:t>
            </a:r>
          </a:p>
        </p:txBody>
      </p:sp>
      <p:sp>
        <p:nvSpPr>
          <p:cNvPr id="8" name="Content Placeholder 2"/>
          <p:cNvSpPr txBox="1">
            <a:spLocks/>
          </p:cNvSpPr>
          <p:nvPr/>
        </p:nvSpPr>
        <p:spPr>
          <a:xfrm>
            <a:off x="1045640" y="1375949"/>
            <a:ext cx="7886700" cy="601069"/>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Update Needs/Reqs Workbook based on feedback and post to EDN Design Forum</a:t>
            </a:r>
          </a:p>
        </p:txBody>
      </p:sp>
      <p:sp>
        <p:nvSpPr>
          <p:cNvPr id="10" name="Content Placeholder 2"/>
          <p:cNvSpPr txBox="1">
            <a:spLocks/>
          </p:cNvSpPr>
          <p:nvPr/>
        </p:nvSpPr>
        <p:spPr>
          <a:xfrm>
            <a:off x="1045640" y="1977017"/>
            <a:ext cx="7886700" cy="601069"/>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latin typeface="Calibri" panose="020F0502020204030204"/>
            </a:endParaRPr>
          </a:p>
          <a:p>
            <a:pPr marL="0" indent="0" defTabSz="685800">
              <a:spcBef>
                <a:spcPts val="750"/>
              </a:spcBef>
              <a:buNone/>
            </a:pPr>
            <a:endParaRPr lang="en-US" sz="1400" b="1" dirty="0">
              <a:solidFill>
                <a:prstClr val="black"/>
              </a:solidFill>
              <a:latin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066800" y="2578086"/>
            <a:ext cx="7886700" cy="4051313"/>
          </a:xfrm>
          <a:prstGeom prst="rect">
            <a:avLst/>
          </a:prstGeom>
          <a:solidFill>
            <a:schemeClr val="accent6">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300" b="1" dirty="0">
                <a:solidFill>
                  <a:prstClr val="black"/>
                </a:solidFill>
                <a:latin typeface="Calibri" panose="020F0502020204030204"/>
              </a:rPr>
              <a:t>Administrative Tasks</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Class 3 Ticket Out </a:t>
            </a:r>
            <a:r>
              <a:rPr lang="en-US" sz="1875" dirty="0">
                <a:solidFill>
                  <a:prstClr val="black"/>
                </a:solidFill>
                <a:latin typeface="Calibri" panose="020F0502020204030204"/>
                <a:ea typeface="+mn-lt"/>
                <a:cs typeface="Calibri" panose="020F0502020204030204"/>
              </a:rPr>
              <a:t>- </a:t>
            </a:r>
            <a:r>
              <a:rPr lang="en-US" sz="900" dirty="0">
                <a:solidFill>
                  <a:prstClr val="black"/>
                </a:solidFill>
                <a:hlinkClick r:id="rId2"/>
              </a:rPr>
              <a:t>https://forms.gle/DnhZCi1MzGQZTLAn8</a:t>
            </a:r>
            <a:endParaRPr lang="en-US" sz="900" dirty="0">
              <a:solidFill>
                <a:prstClr val="black"/>
              </a:solidFill>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Choose sponsor liaison</a:t>
            </a:r>
          </a:p>
          <a:p>
            <a:pPr marL="514350" lvl="1" indent="-171450" defTabSz="685800">
              <a:spcBef>
                <a:spcPts val="375"/>
              </a:spcBef>
            </a:pPr>
            <a:r>
              <a:rPr lang="en-US" sz="2000" dirty="0">
                <a:solidFill>
                  <a:prstClr val="black"/>
                </a:solidFill>
                <a:latin typeface="Calibri" panose="020F0502020204030204"/>
                <a:ea typeface="+mn-lt"/>
                <a:cs typeface="Calibri" panose="020F0502020204030204"/>
              </a:rPr>
              <a:t>This person will be the focal point for emails to/from your sponsor. They are not the team's "spokesperson" at meetings, conference calls, in class, etc.</a:t>
            </a:r>
          </a:p>
          <a:p>
            <a:pPr marL="171450" indent="-171450" defTabSz="685800">
              <a:spcBef>
                <a:spcPts val="750"/>
              </a:spcBef>
            </a:pPr>
            <a:r>
              <a:rPr lang="en-US" sz="2000" dirty="0">
                <a:solidFill>
                  <a:prstClr val="black"/>
                </a:solidFill>
                <a:latin typeface="Calibri" panose="020F0502020204030204"/>
              </a:rPr>
              <a:t>Watch Intro to EDN video (5 min) in preparation of Class 4 review</a:t>
            </a:r>
            <a:endParaRPr lang="en-US" sz="2000" dirty="0">
              <a:solidFill>
                <a:srgbClr val="FF0000"/>
              </a:solidFill>
              <a:latin typeface="Calibri" panose="020F0502020204030204"/>
              <a:ea typeface="+mn-lt"/>
              <a:cs typeface="Calibri" panose="020F0502020204030204"/>
            </a:endParaRPr>
          </a:p>
          <a:p>
            <a:pPr marL="514350" lvl="1" indent="-171450" defTabSz="685800">
              <a:spcBef>
                <a:spcPts val="375"/>
              </a:spcBef>
            </a:pPr>
            <a:r>
              <a:rPr lang="en-US" sz="900" dirty="0">
                <a:solidFill>
                  <a:prstClr val="black"/>
                </a:solidFill>
                <a:latin typeface="Calibri" panose="020F0502020204030204"/>
                <a:hlinkClick r:id="rId3"/>
              </a:rPr>
              <a:t>https://designlab.eng.rpi.edu/edn/projects/capstone-support-dev/repository/112/raw/training/Intro%20to%20the%20EDN.mp4</a:t>
            </a:r>
            <a:endParaRPr lang="en-US" sz="900" dirty="0">
              <a:solidFill>
                <a:prstClr val="black"/>
              </a:solidFill>
              <a:latin typeface="Calibri" panose="020F0502020204030204"/>
            </a:endParaRPr>
          </a:p>
          <a:p>
            <a:pPr marL="171450" indent="-171450" defTabSz="685800">
              <a:spcBef>
                <a:spcPts val="750"/>
              </a:spcBef>
            </a:pPr>
            <a:r>
              <a:rPr lang="en-US" sz="2000" dirty="0">
                <a:solidFill>
                  <a:prstClr val="black"/>
                </a:solidFill>
                <a:latin typeface="Calibri" panose="020F0502020204030204"/>
              </a:rPr>
              <a:t>Read Project Documentation </a:t>
            </a:r>
            <a:r>
              <a:rPr lang="en-US" sz="2000" dirty="0"/>
              <a:t>page in preparation for class review</a:t>
            </a:r>
          </a:p>
          <a:p>
            <a:pPr marL="628650" lvl="1" indent="-171450" defTabSz="685800">
              <a:spcBef>
                <a:spcPts val="750"/>
              </a:spcBef>
            </a:pPr>
            <a:r>
              <a:rPr lang="en-US" sz="800" dirty="0">
                <a:hlinkClick r:id="rId4"/>
              </a:rPr>
              <a:t>https://designlab.eng.rpi.edu/edn/projects/capstone-support-dev/wiki/Project_Documentation</a:t>
            </a:r>
            <a:endParaRPr lang="en-US" sz="800" dirty="0"/>
          </a:p>
          <a:p>
            <a:pPr marL="171450" indent="-171450" defTabSz="685800">
              <a:spcBef>
                <a:spcPts val="750"/>
              </a:spcBef>
            </a:pPr>
            <a:r>
              <a:rPr lang="en-US" sz="2000" dirty="0">
                <a:solidFill>
                  <a:prstClr val="black"/>
                </a:solidFill>
                <a:latin typeface="Calibri" panose="020F0502020204030204"/>
                <a:ea typeface="+mn-lt"/>
                <a:cs typeface="Calibri" panose="020F0502020204030204"/>
              </a:rPr>
              <a:t>Read Meeting Minutes Wiki Page</a:t>
            </a:r>
          </a:p>
          <a:p>
            <a:pPr marL="514350" lvl="1" indent="-171450" defTabSz="685800">
              <a:spcBef>
                <a:spcPts val="375"/>
              </a:spcBef>
            </a:pPr>
            <a:r>
              <a:rPr lang="en-US" sz="900" dirty="0">
                <a:solidFill>
                  <a:prstClr val="black"/>
                </a:solidFill>
                <a:latin typeface="Calibri" panose="020F0502020204030204"/>
                <a:hlinkClick r:id="rId5"/>
              </a:rPr>
              <a:t>https://designlab.eng.rpi.edu/edn/projects/capstone-support-dev/wiki/Meeting_Minutes</a:t>
            </a:r>
            <a:r>
              <a:rPr lang="en-US" sz="900" dirty="0">
                <a:solidFill>
                  <a:prstClr val="black"/>
                </a:solidFill>
                <a:latin typeface="Calibri" panose="020F0502020204030204"/>
              </a:rPr>
              <a:t> </a:t>
            </a:r>
          </a:p>
          <a:p>
            <a:pPr marL="514350" lvl="1" indent="-171450" defTabSz="685800">
              <a:spcBef>
                <a:spcPts val="375"/>
              </a:spcBef>
            </a:pPr>
            <a:r>
              <a:rPr lang="en-US" sz="2000" dirty="0">
                <a:solidFill>
                  <a:prstClr val="black"/>
                </a:solidFill>
                <a:latin typeface="Calibri" panose="020F0502020204030204"/>
              </a:rPr>
              <a:t>Post notes taken during PPT review to Project Management Forum</a:t>
            </a: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Follow Subversion instructions to download and install client, then checkout a copy of your project’s </a:t>
            </a:r>
            <a:r>
              <a:rPr lang="en-US" sz="2000" b="1" dirty="0">
                <a:solidFill>
                  <a:prstClr val="black"/>
                </a:solidFill>
                <a:latin typeface="Calibri" panose="020F0502020204030204"/>
                <a:ea typeface="+mn-lt"/>
                <a:cs typeface="Calibri" panose="020F0502020204030204"/>
              </a:rPr>
              <a:t>working</a:t>
            </a:r>
            <a:r>
              <a:rPr lang="en-US" sz="2000" dirty="0">
                <a:solidFill>
                  <a:prstClr val="black"/>
                </a:solidFill>
                <a:latin typeface="Calibri" panose="020F0502020204030204"/>
                <a:ea typeface="+mn-lt"/>
                <a:cs typeface="Calibri" panose="020F0502020204030204"/>
              </a:rPr>
              <a:t> folder from the Repository. Visit your PE’s office hours for assistance.</a:t>
            </a:r>
          </a:p>
          <a:p>
            <a:pPr marL="514350" lvl="1" indent="-171450" defTabSz="685800">
              <a:spcBef>
                <a:spcPts val="375"/>
              </a:spcBef>
            </a:pPr>
            <a:r>
              <a:rPr lang="en-US" sz="900" dirty="0">
                <a:solidFill>
                  <a:prstClr val="black"/>
                </a:solidFill>
                <a:latin typeface="Calibri" panose="020F0502020204030204"/>
                <a:hlinkClick r:id="rId6"/>
              </a:rPr>
              <a:t>https://designlab.eng.rpi.edu/edn/projects/capstone-support-dev/wiki/Subversion_Clients#section-2</a:t>
            </a:r>
            <a:r>
              <a:rPr lang="en-US" sz="900" dirty="0">
                <a:solidFill>
                  <a:prstClr val="black"/>
                </a:solidFill>
                <a:latin typeface="Calibri" panose="020F0502020204030204"/>
              </a:rPr>
              <a:t> </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the Online Safety Training in Percipio by end of 3rd week</a:t>
            </a:r>
          </a:p>
          <a:p>
            <a:pPr marL="628650" lvl="1" indent="-285750" defTabSz="685800">
              <a:spcBef>
                <a:spcPts val="750"/>
              </a:spcBef>
            </a:pPr>
            <a:r>
              <a:rPr lang="en-US" sz="1900" dirty="0">
                <a:solidFill>
                  <a:prstClr val="black"/>
                </a:solidFill>
                <a:latin typeface="Calibri" panose="020F0502020204030204"/>
                <a:ea typeface="+mn-lt"/>
                <a:cs typeface="Calibri" panose="020F0502020204030204"/>
                <a:hlinkClick r:id="rId7"/>
              </a:rPr>
              <a:t>https://rpi.percipio.com/</a:t>
            </a:r>
            <a:endParaRPr lang="en-US" sz="1900" dirty="0">
              <a:solidFill>
                <a:prstClr val="black"/>
              </a:solidFill>
              <a:latin typeface="Calibri" panose="020F0502020204030204"/>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Rensselaer Manufacturing and Prototyping Laboratories - Safety Orientation</a:t>
            </a: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Instructions </a:t>
            </a:r>
            <a:r>
              <a:rPr lang="en-US" sz="1200" dirty="0">
                <a:solidFill>
                  <a:prstClr val="black"/>
                </a:solidFill>
                <a:latin typeface="Calibri" panose="020F0502020204030204"/>
                <a:ea typeface="+mn-lt"/>
                <a:cs typeface="Calibri" panose="020F0502020204030204"/>
                <a:hlinkClick r:id="rId8"/>
              </a:rPr>
              <a:t>https://designlab.eng.rpi.edu/edn/attachments/download/114354/RMPL%20Safety%20Module%20Completion%20Instructions-Percipio%20.pdf</a:t>
            </a:r>
            <a:r>
              <a:rPr lang="en-US" sz="1200" dirty="0">
                <a:solidFill>
                  <a:prstClr val="black"/>
                </a:solidFill>
                <a:latin typeface="Calibri" panose="020F0502020204030204"/>
                <a:ea typeface="+mn-lt"/>
                <a:cs typeface="Calibri" panose="020F0502020204030204"/>
              </a:rPr>
              <a:t> </a:t>
            </a:r>
          </a:p>
        </p:txBody>
      </p:sp>
      <p:sp>
        <p:nvSpPr>
          <p:cNvPr id="9" name="Oval 8"/>
          <p:cNvSpPr/>
          <p:nvPr/>
        </p:nvSpPr>
        <p:spPr>
          <a:xfrm>
            <a:off x="65955" y="211444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3024" y="4062186"/>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01398" y="122330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60</a:t>
            </a:fld>
            <a:endParaRPr lang="en-US" sz="1200" dirty="0"/>
          </a:p>
        </p:txBody>
      </p:sp>
    </p:spTree>
    <p:extLst>
      <p:ext uri="{BB962C8B-B14F-4D97-AF65-F5344CB8AC3E}">
        <p14:creationId xmlns:p14="http://schemas.microsoft.com/office/powerpoint/2010/main" val="42651140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057400"/>
            <a:ext cx="9144000" cy="2499143"/>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12"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62</a:t>
            </a:fld>
            <a:endParaRPr lang="en-US" sz="1200" dirty="0"/>
          </a:p>
        </p:txBody>
      </p:sp>
    </p:spTree>
    <p:extLst>
      <p:ext uri="{BB962C8B-B14F-4D97-AF65-F5344CB8AC3E}">
        <p14:creationId xmlns:p14="http://schemas.microsoft.com/office/powerpoint/2010/main" val="20594436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45 min - Sponsor 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email to Sponsor, copy your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65</a:t>
            </a:fld>
            <a:endParaRPr lang="en-US" sz="1200" dirty="0"/>
          </a:p>
        </p:txBody>
      </p:sp>
    </p:spTree>
    <p:extLst>
      <p:ext uri="{BB962C8B-B14F-4D97-AF65-F5344CB8AC3E}">
        <p14:creationId xmlns:p14="http://schemas.microsoft.com/office/powerpoint/2010/main" val="28828240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 grading</a:t>
            </a:r>
          </a:p>
          <a:p>
            <a:pPr lvl="1"/>
            <a:r>
              <a:rPr lang="en-US" sz="2400" dirty="0"/>
              <a:t>Student expectations</a:t>
            </a:r>
          </a:p>
          <a:p>
            <a:pPr lvl="1"/>
            <a:r>
              <a:rPr lang="en-US" sz="2400" dirty="0"/>
              <a:t>CE background and experience</a:t>
            </a:r>
          </a:p>
          <a:p>
            <a:pPr lvl="1"/>
            <a:r>
              <a:rPr lang="en-US" sz="2400" dirty="0"/>
              <a:t>Project impressions</a:t>
            </a:r>
          </a:p>
          <a:p>
            <a:pPr lvl="1"/>
            <a:r>
              <a:rPr lang="en-US" sz="2400" dirty="0"/>
              <a:t>Team Standards Agreement</a:t>
            </a:r>
          </a:p>
          <a:p>
            <a:pPr lvl="1"/>
            <a:endParaRPr lang="en-US" sz="2400" dirty="0"/>
          </a:p>
          <a:p>
            <a:pPr lvl="1"/>
            <a:endParaRPr lang="en-US" sz="2400"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66</a:t>
            </a:fld>
            <a:endParaRPr lang="en-US" sz="1200" dirty="0"/>
          </a:p>
        </p:txBody>
      </p:sp>
    </p:spTree>
    <p:extLst>
      <p:ext uri="{BB962C8B-B14F-4D97-AF65-F5344CB8AC3E}">
        <p14:creationId xmlns:p14="http://schemas.microsoft.com/office/powerpoint/2010/main" val="884226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9867"/>
            <a:ext cx="7886700" cy="882440"/>
          </a:xfrm>
        </p:spPr>
        <p:txBody>
          <a:bodyPr/>
          <a:lstStyle/>
          <a:p>
            <a:r>
              <a:rPr lang="en-US" dirty="0"/>
              <a:t>Out of Class Tasks</a:t>
            </a:r>
            <a:br>
              <a:rPr lang="en-US" dirty="0"/>
            </a:br>
            <a:r>
              <a:rPr lang="en-US" sz="1800" dirty="0"/>
              <a:t>(to be completed </a:t>
            </a:r>
            <a:r>
              <a:rPr lang="en-US" sz="1800" b="1" dirty="0"/>
              <a:t>BEFORE Class 5</a:t>
            </a:r>
            <a:r>
              <a:rPr lang="en-US" sz="1800" dirty="0"/>
              <a:t>)</a:t>
            </a:r>
          </a:p>
        </p:txBody>
      </p:sp>
      <p:sp>
        <p:nvSpPr>
          <p:cNvPr id="8" name="Content Placeholder 2"/>
          <p:cNvSpPr txBox="1">
            <a:spLocks/>
          </p:cNvSpPr>
          <p:nvPr/>
        </p:nvSpPr>
        <p:spPr>
          <a:xfrm>
            <a:off x="1524000" y="1363838"/>
            <a:ext cx="6731308" cy="845962"/>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Update Needs/Reqs Workbook - post to Engineering Analysis folder in the repository</a:t>
            </a:r>
          </a:p>
        </p:txBody>
      </p:sp>
      <p:sp>
        <p:nvSpPr>
          <p:cNvPr id="10" name="Content Placeholder 2"/>
          <p:cNvSpPr txBox="1">
            <a:spLocks/>
          </p:cNvSpPr>
          <p:nvPr/>
        </p:nvSpPr>
        <p:spPr>
          <a:xfrm>
            <a:off x="1519989" y="2209800"/>
            <a:ext cx="6731308" cy="130250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cs typeface="Calibri"/>
              </a:rPr>
              <a:t>Watch Statement of Work video (10 min) in preparation for creating draft in class 5</a:t>
            </a:r>
          </a:p>
          <a:p>
            <a:pPr marL="514350" lvl="1" indent="-171450" defTabSz="685800">
              <a:spcBef>
                <a:spcPts val="375"/>
              </a:spcBef>
            </a:pPr>
            <a:r>
              <a:rPr lang="en-US" sz="750" dirty="0">
                <a:solidFill>
                  <a:prstClr val="black"/>
                </a:solidFill>
                <a:latin typeface="Calibri" panose="020F0502020204030204"/>
                <a:cs typeface="Calibri"/>
                <a:hlinkClick r:id="rId2"/>
              </a:rPr>
              <a:t>https://designlab.eng.rpi.edu/edn/projects/capstone-support-dev/repository/112/raw/training/Statement%20of%20Work.mp4</a:t>
            </a:r>
            <a:endParaRPr lang="en-US" sz="750" dirty="0">
              <a:solidFill>
                <a:prstClr val="black"/>
              </a:solidFill>
              <a:latin typeface="Calibri" panose="020F0502020204030204"/>
              <a:cs typeface="Calibri"/>
            </a:endParaRP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524000" y="3512306"/>
            <a:ext cx="6731308" cy="2909384"/>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4 Ticket Out - </a:t>
            </a:r>
            <a:r>
              <a:rPr lang="en-US" sz="900" dirty="0">
                <a:solidFill>
                  <a:prstClr val="black"/>
                </a:solidFill>
                <a:hlinkClick r:id="rId3"/>
              </a:rPr>
              <a:t>https://forms.gle/JcjmKtadJw7cZz3i6</a:t>
            </a:r>
            <a:r>
              <a:rPr lang="en-US" sz="900" dirty="0">
                <a:solidFill>
                  <a:prstClr val="black"/>
                </a:solidFill>
              </a:rPr>
              <a:t> </a:t>
            </a:r>
          </a:p>
          <a:p>
            <a:pPr marL="171450" indent="-171450" defTabSz="685800">
              <a:spcBef>
                <a:spcPts val="750"/>
              </a:spcBef>
            </a:pPr>
            <a:r>
              <a:rPr lang="en-US" sz="1400" dirty="0">
                <a:solidFill>
                  <a:prstClr val="black"/>
                </a:solidFill>
                <a:latin typeface="Calibri" panose="020F0502020204030204"/>
                <a:cs typeface="Calibri"/>
              </a:rPr>
              <a:t>Read Project Documentation Wiki page in preparation for class review</a:t>
            </a:r>
          </a:p>
          <a:p>
            <a:pPr marL="514350" lvl="1" indent="-171450" defTabSz="685800">
              <a:spcBef>
                <a:spcPts val="375"/>
              </a:spcBef>
            </a:pPr>
            <a:r>
              <a:rPr lang="en-US" sz="750" dirty="0">
                <a:solidFill>
                  <a:prstClr val="black"/>
                </a:solidFill>
                <a:latin typeface="Calibri" panose="020F0502020204030204"/>
                <a:cs typeface="Calibri"/>
                <a:hlinkClick r:id="rId4"/>
              </a:rPr>
              <a:t>https://designlab.eng.rpi.edu/edn/projects/capstone-support-dev/wiki/Project_Documentation</a:t>
            </a:r>
            <a:r>
              <a:rPr lang="en-US" sz="750" dirty="0">
                <a:solidFill>
                  <a:prstClr val="black"/>
                </a:solidFill>
                <a:latin typeface="Calibri" panose="020F0502020204030204"/>
                <a:cs typeface="Calibri"/>
              </a:rPr>
              <a:t> </a:t>
            </a:r>
            <a:endParaRPr lang="en-US" sz="750" dirty="0">
              <a:solidFill>
                <a:srgbClr val="FF0000"/>
              </a:solidFill>
              <a:latin typeface="Calibri" panose="020F0502020204030204"/>
              <a:cs typeface="Calibri"/>
            </a:endParaRPr>
          </a:p>
          <a:p>
            <a:pPr marL="171450" indent="-171450" defTabSz="685800">
              <a:spcBef>
                <a:spcPts val="750"/>
              </a:spcBef>
            </a:pPr>
            <a:r>
              <a:rPr lang="en-US" sz="1400" dirty="0">
                <a:solidFill>
                  <a:prstClr val="black"/>
                </a:solidFill>
                <a:ea typeface="+mn-lt"/>
                <a:cs typeface="Calibri" panose="020F0502020204030204"/>
              </a:rPr>
              <a:t>Follow Subversion instructions to download and install client, then checkout a copy of the folder titled </a:t>
            </a:r>
            <a:r>
              <a:rPr lang="en-US" sz="1400" b="1" dirty="0">
                <a:solidFill>
                  <a:prstClr val="black"/>
                </a:solidFill>
                <a:ea typeface="+mn-lt"/>
                <a:cs typeface="Calibri" panose="020F0502020204030204"/>
              </a:rPr>
              <a:t>working </a:t>
            </a:r>
            <a:r>
              <a:rPr lang="en-US" sz="1400" dirty="0">
                <a:solidFill>
                  <a:prstClr val="black"/>
                </a:solidFill>
                <a:ea typeface="+mn-lt"/>
                <a:cs typeface="Calibri" panose="020F0502020204030204"/>
              </a:rPr>
              <a:t>from your project’s repository. Visit your PE’s office hours for assistance.</a:t>
            </a:r>
          </a:p>
          <a:p>
            <a:pPr marL="628650" lvl="1" indent="-171450" defTabSz="685800">
              <a:spcBef>
                <a:spcPts val="750"/>
              </a:spcBef>
            </a:pPr>
            <a:r>
              <a:rPr lang="en-US" sz="1000" dirty="0">
                <a:solidFill>
                  <a:prstClr val="black"/>
                </a:solidFill>
                <a:ea typeface="+mn-lt"/>
                <a:cs typeface="Calibri" panose="020F0502020204030204"/>
                <a:hlinkClick r:id="rId5"/>
              </a:rPr>
              <a:t>https://designlab.eng.rpi.edu/edn/projects/capstone-support-dev/wiki/Subversion</a:t>
            </a:r>
            <a:r>
              <a:rPr lang="en-US" sz="10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ea typeface="+mn-lt"/>
                <a:cs typeface="Calibri" panose="020F0502020204030204"/>
              </a:rPr>
              <a:t>Complete the Online Safety Training in Percipio by end of 3rd week</a:t>
            </a:r>
          </a:p>
          <a:p>
            <a:pPr marL="514350" lvl="1"/>
            <a:r>
              <a:rPr lang="en-US" sz="1300" u="sng" dirty="0">
                <a:hlinkClick r:id="rId6"/>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ea typeface="+mn-lt"/>
                <a:cs typeface="Calibri" panose="020F0502020204030204"/>
              </a:rPr>
              <a:t>Instructions </a:t>
            </a:r>
            <a:r>
              <a:rPr lang="en-US" sz="600" dirty="0">
                <a:solidFill>
                  <a:prstClr val="black"/>
                </a:solidFill>
                <a:ea typeface="+mn-lt"/>
                <a:cs typeface="Calibri" panose="020F0502020204030204"/>
                <a:hlinkClick r:id="rId7"/>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latin typeface="Calibri" panose="020F0502020204030204"/>
              <a:cs typeface="Calibri"/>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4835" y="243016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05868" y="42672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2467" y="141636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29355539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977" y="1662550"/>
            <a:ext cx="6484046" cy="3652639"/>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69</a:t>
            </a:fld>
            <a:endParaRPr lang="en-US" sz="1200" dirty="0"/>
          </a:p>
        </p:txBody>
      </p:sp>
    </p:spTree>
    <p:extLst>
      <p:ext uri="{BB962C8B-B14F-4D97-AF65-F5344CB8AC3E}">
        <p14:creationId xmlns:p14="http://schemas.microsoft.com/office/powerpoint/2010/main" val="3270172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7782128" cy="5007448"/>
          </a:xfrm>
        </p:spPr>
        <p:txBody>
          <a:bodyPr>
            <a:normAutofit/>
          </a:bodyPr>
          <a:lstStyle/>
          <a:p>
            <a:r>
              <a:rPr lang="en-US" dirty="0"/>
              <a:t>Capstone Classrooms are JEC 3232/3332</a:t>
            </a:r>
          </a:p>
          <a:p>
            <a:r>
              <a:rPr lang="en-US" dirty="0"/>
              <a:t>Capstone Shop (JEC 2332) will be open 9am-4pm for hands-on work (Glass and caged areas adjacent to IED shop)</a:t>
            </a:r>
          </a:p>
          <a:p>
            <a:r>
              <a:rPr lang="en-US" dirty="0"/>
              <a:t>Conference Room (JEC 3321) for meetings. Ask you PE to reserve it.</a:t>
            </a:r>
          </a:p>
          <a:p>
            <a:r>
              <a:rPr lang="en-US" dirty="0"/>
              <a:t>Conference Table back of JEC 3232 for meetings. Ask you PE to reserve it.</a:t>
            </a:r>
          </a:p>
        </p:txBody>
      </p:sp>
      <p:sp>
        <p:nvSpPr>
          <p:cNvPr id="7" name="Slide Number Placeholder 6"/>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Documentation &amp; EDN Usage Q&amp;A</a:t>
            </a:r>
          </a:p>
        </p:txBody>
      </p:sp>
      <p:sp>
        <p:nvSpPr>
          <p:cNvPr id="3" name="Content Placeholder 2"/>
          <p:cNvSpPr>
            <a:spLocks noGrp="1"/>
          </p:cNvSpPr>
          <p:nvPr>
            <p:ph idx="1"/>
          </p:nvPr>
        </p:nvSpPr>
        <p:spPr/>
        <p:txBody>
          <a:bodyPr>
            <a:normAutofit fontScale="92500"/>
          </a:bodyPr>
          <a:lstStyle/>
          <a:p>
            <a:r>
              <a:rPr lang="en-US" sz="23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r>
              <a:rPr lang="en-US" dirty="0"/>
              <a:t>QUESTIONS about content?</a:t>
            </a:r>
          </a:p>
          <a:p>
            <a:endParaRPr lang="en-US" dirty="0"/>
          </a:p>
          <a:p>
            <a:r>
              <a:rPr lang="en-US" dirty="0"/>
              <a:t>Why do we document?</a:t>
            </a:r>
          </a:p>
          <a:p>
            <a:r>
              <a:rPr lang="en-US" dirty="0"/>
              <a:t>What do we document?</a:t>
            </a:r>
          </a:p>
          <a:p>
            <a:r>
              <a:rPr lang="en-US" dirty="0"/>
              <a:t>How will you document?</a:t>
            </a:r>
          </a:p>
          <a:p>
            <a:r>
              <a:rPr lang="en-US" dirty="0"/>
              <a:t>How often / when will you document?</a:t>
            </a:r>
          </a:p>
          <a:p>
            <a:r>
              <a:rPr lang="en-US" dirty="0"/>
              <a:t>Must we wait for things to be complete / final to document?</a:t>
            </a:r>
          </a:p>
          <a:p>
            <a:r>
              <a:rPr lang="en-US" dirty="0"/>
              <a:t>Where does it go?</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70</a:t>
            </a:fld>
            <a:endParaRPr lang="en-US" sz="1200" dirty="0"/>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status updates and design report versions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71</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72</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Where, When, Why, and How of the team’s work</a:t>
            </a:r>
          </a:p>
        </p:txBody>
      </p:sp>
    </p:spTree>
    <p:extLst>
      <p:ext uri="{BB962C8B-B14F-4D97-AF65-F5344CB8AC3E}">
        <p14:creationId xmlns:p14="http://schemas.microsoft.com/office/powerpoint/2010/main" val="37459004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Communication &amp; Documentation </a:t>
            </a:r>
            <a:br>
              <a:rPr lang="en-US" dirty="0"/>
            </a:br>
            <a:r>
              <a:rPr lang="en-US" dirty="0"/>
              <a:t>Policies / Tools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a:t> or When2Meet </a:t>
            </a:r>
            <a:r>
              <a:rPr lang="en-US" dirty="0"/>
              <a:t>–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4444500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24903789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br>
              <a:rPr lang="en-US" dirty="0"/>
            </a:br>
            <a:r>
              <a:rPr lang="en-US" dirty="0"/>
              <a:t>Revision Spring 2023</a:t>
            </a:r>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
        <p:nvSpPr>
          <p:cNvPr id="3" name="Rectangle 10">
            <a:extLst>
              <a:ext uri="{FF2B5EF4-FFF2-40B4-BE49-F238E27FC236}">
                <a16:creationId xmlns:a16="http://schemas.microsoft.com/office/drawing/2014/main" id="{413EAC6B-96B3-4D70-B7FB-7EF6F6985E59}"/>
              </a:ext>
            </a:extLst>
          </p:cNvPr>
          <p:cNvSpPr>
            <a:spLocks noChangeArrowheads="1"/>
          </p:cNvSpPr>
          <p:nvPr/>
        </p:nvSpPr>
        <p:spPr bwMode="auto">
          <a:xfrm>
            <a:off x="914400" y="11168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Object 5">
            <a:extLst>
              <a:ext uri="{FF2B5EF4-FFF2-40B4-BE49-F238E27FC236}">
                <a16:creationId xmlns:a16="http://schemas.microsoft.com/office/drawing/2014/main" id="{F6D8D493-11CB-4E80-95D9-1D7646627E87}"/>
              </a:ext>
            </a:extLst>
          </p:cNvPr>
          <p:cNvGraphicFramePr>
            <a:graphicFrameLocks noChangeAspect="1"/>
          </p:cNvGraphicFramePr>
          <p:nvPr>
            <p:extLst>
              <p:ext uri="{D42A27DB-BD31-4B8C-83A1-F6EECF244321}">
                <p14:modId xmlns:p14="http://schemas.microsoft.com/office/powerpoint/2010/main" val="3679249773"/>
              </p:ext>
            </p:extLst>
          </p:nvPr>
        </p:nvGraphicFramePr>
        <p:xfrm>
          <a:off x="914400" y="1574800"/>
          <a:ext cx="5711825" cy="4841875"/>
        </p:xfrm>
        <a:graphic>
          <a:graphicData uri="http://schemas.openxmlformats.org/presentationml/2006/ole">
            <mc:AlternateContent xmlns:mc="http://schemas.openxmlformats.org/markup-compatibility/2006">
              <mc:Choice xmlns:v="urn:schemas-microsoft-com:vml" Requires="v">
                <p:oleObj spid="_x0000_s1026" name="Worksheet" r:id="rId3" imgW="5821538" imgH="4846131" progId="Excel.Sheet.12">
                  <p:embed/>
                </p:oleObj>
              </mc:Choice>
              <mc:Fallback>
                <p:oleObj name="Worksheet" r:id="rId3" imgW="5821538" imgH="4846131" progId="Excel.Sheet.12">
                  <p:embed/>
                  <p:pic>
                    <p:nvPicPr>
                      <p:cNvPr id="0" name="Object 9"/>
                      <p:cNvPicPr>
                        <a:picLocks noChangeAspect="1" noChangeArrowheads="1"/>
                      </p:cNvPicPr>
                      <p:nvPr/>
                    </p:nvPicPr>
                    <p:blipFill>
                      <a:blip r:embed="rId4"/>
                      <a:srcRect/>
                      <a:stretch>
                        <a:fillRect/>
                      </a:stretch>
                    </p:blipFill>
                    <p:spPr bwMode="auto">
                      <a:xfrm>
                        <a:off x="914400" y="1574800"/>
                        <a:ext cx="5711825" cy="484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39568140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6" name="TextBox 5"/>
          <p:cNvSpPr txBox="1"/>
          <p:nvPr/>
        </p:nvSpPr>
        <p:spPr>
          <a:xfrm>
            <a:off x="1219200" y="5433021"/>
            <a:ext cx="7086600" cy="923330"/>
          </a:xfrm>
          <a:prstGeom prst="rect">
            <a:avLst/>
          </a:prstGeom>
          <a:noFill/>
          <a:ln w="28575">
            <a:solidFill>
              <a:srgbClr val="FF0000"/>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77</a:t>
            </a:fld>
            <a:endParaRPr lang="en-US" sz="1200" dirty="0"/>
          </a:p>
        </p:txBody>
      </p:sp>
    </p:spTree>
    <p:extLst>
      <p:ext uri="{BB962C8B-B14F-4D97-AF65-F5344CB8AC3E}">
        <p14:creationId xmlns:p14="http://schemas.microsoft.com/office/powerpoint/2010/main" val="25740501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SoW document template located?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spTree>
    <p:extLst>
      <p:ext uri="{BB962C8B-B14F-4D97-AF65-F5344CB8AC3E}">
        <p14:creationId xmlns:p14="http://schemas.microsoft.com/office/powerpoint/2010/main" val="1205418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725128" y="381000"/>
            <a:ext cx="7772400" cy="1205937"/>
          </a:xfrm>
        </p:spPr>
        <p:txBody>
          <a:bodyPr>
            <a:noAutofit/>
          </a:bodyPr>
          <a:lstStyle/>
          <a:p>
            <a:r>
              <a:rPr lang="en-US" sz="4000" dirty="0">
                <a:latin typeface="+mn-lt"/>
              </a:rPr>
              <a:t>10 </a:t>
            </a:r>
            <a:r>
              <a:rPr lang="en-US" sz="4000" dirty="0" err="1">
                <a:latin typeface="+mn-lt"/>
              </a:rPr>
              <a:t>mins</a:t>
            </a:r>
            <a:r>
              <a:rPr lang="en-US" sz="4000" dirty="0">
                <a:latin typeface="+mn-lt"/>
              </a:rPr>
              <a:t> - Technical Communications</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182328" y="2209800"/>
            <a:ext cx="6858000" cy="1314090"/>
          </a:xfrm>
        </p:spPr>
        <p:txBody>
          <a:bodyPr>
            <a:normAutofit/>
          </a:bodyPr>
          <a:lstStyle/>
          <a:p>
            <a:pPr>
              <a:lnSpc>
                <a:spcPct val="110000"/>
              </a:lnSpc>
              <a:spcBef>
                <a:spcPts val="1200"/>
              </a:spcBef>
            </a:pPr>
            <a:r>
              <a:rPr lang="en-US" sz="3200" dirty="0"/>
              <a:t>Helpful Hints for Capstone </a:t>
            </a:r>
            <a:br>
              <a:rPr lang="en-US" sz="3200" dirty="0"/>
            </a:br>
            <a:r>
              <a:rPr lang="en-US" sz="3200" dirty="0"/>
              <a:t>and Career Success</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80</a:t>
            </a:fld>
            <a:endParaRPr lang="en-US" dirty="0"/>
          </a:p>
        </p:txBody>
      </p:sp>
    </p:spTree>
    <p:extLst>
      <p:ext uri="{BB962C8B-B14F-4D97-AF65-F5344CB8AC3E}">
        <p14:creationId xmlns:p14="http://schemas.microsoft.com/office/powerpoint/2010/main" val="32020167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1049591" y="658762"/>
            <a:ext cx="6993194" cy="769886"/>
          </a:xfrm>
        </p:spPr>
        <p:txBody>
          <a:bodyPr>
            <a:normAutofit/>
          </a:bodyPr>
          <a:lstStyle/>
          <a:p>
            <a:r>
              <a:rPr lang="en-US" sz="4400" dirty="0">
                <a:latin typeface="+mn-lt"/>
              </a:rPr>
              <a:t>3 Keys to Success</a:t>
            </a:r>
            <a:r>
              <a:rPr lang="en-US" sz="4400" dirty="0"/>
              <a:t>*</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49940" y="2156692"/>
            <a:ext cx="6858000" cy="1655762"/>
          </a:xfrm>
        </p:spPr>
        <p:txBody>
          <a:bodyPr>
            <a:noAutofit/>
          </a:bodyPr>
          <a:lstStyle/>
          <a:p>
            <a:pPr marL="2743200" indent="-344488" algn="l">
              <a:lnSpc>
                <a:spcPct val="100000"/>
              </a:lnSpc>
              <a:buFont typeface="Arial" panose="020B0604020202020204" pitchFamily="34" charset="0"/>
              <a:buChar char="•"/>
            </a:pPr>
            <a:r>
              <a:rPr lang="en-US" sz="3200" dirty="0"/>
              <a:t>Ability to Speak</a:t>
            </a:r>
          </a:p>
          <a:p>
            <a:pPr marL="2743200" indent="-344488" algn="l">
              <a:lnSpc>
                <a:spcPct val="100000"/>
              </a:lnSpc>
              <a:buFont typeface="Arial" panose="020B0604020202020204" pitchFamily="34" charset="0"/>
              <a:buChar char="•"/>
            </a:pPr>
            <a:r>
              <a:rPr lang="en-US" sz="3200" dirty="0"/>
              <a:t>Ability to Write</a:t>
            </a:r>
          </a:p>
          <a:p>
            <a:pPr marL="2743200" indent="-344488" algn="l">
              <a:lnSpc>
                <a:spcPct val="100000"/>
              </a:lnSpc>
              <a:buFont typeface="Arial" panose="020B0604020202020204" pitchFamily="34" charset="0"/>
              <a:buChar char="•"/>
            </a:pPr>
            <a:r>
              <a:rPr lang="en-US" sz="3200" dirty="0"/>
              <a:t>Quality of Your Ideas</a:t>
            </a:r>
          </a:p>
        </p:txBody>
      </p:sp>
      <p:sp>
        <p:nvSpPr>
          <p:cNvPr id="8" name="TextBox 7">
            <a:extLst>
              <a:ext uri="{FF2B5EF4-FFF2-40B4-BE49-F238E27FC236}">
                <a16:creationId xmlns:a16="http://schemas.microsoft.com/office/drawing/2014/main" id="{8BF2D88F-D4C2-5897-0AB4-9417151817AA}"/>
              </a:ext>
            </a:extLst>
          </p:cNvPr>
          <p:cNvSpPr txBox="1"/>
          <p:nvPr/>
        </p:nvSpPr>
        <p:spPr>
          <a:xfrm>
            <a:off x="1975052" y="5934670"/>
            <a:ext cx="5644946" cy="923330"/>
          </a:xfrm>
          <a:prstGeom prst="rect">
            <a:avLst/>
          </a:prstGeom>
          <a:noFill/>
        </p:spPr>
        <p:txBody>
          <a:bodyPr wrap="square" rtlCol="0">
            <a:spAutoFit/>
          </a:bodyPr>
          <a:lstStyle/>
          <a:p>
            <a:r>
              <a:rPr lang="en-US" dirty="0"/>
              <a:t>*Prof. Patrick Winston, MIT – Director of AI Lab 1972-1997 </a:t>
            </a:r>
          </a:p>
          <a:p>
            <a:r>
              <a:rPr lang="en-US" dirty="0"/>
              <a:t>  </a:t>
            </a:r>
            <a:r>
              <a:rPr lang="en-US" dirty="0">
                <a:hlinkClick r:id="rId2"/>
              </a:rPr>
              <a:t>https://www.youtube.com/watch?v=ukYi50Gfc5M</a:t>
            </a:r>
            <a:endParaRPr lang="en-US" dirty="0"/>
          </a:p>
          <a:p>
            <a:endParaRPr lang="en-US" dirty="0"/>
          </a:p>
        </p:txBody>
      </p:sp>
      <p:sp>
        <p:nvSpPr>
          <p:cNvPr id="5"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135536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E1DC-EE6C-24F7-7A82-811C376FB6AC}"/>
              </a:ext>
            </a:extLst>
          </p:cNvPr>
          <p:cNvSpPr>
            <a:spLocks noGrp="1"/>
          </p:cNvSpPr>
          <p:nvPr>
            <p:ph type="title"/>
          </p:nvPr>
        </p:nvSpPr>
        <p:spPr/>
        <p:txBody>
          <a:bodyPr/>
          <a:lstStyle/>
          <a:p>
            <a:pPr algn="ctr"/>
            <a:r>
              <a:rPr lang="en-US" dirty="0">
                <a:latin typeface="Calibri (Headings)"/>
              </a:rPr>
              <a:t>Tech Reports</a:t>
            </a:r>
          </a:p>
        </p:txBody>
      </p:sp>
      <p:sp>
        <p:nvSpPr>
          <p:cNvPr id="3" name="Content Placeholder 2">
            <a:extLst>
              <a:ext uri="{FF2B5EF4-FFF2-40B4-BE49-F238E27FC236}">
                <a16:creationId xmlns:a16="http://schemas.microsoft.com/office/drawing/2014/main" id="{2B616B3C-B3E7-32CD-4A91-5CBDD15F44F9}"/>
              </a:ext>
            </a:extLst>
          </p:cNvPr>
          <p:cNvSpPr>
            <a:spLocks noGrp="1"/>
          </p:cNvSpPr>
          <p:nvPr>
            <p:ph idx="1"/>
          </p:nvPr>
        </p:nvSpPr>
        <p:spPr/>
        <p:txBody>
          <a:bodyPr>
            <a:normAutofit/>
          </a:bodyPr>
          <a:lstStyle/>
          <a:p>
            <a:r>
              <a:rPr lang="en-US" sz="3200" dirty="0"/>
              <a:t>Differ from a Term Paper or Essay</a:t>
            </a:r>
            <a:br>
              <a:rPr lang="en-US" sz="3200" dirty="0"/>
            </a:br>
            <a:r>
              <a:rPr lang="en-US" sz="3200" dirty="0"/>
              <a:t>	- News Article vs. Feature Story</a:t>
            </a:r>
            <a:br>
              <a:rPr lang="en-US" sz="3200" dirty="0"/>
            </a:br>
            <a:r>
              <a:rPr lang="en-US" sz="3200" dirty="0"/>
              <a:t>	- Factual vs. Opinion</a:t>
            </a:r>
          </a:p>
          <a:p>
            <a:r>
              <a:rPr lang="en-US" sz="3200" dirty="0"/>
              <a:t>Provide Technical Information and Results  </a:t>
            </a:r>
            <a:br>
              <a:rPr lang="en-US" sz="3200" dirty="0"/>
            </a:br>
            <a:r>
              <a:rPr lang="en-US" sz="3200" dirty="0"/>
              <a:t> 	- What?</a:t>
            </a:r>
            <a:br>
              <a:rPr lang="en-US" sz="3200" dirty="0"/>
            </a:br>
            <a:r>
              <a:rPr lang="en-US" sz="3200" dirty="0"/>
              <a:t> 	- Why?</a:t>
            </a:r>
            <a:br>
              <a:rPr lang="en-US" sz="3200" dirty="0"/>
            </a:br>
            <a:r>
              <a:rPr lang="en-US" sz="3200" dirty="0"/>
              <a:t> 	- How?</a:t>
            </a:r>
          </a:p>
          <a:p>
            <a:r>
              <a:rPr lang="en-US" sz="3200" dirty="0"/>
              <a:t>Reader must be able to </a:t>
            </a:r>
            <a:r>
              <a:rPr lang="en-US" sz="3200" b="1" dirty="0"/>
              <a:t>re-produce</a:t>
            </a:r>
            <a:r>
              <a:rPr lang="en-US" sz="3200" dirty="0"/>
              <a:t> the results</a:t>
            </a:r>
          </a:p>
          <a:p>
            <a:pPr marL="0" indent="0">
              <a:buNone/>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82</a:t>
            </a:fld>
            <a:endParaRPr lang="en-US" dirty="0"/>
          </a:p>
        </p:txBody>
      </p:sp>
    </p:spTree>
    <p:extLst>
      <p:ext uri="{BB962C8B-B14F-4D97-AF65-F5344CB8AC3E}">
        <p14:creationId xmlns:p14="http://schemas.microsoft.com/office/powerpoint/2010/main" val="36330029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a:xfrm>
            <a:off x="628650" y="216313"/>
            <a:ext cx="7886700" cy="805790"/>
          </a:xfrm>
        </p:spPr>
        <p:txBody>
          <a:bodyPr/>
          <a:lstStyle/>
          <a:p>
            <a:pPr algn="ctr"/>
            <a:r>
              <a:rPr lang="en-US" dirty="0">
                <a:latin typeface="+mn-lt"/>
              </a:rPr>
              <a:t>Start with an Outline</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412647" y="1253331"/>
            <a:ext cx="8274153" cy="4766470"/>
          </a:xfrm>
        </p:spPr>
        <p:txBody>
          <a:bodyPr>
            <a:noAutofit/>
          </a:bodyPr>
          <a:lstStyle/>
          <a:p>
            <a:pPr>
              <a:buFont typeface="Wingdings" panose="05000000000000000000" pitchFamily="2" charset="2"/>
              <a:buChar char="Ø"/>
            </a:pPr>
            <a:r>
              <a:rPr lang="en-US" sz="2400" dirty="0"/>
              <a:t>What is the </a:t>
            </a:r>
            <a:r>
              <a:rPr lang="en-US" sz="2400" b="1" dirty="0">
                <a:solidFill>
                  <a:srgbClr val="0000FF"/>
                </a:solidFill>
              </a:rPr>
              <a:t>Key Message</a:t>
            </a:r>
            <a:r>
              <a:rPr lang="en-US" sz="2400" dirty="0"/>
              <a:t>?</a:t>
            </a:r>
            <a:br>
              <a:rPr lang="en-US" sz="2400" dirty="0"/>
            </a:br>
            <a:r>
              <a:rPr lang="en-US" sz="2400" dirty="0"/>
              <a:t>	Who is the Audience?</a:t>
            </a:r>
            <a:br>
              <a:rPr lang="en-US" sz="2400" dirty="0"/>
            </a:br>
            <a:r>
              <a:rPr lang="en-US" sz="2400" dirty="0"/>
              <a:t>	Can an Uninformed Reader Understand?</a:t>
            </a:r>
            <a:br>
              <a:rPr lang="en-US" sz="2400" dirty="0"/>
            </a:br>
            <a:r>
              <a:rPr lang="en-US" sz="2400" dirty="0"/>
              <a:t>	Avoid Information Overload (...Data Dump)</a:t>
            </a:r>
          </a:p>
          <a:p>
            <a:pPr>
              <a:buFont typeface="Wingdings" panose="05000000000000000000" pitchFamily="2" charset="2"/>
              <a:buChar char="Ø"/>
            </a:pPr>
            <a:r>
              <a:rPr lang="en-US" sz="2400" dirty="0"/>
              <a:t>Utilize </a:t>
            </a:r>
            <a:r>
              <a:rPr lang="en-US" sz="2400" b="1" dirty="0">
                <a:solidFill>
                  <a:srgbClr val="FF0000"/>
                </a:solidFill>
              </a:rPr>
              <a:t>Illustrations </a:t>
            </a:r>
            <a:r>
              <a:rPr lang="en-US" sz="2400" dirty="0"/>
              <a:t>to convey the message </a:t>
            </a:r>
            <a:br>
              <a:rPr lang="en-US" sz="2400" dirty="0"/>
            </a:br>
            <a:r>
              <a:rPr lang="en-US" sz="2400" dirty="0"/>
              <a:t>   	“A picture is worth 1000 words!”</a:t>
            </a:r>
            <a:br>
              <a:rPr lang="en-US" sz="2400" dirty="0"/>
            </a:br>
            <a:r>
              <a:rPr lang="en-US" sz="2400" dirty="0"/>
              <a:t>	  - Figures, Plots</a:t>
            </a:r>
            <a:br>
              <a:rPr lang="en-US" sz="2400" dirty="0"/>
            </a:br>
            <a:r>
              <a:rPr lang="en-US" sz="2400" dirty="0"/>
              <a:t>	  - Schematics, Diagrams</a:t>
            </a:r>
            <a:br>
              <a:rPr lang="en-US" sz="2400" b="1" dirty="0">
                <a:solidFill>
                  <a:srgbClr val="FF0000"/>
                </a:solidFill>
              </a:rPr>
            </a:br>
            <a:r>
              <a:rPr lang="en-US" sz="2400" dirty="0"/>
              <a:t>	  - Tables, Lists</a:t>
            </a:r>
            <a:br>
              <a:rPr lang="en-US" sz="2400" dirty="0"/>
            </a:br>
            <a:r>
              <a:rPr lang="en-US" sz="2400" dirty="0"/>
              <a:t>	  - Equations</a:t>
            </a:r>
          </a:p>
          <a:p>
            <a:pPr>
              <a:buFont typeface="Wingdings" panose="05000000000000000000" pitchFamily="2" charset="2"/>
              <a:buChar char="Ø"/>
            </a:pPr>
            <a:r>
              <a:rPr lang="en-US" sz="2400" b="1" dirty="0">
                <a:solidFill>
                  <a:srgbClr val="00B050"/>
                </a:solidFill>
              </a:rPr>
              <a:t>Self-Explanatory </a:t>
            </a:r>
            <a:r>
              <a:rPr lang="en-US" sz="2400" dirty="0"/>
              <a:t>Figure Captions and Table Names</a:t>
            </a:r>
            <a:br>
              <a:rPr lang="en-US" sz="2400" dirty="0"/>
            </a:br>
            <a:r>
              <a:rPr lang="en-US" sz="2400" dirty="0"/>
              <a:t>        Can the reader understand the diagram/table	without reading the entire text?</a:t>
            </a:r>
          </a:p>
          <a:p>
            <a:endParaRPr lang="en-US" sz="2400" dirty="0"/>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17347046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E141-1E75-131B-EAE5-CAAD6B7EF0F1}"/>
              </a:ext>
            </a:extLst>
          </p:cNvPr>
          <p:cNvSpPr>
            <a:spLocks noGrp="1"/>
          </p:cNvSpPr>
          <p:nvPr>
            <p:ph type="title"/>
          </p:nvPr>
        </p:nvSpPr>
        <p:spPr/>
        <p:txBody>
          <a:bodyPr/>
          <a:lstStyle/>
          <a:p>
            <a:pPr algn="ctr"/>
            <a:r>
              <a:rPr lang="en-US" dirty="0">
                <a:latin typeface="+mn-lt"/>
              </a:rPr>
              <a:t>Writing Style</a:t>
            </a:r>
          </a:p>
        </p:txBody>
      </p:sp>
      <p:sp>
        <p:nvSpPr>
          <p:cNvPr id="3" name="Content Placeholder 2">
            <a:extLst>
              <a:ext uri="{FF2B5EF4-FFF2-40B4-BE49-F238E27FC236}">
                <a16:creationId xmlns:a16="http://schemas.microsoft.com/office/drawing/2014/main" id="{32E1DA2F-4A6C-4DD3-F657-89517F1D2957}"/>
              </a:ext>
            </a:extLst>
          </p:cNvPr>
          <p:cNvSpPr>
            <a:spLocks noGrp="1"/>
          </p:cNvSpPr>
          <p:nvPr>
            <p:ph idx="1"/>
          </p:nvPr>
        </p:nvSpPr>
        <p:spPr>
          <a:xfrm>
            <a:off x="1297245" y="1455177"/>
            <a:ext cx="7443632" cy="2369574"/>
          </a:xfrm>
        </p:spPr>
        <p:txBody>
          <a:bodyPr>
            <a:noAutofit/>
          </a:bodyPr>
          <a:lstStyle/>
          <a:p>
            <a:r>
              <a:rPr lang="en-US" sz="2800" dirty="0"/>
              <a:t>Clear and Concise</a:t>
            </a:r>
          </a:p>
          <a:p>
            <a:r>
              <a:rPr lang="en-US" sz="2800" dirty="0"/>
              <a:t>Short Sentences</a:t>
            </a:r>
          </a:p>
          <a:p>
            <a:r>
              <a:rPr lang="en-US" sz="2800" dirty="0"/>
              <a:t>Use Formatting for Clarity</a:t>
            </a:r>
            <a:br>
              <a:rPr lang="en-US" sz="2800" dirty="0"/>
            </a:br>
            <a:r>
              <a:rPr lang="en-US" sz="2800" dirty="0"/>
              <a:t>   </a:t>
            </a:r>
            <a:r>
              <a:rPr lang="en-US" sz="2000" dirty="0">
                <a:solidFill>
                  <a:srgbClr val="0000FF"/>
                </a:solidFill>
              </a:rPr>
              <a:t>4.0 Design Concept</a:t>
            </a:r>
            <a:br>
              <a:rPr lang="en-US" sz="2000" dirty="0">
                <a:solidFill>
                  <a:srgbClr val="0000FF"/>
                </a:solidFill>
              </a:rPr>
            </a:br>
            <a:r>
              <a:rPr lang="en-US" sz="2000" dirty="0">
                <a:solidFill>
                  <a:srgbClr val="0000FF"/>
                </a:solidFill>
              </a:rPr>
              <a:t>	   4.1 Mechanical System</a:t>
            </a:r>
            <a:br>
              <a:rPr lang="en-US" sz="2000" dirty="0">
                <a:solidFill>
                  <a:srgbClr val="0000FF"/>
                </a:solidFill>
              </a:rPr>
            </a:br>
            <a:r>
              <a:rPr lang="en-US" sz="2000" dirty="0">
                <a:solidFill>
                  <a:srgbClr val="0000FF"/>
                </a:solidFill>
              </a:rPr>
              <a:t>		4.1.1  Engine</a:t>
            </a:r>
            <a:br>
              <a:rPr lang="en-US" sz="2000" dirty="0">
                <a:solidFill>
                  <a:srgbClr val="0000FF"/>
                </a:solidFill>
              </a:rPr>
            </a:br>
            <a:r>
              <a:rPr lang="en-US" sz="2000" dirty="0">
                <a:solidFill>
                  <a:srgbClr val="0000FF"/>
                </a:solidFill>
              </a:rPr>
              <a:t>		4.1.2  Powertrain</a:t>
            </a:r>
            <a:br>
              <a:rPr lang="en-US" sz="2000" dirty="0">
                <a:solidFill>
                  <a:srgbClr val="0000FF"/>
                </a:solidFill>
              </a:rPr>
            </a:br>
            <a:r>
              <a:rPr lang="en-US" sz="2000" dirty="0">
                <a:solidFill>
                  <a:srgbClr val="0000FF"/>
                </a:solidFill>
              </a:rPr>
              <a:t>	   4.2 Electrical System</a:t>
            </a:r>
            <a:br>
              <a:rPr lang="en-US" sz="2000" dirty="0">
                <a:solidFill>
                  <a:srgbClr val="0000FF"/>
                </a:solidFill>
              </a:rPr>
            </a:br>
            <a:r>
              <a:rPr lang="en-US" sz="2000" dirty="0">
                <a:solidFill>
                  <a:srgbClr val="0000FF"/>
                </a:solidFill>
              </a:rPr>
              <a:t>		4.2.1  Sensors</a:t>
            </a:r>
            <a:br>
              <a:rPr lang="en-US" sz="2000" dirty="0">
                <a:solidFill>
                  <a:srgbClr val="0000FF"/>
                </a:solidFill>
              </a:rPr>
            </a:br>
            <a:r>
              <a:rPr lang="en-US" sz="2000" dirty="0">
                <a:solidFill>
                  <a:srgbClr val="0000FF"/>
                </a:solidFill>
              </a:rPr>
              <a:t>		4.2.2  Controls</a:t>
            </a:r>
          </a:p>
          <a:p>
            <a:r>
              <a:rPr lang="en-US" sz="2800" dirty="0"/>
              <a:t>Use a Scale in Figures to show Dimensions</a:t>
            </a:r>
          </a:p>
        </p:txBody>
      </p:sp>
      <p:pic>
        <p:nvPicPr>
          <p:cNvPr id="5" name="Picture 4">
            <a:extLst>
              <a:ext uri="{FF2B5EF4-FFF2-40B4-BE49-F238E27FC236}">
                <a16:creationId xmlns:a16="http://schemas.microsoft.com/office/drawing/2014/main" id="{375FB655-BD70-1B24-0251-5B7ECA6FA184}"/>
              </a:ext>
            </a:extLst>
          </p:cNvPr>
          <p:cNvPicPr>
            <a:picLocks noChangeAspect="1"/>
          </p:cNvPicPr>
          <p:nvPr/>
        </p:nvPicPr>
        <p:blipFill>
          <a:blip r:embed="rId2"/>
          <a:stretch>
            <a:fillRect/>
          </a:stretch>
        </p:blipFill>
        <p:spPr>
          <a:xfrm>
            <a:off x="6575502" y="1600200"/>
            <a:ext cx="1691898" cy="3131574"/>
          </a:xfrm>
          <a:prstGeom prst="rect">
            <a:avLst/>
          </a:prstGeom>
        </p:spPr>
      </p:pic>
      <p:sp>
        <p:nvSpPr>
          <p:cNvPr id="6"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84</a:t>
            </a:fld>
            <a:endParaRPr lang="en-US" dirty="0"/>
          </a:p>
        </p:txBody>
      </p:sp>
    </p:spTree>
    <p:extLst>
      <p:ext uri="{BB962C8B-B14F-4D97-AF65-F5344CB8AC3E}">
        <p14:creationId xmlns:p14="http://schemas.microsoft.com/office/powerpoint/2010/main" val="34172466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p:txBody>
          <a:bodyPr/>
          <a:lstStyle/>
          <a:p>
            <a:r>
              <a:rPr lang="en-US" dirty="0">
                <a:latin typeface="Calibri (Headings)"/>
              </a:rPr>
              <a:t>Provide Supporting Information</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776130" y="1579822"/>
            <a:ext cx="7709107" cy="4351338"/>
          </a:xfrm>
        </p:spPr>
        <p:txBody>
          <a:bodyPr>
            <a:noAutofit/>
          </a:bodyPr>
          <a:lstStyle/>
          <a:p>
            <a:r>
              <a:rPr lang="en-US" sz="2400" dirty="0"/>
              <a:t>To Support Your Hypothesis</a:t>
            </a:r>
            <a:br>
              <a:rPr lang="en-US" sz="2400" dirty="0"/>
            </a:br>
            <a:r>
              <a:rPr lang="en-US" sz="2400" dirty="0"/>
              <a:t>	- Data</a:t>
            </a:r>
            <a:br>
              <a:rPr lang="en-US" sz="2400" dirty="0"/>
            </a:br>
            <a:r>
              <a:rPr lang="en-US" sz="2400" dirty="0"/>
              <a:t>	- Experimental Results</a:t>
            </a:r>
            <a:br>
              <a:rPr lang="en-US" sz="2400" dirty="0"/>
            </a:br>
            <a:r>
              <a:rPr lang="en-US" sz="2400" dirty="0"/>
              <a:t>	- Published Information</a:t>
            </a:r>
            <a:endParaRPr lang="en-US" sz="2400" b="1" dirty="0">
              <a:solidFill>
                <a:srgbClr val="FF0000"/>
              </a:solidFill>
            </a:endParaRPr>
          </a:p>
          <a:p>
            <a:r>
              <a:rPr lang="en-US" sz="2400" b="1" dirty="0">
                <a:solidFill>
                  <a:srgbClr val="0000FF"/>
                </a:solidFill>
              </a:rPr>
              <a:t>OR</a:t>
            </a:r>
            <a:r>
              <a:rPr lang="en-US" sz="2400" dirty="0"/>
              <a:t> To Present an Alternate Perspective</a:t>
            </a:r>
            <a:br>
              <a:rPr lang="en-US" sz="2400" dirty="0"/>
            </a:br>
            <a:r>
              <a:rPr lang="en-US" sz="2400" dirty="0"/>
              <a:t>	- Findings from the Literature</a:t>
            </a:r>
          </a:p>
          <a:p>
            <a:r>
              <a:rPr lang="en-US" sz="2400" dirty="0"/>
              <a:t>References and Citations</a:t>
            </a:r>
            <a:br>
              <a:rPr lang="en-US" sz="2400" dirty="0"/>
            </a:br>
            <a:r>
              <a:rPr lang="en-US" sz="2400" dirty="0"/>
              <a:t>	Always Provide Attribution!</a:t>
            </a:r>
          </a:p>
          <a:p>
            <a:pPr marL="0" indent="0">
              <a:buNone/>
            </a:pPr>
            <a:endParaRPr lang="en-US" sz="2400" b="1" dirty="0"/>
          </a:p>
          <a:p>
            <a:pPr marL="0" indent="0">
              <a:buNone/>
            </a:pPr>
            <a:r>
              <a:rPr lang="en-US" sz="2400" b="1" dirty="0"/>
              <a:t>PLAGIARISM</a:t>
            </a:r>
            <a:r>
              <a:rPr lang="en-US" sz="2400" dirty="0"/>
              <a:t>:</a:t>
            </a:r>
            <a:br>
              <a:rPr lang="en-US" sz="2400" dirty="0"/>
            </a:br>
            <a:r>
              <a:rPr lang="en-US" sz="2400" dirty="0"/>
              <a:t>	Use of Others’ Data/Figures/Text Without 	Attribution is Unethical and Not Acceptable</a:t>
            </a:r>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85</a:t>
            </a:fld>
            <a:endParaRPr lang="en-US" dirty="0"/>
          </a:p>
        </p:txBody>
      </p:sp>
    </p:spTree>
    <p:extLst>
      <p:ext uri="{BB962C8B-B14F-4D97-AF65-F5344CB8AC3E}">
        <p14:creationId xmlns:p14="http://schemas.microsoft.com/office/powerpoint/2010/main" val="11530793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7C79-47D1-06E7-3B33-97A9562FFB7C}"/>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2D1C0F9F-1BB4-3D38-3D67-B4C69DAECBF8}"/>
              </a:ext>
            </a:extLst>
          </p:cNvPr>
          <p:cNvSpPr>
            <a:spLocks noGrp="1"/>
          </p:cNvSpPr>
          <p:nvPr>
            <p:ph idx="1"/>
          </p:nvPr>
        </p:nvSpPr>
        <p:spPr>
          <a:xfrm>
            <a:off x="658146" y="1501160"/>
            <a:ext cx="7886700" cy="4351338"/>
          </a:xfrm>
        </p:spPr>
        <p:txBody>
          <a:bodyPr>
            <a:normAutofit fontScale="92500" lnSpcReduction="20000"/>
          </a:bodyPr>
          <a:lstStyle/>
          <a:p>
            <a:r>
              <a:rPr lang="en-US" sz="3000" dirty="0"/>
              <a:t>Include Numbered Reference List </a:t>
            </a:r>
            <a:br>
              <a:rPr lang="en-US" sz="3000" dirty="0"/>
            </a:br>
            <a:r>
              <a:rPr lang="en-US" sz="3000" dirty="0"/>
              <a:t>	Match Reference Numbers [6,7] in Text</a:t>
            </a:r>
          </a:p>
          <a:p>
            <a:r>
              <a:rPr lang="en-US" sz="3000" dirty="0">
                <a:solidFill>
                  <a:srgbClr val="0000FF"/>
                </a:solidFill>
              </a:rPr>
              <a:t>All Figures and Tables must be referenced in the appropriate places in the text.</a:t>
            </a:r>
          </a:p>
          <a:p>
            <a:r>
              <a:rPr lang="en-US" sz="3000" dirty="0"/>
              <a:t>Is it a Legitimate/Reliable Reference?</a:t>
            </a:r>
            <a:br>
              <a:rPr lang="en-US" sz="3000" dirty="0"/>
            </a:br>
            <a:r>
              <a:rPr lang="en-US" sz="3000" dirty="0"/>
              <a:t>	- Peer Reviewed Journal Articles</a:t>
            </a:r>
            <a:br>
              <a:rPr lang="en-US" sz="3000" dirty="0"/>
            </a:br>
            <a:r>
              <a:rPr lang="en-US" sz="3000" dirty="0"/>
              <a:t>	- Technical Reports</a:t>
            </a:r>
            <a:br>
              <a:rPr lang="en-US" sz="3000" dirty="0"/>
            </a:br>
            <a:r>
              <a:rPr lang="en-US" sz="3000" dirty="0"/>
              <a:t>	- Textbook/Handbook</a:t>
            </a:r>
            <a:br>
              <a:rPr lang="en-US" sz="3000" dirty="0"/>
            </a:br>
            <a:r>
              <a:rPr lang="en-US" sz="3000" dirty="0"/>
              <a:t>	- Industry Website</a:t>
            </a:r>
          </a:p>
          <a:p>
            <a:r>
              <a:rPr lang="en-US" sz="3000" dirty="0"/>
              <a:t>For Web references, ensure all Reference Links are functional</a:t>
            </a:r>
            <a:r>
              <a:rPr lang="en-US" dirty="0"/>
              <a:t>	</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86</a:t>
            </a:fld>
            <a:endParaRPr lang="en-US" dirty="0"/>
          </a:p>
        </p:txBody>
      </p:sp>
    </p:spTree>
    <p:extLst>
      <p:ext uri="{BB962C8B-B14F-4D97-AF65-F5344CB8AC3E}">
        <p14:creationId xmlns:p14="http://schemas.microsoft.com/office/powerpoint/2010/main" val="25129329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60 min - Statement of Work Exercise</a:t>
            </a:r>
          </a:p>
        </p:txBody>
      </p:sp>
      <p:sp>
        <p:nvSpPr>
          <p:cNvPr id="3" name="Content Placeholder 2"/>
          <p:cNvSpPr>
            <a:spLocks noGrp="1"/>
          </p:cNvSpPr>
          <p:nvPr>
            <p:ph idx="1"/>
          </p:nvPr>
        </p:nvSpPr>
        <p:spPr>
          <a:xfrm>
            <a:off x="628650" y="1690689"/>
            <a:ext cx="7886700" cy="4665662"/>
          </a:xfrm>
        </p:spPr>
        <p:txBody>
          <a:bodyPr>
            <a:normAutofit fontScale="92500" lnSpcReduction="10000"/>
          </a:bodyPr>
          <a:lstStyle/>
          <a:p>
            <a:pPr marL="0" indent="0">
              <a:buNone/>
            </a:pPr>
            <a:r>
              <a:rPr lang="en-US" sz="2600" dirty="0"/>
              <a:t>Design Report Template </a:t>
            </a:r>
            <a:r>
              <a:rPr lang="en-US" dirty="0"/>
              <a:t>– </a:t>
            </a:r>
            <a:r>
              <a:rPr lang="en-US" sz="2300" dirty="0"/>
              <a:t>SoW is phase 1 of this document</a:t>
            </a:r>
          </a:p>
          <a:p>
            <a:pPr marL="0" indent="0">
              <a:buNone/>
            </a:pPr>
            <a:r>
              <a:rPr lang="en-US" dirty="0">
                <a:hlinkClick r:id="rId2"/>
              </a:rPr>
              <a:t>https://designlab.eng.rpi.edu/edn/projects/capstone-support-dev/wiki/Templates_and_Forms</a:t>
            </a:r>
            <a:r>
              <a:rPr lang="en-US" dirty="0"/>
              <a:t> - Design Report.docx</a:t>
            </a:r>
          </a:p>
          <a:p>
            <a:r>
              <a:rPr lang="en-US" dirty="0"/>
              <a:t>10 min – Break into 3 groups</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CE/PE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p:txBody>
          <a:bodyPr/>
          <a:lstStyle/>
          <a:p>
            <a:r>
              <a:rPr lang="en-US" dirty="0"/>
              <a:t>Long Term vs. Short Term – aka This Semester</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p:txBody>
          <a:bodyPr>
            <a:normAutofit lnSpcReduction="10000"/>
          </a:bodyPr>
          <a:lstStyle/>
          <a:p>
            <a:pPr marL="0" indent="0">
              <a:buNone/>
            </a:pPr>
            <a:r>
              <a:rPr lang="en-US" dirty="0"/>
              <a:t>Long Term</a:t>
            </a:r>
          </a:p>
          <a:p>
            <a:r>
              <a:rPr lang="en-US" dirty="0"/>
              <a:t>1 – 5 years</a:t>
            </a:r>
          </a:p>
          <a:p>
            <a:r>
              <a:rPr lang="en-US" dirty="0"/>
              <a:t>Assumes there may be multiple projects / semesters / teams working</a:t>
            </a:r>
          </a:p>
          <a:p>
            <a:r>
              <a:rPr lang="en-US" dirty="0"/>
              <a:t>Assumes a successful output from those</a:t>
            </a:r>
          </a:p>
          <a:p>
            <a:pPr marL="0" indent="0">
              <a:buNone/>
            </a:pPr>
            <a:r>
              <a:rPr lang="en-US" b="1" dirty="0"/>
              <a:t>What can the sponsor do / achieve years from now because your work was successful?</a:t>
            </a:r>
          </a:p>
          <a:p>
            <a:pPr marL="0" indent="0">
              <a:buNone/>
            </a:pPr>
            <a:endParaRPr lang="en-US" dirty="0"/>
          </a:p>
          <a:p>
            <a:pPr marL="0" indent="0">
              <a:buNone/>
            </a:pPr>
            <a:r>
              <a:rPr lang="en-US" dirty="0"/>
              <a:t>Short Term – aka by the end of This Semester</a:t>
            </a:r>
          </a:p>
          <a:p>
            <a:r>
              <a:rPr lang="en-US" dirty="0"/>
              <a:t>Things your sponsor wants you to achieve early this semester, by mid-semester, and at the end of the semester</a:t>
            </a:r>
          </a:p>
          <a:p>
            <a:r>
              <a:rPr lang="en-US" dirty="0"/>
              <a:t>Assumes your success</a:t>
            </a:r>
          </a:p>
          <a:p>
            <a:pPr marL="0" indent="0">
              <a:buNone/>
            </a:pPr>
            <a:r>
              <a:rPr lang="en-US" b="1" dirty="0"/>
              <a:t>What can your sponsor do with your work immediately after the semester ends?</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6CAF6BF5-E8F1-532C-A9A4-D40746E69F93}"/>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mtClean="0"/>
              <a:t>88</a:t>
            </a:fld>
            <a:endParaRPr lang="en-US" dirty="0"/>
          </a:p>
        </p:txBody>
      </p:sp>
    </p:spTree>
    <p:extLst>
      <p:ext uri="{BB962C8B-B14F-4D97-AF65-F5344CB8AC3E}">
        <p14:creationId xmlns:p14="http://schemas.microsoft.com/office/powerpoint/2010/main" val="21453096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a:bodyPr>
          <a:lstStyle/>
          <a:p>
            <a:pPr lvl="0"/>
            <a:r>
              <a:rPr lang="en-US" dirty="0"/>
              <a:t>Be productive for meetings</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4085621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p:txBody>
          <a:bodyPr>
            <a:normAutofit fontScale="90000"/>
          </a:bodyPr>
          <a:lstStyle/>
          <a:p>
            <a:r>
              <a:rPr lang="en-US" dirty="0"/>
              <a:t>Capstone Design as a role playing game</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your Project Engineer</a:t>
            </a:r>
          </a:p>
          <a:p>
            <a:r>
              <a:rPr lang="en-US" b="0" i="0" dirty="0">
                <a:effectLst/>
                <a:latin typeface="Segoe UI" panose="020B0502040204020203" pitchFamily="34" charset="0"/>
              </a:rPr>
              <a:t>Company Support Staff</a:t>
            </a:r>
          </a:p>
          <a:p>
            <a:r>
              <a:rPr lang="en-US" b="0" i="0" dirty="0">
                <a:effectLst/>
                <a:latin typeface="Segoe UI" panose="020B0502040204020203" pitchFamily="34" charset="0"/>
              </a:rPr>
              <a:t>Project Engineer's and Chief Engineer’s</a:t>
            </a:r>
          </a:p>
          <a:p>
            <a:r>
              <a:rPr lang="en-US" b="0" i="0" dirty="0">
                <a:effectLst/>
                <a:latin typeface="Segoe UI" panose="020B0502040204020203" pitchFamily="34" charset="0"/>
              </a:rPr>
              <a:t>Terminology Mimics New Employees at a Company</a:t>
            </a:r>
          </a:p>
          <a:p>
            <a:endParaRPr lang="en-US" dirty="0"/>
          </a:p>
        </p:txBody>
      </p:sp>
      <p:sp>
        <p:nvSpPr>
          <p:cNvPr id="3" name="Footer Placeholder 2">
            <a:extLst>
              <a:ext uri="{FF2B5EF4-FFF2-40B4-BE49-F238E27FC236}">
                <a16:creationId xmlns:a16="http://schemas.microsoft.com/office/drawing/2014/main" id="{CD1534E3-5935-6B75-C77A-04CCA9E40826}"/>
              </a:ext>
            </a:extLst>
          </p:cNvPr>
          <p:cNvSpPr>
            <a:spLocks noGrp="1"/>
          </p:cNvSpPr>
          <p:nvPr>
            <p:ph type="ftr" sz="quarter" idx="11"/>
          </p:nvPr>
        </p:nvSpPr>
        <p:spPr/>
        <p:txBody>
          <a:bodyPr/>
          <a:lstStyle/>
          <a:p>
            <a:r>
              <a:rPr lang="en-US"/>
              <a:t>PE Space</a:t>
            </a:r>
            <a:endParaRPr lang="en-US" dirty="0"/>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17052077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57" y="235089"/>
            <a:ext cx="7886700" cy="882440"/>
          </a:xfrm>
        </p:spPr>
        <p:txBody>
          <a:bodyPr/>
          <a:lstStyle/>
          <a:p>
            <a:r>
              <a:rPr lang="en-US" dirty="0"/>
              <a:t>Out of Class Tasks</a:t>
            </a:r>
            <a:br>
              <a:rPr lang="en-US" dirty="0"/>
            </a:br>
            <a:r>
              <a:rPr lang="en-US" sz="1800" dirty="0"/>
              <a:t>(to be completed </a:t>
            </a:r>
            <a:r>
              <a:rPr lang="en-US" sz="1800" b="1" dirty="0"/>
              <a:t>BEFORE Class 6</a:t>
            </a:r>
            <a:r>
              <a:rPr lang="en-US" sz="1800" dirty="0"/>
              <a:t>)</a:t>
            </a:r>
          </a:p>
        </p:txBody>
      </p:sp>
      <p:sp>
        <p:nvSpPr>
          <p:cNvPr id="8" name="Content Placeholder 2"/>
          <p:cNvSpPr txBox="1">
            <a:spLocks/>
          </p:cNvSpPr>
          <p:nvPr/>
        </p:nvSpPr>
        <p:spPr>
          <a:xfrm>
            <a:off x="1600200" y="1117529"/>
            <a:ext cx="6807508" cy="1684853"/>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Wordsmith and polish Statement of Work</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Statement of Work (Phase 1 of </a:t>
            </a:r>
            <a:r>
              <a:rPr lang="en-US" sz="1400" i="1" dirty="0">
                <a:solidFill>
                  <a:prstClr val="black"/>
                </a:solidFill>
                <a:latin typeface="Calibri" panose="020F0502020204030204"/>
                <a:ea typeface="+mn-lt"/>
                <a:cs typeface="Calibri" panose="020F0502020204030204"/>
              </a:rPr>
              <a:t>Design Report.docx</a:t>
            </a:r>
            <a:r>
              <a:rPr lang="en-US" sz="1400" dirty="0">
                <a:solidFill>
                  <a:prstClr val="black"/>
                </a:solidFill>
                <a:latin typeface="Calibri" panose="020F0502020204030204"/>
                <a:ea typeface="+mn-lt"/>
                <a:cs typeface="Calibri" panose="020F0502020204030204"/>
              </a:rPr>
              <a:t>) to Repository prior to class 6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working/Reports/Design Report + Poster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Needs &amp; Requirements spreadsheet to Repository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working/Engineering Analysis</a:t>
            </a:r>
          </a:p>
          <a:p>
            <a:pPr marL="171450" indent="-171450" defTabSz="685800">
              <a:spcBef>
                <a:spcPts val="750"/>
              </a:spcBef>
            </a:pPr>
            <a:endParaRPr lang="en-US" sz="12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1600200" y="2816170"/>
            <a:ext cx="6807508" cy="124144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Concept Generation video (9 min) in preparation for Concept Generation class exercise</a:t>
            </a:r>
          </a:p>
          <a:p>
            <a:pPr marL="514350" lvl="1" indent="-171450" defTabSz="685800">
              <a:spcBef>
                <a:spcPts val="375"/>
              </a:spcBef>
            </a:pPr>
            <a:r>
              <a:rPr lang="en-US" sz="600" dirty="0">
                <a:solidFill>
                  <a:prstClr val="black"/>
                </a:solidFill>
                <a:latin typeface="Calibri" panose="020F0502020204030204"/>
                <a:ea typeface="+mn-lt"/>
                <a:cs typeface="Calibri" panose="020F0502020204030204"/>
                <a:hlinkClick r:id="rId2"/>
              </a:rPr>
              <a:t>https://mediasite.mms.rpi.edu/Mediasite5/Channel/anderm8winrpiedu-engr-2050/watch/d78db44fd9f7424b9d8f4c72857f84371d</a:t>
            </a:r>
            <a:r>
              <a:rPr lang="en-US" sz="600" dirty="0">
                <a:solidFill>
                  <a:prstClr val="black"/>
                </a:solidFill>
                <a:latin typeface="Calibri" panose="020F0502020204030204"/>
                <a:ea typeface="+mn-lt"/>
                <a:cs typeface="Calibri" panose="020F0502020204030204"/>
              </a:rPr>
              <a:t> </a:t>
            </a:r>
          </a:p>
          <a:p>
            <a:pPr marL="57150" indent="-171450" defTabSz="685800">
              <a:spcBef>
                <a:spcPts val="375"/>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p>
          <a:p>
            <a:pPr marL="514350" lvl="1" indent="-171450" defTabSz="685800">
              <a:spcBef>
                <a:spcPts val="375"/>
              </a:spcBef>
            </a:pPr>
            <a:endParaRPr lang="en-US" sz="600" dirty="0">
              <a:solidFill>
                <a:prstClr val="black"/>
              </a:solidFill>
              <a:latin typeface="Calibri" panose="020F0502020204030204"/>
              <a:ea typeface="+mn-lt"/>
              <a:cs typeface="Calibri" panose="020F0502020204030204"/>
            </a:endParaRPr>
          </a:p>
        </p:txBody>
      </p:sp>
      <p:sp>
        <p:nvSpPr>
          <p:cNvPr id="11" name="Content Placeholder 2"/>
          <p:cNvSpPr txBox="1">
            <a:spLocks/>
          </p:cNvSpPr>
          <p:nvPr/>
        </p:nvSpPr>
        <p:spPr>
          <a:xfrm>
            <a:off x="1600200" y="4071405"/>
            <a:ext cx="6807508" cy="2289048"/>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5 Ticket Out - </a:t>
            </a:r>
            <a:r>
              <a:rPr lang="en-US" sz="750" u="sng" dirty="0">
                <a:solidFill>
                  <a:prstClr val="black"/>
                </a:solidFill>
                <a:hlinkClick r:id="rId3"/>
              </a:rPr>
              <a:t>https://forms.gle/cQMW67DEXopv8FD59</a:t>
            </a:r>
            <a:r>
              <a:rPr lang="en-US" sz="750" u="sng" dirty="0">
                <a:solidFill>
                  <a:prstClr val="black"/>
                </a:solidFill>
              </a:rPr>
              <a:t> </a:t>
            </a:r>
            <a:endParaRPr lang="en-US" sz="750" u="sng"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rPr>
              <a:t>Watch SVN Training video</a:t>
            </a:r>
          </a:p>
          <a:p>
            <a:pPr marL="514350" lvl="1" indent="-171450" defTabSz="685800">
              <a:spcBef>
                <a:spcPts val="375"/>
              </a:spcBef>
            </a:pPr>
            <a:r>
              <a:rPr lang="en-US" sz="600" dirty="0">
                <a:solidFill>
                  <a:prstClr val="black"/>
                </a:solidFill>
                <a:latin typeface="Calibri" panose="020F0502020204030204"/>
                <a:cs typeface="Calibri"/>
                <a:hlinkClick r:id="rId4"/>
              </a:rPr>
              <a:t>https://designlab.eng.rpi.edu/edn/projects/capstone-support-dev/repository/112/raw/training/Getting%20Started%20with%20Subversion-For%20Windows%20Users.mp4</a:t>
            </a:r>
            <a:r>
              <a:rPr lang="en-US" sz="600" dirty="0">
                <a:solidFill>
                  <a:prstClr val="black"/>
                </a:solidFill>
                <a:latin typeface="Calibri" panose="020F0502020204030204"/>
                <a:cs typeface="Calibri"/>
              </a:rPr>
              <a:t> </a:t>
            </a:r>
          </a:p>
          <a:p>
            <a:pPr marL="171450" indent="-171450" defTabSz="685800">
              <a:spcBef>
                <a:spcPts val="750"/>
              </a:spcBef>
            </a:pPr>
            <a:r>
              <a:rPr lang="en-US" sz="1400" dirty="0">
                <a:solidFill>
                  <a:prstClr val="black"/>
                </a:solidFill>
                <a:latin typeface="Calibri" panose="020F0502020204030204"/>
                <a:cs typeface="Calibri"/>
              </a:rPr>
              <a:t>Complete the Online Safety Training in Percipio by end of 3rd week</a:t>
            </a:r>
            <a:endParaRPr lang="en-US" sz="1400" dirty="0">
              <a:solidFill>
                <a:prstClr val="black"/>
              </a:solidFill>
              <a:latin typeface="Calibri" panose="020F0502020204030204"/>
              <a:ea typeface="+mn-lt"/>
              <a:cs typeface="Calibri" panose="020F0502020204030204"/>
            </a:endParaRPr>
          </a:p>
          <a:p>
            <a:pPr marL="457200" lvl="1" indent="-171450" defTabSz="685800">
              <a:spcBef>
                <a:spcPts val="375"/>
              </a:spcBef>
              <a:tabLst>
                <a:tab pos="631825" algn="l"/>
              </a:tabLst>
            </a:pPr>
            <a:r>
              <a:rPr lang="en-US" sz="1100" dirty="0">
                <a:solidFill>
                  <a:prstClr val="black"/>
                </a:solidFill>
                <a:cs typeface="Calibri"/>
                <a:hlinkClick r:id="rId5"/>
              </a:rPr>
              <a:t>https://rpi.percipio.com/</a:t>
            </a:r>
            <a:endParaRPr lang="en-US" sz="1100" dirty="0">
              <a:solidFill>
                <a:prstClr val="black"/>
              </a:solidFill>
              <a:cs typeface="Calibri"/>
            </a:endParaRPr>
          </a:p>
          <a:p>
            <a:pPr marL="457200" lvl="1" indent="-171450" defTabSz="685800">
              <a:spcBef>
                <a:spcPts val="375"/>
              </a:spcBef>
              <a:tabLst>
                <a:tab pos="631825" algn="l"/>
              </a:tabLst>
            </a:pPr>
            <a:r>
              <a:rPr lang="en-US" sz="1400" dirty="0">
                <a:solidFill>
                  <a:prstClr val="black"/>
                </a:solidFill>
                <a:latin typeface="Calibri" panose="020F0502020204030204"/>
                <a:cs typeface="Calibri"/>
              </a:rPr>
              <a:t>Rensselaer Manufacturing and Prototyping Laboratories - Safety Orientation</a:t>
            </a:r>
          </a:p>
          <a:p>
            <a:pPr marL="457200" lvl="1" indent="-171450" defTabSz="685800">
              <a:spcBef>
                <a:spcPts val="750"/>
              </a:spcBef>
              <a:tabLst>
                <a:tab pos="631825" algn="l"/>
              </a:tabLst>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6"/>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171450" indent="-171450" defTabSz="685800">
              <a:spcBef>
                <a:spcPts val="750"/>
              </a:spcBef>
            </a:pPr>
            <a:endParaRPr lang="en-US" sz="1050" u="sng" dirty="0">
              <a:solidFill>
                <a:prstClr val="black"/>
              </a:solidFill>
              <a:latin typeface="Calibri" panose="020F0502020204030204"/>
            </a:endParaRPr>
          </a:p>
        </p:txBody>
      </p:sp>
      <p:sp>
        <p:nvSpPr>
          <p:cNvPr id="9" name="Oval 8"/>
          <p:cNvSpPr/>
          <p:nvPr/>
        </p:nvSpPr>
        <p:spPr>
          <a:xfrm>
            <a:off x="332408" y="297324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477" y="47244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67851" y="155779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10668158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
        <p:nvSpPr>
          <p:cNvPr id="8" name="TextBox 7"/>
          <p:cNvSpPr txBox="1"/>
          <p:nvPr/>
        </p:nvSpPr>
        <p:spPr>
          <a:xfrm>
            <a:off x="180253"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962" y="1456126"/>
            <a:ext cx="6346076" cy="3819734"/>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20243014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Generation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project needs/reqs </a:t>
            </a:r>
          </a:p>
          <a:p>
            <a:pPr lvl="1"/>
            <a:r>
              <a:rPr lang="en-US" dirty="0"/>
              <a:t>write separately on Post 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15 min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14117092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Mgmt</a:t>
            </a:r>
          </a:p>
          <a:p>
            <a:pPr lvl="1"/>
            <a:r>
              <a:rPr lang="en-US" sz="2100" dirty="0"/>
              <a:t>Others can reply to post with any corrections or additional information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38088527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Background Memo</a:t>
            </a:r>
          </a:p>
        </p:txBody>
      </p:sp>
      <p:sp>
        <p:nvSpPr>
          <p:cNvPr id="3" name="Content Placeholder 2"/>
          <p:cNvSpPr>
            <a:spLocks noGrp="1"/>
          </p:cNvSpPr>
          <p:nvPr>
            <p:ph idx="1"/>
          </p:nvPr>
        </p:nvSpPr>
        <p:spPr>
          <a:xfrm>
            <a:off x="628650" y="1295400"/>
            <a:ext cx="7886700" cy="4881563"/>
          </a:xfrm>
        </p:spPr>
        <p:txBody>
          <a:bodyPr>
            <a:normAutofit/>
          </a:bodyPr>
          <a:lstStyle/>
          <a:p>
            <a:pPr marL="0" indent="0">
              <a:buNone/>
            </a:pPr>
            <a:r>
              <a:rPr lang="en-US" dirty="0"/>
              <a:t>Team Creates (Together or Independently) A List of Topics, e.g.:</a:t>
            </a:r>
          </a:p>
          <a:p>
            <a:r>
              <a:rPr lang="en-US" dirty="0"/>
              <a:t>What is current state of the art? How is problem currently solved?</a:t>
            </a:r>
          </a:p>
          <a:p>
            <a:pPr lvl="1"/>
            <a:r>
              <a:rPr lang="en-US" dirty="0"/>
              <a:t>Literature search on topic X and how that helps the project</a:t>
            </a:r>
          </a:p>
          <a:p>
            <a:pPr lvl="1"/>
            <a:r>
              <a:rPr lang="en-US" dirty="0"/>
              <a:t>User interviews to gather additional needs and requirements</a:t>
            </a:r>
          </a:p>
          <a:p>
            <a:r>
              <a:rPr lang="en-US" dirty="0"/>
              <a:t>What will team members NEED to know to move forwards?</a:t>
            </a:r>
          </a:p>
          <a:p>
            <a:pPr lvl="1"/>
            <a:r>
              <a:rPr lang="en-US" dirty="0"/>
              <a:t>Identifying / installing / practicing software or techniques which will be required for the project and documenting any challenges or issues</a:t>
            </a:r>
          </a:p>
          <a:p>
            <a:r>
              <a:rPr lang="en-US" dirty="0"/>
              <a:t>What has already been accomplished by prior team?</a:t>
            </a:r>
          </a:p>
          <a:p>
            <a:pPr lvl="1"/>
            <a:r>
              <a:rPr lang="en-US" dirty="0"/>
              <a:t>Install existing project software and identify issues and opportunities for improvement</a:t>
            </a:r>
          </a:p>
          <a:p>
            <a:pPr lvl="1"/>
            <a:r>
              <a:rPr lang="en-US" dirty="0"/>
              <a:t>Verify work done by past Capstone team and identify issues and opportunities for improvement</a:t>
            </a:r>
          </a:p>
          <a:p>
            <a:pPr lvl="1"/>
            <a:r>
              <a:rPr lang="en-US" dirty="0"/>
              <a:t>Conduct testing or system operation described by prior team and identify issues and opportunities for improvement</a:t>
            </a:r>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943600"/>
            <a:ext cx="7776360" cy="677108"/>
          </a:xfrm>
          <a:prstGeom prst="rect">
            <a:avLst/>
          </a:prstGeom>
          <a:ln w="28575"/>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https://designlab.eng.rpi.edu/edn/projects/capstone-support-dev/wiki/Background_Memo</a:t>
            </a:r>
            <a:r>
              <a:rPr lang="en-US" sz="1400" dirty="0">
                <a:solidFill>
                  <a:schemeClr val="tx1"/>
                </a:solidFill>
              </a:rPr>
              <a:t> </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98</a:t>
            </a:fld>
            <a:endParaRPr lang="en-US" sz="1200" dirty="0"/>
          </a:p>
        </p:txBody>
      </p:sp>
    </p:spTree>
    <p:extLst>
      <p:ext uri="{BB962C8B-B14F-4D97-AF65-F5344CB8AC3E}">
        <p14:creationId xmlns:p14="http://schemas.microsoft.com/office/powerpoint/2010/main" val="6083852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9949-5FB3-45FB-8284-07F7F8C9B264}"/>
              </a:ext>
            </a:extLst>
          </p:cNvPr>
          <p:cNvSpPr>
            <a:spLocks noGrp="1"/>
          </p:cNvSpPr>
          <p:nvPr>
            <p:ph type="title"/>
          </p:nvPr>
        </p:nvSpPr>
        <p:spPr/>
        <p:txBody>
          <a:bodyPr/>
          <a:lstStyle/>
          <a:p>
            <a:r>
              <a:rPr lang="en-US" dirty="0"/>
              <a:t>10 min - Background Memo</a:t>
            </a:r>
          </a:p>
        </p:txBody>
      </p:sp>
      <p:sp>
        <p:nvSpPr>
          <p:cNvPr id="3" name="Content Placeholder 2">
            <a:extLst>
              <a:ext uri="{FF2B5EF4-FFF2-40B4-BE49-F238E27FC236}">
                <a16:creationId xmlns:a16="http://schemas.microsoft.com/office/drawing/2014/main" id="{E4EF24A8-5B12-4507-9ACB-F618A14C4D86}"/>
              </a:ext>
            </a:extLst>
          </p:cNvPr>
          <p:cNvSpPr>
            <a:spLocks noGrp="1"/>
          </p:cNvSpPr>
          <p:nvPr>
            <p:ph idx="1"/>
          </p:nvPr>
        </p:nvSpPr>
        <p:spPr>
          <a:xfrm>
            <a:off x="628650" y="1371600"/>
            <a:ext cx="7886700" cy="4351338"/>
          </a:xfrm>
        </p:spPr>
        <p:txBody>
          <a:bodyPr>
            <a:normAutofit/>
          </a:bodyPr>
          <a:lstStyle/>
          <a:p>
            <a:r>
              <a:rPr lang="en-US" dirty="0"/>
              <a:t>If time in class, team brainstorms list of topics and one person posts to Background Forum ASAP to allow collaboration</a:t>
            </a:r>
          </a:p>
          <a:p>
            <a:r>
              <a:rPr lang="en-US" dirty="0"/>
              <a:t>Outside of class, everyone review and reply with either their pick one of those topics OR replies with a new proposed topic as their memo topic</a:t>
            </a:r>
          </a:p>
          <a:p>
            <a:r>
              <a:rPr lang="en-US" dirty="0"/>
              <a:t>ALL topics should directly apply to your project. It should provide useful information that will help the team better understand:</a:t>
            </a:r>
          </a:p>
          <a:p>
            <a:pPr lvl="1"/>
            <a:r>
              <a:rPr lang="en-US" dirty="0"/>
              <a:t>The needs &amp; requirement</a:t>
            </a:r>
          </a:p>
          <a:p>
            <a:pPr lvl="1"/>
            <a:r>
              <a:rPr lang="en-US" dirty="0"/>
              <a:t>Possible solution concepts</a:t>
            </a:r>
          </a:p>
          <a:p>
            <a:pPr lvl="1"/>
            <a:r>
              <a:rPr lang="en-US" dirty="0"/>
              <a:t>Potential technologies, tools and methods from your Statement of Work</a:t>
            </a:r>
          </a:p>
          <a:p>
            <a:r>
              <a:rPr lang="en-US" dirty="0"/>
              <a:t>Your proposed topic SMART. This will make your writing easier and more beneficial to the team</a:t>
            </a:r>
          </a:p>
          <a:p>
            <a:r>
              <a:rPr lang="en-US" dirty="0"/>
              <a:t>Keep your writing focused. The memo is only 4 pages long!</a:t>
            </a:r>
          </a:p>
          <a:p>
            <a:endParaRPr lang="en-US" dirty="0"/>
          </a:p>
        </p:txBody>
      </p:sp>
      <p:sp>
        <p:nvSpPr>
          <p:cNvPr id="4" name="Footer Placeholder 3">
            <a:extLst>
              <a:ext uri="{FF2B5EF4-FFF2-40B4-BE49-F238E27FC236}">
                <a16:creationId xmlns:a16="http://schemas.microsoft.com/office/drawing/2014/main" id="{A011F982-A1FD-405D-AC00-2DA64EC91178}"/>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FF4E0530-33BA-4E1D-AD15-8889FB08060F}"/>
              </a:ext>
            </a:extLst>
          </p:cNvPr>
          <p:cNvSpPr>
            <a:spLocks noGrp="1"/>
          </p:cNvSpPr>
          <p:nvPr>
            <p:ph type="sldNum" sz="quarter" idx="12"/>
          </p:nvPr>
        </p:nvSpPr>
        <p:spPr/>
        <p:txBody>
          <a:bodyPr/>
          <a:lstStyle/>
          <a:p>
            <a:fld id="{028FE254-016A-4E51-98AE-D4B4E3F12C32}" type="slidenum">
              <a:rPr lang="en-US" smtClean="0"/>
              <a:t>99</a:t>
            </a:fld>
            <a:endParaRPr lang="en-US" dirty="0"/>
          </a:p>
        </p:txBody>
      </p:sp>
      <p:sp>
        <p:nvSpPr>
          <p:cNvPr id="7" name="TextBox 6">
            <a:extLst>
              <a:ext uri="{FF2B5EF4-FFF2-40B4-BE49-F238E27FC236}">
                <a16:creationId xmlns:a16="http://schemas.microsoft.com/office/drawing/2014/main" id="{638334BD-ED52-4C8F-8450-179D1235B789}"/>
              </a:ext>
            </a:extLst>
          </p:cNvPr>
          <p:cNvSpPr txBox="1"/>
          <p:nvPr/>
        </p:nvSpPr>
        <p:spPr>
          <a:xfrm>
            <a:off x="595018" y="5791200"/>
            <a:ext cx="7953973"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b="1" dirty="0"/>
              <a:t>PE/CE must approve your individual topic proposals </a:t>
            </a:r>
          </a:p>
        </p:txBody>
      </p:sp>
    </p:spTree>
    <p:extLst>
      <p:ext uri="{BB962C8B-B14F-4D97-AF65-F5344CB8AC3E}">
        <p14:creationId xmlns:p14="http://schemas.microsoft.com/office/powerpoint/2010/main" val="745502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ED7D31"/>
    </a:accent1>
    <a:accent2>
      <a:srgbClr val="5B9BD5"/>
    </a:accent2>
    <a:accent3>
      <a:srgbClr val="70AD47"/>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10807</Words>
  <Application>Microsoft Office PowerPoint</Application>
  <PresentationFormat>On-screen Show (4:3)</PresentationFormat>
  <Paragraphs>1422</Paragraphs>
  <Slides>126</Slides>
  <Notes>34</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126</vt:i4>
      </vt:variant>
    </vt:vector>
  </HeadingPairs>
  <TitlesOfParts>
    <vt:vector size="142" baseType="lpstr">
      <vt:lpstr>MS Mincho</vt:lpstr>
      <vt:lpstr>游ゴシック Light</vt:lpstr>
      <vt:lpstr>Yu Mincho</vt:lpstr>
      <vt:lpstr>Algerian</vt:lpstr>
      <vt:lpstr>Arial</vt:lpstr>
      <vt:lpstr>Calibri</vt:lpstr>
      <vt:lpstr>Calibri (Headings)</vt:lpstr>
      <vt:lpstr>Calibri Light</vt:lpstr>
      <vt:lpstr>Segoe UI</vt:lpstr>
      <vt:lpstr>Symbol</vt:lpstr>
      <vt:lpstr>Times New Roman</vt:lpstr>
      <vt:lpstr>Wingdings</vt:lpstr>
      <vt:lpstr>Office Theme</vt:lpstr>
      <vt:lpstr>1_Office Theme</vt:lpstr>
      <vt:lpstr>2_Office Theme</vt:lpstr>
      <vt:lpstr>Worksheet</vt:lpstr>
      <vt:lpstr>Welcome to  Capstone Design</vt:lpstr>
      <vt:lpstr>Link to Agendas</vt:lpstr>
      <vt:lpstr>PowerPoint Presentation</vt:lpstr>
      <vt:lpstr>Class 1 Agenda</vt:lpstr>
      <vt:lpstr>5 min - Logistics</vt:lpstr>
      <vt:lpstr>Course logistics</vt:lpstr>
      <vt:lpstr>Class “location”</vt:lpstr>
      <vt:lpstr>RPI Design Lab </vt:lpstr>
      <vt:lpstr>Capstone Design as a role playing game</vt:lpstr>
      <vt:lpstr>PowerPoint Presentation</vt:lpstr>
      <vt:lpstr>Design Lab Team</vt:lpstr>
      <vt:lpstr>Faculty – Chief Engineers</vt:lpstr>
      <vt:lpstr>Diverse, Equitable and Inclusive</vt:lpstr>
      <vt:lpstr>Participation Expectations</vt:lpstr>
      <vt:lpstr>Participation Expectations</vt:lpstr>
      <vt:lpstr>Capstone is TEAM work not GROUP work</vt:lpstr>
      <vt:lpstr>Grading</vt:lpstr>
      <vt:lpstr>Behavior Expectations</vt:lpstr>
      <vt:lpstr>Communications Expectations</vt:lpstr>
      <vt:lpstr>Accountability Step #1</vt:lpstr>
      <vt:lpstr>5 min - Team Member Intro</vt:lpstr>
      <vt:lpstr>20 mins - Ice Breaker</vt:lpstr>
      <vt:lpstr>Ice Breaker – Community Agreements</vt:lpstr>
      <vt:lpstr>Ice Breaker – Activity and Report Out</vt:lpstr>
      <vt:lpstr>Ice Breaker Wave One – Pets!</vt:lpstr>
      <vt:lpstr>Ice Breaker Wave Two – Exercise!</vt:lpstr>
      <vt:lpstr>Ice Breaker Wave Three – Vacation!</vt:lpstr>
      <vt:lpstr>40 min</vt:lpstr>
      <vt:lpstr>5 min - Meet with Project Engineer</vt:lpstr>
      <vt:lpstr>5 min - Meet with Chief Engineer</vt:lpstr>
      <vt:lpstr>10 min – Review Project Description</vt:lpstr>
      <vt:lpstr>20 min - Generate Project Questions</vt:lpstr>
      <vt:lpstr>Question Prompts</vt:lpstr>
      <vt:lpstr>10 min – Wrap-up</vt:lpstr>
      <vt:lpstr>10 min – Wrap-up</vt:lpstr>
      <vt:lpstr>Out of Class Tasks (what you might call homework, to be completed BEFORE Class 2)</vt:lpstr>
      <vt:lpstr>Class 2 Agenda</vt:lpstr>
      <vt:lpstr>10 min - Capstone Expectations Q&amp;A</vt:lpstr>
      <vt:lpstr>Capstone Activity Categories</vt:lpstr>
      <vt:lpstr>PowerPoint Presentation</vt:lpstr>
      <vt:lpstr>PowerPoint Presentation</vt:lpstr>
      <vt:lpstr>30 min - Team Ideation Exercise</vt:lpstr>
      <vt:lpstr>Poster Creation Activities</vt:lpstr>
      <vt:lpstr>15 min - Team Ideation Conclusions</vt:lpstr>
      <vt:lpstr>30 min - Classify and Assign Questions</vt:lpstr>
      <vt:lpstr>10 mins - Communication &amp; Documentation  Policies / Tools</vt:lpstr>
      <vt:lpstr>Electronic Design Notebook (EDN)</vt:lpstr>
      <vt:lpstr>What Should I Document?</vt:lpstr>
      <vt:lpstr>5 min - Team Standards Agreement Intro</vt:lpstr>
      <vt:lpstr>Capstone Activity categories</vt:lpstr>
      <vt:lpstr>Out of Class Tasks (what you might call homework, to be completed BEFORE Class 3)</vt:lpstr>
      <vt:lpstr>Class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to be completed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Tasks (to be completed BEFORE Class 5)</vt:lpstr>
      <vt:lpstr>Class 5 Agenda</vt:lpstr>
      <vt:lpstr>Engineering Design Process</vt:lpstr>
      <vt:lpstr>10 min – Documentation &amp; EDN Usage Q&amp;A</vt:lpstr>
      <vt:lpstr>What is Documentation? Engineering Documentation?</vt:lpstr>
      <vt:lpstr>Why Document?</vt:lpstr>
      <vt:lpstr>Communication &amp; Documentation  Policies / Tools Reminder</vt:lpstr>
      <vt:lpstr>Documentation Wrap up</vt:lpstr>
      <vt:lpstr>Phases of the Design Report</vt:lpstr>
      <vt:lpstr>Design Report.docx - Table of Contents Revision Spring 2023</vt:lpstr>
      <vt:lpstr>Design Report Section Progress</vt:lpstr>
      <vt:lpstr>10 min - Statement of Work Q&amp;A</vt:lpstr>
      <vt:lpstr>10 min - Engineering Tools and Methods</vt:lpstr>
      <vt:lpstr>10 mins - Technical Communications</vt:lpstr>
      <vt:lpstr>3 Keys to Success*</vt:lpstr>
      <vt:lpstr>Tech Reports</vt:lpstr>
      <vt:lpstr>Start with an Outline</vt:lpstr>
      <vt:lpstr>Writing Style</vt:lpstr>
      <vt:lpstr>Provide Supporting Information</vt:lpstr>
      <vt:lpstr>References</vt:lpstr>
      <vt:lpstr>60 min - Statement of Work Exercise</vt:lpstr>
      <vt:lpstr>Long Term vs. Short Term – aka This Semester</vt:lpstr>
      <vt:lpstr>Webex/Meeting Tips</vt:lpstr>
      <vt:lpstr>Out of Class Tasks (to be completed BEFORE Class 6)</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Background Memo</vt:lpstr>
      <vt:lpstr>10 min - Background Memo</vt:lpstr>
      <vt:lpstr>Out of Class Tasks (to be completed BEFORE Class 7)</vt:lpstr>
      <vt:lpstr>Class 7 Agenda</vt:lpstr>
      <vt:lpstr>Engineering Design Process</vt:lpstr>
      <vt:lpstr>10 min - Project Planning Q&amp;A</vt:lpstr>
      <vt:lpstr>Defining Meaningful Tasks aka “SMART”</vt:lpstr>
      <vt:lpstr>Defining Meaningful Tasks aka “SMART”</vt:lpstr>
      <vt:lpstr>Review and Update Project Plan</vt:lpstr>
      <vt:lpstr>90 min - ‘Post It Note’ Project Planning Exercise</vt:lpstr>
      <vt:lpstr>Out of Class Tasks (to be completed BEFORE Class 8)</vt:lpstr>
      <vt:lpstr>Class 8 Agenda</vt:lpstr>
      <vt:lpstr>Engineering Design Process</vt:lpstr>
      <vt:lpstr>60 min – Follow Team created Agenda</vt:lpstr>
      <vt:lpstr>15 min – PE Review Project Plan</vt:lpstr>
      <vt:lpstr>30 min – PE Review of Status Update PPT</vt:lpstr>
      <vt:lpstr>Out of Class Tasks (to be completed BEFORE Class 9)</vt:lpstr>
      <vt:lpstr>Class 9 Agenda</vt:lpstr>
      <vt:lpstr>Engineering Design Process</vt:lpstr>
      <vt:lpstr>5 min - PDR Q&amp;A</vt:lpstr>
      <vt:lpstr>95 min – Poster Creation</vt:lpstr>
      <vt:lpstr>Out of Class Tasks (to be completed BEFORE Class 10)</vt:lpstr>
      <vt:lpstr>Class 10 Agenda</vt:lpstr>
      <vt:lpstr>Day 10</vt:lpstr>
      <vt:lpstr>Class 11 and Beyond Agenda</vt:lpstr>
      <vt:lpstr>Preliminary Design Review (10/7 Th or 10/8 Fri) Presentation Schedule</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2023-08-09T12:43:28Z</dcterms:modified>
</cp:coreProperties>
</file>