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30"/>
  </p:notesMasterIdLst>
  <p:sldIdLst>
    <p:sldId id="256" r:id="rId4"/>
    <p:sldId id="339" r:id="rId5"/>
    <p:sldId id="415" r:id="rId6"/>
    <p:sldId id="276" r:id="rId7"/>
    <p:sldId id="257" r:id="rId8"/>
    <p:sldId id="317" r:id="rId9"/>
    <p:sldId id="310" r:id="rId10"/>
    <p:sldId id="275" r:id="rId11"/>
    <p:sldId id="462" r:id="rId12"/>
    <p:sldId id="463" r:id="rId13"/>
    <p:sldId id="272" r:id="rId14"/>
    <p:sldId id="403" r:id="rId15"/>
    <p:sldId id="465" r:id="rId16"/>
    <p:sldId id="274" r:id="rId17"/>
    <p:sldId id="46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60" r:id="rId34"/>
    <p:sldId id="421" r:id="rId35"/>
    <p:sldId id="440" r:id="rId36"/>
    <p:sldId id="292" r:id="rId37"/>
    <p:sldId id="461" r:id="rId38"/>
    <p:sldId id="406" r:id="rId39"/>
    <p:sldId id="264" r:id="rId40"/>
    <p:sldId id="389" r:id="rId41"/>
    <p:sldId id="426" r:id="rId42"/>
    <p:sldId id="427" r:id="rId43"/>
    <p:sldId id="428" r:id="rId44"/>
    <p:sldId id="420" r:id="rId45"/>
    <p:sldId id="441" r:id="rId46"/>
    <p:sldId id="418" r:id="rId47"/>
    <p:sldId id="362" r:id="rId48"/>
    <p:sldId id="329" r:id="rId49"/>
    <p:sldId id="330" r:id="rId50"/>
    <p:sldId id="331" r:id="rId51"/>
    <p:sldId id="429" r:id="rId52"/>
    <p:sldId id="417" r:id="rId53"/>
    <p:sldId id="407" r:id="rId54"/>
    <p:sldId id="287" r:id="rId55"/>
    <p:sldId id="387" r:id="rId56"/>
    <p:sldId id="333" r:id="rId57"/>
    <p:sldId id="340" r:id="rId58"/>
    <p:sldId id="289" r:id="rId59"/>
    <p:sldId id="391" r:id="rId60"/>
    <p:sldId id="288" r:id="rId61"/>
    <p:sldId id="290" r:id="rId62"/>
    <p:sldId id="408" r:id="rId63"/>
    <p:sldId id="293" r:id="rId64"/>
    <p:sldId id="372" r:id="rId65"/>
    <p:sldId id="393" r:id="rId66"/>
    <p:sldId id="394" r:id="rId67"/>
    <p:sldId id="342" r:id="rId68"/>
    <p:sldId id="416" r:id="rId69"/>
    <p:sldId id="409" r:id="rId70"/>
    <p:sldId id="298" r:id="rId71"/>
    <p:sldId id="373" r:id="rId72"/>
    <p:sldId id="386" r:id="rId73"/>
    <p:sldId id="446" r:id="rId74"/>
    <p:sldId id="447" r:id="rId75"/>
    <p:sldId id="450" r:id="rId76"/>
    <p:sldId id="448" r:id="rId77"/>
    <p:sldId id="355" r:id="rId78"/>
    <p:sldId id="366" r:id="rId79"/>
    <p:sldId id="367" r:id="rId80"/>
    <p:sldId id="401" r:id="rId81"/>
    <p:sldId id="313" r:id="rId82"/>
    <p:sldId id="452" r:id="rId83"/>
    <p:sldId id="453" r:id="rId84"/>
    <p:sldId id="454" r:id="rId85"/>
    <p:sldId id="455" r:id="rId86"/>
    <p:sldId id="456" r:id="rId87"/>
    <p:sldId id="457" r:id="rId88"/>
    <p:sldId id="458" r:id="rId89"/>
    <p:sldId id="309" r:id="rId90"/>
    <p:sldId id="442" r:id="rId91"/>
    <p:sldId id="433" r:id="rId92"/>
    <p:sldId id="410" r:id="rId93"/>
    <p:sldId id="300" r:id="rId94"/>
    <p:sldId id="374" r:id="rId95"/>
    <p:sldId id="385" r:id="rId96"/>
    <p:sldId id="382" r:id="rId97"/>
    <p:sldId id="343" r:id="rId98"/>
    <p:sldId id="344" r:id="rId99"/>
    <p:sldId id="345" r:id="rId100"/>
    <p:sldId id="381" r:id="rId101"/>
    <p:sldId id="459" r:id="rId102"/>
    <p:sldId id="411" r:id="rId103"/>
    <p:sldId id="302" r:id="rId104"/>
    <p:sldId id="375" r:id="rId105"/>
    <p:sldId id="384" r:id="rId106"/>
    <p:sldId id="402" r:id="rId107"/>
    <p:sldId id="404" r:id="rId108"/>
    <p:sldId id="466" r:id="rId109"/>
    <p:sldId id="348" r:id="rId110"/>
    <p:sldId id="412" r:id="rId111"/>
    <p:sldId id="304" r:id="rId112"/>
    <p:sldId id="376" r:id="rId113"/>
    <p:sldId id="395" r:id="rId114"/>
    <p:sldId id="396" r:id="rId115"/>
    <p:sldId id="397" r:id="rId116"/>
    <p:sldId id="413" r:id="rId117"/>
    <p:sldId id="306" r:id="rId118"/>
    <p:sldId id="378" r:id="rId119"/>
    <p:sldId id="383" r:id="rId120"/>
    <p:sldId id="350" r:id="rId121"/>
    <p:sldId id="414" r:id="rId122"/>
    <p:sldId id="443" r:id="rId123"/>
    <p:sldId id="444" r:id="rId124"/>
    <p:sldId id="398" r:id="rId125"/>
    <p:sldId id="369" r:id="rId126"/>
    <p:sldId id="338" r:id="rId127"/>
    <p:sldId id="316" r:id="rId128"/>
    <p:sldId id="352" r:id="rId1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8" d="100"/>
          <a:sy n="68" d="100"/>
        </p:scale>
        <p:origin x="1925" y="53"/>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commentAuthors" Target="commentAuthors.xml"/><Relationship Id="rId136"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1.jpeg"/><Relationship Id="rId6" Type="http://schemas.openxmlformats.org/officeDocument/2006/relationships/hyperlink" Target="https://en.wiktionary.org/wiki/monarch" TargetMode="External"/><Relationship Id="rId5" Type="http://schemas.openxmlformats.org/officeDocument/2006/relationships/image" Target="../media/image43.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1.jpeg"/><Relationship Id="rId6" Type="http://schemas.openxmlformats.org/officeDocument/2006/relationships/hyperlink" Target="https://en.wiktionary.org/wiki/monarch" TargetMode="External"/><Relationship Id="rId5" Type="http://schemas.openxmlformats.org/officeDocument/2006/relationships/image" Target="../media/image43.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8/11/2023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38</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53</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78</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8/11/2023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8/11/2023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8/11/2023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8/11/2023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8/11/2023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8/11/2023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8/11/2023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8/11/2023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8/11/2023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8/11/2023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image" Target="../media/image5.png"/><Relationship Id="rId9"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1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0.wmf"/><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12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7.xml"/><Relationship Id="rId7" Type="http://schemas.openxmlformats.org/officeDocument/2006/relationships/slide" Target="slide9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slide" Target="slide61.xml"/><Relationship Id="rId10" Type="http://schemas.openxmlformats.org/officeDocument/2006/relationships/slide" Target="slide115.xml"/><Relationship Id="rId4" Type="http://schemas.openxmlformats.org/officeDocument/2006/relationships/slide" Target="slide52.xml"/><Relationship Id="rId9" Type="http://schemas.openxmlformats.org/officeDocument/2006/relationships/slide" Target="slide109.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designlab.eng.rpi.edu/projects/capstone-support-dev/wiki%20-%20Playbook.ppt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Capstone Design Engineering Team</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Action Items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Action Item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E0F-0E62-EAB6-8544-AB3D6117C800}"/>
              </a:ext>
            </a:extLst>
          </p:cNvPr>
          <p:cNvSpPr>
            <a:spLocks noGrp="1"/>
          </p:cNvSpPr>
          <p:nvPr>
            <p:ph type="title"/>
          </p:nvPr>
        </p:nvSpPr>
        <p:spPr/>
        <p:txBody>
          <a:bodyPr/>
          <a:lstStyle/>
          <a:p>
            <a:pPr algn="ctr"/>
            <a:r>
              <a:rPr lang="en-US" sz="3600">
                <a:effectLst/>
                <a:latin typeface="Calibri" panose="020F0502020204030204" pitchFamily="34" charset="0"/>
                <a:ea typeface="Yu Mincho" panose="02020400000000000000" pitchFamily="18" charset="-128"/>
                <a:cs typeface="Times New Roman" panose="02020603050405020304" pitchFamily="18" charset="0"/>
              </a:rPr>
              <a:t>Review and Update Project Plan</a:t>
            </a:r>
            <a:endParaRPr lang="en-US" dirty="0"/>
          </a:p>
        </p:txBody>
      </p:sp>
      <p:sp>
        <p:nvSpPr>
          <p:cNvPr id="3" name="Content Placeholder 2">
            <a:extLst>
              <a:ext uri="{FF2B5EF4-FFF2-40B4-BE49-F238E27FC236}">
                <a16:creationId xmlns:a16="http://schemas.microsoft.com/office/drawing/2014/main" id="{28FB5C21-23B9-D816-1579-A141E2626231}"/>
              </a:ext>
            </a:extLst>
          </p:cNvPr>
          <p:cNvSpPr>
            <a:spLocks noGrp="1"/>
          </p:cNvSpPr>
          <p:nvPr>
            <p:ph idx="1"/>
          </p:nvPr>
        </p:nvSpPr>
        <p:spPr/>
        <p:txBody>
          <a:bodyPr>
            <a:normAutofit fontScale="70000" lnSpcReduction="20000"/>
          </a:bodyPr>
          <a:lstStyle/>
          <a:p>
            <a:pPr marL="0" marR="0" lvl="0" indent="0">
              <a:lnSpc>
                <a:spcPct val="107000"/>
              </a:lnSpc>
              <a:spcBef>
                <a:spcPts val="0"/>
              </a:spcBef>
              <a:spcAft>
                <a:spcPts val="0"/>
              </a:spcAft>
              <a:buNone/>
            </a:pPr>
            <a:r>
              <a:rPr lang="en-US" sz="4200" dirty="0">
                <a:effectLst/>
                <a:latin typeface="Calibri" panose="020F0502020204030204" pitchFamily="34" charset="0"/>
                <a:ea typeface="Yu Mincho" panose="02020400000000000000" pitchFamily="18" charset="-128"/>
                <a:cs typeface="Times New Roman" panose="02020603050405020304" pitchFamily="18" charset="0"/>
              </a:rPr>
              <a:t>Are we still creating value for our client?</a:t>
            </a:r>
          </a:p>
          <a:p>
            <a:pPr marL="0" marR="0" lvl="0" indent="0">
              <a:lnSpc>
                <a:spcPct val="107000"/>
              </a:lnSpc>
              <a:spcBef>
                <a:spcPts val="0"/>
              </a:spcBef>
              <a:spcAft>
                <a:spcPts val="0"/>
              </a:spcAft>
              <a:buNone/>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0"/>
              </a:spcAft>
              <a:buNone/>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After each Client Update Meeting,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Needs and </a:t>
            </a:r>
            <a:br>
              <a:rPr lang="en-US" sz="3800" dirty="0">
                <a:effectLst/>
                <a:latin typeface="Calibri" panose="020F0502020204030204" pitchFamily="34" charset="0"/>
                <a:ea typeface="Yu Mincho" panose="02020400000000000000" pitchFamily="18" charset="-128"/>
                <a:cs typeface="Times New Roman" panose="02020603050405020304" pitchFamily="18" charset="0"/>
              </a:rPr>
            </a:br>
            <a:r>
              <a:rPr lang="en-US" sz="3800" dirty="0">
                <a:effectLst/>
                <a:latin typeface="Calibri" panose="020F0502020204030204" pitchFamily="34" charset="0"/>
                <a:ea typeface="Yu Mincho" panose="02020400000000000000" pitchFamily="18" charset="-128"/>
                <a:cs typeface="Times New Roman" panose="02020603050405020304" pitchFamily="18" charset="0"/>
              </a:rPr>
              <a:t>Requirements.</a:t>
            </a:r>
          </a:p>
          <a:p>
            <a:pPr marL="342900" marR="0" lvl="0" indent="-342900">
              <a:lnSpc>
                <a:spcPct val="107000"/>
              </a:lnSpc>
              <a:spcBef>
                <a:spcPts val="0"/>
              </a:spcBef>
              <a:spcAft>
                <a:spcPts val="80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Project Plan.</a:t>
            </a: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r>
              <a:rPr lang="en-US" sz="1400" dirty="0">
                <a:latin typeface="Calibri" panose="020F0502020204030204" pitchFamily="34" charset="0"/>
                <a:ea typeface="Yu Mincho" panose="02020400000000000000" pitchFamily="18" charset="-128"/>
                <a:cs typeface="Times New Roman" panose="02020603050405020304" pitchFamily="18" charset="0"/>
              </a:rPr>
              <a:t>Free Image: https://pixabay.com/illustrations/white-male-3d-model-isolated-3d-2064870/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B782AFD-A474-32D7-F6A4-D78F172845A9}"/>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E001A031-D985-6C13-6CA1-3F21CD1E4002}"/>
              </a:ext>
            </a:extLst>
          </p:cNvPr>
          <p:cNvSpPr>
            <a:spLocks noGrp="1"/>
          </p:cNvSpPr>
          <p:nvPr>
            <p:ph type="sldNum" sz="quarter" idx="12"/>
          </p:nvPr>
        </p:nvSpPr>
        <p:spPr/>
        <p:txBody>
          <a:bodyPr/>
          <a:lstStyle/>
          <a:p>
            <a:fld id="{028FE254-016A-4E51-98AE-D4B4E3F12C32}" type="slidenum">
              <a:rPr lang="en-US" smtClean="0"/>
              <a:t>106</a:t>
            </a:fld>
            <a:endParaRPr lang="en-US" dirty="0"/>
          </a:p>
        </p:txBody>
      </p:sp>
      <p:pic>
        <p:nvPicPr>
          <p:cNvPr id="7" name="Picture 6" descr="Cartoon characters standing next to a table&#10;&#10;Description automatically generated">
            <a:extLst>
              <a:ext uri="{FF2B5EF4-FFF2-40B4-BE49-F238E27FC236}">
                <a16:creationId xmlns:a16="http://schemas.microsoft.com/office/drawing/2014/main" id="{015F8259-DDE8-FAC3-B738-C9DFAD7D3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0" y="3429000"/>
            <a:ext cx="2438400" cy="2438400"/>
          </a:xfrm>
          <a:prstGeom prst="rect">
            <a:avLst/>
          </a:prstGeom>
        </p:spPr>
      </p:pic>
    </p:spTree>
    <p:extLst>
      <p:ext uri="{BB962C8B-B14F-4D97-AF65-F5344CB8AC3E}">
        <p14:creationId xmlns:p14="http://schemas.microsoft.com/office/powerpoint/2010/main" val="40419197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Action Item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dirty="0"/>
              <a:t>Add your 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Project Statement &amp; Objectives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on 2/6 (2/3)</a:t>
            </a: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11</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‘titles’ per new translation</a:t>
            </a:r>
          </a:p>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Client name, company logo</a:t>
            </a:r>
          </a:p>
          <a:p>
            <a:r>
              <a:rPr lang="en-US" dirty="0"/>
              <a:t>Agenda</a:t>
            </a:r>
          </a:p>
          <a:p>
            <a:pPr lvl="1"/>
            <a:r>
              <a:rPr lang="en-US" dirty="0"/>
              <a:t>Does it match actual contents of PPT?</a:t>
            </a:r>
          </a:p>
          <a:p>
            <a:r>
              <a:rPr lang="en-US" dirty="0"/>
              <a:t>Contents appropriate? (match rubric &amp; Project Statement &amp; Objectives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Board of Directors Review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BDR Q&amp;A</a:t>
            </a:r>
          </a:p>
        </p:txBody>
      </p:sp>
      <p:sp>
        <p:nvSpPr>
          <p:cNvPr id="3" name="Content Placeholder 2"/>
          <p:cNvSpPr>
            <a:spLocks noGrp="1"/>
          </p:cNvSpPr>
          <p:nvPr>
            <p:ph idx="1"/>
          </p:nvPr>
        </p:nvSpPr>
        <p:spPr/>
        <p:txBody>
          <a:bodyPr/>
          <a:lstStyle/>
          <a:p>
            <a:r>
              <a:rPr lang="en-US" dirty="0"/>
              <a:t>Action Item was to watch review 1 Wiki page…</a:t>
            </a:r>
          </a:p>
          <a:p>
            <a:r>
              <a:rPr lang="en-US" dirty="0"/>
              <a:t>QUESTIONS about content?</a:t>
            </a:r>
          </a:p>
          <a:p>
            <a:endParaRPr lang="en-US" dirty="0"/>
          </a:p>
          <a:p>
            <a:r>
              <a:rPr lang="en-US" dirty="0"/>
              <a:t>What does BDR stand for?</a:t>
            </a:r>
          </a:p>
          <a:p>
            <a:r>
              <a:rPr lang="en-US" dirty="0"/>
              <a:t>Who is audience for BDR?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12</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F23</a:t>
            </a:r>
          </a:p>
        </p:txBody>
      </p:sp>
    </p:spTree>
    <p:extLst>
      <p:ext uri="{BB962C8B-B14F-4D97-AF65-F5344CB8AC3E}">
        <p14:creationId xmlns:p14="http://schemas.microsoft.com/office/powerpoint/2010/main" val="385420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Client Meeting during class 9 -&gt; Day 10 activities are simply a repeat of Day 9 activities. Refer to previous slides.</a:t>
            </a:r>
          </a:p>
          <a:p>
            <a:pPr lvl="1"/>
            <a:endParaRPr lang="en-US" sz="2000" dirty="0"/>
          </a:p>
          <a:p>
            <a:pPr lvl="1"/>
            <a:r>
              <a:rPr lang="en-US" sz="2000" dirty="0"/>
              <a:t>Begin updating Client Meeting #1 PPT into BDR PPT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Client Meeting during class 10 -&gt; the Day 10 activity </a:t>
            </a:r>
            <a:r>
              <a:rPr lang="en-US" sz="2000" b="1" dirty="0"/>
              <a:t>IS</a:t>
            </a:r>
            <a:r>
              <a:rPr lang="en-US" sz="2000" dirty="0"/>
              <a:t> that Client Meeting.</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123</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889588"/>
              </p:ext>
            </p:extLst>
          </p:nvPr>
        </p:nvGraphicFramePr>
        <p:xfrm>
          <a:off x="381000" y="1005329"/>
          <a:ext cx="8382000" cy="468824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8.4.23</a:t>
                      </a:r>
                    </a:p>
                  </a:txBody>
                  <a:tcPr marL="68580" marR="68580" marT="0" marB="0"/>
                </a:tc>
                <a:tc>
                  <a:txBody>
                    <a:bodyPr/>
                    <a:lstStyle/>
                    <a:p>
                      <a:pPr marL="0" marR="0" algn="l">
                        <a:spcBef>
                          <a:spcPts val="0"/>
                        </a:spcBef>
                        <a:spcAft>
                          <a:spcPts val="0"/>
                        </a:spcAft>
                      </a:pPr>
                      <a:r>
                        <a:rPr lang="en-US" sz="1200" b="0" dirty="0">
                          <a:effectLst/>
                          <a:latin typeface="+mj-lt"/>
                          <a:ea typeface="MS Mincho"/>
                        </a:rPr>
                        <a:t>AP/JK/MA/BD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time shifts for class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Wraparound narrative language and explanation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8.8.23</a:t>
                      </a:r>
                    </a:p>
                  </a:txBody>
                  <a:tcPr marL="68580" marR="68580" marT="0" marB="0"/>
                </a:tc>
                <a:tc>
                  <a:txBody>
                    <a:bodyPr/>
                    <a:lstStyle/>
                    <a:p>
                      <a:pPr marL="0" marR="0" algn="l">
                        <a:spcBef>
                          <a:spcPts val="0"/>
                        </a:spcBef>
                        <a:spcAft>
                          <a:spcPts val="0"/>
                        </a:spcAft>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a:effectLst/>
                          <a:latin typeface="+mj-lt"/>
                          <a:ea typeface="MS Mincho"/>
                        </a:rPr>
                        <a:t>Adjusting </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8.11.23</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-&gt; action item</a:t>
                      </a:r>
                    </a:p>
                    <a:p>
                      <a:pPr marL="0" marR="0" algn="l">
                        <a:spcBef>
                          <a:spcPts val="0"/>
                        </a:spcBef>
                        <a:spcAft>
                          <a:spcPts val="0"/>
                        </a:spcAft>
                      </a:pPr>
                      <a:r>
                        <a:rPr lang="en-US" sz="1200" b="0" baseline="0" dirty="0">
                          <a:effectLst/>
                          <a:latin typeface="+mj-lt"/>
                          <a:ea typeface="MS Mincho"/>
                        </a:rPr>
                        <a:t>Sponsor -&gt; client</a:t>
                      </a:r>
                    </a:p>
                    <a:p>
                      <a:pPr marL="0" marR="0" algn="l">
                        <a:spcBef>
                          <a:spcPts val="0"/>
                        </a:spcBef>
                        <a:spcAft>
                          <a:spcPts val="0"/>
                        </a:spcAft>
                      </a:pPr>
                      <a:r>
                        <a:rPr lang="en-US" sz="1200" b="0" baseline="0" dirty="0">
                          <a:effectLst/>
                          <a:latin typeface="+mj-lt"/>
                          <a:ea typeface="MS Mincho"/>
                        </a:rPr>
                        <a:t>PDR -&gt; </a:t>
                      </a:r>
                      <a:r>
                        <a:rPr lang="en-US" sz="1200" b="0" kern="1200" baseline="0" dirty="0">
                          <a:solidFill>
                            <a:schemeClr val="dk1"/>
                          </a:solidFill>
                          <a:effectLst/>
                          <a:latin typeface="+mn-lt"/>
                          <a:ea typeface="MS Mincho"/>
                          <a:cs typeface="+mn-cs"/>
                        </a:rPr>
                        <a:t>Board of Directors Review</a:t>
                      </a:r>
                      <a:endParaRPr lang="en-US" sz="1200" b="0" baseline="0" dirty="0">
                        <a:effectLst/>
                        <a:latin typeface="+mj-lt"/>
                        <a:ea typeface="MS Mincho"/>
                      </a:endParaRPr>
                    </a:p>
                    <a:p>
                      <a:pPr marL="0" marR="0" algn="l">
                        <a:spcBef>
                          <a:spcPts val="0"/>
                        </a:spcBef>
                        <a:spcAft>
                          <a:spcPts val="0"/>
                        </a:spcAft>
                      </a:pPr>
                      <a:r>
                        <a:rPr lang="en-US" sz="1200" b="0" baseline="0" dirty="0">
                          <a:effectLst/>
                          <a:latin typeface="+mj-lt"/>
                          <a:ea typeface="MS Mincho"/>
                        </a:rPr>
                        <a:t>Statement of Work -&gt; Project Statement &amp; Objectives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124</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125</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126</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Equitable and Inclusive</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a:bodyPr>
          <a:lstStyle/>
          <a:p>
            <a:pPr marL="0" indent="0">
              <a:buNone/>
            </a:pPr>
            <a:r>
              <a:rPr lang="en-US" dirty="0">
                <a:cs typeface="Calibri"/>
              </a:rPr>
              <a:t>In Capstone we:</a:t>
            </a:r>
          </a:p>
          <a:p>
            <a:pPr marL="0" indent="0">
              <a:buNone/>
            </a:pPr>
            <a:endParaRPr lang="en-US" dirty="0">
              <a:cs typeface="Calibri"/>
            </a:endParaRPr>
          </a:p>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000" y="4567908"/>
            <a:ext cx="3000000" cy="1957500"/>
          </a:xfrm>
          <a:prstGeom prst="rect">
            <a:avLst/>
          </a:prstGeom>
        </p:spPr>
      </p:pic>
    </p:spTree>
    <p:extLst>
      <p:ext uri="{BB962C8B-B14F-4D97-AF65-F5344CB8AC3E}">
        <p14:creationId xmlns:p14="http://schemas.microsoft.com/office/powerpoint/2010/main" val="229440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038600" cy="1143000"/>
          </a:xfrm>
        </p:spPr>
        <p:txBody>
          <a:bodyPr vert="horz" lIns="91440" tIns="45720" rIns="91440" bIns="45720" rtlCol="0" anchor="t">
            <a:normAutofit/>
          </a:bodyPr>
          <a:lstStyle/>
          <a:p>
            <a:pPr marL="0" indent="0">
              <a:buNone/>
            </a:pPr>
            <a:r>
              <a:rPr lang="en-US" dirty="0">
                <a:cs typeface="Calibri"/>
              </a:rPr>
              <a:t>Arrive to Class On Time / Stay until class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65587"/>
            <a:ext cx="1793654" cy="1812228"/>
          </a:xfrm>
          <a:prstGeom prst="rect">
            <a:avLst/>
          </a:prstGeom>
        </p:spPr>
      </p:pic>
      <p:sp>
        <p:nvSpPr>
          <p:cNvPr id="11" name="TextBox 10"/>
          <p:cNvSpPr txBox="1"/>
          <p:nvPr/>
        </p:nvSpPr>
        <p:spPr>
          <a:xfrm>
            <a:off x="2895600" y="3260321"/>
            <a:ext cx="5849422" cy="966418"/>
          </a:xfrm>
          <a:prstGeom prst="rect">
            <a:avLst/>
          </a:prstGeom>
          <a:noFill/>
        </p:spPr>
        <p:txBody>
          <a:bodyPr wrap="none" rtlCol="0">
            <a:spAutoFit/>
          </a:bodyPr>
          <a:lstStyle/>
          <a:p>
            <a:pPr>
              <a:spcBef>
                <a:spcPct val="20000"/>
              </a:spcBef>
            </a:pPr>
            <a:r>
              <a:rPr lang="en-US" sz="2800" dirty="0">
                <a:cs typeface="Calibri"/>
              </a:rPr>
              <a:t>Be present in Class and Team Meetings</a:t>
            </a:r>
          </a:p>
          <a:p>
            <a:pPr marL="285750" indent="-285750">
              <a:spcBef>
                <a:spcPct val="20000"/>
              </a:spcBef>
              <a:buFont typeface="Arial" panose="020B0604020202020204" pitchFamily="34" charset="0"/>
              <a:buChar char="•"/>
            </a:pPr>
            <a:r>
              <a:rPr lang="en-US" sz="24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231106"/>
          </a:xfrm>
          <a:prstGeom prst="rect">
            <a:avLst/>
          </a:prstGeom>
          <a:noFill/>
        </p:spPr>
        <p:txBody>
          <a:bodyPr wrap="square" rtlCol="0">
            <a:spAutoFit/>
          </a:bodyPr>
          <a:lstStyle/>
          <a:p>
            <a:pPr algn="r"/>
            <a:r>
              <a:rPr lang="en-US" sz="2800" dirty="0">
                <a:cs typeface="Calibri"/>
              </a:rPr>
              <a:t>Not distracted on your Phone or other tasks</a:t>
            </a:r>
          </a:p>
          <a:p>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343400" y="152400"/>
            <a:ext cx="5638800" cy="523220"/>
          </a:xfrm>
          <a:prstGeom prst="rect">
            <a:avLst/>
          </a:prstGeom>
          <a:noFill/>
          <a:ln w="28575">
            <a:solidFill>
              <a:schemeClr val="accent2"/>
            </a:solidFill>
          </a:ln>
        </p:spPr>
        <p:txBody>
          <a:bodyPr wrap="square" rtlCol="0">
            <a:spAutoFit/>
          </a:bodyPr>
          <a:lstStyle/>
          <a:p>
            <a:r>
              <a:rPr lang="en-US" sz="2800" b="1" dirty="0"/>
              <a:t>Please respond in a timely manner!</a:t>
            </a:r>
          </a:p>
        </p:txBody>
      </p:sp>
      <p:sp>
        <p:nvSpPr>
          <p:cNvPr id="4" name="Wave 3"/>
          <p:cNvSpPr/>
          <p:nvPr/>
        </p:nvSpPr>
        <p:spPr>
          <a:xfrm>
            <a:off x="3886200" y="4488968"/>
            <a:ext cx="4343400" cy="1905000"/>
          </a:xfrm>
          <a:prstGeom prst="wave">
            <a:avLst>
              <a:gd name="adj1" fmla="val 12500"/>
              <a:gd name="adj2" fmla="val 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Please respond in a timely manner!</a:t>
            </a:r>
            <a:endParaRPr lang="en-US" sz="3200" b="1" dirty="0"/>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
        <p:nvSpPr>
          <p:cNvPr id="4" name="Callout: Line 3">
            <a:extLst>
              <a:ext uri="{FF2B5EF4-FFF2-40B4-BE49-F238E27FC236}">
                <a16:creationId xmlns:a16="http://schemas.microsoft.com/office/drawing/2014/main" id="{7AEDD92A-9E88-6AD7-A234-1D7EF1119EFD}"/>
              </a:ext>
            </a:extLst>
          </p:cNvPr>
          <p:cNvSpPr/>
          <p:nvPr/>
        </p:nvSpPr>
        <p:spPr>
          <a:xfrm>
            <a:off x="9525000" y="373828"/>
            <a:ext cx="2895600" cy="1531172"/>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links and encourage search? Or one slide of helpful links? Or add link to syllabus to intro email and remove slide?</a:t>
            </a:r>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Callout: Line 3">
            <a:extLst>
              <a:ext uri="{FF2B5EF4-FFF2-40B4-BE49-F238E27FC236}">
                <a16:creationId xmlns:a16="http://schemas.microsoft.com/office/drawing/2014/main" id="{259E0D37-FD45-8281-16F5-985BBBEA20E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Callout: Line 3">
            <a:extLst>
              <a:ext uri="{FF2B5EF4-FFF2-40B4-BE49-F238E27FC236}">
                <a16:creationId xmlns:a16="http://schemas.microsoft.com/office/drawing/2014/main" id="{FB639CE8-E2B5-034F-F3ED-5BF29CC6EF1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
        <p:nvSpPr>
          <p:cNvPr id="4" name="Callout: Line 3">
            <a:extLst>
              <a:ext uri="{FF2B5EF4-FFF2-40B4-BE49-F238E27FC236}">
                <a16:creationId xmlns:a16="http://schemas.microsoft.com/office/drawing/2014/main" id="{73DB99E6-C28F-A416-CAFE-1550E8336C23}"/>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“New Employee Packet”?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pPr>
              <a:lnSpc>
                <a:spcPct val="300000"/>
              </a:lnSpc>
            </a:pPr>
            <a:r>
              <a:rPr lang="en-US" sz="2800" dirty="0"/>
              <a:t>Introduce your Name and Major</a:t>
            </a:r>
          </a:p>
          <a:p>
            <a:r>
              <a:rPr lang="en-US" sz="2800" dirty="0"/>
              <a:t>You will introduce other characteristics during the 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20 mins - Ice Breaker</a:t>
            </a:r>
          </a:p>
        </p:txBody>
      </p:sp>
      <p:sp>
        <p:nvSpPr>
          <p:cNvPr id="3" name="Content Placeholder 2"/>
          <p:cNvSpPr>
            <a:spLocks noGrp="1"/>
          </p:cNvSpPr>
          <p:nvPr>
            <p:ph idx="1"/>
          </p:nvPr>
        </p:nvSpPr>
        <p:spPr/>
        <p:txBody>
          <a:bodyPr>
            <a:normAutofit/>
          </a:bodyPr>
          <a:lstStyle/>
          <a:p>
            <a:pPr marL="0" indent="0">
              <a:buNone/>
            </a:pPr>
            <a:endParaRPr lang="en-US" dirty="0"/>
          </a:p>
          <a:p>
            <a:pPr marL="0" indent="0">
              <a:lnSpc>
                <a:spcPct val="200000"/>
              </a:lnSpc>
              <a:buNone/>
            </a:pPr>
            <a:r>
              <a:rPr lang="en-US" sz="2800" dirty="0"/>
              <a:t>Desired Outcomes – Why are we doing this?</a:t>
            </a:r>
          </a:p>
          <a:p>
            <a:pPr lvl="1">
              <a:lnSpc>
                <a:spcPct val="110000"/>
              </a:lnSpc>
            </a:pPr>
            <a:r>
              <a:rPr lang="en-US" sz="2400" dirty="0"/>
              <a:t>Prepare students for collaborative team performance by helping create a relaxed environment where students share ideas and participate more fully in class</a:t>
            </a:r>
          </a:p>
          <a:p>
            <a:pPr lvl="1">
              <a:lnSpc>
                <a:spcPct val="110000"/>
              </a:lnSpc>
            </a:pPr>
            <a:endParaRPr lang="en-US" sz="2400" dirty="0"/>
          </a:p>
          <a:p>
            <a:pPr lvl="1">
              <a:lnSpc>
                <a:spcPct val="110000"/>
              </a:lnSpc>
            </a:pPr>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lnSpc>
                <a:spcPct val="150000"/>
              </a:lnSpc>
              <a:buFont typeface="+mj-lt"/>
              <a:buAutoNum type="arabicPeriod"/>
            </a:pPr>
            <a:r>
              <a:rPr lang="en-US" sz="2400" dirty="0"/>
              <a:t>Make Space to Take Space (Talking Stick)</a:t>
            </a:r>
          </a:p>
          <a:p>
            <a:pPr marL="800100" lvl="1" indent="-457200">
              <a:lnSpc>
                <a:spcPct val="150000"/>
              </a:lnSpc>
              <a:buFont typeface="+mj-lt"/>
              <a:buAutoNum type="arabicPeriod"/>
            </a:pPr>
            <a:r>
              <a:rPr lang="en-US" sz="2400" dirty="0"/>
              <a:t>Stories Stay, Lessons Leave</a:t>
            </a:r>
          </a:p>
          <a:p>
            <a:pPr marL="800100" lvl="1" indent="-457200">
              <a:lnSpc>
                <a:spcPct val="150000"/>
              </a:lnSpc>
              <a:buFont typeface="+mj-lt"/>
              <a:buAutoNum type="arabicPeriod"/>
            </a:pPr>
            <a:r>
              <a:rPr lang="en-US" sz="2400" dirty="0"/>
              <a:t>Embrace Ambiguity</a:t>
            </a:r>
          </a:p>
          <a:p>
            <a:pPr marL="800100" lvl="1" indent="-457200">
              <a:lnSpc>
                <a:spcPct val="150000"/>
              </a:lnSpc>
              <a:buFont typeface="+mj-lt"/>
              <a:buAutoNum type="arabicPeriod"/>
            </a:pPr>
            <a:r>
              <a:rPr lang="en-US" sz="2400" dirty="0"/>
              <a:t>___________ (Team generated, write on whiteboard)</a:t>
            </a:r>
          </a:p>
          <a:p>
            <a:pPr marL="800100" lvl="1" indent="-457200">
              <a:lnSpc>
                <a:spcPct val="150000"/>
              </a:lnSpc>
              <a:buFont typeface="+mj-lt"/>
              <a:buAutoNum type="arabicPeriod"/>
            </a:pPr>
            <a:r>
              <a:rPr lang="en-US" sz="2400" dirty="0"/>
              <a:t>___________ (Team generated, write on whiteboard)</a:t>
            </a:r>
          </a:p>
          <a:p>
            <a:pPr lvl="1">
              <a:lnSpc>
                <a:spcPct val="150000"/>
              </a:lnSpc>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noAutofit/>
          </a:bodyPr>
          <a:lstStyle/>
          <a:p>
            <a:pPr lvl="1">
              <a:lnSpc>
                <a:spcPct val="100000"/>
              </a:lnSpc>
            </a:pPr>
            <a:r>
              <a:rPr lang="en-US" sz="2000" dirty="0"/>
              <a:t>This is referred to as a “Wave” Ice Breaker – There will be three waves</a:t>
            </a:r>
          </a:p>
          <a:p>
            <a:pPr lvl="1">
              <a:lnSpc>
                <a:spcPct val="150000"/>
              </a:lnSpc>
            </a:pPr>
            <a:r>
              <a:rPr lang="en-US" sz="2000" dirty="0"/>
              <a:t>Time to stand up and move!</a:t>
            </a:r>
          </a:p>
          <a:p>
            <a:pPr lvl="1">
              <a:lnSpc>
                <a:spcPct val="100000"/>
              </a:lnSpc>
            </a:pPr>
            <a:r>
              <a:rPr lang="en-US" sz="2000" dirty="0"/>
              <a:t>For each wave, teams will be given a prompt with three potential answers and have two minutes to sort themselves into three groups based on individuals’ answers to prompt</a:t>
            </a:r>
          </a:p>
          <a:p>
            <a:pPr lvl="2">
              <a:lnSpc>
                <a:spcPct val="150000"/>
              </a:lnSpc>
            </a:pPr>
            <a:r>
              <a:rPr lang="en-US" sz="1400" dirty="0"/>
              <a:t>Example prompt – Favorite “chill” music genre: jazz/classical/folk</a:t>
            </a:r>
          </a:p>
          <a:p>
            <a:pPr lvl="1">
              <a:lnSpc>
                <a:spcPct val="150000"/>
              </a:lnSpc>
            </a:pPr>
            <a:r>
              <a:rPr lang="en-US" dirty="0"/>
              <a:t>After dividing, teams will be asked to “report out” </a:t>
            </a:r>
          </a:p>
          <a:p>
            <a:pPr lvl="2">
              <a:lnSpc>
                <a:spcPct val="100000"/>
              </a:lnSpc>
            </a:pPr>
            <a:r>
              <a:rPr lang="en-US" sz="1400" dirty="0"/>
              <a:t>How did you sort yourselves?</a:t>
            </a:r>
          </a:p>
          <a:p>
            <a:pPr lvl="2">
              <a:lnSpc>
                <a:spcPct val="100000"/>
              </a:lnSpc>
            </a:pPr>
            <a:r>
              <a:rPr lang="en-US" sz="1400" dirty="0"/>
              <a:t>What is something interesting/funny/new that was revealed</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TextBox 3"/>
          <p:cNvSpPr txBox="1"/>
          <p:nvPr/>
        </p:nvSpPr>
        <p:spPr>
          <a:xfrm>
            <a:off x="1905000" y="5785785"/>
            <a:ext cx="5334000" cy="584775"/>
          </a:xfrm>
          <a:prstGeom prst="rect">
            <a:avLst/>
          </a:prstGeom>
          <a:noFill/>
        </p:spPr>
        <p:txBody>
          <a:bodyPr wrap="square" rtlCol="0">
            <a:spAutoFit/>
          </a:bodyPr>
          <a:lstStyle/>
          <a:p>
            <a:pPr marL="0" lvl="1" algn="ctr"/>
            <a:r>
              <a:rPr lang="en-US" sz="3200" dirty="0"/>
              <a:t>Any Questions?</a:t>
            </a:r>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84094" y="1219200"/>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72199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your pet preference?</a:t>
            </a:r>
          </a:p>
          <a:p>
            <a:pPr lvl="1">
              <a:lnSpc>
                <a:spcPct val="300000"/>
              </a:lnSpc>
            </a:pPr>
            <a:r>
              <a:rPr lang="en-US" sz="2000" dirty="0"/>
              <a:t>Dogs</a:t>
            </a:r>
          </a:p>
          <a:p>
            <a:pPr lvl="1">
              <a:lnSpc>
                <a:spcPct val="300000"/>
              </a:lnSpc>
            </a:pPr>
            <a:r>
              <a:rPr lang="en-US" sz="2000" dirty="0"/>
              <a:t>Cats</a:t>
            </a:r>
          </a:p>
          <a:p>
            <a:pPr lvl="1">
              <a:lnSpc>
                <a:spcPct val="300000"/>
              </a:lnSpc>
            </a:pPr>
            <a:r>
              <a:rPr lang="en-US" sz="2000" dirty="0"/>
              <a:t>Other (birds, reptiles, all of the above, none)</a:t>
            </a:r>
          </a:p>
        </p:txBody>
      </p:sp>
      <p:pic>
        <p:nvPicPr>
          <p:cNvPr id="4" name="Picture 3" descr="&lt;strong&gt;Bearded dragon&lt;/strong&gt; | A &lt;strong&gt;bearded dragon&lt;/strong&gt; who was kind enough to pos…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00479"/>
            <a:ext cx="1915851" cy="1595919"/>
          </a:xfrm>
          <a:prstGeom prst="rect">
            <a:avLst/>
          </a:prstGeom>
        </p:spPr>
      </p:pic>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lnSpc>
                <a:spcPct val="300000"/>
              </a:lnSpc>
            </a:pPr>
            <a:r>
              <a:rPr lang="en-US" sz="2000" dirty="0"/>
              <a:t>Cardio (Running, Cycling, Swimming, etc.)</a:t>
            </a:r>
          </a:p>
          <a:p>
            <a:pPr lvl="1">
              <a:lnSpc>
                <a:spcPct val="300000"/>
              </a:lnSpc>
            </a:pPr>
            <a:r>
              <a:rPr lang="en-US" sz="2000" dirty="0"/>
              <a:t>Strength (Weights, Plyometrics, etc.)</a:t>
            </a:r>
          </a:p>
          <a:p>
            <a:pPr lvl="1">
              <a:lnSpc>
                <a:spcPct val="300000"/>
              </a:lnSpc>
            </a:pPr>
            <a:r>
              <a:rPr lang="en-US" sz="2000"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lnSpc>
                <a:spcPct val="300000"/>
              </a:lnSpc>
            </a:pPr>
            <a:r>
              <a:rPr lang="en-US" sz="2000" dirty="0"/>
              <a:t>Mountains</a:t>
            </a:r>
          </a:p>
          <a:p>
            <a:pPr lvl="1">
              <a:lnSpc>
                <a:spcPct val="300000"/>
              </a:lnSpc>
            </a:pPr>
            <a:r>
              <a:rPr lang="en-US" sz="2000" dirty="0"/>
              <a:t>City</a:t>
            </a:r>
          </a:p>
          <a:p>
            <a:pPr lvl="1">
              <a:lnSpc>
                <a:spcPct val="300000"/>
              </a:lnSpc>
            </a:pPr>
            <a:r>
              <a:rPr lang="en-US" sz="2000"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7432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2550" dirty="0">
                <a:ea typeface="+mn-lt"/>
                <a:cs typeface="+mn-lt"/>
              </a:rPr>
              <a:t>Re-Read Project Description</a:t>
            </a:r>
          </a:p>
          <a:p>
            <a:pPr lvl="2">
              <a:lnSpc>
                <a:spcPct val="100000"/>
              </a:lnSpc>
            </a:pPr>
            <a:endParaRPr lang="en-US" sz="2550" dirty="0">
              <a:ea typeface="+mn-lt"/>
              <a:cs typeface="+mn-lt"/>
            </a:endParaRPr>
          </a:p>
          <a:p>
            <a:pPr lvl="2">
              <a:lnSpc>
                <a:spcPct val="100000"/>
              </a:lnSpc>
            </a:pPr>
            <a:r>
              <a:rPr lang="en-US" sz="2550" dirty="0">
                <a:ea typeface="+mn-lt"/>
                <a:cs typeface="+mn-lt"/>
              </a:rPr>
              <a:t>PE is available to answer any fundamental questions the Team may have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90068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lnSpc>
                <a:spcPct val="150000"/>
              </a:lnSpc>
              <a:buFont typeface="Arial"/>
              <a:buChar char="•"/>
            </a:pPr>
            <a:r>
              <a:rPr lang="en-US" sz="2000" dirty="0">
                <a:ea typeface="+mn-lt"/>
                <a:cs typeface="+mn-lt"/>
              </a:rPr>
              <a:t>These questions can be about any aspect of the project, but by the end of the class MUST include questions targeted to functionality/goals</a:t>
            </a:r>
          </a:p>
          <a:p>
            <a:pPr>
              <a:lnSpc>
                <a:spcPct val="150000"/>
              </a:lnSpc>
            </a:pPr>
            <a:r>
              <a:rPr lang="en-US" sz="2000" dirty="0">
                <a:ea typeface="+mn-lt"/>
                <a:cs typeface="+mn-lt"/>
              </a:rPr>
              <a:t>Refer to the Project Description as needed</a:t>
            </a:r>
            <a:endParaRPr lang="en-US" sz="2000" dirty="0">
              <a:cs typeface="Calibri"/>
            </a:endParaRPr>
          </a:p>
          <a:p>
            <a:pPr>
              <a:lnSpc>
                <a:spcPct val="150000"/>
              </a:lnSpc>
            </a:pPr>
            <a:r>
              <a:rPr lang="en-US" sz="2000" dirty="0">
                <a:cs typeface="Calibri"/>
              </a:rPr>
              <a:t>Write individual questions on separate Post It notes - ONE question per Post It.</a:t>
            </a:r>
          </a:p>
          <a:p>
            <a:pPr>
              <a:lnSpc>
                <a:spcPct val="150000"/>
              </a:lnSpc>
            </a:pPr>
            <a:r>
              <a:rPr lang="en-US" sz="2000" dirty="0">
                <a:cs typeface="Calibri"/>
              </a:rPr>
              <a:t>Combine duplicate/similar ideas</a:t>
            </a:r>
          </a:p>
          <a:p>
            <a:pPr>
              <a:lnSpc>
                <a:spcPct val="150000"/>
              </a:lnSpc>
            </a:pPr>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fontScale="92500" lnSpcReduction="10000"/>
          </a:bodyPr>
          <a:lstStyle/>
          <a:p>
            <a:pPr>
              <a:buFont typeface="Arial"/>
              <a:buChar char="•"/>
            </a:pPr>
            <a:r>
              <a:rPr lang="en-US" sz="2000" dirty="0">
                <a:cs typeface="Calibri"/>
              </a:rPr>
              <a:t>The following list represents potential topic areas for generating questions:</a:t>
            </a:r>
          </a:p>
          <a:p>
            <a:pPr lvl="1">
              <a:lnSpc>
                <a:spcPct val="150000"/>
              </a:lnSpc>
              <a:buFont typeface="Arial"/>
              <a:buChar char="•"/>
            </a:pPr>
            <a:r>
              <a:rPr lang="en-US" sz="2000" dirty="0">
                <a:cs typeface="Calibri"/>
              </a:rPr>
              <a:t>Functionality</a:t>
            </a:r>
          </a:p>
          <a:p>
            <a:pPr lvl="1">
              <a:lnSpc>
                <a:spcPct val="150000"/>
              </a:lnSpc>
              <a:buFont typeface="Arial"/>
              <a:buChar char="•"/>
            </a:pPr>
            <a:r>
              <a:rPr lang="en-US" sz="2000" dirty="0">
                <a:cs typeface="Calibri"/>
              </a:rPr>
              <a:t>Performance </a:t>
            </a:r>
          </a:p>
          <a:p>
            <a:pPr lvl="1">
              <a:lnSpc>
                <a:spcPct val="150000"/>
              </a:lnSpc>
              <a:buFont typeface="Arial"/>
              <a:buChar char="•"/>
            </a:pPr>
            <a:r>
              <a:rPr lang="en-US" sz="2000" dirty="0">
                <a:cs typeface="Calibri"/>
              </a:rPr>
              <a:t>Quality</a:t>
            </a:r>
          </a:p>
          <a:p>
            <a:pPr lvl="1">
              <a:lnSpc>
                <a:spcPct val="150000"/>
              </a:lnSpc>
              <a:buFont typeface="Arial"/>
              <a:buChar char="•"/>
            </a:pPr>
            <a:r>
              <a:rPr lang="en-US" sz="2000" dirty="0">
                <a:cs typeface="Calibri"/>
              </a:rPr>
              <a:t>Usability</a:t>
            </a:r>
          </a:p>
          <a:p>
            <a:pPr lvl="1">
              <a:lnSpc>
                <a:spcPct val="150000"/>
              </a:lnSpc>
              <a:buFont typeface="Arial"/>
              <a:buChar char="•"/>
            </a:pPr>
            <a:r>
              <a:rPr lang="en-US" sz="2000" dirty="0">
                <a:cs typeface="Calibri"/>
              </a:rPr>
              <a:t>Accessibility</a:t>
            </a:r>
          </a:p>
          <a:p>
            <a:pPr lvl="1">
              <a:lnSpc>
                <a:spcPct val="150000"/>
              </a:lnSpc>
              <a:buFont typeface="Arial"/>
              <a:buChar char="•"/>
            </a:pPr>
            <a:r>
              <a:rPr lang="en-US" sz="2000" dirty="0">
                <a:cs typeface="Calibri"/>
              </a:rPr>
              <a:t>Reliability/Durability/Availability</a:t>
            </a:r>
          </a:p>
          <a:p>
            <a:pPr lvl="1">
              <a:lnSpc>
                <a:spcPct val="150000"/>
              </a:lnSpc>
              <a:buFont typeface="Arial"/>
              <a:buChar char="•"/>
            </a:pPr>
            <a:r>
              <a:rPr lang="en-US" sz="2000" dirty="0">
                <a:cs typeface="Calibri"/>
              </a:rPr>
              <a:t>Manufacturing and Material</a:t>
            </a:r>
          </a:p>
          <a:p>
            <a:pPr lvl="1">
              <a:lnSpc>
                <a:spcPct val="150000"/>
              </a:lnSpc>
              <a:buFont typeface="Arial"/>
              <a:buChar char="•"/>
            </a:pPr>
            <a:r>
              <a:rPr lang="en-US" sz="2000" dirty="0">
                <a:cs typeface="Calibri"/>
              </a:rPr>
              <a:t>Maintainability and Support</a:t>
            </a:r>
          </a:p>
          <a:p>
            <a:pPr lvl="1">
              <a:lnSpc>
                <a:spcPct val="150000"/>
              </a:lnSpc>
              <a:buFont typeface="Arial"/>
              <a:buChar char="•"/>
            </a:pPr>
            <a:r>
              <a:rPr lang="en-US" sz="20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Team Building Activity</a:t>
            </a:r>
          </a:p>
          <a:p>
            <a:endParaRPr lang="en-US" dirty="0">
              <a:cs typeface="Calibri"/>
            </a:endParaRPr>
          </a:p>
          <a:p>
            <a:r>
              <a:rPr lang="en-US" dirty="0">
                <a:cs typeface="Calibri"/>
              </a:rPr>
              <a:t>Placeholder slide – BD to complete</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lnSpcReduction="10000"/>
          </a:bodyPr>
          <a:lstStyle/>
          <a:p>
            <a:r>
              <a:rPr lang="en-US" dirty="0">
                <a:cs typeface="Calibri"/>
              </a:rPr>
              <a:t>Employee Survey</a:t>
            </a:r>
          </a:p>
          <a:p>
            <a:pPr lvl="1"/>
            <a:r>
              <a:rPr lang="en-US" dirty="0">
                <a:cs typeface="Calibri"/>
              </a:rPr>
              <a:t>Design Lab wants your 'immediate' feedback on the course and your experience.</a:t>
            </a:r>
          </a:p>
          <a:p>
            <a:pPr lvl="1"/>
            <a:r>
              <a:rPr lang="en-US" dirty="0">
                <a:cs typeface="Calibri"/>
              </a:rPr>
              <a:t>These 'surveys' after many classes will help us help you.</a:t>
            </a:r>
          </a:p>
          <a:p>
            <a:pPr lvl="1"/>
            <a:r>
              <a:rPr lang="en-US" dirty="0">
                <a:cs typeface="Calibri"/>
              </a:rPr>
              <a:t>Collected anonymously using Google Forms.</a:t>
            </a:r>
          </a:p>
          <a:p>
            <a:pPr lvl="2"/>
            <a:r>
              <a:rPr lang="en-US" dirty="0">
                <a:cs typeface="Calibri"/>
              </a:rPr>
              <a:t>If you ever want an individual response from PE/CE/Director, be sure to INCLUDE your name.</a:t>
            </a:r>
          </a:p>
          <a:p>
            <a:pPr lvl="1"/>
            <a:r>
              <a:rPr lang="en-US" dirty="0">
                <a:cs typeface="Calibri"/>
              </a:rPr>
              <a:t>Please Complete Ticket Out Today or Tomorrow</a:t>
            </a:r>
          </a:p>
          <a:p>
            <a:pPr lvl="1"/>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
        <p:nvSpPr>
          <p:cNvPr id="4" name="Callout: Line 3">
            <a:extLst>
              <a:ext uri="{FF2B5EF4-FFF2-40B4-BE49-F238E27FC236}">
                <a16:creationId xmlns:a16="http://schemas.microsoft.com/office/drawing/2014/main" id="{27E85EC4-126E-95F6-5B84-F1ACFE6B9C9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“Employee Survey”. “Your company” wants immediate feedback regarding company culture and job satisfaction?</a:t>
            </a:r>
          </a:p>
        </p:txBody>
      </p:sp>
    </p:spTree>
    <p:extLst>
      <p:ext uri="{BB962C8B-B14F-4D97-AF65-F5344CB8AC3E}">
        <p14:creationId xmlns:p14="http://schemas.microsoft.com/office/powerpoint/2010/main" val="40615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sp>
        <p:nvSpPr>
          <p:cNvPr id="3" name="Callout: Line 2">
            <a:extLst>
              <a:ext uri="{FF2B5EF4-FFF2-40B4-BE49-F238E27FC236}">
                <a16:creationId xmlns:a16="http://schemas.microsoft.com/office/drawing/2014/main" id="{FE9A61DF-C866-03CA-311F-BBD3E27C9D51}"/>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“Action Items/Meeting Prep”?</a:t>
            </a:r>
          </a:p>
        </p:txBody>
      </p:sp>
    </p:spTree>
    <p:extLst>
      <p:ext uri="{BB962C8B-B14F-4D97-AF65-F5344CB8AC3E}">
        <p14:creationId xmlns:p14="http://schemas.microsoft.com/office/powerpoint/2010/main" val="2699027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Action Item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Client?</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38</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39</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normAutofit lnSpcReduction="10000"/>
          </a:bodyPr>
          <a:lstStyle/>
          <a:p>
            <a:pPr>
              <a:lnSpc>
                <a:spcPct val="150000"/>
              </a:lnSpc>
            </a:pPr>
            <a:r>
              <a:rPr lang="en-US" dirty="0"/>
              <a:t>Write your project name.</a:t>
            </a:r>
          </a:p>
          <a:p>
            <a:pPr>
              <a:lnSpc>
                <a:spcPct val="150000"/>
              </a:lnSpc>
            </a:pPr>
            <a:r>
              <a:rPr lang="en-US" dirty="0"/>
              <a:t>We Imagine Our Project to Be (2 min + 2 min)</a:t>
            </a:r>
          </a:p>
          <a:p>
            <a:pPr>
              <a:lnSpc>
                <a:spcPct val="150000"/>
              </a:lnSpc>
            </a:pPr>
            <a:r>
              <a:rPr lang="en-US" dirty="0"/>
              <a:t>We Are (5 min + 1 min)</a:t>
            </a:r>
          </a:p>
          <a:p>
            <a:pPr>
              <a:lnSpc>
                <a:spcPct val="150000"/>
              </a:lnSpc>
            </a:pPr>
            <a:r>
              <a:rPr lang="en-US" dirty="0"/>
              <a:t>What Can Go Wrong? (2 min + 2 min)</a:t>
            </a:r>
          </a:p>
          <a:p>
            <a:pPr>
              <a:lnSpc>
                <a:spcPct val="150000"/>
              </a:lnSpc>
            </a:pPr>
            <a:r>
              <a:rPr lang="en-US" dirty="0"/>
              <a:t>What are some potential challenges (2 min + 2 min)</a:t>
            </a:r>
          </a:p>
          <a:p>
            <a:pPr>
              <a:lnSpc>
                <a:spcPct val="110000"/>
              </a:lnSpc>
            </a:pPr>
            <a:r>
              <a:rPr lang="en-US" dirty="0">
                <a:ea typeface="+mj-lt"/>
                <a:cs typeface="+mj-lt"/>
              </a:rPr>
              <a:t>What classes and/or experience can you call on to help with this project? (2 min + 2 min)</a:t>
            </a:r>
          </a:p>
          <a:p>
            <a:pPr>
              <a:lnSpc>
                <a:spcPct val="110000"/>
              </a:lnSpc>
            </a:pPr>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43</a:t>
            </a:fld>
            <a:endParaRPr lang="en-US" dirty="0"/>
          </a:p>
        </p:txBody>
      </p:sp>
      <p:sp>
        <p:nvSpPr>
          <p:cNvPr id="7" name="Callout: Line 6">
            <a:extLst>
              <a:ext uri="{FF2B5EF4-FFF2-40B4-BE49-F238E27FC236}">
                <a16:creationId xmlns:a16="http://schemas.microsoft.com/office/drawing/2014/main" id="{04149BD6-40DF-96CB-7847-8C92C4296740}"/>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Animate?</a:t>
            </a:r>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
        <p:nvSpPr>
          <p:cNvPr id="5" name="Callout: Line 4">
            <a:extLst>
              <a:ext uri="{FF2B5EF4-FFF2-40B4-BE49-F238E27FC236}">
                <a16:creationId xmlns:a16="http://schemas.microsoft.com/office/drawing/2014/main" id="{D31891F3-BEDC-E6D7-A8BC-6F67431FE1B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Re-write prompts to more clearly identify how we want them answered. Example on slide? Use template?</a:t>
            </a:r>
          </a:p>
        </p:txBody>
      </p:sp>
    </p:spTree>
    <p:extLst>
      <p:ext uri="{BB962C8B-B14F-4D97-AF65-F5344CB8AC3E}">
        <p14:creationId xmlns:p14="http://schemas.microsoft.com/office/powerpoint/2010/main" val="36683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Action Item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Client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
        <p:nvSpPr>
          <p:cNvPr id="4" name="Callout: Line 3">
            <a:extLst>
              <a:ext uri="{FF2B5EF4-FFF2-40B4-BE49-F238E27FC236}">
                <a16:creationId xmlns:a16="http://schemas.microsoft.com/office/drawing/2014/main" id="{21E44E32-9F2C-8ADC-804F-0B3FD9CD3CFA}"/>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“Company Policy”?</a:t>
            </a:r>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
        <p:nvSpPr>
          <p:cNvPr id="5" name="Callout: Line 4">
            <a:extLst>
              <a:ext uri="{FF2B5EF4-FFF2-40B4-BE49-F238E27FC236}">
                <a16:creationId xmlns:a16="http://schemas.microsoft.com/office/drawing/2014/main" id="{11BF0F98-CF5E-6D51-FC8C-76F723E124C8}"/>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 - BD</a:t>
            </a:r>
          </a:p>
        </p:txBody>
      </p:sp>
    </p:spTree>
    <p:extLst>
      <p:ext uri="{BB962C8B-B14F-4D97-AF65-F5344CB8AC3E}">
        <p14:creationId xmlns:p14="http://schemas.microsoft.com/office/powerpoint/2010/main" val="308575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Action Items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a:t>
            </a:r>
            <a:r>
              <a:rPr lang="en-US" sz="1600" dirty="0"/>
              <a:t>Action Items </a:t>
            </a:r>
            <a:r>
              <a:rPr lang="en-US" sz="1400" dirty="0">
                <a:solidFill>
                  <a:prstClr val="black"/>
                </a:solidFill>
                <a:latin typeface="Calibri" panose="020F0502020204030204"/>
              </a:rPr>
              <a:t>-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Project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Action Item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fontScale="92500"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and charger to all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Action Items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PE/CE/Client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and email to Client,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Action Items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the Project Statement &amp; Objectives .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a:bodyPr>
          <a:lstStyle/>
          <a:p>
            <a:r>
              <a:rPr lang="en-US" dirty="0"/>
              <a:t>Capstone Classrooms are JEC 3232/3332</a:t>
            </a:r>
          </a:p>
          <a:p>
            <a:r>
              <a:rPr lang="en-US" dirty="0"/>
              <a:t>Capstone Shop (JEC 2332) will be open 9am-4pm for hands-on work (Glass and caged areas adjacent to IED shop)</a:t>
            </a:r>
          </a:p>
          <a:p>
            <a:r>
              <a:rPr lang="en-US" dirty="0"/>
              <a:t>Conference Room (JEC 3321) for meetings. Ask you PE to reserve it.</a:t>
            </a:r>
          </a:p>
          <a:p>
            <a:r>
              <a:rPr lang="en-US" dirty="0"/>
              <a:t>Conference Table back of JEC 3232 for meetings.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72</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name="Worksheet" r:id="rId2" imgW="5821538" imgH="4846131" progId="Excel.Sheet.12">
                  <p:embed/>
                </p:oleObj>
              </mc:Choice>
              <mc:Fallback>
                <p:oleObj name="Worksheet" r:id="rId2" imgW="5821538" imgH="4846131" progId="Excel.Sheet.12">
                  <p:embed/>
                  <p:pic>
                    <p:nvPicPr>
                      <p:cNvPr id="0" name="Object 9"/>
                      <p:cNvPicPr>
                        <a:picLocks noChangeAspect="1" noChangeArrowheads="1"/>
                      </p:cNvPicPr>
                      <p:nvPr/>
                    </p:nvPicPr>
                    <p:blipFill>
                      <a:blip r:embed="rId3"/>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PE/CE/Client</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Q&amp;A</a:t>
            </a:r>
          </a:p>
        </p:txBody>
      </p:sp>
      <p:sp>
        <p:nvSpPr>
          <p:cNvPr id="3" name="Content Placeholder 2"/>
          <p:cNvSpPr>
            <a:spLocks noGrp="1"/>
          </p:cNvSpPr>
          <p:nvPr>
            <p:ph idx="1"/>
          </p:nvPr>
        </p:nvSpPr>
        <p:spPr/>
        <p:txBody>
          <a:bodyPr>
            <a:normAutofit/>
          </a:bodyPr>
          <a:lstStyle/>
          <a:p>
            <a:r>
              <a:rPr lang="en-US" dirty="0"/>
              <a:t>Action Item was to watch 1 video…</a:t>
            </a:r>
          </a:p>
          <a:p>
            <a:r>
              <a:rPr lang="en-US" dirty="0"/>
              <a:t>QUESTIONS about content?</a:t>
            </a:r>
          </a:p>
          <a:p>
            <a:endParaRPr lang="en-US" dirty="0"/>
          </a:p>
          <a:p>
            <a:r>
              <a:rPr lang="en-US" dirty="0"/>
              <a:t>What is a Project Statement &amp; Objectives (PSO)?</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Project Statement &amp; </a:t>
            </a:r>
            <a:r>
              <a:rPr lang="en-US" b="1" dirty="0" err="1"/>
              <a:t>ObjectivesExercise</a:t>
            </a:r>
            <a:endParaRPr lang="en-US" b="1" dirty="0"/>
          </a:p>
        </p:txBody>
      </p:sp>
      <p:sp>
        <p:nvSpPr>
          <p:cNvPr id="3" name="Content Placeholder 2"/>
          <p:cNvSpPr>
            <a:spLocks noGrp="1"/>
          </p:cNvSpPr>
          <p:nvPr>
            <p:ph idx="1"/>
          </p:nvPr>
        </p:nvSpPr>
        <p:spPr>
          <a:xfrm>
            <a:off x="628650" y="1690689"/>
            <a:ext cx="8286750" cy="4665662"/>
          </a:xfrm>
        </p:spPr>
        <p:txBody>
          <a:bodyPr>
            <a:normAutofit fontScale="92500" lnSpcReduction="10000"/>
          </a:bodyPr>
          <a:lstStyle/>
          <a:p>
            <a:pPr marL="0" indent="0">
              <a:buNone/>
            </a:pPr>
            <a:r>
              <a:rPr lang="en-US" sz="2600" dirty="0"/>
              <a:t>Design Report Template </a:t>
            </a:r>
            <a:r>
              <a:rPr lang="en-US" dirty="0"/>
              <a:t>– </a:t>
            </a:r>
            <a:r>
              <a:rPr lang="en-US" sz="2300" dirty="0"/>
              <a:t>PSO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Project Statement &amp; Objectives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Client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Client wants you to achieve early this semester, by mid-semester, and at the end of the semester</a:t>
            </a:r>
          </a:p>
          <a:p>
            <a:r>
              <a:rPr lang="en-US" dirty="0"/>
              <a:t>Assumes your success</a:t>
            </a:r>
          </a:p>
          <a:p>
            <a:pPr marL="0" indent="0">
              <a:buNone/>
            </a:pPr>
            <a:r>
              <a:rPr lang="en-US" b="1" dirty="0"/>
              <a:t>What can your Client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88</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p:txBody>
          <a:bodyPr>
            <a:normAutofit fontScale="90000"/>
          </a:bodyPr>
          <a:lstStyle/>
          <a:p>
            <a:r>
              <a:rPr lang="en-US" dirty="0"/>
              <a:t>Capstone Design as a role playing game</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your Project Engineer</a:t>
            </a:r>
          </a:p>
          <a:p>
            <a:r>
              <a:rPr lang="en-US" b="0" i="0" dirty="0">
                <a:effectLst/>
                <a:latin typeface="Segoe UI" panose="020B0502040204020203" pitchFamily="34" charset="0"/>
              </a:rPr>
              <a:t>Company Support Staff</a:t>
            </a:r>
          </a:p>
          <a:p>
            <a:r>
              <a:rPr lang="en-US" b="0" i="0" dirty="0">
                <a:effectLst/>
                <a:latin typeface="Segoe UI" panose="020B0502040204020203" pitchFamily="34" charset="0"/>
              </a:rPr>
              <a:t>Project Engineer's and Chief Engineer’s</a:t>
            </a:r>
          </a:p>
          <a:p>
            <a:r>
              <a:rPr lang="en-US" b="0" i="0" dirty="0">
                <a:effectLst/>
                <a:latin typeface="Segoe UI" panose="020B0502040204020203" pitchFamily="34" charset="0"/>
              </a:rPr>
              <a:t>Terminology Mimics New Employees at a Company</a:t>
            </a:r>
          </a:p>
          <a:p>
            <a:endParaRPr lang="en-US" dirty="0"/>
          </a:p>
        </p:txBody>
      </p:sp>
      <p:sp>
        <p:nvSpPr>
          <p:cNvPr id="3" name="Footer Placeholder 2">
            <a:extLst>
              <a:ext uri="{FF2B5EF4-FFF2-40B4-BE49-F238E27FC236}">
                <a16:creationId xmlns:a16="http://schemas.microsoft.com/office/drawing/2014/main" id="{CD1534E3-5935-6B75-C77A-04CCA9E40826}"/>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170520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Project Statement &amp; Objectives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Project Statement &amp; Objectives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Action Item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99</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10791</Words>
  <Application>Microsoft Office PowerPoint</Application>
  <PresentationFormat>On-screen Show (4:3)</PresentationFormat>
  <Paragraphs>1429</Paragraphs>
  <Slides>126</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126</vt:i4>
      </vt:variant>
    </vt:vector>
  </HeadingPairs>
  <TitlesOfParts>
    <vt:vector size="139" baseType="lpstr">
      <vt:lpstr>Algerian</vt:lpstr>
      <vt:lpstr>Arial</vt:lpstr>
      <vt:lpstr>Calibri</vt:lpstr>
      <vt:lpstr>Calibri (Headings)</vt:lpstr>
      <vt:lpstr>Calibri Light</vt:lpstr>
      <vt:lpstr>Segoe UI</vt:lpstr>
      <vt:lpstr>Symbol</vt:lpstr>
      <vt:lpstr>Times New Roman</vt:lpstr>
      <vt:lpstr>Wingdings</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Course logistics</vt:lpstr>
      <vt:lpstr>Class “location”</vt:lpstr>
      <vt:lpstr>RPI Design Lab </vt:lpstr>
      <vt:lpstr>Capstone Design as a role playing game</vt:lpstr>
      <vt:lpstr>PowerPoint Presentation</vt:lpstr>
      <vt:lpstr>Design Lab Team</vt:lpstr>
      <vt:lpstr>Faculty – Chief Engineers</vt:lpstr>
      <vt:lpstr>Diverse, Equitable and Inclusive</vt:lpstr>
      <vt:lpstr>Participation Expectations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20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5 min - Meet with Project Engineer</vt:lpstr>
      <vt:lpstr>5 min - Meet with Chief Engineer</vt:lpstr>
      <vt:lpstr>10 min – Review Project Description</vt:lpstr>
      <vt:lpstr>20 min - Generate Project Questions</vt:lpstr>
      <vt:lpstr>Question Prompts</vt:lpstr>
      <vt:lpstr>10 min – Wrap-up</vt:lpstr>
      <vt:lpstr>10 min – Wrap-up</vt:lpstr>
      <vt:lpstr>Action Items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Action Items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Project Kick-Off Meeting</vt:lpstr>
      <vt:lpstr>30/45 min - Prior Presentation (if applicable)</vt:lpstr>
      <vt:lpstr>Action Items (what you might call homework, to be completed BEFORE Class 4)</vt:lpstr>
      <vt:lpstr>Class 4 Agenda</vt:lpstr>
      <vt:lpstr>Engineering Design Process</vt:lpstr>
      <vt:lpstr>15 min – Group Review of Needs &amp; Requirements</vt:lpstr>
      <vt:lpstr>45 min - Project Kick-Off Meeting</vt:lpstr>
      <vt:lpstr>55 min - Project Work </vt:lpstr>
      <vt:lpstr>30 min – Meet with CE (Class 3 or 4)</vt:lpstr>
      <vt:lpstr>Action Items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Project Statement &amp; Objectives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Project Statement &amp; ObjectivesExercise</vt:lpstr>
      <vt:lpstr>Long Term vs. Short Term – aka This Semester</vt:lpstr>
      <vt:lpstr>Webex/Meeting Tips</vt:lpstr>
      <vt:lpstr>Action Items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Action Items (to be completed BEFORE Class 7)</vt:lpstr>
      <vt:lpstr>Class 7 Agenda</vt:lpstr>
      <vt:lpstr>Engineering Design Process</vt:lpstr>
      <vt:lpstr>10 min - Project Planning Q&amp;A</vt:lpstr>
      <vt:lpstr>Defining Meaningful Tasks aka “SMART”</vt:lpstr>
      <vt:lpstr>Defining Meaningful Tasks aka “SMART”</vt:lpstr>
      <vt:lpstr>Review and Update Project Plan</vt:lpstr>
      <vt:lpstr>90 min - ‘Post It Note’ Project Planning Exercise</vt:lpstr>
      <vt:lpstr>Action Items (to be completed BEFORE Class 8)</vt:lpstr>
      <vt:lpstr>Class 8 Agenda</vt:lpstr>
      <vt:lpstr>Engineering Design Process</vt:lpstr>
      <vt:lpstr>60 min – Follow Team created Agenda</vt:lpstr>
      <vt:lpstr>15 min – PE Review Project Plan</vt:lpstr>
      <vt:lpstr>30 min – PE Review of Client Meeting PPT</vt:lpstr>
      <vt:lpstr>Action Items (to be completed BEFORE Class 9)</vt:lpstr>
      <vt:lpstr>Class 9 Agenda</vt:lpstr>
      <vt:lpstr>Engineering Design Process</vt:lpstr>
      <vt:lpstr>5 min – BDR Q&amp;A</vt:lpstr>
      <vt:lpstr>95 min – Poster Creation</vt:lpstr>
      <vt:lpstr>Action Items (to be completed BEFORE Class 10)</vt:lpstr>
      <vt:lpstr>Class 10 Agenda</vt:lpstr>
      <vt:lpstr>Day 10</vt:lpstr>
      <vt:lpstr>Class 11 and Beyond Agenda</vt:lpstr>
      <vt:lpstr>Preliminary Design Review (10/7 Th or 10/8 Fri) Presentation Schedule</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2023-08-11T17:45:30Z</dcterms:modified>
</cp:coreProperties>
</file>