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32"/>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362" r:id="rId48"/>
    <p:sldId id="329" r:id="rId49"/>
    <p:sldId id="330" r:id="rId50"/>
    <p:sldId id="331" r:id="rId51"/>
    <p:sldId id="429" r:id="rId52"/>
    <p:sldId id="417" r:id="rId53"/>
    <p:sldId id="407" r:id="rId54"/>
    <p:sldId id="287" r:id="rId55"/>
    <p:sldId id="387" r:id="rId56"/>
    <p:sldId id="333" r:id="rId57"/>
    <p:sldId id="340" r:id="rId58"/>
    <p:sldId id="289" r:id="rId59"/>
    <p:sldId id="468" r:id="rId60"/>
    <p:sldId id="469" r:id="rId61"/>
    <p:sldId id="471" r:id="rId62"/>
    <p:sldId id="288" r:id="rId63"/>
    <p:sldId id="290" r:id="rId64"/>
    <p:sldId id="408" r:id="rId65"/>
    <p:sldId id="293" r:id="rId66"/>
    <p:sldId id="372" r:id="rId67"/>
    <p:sldId id="393" r:id="rId68"/>
    <p:sldId id="394" r:id="rId69"/>
    <p:sldId id="342" r:id="rId70"/>
    <p:sldId id="416" r:id="rId71"/>
    <p:sldId id="409" r:id="rId72"/>
    <p:sldId id="298" r:id="rId73"/>
    <p:sldId id="373" r:id="rId74"/>
    <p:sldId id="386" r:id="rId75"/>
    <p:sldId id="446" r:id="rId76"/>
    <p:sldId id="447" r:id="rId77"/>
    <p:sldId id="450" r:id="rId78"/>
    <p:sldId id="448" r:id="rId79"/>
    <p:sldId id="355" r:id="rId80"/>
    <p:sldId id="366" r:id="rId81"/>
    <p:sldId id="367" r:id="rId82"/>
    <p:sldId id="401" r:id="rId83"/>
    <p:sldId id="313" r:id="rId84"/>
    <p:sldId id="452" r:id="rId85"/>
    <p:sldId id="453" r:id="rId86"/>
    <p:sldId id="454" r:id="rId87"/>
    <p:sldId id="455" r:id="rId88"/>
    <p:sldId id="456" r:id="rId89"/>
    <p:sldId id="457" r:id="rId90"/>
    <p:sldId id="458" r:id="rId91"/>
    <p:sldId id="309" r:id="rId92"/>
    <p:sldId id="442" r:id="rId93"/>
    <p:sldId id="433" r:id="rId94"/>
    <p:sldId id="410" r:id="rId95"/>
    <p:sldId id="300" r:id="rId96"/>
    <p:sldId id="374" r:id="rId97"/>
    <p:sldId id="385" r:id="rId98"/>
    <p:sldId id="382" r:id="rId99"/>
    <p:sldId id="343" r:id="rId100"/>
    <p:sldId id="344" r:id="rId101"/>
    <p:sldId id="345" r:id="rId102"/>
    <p:sldId id="381" r:id="rId103"/>
    <p:sldId id="459" r:id="rId104"/>
    <p:sldId id="411" r:id="rId105"/>
    <p:sldId id="302" r:id="rId106"/>
    <p:sldId id="375" r:id="rId107"/>
    <p:sldId id="384" r:id="rId108"/>
    <p:sldId id="402" r:id="rId109"/>
    <p:sldId id="404" r:id="rId110"/>
    <p:sldId id="466" r:id="rId111"/>
    <p:sldId id="348" r:id="rId112"/>
    <p:sldId id="412" r:id="rId113"/>
    <p:sldId id="304" r:id="rId114"/>
    <p:sldId id="376" r:id="rId115"/>
    <p:sldId id="395" r:id="rId116"/>
    <p:sldId id="396" r:id="rId117"/>
    <p:sldId id="397" r:id="rId118"/>
    <p:sldId id="413" r:id="rId119"/>
    <p:sldId id="306" r:id="rId120"/>
    <p:sldId id="378" r:id="rId121"/>
    <p:sldId id="383" r:id="rId122"/>
    <p:sldId id="350" r:id="rId123"/>
    <p:sldId id="414" r:id="rId124"/>
    <p:sldId id="443" r:id="rId125"/>
    <p:sldId id="444" r:id="rId126"/>
    <p:sldId id="398" r:id="rId127"/>
    <p:sldId id="369" r:id="rId128"/>
    <p:sldId id="338" r:id="rId129"/>
    <p:sldId id="316" r:id="rId130"/>
    <p:sldId id="352" r:id="rId1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6" d="100"/>
          <a:sy n="66" d="100"/>
        </p:scale>
        <p:origin x="1474"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307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microsoft.com/office/2015/10/relationships/revisionInfo" Target="revisionInfo.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8/14/2023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53</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80</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105</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119</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8/14/2023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8/14/2023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8/14/2023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8/14/2023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8/14/2023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8/14/2023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0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wmf"/><Relationship Id="rId4" Type="http://schemas.openxmlformats.org/officeDocument/2006/relationships/image" Target="../media/image6.png"/><Relationship Id="rId9"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1.wmf"/><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12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7.xml"/><Relationship Id="rId7" Type="http://schemas.openxmlformats.org/officeDocument/2006/relationships/slide" Target="slide9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3.xml"/><Relationship Id="rId10" Type="http://schemas.openxmlformats.org/officeDocument/2006/relationships/slide" Target="slide117.xml"/><Relationship Id="rId4" Type="http://schemas.openxmlformats.org/officeDocument/2006/relationships/slide" Target="slide52.xml"/><Relationship Id="rId9" Type="http://schemas.openxmlformats.org/officeDocument/2006/relationships/slide" Target="slide111.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designlab.eng.rpi.edu/projects/capstone-support-dev/wiki%20-%20Playbook.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hyperlink" Target="https://designlab.eng.rpi.edu/projects/capstone-support-dev/wiki%20-%20Playbook.pptx"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a:t>
            </a:r>
            <a:r>
              <a:rPr lang="en-US" dirty="0" smtClean="0">
                <a:cs typeface="Calibri"/>
              </a:rPr>
              <a:t>10</a:t>
            </a:r>
            <a:endParaRPr lang="en-US" dirty="0">
              <a:cs typeface="Calibri"/>
            </a:endParaRP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Capstone Design 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101</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Action Items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Action Item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E0F-0E62-EAB6-8544-AB3D6117C800}"/>
              </a:ext>
            </a:extLst>
          </p:cNvPr>
          <p:cNvSpPr>
            <a:spLocks noGrp="1"/>
          </p:cNvSpPr>
          <p:nvPr>
            <p:ph type="title"/>
          </p:nvPr>
        </p:nvSpPr>
        <p:spPr/>
        <p:txBody>
          <a:bodyPr/>
          <a:lstStyle/>
          <a:p>
            <a:pPr algn="ctr"/>
            <a:r>
              <a:rPr lang="en-US" sz="3600">
                <a:effectLst/>
                <a:latin typeface="Calibri" panose="020F0502020204030204" pitchFamily="34" charset="0"/>
                <a:ea typeface="Yu Mincho" panose="02020400000000000000" pitchFamily="18" charset="-128"/>
                <a:cs typeface="Times New Roman" panose="02020603050405020304" pitchFamily="18" charset="0"/>
              </a:rPr>
              <a:t>Review and Update Project Plan</a:t>
            </a:r>
            <a:endParaRPr lang="en-US" dirty="0"/>
          </a:p>
        </p:txBody>
      </p:sp>
      <p:sp>
        <p:nvSpPr>
          <p:cNvPr id="3" name="Content Placeholder 2">
            <a:extLst>
              <a:ext uri="{FF2B5EF4-FFF2-40B4-BE49-F238E27FC236}">
                <a16:creationId xmlns:a16="http://schemas.microsoft.com/office/drawing/2014/main" id="{28FB5C21-23B9-D816-1579-A141E2626231}"/>
              </a:ext>
            </a:extLst>
          </p:cNvPr>
          <p:cNvSpPr>
            <a:spLocks noGrp="1"/>
          </p:cNvSpPr>
          <p:nvPr>
            <p:ph idx="1"/>
          </p:nvPr>
        </p:nvSpPr>
        <p:spPr/>
        <p:txBody>
          <a:bodyPr>
            <a:normAutofit fontScale="70000" lnSpcReduction="20000"/>
          </a:bodyPr>
          <a:lstStyle/>
          <a:p>
            <a:pPr marL="0" marR="0" lvl="0" indent="0">
              <a:lnSpc>
                <a:spcPct val="107000"/>
              </a:lnSpc>
              <a:spcBef>
                <a:spcPts val="0"/>
              </a:spcBef>
              <a:spcAft>
                <a:spcPts val="0"/>
              </a:spcAft>
              <a:buNone/>
            </a:pPr>
            <a:r>
              <a:rPr lang="en-US" sz="4200" dirty="0">
                <a:effectLst/>
                <a:latin typeface="Calibri" panose="020F0502020204030204" pitchFamily="34" charset="0"/>
                <a:ea typeface="Yu Mincho" panose="02020400000000000000" pitchFamily="18" charset="-128"/>
                <a:cs typeface="Times New Roman" panose="02020603050405020304" pitchFamily="18" charset="0"/>
              </a:rPr>
              <a:t>Are we still creating value for our client?</a:t>
            </a:r>
          </a:p>
          <a:p>
            <a:pPr marL="0" marR="0" lvl="0" indent="0">
              <a:lnSpc>
                <a:spcPct val="107000"/>
              </a:lnSpc>
              <a:spcBef>
                <a:spcPts val="0"/>
              </a:spcBef>
              <a:spcAft>
                <a:spcPts val="0"/>
              </a:spcAft>
              <a:buNone/>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0"/>
              </a:spcAft>
              <a:buNone/>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After each Client Update Meeting,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Needs and </a:t>
            </a:r>
            <a:br>
              <a:rPr lang="en-US" sz="3800" dirty="0">
                <a:effectLst/>
                <a:latin typeface="Calibri" panose="020F0502020204030204" pitchFamily="34" charset="0"/>
                <a:ea typeface="Yu Mincho" panose="02020400000000000000" pitchFamily="18" charset="-128"/>
                <a:cs typeface="Times New Roman" panose="02020603050405020304" pitchFamily="18" charset="0"/>
              </a:rPr>
            </a:br>
            <a:r>
              <a:rPr lang="en-US" sz="3800" dirty="0">
                <a:effectLst/>
                <a:latin typeface="Calibri" panose="020F0502020204030204" pitchFamily="34" charset="0"/>
                <a:ea typeface="Yu Mincho" panose="02020400000000000000" pitchFamily="18" charset="-128"/>
                <a:cs typeface="Times New Roman" panose="02020603050405020304" pitchFamily="18" charset="0"/>
              </a:rPr>
              <a:t>Requirements.</a:t>
            </a: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Project Plan.</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r>
              <a:rPr lang="en-US" sz="1400" dirty="0">
                <a:latin typeface="Calibri" panose="020F0502020204030204" pitchFamily="34" charset="0"/>
                <a:ea typeface="Yu Mincho" panose="02020400000000000000" pitchFamily="18" charset="-128"/>
                <a:cs typeface="Times New Roman" panose="02020603050405020304" pitchFamily="18" charset="0"/>
              </a:rPr>
              <a:t>Free Image: https://pixabay.com/illustrations/white-male-3d-model-isolated-3d-2064870/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B782AFD-A474-32D7-F6A4-D78F172845A9}"/>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E001A031-D985-6C13-6CA1-3F21CD1E4002}"/>
              </a:ext>
            </a:extLst>
          </p:cNvPr>
          <p:cNvSpPr>
            <a:spLocks noGrp="1"/>
          </p:cNvSpPr>
          <p:nvPr>
            <p:ph type="sldNum" sz="quarter" idx="12"/>
          </p:nvPr>
        </p:nvSpPr>
        <p:spPr/>
        <p:txBody>
          <a:bodyPr/>
          <a:lstStyle/>
          <a:p>
            <a:fld id="{028FE254-016A-4E51-98AE-D4B4E3F12C32}" type="slidenum">
              <a:rPr lang="en-US" smtClean="0"/>
              <a:t>108</a:t>
            </a:fld>
            <a:endParaRPr lang="en-US" dirty="0"/>
          </a:p>
        </p:txBody>
      </p:sp>
      <p:pic>
        <p:nvPicPr>
          <p:cNvPr id="7" name="Picture 6" descr="Cartoon characters standing next to a table&#10;&#10;Description automatically generated">
            <a:extLst>
              <a:ext uri="{FF2B5EF4-FFF2-40B4-BE49-F238E27FC236}">
                <a16:creationId xmlns:a16="http://schemas.microsoft.com/office/drawing/2014/main" id="{015F8259-DDE8-FAC3-B738-C9DFAD7D3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3429000"/>
            <a:ext cx="2438400" cy="2438400"/>
          </a:xfrm>
          <a:prstGeom prst="rect">
            <a:avLst/>
          </a:prstGeom>
        </p:spPr>
      </p:pic>
    </p:spTree>
    <p:extLst>
      <p:ext uri="{BB962C8B-B14F-4D97-AF65-F5344CB8AC3E}">
        <p14:creationId xmlns:p14="http://schemas.microsoft.com/office/powerpoint/2010/main" val="40419197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a:t>
            </a:r>
            <a:r>
              <a:rPr lang="en-US" dirty="0" smtClean="0"/>
              <a:t>team member </a:t>
            </a:r>
            <a:r>
              <a:rPr lang="en-US" dirty="0"/>
              <a:t>generate list of TEN tasks which must be completed to accomplish the deliverables</a:t>
            </a:r>
          </a:p>
          <a:p>
            <a:r>
              <a:rPr lang="en-US" dirty="0"/>
              <a:t>Previous Action Item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dirty="0"/>
              <a:t>Add your 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Project Statement &amp; Objectives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on 2/6 (2/3)</a:t>
            </a: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a:t>
            </a:r>
            <a:r>
              <a:rPr lang="en-US" dirty="0" smtClean="0"/>
              <a:t>team members?</a:t>
            </a:r>
            <a:endParaRPr lang="en-US" dirty="0"/>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Client name, company logo</a:t>
            </a:r>
          </a:p>
          <a:p>
            <a:r>
              <a:rPr lang="en-US" dirty="0"/>
              <a:t>Agenda</a:t>
            </a:r>
          </a:p>
          <a:p>
            <a:pPr lvl="1"/>
            <a:r>
              <a:rPr lang="en-US" dirty="0"/>
              <a:t>Does it match actual contents of PPT?</a:t>
            </a:r>
          </a:p>
          <a:p>
            <a:r>
              <a:rPr lang="en-US" dirty="0"/>
              <a:t>Contents appropriate? (match rubric &amp; Project Statement &amp; Objectives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smtClean="0">
                <a:solidFill>
                  <a:prstClr val="black"/>
                </a:solidFill>
                <a:latin typeface="Calibri" panose="020F0502020204030204"/>
                <a:cs typeface="Calibri"/>
              </a:rPr>
              <a:t>Team </a:t>
            </a:r>
            <a:r>
              <a:rPr lang="en-US" sz="1400" dirty="0">
                <a:solidFill>
                  <a:prstClr val="black"/>
                </a:solidFill>
                <a:latin typeface="Calibri" panose="020F0502020204030204"/>
                <a:cs typeface="Calibri"/>
              </a:rPr>
              <a:t>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Board of Directors Review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BDR Q&amp;A</a:t>
            </a:r>
          </a:p>
        </p:txBody>
      </p:sp>
      <p:sp>
        <p:nvSpPr>
          <p:cNvPr id="3" name="Content Placeholder 2"/>
          <p:cNvSpPr>
            <a:spLocks noGrp="1"/>
          </p:cNvSpPr>
          <p:nvPr>
            <p:ph idx="1"/>
          </p:nvPr>
        </p:nvSpPr>
        <p:spPr/>
        <p:txBody>
          <a:bodyPr/>
          <a:lstStyle/>
          <a:p>
            <a:r>
              <a:rPr lang="en-US" dirty="0"/>
              <a:t>Action Item was to watch review 1 Wiki page…</a:t>
            </a:r>
          </a:p>
          <a:p>
            <a:r>
              <a:rPr lang="en-US" dirty="0"/>
              <a:t>QUESTIONS about content?</a:t>
            </a:r>
          </a:p>
          <a:p>
            <a:endParaRPr lang="en-US" dirty="0"/>
          </a:p>
          <a:p>
            <a:r>
              <a:rPr lang="en-US" dirty="0"/>
              <a:t>What does BDR stand for?</a:t>
            </a:r>
          </a:p>
          <a:p>
            <a:r>
              <a:rPr lang="en-US" dirty="0"/>
              <a:t>Who is audience for BDR?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smtClean="0">
                <a:solidFill>
                  <a:prstClr val="black"/>
                </a:solidFill>
                <a:latin typeface="Calibri" panose="020F0502020204030204"/>
                <a:cs typeface="Calibri"/>
              </a:rPr>
              <a:t>Team </a:t>
            </a:r>
            <a:r>
              <a:rPr lang="en-US" sz="1400" dirty="0">
                <a:solidFill>
                  <a:prstClr val="black"/>
                </a:solidFill>
                <a:latin typeface="Calibri" panose="020F0502020204030204"/>
                <a:cs typeface="Calibri"/>
              </a:rPr>
              <a:t>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Client Meeting during class 9 -&gt; Day 10 activities are simply a repeat of Day 9 activities. Refer to previous slides.</a:t>
            </a:r>
          </a:p>
          <a:p>
            <a:pPr lvl="1"/>
            <a:endParaRPr lang="en-US" sz="2000" dirty="0"/>
          </a:p>
          <a:p>
            <a:pPr lvl="1"/>
            <a:r>
              <a:rPr lang="en-US" sz="2000" dirty="0"/>
              <a:t>Begin updating Client Meeting #1 PPT into BDR PPT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Client Meeting during class 10 -&gt; the Day 10 activity </a:t>
            </a:r>
            <a:r>
              <a:rPr lang="en-US" sz="2000" b="1" dirty="0"/>
              <a:t>IS</a:t>
            </a:r>
            <a:r>
              <a:rPr lang="en-US" sz="2000" dirty="0"/>
              <a:t> that Client Meeting.</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smtClean="0">
                <a:cs typeface="Calibri"/>
              </a:rPr>
              <a:t>These </a:t>
            </a:r>
            <a:r>
              <a:rPr lang="en-US" dirty="0">
                <a:cs typeface="Calibri"/>
              </a:rPr>
              <a:t>4 hours of class time may be the only available time for FULL team to meet. So it is recommended to use for group </a:t>
            </a:r>
            <a:r>
              <a:rPr lang="en-US" dirty="0" smtClean="0">
                <a:cs typeface="Calibri"/>
              </a:rPr>
              <a:t>discussions, group work,  </a:t>
            </a:r>
            <a:r>
              <a:rPr lang="en-US" dirty="0">
                <a:cs typeface="Calibri"/>
              </a:rPr>
              <a:t>planning, </a:t>
            </a:r>
            <a:r>
              <a:rPr lang="en-US" dirty="0" smtClean="0">
                <a:cs typeface="Calibri"/>
              </a:rPr>
              <a:t>updating Needs and Requirements, making </a:t>
            </a:r>
            <a:r>
              <a:rPr lang="en-US" dirty="0">
                <a:cs typeface="Calibri"/>
              </a:rPr>
              <a:t>decisions, etc</a:t>
            </a:r>
            <a:r>
              <a:rPr lang="en-US" dirty="0" smtClean="0">
                <a:cs typeface="Calibri"/>
              </a:rPr>
              <a:t>.</a:t>
            </a:r>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3956372"/>
              </p:ext>
            </p:extLst>
          </p:nvPr>
        </p:nvGraphicFramePr>
        <p:xfrm>
          <a:off x="381000" y="1005329"/>
          <a:ext cx="8382000" cy="5054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8.8.23</a:t>
                      </a:r>
                    </a:p>
                  </a:txBody>
                  <a:tcPr marL="68580" marR="68580" marT="0" marB="0"/>
                </a:tc>
                <a:tc>
                  <a:txBody>
                    <a:bodyPr/>
                    <a:lstStyle/>
                    <a:p>
                      <a:pPr marL="0" marR="0" algn="l">
                        <a:spcBef>
                          <a:spcPts val="0"/>
                        </a:spcBef>
                        <a:spcAft>
                          <a:spcPts val="0"/>
                        </a:spcAft>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8.11.23</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-&gt; action item</a:t>
                      </a:r>
                    </a:p>
                    <a:p>
                      <a:pPr marL="0" marR="0" algn="l">
                        <a:spcBef>
                          <a:spcPts val="0"/>
                        </a:spcBef>
                        <a:spcAft>
                          <a:spcPts val="0"/>
                        </a:spcAft>
                      </a:pPr>
                      <a:r>
                        <a:rPr lang="en-US" sz="1200" b="0" baseline="0" dirty="0">
                          <a:effectLst/>
                          <a:latin typeface="+mj-lt"/>
                          <a:ea typeface="MS Mincho"/>
                        </a:rPr>
                        <a:t>Sponsor -&gt; client</a:t>
                      </a:r>
                    </a:p>
                    <a:p>
                      <a:pPr marL="0" marR="0" algn="l">
                        <a:spcBef>
                          <a:spcPts val="0"/>
                        </a:spcBef>
                        <a:spcAft>
                          <a:spcPts val="0"/>
                        </a:spcAft>
                      </a:pPr>
                      <a:r>
                        <a:rPr lang="en-US" sz="1200" b="0" baseline="0" dirty="0">
                          <a:effectLst/>
                          <a:latin typeface="+mj-lt"/>
                          <a:ea typeface="MS Mincho"/>
                        </a:rPr>
                        <a:t>PDR -&gt; </a:t>
                      </a:r>
                      <a:r>
                        <a:rPr lang="en-US" sz="1200" b="0" kern="1200" baseline="0" dirty="0">
                          <a:solidFill>
                            <a:schemeClr val="dk1"/>
                          </a:solidFill>
                          <a:effectLst/>
                          <a:latin typeface="+mn-lt"/>
                          <a:ea typeface="MS Mincho"/>
                          <a:cs typeface="+mn-cs"/>
                        </a:rPr>
                        <a:t>Board of Directors Review</a:t>
                      </a:r>
                      <a:endParaRPr lang="en-US" sz="1200" b="0" baseline="0" dirty="0">
                        <a:effectLst/>
                        <a:latin typeface="+mj-lt"/>
                        <a:ea typeface="MS Mincho"/>
                      </a:endParaRPr>
                    </a:p>
                    <a:p>
                      <a:pPr marL="0" marR="0" algn="l">
                        <a:spcBef>
                          <a:spcPts val="0"/>
                        </a:spcBef>
                        <a:spcAft>
                          <a:spcPts val="0"/>
                        </a:spcAft>
                      </a:pPr>
                      <a:r>
                        <a:rPr lang="en-US" sz="1200" b="0" baseline="0" dirty="0">
                          <a:effectLst/>
                          <a:latin typeface="+mj-lt"/>
                          <a:ea typeface="MS Mincho"/>
                        </a:rPr>
                        <a:t>Statement of Work -&gt; Project Statement &amp; Objectives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8.14.23</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MA</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Better / more positive wording for Class 11 </a:t>
                      </a:r>
                      <a:r>
                        <a:rPr lang="en-US" sz="1200" b="0" baseline="0" dirty="0" smtClean="0">
                          <a:effectLst/>
                          <a:latin typeface="+mj-lt"/>
                          <a:ea typeface="MS Mincho"/>
                        </a:rPr>
                        <a:t>slide. Changed “student” to “team member” for narrative. Minor tweaks  for look. Added D&amp;D graphic to the framing slide. </a:t>
                      </a:r>
                      <a:r>
                        <a:rPr lang="en-US" sz="1200" b="0" baseline="0" smtClean="0">
                          <a:effectLst/>
                          <a:latin typeface="+mj-lt"/>
                          <a:ea typeface="MS Mincho"/>
                        </a:rPr>
                        <a:t>Keep that?</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126</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127</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128</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Equitable and Inclusive</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a:cs typeface="Calibri"/>
              </a:rPr>
              <a:t>In Capstone we:</a:t>
            </a:r>
          </a:p>
          <a:p>
            <a:pPr marL="0" indent="0">
              <a:buNone/>
            </a:pPr>
            <a:endParaRPr lang="en-US" dirty="0">
              <a:cs typeface="Calibri"/>
            </a:endParaRPr>
          </a:p>
          <a:p>
            <a:r>
              <a:rPr lang="en-US" dirty="0">
                <a:cs typeface="Calibri"/>
              </a:rPr>
              <a:t>Work with </a:t>
            </a:r>
            <a:r>
              <a:rPr lang="en-US" dirty="0" smtClean="0">
                <a:cs typeface="Calibri"/>
              </a:rPr>
              <a:t>people </a:t>
            </a:r>
            <a:r>
              <a:rPr lang="en-US" dirty="0">
                <a:cs typeface="Calibri"/>
              </a:rPr>
              <a:t>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144682"/>
              <a:gd name="adj4" fmla="val -2134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Changed students =&gt; people</a:t>
            </a:r>
          </a:p>
          <a:p>
            <a:pPr algn="ctr"/>
            <a:r>
              <a:rPr lang="en-US" dirty="0" smtClean="0"/>
              <a:t>MJA</a:t>
            </a:r>
            <a:endParaRPr lang="en-US" dirty="0"/>
          </a:p>
        </p:txBody>
      </p:sp>
    </p:spTree>
    <p:extLst>
      <p:ext uri="{BB962C8B-B14F-4D97-AF65-F5344CB8AC3E}">
        <p14:creationId xmlns:p14="http://schemas.microsoft.com/office/powerpoint/2010/main" val="229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a:bodyPr>
          <a:lstStyle/>
          <a:p>
            <a:pPr marL="0" indent="0">
              <a:buNone/>
            </a:pPr>
            <a:r>
              <a:rPr lang="en-US" dirty="0">
                <a:cs typeface="Calibri"/>
              </a:rPr>
              <a:t>Arrive to Class On Time / Stay until class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5849422" cy="966418"/>
          </a:xfrm>
          <a:prstGeom prst="rect">
            <a:avLst/>
          </a:prstGeom>
          <a:noFill/>
        </p:spPr>
        <p:txBody>
          <a:bodyPr wrap="none" rtlCol="0">
            <a:spAutoFit/>
          </a:bodyPr>
          <a:lstStyle/>
          <a:p>
            <a:pPr>
              <a:spcBef>
                <a:spcPct val="20000"/>
              </a:spcBef>
            </a:pPr>
            <a:r>
              <a:rPr lang="en-US" sz="2800" dirty="0">
                <a:cs typeface="Calibri"/>
              </a:rPr>
              <a:t>Be present in Class and Team Meetings</a:t>
            </a:r>
          </a:p>
          <a:p>
            <a:pPr marL="285750" indent="-285750">
              <a:spcBef>
                <a:spcPct val="20000"/>
              </a:spcBef>
              <a:buFont typeface="Arial" panose="020B0604020202020204" pitchFamily="34" charset="0"/>
              <a:buChar char="•"/>
            </a:pPr>
            <a:r>
              <a:rPr lang="en-US" sz="24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a:cs typeface="Calibri"/>
              </a:rPr>
              <a:t>Not distracted on your 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502632"/>
            <a:ext cx="4343400" cy="2202968"/>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85000" lnSpcReduction="20000"/>
          </a:bodyPr>
          <a:lstStyle/>
          <a:p>
            <a:pPr marL="0" indent="0" algn="ctr">
              <a:spcBef>
                <a:spcPts val="0"/>
              </a:spcBef>
              <a:buNone/>
            </a:pPr>
            <a:r>
              <a:rPr lang="en-US" dirty="0">
                <a:ea typeface="+mn-lt"/>
                <a:cs typeface="+mn-lt"/>
              </a:rPr>
              <a:t>Team </a:t>
            </a:r>
            <a:r>
              <a:rPr lang="en-US" dirty="0" smtClean="0">
                <a:ea typeface="+mn-lt"/>
                <a:cs typeface="+mn-lt"/>
              </a:rPr>
              <a:t>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a:t>
            </a:r>
            <a:r>
              <a:rPr lang="en-US" sz="3200" dirty="0" smtClean="0">
                <a:ea typeface="+mn-lt"/>
                <a:cs typeface="+mn-lt"/>
              </a:rPr>
              <a:t>ollaborative </a:t>
            </a:r>
            <a:r>
              <a:rPr lang="en-US" sz="3200" dirty="0">
                <a:ea typeface="+mn-lt"/>
                <a:cs typeface="+mn-lt"/>
              </a:rPr>
              <a:t>effort </a:t>
            </a:r>
          </a:p>
          <a:p>
            <a:pPr lvl="1">
              <a:spcBef>
                <a:spcPts val="0"/>
              </a:spcBef>
              <a:buFont typeface="Arial" panose="020B0604020202020204" pitchFamily="34" charset="0"/>
              <a:buChar char="•"/>
            </a:pPr>
            <a:r>
              <a:rPr lang="en-US" sz="3200" dirty="0">
                <a:ea typeface="+mn-lt"/>
                <a:cs typeface="+mn-lt"/>
              </a:rPr>
              <a:t>P</a:t>
            </a:r>
            <a:r>
              <a:rPr lang="en-US" sz="3200" dirty="0" smtClean="0">
                <a:ea typeface="+mn-lt"/>
                <a:cs typeface="+mn-lt"/>
              </a:rPr>
              <a:t>eer </a:t>
            </a:r>
            <a:r>
              <a:rPr lang="en-US" sz="3200" dirty="0">
                <a:ea typeface="+mn-lt"/>
                <a:cs typeface="+mn-lt"/>
              </a:rPr>
              <a:t>review</a:t>
            </a:r>
          </a:p>
          <a:p>
            <a:pPr lvl="1">
              <a:spcBef>
                <a:spcPts val="0"/>
              </a:spcBef>
              <a:buFont typeface="Arial" panose="020B0604020202020204" pitchFamily="34" charset="0"/>
              <a:buChar char="•"/>
            </a:pPr>
            <a:r>
              <a:rPr lang="en-US" sz="3200" dirty="0" smtClean="0">
                <a:ea typeface="+mn-lt"/>
                <a:cs typeface="+mn-lt"/>
              </a:rPr>
              <a:t>Team member </a:t>
            </a:r>
            <a:r>
              <a:rPr lang="en-US" sz="3200" dirty="0">
                <a:ea typeface="+mn-lt"/>
                <a:cs typeface="+mn-lt"/>
              </a:rPr>
              <a:t>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endParaRPr lang="en-US" dirty="0" smtClean="0">
              <a:ea typeface="+mn-lt"/>
              <a:cs typeface="+mn-lt"/>
            </a:endParaRP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a:t>
            </a:r>
            <a:r>
              <a:rPr lang="en-US" sz="3200" dirty="0" smtClean="0">
                <a:ea typeface="+mn-lt"/>
                <a:cs typeface="+mn-lt"/>
              </a:rPr>
              <a:t>ivide </a:t>
            </a:r>
            <a:r>
              <a:rPr lang="en-US" sz="3200" dirty="0">
                <a:ea typeface="+mn-lt"/>
                <a:cs typeface="+mn-lt"/>
              </a:rPr>
              <a:t>and conquer </a:t>
            </a:r>
          </a:p>
          <a:p>
            <a:pPr lvl="1">
              <a:spcBef>
                <a:spcPts val="0"/>
              </a:spcBef>
              <a:buFont typeface="Arial" panose="020B0604020202020204" pitchFamily="34" charset="0"/>
              <a:buChar char="•"/>
            </a:pPr>
            <a:r>
              <a:rPr lang="en-US" sz="3200" dirty="0">
                <a:ea typeface="+mn-lt"/>
                <a:cs typeface="+mn-lt"/>
              </a:rPr>
              <a:t>L</a:t>
            </a:r>
            <a:r>
              <a:rPr lang="en-US" sz="3200" dirty="0" smtClean="0">
                <a:ea typeface="+mn-lt"/>
                <a:cs typeface="+mn-lt"/>
              </a:rPr>
              <a:t>ow </a:t>
            </a:r>
            <a:r>
              <a:rPr lang="en-US" sz="3200" dirty="0">
                <a:ea typeface="+mn-lt"/>
                <a:cs typeface="+mn-lt"/>
              </a:rPr>
              <a:t>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Callout: Line 3">
            <a:extLst>
              <a:ext uri="{FF2B5EF4-FFF2-40B4-BE49-F238E27FC236}">
                <a16:creationId xmlns:a16="http://schemas.microsoft.com/office/drawing/2014/main" id="{259E0D37-FD45-8281-16F5-985BBBEA20E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
        <p:nvSpPr>
          <p:cNvPr id="6" name="Callout: Line 3">
            <a:extLst>
              <a:ext uri="{FF2B5EF4-FFF2-40B4-BE49-F238E27FC236}">
                <a16:creationId xmlns:a16="http://schemas.microsoft.com/office/drawing/2014/main" id="{259E0D37-FD45-8281-16F5-985BBBEA20EC}"/>
              </a:ext>
            </a:extLst>
          </p:cNvPr>
          <p:cNvSpPr/>
          <p:nvPr/>
        </p:nvSpPr>
        <p:spPr>
          <a:xfrm flipH="1">
            <a:off x="-3352800" y="1388701"/>
            <a:ext cx="2286000" cy="1219200"/>
          </a:xfrm>
          <a:prstGeom prst="borderCallout1">
            <a:avLst>
              <a:gd name="adj1" fmla="val 18750"/>
              <a:gd name="adj2" fmla="val -8333"/>
              <a:gd name="adj3" fmla="val 19365"/>
              <a:gd name="adj4" fmla="val -57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t>
            </a:r>
            <a:r>
              <a:rPr lang="en-US" dirty="0" smtClean="0"/>
              <a:t>as: </a:t>
            </a:r>
          </a:p>
          <a:p>
            <a:pPr algn="ctr"/>
            <a:r>
              <a:rPr lang="en-US" dirty="0" smtClean="0"/>
              <a:t>“What expectations do you think your new boss and peers have?”</a:t>
            </a:r>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Communications </a:t>
            </a:r>
            <a:r>
              <a:rPr lang="en-US" dirty="0" smtClean="0"/>
              <a:t>Expectations</a:t>
            </a:r>
            <a:br>
              <a:rPr lang="en-US" dirty="0" smtClean="0"/>
            </a:br>
            <a:r>
              <a:rPr lang="en-US" dirty="0" smtClean="0"/>
              <a:t>aka “Corporate Policies”</a:t>
            </a:r>
            <a:endParaRPr lang="en-US"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Callout: Line 3">
            <a:extLst>
              <a:ext uri="{FF2B5EF4-FFF2-40B4-BE49-F238E27FC236}">
                <a16:creationId xmlns:a16="http://schemas.microsoft.com/office/drawing/2014/main" id="{FB639CE8-E2B5-034F-F3ED-5BF29CC6EF1C}"/>
              </a:ext>
            </a:extLst>
          </p:cNvPr>
          <p:cNvSpPr/>
          <p:nvPr/>
        </p:nvSpPr>
        <p:spPr>
          <a:xfrm>
            <a:off x="9677400" y="609600"/>
            <a:ext cx="2895600" cy="1219200"/>
          </a:xfrm>
          <a:prstGeom prst="borderCallout1">
            <a:avLst>
              <a:gd name="adj1" fmla="val 18750"/>
              <a:gd name="adj2" fmla="val -8333"/>
              <a:gd name="adj3" fmla="val 39302"/>
              <a:gd name="adj4" fmla="val -8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MJA – added aka</a:t>
            </a:r>
            <a:endParaRPr lang="en-US" dirty="0"/>
          </a:p>
        </p:txBody>
      </p:sp>
      <p:sp>
        <p:nvSpPr>
          <p:cNvPr id="6" name="Callout: Line 3">
            <a:extLst>
              <a:ext uri="{FF2B5EF4-FFF2-40B4-BE49-F238E27FC236}">
                <a16:creationId xmlns:a16="http://schemas.microsoft.com/office/drawing/2014/main" id="{FB639CE8-E2B5-034F-F3ED-5BF29CC6EF1C}"/>
              </a:ext>
            </a:extLst>
          </p:cNvPr>
          <p:cNvSpPr/>
          <p:nvPr/>
        </p:nvSpPr>
        <p:spPr>
          <a:xfrm>
            <a:off x="9650392" y="2438400"/>
            <a:ext cx="2895600" cy="1219200"/>
          </a:xfrm>
          <a:prstGeom prst="borderCallout1">
            <a:avLst>
              <a:gd name="adj1" fmla="val 18750"/>
              <a:gd name="adj2" fmla="val -8333"/>
              <a:gd name="adj3" fmla="val 172213"/>
              <a:gd name="adj4" fmla="val -41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
        <p:nvSpPr>
          <p:cNvPr id="4" name="Callout: Line 3">
            <a:extLst>
              <a:ext uri="{FF2B5EF4-FFF2-40B4-BE49-F238E27FC236}">
                <a16:creationId xmlns:a16="http://schemas.microsoft.com/office/drawing/2014/main" id="{73DB99E6-C28F-A416-CAFE-1550E8336C23}"/>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“New Employee Packet”?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a:t>
            </a:r>
            <a:r>
              <a:rPr lang="en-US" sz="2800" dirty="0">
                <a:solidFill>
                  <a:srgbClr val="FF0000"/>
                </a:solidFill>
              </a:rPr>
              <a:t>introduce other characteristics </a:t>
            </a:r>
            <a:r>
              <a:rPr lang="en-US" sz="2800" dirty="0"/>
              <a:t>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
        <p:nvSpPr>
          <p:cNvPr id="6" name="Callout: Line 3">
            <a:extLst>
              <a:ext uri="{FF2B5EF4-FFF2-40B4-BE49-F238E27FC236}">
                <a16:creationId xmlns:a16="http://schemas.microsoft.com/office/drawing/2014/main" id="{73DB99E6-C28F-A416-CAFE-1550E8336C23}"/>
              </a:ext>
            </a:extLst>
          </p:cNvPr>
          <p:cNvSpPr/>
          <p:nvPr/>
        </p:nvSpPr>
        <p:spPr>
          <a:xfrm>
            <a:off x="9677400" y="609600"/>
            <a:ext cx="2895600" cy="1219200"/>
          </a:xfrm>
          <a:prstGeom prst="borderCallout1">
            <a:avLst>
              <a:gd name="adj1" fmla="val 18750"/>
              <a:gd name="adj2" fmla="val -8333"/>
              <a:gd name="adj3" fmla="val 215884"/>
              <a:gd name="adj4" fmla="val -202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 other information…</a:t>
            </a:r>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a:t>
            </a:r>
            <a:r>
              <a:rPr lang="en-US" sz="2400" dirty="0" smtClean="0"/>
              <a:t>everyone </a:t>
            </a:r>
            <a:r>
              <a:rPr lang="en-US" sz="2400" dirty="0"/>
              <a:t>for collaborative team performance by helping create a relaxed environment where </a:t>
            </a:r>
            <a:r>
              <a:rPr lang="en-US" sz="2400" dirty="0" smtClean="0"/>
              <a:t>everyone can </a:t>
            </a:r>
            <a:r>
              <a:rPr lang="en-US" sz="2400" dirty="0"/>
              <a:t>share ideas and participate more </a:t>
            </a:r>
            <a:r>
              <a:rPr lang="en-US" sz="2400" dirty="0" smtClean="0"/>
              <a:t>fully</a:t>
            </a:r>
            <a:endParaRPr lang="en-US" sz="2400" dirty="0"/>
          </a:p>
          <a:p>
            <a:pPr lvl="1">
              <a:lnSpc>
                <a:spcPct val="110000"/>
              </a:lnSpc>
            </a:pPr>
            <a:endParaRPr lang="en-US" sz="2400" dirty="0"/>
          </a:p>
          <a:p>
            <a:pPr lvl="1">
              <a:lnSpc>
                <a:spcPct val="110000"/>
              </a:lnSpc>
            </a:pPr>
            <a:r>
              <a:rPr lang="en-US" sz="2400" dirty="0"/>
              <a:t>Build rapport among </a:t>
            </a:r>
            <a:r>
              <a:rPr lang="en-US" sz="2400" dirty="0" smtClean="0"/>
              <a:t>team members</a:t>
            </a:r>
            <a:endParaRPr lang="en-US" sz="2400"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revealed</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57950" y="1219201"/>
            <a:ext cx="1990725" cy="2654300"/>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200000"/>
              </a:lnSpc>
            </a:pPr>
            <a:r>
              <a:rPr lang="en-US" sz="2400" dirty="0"/>
              <a:t>Dogs</a:t>
            </a:r>
          </a:p>
          <a:p>
            <a:pPr lvl="1">
              <a:lnSpc>
                <a:spcPct val="200000"/>
              </a:lnSpc>
            </a:pPr>
            <a:r>
              <a:rPr lang="en-US" sz="2400" dirty="0"/>
              <a:t>Cats</a:t>
            </a:r>
          </a:p>
          <a:p>
            <a:pPr lvl="1">
              <a:lnSpc>
                <a:spcPct val="200000"/>
              </a:lnSpc>
            </a:pPr>
            <a:r>
              <a:rPr lang="en-US" sz="24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4683"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676400"/>
            <a:ext cx="5467350" cy="4351338"/>
          </a:xfrm>
        </p:spPr>
        <p:txBody>
          <a:bodyPr>
            <a:noAutofit/>
          </a:bodyPr>
          <a:lstStyle/>
          <a:p>
            <a:pPr>
              <a:lnSpc>
                <a:spcPct val="200000"/>
              </a:lnSpc>
            </a:pPr>
            <a:r>
              <a:rPr lang="en-US" sz="2400" dirty="0"/>
              <a:t>What is your preferred means of exercise?</a:t>
            </a:r>
          </a:p>
          <a:p>
            <a:pPr lvl="1">
              <a:lnSpc>
                <a:spcPct val="100000"/>
              </a:lnSpc>
            </a:pPr>
            <a:r>
              <a:rPr lang="en-US" sz="2400" dirty="0"/>
              <a:t>Cardio (Running, Cycling, Swimming, etc.)</a:t>
            </a:r>
          </a:p>
          <a:p>
            <a:pPr lvl="1">
              <a:lnSpc>
                <a:spcPct val="200000"/>
              </a:lnSpc>
            </a:pPr>
            <a:r>
              <a:rPr lang="en-US" sz="2400" dirty="0"/>
              <a:t>Strength (Weights, Plyometrics, etc.)</a:t>
            </a:r>
          </a:p>
          <a:p>
            <a:pPr lvl="1">
              <a:lnSpc>
                <a:spcPct val="200000"/>
              </a:lnSpc>
            </a:pPr>
            <a:r>
              <a:rPr lang="en-US" sz="24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normAutofit/>
          </a:bodyPr>
          <a:lstStyle/>
          <a:p>
            <a:r>
              <a:rPr lang="en-US" sz="2400" dirty="0"/>
              <a:t>What is your preferred vacation environment?</a:t>
            </a:r>
          </a:p>
          <a:p>
            <a:pPr lvl="1">
              <a:lnSpc>
                <a:spcPct val="250000"/>
              </a:lnSpc>
            </a:pPr>
            <a:r>
              <a:rPr lang="en-US" sz="2400" dirty="0"/>
              <a:t>Mountains</a:t>
            </a:r>
          </a:p>
          <a:p>
            <a:pPr lvl="1">
              <a:lnSpc>
                <a:spcPct val="250000"/>
              </a:lnSpc>
            </a:pPr>
            <a:r>
              <a:rPr lang="en-US" sz="2400" dirty="0"/>
              <a:t>City</a:t>
            </a:r>
          </a:p>
          <a:p>
            <a:pPr lvl="1">
              <a:lnSpc>
                <a:spcPct val="250000"/>
              </a:lnSpc>
            </a:pPr>
            <a:r>
              <a:rPr lang="en-US" sz="24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146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smtClean="0">
                <a:ea typeface="+mn-lt"/>
                <a:cs typeface="+mn-lt"/>
              </a:rPr>
              <a:t>Team member </a:t>
            </a:r>
            <a:r>
              <a:rPr lang="en-US" sz="2550" dirty="0">
                <a:ea typeface="+mn-lt"/>
                <a:cs typeface="+mn-lt"/>
              </a:rPr>
              <a:t>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smtClean="0">
                <a:ea typeface="+mn-lt"/>
                <a:cs typeface="+mn-lt"/>
              </a:rPr>
              <a:t>Team member </a:t>
            </a:r>
            <a:r>
              <a:rPr lang="en-US" sz="2550" dirty="0">
                <a:ea typeface="+mn-lt"/>
                <a:cs typeface="+mn-lt"/>
              </a:rPr>
              <a:t>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questions the Team may </a:t>
            </a:r>
            <a:r>
              <a:rPr lang="en-US" sz="3200" dirty="0" smtClean="0">
                <a:ea typeface="+mn-lt"/>
                <a:cs typeface="+mn-lt"/>
              </a:rPr>
              <a:t>have</a:t>
            </a:r>
          </a:p>
          <a:p>
            <a:pPr lvl="3">
              <a:lnSpc>
                <a:spcPct val="100000"/>
              </a:lnSpc>
            </a:pPr>
            <a:r>
              <a:rPr lang="en-US" sz="3050" dirty="0" smtClean="0">
                <a:ea typeface="+mn-lt"/>
                <a:cs typeface="+mn-lt"/>
              </a:rPr>
              <a:t>Write them on the Whiteboard</a:t>
            </a:r>
            <a:endParaRPr lang="en-US" sz="30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the class MUST include questions targeted to functionality/goals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 It notes - ONE question per Post It.</a:t>
            </a:r>
          </a:p>
          <a:p>
            <a:pPr>
              <a:lnSpc>
                <a:spcPct val="100000"/>
              </a:lnSpc>
            </a:pPr>
            <a:r>
              <a:rPr lang="en-US" sz="2400" dirty="0">
                <a:cs typeface="Calibri"/>
              </a:rPr>
              <a:t>Combine duplicate/similar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7204921" cy="646331"/>
          </a:xfrm>
          <a:prstGeom prst="rect">
            <a:avLst/>
          </a:prstGeom>
          <a:noFill/>
        </p:spPr>
        <p:txBody>
          <a:bodyPr wrap="none" rtlCol="0">
            <a:spAutoFit/>
          </a:bodyPr>
          <a:lstStyle/>
          <a:p>
            <a:r>
              <a:rPr lang="en-US" dirty="0">
                <a:cs typeface="Calibri"/>
              </a:rPr>
              <a:t>The following list represents potential topic areas for generating questions:</a:t>
            </a:r>
          </a:p>
          <a:p>
            <a:endParaRPr lang="en-US"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wants your 'immediate' feedback on the course and your experience.</a:t>
            </a:r>
          </a:p>
          <a:p>
            <a:pPr lvl="1"/>
            <a:r>
              <a:rPr lang="en-US" dirty="0">
                <a:cs typeface="Calibri"/>
              </a:rPr>
              <a:t>These 'surveys' after many classes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
        <p:nvSpPr>
          <p:cNvPr id="4" name="Callout: Line 3">
            <a:extLst>
              <a:ext uri="{FF2B5EF4-FFF2-40B4-BE49-F238E27FC236}">
                <a16:creationId xmlns:a16="http://schemas.microsoft.com/office/drawing/2014/main" id="{27E85EC4-126E-95F6-5B84-F1ACFE6B9C9F}"/>
              </a:ext>
            </a:extLst>
          </p:cNvPr>
          <p:cNvSpPr/>
          <p:nvPr/>
        </p:nvSpPr>
        <p:spPr>
          <a:xfrm>
            <a:off x="9677400" y="609600"/>
            <a:ext cx="2895600" cy="1676400"/>
          </a:xfrm>
          <a:prstGeom prst="borderCallout1">
            <a:avLst>
              <a:gd name="adj1" fmla="val 18750"/>
              <a:gd name="adj2" fmla="val -8333"/>
              <a:gd name="adj3" fmla="val 181103"/>
              <a:gd name="adj4" fmla="val -59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“Employee Survey”. “Your company” wants immediate feedback regarding company culture and job satisfaction?</a:t>
            </a:r>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a:t>
            </a:r>
            <a:r>
              <a:rPr lang="en-US" sz="1500" dirty="0" smtClean="0">
                <a:solidFill>
                  <a:prstClr val="black"/>
                </a:solidFill>
                <a:latin typeface="Calibri" panose="020F0502020204030204"/>
              </a:rPr>
              <a:t>team member </a:t>
            </a:r>
            <a:r>
              <a:rPr lang="en-US" sz="1500" dirty="0">
                <a:solidFill>
                  <a:prstClr val="black"/>
                </a:solidFill>
                <a:latin typeface="Calibri" panose="020F0502020204030204"/>
              </a:rPr>
              <a:t>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
        <p:nvSpPr>
          <p:cNvPr id="3" name="Callout: Line 2">
            <a:extLst>
              <a:ext uri="{FF2B5EF4-FFF2-40B4-BE49-F238E27FC236}">
                <a16:creationId xmlns:a16="http://schemas.microsoft.com/office/drawing/2014/main" id="{FE9A61DF-C866-03CA-311F-BBD3E27C9D51}"/>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“Action Items/Meeting Prep”?</a:t>
            </a:r>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Autofit/>
          </a:bodyPr>
          <a:lstStyle/>
          <a:p>
            <a:r>
              <a:rPr lang="en-US" sz="2800" dirty="0"/>
              <a:t>Action Item was to watch 1 video </a:t>
            </a:r>
            <a:r>
              <a:rPr lang="en-US" sz="1400" dirty="0"/>
              <a:t>(</a:t>
            </a:r>
            <a:r>
              <a:rPr lang="en-US" sz="1400" dirty="0">
                <a:solidFill>
                  <a:prstClr val="black"/>
                </a:solidFill>
              </a:rPr>
              <a:t>Capstone Introduction &amp; Expectations – Part 2)</a:t>
            </a:r>
            <a:endParaRPr lang="en-US" sz="1400" dirty="0"/>
          </a:p>
          <a:p>
            <a:r>
              <a:rPr lang="en-US" sz="2800" dirty="0"/>
              <a:t>QUESTIONS about content?</a:t>
            </a:r>
          </a:p>
          <a:p>
            <a:endParaRPr lang="en-US" sz="2800" dirty="0"/>
          </a:p>
          <a:p>
            <a:r>
              <a:rPr lang="en-US" sz="2800" dirty="0"/>
              <a:t>What is difference between IED and Capstone?</a:t>
            </a:r>
          </a:p>
          <a:p>
            <a:r>
              <a:rPr lang="en-US" sz="2800" dirty="0"/>
              <a:t>Who ‘owns’ your project </a:t>
            </a:r>
            <a:r>
              <a:rPr lang="en-US" sz="2800" dirty="0" smtClean="0"/>
              <a:t>– team</a:t>
            </a:r>
            <a:r>
              <a:rPr lang="en-US" sz="2800" dirty="0"/>
              <a:t>, PE, CE, Client?</a:t>
            </a:r>
          </a:p>
          <a:p>
            <a:r>
              <a:rPr lang="en-US" sz="2800" dirty="0"/>
              <a:t>What is role of </a:t>
            </a:r>
            <a:r>
              <a:rPr lang="en-US" sz="2800" dirty="0" smtClean="0"/>
              <a:t>team members </a:t>
            </a:r>
            <a:r>
              <a:rPr lang="en-US" sz="2800" dirty="0"/>
              <a:t>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
        <p:nvSpPr>
          <p:cNvPr id="7" name="Callout: Line 6">
            <a:extLst>
              <a:ext uri="{FF2B5EF4-FFF2-40B4-BE49-F238E27FC236}">
                <a16:creationId xmlns:a16="http://schemas.microsoft.com/office/drawing/2014/main" id="{04149BD6-40DF-96CB-7847-8C92C4296740}"/>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Animate?</a:t>
            </a:r>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Action Item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Client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
        <p:nvSpPr>
          <p:cNvPr id="4" name="Callout: Line 3">
            <a:extLst>
              <a:ext uri="{FF2B5EF4-FFF2-40B4-BE49-F238E27FC236}">
                <a16:creationId xmlns:a16="http://schemas.microsoft.com/office/drawing/2014/main" id="{21E44E32-9F2C-8ADC-804F-0B3FD9CD3CFA}"/>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“Company Policy”?</a:t>
            </a:r>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 BD</a:t>
            </a:r>
          </a:p>
        </p:txBody>
      </p:sp>
    </p:spTree>
    <p:extLst>
      <p:ext uri="{BB962C8B-B14F-4D97-AF65-F5344CB8AC3E}">
        <p14:creationId xmlns:p14="http://schemas.microsoft.com/office/powerpoint/2010/main" val="30857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a:t>
            </a:r>
            <a:r>
              <a:rPr lang="en-US" sz="3200" dirty="0" smtClean="0">
                <a:solidFill>
                  <a:srgbClr val="C00000"/>
                </a:solidFill>
                <a:cs typeface="Calibri"/>
              </a:rPr>
              <a:t>meeting to get the latest info.</a:t>
            </a:r>
            <a:endParaRPr lang="en-US" sz="3200" dirty="0">
              <a:solidFill>
                <a:srgbClr val="C00000"/>
              </a:solidFill>
              <a:cs typeface="Calibri"/>
            </a:endParaRP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Action Items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a:t>
            </a:r>
            <a:r>
              <a:rPr lang="en-US" sz="2500" dirty="0" smtClean="0">
                <a:solidFill>
                  <a:prstClr val="black"/>
                </a:solidFill>
                <a:ea typeface="+mn-lt"/>
                <a:cs typeface="Calibri" panose="020F0502020204030204"/>
              </a:rPr>
              <a:t>team member </a:t>
            </a:r>
            <a:r>
              <a:rPr lang="en-US" sz="2500" dirty="0">
                <a:solidFill>
                  <a:prstClr val="black"/>
                </a:solidFill>
                <a:ea typeface="+mn-lt"/>
                <a:cs typeface="Calibri" panose="020F0502020204030204"/>
              </a:rPr>
              <a:t>-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a:t>
            </a:r>
            <a:r>
              <a:rPr lang="en-US" sz="1600" dirty="0"/>
              <a:t>Action Items </a:t>
            </a:r>
            <a:r>
              <a:rPr lang="en-US" sz="1400" dirty="0">
                <a:solidFill>
                  <a:prstClr val="black"/>
                </a:solidFill>
                <a:latin typeface="Calibri" panose="020F0502020204030204"/>
              </a:rPr>
              <a:t>-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Project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Action Item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smtClean="0"/>
              <a:t>Team member </a:t>
            </a:r>
            <a:r>
              <a:rPr lang="en-US" sz="2400" dirty="0"/>
              <a:t>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fontScale="92500"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TextBox 5"/>
          <p:cNvSpPr/>
          <p:nvPr/>
        </p:nvSpPr>
        <p:spPr>
          <a:xfrm>
            <a:off x="15433" y="6067810"/>
            <a:ext cx="9163440" cy="577080"/>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non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575100" y="559143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196390" y="564678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0" y="857250"/>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solidFill>
                <a:srgbClr val="4472C4"/>
              </a:solid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grpSp>
        <p:nvGrpSpPr>
          <p:cNvPr id="4" name="Group 3"/>
          <p:cNvGrpSpPr/>
          <p:nvPr/>
        </p:nvGrpSpPr>
        <p:grpSpPr>
          <a:xfrm>
            <a:off x="584746" y="5603339"/>
            <a:ext cx="3930120" cy="980109"/>
            <a:chOff x="584746" y="5603339"/>
            <a:chExt cx="3930120" cy="980109"/>
          </a:xfrm>
        </p:grpSpPr>
        <p:sp>
          <p:nvSpPr>
            <p:cNvPr id="132" name="TextBox 8"/>
            <p:cNvSpPr/>
            <p:nvPr/>
          </p:nvSpPr>
          <p:spPr>
            <a:xfrm>
              <a:off x="589803" y="5776625"/>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a:t>
              </a:r>
              <a:r>
                <a:rPr lang="en-US" sz="2400" b="1" spc="-1" dirty="0" smtClean="0">
                  <a:solidFill>
                    <a:srgbClr val="000000"/>
                  </a:solidFill>
                  <a:latin typeface="Calibri"/>
                </a:rPr>
                <a:t>Definitions for </a:t>
              </a:r>
            </a:p>
            <a:p>
              <a:pPr algn="ctr">
                <a:lnSpc>
                  <a:spcPct val="100000"/>
                </a:lnSpc>
              </a:pPr>
              <a:r>
                <a:rPr lang="en-US" sz="2400" b="1" spc="-1" dirty="0" smtClean="0">
                  <a:solidFill>
                    <a:srgbClr val="000000"/>
                  </a:solidFill>
                  <a:latin typeface="Calibri"/>
                </a:rPr>
                <a:t>IED &amp; Capstone</a:t>
              </a:r>
              <a:endParaRPr lang="en-US" sz="2400" spc="-1" dirty="0">
                <a:solidFill>
                  <a:srgbClr val="000000"/>
                </a:solidFill>
                <a:latin typeface="Arial"/>
              </a:endParaRPr>
            </a:p>
          </p:txBody>
        </p:sp>
        <p:sp>
          <p:nvSpPr>
            <p:cNvPr id="133" name="Right Brace 9"/>
            <p:cNvSpPr/>
            <p:nvPr/>
          </p:nvSpPr>
          <p:spPr>
            <a:xfrm rot="5400000">
              <a:off x="2436541" y="3751544"/>
              <a:ext cx="226530" cy="3930120"/>
            </a:xfrm>
            <a:prstGeom prst="rightBrace">
              <a:avLst>
                <a:gd name="adj1" fmla="val 0"/>
                <a:gd name="adj2" fmla="val 50000"/>
              </a:avLst>
            </a:prstGeom>
            <a:noFill/>
            <a:ln w="57150">
              <a:solidFill>
                <a:srgbClr val="4472C4"/>
              </a:solidFill>
            </a:ln>
          </p:spPr>
          <p:style>
            <a:lnRef idx="1">
              <a:schemeClr val="accent1"/>
            </a:lnRef>
            <a:fillRef idx="0">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grpSp>
    </p:spTree>
    <p:extLst>
      <p:ext uri="{BB962C8B-B14F-4D97-AF65-F5344CB8AC3E}">
        <p14:creationId xmlns:p14="http://schemas.microsoft.com/office/powerpoint/2010/main" val="32525537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1131030"/>
            <a:ext cx="7886430" cy="993870"/>
          </a:xfrm>
          <a:prstGeom prst="rect">
            <a:avLst/>
          </a:prstGeom>
          <a:noFill/>
          <a:ln w="0">
            <a:noFill/>
          </a:ln>
        </p:spPr>
        <p:txBody>
          <a:bodyPr anchor="ctr">
            <a:noAutofit/>
          </a:bodyPr>
          <a:lstStyle/>
          <a:p>
            <a:pPr>
              <a:lnSpc>
                <a:spcPct val="90000"/>
              </a:lnSpc>
            </a:pPr>
            <a:r>
              <a:rPr lang="en-US" sz="3300" spc="-1">
                <a:solidFill>
                  <a:srgbClr val="000000"/>
                </a:solidFill>
                <a:latin typeface="Calibri Light"/>
              </a:rPr>
              <a:t>Generating Ideas for Your Needs</a:t>
            </a:r>
            <a:endParaRPr lang="en-US" sz="3300" spc="-1">
              <a:solidFill>
                <a:srgbClr val="000000"/>
              </a:solidFill>
              <a:latin typeface="Calibri"/>
            </a:endParaRPr>
          </a:p>
        </p:txBody>
      </p:sp>
      <p:graphicFrame>
        <p:nvGraphicFramePr>
          <p:cNvPr id="2" name="Diagram1"/>
          <p:cNvGraphicFramePr/>
          <p:nvPr>
            <p:extLst/>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222642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We’ll Play “Spin for Needs” using this link:</a:t>
            </a:r>
          </a:p>
          <a:p>
            <a:pPr indent="0">
              <a:lnSpc>
                <a:spcPct val="90000"/>
              </a:lnSpc>
              <a:spcBef>
                <a:spcPts val="751"/>
              </a:spcBef>
              <a:buNone/>
              <a:tabLst>
                <a:tab pos="0" algn="l"/>
              </a:tabLst>
            </a:pPr>
            <a:r>
              <a:rPr sz="1500" dirty="0"/>
              <a:t/>
            </a:r>
            <a:br>
              <a:rPr sz="1500" dirty="0"/>
            </a:br>
            <a:r>
              <a:rPr lang="en-US" sz="1500" spc="-1" dirty="0">
                <a:solidFill>
                  <a:srgbClr val="000000"/>
                </a:solidFill>
                <a:latin typeface="Calibri"/>
                <a:hlinkClick r:id="rId7"/>
              </a:rPr>
              <a:t>https://wheeldecide.com</a:t>
            </a:r>
            <a:r>
              <a:rPr lang="en-US" sz="1500" spc="-1">
                <a:solidFill>
                  <a:srgbClr val="000000"/>
                </a:solidFill>
                <a:latin typeface="Calibri"/>
                <a:hlinkClick r:id="rId7"/>
              </a:rPr>
              <a:t>/?c1=Functionality&amp;c2=Performance&amp;c3=Quality&amp;c4=Usability&amp;c5=Accessibility&amp;c6=Reliability&amp;c7=Durability&amp;c8=Availability&amp;c9=Manufacturability&amp;c10=Maintainability&amp;c11=Environmental%20Impact&amp;c12=Wild%20Card&amp;c13=Interfaces</a:t>
            </a:r>
            <a:r>
              <a:rPr lang="en-US" sz="1500" spc="-1">
                <a:solidFill>
                  <a:srgbClr val="000000"/>
                </a:solidFill>
                <a:latin typeface="Calibri"/>
              </a:rPr>
              <a:t>     </a:t>
            </a: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Tree>
    <p:extLst>
      <p:ext uri="{BB962C8B-B14F-4D97-AF65-F5344CB8AC3E}">
        <p14:creationId xmlns:p14="http://schemas.microsoft.com/office/powerpoint/2010/main" val="382682338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a:t>
            </a:r>
            <a:r>
              <a:rPr lang="en-US" dirty="0" smtClean="0">
                <a:cs typeface="Calibri"/>
              </a:rPr>
              <a:t>duplicates</a:t>
            </a:r>
          </a:p>
          <a:p>
            <a:r>
              <a:rPr lang="en-US" spc="-1" dirty="0">
                <a:solidFill>
                  <a:srgbClr val="000000"/>
                </a:solidFill>
              </a:rPr>
              <a:t>Add Requirements based on the </a:t>
            </a:r>
            <a:r>
              <a:rPr lang="en-US" spc="-1" dirty="0" smtClean="0">
                <a:solidFill>
                  <a:srgbClr val="000000"/>
                </a:solidFill>
              </a:rPr>
              <a:t>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smtClean="0">
                <a:cs typeface="Calibri"/>
              </a:rPr>
              <a:t>Fill </a:t>
            </a:r>
            <a:r>
              <a:rPr lang="en-US" dirty="0">
                <a:cs typeface="Calibri"/>
              </a:rPr>
              <a:t>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r>
              <a:rPr lang="en-US" sz="2400" dirty="0" smtClean="0">
                <a:cs typeface="Calibri"/>
              </a:rPr>
              <a:t>…</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smtClean="0">
                <a:cs typeface="Calibri"/>
              </a:rPr>
              <a:t>You are ALWAYS </a:t>
            </a:r>
            <a:r>
              <a:rPr lang="en-US" dirty="0">
                <a:cs typeface="Calibri"/>
              </a:rPr>
              <a:t>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Action Items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a:t>
            </a:r>
            <a:r>
              <a:rPr lang="en-US" dirty="0" smtClean="0"/>
              <a:t>agreement</a:t>
            </a:r>
            <a:r>
              <a:rPr lang="en-US" dirty="0"/>
              <a:t>, and PE/CE/Client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and email to Client,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smtClean="0"/>
              <a:t>Team member </a:t>
            </a:r>
            <a:r>
              <a:rPr lang="en-US" sz="2400" dirty="0"/>
              <a:t>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Action Items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smtClean="0"/>
              <a:t>Key Class Room Locations</a:t>
            </a:r>
            <a:endParaRPr lang="en-US" dirty="0"/>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the Project Statement &amp; Objectives .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74</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4"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PE/CE/Client</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Q&amp;A</a:t>
            </a:r>
          </a:p>
        </p:txBody>
      </p:sp>
      <p:sp>
        <p:nvSpPr>
          <p:cNvPr id="3" name="Content Placeholder 2"/>
          <p:cNvSpPr>
            <a:spLocks noGrp="1"/>
          </p:cNvSpPr>
          <p:nvPr>
            <p:ph idx="1"/>
          </p:nvPr>
        </p:nvSpPr>
        <p:spPr/>
        <p:txBody>
          <a:bodyPr>
            <a:normAutofit/>
          </a:bodyPr>
          <a:lstStyle/>
          <a:p>
            <a:r>
              <a:rPr lang="en-US" dirty="0"/>
              <a:t>Action Item was to watch 1 video…</a:t>
            </a:r>
          </a:p>
          <a:p>
            <a:r>
              <a:rPr lang="en-US" dirty="0"/>
              <a:t>QUESTIONS about content?</a:t>
            </a:r>
          </a:p>
          <a:p>
            <a:endParaRPr lang="en-US" dirty="0"/>
          </a:p>
          <a:p>
            <a:r>
              <a:rPr lang="en-US" dirty="0"/>
              <a:t>What is a Project Statement &amp; Objectives (PSO)?</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r>
              <a:rPr lang="en-US" sz="2400" b="1" dirty="0">
                <a:solidFill>
                  <a:srgbClr val="FF0000"/>
                </a:solidFill>
              </a:rPr>
              <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Project Statement &amp; </a:t>
            </a:r>
            <a:r>
              <a:rPr lang="en-US" b="1" dirty="0" err="1"/>
              <a:t>ObjectivesExercise</a:t>
            </a:r>
            <a:endParaRPr lang="en-US" b="1" dirty="0"/>
          </a:p>
        </p:txBody>
      </p:sp>
      <p:sp>
        <p:nvSpPr>
          <p:cNvPr id="3" name="Content Placeholder 2"/>
          <p:cNvSpPr>
            <a:spLocks noGrp="1"/>
          </p:cNvSpPr>
          <p:nvPr>
            <p:ph idx="1"/>
          </p:nvPr>
        </p:nvSpPr>
        <p:spPr>
          <a:xfrm>
            <a:off x="628650" y="1690689"/>
            <a:ext cx="8286750" cy="4665662"/>
          </a:xfrm>
        </p:spPr>
        <p:txBody>
          <a:bodyPr>
            <a:normAutofit fontScale="92500" lnSpcReduction="10000"/>
          </a:bodyPr>
          <a:lstStyle/>
          <a:p>
            <a:pPr marL="0" indent="0">
              <a:buNone/>
            </a:pPr>
            <a:r>
              <a:rPr lang="en-US" sz="2600" dirty="0"/>
              <a:t>Design Report Template </a:t>
            </a:r>
            <a:r>
              <a:rPr lang="en-US" dirty="0"/>
              <a:t>– </a:t>
            </a:r>
            <a:r>
              <a:rPr lang="en-US" sz="2300" dirty="0"/>
              <a:t>PSO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Project Statement &amp; Objectives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t>
            </a:r>
            <a:r>
              <a:rPr lang="en-US" dirty="0" smtClean="0"/>
              <a:t/>
            </a:r>
            <a:br>
              <a:rPr lang="en-US" dirty="0" smtClean="0"/>
            </a:br>
            <a:r>
              <a:rPr lang="en-US" dirty="0" smtClean="0"/>
              <a:t>a Role Playing Game</a:t>
            </a:r>
            <a:endParaRPr lang="en-US" dirty="0"/>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a:p>
            <a:r>
              <a:rPr lang="en-US" b="0" i="0" dirty="0">
                <a:effectLst/>
                <a:latin typeface="Segoe UI" panose="020B0502040204020203" pitchFamily="34" charset="0"/>
              </a:rPr>
              <a:t>Terminology Mimics New Employees at a Company</a:t>
            </a:r>
          </a:p>
          <a:p>
            <a:endParaRPr lang="en-US" dirty="0"/>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60752" y="274638"/>
            <a:ext cx="1494218" cy="1891415"/>
          </a:xfrm>
          <a:prstGeom prst="rect">
            <a:avLst/>
          </a:prstGeom>
        </p:spPr>
      </p:pic>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Client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Client wants you to achieve early this semester, by mid-semester, and at the end of the semester</a:t>
            </a:r>
          </a:p>
          <a:p>
            <a:r>
              <a:rPr lang="en-US" dirty="0"/>
              <a:t>Assumes your success</a:t>
            </a:r>
          </a:p>
          <a:p>
            <a:pPr marL="0" indent="0">
              <a:buNone/>
            </a:pPr>
            <a:r>
              <a:rPr lang="en-US" b="1" dirty="0"/>
              <a:t>What can your Client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90</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Project Statement &amp; Objectives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Project Statement &amp; Objectives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Action Item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8091</Words>
  <Application>Microsoft Office PowerPoint</Application>
  <PresentationFormat>On-screen Show (4:3)</PresentationFormat>
  <Paragraphs>1454</Paragraphs>
  <Slides>128</Slides>
  <Notes>34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128</vt:i4>
      </vt:variant>
    </vt:vector>
  </HeadingPairs>
  <TitlesOfParts>
    <vt:vector size="144" baseType="lpstr">
      <vt:lpstr>游ゴシック Light</vt:lpstr>
      <vt:lpstr>Algerian</vt:lpstr>
      <vt:lpstr>Arial</vt:lpstr>
      <vt:lpstr>Calibri</vt:lpstr>
      <vt:lpstr>Calibri (Headings)</vt:lpstr>
      <vt:lpstr>Calibri Light</vt:lpstr>
      <vt:lpstr>MS Mincho</vt:lpstr>
      <vt:lpstr>Segoe UI</vt:lpstr>
      <vt:lpstr>Symbol</vt:lpstr>
      <vt:lpstr>Times New Roman</vt:lpstr>
      <vt:lpstr>Wingdings</vt:lpstr>
      <vt:lpstr>Yu Mincho</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Key Class Room Locations</vt:lpstr>
      <vt:lpstr>RPI Design Lab </vt:lpstr>
      <vt:lpstr>Capstone Design as  a Role Playing Game</vt:lpstr>
      <vt:lpstr>PowerPoint Presentation</vt:lpstr>
      <vt:lpstr>Design Lab Team</vt:lpstr>
      <vt:lpstr>Faculty – Chief Engineers</vt:lpstr>
      <vt:lpstr>Diverse, Equitable and Inclusive</vt:lpstr>
      <vt:lpstr>Participation Expectations</vt:lpstr>
      <vt:lpstr>Participation Expectations</vt:lpstr>
      <vt:lpstr>Capstone is TEAM work not GROUP work</vt:lpstr>
      <vt:lpstr>Grading</vt:lpstr>
      <vt:lpstr>Behavior Expectations</vt:lpstr>
      <vt:lpstr>Communications Expectations aka “Corporate Policies”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Action Items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Action Items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PowerPoint Presentation</vt:lpstr>
      <vt:lpstr>Generating Ideas for Your Needs</vt:lpstr>
      <vt:lpstr>15 min – Group Review of Needs &amp; Requirements</vt:lpstr>
      <vt:lpstr>45 min - Project Kick-Off Meeting</vt:lpstr>
      <vt:lpstr>30/45 min - Prior Presentation (if applicable)</vt:lpstr>
      <vt:lpstr>Action Items (what you might call homework, to be completed BEFORE Class 4)</vt:lpstr>
      <vt:lpstr>Class 4 Agenda</vt:lpstr>
      <vt:lpstr>Engineering Design Process</vt:lpstr>
      <vt:lpstr>15 min – Group Review of Needs &amp; Requirements</vt:lpstr>
      <vt:lpstr>45 min - Project Kick-Off Meeting</vt:lpstr>
      <vt:lpstr>55 min - Project Work </vt:lpstr>
      <vt:lpstr>30 min – Meet with CE (Class 3 or 4)</vt:lpstr>
      <vt:lpstr>Action Items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Project Statement &amp; Objectives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Project Statement &amp; ObjectivesExercise</vt:lpstr>
      <vt:lpstr>Long Term vs. Short Term – aka This Semester</vt:lpstr>
      <vt:lpstr>Webex/Meeting Tips</vt:lpstr>
      <vt:lpstr>Action Items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Action Items (to be completed BEFORE Class 7)</vt:lpstr>
      <vt:lpstr>Class 7 Agenda</vt:lpstr>
      <vt:lpstr>Engineering Design Process</vt:lpstr>
      <vt:lpstr>10 min - Project Planning Q&amp;A</vt:lpstr>
      <vt:lpstr>Defining Meaningful Tasks aka “SMART”</vt:lpstr>
      <vt:lpstr>Defining Meaningful Tasks aka “SMART”</vt:lpstr>
      <vt:lpstr>Review and Update Project Plan</vt:lpstr>
      <vt:lpstr>90 min - ‘Post It Note’ Project Planning Exercise</vt:lpstr>
      <vt:lpstr>Action Items (to be completed BEFORE Class 8)</vt:lpstr>
      <vt:lpstr>Class 8 Agenda</vt:lpstr>
      <vt:lpstr>Engineering Design Process</vt:lpstr>
      <vt:lpstr>60 min – Follow Team created Agenda</vt:lpstr>
      <vt:lpstr>15 min – PE Review Project Plan</vt:lpstr>
      <vt:lpstr>30 min – PE Review of Client Meeting PPT</vt:lpstr>
      <vt:lpstr>Action Items (to be completed BEFORE Class 9)</vt:lpstr>
      <vt:lpstr>Class 9 Agenda</vt:lpstr>
      <vt:lpstr>Engineering Design Process</vt:lpstr>
      <vt:lpstr>5 min – BDR Q&amp;A</vt:lpstr>
      <vt:lpstr>95 min – Poster Creation</vt:lpstr>
      <vt:lpstr>Action Items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2023-08-14T20:34:21Z</dcterms:modified>
</cp:coreProperties>
</file>