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32"/>
  </p:notesMasterIdLst>
  <p:sldIdLst>
    <p:sldId id="256" r:id="rId4"/>
    <p:sldId id="339" r:id="rId5"/>
    <p:sldId id="415" r:id="rId6"/>
    <p:sldId id="276" r:id="rId7"/>
    <p:sldId id="257" r:id="rId8"/>
    <p:sldId id="317" r:id="rId9"/>
    <p:sldId id="310" r:id="rId10"/>
    <p:sldId id="275" r:id="rId11"/>
    <p:sldId id="462" r:id="rId12"/>
    <p:sldId id="463" r:id="rId13"/>
    <p:sldId id="272" r:id="rId14"/>
    <p:sldId id="403" r:id="rId15"/>
    <p:sldId id="465" r:id="rId16"/>
    <p:sldId id="274" r:id="rId17"/>
    <p:sldId id="464" r:id="rId18"/>
    <p:sldId id="270" r:id="rId19"/>
    <p:sldId id="262" r:id="rId20"/>
    <p:sldId id="258" r:id="rId21"/>
    <p:sldId id="400" r:id="rId22"/>
    <p:sldId id="265" r:id="rId23"/>
    <p:sldId id="434" r:id="rId24"/>
    <p:sldId id="422" r:id="rId25"/>
    <p:sldId id="431" r:id="rId26"/>
    <p:sldId id="438" r:id="rId27"/>
    <p:sldId id="437" r:id="rId28"/>
    <p:sldId id="435" r:id="rId29"/>
    <p:sldId id="439" r:id="rId30"/>
    <p:sldId id="425" r:id="rId31"/>
    <p:sldId id="423" r:id="rId32"/>
    <p:sldId id="424" r:id="rId33"/>
    <p:sldId id="460" r:id="rId34"/>
    <p:sldId id="421" r:id="rId35"/>
    <p:sldId id="440" r:id="rId36"/>
    <p:sldId id="292" r:id="rId37"/>
    <p:sldId id="461" r:id="rId38"/>
    <p:sldId id="406" r:id="rId39"/>
    <p:sldId id="264" r:id="rId40"/>
    <p:sldId id="389" r:id="rId41"/>
    <p:sldId id="426" r:id="rId42"/>
    <p:sldId id="427" r:id="rId43"/>
    <p:sldId id="428" r:id="rId44"/>
    <p:sldId id="420" r:id="rId45"/>
    <p:sldId id="441" r:id="rId46"/>
    <p:sldId id="418" r:id="rId47"/>
    <p:sldId id="362" r:id="rId48"/>
    <p:sldId id="329" r:id="rId49"/>
    <p:sldId id="330" r:id="rId50"/>
    <p:sldId id="331" r:id="rId51"/>
    <p:sldId id="429" r:id="rId52"/>
    <p:sldId id="417" r:id="rId53"/>
    <p:sldId id="407" r:id="rId54"/>
    <p:sldId id="287" r:id="rId55"/>
    <p:sldId id="387" r:id="rId56"/>
    <p:sldId id="333" r:id="rId57"/>
    <p:sldId id="340" r:id="rId58"/>
    <p:sldId id="289" r:id="rId59"/>
    <p:sldId id="468" r:id="rId60"/>
    <p:sldId id="469" r:id="rId61"/>
    <p:sldId id="471" r:id="rId62"/>
    <p:sldId id="288" r:id="rId63"/>
    <p:sldId id="290" r:id="rId64"/>
    <p:sldId id="408" r:id="rId65"/>
    <p:sldId id="293" r:id="rId66"/>
    <p:sldId id="372" r:id="rId67"/>
    <p:sldId id="393" r:id="rId68"/>
    <p:sldId id="394" r:id="rId69"/>
    <p:sldId id="342" r:id="rId70"/>
    <p:sldId id="416" r:id="rId71"/>
    <p:sldId id="409" r:id="rId72"/>
    <p:sldId id="298" r:id="rId73"/>
    <p:sldId id="373" r:id="rId74"/>
    <p:sldId id="386" r:id="rId75"/>
    <p:sldId id="446" r:id="rId76"/>
    <p:sldId id="447" r:id="rId77"/>
    <p:sldId id="450" r:id="rId78"/>
    <p:sldId id="448" r:id="rId79"/>
    <p:sldId id="355" r:id="rId80"/>
    <p:sldId id="366" r:id="rId81"/>
    <p:sldId id="367" r:id="rId82"/>
    <p:sldId id="401" r:id="rId83"/>
    <p:sldId id="313" r:id="rId84"/>
    <p:sldId id="452" r:id="rId85"/>
    <p:sldId id="453" r:id="rId86"/>
    <p:sldId id="454" r:id="rId87"/>
    <p:sldId id="455" r:id="rId88"/>
    <p:sldId id="456" r:id="rId89"/>
    <p:sldId id="457" r:id="rId90"/>
    <p:sldId id="458" r:id="rId91"/>
    <p:sldId id="309" r:id="rId92"/>
    <p:sldId id="442" r:id="rId93"/>
    <p:sldId id="433" r:id="rId94"/>
    <p:sldId id="410" r:id="rId95"/>
    <p:sldId id="300" r:id="rId96"/>
    <p:sldId id="374" r:id="rId97"/>
    <p:sldId id="385" r:id="rId98"/>
    <p:sldId id="382" r:id="rId99"/>
    <p:sldId id="343" r:id="rId100"/>
    <p:sldId id="344" r:id="rId101"/>
    <p:sldId id="345" r:id="rId102"/>
    <p:sldId id="381" r:id="rId103"/>
    <p:sldId id="459" r:id="rId104"/>
    <p:sldId id="411" r:id="rId105"/>
    <p:sldId id="302" r:id="rId106"/>
    <p:sldId id="375" r:id="rId107"/>
    <p:sldId id="384" r:id="rId108"/>
    <p:sldId id="402" r:id="rId109"/>
    <p:sldId id="404" r:id="rId110"/>
    <p:sldId id="466" r:id="rId111"/>
    <p:sldId id="348" r:id="rId112"/>
    <p:sldId id="412" r:id="rId113"/>
    <p:sldId id="304" r:id="rId114"/>
    <p:sldId id="376" r:id="rId115"/>
    <p:sldId id="395" r:id="rId116"/>
    <p:sldId id="396" r:id="rId117"/>
    <p:sldId id="397" r:id="rId118"/>
    <p:sldId id="413" r:id="rId119"/>
    <p:sldId id="306" r:id="rId120"/>
    <p:sldId id="378" r:id="rId121"/>
    <p:sldId id="383" r:id="rId122"/>
    <p:sldId id="350" r:id="rId123"/>
    <p:sldId id="414" r:id="rId124"/>
    <p:sldId id="443" r:id="rId125"/>
    <p:sldId id="444" r:id="rId126"/>
    <p:sldId id="398" r:id="rId127"/>
    <p:sldId id="369" r:id="rId128"/>
    <p:sldId id="338" r:id="rId129"/>
    <p:sldId id="316" r:id="rId130"/>
    <p:sldId id="352" r:id="rId1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2939" autoAdjust="0"/>
  </p:normalViewPr>
  <p:slideViewPr>
    <p:cSldViewPr>
      <p:cViewPr varScale="1">
        <p:scale>
          <a:sx n="67" d="100"/>
          <a:sy n="67" d="100"/>
        </p:scale>
        <p:origin x="2106" y="60"/>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3073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microsoft.com/office/2015/10/relationships/revisionInfo" Target="revisionInfo.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presProps" Target="pres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notesMaster" Target="notesMasters/notes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Capstone%20Repositories\Capstone%20Support\playbook\daily%20agenda%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Activity Breakdown by Class</a:t>
            </a:r>
            <a:r>
              <a:rPr lang="en-US" baseline="0"/>
              <a:t> (mins)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Summary!$A$2:$B$2</c:f>
              <c:strCache>
                <c:ptCount val="2"/>
                <c:pt idx="0">
                  <c:v>Project technical work</c:v>
                </c:pt>
                <c:pt idx="1">
                  <c:v>(P)</c:v>
                </c:pt>
              </c:strCache>
            </c:strRef>
          </c:tx>
          <c:spPr>
            <a:solidFill>
              <a:schemeClr val="accent1"/>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Summary!$C$2:$L$2</c:f>
              <c:numCache>
                <c:formatCode>General</c:formatCode>
                <c:ptCount val="10"/>
                <c:pt idx="0">
                  <c:v>40</c:v>
                </c:pt>
                <c:pt idx="1">
                  <c:v>75</c:v>
                </c:pt>
                <c:pt idx="2">
                  <c:v>45</c:v>
                </c:pt>
                <c:pt idx="3">
                  <c:v>70</c:v>
                </c:pt>
                <c:pt idx="4">
                  <c:v>75</c:v>
                </c:pt>
                <c:pt idx="5">
                  <c:v>95</c:v>
                </c:pt>
                <c:pt idx="6">
                  <c:v>90</c:v>
                </c:pt>
                <c:pt idx="7">
                  <c:v>90</c:v>
                </c:pt>
                <c:pt idx="8">
                  <c:v>90</c:v>
                </c:pt>
                <c:pt idx="9">
                  <c:v>90</c:v>
                </c:pt>
              </c:numCache>
            </c:numRef>
          </c:val>
          <c:extLst>
            <c:ext xmlns:c16="http://schemas.microsoft.com/office/drawing/2014/chart" uri="{C3380CC4-5D6E-409C-BE32-E72D297353CC}">
              <c16:uniqueId val="{00000000-9723-478D-A269-820905C220AB}"/>
            </c:ext>
          </c:extLst>
        </c:ser>
        <c:ser>
          <c:idx val="1"/>
          <c:order val="1"/>
          <c:tx>
            <c:strRef>
              <c:f>Summary!$A$3:$B$3</c:f>
              <c:strCache>
                <c:ptCount val="2"/>
                <c:pt idx="0">
                  <c:v>Team development / Design process refresher</c:v>
                </c:pt>
                <c:pt idx="1">
                  <c:v>(T)</c:v>
                </c:pt>
              </c:strCache>
            </c:strRef>
          </c:tx>
          <c:spPr>
            <a:solidFill>
              <a:schemeClr val="accent2"/>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Summary!$C$3:$L$3</c:f>
              <c:numCache>
                <c:formatCode>General</c:formatCode>
                <c:ptCount val="10"/>
                <c:pt idx="0">
                  <c:v>30</c:v>
                </c:pt>
                <c:pt idx="1">
                  <c:v>0</c:v>
                </c:pt>
                <c:pt idx="2">
                  <c:v>55</c:v>
                </c:pt>
                <c:pt idx="3">
                  <c:v>30</c:v>
                </c:pt>
                <c:pt idx="4">
                  <c:v>0</c:v>
                </c:pt>
                <c:pt idx="5">
                  <c:v>10</c:v>
                </c:pt>
                <c:pt idx="6">
                  <c:v>10</c:v>
                </c:pt>
                <c:pt idx="7">
                  <c:v>15</c:v>
                </c:pt>
                <c:pt idx="8">
                  <c:v>15</c:v>
                </c:pt>
                <c:pt idx="9">
                  <c:v>15</c:v>
                </c:pt>
              </c:numCache>
            </c:numRef>
          </c:val>
          <c:extLst>
            <c:ext xmlns:c16="http://schemas.microsoft.com/office/drawing/2014/chart" uri="{C3380CC4-5D6E-409C-BE32-E72D297353CC}">
              <c16:uniqueId val="{00000001-9723-478D-A269-820905C220AB}"/>
            </c:ext>
          </c:extLst>
        </c:ser>
        <c:ser>
          <c:idx val="2"/>
          <c:order val="2"/>
          <c:tx>
            <c:strRef>
              <c:f>Summary!$A$4:$B$4</c:f>
              <c:strCache>
                <c:ptCount val="2"/>
                <c:pt idx="0">
                  <c:v>Administrative tasks</c:v>
                </c:pt>
                <c:pt idx="1">
                  <c:v>(A)</c:v>
                </c:pt>
              </c:strCache>
            </c:strRef>
          </c:tx>
          <c:spPr>
            <a:solidFill>
              <a:schemeClr val="accent3"/>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Summary!$C$4:$L$4</c:f>
              <c:numCache>
                <c:formatCode>General</c:formatCode>
                <c:ptCount val="10"/>
                <c:pt idx="0">
                  <c:v>40</c:v>
                </c:pt>
                <c:pt idx="1">
                  <c:v>35</c:v>
                </c:pt>
                <c:pt idx="2">
                  <c:v>10</c:v>
                </c:pt>
                <c:pt idx="3">
                  <c:v>10</c:v>
                </c:pt>
                <c:pt idx="4">
                  <c:v>35</c:v>
                </c:pt>
                <c:pt idx="5">
                  <c:v>5</c:v>
                </c:pt>
                <c:pt idx="6">
                  <c:v>10</c:v>
                </c:pt>
                <c:pt idx="7">
                  <c:v>5</c:v>
                </c:pt>
                <c:pt idx="8">
                  <c:v>5</c:v>
                </c:pt>
                <c:pt idx="9">
                  <c:v>5</c:v>
                </c:pt>
              </c:numCache>
            </c:numRef>
          </c:val>
          <c:extLst>
            <c:ext xmlns:c16="http://schemas.microsoft.com/office/drawing/2014/chart" uri="{C3380CC4-5D6E-409C-BE32-E72D297353CC}">
              <c16:uniqueId val="{00000002-9723-478D-A269-820905C220AB}"/>
            </c:ext>
          </c:extLst>
        </c:ser>
        <c:dLbls>
          <c:showLegendKey val="0"/>
          <c:showVal val="0"/>
          <c:showCatName val="0"/>
          <c:showSerName val="0"/>
          <c:showPercent val="0"/>
          <c:showBubbleSize val="0"/>
        </c:dLbls>
        <c:gapWidth val="219"/>
        <c:overlap val="-27"/>
        <c:axId val="376285808"/>
        <c:axId val="376287472"/>
      </c:barChart>
      <c:catAx>
        <c:axId val="3762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7472"/>
        <c:crosses val="autoZero"/>
        <c:auto val="1"/>
        <c:lblAlgn val="ctr"/>
        <c:lblOffset val="100"/>
        <c:noMultiLvlLbl val="0"/>
      </c:catAx>
      <c:valAx>
        <c:axId val="37628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3.jpeg"/><Relationship Id="rId6" Type="http://schemas.openxmlformats.org/officeDocument/2006/relationships/hyperlink" Target="https://en.wiktionary.org/wiki/monarch" TargetMode="External"/><Relationship Id="rId5" Type="http://schemas.openxmlformats.org/officeDocument/2006/relationships/image" Target="../media/image45.jpeg"/><Relationship Id="rId4" Type="http://schemas.openxmlformats.org/officeDocument/2006/relationships/hyperlink" Target="https://www.flickr.com/photos/sidm/6781730476/"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3.jpeg"/><Relationship Id="rId6" Type="http://schemas.openxmlformats.org/officeDocument/2006/relationships/hyperlink" Target="https://en.wiktionary.org/wiki/monarch" TargetMode="External"/><Relationship Id="rId5" Type="http://schemas.openxmlformats.org/officeDocument/2006/relationships/image" Target="../media/image45.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04" tIns="46653" rIns="93304" bIns="46653" rtlCol="0"/>
          <a:lstStyle>
            <a:lvl1pPr algn="r">
              <a:defRPr sz="1200"/>
            </a:lvl1pPr>
          </a:lstStyle>
          <a:p>
            <a:fld id="{D0FE861C-486B-4E18-A0E9-A790238A915C}" type="datetimeFigureOut">
              <a:rPr lang="en-US" smtClean="0"/>
              <a:t>8/16/2023</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4" tIns="46653" rIns="93304" bIns="4665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4" tIns="46653" rIns="93304" bIns="46653"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9949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9511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86682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a:t>
            </a:r>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38</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“We Are” cards just before that step</a:t>
            </a:r>
          </a:p>
          <a:p>
            <a:r>
              <a:rPr lang="en-US" dirty="0"/>
              <a:t>Potential Challenges include societal, financial, environmental, technical, ethical, etc.</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283301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53</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15719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112892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72</a:t>
            </a:fld>
            <a:endParaRPr lang="en-US" dirty="0"/>
          </a:p>
        </p:txBody>
      </p:sp>
    </p:spTree>
    <p:extLst>
      <p:ext uri="{BB962C8B-B14F-4D97-AF65-F5344CB8AC3E}">
        <p14:creationId xmlns:p14="http://schemas.microsoft.com/office/powerpoint/2010/main" val="298857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73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80</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70558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188470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243125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105</a:t>
            </a:fld>
            <a:endParaRPr lang="en-US" dirty="0"/>
          </a:p>
        </p:txBody>
      </p:sp>
    </p:spTree>
    <p:extLst>
      <p:ext uri="{BB962C8B-B14F-4D97-AF65-F5344CB8AC3E}">
        <p14:creationId xmlns:p14="http://schemas.microsoft.com/office/powerpoint/2010/main" val="3187639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257152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119</a:t>
            </a:fld>
            <a:endParaRPr lang="en-US" dirty="0"/>
          </a:p>
        </p:txBody>
      </p:sp>
    </p:spTree>
    <p:extLst>
      <p:ext uri="{BB962C8B-B14F-4D97-AF65-F5344CB8AC3E}">
        <p14:creationId xmlns:p14="http://schemas.microsoft.com/office/powerpoint/2010/main" val="1150528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13242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11</a:t>
            </a:fld>
            <a:endParaRPr lang="en-US" dirty="0"/>
          </a:p>
        </p:txBody>
      </p:sp>
      <p:sp>
        <p:nvSpPr>
          <p:cNvPr id="30723" name="Rectangle 2"/>
          <p:cNvSpPr>
            <a:spLocks noGrp="1" noRot="1" noChangeAspect="1" noChangeArrowheads="1" noTextEdit="1"/>
          </p:cNvSpPr>
          <p:nvPr>
            <p:ph type="sldImg"/>
          </p:nvPr>
        </p:nvSpPr>
        <p:spPr>
          <a:xfrm>
            <a:off x="2946400" y="3852863"/>
            <a:ext cx="13868400" cy="10401300"/>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785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discuss desired outcomes – 1 minute</a:t>
            </a:r>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Community Agreements – </a:t>
            </a:r>
          </a:p>
          <a:p>
            <a:r>
              <a:rPr lang="en-US" b="1" dirty="0"/>
              <a:t>Be Curious, Open, and Respectful</a:t>
            </a:r>
            <a:r>
              <a:rPr lang="en-US" dirty="0"/>
              <a:t> - call in not out/throw sunshine not shade </a:t>
            </a:r>
          </a:p>
          <a:p>
            <a:r>
              <a:rPr lang="en-US" b="1" dirty="0"/>
              <a:t>No one knows everything</a:t>
            </a:r>
            <a:r>
              <a:rPr lang="en-US" dirty="0"/>
              <a:t> - together we know a lot </a:t>
            </a:r>
          </a:p>
          <a:p>
            <a:r>
              <a:rPr lang="en-US" b="1" dirty="0"/>
              <a:t>We can’t be articulate all the time</a:t>
            </a:r>
            <a:r>
              <a:rPr lang="en-US" dirty="0"/>
              <a:t> - give the benefit of the doubt and ask questions </a:t>
            </a:r>
          </a:p>
          <a:p>
            <a:r>
              <a:rPr lang="en-US" b="1" dirty="0"/>
              <a:t>We take care of ourselves</a:t>
            </a:r>
            <a:r>
              <a:rPr lang="en-US" dirty="0"/>
              <a:t> - stretch, eat, drink, use restroom, rest, etc. </a:t>
            </a:r>
          </a:p>
          <a:p>
            <a:r>
              <a:rPr lang="en-US" b="1" dirty="0"/>
              <a:t>Confidentiality</a:t>
            </a:r>
            <a:r>
              <a:rPr lang="en-US" dirty="0"/>
              <a:t> - don’t speak for others without explicit permission, don’t share something communicated in a private or safe space. </a:t>
            </a:r>
          </a:p>
          <a:p>
            <a:r>
              <a:rPr lang="en-US" b="1" dirty="0"/>
              <a:t>One mic</a:t>
            </a:r>
            <a:r>
              <a:rPr lang="en-US" dirty="0"/>
              <a:t> - one voice at a time </a:t>
            </a:r>
          </a:p>
          <a:p>
            <a:r>
              <a:rPr lang="en-US" b="1" dirty="0"/>
              <a:t>Take Space/Make Space</a:t>
            </a:r>
            <a:r>
              <a:rPr lang="en-US" dirty="0"/>
              <a:t> - if you are usually quiet challenge yourself to take more space, and if you usually talk a lot be mindful to leave room for quieter voices </a:t>
            </a:r>
          </a:p>
          <a:p>
            <a:r>
              <a:rPr lang="en-US" b="1" dirty="0"/>
              <a:t>Avoid Jargon, Acronyms, and Industry language</a:t>
            </a:r>
            <a:r>
              <a:rPr lang="en-US" dirty="0"/>
              <a:t> - use inclusive language that is accessible for people with varying inside knowledge </a:t>
            </a:r>
          </a:p>
          <a:p>
            <a:r>
              <a:rPr lang="en-US" b="1" dirty="0"/>
              <a:t>Be aware of time</a:t>
            </a:r>
            <a:r>
              <a:rPr lang="en-US" dirty="0"/>
              <a:t> - enough let’s move on (ELMO)  means if what you wanted to say has already been said, don’t say it </a:t>
            </a:r>
          </a:p>
          <a:p>
            <a:r>
              <a:rPr lang="en-US" b="1" dirty="0"/>
              <a:t>Speak from your own experience</a:t>
            </a:r>
            <a:r>
              <a:rPr lang="en-US" dirty="0"/>
              <a:t> - Use I statements rather than generalizations </a:t>
            </a:r>
          </a:p>
          <a:p>
            <a:r>
              <a:rPr lang="en-US" b="1" dirty="0"/>
              <a:t>Challenge assumptions</a:t>
            </a:r>
            <a:r>
              <a:rPr lang="en-US" dirty="0"/>
              <a:t> </a:t>
            </a:r>
          </a:p>
          <a:p>
            <a:r>
              <a:rPr lang="en-US" b="1" dirty="0"/>
              <a:t>Be conscious of intent vs. impact</a:t>
            </a:r>
            <a:r>
              <a:rPr lang="en-US" dirty="0"/>
              <a:t> - no matter intention you’re responsible for your impact </a:t>
            </a:r>
          </a:p>
          <a:p>
            <a:r>
              <a:rPr lang="en-US" b="1" dirty="0"/>
              <a:t>Avoid using isms</a:t>
            </a:r>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28653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53336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8/16/2023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8/16/2023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8/16/2023</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8/16/2023</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8/16/2023</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8/16/2023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8/16/2023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8/16/2023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8/16/2023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8/16/2023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8/16/2023</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8/16/2023</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8/16/2023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8/16/2023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8/16/2023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8/16/2023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8/16/2023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2B93E7-D57E-4A7E-B607-67BD05683528}" type="datetimeFigureOut">
              <a:rPr lang="en-US" smtClean="0"/>
              <a:t>8/16/2023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5" Type="http://schemas.openxmlformats.org/officeDocument/2006/relationships/hyperlink" Target="https://designlab.eng.rpi.edu/edn/attachments/download/114354/RMPL%20Safety%20Module%20Completion%20Instructions-Percipio%20.pdf" TargetMode="External"/><Relationship Id="rId4" Type="http://schemas.openxmlformats.org/officeDocument/2006/relationships/hyperlink" Target="https://rpi.percipio.com/"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10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wmf"/><Relationship Id="rId4" Type="http://schemas.openxmlformats.org/officeDocument/2006/relationships/image" Target="../media/image6.png"/><Relationship Id="rId9" Type="http://schemas.openxmlformats.org/officeDocument/2006/relationships/image" Target="../media/image10.png"/></Relationships>
</file>

<file path=ppt/slides/_rels/slide11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emplate%20documents/BM_Memo-Topic-RCSid.docx" TargetMode="External"/><Relationship Id="rId7" Type="http://schemas.openxmlformats.org/officeDocument/2006/relationships/hyperlink" Target="https://rpi.percipio.com/" TargetMode="External"/><Relationship Id="rId2" Type="http://schemas.openxmlformats.org/officeDocument/2006/relationships/hyperlink" Target="https://designlab.eng.rpi.edu/edn/projects/capstone-support-dev/repository/112/raw/training/Creating%20Versions%20from%20your%20Statement%20of%20Work.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Templates_and_Forms" TargetMode="External"/><Relationship Id="rId5" Type="http://schemas.openxmlformats.org/officeDocument/2006/relationships/hyperlink" Target="https://designlab.eng.rpi.edu/edn/projects/capstone-support-dev/wiki/Risks_Associated_with_Project_Plans" TargetMode="External"/><Relationship Id="rId4" Type="http://schemas.openxmlformats.org/officeDocument/2006/relationships/hyperlink" Target="https://designlab.eng.rpi.edu/edn/projects/capstone-support-dev/repository/112/raw/Rubrics/Background%20Memo%20Rubric.docx"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1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1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1.wmf"/><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_rels/slide12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hyperlink" Target="https://forms.gle/cP2scUNmdsxncBsm8" TargetMode="External"/><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53.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1_and_beyond" TargetMode="Externa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37.xml"/><Relationship Id="rId7" Type="http://schemas.openxmlformats.org/officeDocument/2006/relationships/slide" Target="slide93.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70.xml"/><Relationship Id="rId5" Type="http://schemas.openxmlformats.org/officeDocument/2006/relationships/slide" Target="slide63.xml"/><Relationship Id="rId10" Type="http://schemas.openxmlformats.org/officeDocument/2006/relationships/slide" Target="slide117.xml"/><Relationship Id="rId4" Type="http://schemas.openxmlformats.org/officeDocument/2006/relationships/slide" Target="slide52.xml"/><Relationship Id="rId9" Type="http://schemas.openxmlformats.org/officeDocument/2006/relationships/slide" Target="slide111.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HoU1JufvnPfDkbtW6"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hyperlink" Target="https://designlab.eng.rpi.edu/projects/capstone-support-dev/wiki%20-%20Playbook.pptx"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Course%20Documents/Team%20Standards%20Agreement.docx"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wiki/Capstone_Playboo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designlab.eng.rpi.edu/edn/projects/capstone-support-dev/repository/112/raw/training/The%20Engineering%20Design%20Process%20Refresher.pptx"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training/EDN%20Guidance%20for%20Out%20of%20Class%20Tasks%20-%20Initial%20Postings.mp4" TargetMode="External"/><Relationship Id="rId5" Type="http://schemas.openxmlformats.org/officeDocument/2006/relationships/hyperlink" Target="https://forms.gle/yvkvMFuR9rSaEhrB8"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designlab.eng.rpi.edu/projects/capstone-support-dev/wiki%20-%20Playbook.pptx"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rpi.percipio.com/" TargetMode="External"/><Relationship Id="rId2" Type="http://schemas.openxmlformats.org/officeDocument/2006/relationships/hyperlink" Target="https://forms.gle/DnhZCi1MzGQZTLAn8"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hyperlink" Target="https://designlab.eng.rpi.edu/projects/capstone-support-dev/wiki%20-%20Playbook.pptx"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https://forms.gle/JcjmKtadJw7cZz3i6" TargetMode="External"/><Relationship Id="rId7" Type="http://schemas.openxmlformats.org/officeDocument/2006/relationships/hyperlink" Target="https://designlab.eng.rpi.edu/edn/attachments/download/114354/RMPL%20Safety%20Module%20Completion%20Instructions-Percipio%20.pdf" TargetMode="External"/><Relationship Id="rId2" Type="http://schemas.openxmlformats.org/officeDocument/2006/relationships/hyperlink" Target="https://designlab.eng.rpi.edu/edn/projects/capstone-support-dev/repository/112/raw/training/Statement%20of%20Work.mp4" TargetMode="External"/><Relationship Id="rId1" Type="http://schemas.openxmlformats.org/officeDocument/2006/relationships/slideLayout" Target="../slideLayouts/slideLayout24.xml"/><Relationship Id="rId6" Type="http://schemas.openxmlformats.org/officeDocument/2006/relationships/hyperlink" Target="https://rpi.percipio.com/" TargetMode="External"/><Relationship Id="rId5" Type="http://schemas.openxmlformats.org/officeDocument/2006/relationships/hyperlink" Target="https://designlab.eng.rpi.edu/edn/projects/capstone-support-dev/wiki/Subversion" TargetMode="External"/><Relationship Id="rId4" Type="http://schemas.openxmlformats.org/officeDocument/2006/relationships/hyperlink" Target="https://designlab.eng.rpi.edu/edn/projects/capstone-support-dev/wiki/Project_Documentati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6.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www.youtube.com/watch?v=ukYi50Gfc5M"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hyperlink" Target="https://forms.gle/cQMW67DEXopv8FD59" TargetMode="External"/><Relationship Id="rId2" Type="http://schemas.openxmlformats.org/officeDocument/2006/relationships/hyperlink" Target="https://mediasite.mms.rpi.edu/Mediasite5/Channel/anderm8winrpiedu-engr-2050/watch/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attachments/download/114354/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9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Class 1 to 10</a:t>
            </a:r>
          </a:p>
          <a:p>
            <a:r>
              <a:rPr lang="en-US" dirty="0">
                <a:cs typeface="Calibri"/>
              </a:rPr>
              <a:t>Scaffolded Sessions</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 Inc.</a:t>
            </a:r>
          </a:p>
          <a:p>
            <a:r>
              <a:rPr lang="en-US" sz="5800" b="1" dirty="0">
                <a:solidFill>
                  <a:schemeClr val="tx1"/>
                </a:solidFill>
              </a:rPr>
              <a:t>Engineering Team</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pPr marL="0" indent="0">
              <a:buNone/>
            </a:pPr>
            <a:r>
              <a:rPr lang="en-US" dirty="0"/>
              <a:t>Team Creates (Together or Independently) A List of Topics, e.g.:</a:t>
            </a:r>
          </a:p>
          <a:p>
            <a:r>
              <a:rPr lang="en-US" dirty="0"/>
              <a:t>What is current state of the art? How is problem currently solved?</a:t>
            </a:r>
          </a:p>
          <a:p>
            <a:pPr lvl="1"/>
            <a:r>
              <a:rPr lang="en-US" dirty="0"/>
              <a:t>Literature search on topic X and how that helps the project</a:t>
            </a:r>
          </a:p>
          <a:p>
            <a:pPr lvl="1"/>
            <a:r>
              <a:rPr lang="en-US" dirty="0"/>
              <a:t>User interviews to gather additional needs and requirements</a:t>
            </a:r>
          </a:p>
          <a:p>
            <a:r>
              <a:rPr lang="en-US" dirty="0"/>
              <a:t>What will team members NEED to know to move forwards?</a:t>
            </a:r>
          </a:p>
          <a:p>
            <a:pPr lvl="1"/>
            <a:r>
              <a:rPr lang="en-US" dirty="0"/>
              <a:t>Identifying / installing / practicing software or techniques which will be required for the project and documenting any challenges or issues</a:t>
            </a:r>
          </a:p>
          <a:p>
            <a:r>
              <a:rPr lang="en-US" dirty="0"/>
              <a:t>What has already been accomplished by prior team?</a:t>
            </a:r>
          </a:p>
          <a:p>
            <a:pPr lvl="1"/>
            <a:r>
              <a:rPr lang="en-US" dirty="0"/>
              <a:t>Install existing project software and identify issues and opportunities for improvement</a:t>
            </a:r>
          </a:p>
          <a:p>
            <a:pPr lvl="1"/>
            <a:r>
              <a:rPr lang="en-US" dirty="0"/>
              <a:t>Verify work done by past Capstone team and identify issues and opportunities for improvement</a:t>
            </a:r>
          </a:p>
          <a:p>
            <a:pPr lvl="1"/>
            <a:r>
              <a:rPr lang="en-US" dirty="0"/>
              <a:t>Conduct testing or system operation described by prior team and identify issues and opportunities for improvement</a:t>
            </a:r>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943600"/>
            <a:ext cx="7776360" cy="677108"/>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6083852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9949-5FB3-45FB-8284-07F7F8C9B264}"/>
              </a:ext>
            </a:extLst>
          </p:cNvPr>
          <p:cNvSpPr>
            <a:spLocks noGrp="1"/>
          </p:cNvSpPr>
          <p:nvPr>
            <p:ph type="title"/>
          </p:nvPr>
        </p:nvSpPr>
        <p:spPr/>
        <p:txBody>
          <a:bodyPr/>
          <a:lstStyle/>
          <a:p>
            <a:r>
              <a:rPr lang="en-US" dirty="0"/>
              <a:t>10 min - Background Memo</a:t>
            </a:r>
          </a:p>
        </p:txBody>
      </p:sp>
      <p:sp>
        <p:nvSpPr>
          <p:cNvPr id="3" name="Content Placeholder 2">
            <a:extLst>
              <a:ext uri="{FF2B5EF4-FFF2-40B4-BE49-F238E27FC236}">
                <a16:creationId xmlns:a16="http://schemas.microsoft.com/office/drawing/2014/main" id="{E4EF24A8-5B12-4507-9ACB-F618A14C4D86}"/>
              </a:ext>
            </a:extLst>
          </p:cNvPr>
          <p:cNvSpPr>
            <a:spLocks noGrp="1"/>
          </p:cNvSpPr>
          <p:nvPr>
            <p:ph idx="1"/>
          </p:nvPr>
        </p:nvSpPr>
        <p:spPr>
          <a:xfrm>
            <a:off x="628650" y="1371600"/>
            <a:ext cx="7886700" cy="4351338"/>
          </a:xfrm>
        </p:spPr>
        <p:txBody>
          <a:bodyPr>
            <a:normAutofit/>
          </a:bodyPr>
          <a:lstStyle/>
          <a:p>
            <a:r>
              <a:rPr lang="en-US" dirty="0"/>
              <a:t>If time in class, team brainstorms list of topics and one person posts to Background Forum ASAP to allow collaboration</a:t>
            </a:r>
          </a:p>
          <a:p>
            <a:r>
              <a:rPr lang="en-US" dirty="0"/>
              <a:t>Outside of class, everyone review and reply with either their pick one of those topics OR replies with a new proposed topic as their memo topic</a:t>
            </a:r>
          </a:p>
          <a:p>
            <a:r>
              <a:rPr lang="en-US" dirty="0"/>
              <a:t>ALL topics should directly apply to your project. It should provide useful information that will help the team better understand:</a:t>
            </a:r>
          </a:p>
          <a:p>
            <a:pPr lvl="1"/>
            <a:r>
              <a:rPr lang="en-US" dirty="0"/>
              <a:t>The needs &amp; requirement</a:t>
            </a:r>
          </a:p>
          <a:p>
            <a:pPr lvl="1"/>
            <a:r>
              <a:rPr lang="en-US" dirty="0"/>
              <a:t>Possible solution concepts</a:t>
            </a:r>
          </a:p>
          <a:p>
            <a:pPr lvl="1"/>
            <a:r>
              <a:rPr lang="en-US" dirty="0"/>
              <a:t>Potential technologies, tools and methods from your Statement of Work</a:t>
            </a:r>
          </a:p>
          <a:p>
            <a:r>
              <a:rPr lang="en-US" dirty="0"/>
              <a:t>Your proposed topic SMART. This will make your writing easier and more beneficial to the team</a:t>
            </a:r>
          </a:p>
          <a:p>
            <a:r>
              <a:rPr lang="en-US" dirty="0"/>
              <a:t>Keep your writing focused. The memo is only 4 pages long!</a:t>
            </a:r>
          </a:p>
          <a:p>
            <a:endParaRPr lang="en-US" dirty="0"/>
          </a:p>
        </p:txBody>
      </p:sp>
      <p:sp>
        <p:nvSpPr>
          <p:cNvPr id="4" name="Footer Placeholder 3">
            <a:extLst>
              <a:ext uri="{FF2B5EF4-FFF2-40B4-BE49-F238E27FC236}">
                <a16:creationId xmlns:a16="http://schemas.microsoft.com/office/drawing/2014/main" id="{A011F982-A1FD-405D-AC00-2DA64EC91178}"/>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FF4E0530-33BA-4E1D-AD15-8889FB08060F}"/>
              </a:ext>
            </a:extLst>
          </p:cNvPr>
          <p:cNvSpPr>
            <a:spLocks noGrp="1"/>
          </p:cNvSpPr>
          <p:nvPr>
            <p:ph type="sldNum" sz="quarter" idx="12"/>
          </p:nvPr>
        </p:nvSpPr>
        <p:spPr/>
        <p:txBody>
          <a:bodyPr/>
          <a:lstStyle/>
          <a:p>
            <a:fld id="{028FE254-016A-4E51-98AE-D4B4E3F12C32}" type="slidenum">
              <a:rPr lang="en-US" smtClean="0"/>
              <a:t>101</a:t>
            </a:fld>
            <a:endParaRPr lang="en-US" dirty="0"/>
          </a:p>
        </p:txBody>
      </p:sp>
      <p:sp>
        <p:nvSpPr>
          <p:cNvPr id="7" name="TextBox 6">
            <a:extLst>
              <a:ext uri="{FF2B5EF4-FFF2-40B4-BE49-F238E27FC236}">
                <a16:creationId xmlns:a16="http://schemas.microsoft.com/office/drawing/2014/main" id="{638334BD-ED52-4C8F-8450-179D1235B789}"/>
              </a:ext>
            </a:extLst>
          </p:cNvPr>
          <p:cNvSpPr txBox="1"/>
          <p:nvPr/>
        </p:nvSpPr>
        <p:spPr>
          <a:xfrm>
            <a:off x="595018" y="5791200"/>
            <a:ext cx="7953973"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b="1" dirty="0"/>
              <a:t>PE/CE must approve your individual topic proposals </a:t>
            </a:r>
          </a:p>
        </p:txBody>
      </p:sp>
    </p:spTree>
    <p:extLst>
      <p:ext uri="{BB962C8B-B14F-4D97-AF65-F5344CB8AC3E}">
        <p14:creationId xmlns:p14="http://schemas.microsoft.com/office/powerpoint/2010/main" val="7455023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1" y="247687"/>
            <a:ext cx="7886700" cy="882440"/>
          </a:xfrm>
        </p:spPr>
        <p:txBody>
          <a:bodyPr/>
          <a:lstStyle/>
          <a:p>
            <a:r>
              <a:rPr lang="en-US" dirty="0"/>
              <a:t>Action Items</a:t>
            </a:r>
            <a:br>
              <a:rPr lang="en-US" dirty="0"/>
            </a:br>
            <a:r>
              <a:rPr lang="en-US" sz="1800" dirty="0"/>
              <a:t>(to be completed </a:t>
            </a:r>
            <a:r>
              <a:rPr lang="en-US" sz="1800" b="1" dirty="0"/>
              <a:t>BEFORE Class 7</a:t>
            </a:r>
            <a:r>
              <a:rPr lang="en-US" sz="1800" dirty="0"/>
              <a:t>)</a:t>
            </a:r>
          </a:p>
        </p:txBody>
      </p:sp>
      <p:sp>
        <p:nvSpPr>
          <p:cNvPr id="8" name="Content Placeholder 2"/>
          <p:cNvSpPr txBox="1">
            <a:spLocks/>
          </p:cNvSpPr>
          <p:nvPr/>
        </p:nvSpPr>
        <p:spPr>
          <a:xfrm>
            <a:off x="1447800" y="1219200"/>
            <a:ext cx="6883708" cy="2059637"/>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ea typeface="+mn-lt"/>
                <a:cs typeface="Calibri" panose="020F0502020204030204"/>
              </a:rPr>
              <a:t>Post list of proposed topics for Background Memos in </a:t>
            </a:r>
            <a:r>
              <a:rPr lang="en-US" sz="1400" dirty="0">
                <a:solidFill>
                  <a:prstClr val="black"/>
                </a:solidFill>
              </a:rPr>
              <a:t>Background Info forum</a:t>
            </a:r>
          </a:p>
          <a:p>
            <a:pPr marL="514350" lvl="1" indent="-171450" defTabSz="685800">
              <a:spcBef>
                <a:spcPts val="375"/>
              </a:spcBef>
            </a:pPr>
            <a:r>
              <a:rPr lang="en-US" sz="1500">
                <a:solidFill>
                  <a:prstClr val="black"/>
                </a:solidFill>
                <a:latin typeface="Calibri" panose="020F0502020204030204"/>
                <a:ea typeface="+mn-lt"/>
                <a:cs typeface="Calibri" panose="020F0502020204030204"/>
              </a:rPr>
              <a:t>Thread called “</a:t>
            </a:r>
            <a:r>
              <a:rPr lang="en-US" sz="1500" dirty="0">
                <a:solidFill>
                  <a:prstClr val="black"/>
                </a:solidFill>
                <a:latin typeface="Calibri" panose="020F0502020204030204"/>
                <a:ea typeface="+mn-lt"/>
                <a:cs typeface="Calibri" panose="020F0502020204030204"/>
              </a:rPr>
              <a:t>Memo topics” – notify PE/CE when posted for approval</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by Class 7</a:t>
            </a:r>
          </a:p>
        </p:txBody>
      </p:sp>
      <p:sp>
        <p:nvSpPr>
          <p:cNvPr id="10" name="Content Placeholder 2"/>
          <p:cNvSpPr txBox="1">
            <a:spLocks/>
          </p:cNvSpPr>
          <p:nvPr/>
        </p:nvSpPr>
        <p:spPr>
          <a:xfrm>
            <a:off x="1447800" y="3279342"/>
            <a:ext cx="6883708" cy="1535626"/>
          </a:xfrm>
          <a:prstGeom prst="rect">
            <a:avLst/>
          </a:prstGeom>
          <a:solidFill>
            <a:schemeClr val="accent1">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0" defTabSz="685800">
              <a:spcBef>
                <a:spcPts val="375"/>
              </a:spcBef>
            </a:pPr>
            <a:r>
              <a:rPr lang="en-US" sz="1500" dirty="0">
                <a:solidFill>
                  <a:prstClr val="black"/>
                </a:solidFill>
                <a:ea typeface="+mn-lt"/>
                <a:cs typeface="Calibri" panose="020F0502020204030204"/>
              </a:rPr>
              <a:t>Team Standards Agreement should have been be posted to Wiki </a:t>
            </a:r>
            <a:r>
              <a:rPr lang="en-US" sz="1500" b="1" dirty="0">
                <a:solidFill>
                  <a:prstClr val="black"/>
                </a:solidFill>
                <a:ea typeface="+mn-lt"/>
                <a:cs typeface="Calibri" panose="020F0502020204030204"/>
              </a:rPr>
              <a:t>BEFORE Class 6</a:t>
            </a:r>
            <a:endParaRPr lang="en-US" sz="1500" b="1" dirty="0">
              <a:solidFill>
                <a:prstClr val="black"/>
              </a:solidFill>
              <a:latin typeface="Calibri" panose="020F0502020204030204"/>
              <a:ea typeface="+mn-lt"/>
              <a:cs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814967"/>
            <a:ext cx="6883708" cy="1541383"/>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2100" dirty="0">
                <a:solidFill>
                  <a:srgbClr val="FF0000"/>
                </a:solidFill>
                <a:latin typeface="Calibri" panose="020F0502020204030204"/>
                <a:cs typeface="Calibri"/>
              </a:rPr>
              <a:t>Complete the Online Safety Training in </a:t>
            </a:r>
            <a:r>
              <a:rPr lang="en-US" sz="2100" dirty="0" err="1">
                <a:solidFill>
                  <a:srgbClr val="FF0000"/>
                </a:solidFill>
                <a:latin typeface="Calibri" panose="020F0502020204030204"/>
                <a:cs typeface="Calibri"/>
              </a:rPr>
              <a:t>Percipio</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400" dirty="0">
                <a:solidFill>
                  <a:prstClr val="black"/>
                </a:solidFill>
                <a:cs typeface="Calibri"/>
                <a:hlinkClick r:id="rId4"/>
              </a:rPr>
              <a:t>https://rpi.percipio.com/</a:t>
            </a:r>
            <a:endParaRPr lang="en-US" sz="1400" dirty="0">
              <a:solidFill>
                <a:prstClr val="black"/>
              </a:solidFill>
              <a:cs typeface="Calibri"/>
            </a:endParaRPr>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5"/>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514350" lvl="1" indent="-214313" defTabSz="685800">
              <a:spcBef>
                <a:spcPts val="375"/>
              </a:spcBef>
            </a:pPr>
            <a:endParaRPr lang="en-US" sz="1200" dirty="0">
              <a:solidFill>
                <a:prstClr val="black"/>
              </a:solidFill>
              <a:latin typeface="Calibri" panose="020F0502020204030204"/>
              <a:cs typeface="Calibri"/>
            </a:endParaRP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7631" y="1982611"/>
            <a:ext cx="6168737" cy="284614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6326205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Action Item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lstStyle/>
          <a:p>
            <a:r>
              <a:rPr lang="en-US" dirty="0"/>
              <a:t>One idea per Post-it. Be concise!</a:t>
            </a:r>
          </a:p>
          <a:p>
            <a:r>
              <a:rPr lang="en-US" dirty="0"/>
              <a:t>Defined to be No More than 1 week long. Break big things into smaller pieces.</a:t>
            </a:r>
          </a:p>
          <a:p>
            <a:r>
              <a:rPr lang="en-US" dirty="0"/>
              <a:t>Everyone Needs at Least 1 Task / Week for the Entire Semester</a:t>
            </a:r>
          </a:p>
          <a:p>
            <a:r>
              <a:rPr lang="en-US" dirty="0"/>
              <a:t>What will YOU contribute to the project? Focus on YOUR potential contributions to the project. </a:t>
            </a:r>
            <a:r>
              <a:rPr lang="en-US" i="1" dirty="0"/>
              <a:t>(We know these may not yet be defined!)</a:t>
            </a:r>
          </a:p>
          <a:p>
            <a:r>
              <a:rPr lang="en-US" dirty="0"/>
              <a:t>Focus on the technical work required.</a:t>
            </a:r>
          </a:p>
          <a:p>
            <a:r>
              <a:rPr lang="en-US" dirty="0"/>
              <a:t>Leave out project management / overhead tasks, e.g., report writing, slide making, etc.</a:t>
            </a:r>
          </a:p>
          <a:p>
            <a:r>
              <a:rPr lang="en-US"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32655919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Gantt charts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18101578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0E0F-0E62-EAB6-8544-AB3D6117C800}"/>
              </a:ext>
            </a:extLst>
          </p:cNvPr>
          <p:cNvSpPr>
            <a:spLocks noGrp="1"/>
          </p:cNvSpPr>
          <p:nvPr>
            <p:ph type="title"/>
          </p:nvPr>
        </p:nvSpPr>
        <p:spPr/>
        <p:txBody>
          <a:bodyPr/>
          <a:lstStyle/>
          <a:p>
            <a:pPr algn="ctr"/>
            <a:r>
              <a:rPr lang="en-US" sz="3600">
                <a:effectLst/>
                <a:latin typeface="Calibri" panose="020F0502020204030204" pitchFamily="34" charset="0"/>
                <a:ea typeface="Yu Mincho" panose="02020400000000000000" pitchFamily="18" charset="-128"/>
                <a:cs typeface="Times New Roman" panose="02020603050405020304" pitchFamily="18" charset="0"/>
              </a:rPr>
              <a:t>Review and Update Project Plan</a:t>
            </a:r>
            <a:endParaRPr lang="en-US" dirty="0"/>
          </a:p>
        </p:txBody>
      </p:sp>
      <p:sp>
        <p:nvSpPr>
          <p:cNvPr id="3" name="Content Placeholder 2">
            <a:extLst>
              <a:ext uri="{FF2B5EF4-FFF2-40B4-BE49-F238E27FC236}">
                <a16:creationId xmlns:a16="http://schemas.microsoft.com/office/drawing/2014/main" id="{28FB5C21-23B9-D816-1579-A141E2626231}"/>
              </a:ext>
            </a:extLst>
          </p:cNvPr>
          <p:cNvSpPr>
            <a:spLocks noGrp="1"/>
          </p:cNvSpPr>
          <p:nvPr>
            <p:ph idx="1"/>
          </p:nvPr>
        </p:nvSpPr>
        <p:spPr/>
        <p:txBody>
          <a:bodyPr>
            <a:normAutofit fontScale="70000" lnSpcReduction="20000"/>
          </a:bodyPr>
          <a:lstStyle/>
          <a:p>
            <a:pPr marL="0" marR="0" lvl="0" indent="0">
              <a:lnSpc>
                <a:spcPct val="107000"/>
              </a:lnSpc>
              <a:spcBef>
                <a:spcPts val="0"/>
              </a:spcBef>
              <a:spcAft>
                <a:spcPts val="0"/>
              </a:spcAft>
              <a:buNone/>
            </a:pPr>
            <a:r>
              <a:rPr lang="en-US" sz="4200" dirty="0">
                <a:effectLst/>
                <a:latin typeface="Calibri" panose="020F0502020204030204" pitchFamily="34" charset="0"/>
                <a:ea typeface="Yu Mincho" panose="02020400000000000000" pitchFamily="18" charset="-128"/>
                <a:cs typeface="Times New Roman" panose="02020603050405020304" pitchFamily="18" charset="0"/>
              </a:rPr>
              <a:t>Are we still creating value for our client?</a:t>
            </a:r>
          </a:p>
          <a:p>
            <a:pPr marL="0" marR="0" lvl="0" indent="0">
              <a:lnSpc>
                <a:spcPct val="107000"/>
              </a:lnSpc>
              <a:spcBef>
                <a:spcPts val="0"/>
              </a:spcBef>
              <a:spcAft>
                <a:spcPts val="0"/>
              </a:spcAft>
              <a:buNone/>
            </a:pPr>
            <a:endParaRPr lang="en-US" sz="2800" dirty="0">
              <a:latin typeface="Calibri" panose="020F0502020204030204" pitchFamily="34" charset="0"/>
              <a:ea typeface="Yu Mincho" panose="02020400000000000000" pitchFamily="18" charset="-128"/>
              <a:cs typeface="Times New Roman" panose="02020603050405020304" pitchFamily="18" charset="0"/>
            </a:endParaRPr>
          </a:p>
          <a:p>
            <a:pPr marL="0" marR="0" lvl="0" indent="0">
              <a:lnSpc>
                <a:spcPct val="107000"/>
              </a:lnSpc>
              <a:spcBef>
                <a:spcPts val="0"/>
              </a:spcBef>
              <a:spcAft>
                <a:spcPts val="0"/>
              </a:spcAft>
              <a:buNone/>
            </a:pPr>
            <a:r>
              <a:rPr lang="en-US" sz="3800" dirty="0">
                <a:effectLst/>
                <a:latin typeface="Calibri" panose="020F0502020204030204" pitchFamily="34" charset="0"/>
                <a:ea typeface="Yu Mincho" panose="02020400000000000000" pitchFamily="18" charset="-128"/>
                <a:cs typeface="Times New Roman" panose="02020603050405020304" pitchFamily="18" charset="0"/>
              </a:rPr>
              <a:t>After each Client Update Meeting, </a:t>
            </a: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Calibri" panose="020F0502020204030204" pitchFamily="34" charset="0"/>
                <a:ea typeface="Yu Mincho" panose="02020400000000000000" pitchFamily="18" charset="-128"/>
                <a:cs typeface="Times New Roman" panose="02020603050405020304" pitchFamily="18" charset="0"/>
              </a:rPr>
              <a:t>Review and Update the Needs and </a:t>
            </a:r>
            <a:br>
              <a:rPr lang="en-US" sz="3800" dirty="0">
                <a:effectLst/>
                <a:latin typeface="Calibri" panose="020F0502020204030204" pitchFamily="34" charset="0"/>
                <a:ea typeface="Yu Mincho" panose="02020400000000000000" pitchFamily="18" charset="-128"/>
                <a:cs typeface="Times New Roman" panose="02020603050405020304" pitchFamily="18" charset="0"/>
              </a:rPr>
            </a:br>
            <a:r>
              <a:rPr lang="en-US" sz="3800" dirty="0">
                <a:effectLst/>
                <a:latin typeface="Calibri" panose="020F0502020204030204" pitchFamily="34" charset="0"/>
                <a:ea typeface="Yu Mincho" panose="02020400000000000000" pitchFamily="18" charset="-128"/>
                <a:cs typeface="Times New Roman" panose="02020603050405020304" pitchFamily="18" charset="0"/>
              </a:rPr>
              <a:t>Requirements.</a:t>
            </a:r>
          </a:p>
          <a:p>
            <a:pPr marL="342900" marR="0" lvl="0" indent="-342900">
              <a:lnSpc>
                <a:spcPct val="107000"/>
              </a:lnSpc>
              <a:spcBef>
                <a:spcPts val="0"/>
              </a:spcBef>
              <a:spcAft>
                <a:spcPts val="800"/>
              </a:spcAft>
              <a:buFont typeface="Symbol" panose="05050102010706020507" pitchFamily="18" charset="2"/>
              <a:buChar char=""/>
            </a:pPr>
            <a:r>
              <a:rPr lang="en-US" sz="3800" dirty="0">
                <a:effectLst/>
                <a:latin typeface="Calibri" panose="020F0502020204030204" pitchFamily="34" charset="0"/>
                <a:ea typeface="Yu Mincho" panose="02020400000000000000" pitchFamily="18" charset="-128"/>
                <a:cs typeface="Times New Roman" panose="02020603050405020304" pitchFamily="18" charset="0"/>
              </a:rPr>
              <a:t>Review and Update the Project Plan.</a:t>
            </a:r>
          </a:p>
          <a:p>
            <a:pPr marL="342900" marR="0" lvl="0" indent="-342900">
              <a:lnSpc>
                <a:spcPct val="107000"/>
              </a:lnSpc>
              <a:spcBef>
                <a:spcPts val="0"/>
              </a:spcBef>
              <a:spcAft>
                <a:spcPts val="800"/>
              </a:spcAft>
              <a:buFont typeface="Symbol" panose="05050102010706020507" pitchFamily="18" charset="2"/>
              <a:buChar char=""/>
            </a:pPr>
            <a:endParaRPr lang="en-US" sz="2800" dirty="0">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latin typeface="Calibri" panose="020F0502020204030204" pitchFamily="34" charset="0"/>
              <a:ea typeface="Yu Mincho" panose="02020400000000000000" pitchFamily="18" charset="-128"/>
              <a:cs typeface="Times New Roman" panose="02020603050405020304" pitchFamily="18" charset="0"/>
            </a:endParaRPr>
          </a:p>
          <a:p>
            <a:pPr marL="0" marR="0" lvl="0" indent="0">
              <a:lnSpc>
                <a:spcPct val="107000"/>
              </a:lnSpc>
              <a:spcBef>
                <a:spcPts val="0"/>
              </a:spcBef>
              <a:spcAft>
                <a:spcPts val="800"/>
              </a:spcAft>
              <a:buNone/>
            </a:pP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nSpc>
                <a:spcPct val="107000"/>
              </a:lnSpc>
              <a:spcBef>
                <a:spcPts val="0"/>
              </a:spcBef>
              <a:spcAft>
                <a:spcPts val="800"/>
              </a:spcAft>
              <a:buNone/>
            </a:pPr>
            <a:r>
              <a:rPr lang="en-US" sz="1400" dirty="0">
                <a:latin typeface="Calibri" panose="020F0502020204030204" pitchFamily="34" charset="0"/>
                <a:ea typeface="Yu Mincho" panose="02020400000000000000" pitchFamily="18" charset="-128"/>
                <a:cs typeface="Times New Roman" panose="02020603050405020304" pitchFamily="18" charset="0"/>
              </a:rPr>
              <a:t>Free Image: https://pixabay.com/illustrations/white-male-3d-model-isolated-3d-2064870/</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AB782AFD-A474-32D7-F6A4-D78F172845A9}"/>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E001A031-D985-6C13-6CA1-3F21CD1E4002}"/>
              </a:ext>
            </a:extLst>
          </p:cNvPr>
          <p:cNvSpPr>
            <a:spLocks noGrp="1"/>
          </p:cNvSpPr>
          <p:nvPr>
            <p:ph type="sldNum" sz="quarter" idx="12"/>
          </p:nvPr>
        </p:nvSpPr>
        <p:spPr/>
        <p:txBody>
          <a:bodyPr/>
          <a:lstStyle/>
          <a:p>
            <a:fld id="{028FE254-016A-4E51-98AE-D4B4E3F12C32}" type="slidenum">
              <a:rPr lang="en-US" smtClean="0"/>
              <a:t>108</a:t>
            </a:fld>
            <a:endParaRPr lang="en-US" dirty="0"/>
          </a:p>
        </p:txBody>
      </p:sp>
      <p:pic>
        <p:nvPicPr>
          <p:cNvPr id="7" name="Picture 6" descr="Cartoon characters standing next to a table&#10;&#10;Description automatically generated">
            <a:extLst>
              <a:ext uri="{FF2B5EF4-FFF2-40B4-BE49-F238E27FC236}">
                <a16:creationId xmlns:a16="http://schemas.microsoft.com/office/drawing/2014/main" id="{015F8259-DDE8-FAC3-B738-C9DFAD7D30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050" y="3429000"/>
            <a:ext cx="2438400" cy="2438400"/>
          </a:xfrm>
          <a:prstGeom prst="rect">
            <a:avLst/>
          </a:prstGeom>
        </p:spPr>
      </p:pic>
    </p:spTree>
    <p:extLst>
      <p:ext uri="{BB962C8B-B14F-4D97-AF65-F5344CB8AC3E}">
        <p14:creationId xmlns:p14="http://schemas.microsoft.com/office/powerpoint/2010/main" val="40419197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each team member generate list of TEN tasks which must be completed to accomplish the deliverables</a:t>
            </a:r>
          </a:p>
          <a:p>
            <a:r>
              <a:rPr lang="en-US" dirty="0"/>
              <a:t>Previous Action Item was to post 6 personal tasks to EDN, so start with those. Now create at least 4 more each.</a:t>
            </a:r>
          </a:p>
          <a:p>
            <a:pPr marL="0" indent="0">
              <a:buNone/>
            </a:pPr>
            <a:endParaRPr lang="en-US" dirty="0"/>
          </a:p>
          <a:p>
            <a:pPr marL="0" indent="0">
              <a:buNone/>
            </a:pPr>
            <a:r>
              <a:rPr lang="en-US" dirty="0"/>
              <a:t>10 min – Organize tasks on Whiteboard</a:t>
            </a:r>
          </a:p>
          <a:p>
            <a:r>
              <a:rPr lang="en-US" dirty="0"/>
              <a:t>Create 1 post-it for each task</a:t>
            </a:r>
          </a:p>
          <a:p>
            <a:r>
              <a:rPr lang="en-US" dirty="0"/>
              <a:t>Add your initials to post-it in case there are questions about content</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color/initial) to 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80653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1954700" y="4413549"/>
            <a:ext cx="1126309" cy="145142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5180" y="4416769"/>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930194" y="4417178"/>
            <a:ext cx="1131336" cy="1447800"/>
          </a:xfrm>
          <a:prstGeom prst="rect">
            <a:avLst/>
          </a:prstGeom>
        </p:spPr>
      </p:pic>
      <p:sp>
        <p:nvSpPr>
          <p:cNvPr id="6" name="TextBox 5"/>
          <p:cNvSpPr txBox="1"/>
          <p:nvPr/>
        </p:nvSpPr>
        <p:spPr>
          <a:xfrm>
            <a:off x="3888386" y="5998681"/>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897304" y="5998681"/>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884139" y="5997269"/>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cstate="email">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11</a:t>
            </a:fld>
            <a:endParaRPr lang="en-US" sz="1200" dirty="0"/>
          </a:p>
        </p:txBody>
      </p:sp>
      <p:sp>
        <p:nvSpPr>
          <p:cNvPr id="35" name="Callout: Line 34">
            <a:extLst>
              <a:ext uri="{FF2B5EF4-FFF2-40B4-BE49-F238E27FC236}">
                <a16:creationId xmlns:a16="http://schemas.microsoft.com/office/drawing/2014/main" id="{B065B60F-1A66-4D3A-9AF9-4EA9542B0AC0}"/>
              </a:ext>
            </a:extLst>
          </p:cNvPr>
          <p:cNvSpPr/>
          <p:nvPr/>
        </p:nvSpPr>
        <p:spPr>
          <a:xfrm>
            <a:off x="6516899" y="374789"/>
            <a:ext cx="2895600" cy="1219200"/>
          </a:xfrm>
          <a:prstGeom prst="borderCallout1">
            <a:avLst>
              <a:gd name="adj1" fmla="val 18750"/>
              <a:gd name="adj2" fmla="val -8333"/>
              <a:gd name="adj3" fmla="val 385673"/>
              <a:gd name="adj4" fmla="val 46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‘titles’ per new translation</a:t>
            </a:r>
          </a:p>
          <a:p>
            <a:pPr algn="ctr"/>
            <a:r>
              <a:rPr lang="en-US" dirty="0" err="1"/>
              <a:t>Kanna</a:t>
            </a:r>
            <a:endParaRPr lang="en-US" dirty="0"/>
          </a:p>
        </p:txBody>
      </p:sp>
    </p:spTree>
    <p:extLst>
      <p:ext uri="{BB962C8B-B14F-4D97-AF65-F5344CB8AC3E}">
        <p14:creationId xmlns:p14="http://schemas.microsoft.com/office/powerpoint/2010/main" val="420727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Action Items</a:t>
            </a:r>
            <a:br>
              <a:rPr lang="en-US" dirty="0"/>
            </a:br>
            <a:r>
              <a:rPr lang="en-US" sz="1800" dirty="0"/>
              <a:t>(to be completed </a:t>
            </a:r>
            <a:r>
              <a:rPr lang="en-US" sz="1800" b="1" dirty="0"/>
              <a:t>BEFORE Class 8</a:t>
            </a:r>
            <a:r>
              <a:rPr lang="en-US" sz="1800" dirty="0"/>
              <a:t>)</a:t>
            </a:r>
          </a:p>
        </p:txBody>
      </p:sp>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deliverables from Project Statement &amp; Objectives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2"/>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“S23-”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a:p>
            <a:pPr marL="171450" indent="-171450" defTabSz="685800">
              <a:spcBef>
                <a:spcPts val="750"/>
              </a:spcBef>
            </a:pPr>
            <a:r>
              <a:rPr lang="en-US" sz="2900" b="1" dirty="0">
                <a:solidFill>
                  <a:srgbClr val="000000"/>
                </a:solidFill>
                <a:latin typeface="Calibri" panose="020F0502020204030204"/>
                <a:ea typeface="+mn-lt"/>
                <a:cs typeface="Calibri" panose="020F0502020204030204"/>
              </a:rPr>
              <a:t>Background Memo due on 2/6 (2/3)</a:t>
            </a:r>
          </a:p>
          <a:p>
            <a:pPr marL="514350" lvl="1" indent="-171450" defTabSz="685800">
              <a:spcBef>
                <a:spcPts val="375"/>
              </a:spcBef>
            </a:pPr>
            <a:r>
              <a:rPr lang="en-US" sz="2900" dirty="0">
                <a:solidFill>
                  <a:srgbClr val="000000"/>
                </a:solidFill>
                <a:latin typeface="Calibri" panose="020F0502020204030204"/>
                <a:ea typeface="+mn-lt"/>
                <a:cs typeface="Calibri" panose="020F0502020204030204"/>
              </a:rPr>
              <a:t>Memo Template: </a:t>
            </a:r>
            <a:r>
              <a:rPr lang="en-US" sz="1100" dirty="0">
                <a:solidFill>
                  <a:srgbClr val="000000"/>
                </a:solidFill>
                <a:latin typeface="Calibri" panose="020F0502020204030204"/>
                <a:ea typeface="+mn-lt"/>
                <a:cs typeface="Calibri" panose="020F0502020204030204"/>
                <a:hlinkClick r:id="rId3"/>
              </a:rPr>
              <a:t>https://designlab.eng.rpi.edu/edn/projects/capstone-support-dev/repository/112/raw/template%20documents/BM_Memo-Topic-RCSid.docx</a:t>
            </a:r>
            <a:endParaRPr lang="en-US" sz="11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srgbClr val="000000"/>
                </a:solidFill>
                <a:latin typeface="Calibri" panose="020F0502020204030204"/>
                <a:ea typeface="+mn-lt"/>
                <a:cs typeface="Calibri" panose="020F0502020204030204"/>
              </a:rPr>
              <a:t>Memo Rubric: </a:t>
            </a:r>
            <a:r>
              <a:rPr lang="en-US" sz="1700" dirty="0">
                <a:solidFill>
                  <a:srgbClr val="000000"/>
                </a:solidFill>
                <a:latin typeface="Calibri" panose="020F0502020204030204"/>
                <a:ea typeface="+mn-lt"/>
                <a:cs typeface="Calibri" panose="020F0502020204030204"/>
                <a:hlinkClick r:id="rId4"/>
              </a:rPr>
              <a:t>https://designlab.eng.rpi.edu/edn/projects/capstone-support-dev/repository/112/raw/Rubrics/Background%20Memo%20Rubric.docx</a:t>
            </a:r>
            <a:endParaRPr lang="en-US" sz="17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prstClr val="black"/>
                </a:solidFill>
                <a:latin typeface="Calibri" panose="020F0502020204030204"/>
                <a:ea typeface="+mn-lt"/>
                <a:cs typeface="Calibri" panose="020F0502020204030204"/>
              </a:rPr>
              <a:t>Submit your memo by Uploading to the Background Information folder in team’s Repository</a:t>
            </a:r>
            <a:endParaRPr lang="en-US" sz="2500" dirty="0">
              <a:solidFill>
                <a:srgbClr val="000000"/>
              </a:solidFill>
              <a:latin typeface="Calibri" panose="020F0502020204030204"/>
              <a:ea typeface="+mn-lt"/>
              <a:cs typeface="Calibri" panose="020F0502020204030204"/>
            </a:endParaRPr>
          </a:p>
          <a:p>
            <a:pPr marL="857250" lvl="2" indent="-214313" defTabSz="685800">
              <a:spcBef>
                <a:spcPts val="375"/>
              </a:spcBef>
            </a:pPr>
            <a:r>
              <a:rPr lang="en-US" sz="2500" dirty="0">
                <a:solidFill>
                  <a:srgbClr val="000000"/>
                </a:solidFill>
                <a:latin typeface="Calibri" panose="020F0502020204030204"/>
                <a:ea typeface="+mn-lt"/>
                <a:cs typeface="Calibri" panose="020F0502020204030204"/>
              </a:rPr>
              <a:t>Include your RCSID and topic in filename!</a:t>
            </a:r>
          </a:p>
        </p:txBody>
      </p:sp>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5"/>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Create draft of Status Update PPT topics due on the EDN BY START OF CLASS</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6"/>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rPr>
              <a:t>Create agenda for 60 mins of class 8, NOT just work on your Status Update!</a:t>
            </a:r>
            <a:endParaRPr lang="en-US" sz="1500" dirty="0">
              <a:solidFill>
                <a:srgbClr val="FF0000"/>
              </a:solidFill>
              <a:latin typeface="Calibri" panose="020F0502020204030204"/>
              <a:cs typeface="Calibri"/>
            </a:endParaRPr>
          </a:p>
          <a:p>
            <a:pPr marL="171450" indent="-171450" defTabSz="685800">
              <a:spcBef>
                <a:spcPts val="750"/>
              </a:spcBef>
            </a:pPr>
            <a:r>
              <a:rPr lang="en-US" sz="2100" dirty="0">
                <a:solidFill>
                  <a:srgbClr val="FF0000"/>
                </a:solidFill>
                <a:latin typeface="Calibri" panose="020F0502020204030204"/>
                <a:cs typeface="Calibri"/>
              </a:rPr>
              <a:t>Complete the Online Safety Training in Percipio </a:t>
            </a:r>
            <a:r>
              <a:rPr lang="en-US" sz="2100" strike="sngStrike" dirty="0">
                <a:solidFill>
                  <a:srgbClr val="FF0000"/>
                </a:solidFill>
                <a:latin typeface="Calibri" panose="020F0502020204030204"/>
                <a:cs typeface="Calibri"/>
              </a:rPr>
              <a:t>by end of 3rd week </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 !!</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cs typeface="Calibri"/>
                <a:hlinkClick r:id="rId7"/>
              </a:rPr>
              <a:t>https://rpi.percipio.com/</a:t>
            </a:r>
            <a:endParaRPr lang="en-US" sz="1500" dirty="0">
              <a:solidFill>
                <a:prstClr val="black"/>
              </a:solidFill>
              <a:cs typeface="Calibri"/>
            </a:endParaRPr>
          </a:p>
          <a:p>
            <a:pPr marL="514350" lvl="1" indent="-214313" defTabSz="685800">
              <a:spcBef>
                <a:spcPts val="375"/>
              </a:spcBef>
            </a:pPr>
            <a:r>
              <a:rPr lang="en-US" sz="1500" dirty="0">
                <a:solidFill>
                  <a:prstClr val="black"/>
                </a:solidFill>
                <a:latin typeface="Calibri" panose="020F0502020204030204"/>
                <a:cs typeface="Calibri"/>
              </a:rPr>
              <a:t>Rensselaer Manufacturing and Prototyping Laboratories - Safety Orientation</a:t>
            </a: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993" y="1841938"/>
            <a:ext cx="8692014" cy="3100505"/>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112</a:t>
            </a:fld>
            <a:endParaRPr lang="en-US" sz="1200" dirty="0"/>
          </a:p>
        </p:txBody>
      </p:sp>
    </p:spTree>
    <p:extLst>
      <p:ext uri="{BB962C8B-B14F-4D97-AF65-F5344CB8AC3E}">
        <p14:creationId xmlns:p14="http://schemas.microsoft.com/office/powerpoint/2010/main" val="13102134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created Agenda</a:t>
            </a:r>
          </a:p>
        </p:txBody>
      </p:sp>
      <p:sp>
        <p:nvSpPr>
          <p:cNvPr id="3" name="Content Placeholder 2"/>
          <p:cNvSpPr>
            <a:spLocks noGrp="1"/>
          </p:cNvSpPr>
          <p:nvPr>
            <p:ph idx="1"/>
          </p:nvPr>
        </p:nvSpPr>
        <p:spPr/>
        <p:txBody>
          <a:bodyPr/>
          <a:lstStyle/>
          <a:p>
            <a:r>
              <a:rPr lang="en-US" dirty="0"/>
              <a:t>Designate team member to take and post minutes to EDN</a:t>
            </a:r>
          </a:p>
          <a:p>
            <a:pPr lvl="1"/>
            <a:r>
              <a:rPr lang="en-US" dirty="0"/>
              <a:t>This task should be done for EVERY meeting. Rotate responsibility.</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Client name, company logo</a:t>
            </a:r>
          </a:p>
          <a:p>
            <a:r>
              <a:rPr lang="en-US" dirty="0"/>
              <a:t>Agenda</a:t>
            </a:r>
          </a:p>
          <a:p>
            <a:pPr lvl="1"/>
            <a:r>
              <a:rPr lang="en-US" dirty="0"/>
              <a:t>Does it match actual contents of PPT?</a:t>
            </a:r>
          </a:p>
          <a:p>
            <a:r>
              <a:rPr lang="en-US" dirty="0"/>
              <a:t>Contents appropriate? (match rubric &amp; Project Statement &amp; Objectives content)</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a:t>
            </a:r>
            <a:br>
              <a:rPr lang="en-US" dirty="0"/>
            </a:br>
            <a:r>
              <a:rPr lang="en-US" sz="1800" dirty="0"/>
              <a:t>(to be completed </a:t>
            </a:r>
            <a:r>
              <a:rPr lang="en-US" sz="1800" b="1" dirty="0"/>
              <a:t>BEFORE Class 9</a:t>
            </a:r>
            <a:r>
              <a:rPr lang="en-US" sz="1800" dirty="0"/>
              <a:t>)</a:t>
            </a:r>
          </a:p>
        </p:txBody>
      </p:sp>
      <p:sp>
        <p:nvSpPr>
          <p:cNvPr id="8" name="Content Placeholder 2"/>
          <p:cNvSpPr txBox="1">
            <a:spLocks/>
          </p:cNvSpPr>
          <p:nvPr/>
        </p:nvSpPr>
        <p:spPr>
          <a:xfrm>
            <a:off x="1524000" y="1783307"/>
            <a:ext cx="6655108" cy="213944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rPr>
              <a:t>Read Preliminary Design Review and Poster Wiki page in preparation for creating a first draft of the poster during Class </a:t>
            </a:r>
            <a:r>
              <a:rPr lang="en-US" sz="1200" dirty="0">
                <a:solidFill>
                  <a:prstClr val="black"/>
                </a:solidFill>
                <a:latin typeface="Calibri" panose="020F0502020204030204"/>
              </a:rPr>
              <a:t>9</a:t>
            </a:r>
          </a:p>
          <a:p>
            <a:pPr marL="514350" lvl="1" indent="-171450" defTabSz="685800">
              <a:spcBef>
                <a:spcPts val="375"/>
              </a:spcBef>
            </a:pPr>
            <a:r>
              <a:rPr lang="en-US" sz="825" dirty="0">
                <a:solidFill>
                  <a:prstClr val="black"/>
                </a:solidFill>
                <a:latin typeface="Calibri" panose="020F0502020204030204"/>
                <a:hlinkClick r:id="rId2"/>
              </a:rPr>
              <a:t>https://designlab.eng.rpi.edu/edn/projects/capstone-support-dev/wiki/Preliminary_Design_Review_and_Poster</a:t>
            </a:r>
            <a:endParaRPr lang="en-US" sz="825" dirty="0">
              <a:solidFill>
                <a:prstClr val="black"/>
              </a:solidFill>
              <a:latin typeface="Calibri" panose="020F0502020204030204"/>
              <a:cs typeface="Calibri"/>
            </a:endParaRP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Team should now be creating individual project tasks</a:t>
            </a:r>
          </a:p>
        </p:txBody>
      </p:sp>
      <p:sp>
        <p:nvSpPr>
          <p:cNvPr id="10" name="Content Placeholder 2"/>
          <p:cNvSpPr txBox="1">
            <a:spLocks/>
          </p:cNvSpPr>
          <p:nvPr/>
        </p:nvSpPr>
        <p:spPr>
          <a:xfrm>
            <a:off x="1524000" y="3922754"/>
            <a:ext cx="6655108" cy="496845"/>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419600"/>
            <a:ext cx="6655108" cy="19812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Status Update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Client liaison should email PPT to Client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Client. They are not the team's "spokesperson" at meetings, conference calls, in class, etc.</a:t>
            </a:r>
          </a:p>
          <a:p>
            <a:pPr marL="171450" indent="-171450" defTabSz="685800">
              <a:spcBef>
                <a:spcPts val="750"/>
              </a:spcBef>
            </a:pPr>
            <a:r>
              <a:rPr lang="en-US" sz="1400" dirty="0">
                <a:solidFill>
                  <a:prstClr val="black"/>
                </a:solidFill>
                <a:latin typeface="Calibri" panose="020F0502020204030204"/>
                <a:cs typeface="Calibri"/>
              </a:rPr>
              <a:t>Prep for upcoming Board of Directors Review - There will be THREE groups presenting SAME content from SAME poster</a:t>
            </a:r>
          </a:p>
          <a:p>
            <a:pPr marL="514350" lvl="1" indent="-171450" defTabSz="685800">
              <a:spcBef>
                <a:spcPts val="375"/>
              </a:spcBef>
            </a:pPr>
            <a:r>
              <a:rPr lang="en-US" sz="1400" dirty="0">
                <a:solidFill>
                  <a:prstClr val="black"/>
                </a:solidFill>
                <a:latin typeface="Calibri" panose="020F0502020204030204"/>
                <a:cs typeface="Calibri"/>
              </a:rPr>
              <a:t>Identify who will be presenting in each of the three groups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7947" y="370753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51886" y="230426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13" y="1790558"/>
            <a:ext cx="8916173" cy="327688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Tree>
    <p:extLst>
      <p:ext uri="{BB962C8B-B14F-4D97-AF65-F5344CB8AC3E}">
        <p14:creationId xmlns:p14="http://schemas.microsoft.com/office/powerpoint/2010/main" val="9891243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BDR Q&amp;A</a:t>
            </a:r>
          </a:p>
        </p:txBody>
      </p:sp>
      <p:sp>
        <p:nvSpPr>
          <p:cNvPr id="3" name="Content Placeholder 2"/>
          <p:cNvSpPr>
            <a:spLocks noGrp="1"/>
          </p:cNvSpPr>
          <p:nvPr>
            <p:ph idx="1"/>
          </p:nvPr>
        </p:nvSpPr>
        <p:spPr/>
        <p:txBody>
          <a:bodyPr/>
          <a:lstStyle/>
          <a:p>
            <a:r>
              <a:rPr lang="en-US" dirty="0"/>
              <a:t>Action Item was to watch review 1 Wiki page…</a:t>
            </a:r>
          </a:p>
          <a:p>
            <a:r>
              <a:rPr lang="en-US" dirty="0"/>
              <a:t>QUESTIONS about content?</a:t>
            </a:r>
          </a:p>
          <a:p>
            <a:endParaRPr lang="en-US" dirty="0"/>
          </a:p>
          <a:p>
            <a:r>
              <a:rPr lang="en-US" dirty="0"/>
              <a:t>What does BDR stand for?</a:t>
            </a:r>
          </a:p>
          <a:p>
            <a:r>
              <a:rPr lang="en-US" dirty="0"/>
              <a:t>Who is audience for BDR?</a:t>
            </a:r>
          </a:p>
          <a:p>
            <a:r>
              <a:rPr lang="en-US" dirty="0"/>
              <a:t>Approx. how many PPT slides should team prepare?</a:t>
            </a:r>
          </a:p>
          <a:p>
            <a:endParaRPr lang="en-US" dirty="0"/>
          </a:p>
          <a:p>
            <a:r>
              <a:rPr lang="en-US" dirty="0"/>
              <a:t>Covid Tip – It’s hard to hear speakers through a mask. Be sure to </a:t>
            </a:r>
            <a:r>
              <a:rPr lang="en-US" dirty="0">
                <a:solidFill>
                  <a:srgbClr val="FF0000"/>
                </a:solidFill>
              </a:rPr>
              <a:t>SPEAK LOUDLY </a:t>
            </a:r>
            <a:r>
              <a:rPr lang="en-US" dirty="0"/>
              <a:t>during presentation.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normAutofit/>
          </a:bodyPr>
          <a:lstStyle/>
          <a:p>
            <a:pPr algn="ctr"/>
            <a:r>
              <a:rPr lang="en-US" b="1" dirty="0"/>
              <a:t>Faculty =&gt; Chief Engineers</a:t>
            </a:r>
            <a:endParaRPr lang="en-US" b="1" i="1"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56" y="269521"/>
            <a:ext cx="1784450" cy="572700"/>
          </a:xfrm>
          <a:prstGeom prst="rect">
            <a:avLst/>
          </a:prstGeom>
        </p:spPr>
      </p:pic>
      <p:sp>
        <p:nvSpPr>
          <p:cNvPr id="4" name="Slide Number Placeholder 3"/>
          <p:cNvSpPr>
            <a:spLocks noGrp="1"/>
          </p:cNvSpPr>
          <p:nvPr>
            <p:ph type="sldNum" sz="quarter" idx="12"/>
          </p:nvPr>
        </p:nvSpPr>
        <p:spPr>
          <a:xfrm>
            <a:off x="6457950" y="5956157"/>
            <a:ext cx="2057400" cy="365125"/>
          </a:xfrm>
        </p:spPr>
        <p:txBody>
          <a:bodyPr/>
          <a:lstStyle/>
          <a:p>
            <a:fld id="{028FE254-016A-4E51-98AE-D4B4E3F12C32}" type="slidenum">
              <a:rPr lang="en-US" sz="1200" smtClean="0"/>
              <a:t>12</a:t>
            </a:fld>
            <a:endParaRPr lang="en-US" sz="1200" dirty="0"/>
          </a:p>
        </p:txBody>
      </p:sp>
      <p:grpSp>
        <p:nvGrpSpPr>
          <p:cNvPr id="8" name="Group 7">
            <a:extLst>
              <a:ext uri="{FF2B5EF4-FFF2-40B4-BE49-F238E27FC236}">
                <a16:creationId xmlns:a16="http://schemas.microsoft.com/office/drawing/2014/main" id="{E25EB3EA-5B59-9E4E-DDD7-D417C6946953}"/>
              </a:ext>
            </a:extLst>
          </p:cNvPr>
          <p:cNvGrpSpPr/>
          <p:nvPr/>
        </p:nvGrpSpPr>
        <p:grpSpPr>
          <a:xfrm>
            <a:off x="768283" y="1109093"/>
            <a:ext cx="7452333" cy="5224549"/>
            <a:chOff x="1929857" y="1473944"/>
            <a:chExt cx="6337208" cy="4835116"/>
          </a:xfrm>
        </p:grpSpPr>
        <p:sp>
          <p:nvSpPr>
            <p:cNvPr id="10" name="TextBox 9">
              <a:extLst>
                <a:ext uri="{FF2B5EF4-FFF2-40B4-BE49-F238E27FC236}">
                  <a16:creationId xmlns:a16="http://schemas.microsoft.com/office/drawing/2014/main" id="{D77653D0-5120-1E04-F4F3-AFD76905649C}"/>
                </a:ext>
              </a:extLst>
            </p:cNvPr>
            <p:cNvSpPr txBox="1"/>
            <p:nvPr/>
          </p:nvSpPr>
          <p:spPr>
            <a:xfrm>
              <a:off x="1929857" y="3429000"/>
              <a:ext cx="912419" cy="369332"/>
            </a:xfrm>
            <a:prstGeom prst="rect">
              <a:avLst/>
            </a:prstGeom>
            <a:noFill/>
          </p:spPr>
          <p:txBody>
            <a:bodyPr wrap="square" rtlCol="0">
              <a:spAutoFit/>
            </a:bodyPr>
            <a:lstStyle/>
            <a:p>
              <a:r>
                <a:rPr lang="en-US" b="1" dirty="0"/>
                <a:t> MANE</a:t>
              </a:r>
            </a:p>
          </p:txBody>
        </p:sp>
        <p:grpSp>
          <p:nvGrpSpPr>
            <p:cNvPr id="11" name="Group 10">
              <a:extLst>
                <a:ext uri="{FF2B5EF4-FFF2-40B4-BE49-F238E27FC236}">
                  <a16:creationId xmlns:a16="http://schemas.microsoft.com/office/drawing/2014/main" id="{164DC41F-62EB-4922-1402-BFC156069C80}"/>
                </a:ext>
              </a:extLst>
            </p:cNvPr>
            <p:cNvGrpSpPr/>
            <p:nvPr/>
          </p:nvGrpSpPr>
          <p:grpSpPr>
            <a:xfrm>
              <a:off x="7423549" y="1474124"/>
              <a:ext cx="843516" cy="1350061"/>
              <a:chOff x="4047359" y="4052408"/>
              <a:chExt cx="1362940" cy="2171754"/>
            </a:xfrm>
            <a:solidFill>
              <a:schemeClr val="bg1"/>
            </a:solidFill>
          </p:grpSpPr>
          <p:pic>
            <p:nvPicPr>
              <p:cNvPr id="58" name="Picture 57">
                <a:extLst>
                  <a:ext uri="{FF2B5EF4-FFF2-40B4-BE49-F238E27FC236}">
                    <a16:creationId xmlns:a16="http://schemas.microsoft.com/office/drawing/2014/main" id="{97778FA1-4801-F862-A87A-770B077C0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7359" y="4052408"/>
                <a:ext cx="1362940" cy="1856306"/>
              </a:xfrm>
              <a:prstGeom prst="rect">
                <a:avLst/>
              </a:prstGeom>
              <a:grpFill/>
            </p:spPr>
          </p:pic>
          <p:sp>
            <p:nvSpPr>
              <p:cNvPr id="59" name="TextBox 58">
                <a:extLst>
                  <a:ext uri="{FF2B5EF4-FFF2-40B4-BE49-F238E27FC236}">
                    <a16:creationId xmlns:a16="http://schemas.microsoft.com/office/drawing/2014/main" id="{341A72D1-98C4-E119-F50A-5A9DEB60F759}"/>
                  </a:ext>
                </a:extLst>
              </p:cNvPr>
              <p:cNvSpPr txBox="1"/>
              <p:nvPr/>
            </p:nvSpPr>
            <p:spPr>
              <a:xfrm>
                <a:off x="4112613" y="5890155"/>
                <a:ext cx="1277118" cy="334007"/>
              </a:xfrm>
              <a:prstGeom prst="rect">
                <a:avLst/>
              </a:prstGeom>
              <a:grpFill/>
            </p:spPr>
            <p:txBody>
              <a:bodyPr wrap="square" rtlCol="0">
                <a:spAutoFit/>
              </a:bodyPr>
              <a:lstStyle/>
              <a:p>
                <a:pPr algn="ctr"/>
                <a:r>
                  <a:rPr lang="en-US" sz="858" dirty="0"/>
                  <a:t>Junichi Kanai</a:t>
                </a:r>
              </a:p>
            </p:txBody>
          </p:sp>
        </p:grpSp>
        <p:sp>
          <p:nvSpPr>
            <p:cNvPr id="12" name="Rectangle 11">
              <a:extLst>
                <a:ext uri="{FF2B5EF4-FFF2-40B4-BE49-F238E27FC236}">
                  <a16:creationId xmlns:a16="http://schemas.microsoft.com/office/drawing/2014/main" id="{1984434A-01C0-C57B-FDDD-F1F4FFB6A84F}"/>
                </a:ext>
              </a:extLst>
            </p:cNvPr>
            <p:cNvSpPr/>
            <p:nvPr/>
          </p:nvSpPr>
          <p:spPr>
            <a:xfrm>
              <a:off x="3141223" y="4183280"/>
              <a:ext cx="184731" cy="224229"/>
            </a:xfrm>
            <a:prstGeom prst="rect">
              <a:avLst/>
            </a:prstGeom>
            <a:solidFill>
              <a:schemeClr val="bg1"/>
            </a:solidFill>
          </p:spPr>
          <p:txBody>
            <a:bodyPr wrap="none">
              <a:spAutoFit/>
            </a:bodyPr>
            <a:lstStyle/>
            <a:p>
              <a:endParaRPr lang="en-US" sz="857" dirty="0"/>
            </a:p>
          </p:txBody>
        </p:sp>
        <p:sp>
          <p:nvSpPr>
            <p:cNvPr id="57" name="TextBox 56">
              <a:extLst>
                <a:ext uri="{FF2B5EF4-FFF2-40B4-BE49-F238E27FC236}">
                  <a16:creationId xmlns:a16="http://schemas.microsoft.com/office/drawing/2014/main" id="{5762127F-D6CA-A72B-B6BE-98010417388C}"/>
                </a:ext>
              </a:extLst>
            </p:cNvPr>
            <p:cNvSpPr txBox="1"/>
            <p:nvPr/>
          </p:nvSpPr>
          <p:spPr>
            <a:xfrm>
              <a:off x="2787409" y="4346862"/>
              <a:ext cx="821902" cy="207634"/>
            </a:xfrm>
            <a:prstGeom prst="rect">
              <a:avLst/>
            </a:prstGeom>
            <a:solidFill>
              <a:schemeClr val="bg1"/>
            </a:solidFill>
          </p:spPr>
          <p:txBody>
            <a:bodyPr wrap="square" rtlCol="0">
              <a:spAutoFit/>
            </a:bodyPr>
            <a:lstStyle/>
            <a:p>
              <a:pPr algn="ctr">
                <a:tabLst>
                  <a:tab pos="112009" algn="l"/>
                </a:tabLst>
              </a:pPr>
              <a:r>
                <a:rPr lang="en-US" sz="858" dirty="0"/>
                <a:t>James Olson</a:t>
              </a:r>
            </a:p>
          </p:txBody>
        </p:sp>
        <p:sp>
          <p:nvSpPr>
            <p:cNvPr id="15" name="TextBox 14">
              <a:extLst>
                <a:ext uri="{FF2B5EF4-FFF2-40B4-BE49-F238E27FC236}">
                  <a16:creationId xmlns:a16="http://schemas.microsoft.com/office/drawing/2014/main" id="{45169B42-551E-06D6-959A-30DA8F386A0F}"/>
                </a:ext>
              </a:extLst>
            </p:cNvPr>
            <p:cNvSpPr txBox="1"/>
            <p:nvPr/>
          </p:nvSpPr>
          <p:spPr>
            <a:xfrm>
              <a:off x="1929857" y="1883742"/>
              <a:ext cx="769436" cy="369332"/>
            </a:xfrm>
            <a:prstGeom prst="rect">
              <a:avLst/>
            </a:prstGeom>
            <a:noFill/>
          </p:spPr>
          <p:txBody>
            <a:bodyPr wrap="square" rtlCol="0">
              <a:spAutoFit/>
            </a:bodyPr>
            <a:lstStyle/>
            <a:p>
              <a:r>
                <a:rPr lang="en-US" b="1" dirty="0"/>
                <a:t>ECSE</a:t>
              </a:r>
            </a:p>
          </p:txBody>
        </p:sp>
        <p:sp>
          <p:nvSpPr>
            <p:cNvPr id="16" name="TextBox 15">
              <a:extLst>
                <a:ext uri="{FF2B5EF4-FFF2-40B4-BE49-F238E27FC236}">
                  <a16:creationId xmlns:a16="http://schemas.microsoft.com/office/drawing/2014/main" id="{43A69ECF-80C8-4780-91BA-2DD341E6E2CC}"/>
                </a:ext>
              </a:extLst>
            </p:cNvPr>
            <p:cNvSpPr txBox="1"/>
            <p:nvPr/>
          </p:nvSpPr>
          <p:spPr>
            <a:xfrm>
              <a:off x="2153414" y="5172007"/>
              <a:ext cx="613219" cy="369332"/>
            </a:xfrm>
            <a:prstGeom prst="rect">
              <a:avLst/>
            </a:prstGeom>
            <a:solidFill>
              <a:schemeClr val="bg1"/>
            </a:solidFill>
          </p:spPr>
          <p:txBody>
            <a:bodyPr wrap="square" rtlCol="0">
              <a:spAutoFit/>
            </a:bodyPr>
            <a:lstStyle/>
            <a:p>
              <a:r>
                <a:rPr lang="en-US" b="1" dirty="0"/>
                <a:t>MSE</a:t>
              </a:r>
            </a:p>
          </p:txBody>
        </p:sp>
        <p:sp>
          <p:nvSpPr>
            <p:cNvPr id="17" name="TextBox 16">
              <a:extLst>
                <a:ext uri="{FF2B5EF4-FFF2-40B4-BE49-F238E27FC236}">
                  <a16:creationId xmlns:a16="http://schemas.microsoft.com/office/drawing/2014/main" id="{AE795596-B239-FF28-4FA2-6EB47565CED5}"/>
                </a:ext>
              </a:extLst>
            </p:cNvPr>
            <p:cNvSpPr txBox="1"/>
            <p:nvPr/>
          </p:nvSpPr>
          <p:spPr>
            <a:xfrm>
              <a:off x="2744528" y="5951915"/>
              <a:ext cx="1142059" cy="224229"/>
            </a:xfrm>
            <a:prstGeom prst="rect">
              <a:avLst/>
            </a:prstGeom>
            <a:noFill/>
          </p:spPr>
          <p:txBody>
            <a:bodyPr wrap="square" rtlCol="0">
              <a:spAutoFit/>
            </a:bodyPr>
            <a:lstStyle/>
            <a:p>
              <a:pPr algn="ctr">
                <a:tabLst>
                  <a:tab pos="112009" algn="l"/>
                </a:tabLst>
              </a:pPr>
              <a:r>
                <a:rPr lang="en-US" sz="857" dirty="0"/>
                <a:t>Edmund Palermo</a:t>
              </a:r>
            </a:p>
          </p:txBody>
        </p:sp>
        <p:sp>
          <p:nvSpPr>
            <p:cNvPr id="18" name="TextBox 17">
              <a:extLst>
                <a:ext uri="{FF2B5EF4-FFF2-40B4-BE49-F238E27FC236}">
                  <a16:creationId xmlns:a16="http://schemas.microsoft.com/office/drawing/2014/main" id="{A9A2F8A6-B6D6-F4D9-A86F-652BA5076CED}"/>
                </a:ext>
              </a:extLst>
            </p:cNvPr>
            <p:cNvSpPr txBox="1"/>
            <p:nvPr/>
          </p:nvSpPr>
          <p:spPr>
            <a:xfrm>
              <a:off x="5020889" y="2616550"/>
              <a:ext cx="922444" cy="207634"/>
            </a:xfrm>
            <a:prstGeom prst="rect">
              <a:avLst/>
            </a:prstGeom>
            <a:solidFill>
              <a:schemeClr val="bg1"/>
            </a:solidFill>
          </p:spPr>
          <p:txBody>
            <a:bodyPr wrap="square" rtlCol="0">
              <a:spAutoFit/>
            </a:bodyPr>
            <a:lstStyle/>
            <a:p>
              <a:pPr algn="ctr"/>
              <a:r>
                <a:rPr lang="en-US" sz="858" dirty="0"/>
                <a:t>Paul Chow</a:t>
              </a:r>
            </a:p>
          </p:txBody>
        </p:sp>
        <p:sp>
          <p:nvSpPr>
            <p:cNvPr id="19" name="TextBox 18">
              <a:extLst>
                <a:ext uri="{FF2B5EF4-FFF2-40B4-BE49-F238E27FC236}">
                  <a16:creationId xmlns:a16="http://schemas.microsoft.com/office/drawing/2014/main" id="{4ABFA362-3463-4672-7949-23A6FA01AB0D}"/>
                </a:ext>
              </a:extLst>
            </p:cNvPr>
            <p:cNvSpPr txBox="1"/>
            <p:nvPr/>
          </p:nvSpPr>
          <p:spPr>
            <a:xfrm>
              <a:off x="6225105" y="5952937"/>
              <a:ext cx="938845" cy="356123"/>
            </a:xfrm>
            <a:prstGeom prst="rect">
              <a:avLst/>
            </a:prstGeom>
            <a:noFill/>
          </p:spPr>
          <p:txBody>
            <a:bodyPr wrap="square" rtlCol="0">
              <a:spAutoFit/>
            </a:bodyPr>
            <a:lstStyle/>
            <a:p>
              <a:pPr algn="ctr">
                <a:tabLst>
                  <a:tab pos="112009" algn="l"/>
                </a:tabLst>
              </a:pPr>
              <a:r>
                <a:rPr lang="en-US" sz="857" dirty="0"/>
                <a:t>Rostyslav (</a:t>
              </a:r>
              <a:r>
                <a:rPr lang="en-US" sz="857" dirty="0" err="1"/>
                <a:t>Rosty</a:t>
              </a:r>
              <a:r>
                <a:rPr lang="en-US" sz="857" dirty="0"/>
                <a:t>) Korolov</a:t>
              </a:r>
            </a:p>
          </p:txBody>
        </p:sp>
        <p:sp>
          <p:nvSpPr>
            <p:cNvPr id="21" name="TextBox 20">
              <a:extLst>
                <a:ext uri="{FF2B5EF4-FFF2-40B4-BE49-F238E27FC236}">
                  <a16:creationId xmlns:a16="http://schemas.microsoft.com/office/drawing/2014/main" id="{E975162A-02C5-66BD-306C-DAB20B9E2789}"/>
                </a:ext>
              </a:extLst>
            </p:cNvPr>
            <p:cNvSpPr txBox="1"/>
            <p:nvPr/>
          </p:nvSpPr>
          <p:spPr>
            <a:xfrm>
              <a:off x="5451350" y="5104951"/>
              <a:ext cx="613219" cy="369332"/>
            </a:xfrm>
            <a:prstGeom prst="rect">
              <a:avLst/>
            </a:prstGeom>
            <a:solidFill>
              <a:schemeClr val="bg1"/>
            </a:solidFill>
          </p:spPr>
          <p:txBody>
            <a:bodyPr wrap="square" rtlCol="0">
              <a:spAutoFit/>
            </a:bodyPr>
            <a:lstStyle/>
            <a:p>
              <a:r>
                <a:rPr lang="en-US" b="1" dirty="0"/>
                <a:t>IME</a:t>
              </a:r>
            </a:p>
          </p:txBody>
        </p:sp>
        <p:sp>
          <p:nvSpPr>
            <p:cNvPr id="22" name="TextBox 21">
              <a:extLst>
                <a:ext uri="{FF2B5EF4-FFF2-40B4-BE49-F238E27FC236}">
                  <a16:creationId xmlns:a16="http://schemas.microsoft.com/office/drawing/2014/main" id="{C51305AB-D2C1-BC19-57F6-72F51D55EEA0}"/>
                </a:ext>
              </a:extLst>
            </p:cNvPr>
            <p:cNvSpPr txBox="1"/>
            <p:nvPr/>
          </p:nvSpPr>
          <p:spPr>
            <a:xfrm>
              <a:off x="5120962" y="4330139"/>
              <a:ext cx="920890" cy="224357"/>
            </a:xfrm>
            <a:prstGeom prst="rect">
              <a:avLst/>
            </a:prstGeom>
            <a:solidFill>
              <a:schemeClr val="bg1"/>
            </a:solidFill>
          </p:spPr>
          <p:txBody>
            <a:bodyPr wrap="square" rtlCol="0">
              <a:spAutoFit/>
            </a:bodyPr>
            <a:lstStyle/>
            <a:p>
              <a:pPr algn="ctr">
                <a:tabLst>
                  <a:tab pos="112009" algn="l"/>
                </a:tabLst>
              </a:pPr>
              <a:r>
                <a:rPr lang="en-US" sz="858" dirty="0"/>
                <a:t>Fred Willett</a:t>
              </a:r>
            </a:p>
          </p:txBody>
        </p:sp>
        <p:grpSp>
          <p:nvGrpSpPr>
            <p:cNvPr id="24" name="Group 23">
              <a:extLst>
                <a:ext uri="{FF2B5EF4-FFF2-40B4-BE49-F238E27FC236}">
                  <a16:creationId xmlns:a16="http://schemas.microsoft.com/office/drawing/2014/main" id="{A29FB010-4833-BE13-BED3-70A0FE15200E}"/>
                </a:ext>
              </a:extLst>
            </p:cNvPr>
            <p:cNvGrpSpPr/>
            <p:nvPr/>
          </p:nvGrpSpPr>
          <p:grpSpPr>
            <a:xfrm>
              <a:off x="3777978" y="1473944"/>
              <a:ext cx="1173155" cy="1366963"/>
              <a:chOff x="7214143" y="1444213"/>
              <a:chExt cx="1173155" cy="1366963"/>
            </a:xfrm>
          </p:grpSpPr>
          <p:sp>
            <p:nvSpPr>
              <p:cNvPr id="54" name="TextBox 53">
                <a:extLst>
                  <a:ext uri="{FF2B5EF4-FFF2-40B4-BE49-F238E27FC236}">
                    <a16:creationId xmlns:a16="http://schemas.microsoft.com/office/drawing/2014/main" id="{EAB40920-C270-CD4C-2431-0FCD07B0419E}"/>
                  </a:ext>
                </a:extLst>
              </p:cNvPr>
              <p:cNvSpPr txBox="1"/>
              <p:nvPr/>
            </p:nvSpPr>
            <p:spPr>
              <a:xfrm>
                <a:off x="7322752" y="2586819"/>
                <a:ext cx="1064546" cy="224357"/>
              </a:xfrm>
              <a:prstGeom prst="rect">
                <a:avLst/>
              </a:prstGeom>
              <a:solidFill>
                <a:schemeClr val="bg1"/>
              </a:solidFill>
            </p:spPr>
            <p:txBody>
              <a:bodyPr wrap="square" rtlCol="0">
                <a:spAutoFit/>
              </a:bodyPr>
              <a:lstStyle/>
              <a:p>
                <a:r>
                  <a:rPr lang="en-US" sz="858" dirty="0"/>
                  <a:t> Prabahakar Neti</a:t>
                </a:r>
              </a:p>
            </p:txBody>
          </p:sp>
          <p:pic>
            <p:nvPicPr>
              <p:cNvPr id="55" name="Picture 54">
                <a:extLst>
                  <a:ext uri="{FF2B5EF4-FFF2-40B4-BE49-F238E27FC236}">
                    <a16:creationId xmlns:a16="http://schemas.microsoft.com/office/drawing/2014/main" id="{15A86B4F-27FA-E7F4-19EB-3D9B2D32AA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143" y="1444213"/>
                <a:ext cx="1061906" cy="1154143"/>
              </a:xfrm>
              <a:prstGeom prst="rect">
                <a:avLst/>
              </a:prstGeom>
            </p:spPr>
          </p:pic>
        </p:grpSp>
        <p:sp>
          <p:nvSpPr>
            <p:cNvPr id="25" name="TextBox 24">
              <a:extLst>
                <a:ext uri="{FF2B5EF4-FFF2-40B4-BE49-F238E27FC236}">
                  <a16:creationId xmlns:a16="http://schemas.microsoft.com/office/drawing/2014/main" id="{732F9A2F-47D1-64EB-A7CC-E6E39AD12DAF}"/>
                </a:ext>
              </a:extLst>
            </p:cNvPr>
            <p:cNvSpPr txBox="1"/>
            <p:nvPr/>
          </p:nvSpPr>
          <p:spPr>
            <a:xfrm>
              <a:off x="3904111" y="4330139"/>
              <a:ext cx="920890" cy="224357"/>
            </a:xfrm>
            <a:prstGeom prst="rect">
              <a:avLst/>
            </a:prstGeom>
            <a:solidFill>
              <a:schemeClr val="bg1"/>
            </a:solidFill>
          </p:spPr>
          <p:txBody>
            <a:bodyPr wrap="square" rtlCol="0">
              <a:spAutoFit/>
            </a:bodyPr>
            <a:lstStyle/>
            <a:p>
              <a:pPr algn="ctr">
                <a:tabLst>
                  <a:tab pos="112009" algn="l"/>
                </a:tabLst>
              </a:pPr>
              <a:r>
                <a:rPr lang="en-US" sz="858" dirty="0" err="1"/>
                <a:t>Indika</a:t>
              </a:r>
              <a:r>
                <a:rPr lang="en-US" sz="858" dirty="0"/>
                <a:t> </a:t>
              </a:r>
              <a:r>
                <a:rPr lang="en-US" sz="858" dirty="0" err="1"/>
                <a:t>Perera</a:t>
              </a:r>
              <a:endParaRPr lang="en-US" sz="858" dirty="0"/>
            </a:p>
          </p:txBody>
        </p:sp>
        <p:pic>
          <p:nvPicPr>
            <p:cNvPr id="39" name="Picture 38">
              <a:extLst>
                <a:ext uri="{FF2B5EF4-FFF2-40B4-BE49-F238E27FC236}">
                  <a16:creationId xmlns:a16="http://schemas.microsoft.com/office/drawing/2014/main" id="{BF90563A-9AD5-DD92-FCFD-B7323370C3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3909413" y="3067074"/>
              <a:ext cx="943718" cy="1232678"/>
            </a:xfrm>
            <a:prstGeom prst="rect">
              <a:avLst/>
            </a:prstGeom>
          </p:spPr>
        </p:pic>
        <p:pic>
          <p:nvPicPr>
            <p:cNvPr id="40" name="Picture 2">
              <a:extLst>
                <a:ext uri="{FF2B5EF4-FFF2-40B4-BE49-F238E27FC236}">
                  <a16:creationId xmlns:a16="http://schemas.microsoft.com/office/drawing/2014/main" id="{922DC6A3-3B5B-134C-F59E-213778B034B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66254" y="4684034"/>
              <a:ext cx="867537" cy="126187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C14434F-9DD0-1EB2-96AD-760A0204A3C4}"/>
                </a:ext>
              </a:extLst>
            </p:cNvPr>
            <p:cNvSpPr txBox="1"/>
            <p:nvPr/>
          </p:nvSpPr>
          <p:spPr>
            <a:xfrm>
              <a:off x="6219153" y="2616550"/>
              <a:ext cx="922445" cy="207634"/>
            </a:xfrm>
            <a:prstGeom prst="rect">
              <a:avLst/>
            </a:prstGeom>
            <a:solidFill>
              <a:schemeClr val="bg1"/>
            </a:solidFill>
            <a:ln>
              <a:noFill/>
            </a:ln>
          </p:spPr>
          <p:txBody>
            <a:bodyPr wrap="square" rtlCol="0">
              <a:spAutoFit/>
            </a:bodyPr>
            <a:lstStyle/>
            <a:p>
              <a:pPr algn="ctr"/>
              <a:r>
                <a:rPr lang="en-US" sz="858" dirty="0" err="1"/>
                <a:t>Ishwara</a:t>
              </a:r>
              <a:r>
                <a:rPr lang="en-US" sz="858" dirty="0"/>
                <a:t> Bhat</a:t>
              </a:r>
            </a:p>
          </p:txBody>
        </p:sp>
        <p:grpSp>
          <p:nvGrpSpPr>
            <p:cNvPr id="44" name="Group 43">
              <a:extLst>
                <a:ext uri="{FF2B5EF4-FFF2-40B4-BE49-F238E27FC236}">
                  <a16:creationId xmlns:a16="http://schemas.microsoft.com/office/drawing/2014/main" id="{F43AF0A8-3B5D-DDD9-9AA6-4EABF1F1A0DF}"/>
                </a:ext>
              </a:extLst>
            </p:cNvPr>
            <p:cNvGrpSpPr/>
            <p:nvPr/>
          </p:nvGrpSpPr>
          <p:grpSpPr>
            <a:xfrm>
              <a:off x="2622669" y="1540653"/>
              <a:ext cx="1060704" cy="1300254"/>
              <a:chOff x="3708024" y="1571826"/>
              <a:chExt cx="1060704" cy="1300254"/>
            </a:xfrm>
          </p:grpSpPr>
          <p:sp>
            <p:nvSpPr>
              <p:cNvPr id="50" name="TextBox 49">
                <a:extLst>
                  <a:ext uri="{FF2B5EF4-FFF2-40B4-BE49-F238E27FC236}">
                    <a16:creationId xmlns:a16="http://schemas.microsoft.com/office/drawing/2014/main" id="{98EDDE6F-8468-C6A1-79B9-6530ECCF6F3A}"/>
                  </a:ext>
                </a:extLst>
              </p:cNvPr>
              <p:cNvSpPr txBox="1"/>
              <p:nvPr/>
            </p:nvSpPr>
            <p:spPr>
              <a:xfrm>
                <a:off x="3773763" y="2647723"/>
                <a:ext cx="922444" cy="224357"/>
              </a:xfrm>
              <a:prstGeom prst="rect">
                <a:avLst/>
              </a:prstGeom>
              <a:solidFill>
                <a:schemeClr val="bg1"/>
              </a:solidFill>
            </p:spPr>
            <p:txBody>
              <a:bodyPr wrap="square" rtlCol="0">
                <a:spAutoFit/>
              </a:bodyPr>
              <a:lstStyle/>
              <a:p>
                <a:pPr algn="ctr"/>
                <a:r>
                  <a:rPr lang="en-US" sz="858" dirty="0"/>
                  <a:t>Rena Huang</a:t>
                </a:r>
              </a:p>
            </p:txBody>
          </p:sp>
          <p:pic>
            <p:nvPicPr>
              <p:cNvPr id="51" name="Picture 4" descr="Rena Huang">
                <a:extLst>
                  <a:ext uri="{FF2B5EF4-FFF2-40B4-BE49-F238E27FC236}">
                    <a16:creationId xmlns:a16="http://schemas.microsoft.com/office/drawing/2014/main" id="{31064180-8DF9-2029-315E-0553CD550BB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8024" y="1571826"/>
                <a:ext cx="1060704" cy="106070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ED707A62-EDD9-CF98-935F-F5F405929BBD}"/>
                </a:ext>
              </a:extLst>
            </p:cNvPr>
            <p:cNvSpPr txBox="1"/>
            <p:nvPr/>
          </p:nvSpPr>
          <p:spPr>
            <a:xfrm>
              <a:off x="3913786" y="5951914"/>
              <a:ext cx="1142059" cy="224229"/>
            </a:xfrm>
            <a:prstGeom prst="rect">
              <a:avLst/>
            </a:prstGeom>
            <a:noFill/>
          </p:spPr>
          <p:txBody>
            <a:bodyPr wrap="square" rtlCol="0">
              <a:spAutoFit/>
            </a:bodyPr>
            <a:lstStyle/>
            <a:p>
              <a:pPr algn="ctr">
                <a:tabLst>
                  <a:tab pos="112009" algn="l"/>
                </a:tabLst>
              </a:pPr>
              <a:r>
                <a:rPr lang="en-US" sz="857" dirty="0"/>
                <a:t>Chaitanya </a:t>
              </a:r>
              <a:r>
                <a:rPr lang="en-US" sz="857" dirty="0" err="1"/>
                <a:t>Ullal</a:t>
              </a:r>
              <a:endParaRPr lang="en-US" sz="857" dirty="0"/>
            </a:p>
          </p:txBody>
        </p:sp>
        <p:pic>
          <p:nvPicPr>
            <p:cNvPr id="47" name="Picture 46">
              <a:extLst>
                <a:ext uri="{FF2B5EF4-FFF2-40B4-BE49-F238E27FC236}">
                  <a16:creationId xmlns:a16="http://schemas.microsoft.com/office/drawing/2014/main" id="{9EFC7BF4-32AE-E69A-975E-8FB19B790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97591" y="3092444"/>
              <a:ext cx="1005622" cy="1234440"/>
            </a:xfrm>
            <a:prstGeom prst="rect">
              <a:avLst/>
            </a:prstGeom>
          </p:spPr>
        </p:pic>
        <p:pic>
          <p:nvPicPr>
            <p:cNvPr id="48" name="Picture 47">
              <a:extLst>
                <a:ext uri="{FF2B5EF4-FFF2-40B4-BE49-F238E27FC236}">
                  <a16:creationId xmlns:a16="http://schemas.microsoft.com/office/drawing/2014/main" id="{9FC48709-568D-7DCD-A456-78A2087ABBC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6633" y="4756608"/>
              <a:ext cx="938846" cy="1234440"/>
            </a:xfrm>
            <a:prstGeom prst="rect">
              <a:avLst/>
            </a:prstGeom>
          </p:spPr>
        </p:pic>
        <p:pic>
          <p:nvPicPr>
            <p:cNvPr id="49" name="Picture 48">
              <a:extLst>
                <a:ext uri="{FF2B5EF4-FFF2-40B4-BE49-F238E27FC236}">
                  <a16:creationId xmlns:a16="http://schemas.microsoft.com/office/drawing/2014/main" id="{17C27553-26DD-CAF1-99C8-F3420BF9732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9309" y="4731779"/>
              <a:ext cx="920576" cy="1249788"/>
            </a:xfrm>
            <a:prstGeom prst="rect">
              <a:avLst/>
            </a:prstGeom>
          </p:spPr>
        </p:pic>
      </p:grpSp>
      <p:pic>
        <p:nvPicPr>
          <p:cNvPr id="2" name="Picture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86907" y="1102995"/>
            <a:ext cx="1044333" cy="1253199"/>
          </a:xfrm>
          <a:prstGeom prst="rect">
            <a:avLst/>
          </a:prstGeom>
        </p:spPr>
      </p:pic>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60294" y="2800370"/>
            <a:ext cx="921590" cy="1382722"/>
          </a:xfrm>
          <a:prstGeom prst="rect">
            <a:avLst/>
          </a:prstGeom>
        </p:spPr>
      </p:pic>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84553" y="1102748"/>
            <a:ext cx="1044539" cy="1253446"/>
          </a:xfrm>
          <a:prstGeom prst="rect">
            <a:avLst/>
          </a:prstGeom>
        </p:spPr>
      </p:pic>
      <p:sp>
        <p:nvSpPr>
          <p:cNvPr id="6" name="Callout: Line 5">
            <a:extLst>
              <a:ext uri="{FF2B5EF4-FFF2-40B4-BE49-F238E27FC236}">
                <a16:creationId xmlns:a16="http://schemas.microsoft.com/office/drawing/2014/main" id="{1D832676-B4DA-9D0D-44ED-534779C8D385}"/>
              </a:ext>
            </a:extLst>
          </p:cNvPr>
          <p:cNvSpPr/>
          <p:nvPr/>
        </p:nvSpPr>
        <p:spPr>
          <a:xfrm>
            <a:off x="9601200" y="9144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for F23</a:t>
            </a:r>
          </a:p>
        </p:txBody>
      </p:sp>
    </p:spTree>
    <p:extLst>
      <p:ext uri="{BB962C8B-B14F-4D97-AF65-F5344CB8AC3E}">
        <p14:creationId xmlns:p14="http://schemas.microsoft.com/office/powerpoint/2010/main" val="38542010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Open </a:t>
            </a:r>
            <a:r>
              <a:rPr lang="en-US" dirty="0">
                <a:solidFill>
                  <a:schemeClr val="accent6"/>
                </a:solidFill>
              </a:rPr>
              <a:t>Poster.pptx </a:t>
            </a:r>
            <a:r>
              <a:rPr lang="en-US" dirty="0"/>
              <a:t>on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a:t>
            </a:r>
            <a:br>
              <a:rPr lang="en-US" dirty="0"/>
            </a:br>
            <a:r>
              <a:rPr lang="en-US" sz="1800" dirty="0"/>
              <a:t>(to be completed </a:t>
            </a:r>
            <a:r>
              <a:rPr lang="en-US" sz="1800" b="1" dirty="0"/>
              <a:t>BEFORE Class 10</a:t>
            </a:r>
            <a:r>
              <a:rPr lang="en-US" sz="1800" dirty="0"/>
              <a:t>)</a:t>
            </a:r>
          </a:p>
        </p:txBody>
      </p:sp>
      <p:sp>
        <p:nvSpPr>
          <p:cNvPr id="8" name="Content Placeholder 2"/>
          <p:cNvSpPr txBox="1">
            <a:spLocks/>
          </p:cNvSpPr>
          <p:nvPr/>
        </p:nvSpPr>
        <p:spPr>
          <a:xfrm>
            <a:off x="1981200" y="1797570"/>
            <a:ext cx="6045508" cy="218822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rPr>
              <a:t>Upload poster draft created in class to EDN</a:t>
            </a:r>
          </a:p>
          <a:p>
            <a:pPr marL="514350" lvl="1" indent="-171450" defTabSz="685800">
              <a:spcBef>
                <a:spcPts val="375"/>
              </a:spcBef>
            </a:pPr>
            <a:r>
              <a:rPr lang="en-US" sz="1400" dirty="0">
                <a:solidFill>
                  <a:prstClr val="black"/>
                </a:solidFill>
                <a:latin typeface="Calibri" panose="020F0502020204030204"/>
              </a:rPr>
              <a:t>File in the Capstone Support Repository – working/Reports/Report + Poster/Poster.pptx</a:t>
            </a:r>
          </a:p>
          <a:p>
            <a:pPr marL="514350" lvl="1" indent="-171450" defTabSz="685800">
              <a:spcBef>
                <a:spcPts val="375"/>
              </a:spcBef>
            </a:pPr>
            <a:r>
              <a:rPr lang="en-US" sz="600" dirty="0">
                <a:solidFill>
                  <a:prstClr val="black"/>
                </a:solidFill>
                <a:hlinkClick r:id="rId2"/>
              </a:rPr>
              <a:t>https://designlab.eng.rpi.edu/edn/projects/capstone-support-dev/repository/112/entry/template%20documents/Poster.pptx</a:t>
            </a:r>
            <a:r>
              <a:rPr lang="en-US" sz="600" dirty="0">
                <a:solidFill>
                  <a:prstClr val="black"/>
                </a:solidFill>
              </a:rPr>
              <a:t> </a:t>
            </a:r>
            <a:endParaRPr lang="en-US" sz="600" dirty="0">
              <a:solidFill>
                <a:prstClr val="black"/>
              </a:solidFill>
              <a:latin typeface="Calibri" panose="020F0502020204030204"/>
            </a:endParaRPr>
          </a:p>
          <a:p>
            <a:pPr marL="514350" lvl="1" indent="-171450" defTabSz="685800">
              <a:spcBef>
                <a:spcPts val="375"/>
              </a:spcBef>
            </a:pPr>
            <a:r>
              <a:rPr lang="en-US" sz="1400" dirty="0">
                <a:solidFill>
                  <a:prstClr val="black"/>
                </a:solidFill>
                <a:latin typeface="Calibri" panose="020F0502020204030204"/>
              </a:rPr>
              <a:t>Discussion in your team’s  Forum – Midterm thread</a:t>
            </a:r>
          </a:p>
          <a:p>
            <a:pPr marL="171450" indent="-171450" defTabSz="685800">
              <a:spcBef>
                <a:spcPts val="750"/>
              </a:spcBef>
            </a:pPr>
            <a:endParaRPr lang="en-US" sz="1800" dirty="0">
              <a:solidFill>
                <a:prstClr val="black"/>
              </a:solidFill>
              <a:latin typeface="Calibri" panose="020F0502020204030204"/>
              <a:cs typeface="Calibri"/>
            </a:endParaRPr>
          </a:p>
        </p:txBody>
      </p:sp>
      <p:sp>
        <p:nvSpPr>
          <p:cNvPr id="10" name="Content Placeholder 2"/>
          <p:cNvSpPr txBox="1">
            <a:spLocks/>
          </p:cNvSpPr>
          <p:nvPr/>
        </p:nvSpPr>
        <p:spPr>
          <a:xfrm>
            <a:off x="1981200" y="3985797"/>
            <a:ext cx="6045508" cy="54589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981200" y="4510063"/>
            <a:ext cx="6045508" cy="15240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Class 9 Ticket Out </a:t>
            </a:r>
            <a:r>
              <a:rPr lang="en-US" sz="1425" dirty="0">
                <a:solidFill>
                  <a:prstClr val="black"/>
                </a:solidFill>
                <a:latin typeface="Calibri" panose="020F0502020204030204"/>
                <a:ea typeface="+mn-lt"/>
                <a:cs typeface="Calibri" panose="020F0502020204030204"/>
              </a:rPr>
              <a:t>- </a:t>
            </a:r>
            <a:r>
              <a:rPr lang="en-US" sz="750" u="sng" dirty="0">
                <a:solidFill>
                  <a:prstClr val="black"/>
                </a:solidFill>
                <a:hlinkClick r:id="rId3"/>
              </a:rPr>
              <a:t>https://forms.gle/cP2scUNmdsxncBsm8</a:t>
            </a:r>
            <a:endParaRPr lang="en-US" sz="750" u="sng" dirty="0">
              <a:solidFill>
                <a:prstClr val="black"/>
              </a:solidFill>
            </a:endParaRPr>
          </a:p>
          <a:p>
            <a:pPr marL="171450" indent="-171450" defTabSz="685800">
              <a:spcBef>
                <a:spcPts val="750"/>
              </a:spcBef>
            </a:pPr>
            <a:r>
              <a:rPr lang="en-US" sz="1400" dirty="0">
                <a:solidFill>
                  <a:prstClr val="black"/>
                </a:solidFill>
                <a:latin typeface="Calibri" panose="020F0502020204030204"/>
                <a:cs typeface="Calibri"/>
              </a:rPr>
              <a:t>Team should now be creating agendas for each class meeting and individual project tasks</a:t>
            </a:r>
          </a:p>
        </p:txBody>
      </p:sp>
      <p:sp>
        <p:nvSpPr>
          <p:cNvPr id="9" name="Oval 8"/>
          <p:cNvSpPr/>
          <p:nvPr/>
        </p:nvSpPr>
        <p:spPr>
          <a:xfrm>
            <a:off x="586547" y="38862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543617" y="516588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631894" y="2363347"/>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21064027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143" y="1981200"/>
            <a:ext cx="8459833" cy="2876667"/>
          </a:xfrm>
          <a:prstGeom prst="rect">
            <a:avLst/>
          </a:prstGeom>
        </p:spPr>
      </p:pic>
    </p:spTree>
    <p:extLst>
      <p:ext uri="{BB962C8B-B14F-4D97-AF65-F5344CB8AC3E}">
        <p14:creationId xmlns:p14="http://schemas.microsoft.com/office/powerpoint/2010/main" val="23648602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Day 10</a:t>
            </a:r>
          </a:p>
        </p:txBody>
      </p:sp>
      <p:sp>
        <p:nvSpPr>
          <p:cNvPr id="3" name="Content Placeholder 2"/>
          <p:cNvSpPr>
            <a:spLocks noGrp="1"/>
          </p:cNvSpPr>
          <p:nvPr>
            <p:ph idx="1"/>
          </p:nvPr>
        </p:nvSpPr>
        <p:spPr>
          <a:xfrm>
            <a:off x="628650" y="1524000"/>
            <a:ext cx="7886700" cy="5197475"/>
          </a:xfrm>
        </p:spPr>
        <p:txBody>
          <a:bodyPr>
            <a:noAutofit/>
          </a:bodyPr>
          <a:lstStyle/>
          <a:p>
            <a:pPr marL="0" indent="0">
              <a:buNone/>
            </a:pPr>
            <a:r>
              <a:rPr lang="en-US" sz="2000" dirty="0"/>
              <a:t>For teams who had a Client Meeting during class 9 -&gt; Day 10 activities are simply a repeat of Day 9 activities. Refer to previous slides.</a:t>
            </a:r>
          </a:p>
          <a:p>
            <a:pPr lvl="1"/>
            <a:endParaRPr lang="en-US" sz="2000" dirty="0"/>
          </a:p>
          <a:p>
            <a:pPr lvl="1"/>
            <a:r>
              <a:rPr lang="en-US" sz="2000" dirty="0"/>
              <a:t>Begin updating Client Meeting #1 PPT into BDR PPT</a:t>
            </a:r>
          </a:p>
          <a:p>
            <a:pPr lvl="1"/>
            <a:endParaRPr lang="en-US" sz="2000" dirty="0"/>
          </a:p>
          <a:p>
            <a:pPr lvl="1"/>
            <a:r>
              <a:rPr lang="en-US" sz="2000" dirty="0"/>
              <a:t>Project Work</a:t>
            </a:r>
          </a:p>
          <a:p>
            <a:pPr lvl="1"/>
            <a:endParaRPr lang="en-US" sz="2000" dirty="0"/>
          </a:p>
          <a:p>
            <a:pPr lvl="1"/>
            <a:r>
              <a:rPr lang="en-US" sz="2000" dirty="0"/>
              <a:t>Status Update</a:t>
            </a:r>
            <a:endParaRPr lang="en-US" sz="2800" dirty="0"/>
          </a:p>
          <a:p>
            <a:pPr lvl="1"/>
            <a:endParaRPr lang="en-US" sz="2800" dirty="0"/>
          </a:p>
          <a:p>
            <a:pPr marL="0" lvl="1" indent="0">
              <a:buNone/>
            </a:pPr>
            <a:r>
              <a:rPr lang="en-US" sz="2000" dirty="0"/>
              <a:t>For teams who have a Client Meeting during class 10 -&gt; the Day 10 activity </a:t>
            </a:r>
            <a:r>
              <a:rPr lang="en-US" sz="2000" b="1" dirty="0"/>
              <a:t>IS</a:t>
            </a:r>
            <a:r>
              <a:rPr lang="en-US" sz="2000" dirty="0"/>
              <a:t> that Client Meeting.</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Tree>
    <p:extLst>
      <p:ext uri="{BB962C8B-B14F-4D97-AF65-F5344CB8AC3E}">
        <p14:creationId xmlns:p14="http://schemas.microsoft.com/office/powerpoint/2010/main" val="27521835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11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Scaffolded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These 4 hours of class time may be the only available time for FULL team to meet. So it is recommended to use for group discussions, group work,  planning, updating Needs and Requirements, making decisions, etc.</a:t>
            </a:r>
          </a:p>
          <a:p>
            <a:r>
              <a:rPr lang="en-US" dirty="0">
                <a:cs typeface="Calibri"/>
              </a:rPr>
              <a:t>Pro Forma Agenda posted on Capstone Support</a:t>
            </a:r>
          </a:p>
          <a:p>
            <a:pPr lvl="1"/>
            <a:r>
              <a:rPr lang="en-US" dirty="0">
                <a:cs typeface="Calibri"/>
                <a:hlinkClick r:id="rId2"/>
              </a:rPr>
              <a:t>https://designlab.eng.rpi.edu/edn/projects/capstone-support-dev/wiki/Class_11_and_beyond</a:t>
            </a:r>
            <a:r>
              <a:rPr lang="en-US" dirty="0">
                <a:cs typeface="Calibri"/>
              </a:rPr>
              <a:t> </a:t>
            </a:r>
          </a:p>
          <a:p>
            <a:pPr lvl="1"/>
            <a:endParaRPr lang="en-US" sz="2800" dirty="0">
              <a:cs typeface="Calibri"/>
            </a:endParaRP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125</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Tree>
    <p:extLst>
      <p:ext uri="{BB962C8B-B14F-4D97-AF65-F5344CB8AC3E}">
        <p14:creationId xmlns:p14="http://schemas.microsoft.com/office/powerpoint/2010/main" val="25381523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3956372"/>
              </p:ext>
            </p:extLst>
          </p:nvPr>
        </p:nvGraphicFramePr>
        <p:xfrm>
          <a:off x="381000" y="1005329"/>
          <a:ext cx="8382000" cy="505400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a:effectLst/>
                          <a:latin typeface="+mj-lt"/>
                          <a:ea typeface="MS Mincho"/>
                        </a:rPr>
                        <a:t>1.0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7.20.23</a:t>
                      </a:r>
                    </a:p>
                  </a:txBody>
                  <a:tcPr marL="68580" marR="68580" marT="0" marB="0"/>
                </a:tc>
                <a:tc>
                  <a:txBody>
                    <a:bodyPr/>
                    <a:lstStyle/>
                    <a:p>
                      <a:pPr marL="0" marR="0" algn="l">
                        <a:spcBef>
                          <a:spcPts val="0"/>
                        </a:spcBef>
                        <a:spcAft>
                          <a:spcPts val="0"/>
                        </a:spcAft>
                      </a:pPr>
                      <a:r>
                        <a:rPr lang="en-US" sz="1200" baseline="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S23 Playbook</a:t>
                      </a:r>
                    </a:p>
                    <a:p>
                      <a:pPr marL="0" marR="0" algn="l">
                        <a:spcBef>
                          <a:spcPts val="0"/>
                        </a:spcBef>
                        <a:spcAft>
                          <a:spcPts val="0"/>
                        </a:spcAft>
                      </a:pPr>
                      <a:r>
                        <a:rPr lang="en-US" sz="1200" dirty="0">
                          <a:effectLst/>
                          <a:latin typeface="+mj-lt"/>
                          <a:ea typeface="MS Mincho"/>
                        </a:rPr>
                        <a:t>Revision history cleared</a:t>
                      </a:r>
                    </a:p>
                    <a:p>
                      <a:pPr marL="0" marR="0" algn="l">
                        <a:spcBef>
                          <a:spcPts val="0"/>
                        </a:spcBef>
                        <a:spcAft>
                          <a:spcPts val="0"/>
                        </a:spcAft>
                      </a:pPr>
                      <a:r>
                        <a:rPr lang="en-US" sz="1200" dirty="0">
                          <a:effectLst/>
                          <a:latin typeface="+mj-lt"/>
                          <a:ea typeface="MS Mincho"/>
                        </a:rPr>
                        <a:t>Revision history moved to END of PPT</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8.4.23</a:t>
                      </a:r>
                    </a:p>
                  </a:txBody>
                  <a:tcPr marL="68580" marR="68580" marT="0" marB="0"/>
                </a:tc>
                <a:tc>
                  <a:txBody>
                    <a:bodyPr/>
                    <a:lstStyle/>
                    <a:p>
                      <a:pPr marL="0" marR="0" algn="l">
                        <a:spcBef>
                          <a:spcPts val="0"/>
                        </a:spcBef>
                        <a:spcAft>
                          <a:spcPts val="0"/>
                        </a:spcAft>
                      </a:pPr>
                      <a:r>
                        <a:rPr lang="en-US" sz="1200" b="0" dirty="0">
                          <a:effectLst/>
                          <a:latin typeface="+mj-lt"/>
                          <a:ea typeface="MS Mincho"/>
                        </a:rPr>
                        <a:t>AP/JK/MA/BD</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time shifts for class 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Wraparound narrative language and explanation slides</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8.8.23</a:t>
                      </a:r>
                    </a:p>
                  </a:txBody>
                  <a:tcPr marL="68580" marR="68580" marT="0" marB="0"/>
                </a:tc>
                <a:tc>
                  <a:txBody>
                    <a:bodyPr/>
                    <a:lstStyle/>
                    <a:p>
                      <a:pPr marL="0" marR="0" algn="l">
                        <a:spcBef>
                          <a:spcPts val="0"/>
                        </a:spcBef>
                        <a:spcAft>
                          <a:spcPts val="0"/>
                        </a:spcAft>
                      </a:pPr>
                      <a:r>
                        <a:rPr lang="en-US" sz="1200" b="0" dirty="0">
                          <a:effectLst/>
                          <a:latin typeface="+mj-lt"/>
                          <a:ea typeface="MS Mincho"/>
                        </a:rPr>
                        <a:t>MA</a:t>
                      </a:r>
                    </a:p>
                  </a:txBody>
                  <a:tcPr marL="68580" marR="68580" marT="0" marB="0"/>
                </a:tc>
                <a:tc>
                  <a:txBody>
                    <a:bodyPr/>
                    <a:lstStyle/>
                    <a:p>
                      <a:pPr marL="0" marR="0" algn="l">
                        <a:spcBef>
                          <a:spcPts val="0"/>
                        </a:spcBef>
                        <a:spcAft>
                          <a:spcPts val="0"/>
                        </a:spcAft>
                      </a:pPr>
                      <a:r>
                        <a:rPr lang="en-US" sz="1200" b="0">
                          <a:effectLst/>
                          <a:latin typeface="+mj-lt"/>
                          <a:ea typeface="MS Mincho"/>
                        </a:rPr>
                        <a:t>Adjusting </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8.11.23</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out of class task -&gt; action item</a:t>
                      </a:r>
                    </a:p>
                    <a:p>
                      <a:pPr marL="0" marR="0" algn="l">
                        <a:spcBef>
                          <a:spcPts val="0"/>
                        </a:spcBef>
                        <a:spcAft>
                          <a:spcPts val="0"/>
                        </a:spcAft>
                      </a:pPr>
                      <a:r>
                        <a:rPr lang="en-US" sz="1200" b="0" baseline="0" dirty="0">
                          <a:effectLst/>
                          <a:latin typeface="+mj-lt"/>
                          <a:ea typeface="MS Mincho"/>
                        </a:rPr>
                        <a:t>Sponsor -&gt; client</a:t>
                      </a:r>
                    </a:p>
                    <a:p>
                      <a:pPr marL="0" marR="0" algn="l">
                        <a:spcBef>
                          <a:spcPts val="0"/>
                        </a:spcBef>
                        <a:spcAft>
                          <a:spcPts val="0"/>
                        </a:spcAft>
                      </a:pPr>
                      <a:r>
                        <a:rPr lang="en-US" sz="1200" b="0" baseline="0" dirty="0">
                          <a:effectLst/>
                          <a:latin typeface="+mj-lt"/>
                          <a:ea typeface="MS Mincho"/>
                        </a:rPr>
                        <a:t>PDR -&gt; </a:t>
                      </a:r>
                      <a:r>
                        <a:rPr lang="en-US" sz="1200" b="0" kern="1200" baseline="0" dirty="0">
                          <a:solidFill>
                            <a:schemeClr val="dk1"/>
                          </a:solidFill>
                          <a:effectLst/>
                          <a:latin typeface="+mn-lt"/>
                          <a:ea typeface="MS Mincho"/>
                          <a:cs typeface="+mn-cs"/>
                        </a:rPr>
                        <a:t>Board of Directors Review</a:t>
                      </a:r>
                      <a:endParaRPr lang="en-US" sz="1200" b="0" baseline="0" dirty="0">
                        <a:effectLst/>
                        <a:latin typeface="+mj-lt"/>
                        <a:ea typeface="MS Mincho"/>
                      </a:endParaRPr>
                    </a:p>
                    <a:p>
                      <a:pPr marL="0" marR="0" algn="l">
                        <a:spcBef>
                          <a:spcPts val="0"/>
                        </a:spcBef>
                        <a:spcAft>
                          <a:spcPts val="0"/>
                        </a:spcAft>
                      </a:pPr>
                      <a:r>
                        <a:rPr lang="en-US" sz="1200" b="0" baseline="0" dirty="0">
                          <a:effectLst/>
                          <a:latin typeface="+mj-lt"/>
                          <a:ea typeface="MS Mincho"/>
                        </a:rPr>
                        <a:t>Statement of Work -&gt; Project Statement &amp; Objectives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8.14.23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MA</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Better / more positive wording for Class 11 slide. Changed “student” to “team member” for narrative. Minor tweaks  for look. Added D&amp;D graphic to the framing slide. </a:t>
                      </a:r>
                      <a:r>
                        <a:rPr lang="en-US" sz="1200" b="0" baseline="0">
                          <a:effectLst/>
                          <a:latin typeface="+mj-lt"/>
                          <a:ea typeface="MS Mincho"/>
                        </a:rPr>
                        <a:t>Keep that?</a:t>
                      </a: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74193">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126</a:t>
            </a:fld>
            <a:endParaRPr lang="en-US" dirty="0"/>
          </a:p>
        </p:txBody>
      </p:sp>
    </p:spTree>
    <p:extLst>
      <p:ext uri="{BB962C8B-B14F-4D97-AF65-F5344CB8AC3E}">
        <p14:creationId xmlns:p14="http://schemas.microsoft.com/office/powerpoint/2010/main" val="23476062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8497454"/>
              </p:ext>
            </p:extLst>
          </p:nvPr>
        </p:nvGraphicFramePr>
        <p:xfrm>
          <a:off x="381000" y="1083623"/>
          <a:ext cx="8382000" cy="4045914"/>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56223">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7627968"/>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127</a:t>
            </a:fld>
            <a:endParaRPr lang="en-US" dirty="0"/>
          </a:p>
        </p:txBody>
      </p:sp>
    </p:spTree>
    <p:extLst>
      <p:ext uri="{BB962C8B-B14F-4D97-AF65-F5344CB8AC3E}">
        <p14:creationId xmlns:p14="http://schemas.microsoft.com/office/powerpoint/2010/main" val="276998368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4582405"/>
              </p:ext>
            </p:extLst>
          </p:nvPr>
        </p:nvGraphicFramePr>
        <p:xfrm>
          <a:off x="381000" y="1143000"/>
          <a:ext cx="8382000" cy="45323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128</a:t>
            </a:fld>
            <a:endParaRPr lang="en-US" dirty="0"/>
          </a:p>
        </p:txBody>
      </p:sp>
    </p:spTree>
    <p:extLst>
      <p:ext uri="{BB962C8B-B14F-4D97-AF65-F5344CB8AC3E}">
        <p14:creationId xmlns:p14="http://schemas.microsoft.com/office/powerpoint/2010/main" val="247513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Diverse, Equitable and Inclusive</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a:bodyPr>
          <a:lstStyle/>
          <a:p>
            <a:pPr marL="0" indent="0">
              <a:buNone/>
            </a:pPr>
            <a:r>
              <a:rPr lang="en-US" dirty="0">
                <a:cs typeface="Calibri"/>
              </a:rPr>
              <a:t>At Design Lab, Inc. we believe in:</a:t>
            </a:r>
          </a:p>
          <a:p>
            <a:pPr marL="0" indent="0">
              <a:buNone/>
            </a:pPr>
            <a:endParaRPr lang="en-US" dirty="0">
              <a:cs typeface="Calibri"/>
            </a:endParaRPr>
          </a:p>
          <a:p>
            <a:r>
              <a:rPr lang="en-US" dirty="0">
                <a:cs typeface="Calibri"/>
              </a:rPr>
              <a:t>Working with people of </a:t>
            </a:r>
            <a:r>
              <a:rPr lang="en-US" b="1" dirty="0">
                <a:cs typeface="Calibri"/>
              </a:rPr>
              <a:t>diverse</a:t>
            </a:r>
            <a:r>
              <a:rPr lang="en-US" dirty="0">
                <a:cs typeface="Calibri"/>
              </a:rPr>
              <a:t> backgrounds, skills, and perspective</a:t>
            </a:r>
          </a:p>
          <a:p>
            <a:r>
              <a:rPr lang="en-US" dirty="0">
                <a:cs typeface="Calibri"/>
              </a:rPr>
              <a:t>Creating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2000" y="4567908"/>
            <a:ext cx="3000000" cy="1957500"/>
          </a:xfrm>
          <a:prstGeom prst="rect">
            <a:avLst/>
          </a:prstGeom>
        </p:spPr>
      </p:pic>
    </p:spTree>
    <p:extLst>
      <p:ext uri="{BB962C8B-B14F-4D97-AF65-F5344CB8AC3E}">
        <p14:creationId xmlns:p14="http://schemas.microsoft.com/office/powerpoint/2010/main" val="2294404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038600" cy="1143000"/>
          </a:xfrm>
        </p:spPr>
        <p:txBody>
          <a:bodyPr vert="horz" lIns="91440" tIns="45720" rIns="91440" bIns="45720" rtlCol="0" anchor="t">
            <a:normAutofit fontScale="92500"/>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265587"/>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231106"/>
          </a:xfrm>
          <a:prstGeom prst="rect">
            <a:avLst/>
          </a:prstGeom>
          <a:noFill/>
        </p:spPr>
        <p:txBody>
          <a:bodyPr wrap="square" rtlCol="0">
            <a:spAutoFit/>
          </a:bodyPr>
          <a:lstStyle/>
          <a:p>
            <a:pPr algn="r"/>
            <a:r>
              <a:rPr lang="en-US" sz="2800" dirty="0">
                <a:cs typeface="Calibri"/>
              </a:rPr>
              <a:t>Not distracted on your phone or other tasks.</a:t>
            </a:r>
          </a:p>
          <a:p>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meetings / individually working</a:t>
            </a:r>
            <a:endParaRPr lang="en-US" b="1" dirty="0">
              <a:cs typeface="Calibri"/>
            </a:endParaRPr>
          </a:p>
          <a:p>
            <a:r>
              <a:rPr lang="en-US" dirty="0">
                <a:cs typeface="Calibri"/>
              </a:rPr>
              <a:t>Document all of your work (</a:t>
            </a:r>
            <a:r>
              <a:rPr lang="en-US" b="1" dirty="0">
                <a:cs typeface="Calibri"/>
              </a:rPr>
              <a:t>Communication Intensive Course</a:t>
            </a:r>
            <a:r>
              <a:rPr lang="en-US" dirty="0">
                <a:cs typeface="Calibri"/>
              </a:rPr>
              <a:t>)</a:t>
            </a:r>
          </a:p>
          <a:p>
            <a:r>
              <a:rPr lang="en-US" dirty="0">
                <a:cs typeface="Calibri"/>
              </a:rPr>
              <a:t>Read communication from Design Lab, Inc.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85000" lnSpcReduction="20000"/>
          </a:bodyPr>
          <a:lstStyle/>
          <a:p>
            <a:pPr marL="0" indent="0" algn="ctr">
              <a:spcBef>
                <a:spcPts val="0"/>
              </a:spcBef>
              <a:buNone/>
            </a:pPr>
            <a:r>
              <a:rPr lang="en-US"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8293" y="3429000"/>
            <a:ext cx="6180913" cy="3349723"/>
          </a:xfrm>
          <a:prstGeom prst="rect">
            <a:avLst/>
          </a:prstGeom>
        </p:spPr>
      </p:pic>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Syllabus</a:t>
            </a:r>
          </a:p>
          <a:p>
            <a:pPr lvl="1"/>
            <a:r>
              <a:rPr lang="en-US" sz="1400" dirty="0">
                <a:cs typeface="Calibri"/>
                <a:hlinkClick r:id="rId2"/>
              </a:rPr>
              <a:t>https://designlab.eng.rpi.edu/edn/projects/capstone-support-dev/repository/112/raw/Course%20Documents/Common%20Course%20Syllabus.pdf</a:t>
            </a:r>
          </a:p>
          <a:p>
            <a:endParaRPr lang="en-US" dirty="0">
              <a:cs typeface="Calibri"/>
            </a:endParaRP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grading policy questions to our HR expert,  </a:t>
            </a:r>
            <a:r>
              <a:rPr lang="en-US" dirty="0">
                <a:cs typeface="Calibri"/>
                <a:hlinkClick r:id="rId4"/>
              </a:rPr>
              <a:t>kanaij@rpi.edu</a:t>
            </a:r>
            <a:endParaRPr lang="en-US" dirty="0"/>
          </a:p>
          <a:p>
            <a:pPr lvl="1"/>
            <a:r>
              <a:rPr lang="en-US" dirty="0">
                <a:cs typeface="Calibri"/>
              </a:rPr>
              <a:t>Answers will be posted to Electronic Design Notebook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
        <p:nvSpPr>
          <p:cNvPr id="4" name="Callout: Line 3">
            <a:extLst>
              <a:ext uri="{FF2B5EF4-FFF2-40B4-BE49-F238E27FC236}">
                <a16:creationId xmlns:a16="http://schemas.microsoft.com/office/drawing/2014/main" id="{7AEDD92A-9E88-6AD7-A234-1D7EF1119EFD}"/>
              </a:ext>
            </a:extLst>
          </p:cNvPr>
          <p:cNvSpPr/>
          <p:nvPr/>
        </p:nvSpPr>
        <p:spPr>
          <a:xfrm>
            <a:off x="9525000" y="373828"/>
            <a:ext cx="2895600" cy="1531172"/>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 links and encourage search? Or one slide of helpful links? Or add link to syllabus to intro email and remove slide?</a:t>
            </a:r>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do your boss and peers have at work?”</a:t>
            </a:r>
          </a:p>
          <a:p>
            <a:pPr marL="0" indent="0">
              <a:buNone/>
            </a:pPr>
            <a:endParaRPr lang="en-US" dirty="0"/>
          </a:p>
          <a:p>
            <a:pPr marL="0" indent="0">
              <a:buNone/>
            </a:pPr>
            <a:r>
              <a:rPr lang="en-US" dirty="0"/>
              <a:t>Let’s start doing this NOW at </a:t>
            </a:r>
            <a:r>
              <a:rPr lang="en-US" dirty="0">
                <a:cs typeface="Calibri"/>
              </a:rPr>
              <a:t>Design Lab, Inc.</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6" name="Callout: Line 3">
            <a:extLst>
              <a:ext uri="{FF2B5EF4-FFF2-40B4-BE49-F238E27FC236}">
                <a16:creationId xmlns:a16="http://schemas.microsoft.com/office/drawing/2014/main" id="{259E0D37-FD45-8281-16F5-985BBBEA20EC}"/>
              </a:ext>
            </a:extLst>
          </p:cNvPr>
          <p:cNvSpPr/>
          <p:nvPr/>
        </p:nvSpPr>
        <p:spPr>
          <a:xfrm flipH="1">
            <a:off x="-3352800" y="1388701"/>
            <a:ext cx="2286000" cy="1219200"/>
          </a:xfrm>
          <a:prstGeom prst="borderCallout1">
            <a:avLst>
              <a:gd name="adj1" fmla="val 18750"/>
              <a:gd name="adj2" fmla="val -8333"/>
              <a:gd name="adj3" fmla="val 19365"/>
              <a:gd name="adj4" fmla="val -57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a:t>
            </a:r>
          </a:p>
          <a:p>
            <a:pPr algn="ctr"/>
            <a:r>
              <a:rPr lang="en-US" dirty="0"/>
              <a:t>“What expectations do you think your new boss and peers have?”</a:t>
            </a:r>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Corporate Communications Policies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company standard tools:</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415498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SIGN &amp; return by end of day </a:t>
            </a:r>
          </a:p>
          <a:p>
            <a:pPr fontAlgn="t"/>
            <a:r>
              <a:rPr lang="en-US" sz="2400" b="1" dirty="0"/>
              <a:t>Now </a:t>
            </a:r>
            <a:r>
              <a:rPr lang="en-US" sz="2400" dirty="0"/>
              <a:t>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0F62-CC09-8603-AB66-F21D897DCE17}"/>
              </a:ext>
            </a:extLst>
          </p:cNvPr>
          <p:cNvSpPr>
            <a:spLocks noGrp="1"/>
          </p:cNvSpPr>
          <p:nvPr>
            <p:ph type="title"/>
          </p:nvPr>
        </p:nvSpPr>
        <p:spPr/>
        <p:txBody>
          <a:bodyPr/>
          <a:lstStyle/>
          <a:p>
            <a:pPr algn="ctr"/>
            <a:r>
              <a:rPr lang="en-US" dirty="0"/>
              <a:t>5 min - Team Member Intro</a:t>
            </a:r>
          </a:p>
        </p:txBody>
      </p:sp>
      <p:sp>
        <p:nvSpPr>
          <p:cNvPr id="3" name="Content Placeholder 2">
            <a:extLst>
              <a:ext uri="{FF2B5EF4-FFF2-40B4-BE49-F238E27FC236}">
                <a16:creationId xmlns:a16="http://schemas.microsoft.com/office/drawing/2014/main" id="{40EA7C25-5FEA-6099-C154-28E22F81F831}"/>
              </a:ext>
            </a:extLst>
          </p:cNvPr>
          <p:cNvSpPr>
            <a:spLocks noGrp="1"/>
          </p:cNvSpPr>
          <p:nvPr>
            <p:ph idx="1"/>
          </p:nvPr>
        </p:nvSpPr>
        <p:spPr/>
        <p:txBody>
          <a:bodyPr>
            <a:normAutofit/>
          </a:bodyPr>
          <a:lstStyle/>
          <a:p>
            <a:pPr>
              <a:lnSpc>
                <a:spcPct val="300000"/>
              </a:lnSpc>
            </a:pPr>
            <a:r>
              <a:rPr lang="en-US" sz="2800" dirty="0"/>
              <a:t>Introduce your Name and Major</a:t>
            </a:r>
          </a:p>
          <a:p>
            <a:r>
              <a:rPr lang="en-US" sz="2800" dirty="0"/>
              <a:t>You will </a:t>
            </a:r>
            <a:r>
              <a:rPr lang="en-US" sz="2800" dirty="0">
                <a:solidFill>
                  <a:srgbClr val="FF0000"/>
                </a:solidFill>
              </a:rPr>
              <a:t>share other information </a:t>
            </a:r>
            <a:r>
              <a:rPr lang="en-US" sz="2800" dirty="0"/>
              <a:t>during the following Ice Breaker Activity</a:t>
            </a:r>
          </a:p>
        </p:txBody>
      </p:sp>
      <p:sp>
        <p:nvSpPr>
          <p:cNvPr id="4" name="Footer Placeholder 3">
            <a:extLst>
              <a:ext uri="{FF2B5EF4-FFF2-40B4-BE49-F238E27FC236}">
                <a16:creationId xmlns:a16="http://schemas.microsoft.com/office/drawing/2014/main" id="{0B27D199-AF46-63FA-CEBA-C52D9494BAF4}"/>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1D9A58CA-A5BA-BF1C-FF1B-E8CCD3AE3254}"/>
              </a:ext>
            </a:extLst>
          </p:cNvPr>
          <p:cNvSpPr>
            <a:spLocks noGrp="1"/>
          </p:cNvSpPr>
          <p:nvPr>
            <p:ph type="sldNum" sz="quarter" idx="12"/>
          </p:nvPr>
        </p:nvSpPr>
        <p:spPr/>
        <p:txBody>
          <a:bodyPr/>
          <a:lstStyle/>
          <a:p>
            <a:fld id="{028FE254-016A-4E51-98AE-D4B4E3F12C32}" type="slidenum">
              <a:rPr lang="en-US" smtClean="0"/>
              <a:t>21</a:t>
            </a:fld>
            <a:endParaRPr lang="en-US" dirty="0"/>
          </a:p>
        </p:txBody>
      </p:sp>
    </p:spTree>
    <p:extLst>
      <p:ext uri="{BB962C8B-B14F-4D97-AF65-F5344CB8AC3E}">
        <p14:creationId xmlns:p14="http://schemas.microsoft.com/office/powerpoint/2010/main" val="187628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20 mins - Ice Breaker</a:t>
            </a:r>
          </a:p>
        </p:txBody>
      </p:sp>
      <p:sp>
        <p:nvSpPr>
          <p:cNvPr id="3" name="Content Placeholder 2"/>
          <p:cNvSpPr>
            <a:spLocks noGrp="1"/>
          </p:cNvSpPr>
          <p:nvPr>
            <p:ph idx="1"/>
          </p:nvPr>
        </p:nvSpPr>
        <p:spPr/>
        <p:txBody>
          <a:bodyPr>
            <a:normAutofit/>
          </a:bodyPr>
          <a:lstStyle/>
          <a:p>
            <a:pPr marL="0" indent="0">
              <a:buNone/>
            </a:pPr>
            <a:endParaRPr lang="en-US" dirty="0"/>
          </a:p>
          <a:p>
            <a:pPr marL="0" indent="0">
              <a:lnSpc>
                <a:spcPct val="200000"/>
              </a:lnSpc>
              <a:buNone/>
            </a:pPr>
            <a:r>
              <a:rPr lang="en-US" sz="2800" dirty="0"/>
              <a:t>Desired Outcomes – Why are we doing this?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Community Agreements</a:t>
            </a:r>
          </a:p>
        </p:txBody>
      </p:sp>
      <p:sp>
        <p:nvSpPr>
          <p:cNvPr id="3" name="Content Placeholder 2"/>
          <p:cNvSpPr>
            <a:spLocks noGrp="1"/>
          </p:cNvSpPr>
          <p:nvPr>
            <p:ph idx="1"/>
          </p:nvPr>
        </p:nvSpPr>
        <p:spPr/>
        <p:txBody>
          <a:bodyPr/>
          <a:lstStyle/>
          <a:p>
            <a:pPr marL="0" indent="0">
              <a:buNone/>
            </a:pPr>
            <a:r>
              <a:rPr lang="en-US" sz="2400" dirty="0"/>
              <a:t>Community Agreements help teams (communities) create a culture that is inclusive, respectful, and open</a:t>
            </a:r>
          </a:p>
          <a:p>
            <a:pPr marL="800100" lvl="1" indent="-457200">
              <a:lnSpc>
                <a:spcPct val="150000"/>
              </a:lnSpc>
              <a:buFont typeface="+mj-lt"/>
              <a:buAutoNum type="arabicPeriod"/>
            </a:pPr>
            <a:r>
              <a:rPr lang="en-US" sz="2400" dirty="0"/>
              <a:t>Make Space to Take Space (Talking Stick)</a:t>
            </a:r>
          </a:p>
          <a:p>
            <a:pPr marL="800100" lvl="1" indent="-457200">
              <a:lnSpc>
                <a:spcPct val="150000"/>
              </a:lnSpc>
              <a:buFont typeface="+mj-lt"/>
              <a:buAutoNum type="arabicPeriod"/>
            </a:pPr>
            <a:r>
              <a:rPr lang="en-US" sz="2400" dirty="0"/>
              <a:t>Stories Stay, Lessons Leave</a:t>
            </a:r>
          </a:p>
          <a:p>
            <a:pPr marL="800100" lvl="1" indent="-457200">
              <a:lnSpc>
                <a:spcPct val="150000"/>
              </a:lnSpc>
              <a:buFont typeface="+mj-lt"/>
              <a:buAutoNum type="arabicPeriod"/>
            </a:pPr>
            <a:r>
              <a:rPr lang="en-US" sz="2400" dirty="0"/>
              <a:t>Embrace Ambiguity</a:t>
            </a:r>
          </a:p>
          <a:p>
            <a:pPr marL="800100" lvl="1" indent="-457200">
              <a:lnSpc>
                <a:spcPct val="150000"/>
              </a:lnSpc>
              <a:buFont typeface="+mj-lt"/>
              <a:buAutoNum type="arabicPeriod"/>
            </a:pPr>
            <a:r>
              <a:rPr lang="en-US" sz="2400" dirty="0"/>
              <a:t>___________ (Team generated, write on whiteboard)</a:t>
            </a:r>
          </a:p>
          <a:p>
            <a:pPr marL="800100" lvl="1" indent="-457200">
              <a:lnSpc>
                <a:spcPct val="150000"/>
              </a:lnSpc>
              <a:buFont typeface="+mj-lt"/>
              <a:buAutoNum type="arabicPeriod"/>
            </a:pPr>
            <a:r>
              <a:rPr lang="en-US" sz="2400" dirty="0"/>
              <a:t>___________ (Team generated, write on whiteboard)</a:t>
            </a:r>
          </a:p>
          <a:p>
            <a:pPr lvl="1">
              <a:lnSpc>
                <a:spcPct val="150000"/>
              </a:lnSpc>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23</a:t>
            </a:fld>
            <a:endParaRPr lang="en-US" sz="1200" dirty="0"/>
          </a:p>
        </p:txBody>
      </p:sp>
    </p:spTree>
    <p:extLst>
      <p:ext uri="{BB962C8B-B14F-4D97-AF65-F5344CB8AC3E}">
        <p14:creationId xmlns:p14="http://schemas.microsoft.com/office/powerpoint/2010/main" val="131013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Activity and Report Out</a:t>
            </a:r>
          </a:p>
        </p:txBody>
      </p:sp>
      <p:sp>
        <p:nvSpPr>
          <p:cNvPr id="3" name="Content Placeholder 2"/>
          <p:cNvSpPr>
            <a:spLocks noGrp="1"/>
          </p:cNvSpPr>
          <p:nvPr>
            <p:ph idx="1"/>
          </p:nvPr>
        </p:nvSpPr>
        <p:spPr/>
        <p:txBody>
          <a:bodyPr>
            <a:noAutofit/>
          </a:bodyPr>
          <a:lstStyle/>
          <a:p>
            <a:pPr lvl="1">
              <a:lnSpc>
                <a:spcPct val="100000"/>
              </a:lnSpc>
            </a:pPr>
            <a:r>
              <a:rPr lang="en-US" sz="2000" dirty="0"/>
              <a:t>This is referred to as a “Wave” Ice Breaker – There will be three waves</a:t>
            </a:r>
          </a:p>
          <a:p>
            <a:pPr lvl="1">
              <a:lnSpc>
                <a:spcPct val="150000"/>
              </a:lnSpc>
            </a:pPr>
            <a:r>
              <a:rPr lang="en-US" sz="2000" dirty="0"/>
              <a:t>Time to stand up and move!</a:t>
            </a:r>
          </a:p>
          <a:p>
            <a:pPr lvl="1">
              <a:lnSpc>
                <a:spcPct val="100000"/>
              </a:lnSpc>
            </a:pPr>
            <a:r>
              <a:rPr lang="en-US" sz="2000" dirty="0"/>
              <a:t>For each wave, teams will be given a prompt with three potential answers and have two minutes to sort themselves into three groups based on individuals’ answers to prompt</a:t>
            </a:r>
          </a:p>
          <a:p>
            <a:pPr lvl="2">
              <a:lnSpc>
                <a:spcPct val="150000"/>
              </a:lnSpc>
            </a:pPr>
            <a:r>
              <a:rPr lang="en-US" sz="1400" dirty="0"/>
              <a:t>Example prompt – Favorite “chill” music genre: jazz/classical/folk</a:t>
            </a:r>
          </a:p>
          <a:p>
            <a:pPr lvl="1">
              <a:lnSpc>
                <a:spcPct val="150000"/>
              </a:lnSpc>
            </a:pPr>
            <a:r>
              <a:rPr lang="en-US" dirty="0"/>
              <a:t>After dividing, teams will be asked to “report out” </a:t>
            </a:r>
          </a:p>
          <a:p>
            <a:pPr lvl="2">
              <a:lnSpc>
                <a:spcPct val="100000"/>
              </a:lnSpc>
            </a:pPr>
            <a:r>
              <a:rPr lang="en-US" sz="1400" dirty="0"/>
              <a:t>How did you sort yourselves?</a:t>
            </a:r>
          </a:p>
          <a:p>
            <a:pPr lvl="2">
              <a:lnSpc>
                <a:spcPct val="100000"/>
              </a:lnSpc>
            </a:pPr>
            <a:r>
              <a:rPr lang="en-US" sz="1400" dirty="0"/>
              <a:t>What is something interesting/funny/new that was revealed</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4" name="TextBox 3"/>
          <p:cNvSpPr txBox="1"/>
          <p:nvPr/>
        </p:nvSpPr>
        <p:spPr>
          <a:xfrm>
            <a:off x="1905000" y="5785785"/>
            <a:ext cx="5334000" cy="584775"/>
          </a:xfrm>
          <a:prstGeom prst="rect">
            <a:avLst/>
          </a:prstGeom>
          <a:noFill/>
        </p:spPr>
        <p:txBody>
          <a:bodyPr wrap="square" rtlCol="0">
            <a:spAutoFit/>
          </a:bodyPr>
          <a:lstStyle/>
          <a:p>
            <a:pPr marL="0" lvl="1" algn="ctr"/>
            <a:r>
              <a:rPr lang="en-US" sz="3200" dirty="0"/>
              <a:t>Any Questions?</a:t>
            </a:r>
          </a:p>
        </p:txBody>
      </p:sp>
    </p:spTree>
    <p:extLst>
      <p:ext uri="{BB962C8B-B14F-4D97-AF65-F5344CB8AC3E}">
        <p14:creationId xmlns:p14="http://schemas.microsoft.com/office/powerpoint/2010/main" val="34017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One – Pets!</a:t>
            </a:r>
          </a:p>
        </p:txBody>
      </p:sp>
      <p:pic>
        <p:nvPicPr>
          <p:cNvPr id="7" name="Content Placeholder 6">
            <a:extLst>
              <a:ext uri="{FF2B5EF4-FFF2-40B4-BE49-F238E27FC236}">
                <a16:creationId xmlns:a16="http://schemas.microsoft.com/office/drawing/2014/main" id="{3F04BD5E-079F-477F-853C-907A984026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457950" y="1219201"/>
            <a:ext cx="1990725" cy="2654300"/>
          </a:xfrm>
        </p:spPr>
      </p:pic>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8" name="Content Placeholder 2">
            <a:extLst>
              <a:ext uri="{FF2B5EF4-FFF2-40B4-BE49-F238E27FC236}">
                <a16:creationId xmlns:a16="http://schemas.microsoft.com/office/drawing/2014/main" id="{E9CC7DB3-F267-4C0B-A9C6-1C015DCEDAE7}"/>
              </a:ext>
            </a:extLst>
          </p:cNvPr>
          <p:cNvSpPr txBox="1">
            <a:spLocks/>
          </p:cNvSpPr>
          <p:nvPr/>
        </p:nvSpPr>
        <p:spPr>
          <a:xfrm>
            <a:off x="628650" y="1602601"/>
            <a:ext cx="6055519" cy="449339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endParaRPr lang="fr-FR" sz="2400" dirty="0">
              <a:cs typeface="Calibri"/>
            </a:endParaRPr>
          </a:p>
        </p:txBody>
      </p:sp>
      <p:sp>
        <p:nvSpPr>
          <p:cNvPr id="9" name="Content Placeholder 3">
            <a:extLst>
              <a:ext uri="{FF2B5EF4-FFF2-40B4-BE49-F238E27FC236}">
                <a16:creationId xmlns:a16="http://schemas.microsoft.com/office/drawing/2014/main" id="{C69D1CEA-8385-4B0B-B555-921880AC2454}"/>
              </a:ext>
            </a:extLst>
          </p:cNvPr>
          <p:cNvSpPr txBox="1">
            <a:spLocks/>
          </p:cNvSpPr>
          <p:nvPr/>
        </p:nvSpPr>
        <p:spPr>
          <a:xfrm>
            <a:off x="628650" y="1825625"/>
            <a:ext cx="72199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What is your pet preference?</a:t>
            </a:r>
          </a:p>
          <a:p>
            <a:pPr lvl="1">
              <a:lnSpc>
                <a:spcPct val="200000"/>
              </a:lnSpc>
            </a:pPr>
            <a:r>
              <a:rPr lang="en-US" sz="2400" dirty="0"/>
              <a:t>Dogs</a:t>
            </a:r>
          </a:p>
          <a:p>
            <a:pPr lvl="1">
              <a:lnSpc>
                <a:spcPct val="200000"/>
              </a:lnSpc>
            </a:pPr>
            <a:r>
              <a:rPr lang="en-US" sz="2400" dirty="0"/>
              <a:t>Cats</a:t>
            </a:r>
          </a:p>
          <a:p>
            <a:pPr lvl="1">
              <a:lnSpc>
                <a:spcPct val="200000"/>
              </a:lnSpc>
            </a:pPr>
            <a:r>
              <a:rPr lang="en-US" sz="2400" dirty="0"/>
              <a:t>Other (birds, reptiles, all of the above, none)</a:t>
            </a:r>
          </a:p>
        </p:txBody>
      </p:sp>
      <p:pic>
        <p:nvPicPr>
          <p:cNvPr id="4" name="Picture 3" descr="&lt;strong&gt;Bearded dragon&lt;/strong&gt; | A &lt;strong&gt;bearded dragon&lt;/strong&gt; who was kind enough to pos… | Flick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5100479"/>
            <a:ext cx="1915851" cy="1595919"/>
          </a:xfrm>
          <a:prstGeom prst="rect">
            <a:avLst/>
          </a:prstGeom>
        </p:spPr>
      </p:pic>
    </p:spTree>
    <p:extLst>
      <p:ext uri="{BB962C8B-B14F-4D97-AF65-F5344CB8AC3E}">
        <p14:creationId xmlns:p14="http://schemas.microsoft.com/office/powerpoint/2010/main" val="273895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Two – Exercise!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pic>
        <p:nvPicPr>
          <p:cNvPr id="12" name="Picture 11">
            <a:extLst>
              <a:ext uri="{FF2B5EF4-FFF2-40B4-BE49-F238E27FC236}">
                <a16:creationId xmlns:a16="http://schemas.microsoft.com/office/drawing/2014/main" id="{51C340EF-249F-4817-A848-37A9E8AB0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9933" y="2133600"/>
            <a:ext cx="2370667" cy="3556002"/>
          </a:xfrm>
          <a:prstGeom prst="rect">
            <a:avLst/>
          </a:prstGeom>
        </p:spPr>
      </p:pic>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315383" y="1709740"/>
            <a:ext cx="5924550" cy="4351338"/>
          </a:xfrm>
        </p:spPr>
        <p:txBody>
          <a:bodyPr>
            <a:noAutofit/>
          </a:bodyPr>
          <a:lstStyle/>
          <a:p>
            <a:pPr>
              <a:lnSpc>
                <a:spcPct val="200000"/>
              </a:lnSpc>
            </a:pPr>
            <a:r>
              <a:rPr lang="en-US" sz="2400" dirty="0"/>
              <a:t>What is your preferred means of exercise?</a:t>
            </a:r>
          </a:p>
          <a:p>
            <a:pPr marL="0" indent="0">
              <a:lnSpc>
                <a:spcPct val="200000"/>
              </a:lnSpc>
              <a:buNone/>
            </a:pPr>
            <a:endParaRPr lang="en-US" sz="2400" dirty="0"/>
          </a:p>
          <a:p>
            <a:pPr lvl="1">
              <a:lnSpc>
                <a:spcPct val="100000"/>
              </a:lnSpc>
            </a:pPr>
            <a:r>
              <a:rPr lang="en-US" sz="2400" dirty="0"/>
              <a:t>Cardio (Running, Cycling, Swimming, etc.)</a:t>
            </a:r>
          </a:p>
          <a:p>
            <a:pPr lvl="1">
              <a:lnSpc>
                <a:spcPct val="200000"/>
              </a:lnSpc>
            </a:pPr>
            <a:r>
              <a:rPr lang="en-US" sz="2400" dirty="0"/>
              <a:t>Strength (Weights, Plyometrics, etc.)</a:t>
            </a:r>
          </a:p>
          <a:p>
            <a:pPr lvl="1">
              <a:lnSpc>
                <a:spcPct val="200000"/>
              </a:lnSpc>
            </a:pPr>
            <a:r>
              <a:rPr lang="en-US" sz="2400" dirty="0"/>
              <a:t>Couch Potato </a:t>
            </a:r>
          </a:p>
        </p:txBody>
      </p:sp>
    </p:spTree>
    <p:extLst>
      <p:ext uri="{BB962C8B-B14F-4D97-AF65-F5344CB8AC3E}">
        <p14:creationId xmlns:p14="http://schemas.microsoft.com/office/powerpoint/2010/main" val="160861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Three – Vacation!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7886700" cy="4351338"/>
          </a:xfrm>
        </p:spPr>
        <p:txBody>
          <a:bodyPr>
            <a:normAutofit/>
          </a:bodyPr>
          <a:lstStyle/>
          <a:p>
            <a:r>
              <a:rPr lang="en-US" sz="2400" dirty="0"/>
              <a:t>What is your preferred vacation environment?</a:t>
            </a:r>
          </a:p>
          <a:p>
            <a:pPr lvl="1">
              <a:lnSpc>
                <a:spcPct val="250000"/>
              </a:lnSpc>
            </a:pPr>
            <a:r>
              <a:rPr lang="en-US" sz="2400" dirty="0"/>
              <a:t>Mountains</a:t>
            </a:r>
          </a:p>
          <a:p>
            <a:pPr lvl="1">
              <a:lnSpc>
                <a:spcPct val="250000"/>
              </a:lnSpc>
            </a:pPr>
            <a:r>
              <a:rPr lang="en-US" sz="2400" dirty="0"/>
              <a:t>City</a:t>
            </a:r>
          </a:p>
          <a:p>
            <a:pPr lvl="1">
              <a:lnSpc>
                <a:spcPct val="250000"/>
              </a:lnSpc>
            </a:pPr>
            <a:r>
              <a:rPr lang="en-US" sz="2400" dirty="0"/>
              <a:t>Beach</a:t>
            </a:r>
          </a:p>
        </p:txBody>
      </p:sp>
      <p:pic>
        <p:nvPicPr>
          <p:cNvPr id="6" name="Picture 5">
            <a:extLst>
              <a:ext uri="{FF2B5EF4-FFF2-40B4-BE49-F238E27FC236}">
                <a16:creationId xmlns:a16="http://schemas.microsoft.com/office/drawing/2014/main" id="{FCF3476D-8104-4027-A4E0-624AC4B1E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514600"/>
            <a:ext cx="4219960" cy="2635249"/>
          </a:xfrm>
          <a:prstGeom prst="rect">
            <a:avLst/>
          </a:prstGeom>
        </p:spPr>
      </p:pic>
    </p:spTree>
    <p:extLst>
      <p:ext uri="{BB962C8B-B14F-4D97-AF65-F5344CB8AC3E}">
        <p14:creationId xmlns:p14="http://schemas.microsoft.com/office/powerpoint/2010/main" val="397100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40 min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fr-FR" sz="2400" dirty="0">
                <a:cs typeface="Calibri"/>
              </a:rPr>
              <a:t>Chief Engineer (CE) &amp; Project Engineer (PE) Introductions</a:t>
            </a:r>
          </a:p>
          <a:p>
            <a:pPr lvl="1">
              <a:buFont typeface="Arial"/>
              <a:buChar char="•"/>
            </a:pPr>
            <a:r>
              <a:rPr lang="fr-FR" dirty="0" err="1">
                <a:cs typeface="Calibri"/>
              </a:rPr>
              <a:t>Both</a:t>
            </a:r>
            <a:r>
              <a:rPr lang="fr-FR" dirty="0">
                <a:cs typeface="Calibri"/>
              </a:rPr>
              <a:t> </a:t>
            </a:r>
            <a:r>
              <a:rPr lang="fr-FR" dirty="0" err="1">
                <a:cs typeface="Calibri"/>
              </a:rPr>
              <a:t>individuals</a:t>
            </a:r>
            <a:r>
              <a:rPr lang="fr-FR" dirty="0">
                <a:cs typeface="Calibri"/>
              </a:rPr>
              <a:t> </a:t>
            </a:r>
            <a:r>
              <a:rPr lang="fr-FR" dirty="0" err="1">
                <a:cs typeface="Calibri"/>
              </a:rPr>
              <a:t>will</a:t>
            </a:r>
            <a:r>
              <a:rPr lang="fr-FR" dirty="0">
                <a:cs typeface="Calibri"/>
              </a:rPr>
              <a:t> stop by to </a:t>
            </a:r>
            <a:r>
              <a:rPr lang="fr-FR" dirty="0" err="1">
                <a:cs typeface="Calibri"/>
              </a:rPr>
              <a:t>meet</a:t>
            </a:r>
            <a:r>
              <a:rPr lang="fr-FR" dirty="0">
                <a:cs typeface="Calibri"/>
              </a:rPr>
              <a:t> </a:t>
            </a:r>
            <a:r>
              <a:rPr lang="fr-FR" dirty="0" err="1">
                <a:cs typeface="Calibri"/>
              </a:rPr>
              <a:t>with</a:t>
            </a:r>
            <a:r>
              <a:rPr lang="fr-FR" dirty="0">
                <a:cs typeface="Calibri"/>
              </a:rPr>
              <a:t> the team</a:t>
            </a:r>
          </a:p>
          <a:p>
            <a:pPr lvl="1">
              <a:buFont typeface="Arial"/>
              <a:buChar char="•"/>
            </a:pPr>
            <a:endParaRPr lang="fr-FR" dirty="0">
              <a:cs typeface="Calibri"/>
            </a:endParaRPr>
          </a:p>
          <a:p>
            <a:pPr>
              <a:buFont typeface="Arial"/>
              <a:buChar char="•"/>
            </a:pPr>
            <a:r>
              <a:rPr lang="fr-FR" sz="2400" dirty="0">
                <a:cs typeface="Calibri"/>
              </a:rPr>
              <a:t>Project Description </a:t>
            </a:r>
            <a:r>
              <a:rPr lang="fr-FR" sz="2400" dirty="0" err="1">
                <a:cs typeface="Calibri"/>
              </a:rPr>
              <a:t>Review</a:t>
            </a:r>
            <a:endParaRPr lang="fr-FR" sz="2400" dirty="0">
              <a:cs typeface="Calibri"/>
            </a:endParaRPr>
          </a:p>
          <a:p>
            <a:pPr lvl="1">
              <a:buFont typeface="Arial"/>
              <a:buChar char="•"/>
            </a:pPr>
            <a:r>
              <a:rPr lang="fr-FR" dirty="0">
                <a:cs typeface="Calibri"/>
              </a:rPr>
              <a:t>If </a:t>
            </a:r>
            <a:r>
              <a:rPr lang="fr-FR" dirty="0" err="1">
                <a:cs typeface="Calibri"/>
              </a:rPr>
              <a:t>you</a:t>
            </a:r>
            <a:r>
              <a:rPr lang="fr-FR" dirty="0">
                <a:cs typeface="Calibri"/>
              </a:rPr>
              <a:t> have not </a:t>
            </a:r>
            <a:r>
              <a:rPr lang="fr-FR" dirty="0" err="1">
                <a:cs typeface="Calibri"/>
              </a:rPr>
              <a:t>read</a:t>
            </a:r>
            <a:r>
              <a:rPr lang="fr-FR" dirty="0">
                <a:cs typeface="Calibri"/>
              </a:rPr>
              <a:t> the document </a:t>
            </a:r>
            <a:r>
              <a:rPr lang="fr-FR" dirty="0" err="1">
                <a:cs typeface="Calibri"/>
              </a:rPr>
              <a:t>yet</a:t>
            </a:r>
            <a:r>
              <a:rPr lang="fr-FR" dirty="0">
                <a:cs typeface="Calibri"/>
              </a:rPr>
              <a:t>, NOW </a:t>
            </a:r>
            <a:r>
              <a:rPr lang="fr-FR" dirty="0" err="1">
                <a:cs typeface="Calibri"/>
              </a:rPr>
              <a:t>is</a:t>
            </a:r>
            <a:r>
              <a:rPr lang="fr-FR" dirty="0">
                <a:cs typeface="Calibri"/>
              </a:rPr>
              <a:t> </a:t>
            </a:r>
            <a:r>
              <a:rPr lang="fr-FR" dirty="0" err="1">
                <a:cs typeface="Calibri"/>
              </a:rPr>
              <a:t>your</a:t>
            </a:r>
            <a:r>
              <a:rPr lang="fr-FR" dirty="0">
                <a:cs typeface="Calibri"/>
              </a:rPr>
              <a:t> chance. You </a:t>
            </a:r>
            <a:r>
              <a:rPr lang="fr-FR" dirty="0" err="1">
                <a:cs typeface="Calibri"/>
              </a:rPr>
              <a:t>need</a:t>
            </a:r>
            <a:r>
              <a:rPr lang="fr-FR" dirty="0">
                <a:cs typeface="Calibri"/>
              </a:rPr>
              <a:t> </a:t>
            </a:r>
            <a:r>
              <a:rPr lang="fr-FR" dirty="0" err="1">
                <a:cs typeface="Calibri"/>
              </a:rPr>
              <a:t>that</a:t>
            </a:r>
            <a:r>
              <a:rPr lang="fr-FR" dirty="0">
                <a:cs typeface="Calibri"/>
              </a:rPr>
              <a:t> information to do the </a:t>
            </a:r>
            <a:r>
              <a:rPr lang="fr-FR" dirty="0" err="1">
                <a:cs typeface="Calibri"/>
              </a:rPr>
              <a:t>next</a:t>
            </a:r>
            <a:r>
              <a:rPr lang="fr-FR" dirty="0">
                <a:cs typeface="Calibri"/>
              </a:rPr>
              <a:t> </a:t>
            </a:r>
            <a:r>
              <a:rPr lang="fr-FR" dirty="0" err="1">
                <a:cs typeface="Calibri"/>
              </a:rPr>
              <a:t>step</a:t>
            </a:r>
            <a:r>
              <a:rPr lang="fr-FR" dirty="0">
                <a:cs typeface="Calibri"/>
              </a:rPr>
              <a:t> </a:t>
            </a:r>
            <a:r>
              <a:rPr lang="fr-FR" dirty="0" err="1">
                <a:cs typeface="Calibri"/>
              </a:rPr>
              <a:t>effectively</a:t>
            </a:r>
            <a:r>
              <a:rPr lang="fr-FR" dirty="0">
                <a:cs typeface="Calibri"/>
              </a:rPr>
              <a:t>!</a:t>
            </a:r>
          </a:p>
          <a:p>
            <a:pPr lvl="1">
              <a:buFont typeface="Arial"/>
              <a:buChar char="•"/>
            </a:pPr>
            <a:endParaRPr lang="fr-FR" dirty="0">
              <a:cs typeface="Calibri"/>
            </a:endParaRPr>
          </a:p>
          <a:p>
            <a:pPr>
              <a:buFont typeface="Arial"/>
              <a:buChar char="•"/>
            </a:pPr>
            <a:r>
              <a:rPr lang="fr-FR" sz="2400" dirty="0" err="1">
                <a:cs typeface="Calibri"/>
              </a:rPr>
              <a:t>Generate</a:t>
            </a:r>
            <a:r>
              <a:rPr lang="fr-FR" sz="2400" dirty="0">
                <a:cs typeface="Calibri"/>
              </a:rPr>
              <a:t> Project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57914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 </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lvl="3">
              <a:lnSpc>
                <a:spcPct val="100000"/>
              </a:lnSpc>
            </a:pPr>
            <a:r>
              <a:rPr lang="en-US" sz="3050" dirty="0">
                <a:ea typeface="+mn-lt"/>
                <a:cs typeface="+mn-lt"/>
              </a:rPr>
              <a:t>Write them on the Whiteboard</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900680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These questions can be about any aspect of the project, but by the end of the class MUST include questions targeted to functionality / goals</a:t>
            </a:r>
          </a:p>
          <a:p>
            <a:pPr>
              <a:lnSpc>
                <a:spcPct val="100000"/>
              </a:lnSpc>
            </a:pPr>
            <a:r>
              <a:rPr lang="en-US" sz="2400" dirty="0">
                <a:ea typeface="+mn-lt"/>
                <a:cs typeface="+mn-lt"/>
              </a:rPr>
              <a:t>Refer to the Project Description as needed</a:t>
            </a:r>
            <a:endParaRPr lang="en-US" sz="2400" dirty="0">
              <a:cs typeface="Calibri"/>
            </a:endParaRPr>
          </a:p>
          <a:p>
            <a:pPr>
              <a:lnSpc>
                <a:spcPct val="100000"/>
              </a:lnSpc>
            </a:pPr>
            <a:r>
              <a:rPr lang="en-US" sz="2400" dirty="0">
                <a:cs typeface="Calibri"/>
              </a:rPr>
              <a:t>Write individual questions on separate Post It notes - ONE question per Post It.</a:t>
            </a:r>
          </a:p>
          <a:p>
            <a:pPr>
              <a:lnSpc>
                <a:spcPct val="100000"/>
              </a:lnSpc>
            </a:pPr>
            <a:r>
              <a:rPr lang="en-US" sz="2400" dirty="0">
                <a:cs typeface="Calibri"/>
              </a:rPr>
              <a:t>Combine duplicate / similar ideas</a:t>
            </a:r>
          </a:p>
          <a:p>
            <a:pPr>
              <a:lnSpc>
                <a:spcPct val="100000"/>
              </a:lnSpc>
            </a:pPr>
            <a:r>
              <a:rPr lang="en-US" sz="24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49530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class to preserve the list for Class 2 activity. </a:t>
            </a:r>
          </a:p>
          <a:p>
            <a:pPr marL="342900" indent="-342900">
              <a:buFont typeface="Arial" panose="020B0604020202020204" pitchFamily="34" charset="0"/>
              <a:buChar char="•"/>
            </a:pPr>
            <a:r>
              <a:rPr lang="en-US" sz="2000" dirty="0">
                <a:cs typeface="Calibri"/>
              </a:rPr>
              <a:t>Post photo to Webex project space</a:t>
            </a:r>
          </a:p>
        </p:txBody>
      </p:sp>
    </p:spTree>
    <p:extLst>
      <p:ext uri="{BB962C8B-B14F-4D97-AF65-F5344CB8AC3E}">
        <p14:creationId xmlns:p14="http://schemas.microsoft.com/office/powerpoint/2010/main" val="1352720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sz="half" idx="1"/>
          </p:nvPr>
        </p:nvSpPr>
        <p:spPr/>
        <p:txBody>
          <a:bodyPr vert="horz" lIns="91440" tIns="45720" rIns="91440" bIns="45720" rtlCol="0" anchor="t">
            <a:normAutofit/>
          </a:bodyPr>
          <a:lstStyle/>
          <a:p>
            <a:pPr lvl="1">
              <a:lnSpc>
                <a:spcPct val="150000"/>
              </a:lnSpc>
              <a:buFont typeface="Arial"/>
              <a:buChar char="•"/>
            </a:pPr>
            <a:r>
              <a:rPr lang="en-US" sz="2800" dirty="0">
                <a:cs typeface="Calibri"/>
              </a:rPr>
              <a:t>Functionality</a:t>
            </a:r>
          </a:p>
          <a:p>
            <a:pPr lvl="1">
              <a:lnSpc>
                <a:spcPct val="150000"/>
              </a:lnSpc>
              <a:buFont typeface="Arial"/>
              <a:buChar char="•"/>
            </a:pPr>
            <a:r>
              <a:rPr lang="en-US" sz="2800" dirty="0">
                <a:cs typeface="Calibri"/>
              </a:rPr>
              <a:t>Performance </a:t>
            </a:r>
          </a:p>
          <a:p>
            <a:pPr lvl="1">
              <a:lnSpc>
                <a:spcPct val="150000"/>
              </a:lnSpc>
              <a:buFont typeface="Arial"/>
              <a:buChar char="•"/>
            </a:pPr>
            <a:r>
              <a:rPr lang="en-US" sz="2800" dirty="0">
                <a:cs typeface="Calibri"/>
              </a:rPr>
              <a:t>Quality</a:t>
            </a:r>
          </a:p>
          <a:p>
            <a:pPr lvl="1">
              <a:lnSpc>
                <a:spcPct val="150000"/>
              </a:lnSpc>
              <a:buFont typeface="Arial"/>
              <a:buChar char="•"/>
            </a:pPr>
            <a:r>
              <a:rPr lang="en-US" sz="2800" dirty="0">
                <a:cs typeface="Calibri"/>
              </a:rPr>
              <a:t>Usability</a:t>
            </a:r>
          </a:p>
          <a:p>
            <a:pPr lvl="1">
              <a:lnSpc>
                <a:spcPct val="150000"/>
              </a:lnSpc>
              <a:buFont typeface="Arial"/>
              <a:buChar char="•"/>
            </a:pPr>
            <a:r>
              <a:rPr lang="en-US" sz="2800" dirty="0">
                <a:cs typeface="Calibri"/>
              </a:rPr>
              <a:t>Accessibility</a:t>
            </a:r>
          </a:p>
          <a:p>
            <a:pPr lvl="1">
              <a:lnSpc>
                <a:spcPct val="150000"/>
              </a:lnSpc>
              <a:buFont typeface="Arial"/>
              <a:buChar char="•"/>
            </a:pPr>
            <a:r>
              <a:rPr lang="en-US" sz="2800" dirty="0">
                <a:cs typeface="Calibri"/>
              </a:rPr>
              <a:t>Reliability</a:t>
            </a:r>
          </a:p>
          <a:p>
            <a:pPr marL="0" indent="0">
              <a:buNone/>
            </a:pPr>
            <a:endParaRPr lang="en-US" sz="2800" dirty="0">
              <a:cs typeface="Calibri"/>
            </a:endParaRPr>
          </a:p>
        </p:txBody>
      </p:sp>
      <p:sp>
        <p:nvSpPr>
          <p:cNvPr id="4" name="Content Placeholder 3"/>
          <p:cNvSpPr>
            <a:spLocks noGrp="1"/>
          </p:cNvSpPr>
          <p:nvPr>
            <p:ph sz="half" idx="2"/>
          </p:nvPr>
        </p:nvSpPr>
        <p:spPr/>
        <p:txBody>
          <a:bodyPr>
            <a:normAutofit/>
          </a:bodyPr>
          <a:lstStyle/>
          <a:p>
            <a:pPr lvl="1">
              <a:lnSpc>
                <a:spcPct val="150000"/>
              </a:lnSpc>
              <a:buFont typeface="Arial"/>
              <a:buChar char="•"/>
            </a:pPr>
            <a:r>
              <a:rPr lang="en-US" sz="2800" dirty="0">
                <a:cs typeface="Calibri"/>
              </a:rPr>
              <a:t>Durability</a:t>
            </a:r>
          </a:p>
          <a:p>
            <a:pPr lvl="1">
              <a:lnSpc>
                <a:spcPct val="150000"/>
              </a:lnSpc>
              <a:buFont typeface="Arial"/>
              <a:buChar char="•"/>
            </a:pPr>
            <a:r>
              <a:rPr lang="en-US" sz="2800" dirty="0">
                <a:cs typeface="Calibri"/>
              </a:rPr>
              <a:t>Availability</a:t>
            </a:r>
          </a:p>
          <a:p>
            <a:pPr lvl="1">
              <a:lnSpc>
                <a:spcPct val="150000"/>
              </a:lnSpc>
              <a:buFont typeface="Arial"/>
              <a:buChar char="•"/>
            </a:pPr>
            <a:r>
              <a:rPr lang="en-US" sz="2800" dirty="0">
                <a:cs typeface="Calibri"/>
              </a:rPr>
              <a:t>Manufacturability</a:t>
            </a:r>
          </a:p>
          <a:p>
            <a:pPr lvl="1">
              <a:lnSpc>
                <a:spcPct val="150000"/>
              </a:lnSpc>
              <a:buFont typeface="Arial"/>
              <a:buChar char="•"/>
            </a:pPr>
            <a:r>
              <a:rPr lang="en-US" sz="2800" dirty="0">
                <a:cs typeface="Calibri"/>
              </a:rPr>
              <a:t>Maintainability</a:t>
            </a:r>
          </a:p>
          <a:p>
            <a:pPr lvl="1">
              <a:lnSpc>
                <a:spcPct val="150000"/>
              </a:lnSpc>
              <a:buFont typeface="Arial"/>
              <a:buChar char="•"/>
            </a:pPr>
            <a:r>
              <a:rPr lang="en-US" sz="2800" dirty="0">
                <a:cs typeface="Calibri"/>
              </a:rPr>
              <a:t>Environmental Impact</a:t>
            </a:r>
          </a:p>
          <a:p>
            <a:pPr lvl="1">
              <a:lnSpc>
                <a:spcPct val="150000"/>
              </a:lnSpc>
              <a:buFont typeface="Arial"/>
              <a:buChar char="•"/>
            </a:pPr>
            <a:r>
              <a:rPr lang="en-US" sz="2800" dirty="0">
                <a:cs typeface="Calibri"/>
              </a:rPr>
              <a:t>Interfaces</a:t>
            </a:r>
          </a:p>
          <a:p>
            <a:pPr lvl="1">
              <a:lnSpc>
                <a:spcPct val="150000"/>
              </a:lnSpc>
              <a:buFont typeface="Arial"/>
              <a:buChar char="•"/>
            </a:pPr>
            <a:endParaRPr lang="en-US" sz="28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628650" y="1371600"/>
            <a:ext cx="7204921" cy="646331"/>
          </a:xfrm>
          <a:prstGeom prst="rect">
            <a:avLst/>
          </a:prstGeom>
          <a:noFill/>
        </p:spPr>
        <p:txBody>
          <a:bodyPr wrap="none" rtlCol="0">
            <a:spAutoFit/>
          </a:bodyPr>
          <a:lstStyle/>
          <a:p>
            <a:r>
              <a:rPr lang="en-US" dirty="0">
                <a:cs typeface="Calibri"/>
              </a:rPr>
              <a:t>The following list represents potential topic areas for generating questions:</a:t>
            </a:r>
          </a:p>
          <a:p>
            <a:endParaRPr lang="en-US" dirty="0"/>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Team Building Activity</a:t>
            </a:r>
          </a:p>
          <a:p>
            <a:endParaRPr lang="en-US" dirty="0">
              <a:cs typeface="Calibri"/>
            </a:endParaRPr>
          </a:p>
          <a:p>
            <a:r>
              <a:rPr lang="en-US" dirty="0">
                <a:cs typeface="Calibri"/>
              </a:rPr>
              <a:t>Placeholder slide – BD to complete</a:t>
            </a: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lnSpcReduction="10000"/>
          </a:bodyPr>
          <a:lstStyle/>
          <a:p>
            <a:r>
              <a:rPr lang="en-US" dirty="0">
                <a:cs typeface="Calibri"/>
              </a:rPr>
              <a:t>Employee Survey</a:t>
            </a:r>
          </a:p>
          <a:p>
            <a:pPr lvl="1"/>
            <a:r>
              <a:rPr lang="en-US" dirty="0">
                <a:cs typeface="Calibri"/>
              </a:rPr>
              <a:t>Design Lab, Inc. wants your 'immediate' feedback on your experience.</a:t>
            </a:r>
          </a:p>
          <a:p>
            <a:pPr lvl="1"/>
            <a:r>
              <a:rPr lang="en-US" dirty="0">
                <a:cs typeface="Calibri"/>
              </a:rPr>
              <a:t>These 'surveys' after many meetings will help us help you.</a:t>
            </a:r>
          </a:p>
          <a:p>
            <a:pPr lvl="1"/>
            <a:r>
              <a:rPr lang="en-US" dirty="0">
                <a:cs typeface="Calibri"/>
              </a:rPr>
              <a:t>Collected anonymously using Google Forms.</a:t>
            </a:r>
          </a:p>
          <a:p>
            <a:pPr lvl="2"/>
            <a:r>
              <a:rPr lang="en-US" dirty="0">
                <a:cs typeface="Calibri"/>
              </a:rPr>
              <a:t>If you ever want an individual response from PE/CE/Director, be sure to INCLUDE your name.</a:t>
            </a:r>
          </a:p>
          <a:p>
            <a:pPr lvl="1"/>
            <a:r>
              <a:rPr lang="en-US" dirty="0">
                <a:cs typeface="Calibri"/>
              </a:rPr>
              <a:t>Please Complete Ticket Out Today or Tomorrow</a:t>
            </a:r>
          </a:p>
          <a:p>
            <a:pPr lvl="1"/>
            <a:r>
              <a:rPr lang="en-US" dirty="0">
                <a:cs typeface="Calibri"/>
              </a:rPr>
              <a:t>You can also always use email or Webex to reach out to PE/CE with any questions.</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61572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Action Items / Meeting Prep</a:t>
            </a:r>
            <a:br>
              <a:rPr lang="en-US" dirty="0"/>
            </a:br>
            <a:r>
              <a:rPr lang="en-US" sz="1800" dirty="0"/>
              <a:t>(what was previously called homework, to be completed </a:t>
            </a:r>
            <a:r>
              <a:rPr lang="en-US" sz="1800" b="1" dirty="0"/>
              <a:t>BEFORE Meeting 2</a:t>
            </a:r>
            <a:r>
              <a:rPr lang="en-US" sz="1800" dirty="0"/>
              <a:t>)</a:t>
            </a:r>
          </a:p>
        </p:txBody>
      </p:sp>
      <p:sp>
        <p:nvSpPr>
          <p:cNvPr id="8" name="Content Placeholder 2"/>
          <p:cNvSpPr txBox="1">
            <a:spLocks/>
          </p:cNvSpPr>
          <p:nvPr/>
        </p:nvSpPr>
        <p:spPr>
          <a:xfrm>
            <a:off x="1066800" y="1122230"/>
            <a:ext cx="7886700" cy="1371600"/>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rPr>
              <a:t>Re-read the Project Description with Meeting 1 Question Generation exercise in mind</a:t>
            </a:r>
          </a:p>
          <a:p>
            <a:pPr marL="171450" indent="-171450" defTabSz="685800">
              <a:spcBef>
                <a:spcPts val="750"/>
              </a:spcBef>
            </a:pPr>
            <a:r>
              <a:rPr lang="en-US" sz="1500" dirty="0">
                <a:solidFill>
                  <a:prstClr val="black"/>
                </a:solidFill>
                <a:latin typeface="Calibri" panose="020F0502020204030204"/>
              </a:rPr>
              <a:t>Post list of project questions for team’s </a:t>
            </a:r>
            <a:r>
              <a:rPr lang="en-US" sz="1500" dirty="0" err="1">
                <a:solidFill>
                  <a:prstClr val="black"/>
                </a:solidFill>
                <a:latin typeface="Calibri" panose="020F0502020204030204"/>
              </a:rPr>
              <a:t>Webex</a:t>
            </a:r>
            <a:r>
              <a:rPr lang="en-US" sz="1500" dirty="0">
                <a:solidFill>
                  <a:prstClr val="black"/>
                </a:solidFill>
                <a:latin typeface="Calibri" panose="020F0502020204030204"/>
              </a:rPr>
              <a:t> General space</a:t>
            </a:r>
          </a:p>
          <a:p>
            <a:pPr marL="171450" indent="-171450" defTabSz="685800">
              <a:lnSpc>
                <a:spcPct val="120000"/>
              </a:lnSpc>
              <a:spcBef>
                <a:spcPts val="750"/>
              </a:spcBef>
            </a:pPr>
            <a:r>
              <a:rPr lang="en-US" sz="1500" dirty="0">
                <a:solidFill>
                  <a:prstClr val="black"/>
                </a:solidFill>
                <a:latin typeface="Calibri" panose="020F0502020204030204"/>
              </a:rPr>
              <a:t>Each team member add TWO additional project questions to team’s Webex General space for further discussion in class 2</a:t>
            </a:r>
            <a:endParaRPr lang="en-US" sz="1500" dirty="0">
              <a:solidFill>
                <a:prstClr val="black"/>
              </a:solidFill>
              <a:latin typeface="Calibri" panose="020F0502020204030204"/>
              <a:cs typeface="Calibri"/>
            </a:endParaRPr>
          </a:p>
        </p:txBody>
      </p:sp>
      <p:sp>
        <p:nvSpPr>
          <p:cNvPr id="10" name="Content Placeholder 2"/>
          <p:cNvSpPr txBox="1">
            <a:spLocks/>
          </p:cNvSpPr>
          <p:nvPr/>
        </p:nvSpPr>
        <p:spPr>
          <a:xfrm>
            <a:off x="1066800" y="2504716"/>
            <a:ext cx="7886700" cy="160020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Nothing this time!</a:t>
            </a:r>
          </a:p>
        </p:txBody>
      </p:sp>
      <p:sp>
        <p:nvSpPr>
          <p:cNvPr id="11" name="Content Placeholder 2"/>
          <p:cNvSpPr txBox="1">
            <a:spLocks/>
          </p:cNvSpPr>
          <p:nvPr/>
        </p:nvSpPr>
        <p:spPr>
          <a:xfrm>
            <a:off x="1066800" y="4115802"/>
            <a:ext cx="7886700" cy="2604061"/>
          </a:xfrm>
          <a:prstGeom prst="rect">
            <a:avLst/>
          </a:prstGeom>
          <a:solidFill>
            <a:schemeClr val="accent6">
              <a:lumMod val="20000"/>
              <a:lumOff val="80000"/>
            </a:schemeClr>
          </a:solid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Complete </a:t>
            </a:r>
            <a:r>
              <a:rPr lang="en-US" sz="1600" dirty="0">
                <a:solidFill>
                  <a:prstClr val="black"/>
                </a:solidFill>
                <a:latin typeface="Calibri" panose="020F0502020204030204"/>
              </a:rPr>
              <a:t>Meeting 1 Ticket Out </a:t>
            </a:r>
            <a:r>
              <a:rPr lang="en-US" sz="2300" dirty="0">
                <a:solidFill>
                  <a:prstClr val="black"/>
                </a:solidFill>
                <a:latin typeface="Calibri" panose="020F0502020204030204"/>
              </a:rPr>
              <a:t>- </a:t>
            </a:r>
            <a:r>
              <a:rPr lang="en-US" sz="1725" dirty="0">
                <a:solidFill>
                  <a:prstClr val="black"/>
                </a:solidFill>
                <a:cs typeface="Calibri"/>
                <a:hlinkClick r:id="rId2"/>
              </a:rPr>
              <a:t>https://forms.gle/HoU1JufvnPfDkbtW6</a:t>
            </a:r>
            <a:r>
              <a:rPr lang="en-US" sz="1725" dirty="0">
                <a:solidFill>
                  <a:prstClr val="black"/>
                </a:solidFill>
                <a:cs typeface="Calibri"/>
              </a:rPr>
              <a:t> </a:t>
            </a:r>
          </a:p>
          <a:p>
            <a:pPr marL="171450" indent="-171450" defTabSz="685800">
              <a:spcBef>
                <a:spcPts val="750"/>
              </a:spcBef>
            </a:pPr>
            <a:r>
              <a:rPr lang="en-US" sz="3000" b="1" dirty="0">
                <a:solidFill>
                  <a:prstClr val="black"/>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 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4" name="Rectangle 13"/>
          <p:cNvSpPr/>
          <p:nvPr/>
        </p:nvSpPr>
        <p:spPr>
          <a:xfrm>
            <a:off x="191027" y="140587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36</a:t>
            </a:fld>
            <a:endParaRPr lang="en-US" sz="1200" dirty="0"/>
          </a:p>
        </p:txBody>
      </p:sp>
    </p:spTree>
    <p:extLst>
      <p:ext uri="{BB962C8B-B14F-4D97-AF65-F5344CB8AC3E}">
        <p14:creationId xmlns:p14="http://schemas.microsoft.com/office/powerpoint/2010/main" val="2699027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Meeting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37</a:t>
            </a:fld>
            <a:endParaRPr lang="en-US" sz="1200" dirty="0"/>
          </a:p>
        </p:txBody>
      </p:sp>
      <p:sp>
        <p:nvSpPr>
          <p:cNvPr id="6" name="TextBox 5"/>
          <p:cNvSpPr txBox="1"/>
          <p:nvPr/>
        </p:nvSpPr>
        <p:spPr>
          <a:xfrm>
            <a:off x="228600" y="5500396"/>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u="sng" dirty="0"/>
          </a:p>
          <a:p>
            <a:pPr algn="ctr"/>
            <a:endParaRPr lang="en-US" sz="1200" dirty="0"/>
          </a:p>
        </p:txBody>
      </p:sp>
      <p:grpSp>
        <p:nvGrpSpPr>
          <p:cNvPr id="13" name="Group 12"/>
          <p:cNvGrpSpPr/>
          <p:nvPr/>
        </p:nvGrpSpPr>
        <p:grpSpPr>
          <a:xfrm>
            <a:off x="7086600" y="660494"/>
            <a:ext cx="2999703" cy="830997"/>
            <a:chOff x="-1167540" y="3413632"/>
            <a:chExt cx="4250740" cy="885220"/>
          </a:xfrm>
        </p:grpSpPr>
        <p:sp>
          <p:nvSpPr>
            <p:cNvPr id="14" name="TextBox 13"/>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5" name="Oval 14"/>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6" name="Isosceles Triangle 15"/>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4617" y="1283589"/>
            <a:ext cx="5155145" cy="4152536"/>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Capstone Expectations Q&amp;A</a:t>
            </a:r>
          </a:p>
        </p:txBody>
      </p:sp>
      <p:sp>
        <p:nvSpPr>
          <p:cNvPr id="3" name="Content Placeholder 2"/>
          <p:cNvSpPr>
            <a:spLocks noGrp="1"/>
          </p:cNvSpPr>
          <p:nvPr>
            <p:ph idx="1"/>
          </p:nvPr>
        </p:nvSpPr>
        <p:spPr/>
        <p:txBody>
          <a:bodyPr>
            <a:noAutofit/>
          </a:bodyPr>
          <a:lstStyle/>
          <a:p>
            <a:r>
              <a:rPr lang="en-US" sz="2800" dirty="0"/>
              <a:t>Action Item was to watch 1 video </a:t>
            </a:r>
            <a:r>
              <a:rPr lang="en-US" sz="1400" dirty="0"/>
              <a:t>(</a:t>
            </a:r>
            <a:r>
              <a:rPr lang="en-US" sz="1400" dirty="0">
                <a:solidFill>
                  <a:prstClr val="black"/>
                </a:solidFill>
              </a:rPr>
              <a:t>Capstone Introduction &amp; Expectations – Part 2)</a:t>
            </a:r>
            <a:endParaRPr lang="en-US" sz="1400" dirty="0"/>
          </a:p>
          <a:p>
            <a:r>
              <a:rPr lang="en-US" sz="2800" dirty="0"/>
              <a:t>QUESTIONS about content?</a:t>
            </a:r>
          </a:p>
          <a:p>
            <a:endParaRPr lang="en-US" sz="2800" dirty="0"/>
          </a:p>
          <a:p>
            <a:r>
              <a:rPr lang="en-US" sz="2800" dirty="0"/>
              <a:t>What is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38</a:t>
            </a:fld>
            <a:endParaRPr lang="en-US" sz="1200"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39</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15" name="Group 14"/>
          <p:cNvGrpSpPr/>
          <p:nvPr/>
        </p:nvGrpSpPr>
        <p:grpSpPr>
          <a:xfrm>
            <a:off x="7086600" y="660494"/>
            <a:ext cx="2999703" cy="830997"/>
            <a:chOff x="-1167540" y="3413632"/>
            <a:chExt cx="4250740" cy="885220"/>
          </a:xfrm>
        </p:grpSpPr>
        <p:sp>
          <p:nvSpPr>
            <p:cNvPr id="16" name="TextBox 15"/>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7" name="Oval 16"/>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341" y="1717831"/>
            <a:ext cx="6645317" cy="459732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1000" y="1066800"/>
            <a:ext cx="8229331" cy="4428163"/>
          </a:xfrm>
        </p:spPr>
      </p:pic>
    </p:spTree>
    <p:extLst>
      <p:ext uri="{BB962C8B-B14F-4D97-AF65-F5344CB8AC3E}">
        <p14:creationId xmlns:p14="http://schemas.microsoft.com/office/powerpoint/2010/main" val="702849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8772039"/>
              </p:ext>
            </p:extLst>
          </p:nvPr>
        </p:nvGraphicFramePr>
        <p:xfrm>
          <a:off x="304800" y="762000"/>
          <a:ext cx="8458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10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b="1" dirty="0">
                <a:cs typeface="Calibri"/>
              </a:rPr>
              <a:t>Goal</a:t>
            </a:r>
            <a:r>
              <a:rPr lang="en-US" sz="2000" dirty="0">
                <a:cs typeface="Calibri"/>
              </a:rPr>
              <a:t>: This exercise accelerates the </a:t>
            </a:r>
            <a:r>
              <a:rPr lang="en-US" sz="2000" b="1" dirty="0">
                <a:cs typeface="Calibri"/>
              </a:rPr>
              <a:t>Forming</a:t>
            </a:r>
            <a:r>
              <a:rPr lang="en-US" sz="2000" dirty="0">
                <a:cs typeface="Calibri"/>
              </a:rPr>
              <a:t> stage of the team development process by establishing common understanding of the project and the team members’ background and skills</a:t>
            </a:r>
          </a:p>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poster:</a:t>
            </a:r>
            <a:endParaRPr lang="en-US" dirty="0"/>
          </a:p>
          <a:p>
            <a:r>
              <a:rPr lang="en-US" sz="2000" dirty="0">
                <a:cs typeface="Calibri"/>
              </a:rPr>
              <a:t>2 min</a:t>
            </a:r>
            <a:endParaRPr lang="en-US" sz="2000" dirty="0"/>
          </a:p>
          <a:p>
            <a:pPr lvl="1"/>
            <a:r>
              <a:rPr lang="en-US" sz="2000" dirty="0">
                <a:cs typeface="Calibri"/>
              </a:rPr>
              <a:t>Individual </a:t>
            </a:r>
            <a:r>
              <a:rPr lang="en-US" sz="2000" b="1" dirty="0">
                <a:cs typeface="Calibri"/>
              </a:rPr>
              <a:t>silent</a:t>
            </a:r>
            <a:r>
              <a:rPr lang="en-US" sz="2000" dirty="0">
                <a:cs typeface="Calibri"/>
              </a:rPr>
              <a:t> </a:t>
            </a:r>
            <a:r>
              <a:rPr lang="en-US" sz="2000" b="1" dirty="0">
                <a:cs typeface="Calibri"/>
              </a:rPr>
              <a:t>thought</a:t>
            </a:r>
            <a:r>
              <a:rPr lang="en-US" sz="2000" dirty="0">
                <a:cs typeface="Calibri"/>
              </a:rPr>
              <a:t> on content</a:t>
            </a:r>
          </a:p>
          <a:p>
            <a:pPr lvl="1"/>
            <a:r>
              <a:rPr lang="en-US" sz="2000" dirty="0">
                <a:cs typeface="Calibri"/>
              </a:rPr>
              <a:t>Write thoughts on Post It Notes</a:t>
            </a:r>
          </a:p>
          <a:p>
            <a:r>
              <a:rPr lang="en-US" sz="2000" dirty="0">
                <a:cs typeface="Calibri"/>
              </a:rPr>
              <a:t>2 min</a:t>
            </a:r>
          </a:p>
          <a:p>
            <a:pPr lvl="1"/>
            <a:r>
              <a:rPr lang="en-US" sz="2000" dirty="0">
                <a:cs typeface="Calibri"/>
              </a:rPr>
              <a:t>Place Post Its onto poster sheet</a:t>
            </a:r>
          </a:p>
          <a:p>
            <a:pPr lvl="1"/>
            <a:r>
              <a:rPr lang="en-US" sz="2000" dirty="0">
                <a:cs typeface="Calibri"/>
              </a:rPr>
              <a:t>Quick discussion of similar, unique, or new answers</a:t>
            </a:r>
          </a:p>
          <a:p>
            <a:r>
              <a:rPr lang="en-US" sz="20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dirty="0"/>
          </a:p>
        </p:txBody>
      </p:sp>
    </p:spTree>
    <p:extLst>
      <p:ext uri="{BB962C8B-B14F-4D97-AF65-F5344CB8AC3E}">
        <p14:creationId xmlns:p14="http://schemas.microsoft.com/office/powerpoint/2010/main" val="3444547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6EA3-9840-01F3-78C6-C5C177968B46}"/>
              </a:ext>
            </a:extLst>
          </p:cNvPr>
          <p:cNvSpPr>
            <a:spLocks noGrp="1"/>
          </p:cNvSpPr>
          <p:nvPr>
            <p:ph type="title"/>
          </p:nvPr>
        </p:nvSpPr>
        <p:spPr/>
        <p:txBody>
          <a:bodyPr/>
          <a:lstStyle/>
          <a:p>
            <a:pPr algn="ctr"/>
            <a:r>
              <a:rPr lang="en-US" dirty="0"/>
              <a:t>Poster Creation Activities</a:t>
            </a:r>
          </a:p>
        </p:txBody>
      </p:sp>
      <p:sp>
        <p:nvSpPr>
          <p:cNvPr id="3" name="Content Placeholder 2">
            <a:extLst>
              <a:ext uri="{FF2B5EF4-FFF2-40B4-BE49-F238E27FC236}">
                <a16:creationId xmlns:a16="http://schemas.microsoft.com/office/drawing/2014/main" id="{9D0B4455-63F2-7B05-3BE6-4FC7371C70E5}"/>
              </a:ext>
            </a:extLst>
          </p:cNvPr>
          <p:cNvSpPr>
            <a:spLocks noGrp="1"/>
          </p:cNvSpPr>
          <p:nvPr>
            <p:ph idx="1"/>
          </p:nvPr>
        </p:nvSpPr>
        <p:spPr>
          <a:xfrm>
            <a:off x="628650" y="1825625"/>
            <a:ext cx="7886700" cy="4351338"/>
          </a:xfrm>
        </p:spPr>
        <p:txBody>
          <a:bodyPr>
            <a:normAutofit lnSpcReduction="10000"/>
          </a:bodyPr>
          <a:lstStyle/>
          <a:p>
            <a:pPr>
              <a:lnSpc>
                <a:spcPct val="150000"/>
              </a:lnSpc>
            </a:pPr>
            <a:r>
              <a:rPr lang="en-US" dirty="0"/>
              <a:t>Write your project name.</a:t>
            </a:r>
          </a:p>
          <a:p>
            <a:pPr>
              <a:lnSpc>
                <a:spcPct val="150000"/>
              </a:lnSpc>
            </a:pPr>
            <a:r>
              <a:rPr lang="en-US" dirty="0"/>
              <a:t>We Imagine Our Project to Be (2 min + 2 min)</a:t>
            </a:r>
          </a:p>
          <a:p>
            <a:pPr>
              <a:lnSpc>
                <a:spcPct val="150000"/>
              </a:lnSpc>
            </a:pPr>
            <a:r>
              <a:rPr lang="en-US" dirty="0"/>
              <a:t>We Are (5 min + 1 min)</a:t>
            </a:r>
          </a:p>
          <a:p>
            <a:pPr>
              <a:lnSpc>
                <a:spcPct val="150000"/>
              </a:lnSpc>
            </a:pPr>
            <a:r>
              <a:rPr lang="en-US" dirty="0"/>
              <a:t>What Can Go Wrong? (2 min + 2 min)</a:t>
            </a:r>
          </a:p>
          <a:p>
            <a:pPr>
              <a:lnSpc>
                <a:spcPct val="150000"/>
              </a:lnSpc>
            </a:pPr>
            <a:r>
              <a:rPr lang="en-US" dirty="0"/>
              <a:t>What are some potential challenges (2 min + 2 min)</a:t>
            </a:r>
          </a:p>
          <a:p>
            <a:pPr>
              <a:lnSpc>
                <a:spcPct val="110000"/>
              </a:lnSpc>
            </a:pPr>
            <a:r>
              <a:rPr lang="en-US" dirty="0">
                <a:ea typeface="+mj-lt"/>
                <a:cs typeface="+mj-lt"/>
              </a:rPr>
              <a:t>What classes and/or experience can you call on to help with this project? (2 min + 2 min)</a:t>
            </a:r>
          </a:p>
          <a:p>
            <a:pPr>
              <a:lnSpc>
                <a:spcPct val="110000"/>
              </a:lnSpc>
            </a:pPr>
            <a:r>
              <a:rPr lang="en-US" dirty="0">
                <a:ea typeface="+mj-lt"/>
                <a:cs typeface="+mj-lt"/>
              </a:rPr>
              <a:t>What technical problems need to be solved to successfully complete this project? (2 min + 2 min)</a:t>
            </a:r>
            <a:endParaRPr lang="en-US" dirty="0"/>
          </a:p>
          <a:p>
            <a:endParaRPr lang="en-US" dirty="0"/>
          </a:p>
        </p:txBody>
      </p:sp>
      <p:sp>
        <p:nvSpPr>
          <p:cNvPr id="5" name="Slide Number Placeholder 4">
            <a:extLst>
              <a:ext uri="{FF2B5EF4-FFF2-40B4-BE49-F238E27FC236}">
                <a16:creationId xmlns:a16="http://schemas.microsoft.com/office/drawing/2014/main" id="{57CC1BAE-5993-D16F-CB08-56633EC9C6AB}"/>
              </a:ext>
            </a:extLst>
          </p:cNvPr>
          <p:cNvSpPr>
            <a:spLocks noGrp="1"/>
          </p:cNvSpPr>
          <p:nvPr>
            <p:ph type="sldNum" sz="quarter" idx="12"/>
          </p:nvPr>
        </p:nvSpPr>
        <p:spPr/>
        <p:txBody>
          <a:bodyPr/>
          <a:lstStyle/>
          <a:p>
            <a:fld id="{028FE254-016A-4E51-98AE-D4B4E3F12C32}" type="slidenum">
              <a:rPr lang="en-US" smtClean="0"/>
              <a:t>43</a:t>
            </a:fld>
            <a:endParaRPr lang="en-US" dirty="0"/>
          </a:p>
        </p:txBody>
      </p:sp>
      <p:sp>
        <p:nvSpPr>
          <p:cNvPr id="7" name="Callout: Line 6">
            <a:extLst>
              <a:ext uri="{FF2B5EF4-FFF2-40B4-BE49-F238E27FC236}">
                <a16:creationId xmlns:a16="http://schemas.microsoft.com/office/drawing/2014/main" id="{04149BD6-40DF-96CB-7847-8C92C4296740}"/>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Animate?</a:t>
            </a:r>
          </a:p>
        </p:txBody>
      </p:sp>
    </p:spTree>
    <p:extLst>
      <p:ext uri="{BB962C8B-B14F-4D97-AF65-F5344CB8AC3E}">
        <p14:creationId xmlns:p14="http://schemas.microsoft.com/office/powerpoint/2010/main" val="36869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Team Ideation Conclusions</a:t>
            </a:r>
            <a:endParaRPr lang="en-US" sz="4000" dirty="0">
              <a:cs typeface="Calibri"/>
            </a:endParaRPr>
          </a:p>
        </p:txBody>
      </p:sp>
      <p:sp>
        <p:nvSpPr>
          <p:cNvPr id="3" name="Content Placeholder 2"/>
          <p:cNvSpPr>
            <a:spLocks noGrp="1"/>
          </p:cNvSpPr>
          <p:nvPr>
            <p:ph idx="1"/>
          </p:nvPr>
        </p:nvSpPr>
        <p:spPr/>
        <p:txBody>
          <a:bodyPr>
            <a:normAutofit/>
          </a:bodyPr>
          <a:lstStyle/>
          <a:p>
            <a:r>
              <a:rPr lang="en-US" sz="2000" dirty="0"/>
              <a:t>What unique skills/experience does each person bring to the team?</a:t>
            </a:r>
          </a:p>
          <a:p>
            <a:pPr marL="0" indent="0">
              <a:buNone/>
            </a:pPr>
            <a:endParaRPr lang="en-US" sz="2000" dirty="0"/>
          </a:p>
          <a:p>
            <a:r>
              <a:rPr lang="en-US" sz="2000" dirty="0"/>
              <a:t>What skills/experience do members share in common?</a:t>
            </a:r>
          </a:p>
          <a:p>
            <a:endParaRPr lang="en-US" sz="2000" dirty="0"/>
          </a:p>
          <a:p>
            <a:r>
              <a:rPr lang="en-US" sz="2000" dirty="0"/>
              <a:t>What specific team or organizational strength will each person contribute?</a:t>
            </a:r>
          </a:p>
          <a:p>
            <a:endParaRPr lang="en-US" sz="2000" dirty="0"/>
          </a:p>
          <a:p>
            <a:r>
              <a:rPr lang="en-US" sz="2000" dirty="0"/>
              <a:t>Where are the gaps in skill? What team or organizational weakness or areas for growth does each person have? </a:t>
            </a:r>
          </a:p>
          <a:p>
            <a:endParaRPr lang="en-US" sz="2000" dirty="0"/>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44</a:t>
            </a:fld>
            <a:endParaRPr lang="en-US" sz="1200" dirty="0"/>
          </a:p>
        </p:txBody>
      </p:sp>
      <p:sp>
        <p:nvSpPr>
          <p:cNvPr id="4" name="TextBox 3"/>
          <p:cNvSpPr txBox="1"/>
          <p:nvPr/>
        </p:nvSpPr>
        <p:spPr>
          <a:xfrm>
            <a:off x="2514600" y="5486400"/>
            <a:ext cx="4572000" cy="646331"/>
          </a:xfrm>
          <a:prstGeom prst="rect">
            <a:avLst/>
          </a:prstGeom>
          <a:noFill/>
          <a:ln w="28575">
            <a:solidFill>
              <a:srgbClr val="FF0000"/>
            </a:solidFill>
          </a:ln>
        </p:spPr>
        <p:txBody>
          <a:bodyPr wrap="square" rtlCol="0">
            <a:spAutoFit/>
          </a:bodyPr>
          <a:lstStyle/>
          <a:p>
            <a:pPr algn="ctr"/>
            <a:r>
              <a:rPr lang="en-US" dirty="0"/>
              <a:t>Take notes and post as MS Word document in team’s general Webex space</a:t>
            </a:r>
          </a:p>
        </p:txBody>
      </p:sp>
      <p:sp>
        <p:nvSpPr>
          <p:cNvPr id="5" name="Callout: Line 4">
            <a:extLst>
              <a:ext uri="{FF2B5EF4-FFF2-40B4-BE49-F238E27FC236}">
                <a16:creationId xmlns:a16="http://schemas.microsoft.com/office/drawing/2014/main" id="{D31891F3-BEDC-E6D7-A8BC-6F67431FE1BF}"/>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Re-write prompts to more clearly identify how we want them answered. Example on slide? Use template?</a:t>
            </a:r>
          </a:p>
        </p:txBody>
      </p:sp>
    </p:spTree>
    <p:extLst>
      <p:ext uri="{BB962C8B-B14F-4D97-AF65-F5344CB8AC3E}">
        <p14:creationId xmlns:p14="http://schemas.microsoft.com/office/powerpoint/2010/main" val="3668318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30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264799"/>
          </a:xfrm>
        </p:spPr>
        <p:txBody>
          <a:bodyPr vert="horz" lIns="91440" tIns="45720" rIns="91440" bIns="45720" rtlCol="0" anchor="t">
            <a:noAutofit/>
          </a:bodyPr>
          <a:lstStyle/>
          <a:p>
            <a:pPr marL="342900" lvl="1" indent="0">
              <a:buNone/>
            </a:pPr>
            <a:r>
              <a:rPr lang="en-US" sz="2000" dirty="0">
                <a:cs typeface="Calibri"/>
              </a:rPr>
              <a:t>Classify all project questions generated during Class 1 and Action Item into one of three categories</a:t>
            </a:r>
          </a:p>
          <a:p>
            <a:pPr marL="1028700" lvl="2" indent="-342900">
              <a:buFont typeface="+mj-lt"/>
              <a:buAutoNum type="alphaUcPeriod"/>
            </a:pPr>
            <a:r>
              <a:rPr lang="en-US" sz="2000" dirty="0">
                <a:cs typeface="Calibri"/>
              </a:rPr>
              <a:t>Things</a:t>
            </a:r>
            <a:r>
              <a:rPr lang="en-US" sz="2000" dirty="0">
                <a:ea typeface="+mn-lt"/>
                <a:cs typeface="+mn-lt"/>
              </a:rPr>
              <a:t> team members can research/answer themselves</a:t>
            </a:r>
          </a:p>
          <a:p>
            <a:pPr marL="1028700" lvl="2" indent="-342900">
              <a:buFont typeface="+mj-lt"/>
              <a:buAutoNum type="alphaUcPeriod"/>
            </a:pPr>
            <a:r>
              <a:rPr lang="en-US" sz="2000" dirty="0">
                <a:ea typeface="+mn-lt"/>
                <a:cs typeface="+mn-lt"/>
              </a:rPr>
              <a:t>Things PE will answer</a:t>
            </a:r>
          </a:p>
          <a:p>
            <a:pPr marL="1028700" lvl="2" indent="-342900">
              <a:buFont typeface="+mj-lt"/>
              <a:buAutoNum type="alphaUcPeriod"/>
            </a:pPr>
            <a:r>
              <a:rPr lang="en-US" sz="2000" dirty="0">
                <a:ea typeface="+mn-lt"/>
                <a:cs typeface="+mn-lt"/>
              </a:rPr>
              <a:t>Things to ask Client during kick-off meeting</a:t>
            </a:r>
          </a:p>
          <a:p>
            <a:pPr marL="685800" lvl="2" indent="0">
              <a:buNone/>
            </a:pPr>
            <a:endParaRPr lang="en-US" sz="2000" dirty="0">
              <a:ea typeface="+mn-lt"/>
              <a:cs typeface="+mn-lt"/>
            </a:endParaRPr>
          </a:p>
          <a:p>
            <a:pPr lvl="1"/>
            <a:r>
              <a:rPr lang="en-US" sz="2000" dirty="0">
                <a:ea typeface="+mn-lt"/>
                <a:cs typeface="+mn-lt"/>
              </a:rPr>
              <a:t>Team assigns owner to all questions in category A</a:t>
            </a:r>
          </a:p>
          <a:p>
            <a:pPr lvl="1"/>
            <a:r>
              <a:rPr lang="en-US" sz="2000" dirty="0">
                <a:ea typeface="+mn-lt"/>
                <a:cs typeface="+mn-lt"/>
              </a:rPr>
              <a:t>Add question classifications and ownership to Word document</a:t>
            </a:r>
          </a:p>
          <a:p>
            <a:pPr lvl="1"/>
            <a:r>
              <a:rPr lang="en-US" sz="2000" dirty="0"/>
              <a:t>Chief Engineer &amp; Project Engineer review of questions &amp; classification</a:t>
            </a:r>
          </a:p>
          <a:p>
            <a:pPr lvl="1"/>
            <a:r>
              <a:rPr lang="en-US" sz="2000" dirty="0"/>
              <a:t>Post document to EDN Forum by end of class – Project </a:t>
            </a:r>
            <a:r>
              <a:rPr lang="en-US" sz="2000" dirty="0" err="1"/>
              <a:t>Mgmt</a:t>
            </a:r>
            <a:r>
              <a:rPr lang="en-US" sz="2000" dirty="0"/>
              <a:t> thread</a:t>
            </a:r>
          </a:p>
          <a:p>
            <a:pPr lvl="1"/>
            <a:endParaRPr lang="en-US" sz="2000" dirty="0"/>
          </a:p>
          <a:p>
            <a:pPr marL="0" indent="0">
              <a:buNone/>
            </a:pPr>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pPr lvl="1"/>
            <a:endParaRPr lang="en-US" sz="20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057629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a:t>
            </a:r>
            <a:r>
              <a:rPr lang="en-US" dirty="0" err="1"/>
              <a:t>mins</a:t>
            </a:r>
            <a:r>
              <a:rPr lang="en-US" dirty="0"/>
              <a:t> - Communication &amp; Documentation </a:t>
            </a:r>
            <a:br>
              <a:rPr lang="en-US" dirty="0"/>
            </a:br>
            <a:r>
              <a:rPr lang="en-US" dirty="0"/>
              <a:t>Policies / Tools</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collaboration</a:t>
            </a:r>
          </a:p>
          <a:p>
            <a:r>
              <a:rPr lang="en-US" dirty="0"/>
              <a:t>Webex – Team Chat</a:t>
            </a:r>
          </a:p>
          <a:p>
            <a:r>
              <a:rPr lang="en-US" dirty="0"/>
              <a:t>When Is Good –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46</a:t>
            </a:fld>
            <a:endParaRPr lang="en-US" sz="1200" dirty="0"/>
          </a:p>
        </p:txBody>
      </p:sp>
      <p:sp>
        <p:nvSpPr>
          <p:cNvPr id="4" name="Callout: Line 3">
            <a:extLst>
              <a:ext uri="{FF2B5EF4-FFF2-40B4-BE49-F238E27FC236}">
                <a16:creationId xmlns:a16="http://schemas.microsoft.com/office/drawing/2014/main" id="{21E44E32-9F2C-8ADC-804F-0B3FD9CD3CFA}"/>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“Company Policy”?</a:t>
            </a:r>
          </a:p>
        </p:txBody>
      </p:sp>
    </p:spTree>
    <p:extLst>
      <p:ext uri="{BB962C8B-B14F-4D97-AF65-F5344CB8AC3E}">
        <p14:creationId xmlns:p14="http://schemas.microsoft.com/office/powerpoint/2010/main" val="1480454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628650" y="1447800"/>
            <a:ext cx="805815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NOTES from all meetings*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48</a:t>
            </a:fld>
            <a:endParaRPr lang="en-US" sz="1200" dirty="0"/>
          </a:p>
        </p:txBody>
      </p:sp>
      <p:sp>
        <p:nvSpPr>
          <p:cNvPr id="4" name="TextBox 3"/>
          <p:cNvSpPr txBox="1"/>
          <p:nvPr/>
        </p:nvSpPr>
        <p:spPr>
          <a:xfrm>
            <a:off x="3352800" y="5587358"/>
            <a:ext cx="4998719" cy="923330"/>
          </a:xfrm>
          <a:prstGeom prst="rect">
            <a:avLst/>
          </a:prstGeom>
          <a:noFill/>
          <a:ln w="28575">
            <a:solidFill>
              <a:srgbClr val="FF0000"/>
            </a:solidFill>
          </a:ln>
        </p:spPr>
        <p:txBody>
          <a:bodyPr wrap="square" rtlCol="0">
            <a:spAutoFit/>
          </a:bodyPr>
          <a:lstStyle/>
          <a:p>
            <a:r>
              <a:rPr lang="en-US" dirty="0"/>
              <a:t>In class, out of class – ALL meetings</a:t>
            </a:r>
          </a:p>
          <a:p>
            <a:r>
              <a:rPr lang="en-US" dirty="0"/>
              <a:t>Although everyone should take notes, there should be a designated note taker for each meeting.</a:t>
            </a:r>
          </a:p>
        </p:txBody>
      </p:sp>
    </p:spTree>
    <p:extLst>
      <p:ext uri="{BB962C8B-B14F-4D97-AF65-F5344CB8AC3E}">
        <p14:creationId xmlns:p14="http://schemas.microsoft.com/office/powerpoint/2010/main" val="2284217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in order to move the team more quickly into the performing stage</a:t>
            </a:r>
          </a:p>
          <a:p>
            <a:r>
              <a:rPr lang="en-US" dirty="0"/>
              <a:t>A Team Standards Agreement will be generated outside of class time by each team before Class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https://designlab.eng.rpi.edu/edn/projects/capstone-support-dev/repository/112/raw/Course%20Documents/Team%20Standards%20Agreement.docx</a:t>
            </a:r>
            <a:endParaRPr lang="en-US" dirty="0"/>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49</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of Class 6</a:t>
            </a:r>
          </a:p>
        </p:txBody>
      </p:sp>
      <p:sp>
        <p:nvSpPr>
          <p:cNvPr id="5" name="Callout: Line 4">
            <a:extLst>
              <a:ext uri="{FF2B5EF4-FFF2-40B4-BE49-F238E27FC236}">
                <a16:creationId xmlns:a16="http://schemas.microsoft.com/office/drawing/2014/main" id="{11BF0F98-CF5E-6D51-FC8C-76F723E124C8}"/>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Link - BD</a:t>
            </a:r>
          </a:p>
        </p:txBody>
      </p:sp>
    </p:spTree>
    <p:extLst>
      <p:ext uri="{BB962C8B-B14F-4D97-AF65-F5344CB8AC3E}">
        <p14:creationId xmlns:p14="http://schemas.microsoft.com/office/powerpoint/2010/main" val="308575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92500"/>
          </a:bodyPr>
          <a:lstStyle/>
          <a:p>
            <a:r>
              <a:rPr lang="en-US" dirty="0">
                <a:cs typeface="Calibri"/>
              </a:rPr>
              <a:t>This PowerPoint is available on Electronic Design Notebook (EDN) and will guide the first 10 meetings</a:t>
            </a:r>
          </a:p>
          <a:p>
            <a:pPr lvl="1"/>
            <a:r>
              <a:rPr lang="en-US" sz="2400" dirty="0"/>
              <a:t>Playbook - </a:t>
            </a:r>
            <a:r>
              <a:rPr lang="en-US" sz="2400" dirty="0">
                <a:hlinkClick r:id="rId2"/>
              </a:rPr>
              <a:t>https://designlab.eng.rpi.edu/edn/projects/capstone-support-dev/wiki/Capstone_Playbook</a:t>
            </a:r>
            <a:r>
              <a:rPr lang="en-US" sz="2400" dirty="0"/>
              <a:t> </a:t>
            </a:r>
            <a:endParaRPr lang="en-US" sz="2200" u="sng" dirty="0"/>
          </a:p>
          <a:p>
            <a:pPr lvl="1"/>
            <a:r>
              <a:rPr lang="en-US" sz="3200" dirty="0">
                <a:solidFill>
                  <a:srgbClr val="C00000"/>
                </a:solidFill>
                <a:cs typeface="Calibri"/>
              </a:rPr>
              <a:t>You are STRONGLY ENCOURAGED to download newest version of Playbook prior to EACH class meeting to get the latest info.</a:t>
            </a:r>
          </a:p>
          <a:p>
            <a:r>
              <a:rPr lang="en-US" dirty="0">
                <a:cs typeface="Calibri"/>
              </a:rPr>
              <a:t>Daily Meeting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8" name="Content Placeholder 2"/>
          <p:cNvSpPr txBox="1">
            <a:spLocks/>
          </p:cNvSpPr>
          <p:nvPr/>
        </p:nvSpPr>
        <p:spPr>
          <a:xfrm>
            <a:off x="1447800" y="1752600"/>
            <a:ext cx="7264708"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447800" y="3082295"/>
            <a:ext cx="7264708"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487826"/>
            <a:ext cx="7264708"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9" name="Oval 8"/>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3837045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33986"/>
            <a:ext cx="7886700" cy="882440"/>
          </a:xfrm>
        </p:spPr>
        <p:txBody>
          <a:bodyPr/>
          <a:lstStyle/>
          <a:p>
            <a:r>
              <a:rPr lang="en-US" dirty="0"/>
              <a:t>Action Items</a:t>
            </a:r>
            <a:br>
              <a:rPr lang="en-US" dirty="0"/>
            </a:br>
            <a:r>
              <a:rPr lang="en-US" sz="1800" dirty="0"/>
              <a:t>(what you might call homework, to be completed </a:t>
            </a:r>
            <a:r>
              <a:rPr lang="en-US" sz="1800" b="1" dirty="0"/>
              <a:t>BEFORE Class 3</a:t>
            </a:r>
            <a:r>
              <a:rPr lang="en-US" sz="1800" dirty="0"/>
              <a:t>)</a:t>
            </a:r>
          </a:p>
        </p:txBody>
      </p:sp>
      <p:sp>
        <p:nvSpPr>
          <p:cNvPr id="8" name="Content Placeholder 2"/>
          <p:cNvSpPr txBox="1">
            <a:spLocks/>
          </p:cNvSpPr>
          <p:nvPr/>
        </p:nvSpPr>
        <p:spPr>
          <a:xfrm>
            <a:off x="990600" y="1116427"/>
            <a:ext cx="7886700" cy="2026886"/>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3400" b="1" dirty="0">
                <a:solidFill>
                  <a:prstClr val="black"/>
                </a:solidFill>
                <a:latin typeface="Calibri" panose="020F0502020204030204"/>
              </a:rPr>
              <a:t>Project Technical Work</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Find answer(s) to assigned question(s) &amp; post to new thread titled “Class 2 Questions and Answers” in EDN Background Info Forum</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Identify one </a:t>
            </a:r>
            <a:r>
              <a:rPr lang="en-US" sz="2500" b="1" dirty="0">
                <a:solidFill>
                  <a:prstClr val="black"/>
                </a:solidFill>
                <a:latin typeface="Calibri" panose="020F0502020204030204"/>
                <a:ea typeface="+mn-lt"/>
                <a:cs typeface="Calibri" panose="020F0502020204030204"/>
              </a:rPr>
              <a:t>Customer Need </a:t>
            </a:r>
            <a:r>
              <a:rPr lang="en-US" sz="2500" dirty="0">
                <a:solidFill>
                  <a:prstClr val="black"/>
                </a:solidFill>
                <a:latin typeface="Calibri" panose="020F0502020204030204"/>
                <a:ea typeface="+mn-lt"/>
                <a:cs typeface="Calibri" panose="020F0502020204030204"/>
              </a:rPr>
              <a:t>for your project and translate it into an </a:t>
            </a:r>
            <a:r>
              <a:rPr lang="en-US" sz="2500" b="1" dirty="0">
                <a:solidFill>
                  <a:prstClr val="black"/>
                </a:solidFill>
                <a:latin typeface="Calibri" panose="020F0502020204030204"/>
                <a:ea typeface="+mn-lt"/>
                <a:cs typeface="Calibri" panose="020F0502020204030204"/>
              </a:rPr>
              <a:t>Engineering Requirement.</a:t>
            </a:r>
            <a:r>
              <a:rPr lang="en-US" sz="2500" dirty="0">
                <a:solidFill>
                  <a:prstClr val="black"/>
                </a:solidFill>
                <a:latin typeface="Calibri" panose="020F0502020204030204"/>
                <a:ea typeface="+mn-lt"/>
                <a:cs typeface="Calibri" panose="020F0502020204030204"/>
              </a:rPr>
              <a:t> Post to new thread in EDN Design Forum titled “Initial Needs and Requirements”. </a:t>
            </a:r>
            <a:r>
              <a:rPr lang="en-US" sz="2500" b="1" dirty="0">
                <a:solidFill>
                  <a:prstClr val="black"/>
                </a:solidFill>
                <a:latin typeface="Calibri" panose="020F0502020204030204"/>
                <a:ea typeface="+mn-lt"/>
                <a:cs typeface="Calibri" panose="020F0502020204030204"/>
              </a:rPr>
              <a:t>Leverage the Team Ideation Poster!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For ongoing projects, review prior semesters’ final presentations in accordance with PE instructions for class discussion in Class 3 or 4</a:t>
            </a:r>
          </a:p>
          <a:p>
            <a:pPr marL="514350" lvl="1" indent="-171450" defTabSz="685800">
              <a:spcBef>
                <a:spcPts val="375"/>
              </a:spcBef>
            </a:pPr>
            <a:r>
              <a:rPr lang="en-US" sz="2500" dirty="0">
                <a:solidFill>
                  <a:prstClr val="black"/>
                </a:solidFill>
                <a:latin typeface="Calibri" panose="020F0502020204030204"/>
              </a:rPr>
              <a:t>PPT should be in last semester's Final Deliverables Forum on EDN</a:t>
            </a:r>
          </a:p>
          <a:p>
            <a:pPr marL="514350" lvl="1" indent="-171450" defTabSz="685800">
              <a:spcBef>
                <a:spcPts val="375"/>
              </a:spcBef>
            </a:pPr>
            <a:r>
              <a:rPr lang="en-US" sz="2500" dirty="0">
                <a:solidFill>
                  <a:prstClr val="black"/>
                </a:solidFill>
                <a:ea typeface="+mn-lt"/>
                <a:cs typeface="Calibri" panose="020F0502020204030204"/>
              </a:rPr>
              <a:t>First team member - create new thread in EDN Background Info titled "Questions about project"</a:t>
            </a:r>
          </a:p>
          <a:p>
            <a:pPr marL="514350" lvl="1" indent="-171450" defTabSz="685800">
              <a:spcBef>
                <a:spcPts val="375"/>
              </a:spcBef>
            </a:pPr>
            <a:r>
              <a:rPr lang="en-US" sz="2500" dirty="0">
                <a:solidFill>
                  <a:prstClr val="black"/>
                </a:solidFill>
                <a:ea typeface="+mn-lt"/>
                <a:cs typeface="Calibri" panose="020F0502020204030204"/>
              </a:rPr>
              <a:t>Rest of team - respond to thread with questions you have about project</a:t>
            </a:r>
            <a:endParaRPr lang="en-US" sz="25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990600" y="3143311"/>
            <a:ext cx="7886700" cy="1807445"/>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Team Development / Design Process Refresher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Read </a:t>
            </a:r>
            <a:r>
              <a:rPr lang="en-US" sz="2500" i="1" dirty="0">
                <a:solidFill>
                  <a:prstClr val="black"/>
                </a:solidFill>
                <a:latin typeface="Calibri" panose="020F0502020204030204"/>
                <a:ea typeface="+mn-lt"/>
                <a:cs typeface="Calibri" panose="020F0502020204030204"/>
              </a:rPr>
              <a:t>The Engineering Design Process Refresher.pptx </a:t>
            </a:r>
            <a:r>
              <a:rPr lang="en-US" sz="2500" dirty="0">
                <a:solidFill>
                  <a:prstClr val="black"/>
                </a:solidFill>
                <a:latin typeface="Calibri" panose="020F0502020204030204"/>
                <a:ea typeface="+mn-lt"/>
                <a:cs typeface="Calibri" panose="020F0502020204030204"/>
              </a:rPr>
              <a:t>in preparation for class 3 discussion</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2"/>
              </a:rPr>
              <a:t>https://designlab.eng.rpi.edu/edn/projects/capstone-support-dev/repository/112/raw/training/The%20Engineering%20Design%20Process%20Refresher.pptx</a:t>
            </a:r>
            <a:endParaRPr lang="en-US" sz="157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3"/>
              </a:rPr>
              <a:t>https://mediasite.mms.rpi.edu/Mediasite5/Channel/anderm8winrpiedu-engr-2050/watch/87d950eccc2942038b1d06530e9217841d</a:t>
            </a:r>
            <a:r>
              <a:rPr lang="en-US" sz="1575" dirty="0">
                <a:solidFill>
                  <a:prstClr val="black"/>
                </a:solidFill>
                <a:latin typeface="Calibri" panose="020F0502020204030204"/>
                <a:ea typeface="+mn-lt"/>
                <a:cs typeface="Calibri" panose="020F0502020204030204"/>
              </a:rPr>
              <a:t> </a:t>
            </a:r>
            <a:endParaRPr lang="en-US" sz="1575" dirty="0">
              <a:solidFill>
                <a:prstClr val="black"/>
              </a:solidFill>
              <a:latin typeface="Calibri" panose="020F0502020204030204"/>
              <a:cs typeface="Calibri"/>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1350" dirty="0">
                <a:solidFill>
                  <a:prstClr val="black"/>
                </a:solidFill>
                <a:latin typeface="Calibri" panose="020F0502020204030204"/>
                <a:ea typeface="+mn-lt"/>
                <a:cs typeface="Calibri" panose="020F0502020204030204"/>
                <a:hlinkClick r:id="rId4"/>
              </a:rPr>
              <a:t>https://mediasite.mms.rpi.edu/Mediasite5/Channel/anderm8winrpiedu-engr-2050/watch/96dceab44ae7447d812f5a216afa97cf1d</a:t>
            </a:r>
            <a:endParaRPr lang="en-US" sz="1350" dirty="0">
              <a:solidFill>
                <a:prstClr val="black"/>
              </a:solidFill>
              <a:latin typeface="Calibri" panose="020F0502020204030204"/>
              <a:ea typeface="+mn-lt"/>
              <a:cs typeface="Calibri" panose="020F0502020204030204"/>
            </a:endParaRPr>
          </a:p>
          <a:p>
            <a:pPr marL="57150" indent="-171450" defTabSz="685800">
              <a:spcBef>
                <a:spcPts val="375"/>
              </a:spcBef>
            </a:pPr>
            <a:r>
              <a:rPr lang="en-US" sz="2600" dirty="0">
                <a:solidFill>
                  <a:prstClr val="black"/>
                </a:solidFill>
                <a:latin typeface="Calibri" panose="020F0502020204030204"/>
                <a:ea typeface="+mn-lt"/>
                <a:cs typeface="Calibri" panose="020F0502020204030204"/>
              </a:rPr>
              <a:t>Team Standards Agreement due by class 6</a:t>
            </a:r>
          </a:p>
        </p:txBody>
      </p:sp>
      <p:sp>
        <p:nvSpPr>
          <p:cNvPr id="11" name="Content Placeholder 2"/>
          <p:cNvSpPr txBox="1">
            <a:spLocks/>
          </p:cNvSpPr>
          <p:nvPr/>
        </p:nvSpPr>
        <p:spPr>
          <a:xfrm>
            <a:off x="990600" y="4950756"/>
            <a:ext cx="7886700" cy="177072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2 Ticket Out -</a:t>
            </a:r>
            <a:r>
              <a:rPr lang="en-US" sz="1200" dirty="0">
                <a:solidFill>
                  <a:prstClr val="black"/>
                </a:solidFill>
                <a:latin typeface="Calibri" panose="020F0502020204030204"/>
                <a:ea typeface="+mn-lt"/>
                <a:cs typeface="Calibri" panose="020F0502020204030204"/>
              </a:rPr>
              <a:t> </a:t>
            </a:r>
            <a:r>
              <a:rPr lang="en-US" sz="825" u="sng" dirty="0">
                <a:solidFill>
                  <a:prstClr val="black"/>
                </a:solidFill>
                <a:hlinkClick r:id="rId5"/>
              </a:rPr>
              <a:t>https://forms.gle/yvkvMFuR9rSaEhrB8</a:t>
            </a:r>
            <a:r>
              <a:rPr lang="en-US" sz="825" u="sng" dirty="0">
                <a:solidFill>
                  <a:prstClr val="black"/>
                </a:solidFill>
              </a:rPr>
              <a:t> </a:t>
            </a:r>
          </a:p>
          <a:p>
            <a:pPr marL="171450" indent="-171450" defTabSz="685800">
              <a:spcBef>
                <a:spcPts val="750"/>
              </a:spcBef>
            </a:pPr>
            <a:r>
              <a:rPr lang="en-US" sz="1400" dirty="0">
                <a:solidFill>
                  <a:prstClr val="black"/>
                </a:solidFill>
                <a:latin typeface="Calibri" panose="020F0502020204030204"/>
              </a:rPr>
              <a:t>Watch EDN Guidance for </a:t>
            </a:r>
            <a:r>
              <a:rPr lang="en-US" sz="1600" dirty="0"/>
              <a:t>Action Items </a:t>
            </a:r>
            <a:r>
              <a:rPr lang="en-US" sz="1400" dirty="0">
                <a:solidFill>
                  <a:prstClr val="black"/>
                </a:solidFill>
                <a:latin typeface="Calibri" panose="020F0502020204030204"/>
              </a:rPr>
              <a:t>- Initial Postings Video (7.5 min)</a:t>
            </a:r>
          </a:p>
          <a:p>
            <a:pPr marL="514350" lvl="1" indent="-171450" defTabSz="685800">
              <a:spcBef>
                <a:spcPts val="375"/>
              </a:spcBef>
            </a:pPr>
            <a:r>
              <a:rPr lang="en-US" sz="825" dirty="0">
                <a:solidFill>
                  <a:prstClr val="black"/>
                </a:solidFill>
                <a:latin typeface="Calibri" panose="020F0502020204030204"/>
                <a:hlinkClick r:id="rId6"/>
              </a:rPr>
              <a:t>https://designlab.eng.rpi.edu/edn/projects/capstone-support-dev/repository/112/raw/training/EDN%20Guidance%20for%20Out%20of%20Class%20Tasks%20-%20Initial%20Postings.mp4</a:t>
            </a:r>
            <a:endParaRPr lang="en-US" sz="825"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Post personal contact info (name, major, RPI email, phone #) to a Project Management Forum thread in accordance with the Initial Postings Video. First member creates the thread, other members reply to add their info. </a:t>
            </a:r>
          </a:p>
        </p:txBody>
      </p:sp>
      <p:sp>
        <p:nvSpPr>
          <p:cNvPr id="9" name="Oval 8"/>
          <p:cNvSpPr/>
          <p:nvPr/>
        </p:nvSpPr>
        <p:spPr>
          <a:xfrm>
            <a:off x="45023" y="358338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45023" y="541411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23396" y="172771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3761273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52</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Project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64758"/>
            <a:ext cx="9144000" cy="232682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Action Item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48577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Course grading</a:t>
            </a:r>
          </a:p>
          <a:p>
            <a:pPr lvl="1">
              <a:buFont typeface="Arial" panose="020B0604020202020204" pitchFamily="34" charset="0"/>
              <a:buChar char="•"/>
            </a:pPr>
            <a:r>
              <a:rPr lang="en-US" sz="2400" dirty="0"/>
              <a:t>Team member expectations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55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601152"/>
            <a:ext cx="8458200" cy="4525963"/>
          </a:xfrm>
        </p:spPr>
        <p:txBody>
          <a:bodyPr vert="horz" lIns="91440" tIns="45720" rIns="91440" bIns="45720" rtlCol="0" anchor="t">
            <a:normAutofit fontScale="92500" lnSpcReduction="1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TextBox 5"/>
          <p:cNvSpPr/>
          <p:nvPr/>
        </p:nvSpPr>
        <p:spPr>
          <a:xfrm>
            <a:off x="15433" y="6067810"/>
            <a:ext cx="9163440" cy="577080"/>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non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575100" y="559143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196390" y="564678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0" y="857250"/>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solidFill>
                <a:srgbClr val="4472C4"/>
              </a:solid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grpSp>
        <p:nvGrpSpPr>
          <p:cNvPr id="4" name="Group 3"/>
          <p:cNvGrpSpPr/>
          <p:nvPr/>
        </p:nvGrpSpPr>
        <p:grpSpPr>
          <a:xfrm>
            <a:off x="584746" y="5603339"/>
            <a:ext cx="3930120" cy="980109"/>
            <a:chOff x="584746" y="5603339"/>
            <a:chExt cx="3930120" cy="980109"/>
          </a:xfrm>
        </p:grpSpPr>
        <p:sp>
          <p:nvSpPr>
            <p:cNvPr id="132" name="TextBox 8"/>
            <p:cNvSpPr/>
            <p:nvPr/>
          </p:nvSpPr>
          <p:spPr>
            <a:xfrm>
              <a:off x="589803" y="5776625"/>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Capstone</a:t>
              </a:r>
              <a:endParaRPr lang="en-US" sz="2400" spc="-1" dirty="0">
                <a:solidFill>
                  <a:srgbClr val="000000"/>
                </a:solidFill>
                <a:latin typeface="Arial"/>
              </a:endParaRPr>
            </a:p>
          </p:txBody>
        </p:sp>
        <p:sp>
          <p:nvSpPr>
            <p:cNvPr id="133" name="Right Brace 9"/>
            <p:cNvSpPr/>
            <p:nvPr/>
          </p:nvSpPr>
          <p:spPr>
            <a:xfrm rot="5400000">
              <a:off x="2436541" y="3751544"/>
              <a:ext cx="226530" cy="3930120"/>
            </a:xfrm>
            <a:prstGeom prst="rightBrace">
              <a:avLst>
                <a:gd name="adj1" fmla="val 0"/>
                <a:gd name="adj2" fmla="val 50000"/>
              </a:avLst>
            </a:prstGeom>
            <a:noFill/>
            <a:ln w="57150">
              <a:solidFill>
                <a:srgbClr val="4472C4"/>
              </a:solidFill>
            </a:ln>
          </p:spPr>
          <p:style>
            <a:lnRef idx="1">
              <a:schemeClr val="accent1"/>
            </a:lnRef>
            <a:fillRef idx="0">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grpSp>
    </p:spTree>
    <p:extLst>
      <p:ext uri="{BB962C8B-B14F-4D97-AF65-F5344CB8AC3E}">
        <p14:creationId xmlns:p14="http://schemas.microsoft.com/office/powerpoint/2010/main" val="3252553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1131030"/>
            <a:ext cx="7886430" cy="993870"/>
          </a:xfrm>
          <a:prstGeom prst="rect">
            <a:avLst/>
          </a:prstGeom>
          <a:noFill/>
          <a:ln w="0">
            <a:noFill/>
          </a:ln>
        </p:spPr>
        <p:txBody>
          <a:bodyPr anchor="ctr">
            <a:noAutofit/>
          </a:bodyPr>
          <a:lstStyle/>
          <a:p>
            <a:pPr>
              <a:lnSpc>
                <a:spcPct val="90000"/>
              </a:lnSpc>
            </a:pPr>
            <a:r>
              <a:rPr lang="en-US" sz="3300" spc="-1">
                <a:solidFill>
                  <a:srgbClr val="000000"/>
                </a:solidFill>
                <a:latin typeface="Calibri Light"/>
              </a:rPr>
              <a:t>Generating Ideas for Your Needs</a:t>
            </a:r>
            <a:endParaRPr lang="en-US" sz="3300" spc="-1">
              <a:solidFill>
                <a:srgbClr val="000000"/>
              </a:solidFill>
              <a:latin typeface="Calibri"/>
            </a:endParaRPr>
          </a:p>
        </p:txBody>
      </p:sp>
      <p:graphicFrame>
        <p:nvGraphicFramePr>
          <p:cNvPr id="2" name="Diagram1"/>
          <p:cNvGraphicFramePr/>
          <p:nvPr>
            <p:extLst/>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222642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We’ll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a:t>
            </a:r>
            <a:r>
              <a:rPr lang="en-US" sz="1500" spc="-1">
                <a:solidFill>
                  <a:srgbClr val="000000"/>
                </a:solidFill>
                <a:latin typeface="Calibri"/>
                <a:hlinkClick r:id="rId7"/>
              </a:rPr>
              <a:t>/?c1=Functionality&amp;c2=Performance&amp;c3=Quality&amp;c4=Usability&amp;c5=Accessibility&amp;c6=Reliability&amp;c7=Durability&amp;c8=Availability&amp;c9=Manufacturability&amp;c10=Maintainability&amp;c11=Environmental%20Impact&amp;c12=Wild%20Card&amp;c13=Interfaces</a:t>
            </a:r>
            <a:r>
              <a:rPr lang="en-US" sz="1500" spc="-1">
                <a:solidFill>
                  <a:srgbClr val="000000"/>
                </a:solidFill>
                <a:latin typeface="Calibri"/>
              </a:rPr>
              <a:t>     </a:t>
            </a: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Tree>
    <p:extLst>
      <p:ext uri="{BB962C8B-B14F-4D97-AF65-F5344CB8AC3E}">
        <p14:creationId xmlns:p14="http://schemas.microsoft.com/office/powerpoint/2010/main" val="38268233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Course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and charger to all meetings</a:t>
            </a:r>
          </a:p>
          <a:p>
            <a:r>
              <a:rPr lang="en-US" dirty="0">
                <a:cs typeface="Calibri"/>
              </a:rPr>
              <a:t>Teams may wish to use Webex to record their meetings for any members who are 'absent' or have connection issues.</a:t>
            </a:r>
          </a:p>
          <a:p>
            <a:pPr lvl="1"/>
            <a:r>
              <a:rPr lang="en-US" dirty="0"/>
              <a:t>If you record, save to the cloud so your team can access the recording.</a:t>
            </a:r>
          </a:p>
          <a:p>
            <a:pPr lvl="1"/>
            <a:r>
              <a:rPr lang="en-US" dirty="0">
                <a:cs typeface="Calibri"/>
              </a:rPr>
              <a:t>You are ALWAYS encouraged to take meeting minutes and post to Electronic Design Notebook (EDN) for future reference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Project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60</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1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273170"/>
            <a:ext cx="7886700" cy="882440"/>
          </a:xfrm>
        </p:spPr>
        <p:txBody>
          <a:bodyPr/>
          <a:lstStyle/>
          <a:p>
            <a:r>
              <a:rPr lang="en-US" dirty="0"/>
              <a:t>Action Items</a:t>
            </a:r>
            <a:br>
              <a:rPr lang="en-US" dirty="0"/>
            </a:br>
            <a:r>
              <a:rPr lang="en-US" sz="1800" dirty="0"/>
              <a:t>(what you might call homework, to be completed </a:t>
            </a:r>
            <a:r>
              <a:rPr lang="en-US" sz="1800" b="1" dirty="0"/>
              <a:t>BEFORE Class 4</a:t>
            </a:r>
            <a:r>
              <a:rPr lang="en-US" sz="1800" dirty="0"/>
              <a:t>)</a:t>
            </a:r>
          </a:p>
        </p:txBody>
      </p:sp>
      <p:sp>
        <p:nvSpPr>
          <p:cNvPr id="8" name="Content Placeholder 2"/>
          <p:cNvSpPr txBox="1">
            <a:spLocks/>
          </p:cNvSpPr>
          <p:nvPr/>
        </p:nvSpPr>
        <p:spPr>
          <a:xfrm>
            <a:off x="1045640" y="1375949"/>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Update Needs/Reqs Workbook based on feedback and post to EDN Design Forum</a:t>
            </a:r>
          </a:p>
        </p:txBody>
      </p:sp>
      <p:sp>
        <p:nvSpPr>
          <p:cNvPr id="10" name="Content Placeholder 2"/>
          <p:cNvSpPr txBox="1">
            <a:spLocks/>
          </p:cNvSpPr>
          <p:nvPr/>
        </p:nvSpPr>
        <p:spPr>
          <a:xfrm>
            <a:off x="1045640" y="1977017"/>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578086"/>
            <a:ext cx="7886700" cy="4051313"/>
          </a:xfrm>
          <a:prstGeom prst="rect">
            <a:avLst/>
          </a:prstGeom>
          <a:solidFill>
            <a:schemeClr val="accent6">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Class 3 Ticket Out </a:t>
            </a:r>
            <a:r>
              <a:rPr lang="en-US" sz="1875" dirty="0">
                <a:solidFill>
                  <a:prstClr val="black"/>
                </a:solidFill>
                <a:latin typeface="Calibri" panose="020F0502020204030204"/>
                <a:ea typeface="+mn-lt"/>
                <a:cs typeface="Calibri" panose="020F0502020204030204"/>
              </a:rPr>
              <a:t>- </a:t>
            </a:r>
            <a:r>
              <a:rPr lang="en-US" sz="900" dirty="0">
                <a:solidFill>
                  <a:prstClr val="black"/>
                </a:solidFill>
                <a:hlinkClick r:id="rId2"/>
              </a:rPr>
              <a:t>https://forms.gle/DnhZCi1MzGQZTLAn8</a:t>
            </a:r>
            <a:endParaRPr lang="en-US" sz="900" dirty="0">
              <a:solidFill>
                <a:prstClr val="black"/>
              </a:solidFill>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Client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Client. They are not the team's "spokesperson" at meetings, conference calls, in class, etc.</a:t>
            </a:r>
          </a:p>
          <a:p>
            <a:pPr marL="171450" indent="-171450" defTabSz="685800">
              <a:spcBef>
                <a:spcPts val="750"/>
              </a:spcBef>
            </a:pPr>
            <a:r>
              <a:rPr lang="en-US" sz="2000" dirty="0">
                <a:solidFill>
                  <a:prstClr val="black"/>
                </a:solidFill>
                <a:latin typeface="Calibri" panose="020F0502020204030204"/>
              </a:rPr>
              <a:t>Watch Intro to EDN video (5 min) in preparation of Class 4 review</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rPr>
              <a:t>Read Project Documentation </a:t>
            </a:r>
            <a:r>
              <a:rPr lang="en-US" sz="2000" dirty="0"/>
              <a:t>page in preparation for class review</a:t>
            </a:r>
          </a:p>
          <a:p>
            <a:pPr marL="628650" lvl="1" indent="-171450" defTabSz="685800">
              <a:spcBef>
                <a:spcPts val="750"/>
              </a:spcBef>
            </a:pPr>
            <a:r>
              <a:rPr lang="en-US" sz="800" dirty="0">
                <a:hlinkClick r:id="rId4"/>
              </a:rPr>
              <a:t>https://designlab.eng.rpi.edu/edn/projects/capstone-support-dev/wiki/Project_Documentation</a:t>
            </a:r>
            <a:endParaRPr lang="en-US" sz="800" dirty="0"/>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a:t>
            </a:r>
          </a:p>
          <a:p>
            <a:pPr marL="514350" lvl="1" indent="-171450" defTabSz="685800">
              <a:spcBef>
                <a:spcPts val="375"/>
              </a:spcBef>
            </a:pPr>
            <a:r>
              <a:rPr lang="en-US" sz="900" dirty="0">
                <a:solidFill>
                  <a:prstClr val="black"/>
                </a:solidFill>
                <a:latin typeface="Calibri" panose="020F0502020204030204"/>
                <a:hlinkClick r:id="rId5"/>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notes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6"/>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end of 3rd week</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7"/>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a:t>
            </a: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Instructions </a:t>
            </a:r>
            <a:r>
              <a:rPr lang="en-US" sz="1200" dirty="0">
                <a:solidFill>
                  <a:prstClr val="black"/>
                </a:solidFill>
                <a:latin typeface="Calibri" panose="020F0502020204030204"/>
                <a:ea typeface="+mn-lt"/>
                <a:cs typeface="Calibri" panose="020F0502020204030204"/>
                <a:hlinkClick r:id="rId8"/>
              </a:rPr>
              <a:t>https://designlab.eng.rpi.edu/edn/attachments/download/114354/RMPL%20Safety%20Module%20Completion%20Instructions-Percipio%20.pdf</a:t>
            </a:r>
            <a:r>
              <a:rPr lang="en-US" sz="1200" dirty="0">
                <a:solidFill>
                  <a:prstClr val="black"/>
                </a:solidFill>
                <a:latin typeface="Calibri" panose="020F0502020204030204"/>
                <a:ea typeface="+mn-lt"/>
                <a:cs typeface="Calibri" panose="020F0502020204030204"/>
              </a:rPr>
              <a:t> </a:t>
            </a:r>
          </a:p>
        </p:txBody>
      </p:sp>
      <p:sp>
        <p:nvSpPr>
          <p:cNvPr id="9" name="Oval 8"/>
          <p:cNvSpPr/>
          <p:nvPr/>
        </p:nvSpPr>
        <p:spPr>
          <a:xfrm>
            <a:off x="65955" y="211444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4062186"/>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01398" y="122330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057400"/>
            <a:ext cx="9144000" cy="249914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agreement, and PE/CE/Client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12"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2059443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Project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and email to Client, copy your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28828240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 grading</a:t>
            </a:r>
          </a:p>
          <a:p>
            <a:pPr lvl="1"/>
            <a:r>
              <a:rPr lang="en-US" sz="2400" dirty="0"/>
              <a:t>Team member expectations</a:t>
            </a:r>
          </a:p>
          <a:p>
            <a:pPr lvl="1"/>
            <a:r>
              <a:rPr lang="en-US" sz="2400" dirty="0"/>
              <a:t>CE background and experience</a:t>
            </a:r>
          </a:p>
          <a:p>
            <a:pPr lvl="1"/>
            <a:r>
              <a:rPr lang="en-US" sz="2400" dirty="0"/>
              <a:t>Project impressions</a:t>
            </a:r>
          </a:p>
          <a:p>
            <a:pPr lvl="1"/>
            <a:r>
              <a:rPr lang="en-US" sz="2400" dirty="0"/>
              <a:t>Team Standards Agreement</a:t>
            </a:r>
          </a:p>
          <a:p>
            <a:pPr lvl="1"/>
            <a:endParaRPr lang="en-US" sz="2400" dirty="0"/>
          </a:p>
          <a:p>
            <a:pPr lvl="1"/>
            <a:endParaRPr lang="en-US" sz="2400"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8842269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9867"/>
            <a:ext cx="7886700" cy="882440"/>
          </a:xfrm>
        </p:spPr>
        <p:txBody>
          <a:bodyPr/>
          <a:lstStyle/>
          <a:p>
            <a:r>
              <a:rPr lang="en-US" dirty="0"/>
              <a:t>Action Items</a:t>
            </a:r>
            <a:br>
              <a:rPr lang="en-US" dirty="0"/>
            </a:br>
            <a:r>
              <a:rPr lang="en-US" sz="1800" dirty="0"/>
              <a:t>(to be completed </a:t>
            </a:r>
            <a:r>
              <a:rPr lang="en-US" sz="1800" b="1" dirty="0"/>
              <a:t>BEFORE Class 5</a:t>
            </a:r>
            <a:r>
              <a:rPr lang="en-US" sz="1800" dirty="0"/>
              <a:t>)</a:t>
            </a:r>
          </a:p>
        </p:txBody>
      </p:sp>
      <p:sp>
        <p:nvSpPr>
          <p:cNvPr id="8" name="Content Placeholder 2"/>
          <p:cNvSpPr txBox="1">
            <a:spLocks/>
          </p:cNvSpPr>
          <p:nvPr/>
        </p:nvSpPr>
        <p:spPr>
          <a:xfrm>
            <a:off x="1524000" y="1363838"/>
            <a:ext cx="6731308" cy="845962"/>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Update Needs/Reqs Workbook - post to Engineering Analysis folder in the repository</a:t>
            </a:r>
          </a:p>
        </p:txBody>
      </p:sp>
      <p:sp>
        <p:nvSpPr>
          <p:cNvPr id="10" name="Content Placeholder 2"/>
          <p:cNvSpPr txBox="1">
            <a:spLocks/>
          </p:cNvSpPr>
          <p:nvPr/>
        </p:nvSpPr>
        <p:spPr>
          <a:xfrm>
            <a:off x="1519989" y="2209800"/>
            <a:ext cx="6731308" cy="130250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cs typeface="Calibri"/>
              </a:rPr>
              <a:t>Watch Statement of Work video (10 min) in preparation for creating draft in class 5</a:t>
            </a: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https://designlab.eng.rpi.edu/edn/projects/capstone-support-dev/repository/112/raw/training/Statement%20of%20Work.mp4</a:t>
            </a:r>
            <a:endParaRPr lang="en-US" sz="750" dirty="0">
              <a:solidFill>
                <a:prstClr val="black"/>
              </a:solidFill>
              <a:latin typeface="Calibri" panose="020F0502020204030204"/>
              <a:cs typeface="Calibri"/>
            </a:endParaRP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24000" y="3512306"/>
            <a:ext cx="6731308" cy="2909384"/>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4 Ticket Out - </a:t>
            </a:r>
            <a:r>
              <a:rPr lang="en-US" sz="900" dirty="0">
                <a:solidFill>
                  <a:prstClr val="black"/>
                </a:solidFill>
                <a:hlinkClick r:id="rId3"/>
              </a:rPr>
              <a:t>https://forms.gle/JcjmKtadJw7cZz3i6</a:t>
            </a:r>
            <a:r>
              <a:rPr lang="en-US" sz="900" dirty="0">
                <a:solidFill>
                  <a:prstClr val="black"/>
                </a:solidFill>
              </a:rPr>
              <a:t> </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class review</a:t>
            </a:r>
          </a:p>
          <a:p>
            <a:pPr marL="514350" lvl="1" indent="-171450" defTabSz="685800">
              <a:spcBef>
                <a:spcPts val="375"/>
              </a:spcBef>
            </a:pPr>
            <a:r>
              <a:rPr lang="en-US" sz="750" dirty="0">
                <a:solidFill>
                  <a:prstClr val="black"/>
                </a:solidFill>
                <a:latin typeface="Calibri" panose="020F0502020204030204"/>
                <a:cs typeface="Calibri"/>
                <a:hlinkClick r:id="rId4"/>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dirty="0">
                <a:solidFill>
                  <a:prstClr val="black"/>
                </a:solidFill>
                <a:ea typeface="+mn-lt"/>
                <a:cs typeface="Calibri" panose="020F0502020204030204"/>
              </a:rPr>
              <a:t>Follow Subversion instructions to download and install client, then checkout a copy of the folder titled </a:t>
            </a:r>
            <a:r>
              <a:rPr lang="en-US" sz="1400" b="1" dirty="0">
                <a:solidFill>
                  <a:prstClr val="black"/>
                </a:solidFill>
                <a:ea typeface="+mn-lt"/>
                <a:cs typeface="Calibri" panose="020F0502020204030204"/>
              </a:rPr>
              <a:t>working </a:t>
            </a:r>
            <a:r>
              <a:rPr lang="en-US" sz="1400" dirty="0">
                <a:solidFill>
                  <a:prstClr val="black"/>
                </a:solidFill>
                <a:ea typeface="+mn-lt"/>
                <a:cs typeface="Calibri" panose="020F0502020204030204"/>
              </a:rPr>
              <a:t>from your project’s repository. Visit your PE’s office hours for assistance.</a:t>
            </a:r>
          </a:p>
          <a:p>
            <a:pPr marL="62865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end of 3rd week</a:t>
            </a:r>
          </a:p>
          <a:p>
            <a:pPr marL="514350" lvl="1"/>
            <a:r>
              <a:rPr lang="en-US" sz="1300" u="sng" dirty="0">
                <a:hlinkClick r:id="rId6"/>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ea typeface="+mn-lt"/>
                <a:cs typeface="Calibri" panose="020F0502020204030204"/>
              </a:rPr>
              <a:t>Instructions </a:t>
            </a:r>
            <a:r>
              <a:rPr lang="en-US" sz="600" dirty="0">
                <a:solidFill>
                  <a:prstClr val="black"/>
                </a:solidFill>
                <a:ea typeface="+mn-lt"/>
                <a:cs typeface="Calibri" panose="020F0502020204030204"/>
                <a:hlinkClick r:id="rId7"/>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835" y="243016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2672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2467" y="141636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293555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Key Class Room Locations</a:t>
            </a:r>
          </a:p>
        </p:txBody>
      </p:sp>
      <p:sp>
        <p:nvSpPr>
          <p:cNvPr id="3" name="Content Placeholder 2"/>
          <p:cNvSpPr>
            <a:spLocks noGrp="1"/>
          </p:cNvSpPr>
          <p:nvPr>
            <p:ph idx="1"/>
          </p:nvPr>
        </p:nvSpPr>
        <p:spPr>
          <a:xfrm>
            <a:off x="447472" y="1295400"/>
            <a:ext cx="7782128" cy="5007448"/>
          </a:xfrm>
        </p:spPr>
        <p:txBody>
          <a:bodyPr>
            <a:normAutofit/>
          </a:bodyPr>
          <a:lstStyle/>
          <a:p>
            <a:r>
              <a:rPr lang="en-US" dirty="0"/>
              <a:t>Capstone Classrooms are JEC 3232/3332</a:t>
            </a:r>
          </a:p>
          <a:p>
            <a:r>
              <a:rPr lang="en-US" dirty="0"/>
              <a:t>Capstone Shop (JEC 2332) will be open 9am-4pm for hands-on work (Glass and caged areas adjacent to IED shop)</a:t>
            </a:r>
          </a:p>
          <a:p>
            <a:r>
              <a:rPr lang="en-US" dirty="0"/>
              <a:t>Conference Room (JEC 3321) for meetings. Ask you PE to reserve it.</a:t>
            </a:r>
          </a:p>
          <a:p>
            <a:r>
              <a:rPr lang="en-US" dirty="0"/>
              <a:t>Conference Table back of JEC 3232 for meetings. Ask you PE to reserve it.</a:t>
            </a:r>
          </a:p>
        </p:txBody>
      </p:sp>
      <p:sp>
        <p:nvSpPr>
          <p:cNvPr id="7" name="Slide Number Placeholder 6"/>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977" y="1662550"/>
            <a:ext cx="6484046" cy="3652639"/>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the Project Statement &amp; Objectives .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3270172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status updates and design report versions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73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74</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Where, When, Why, and How of the team’s work</a:t>
            </a:r>
          </a:p>
        </p:txBody>
      </p:sp>
    </p:spTree>
    <p:extLst>
      <p:ext uri="{BB962C8B-B14F-4D97-AF65-F5344CB8AC3E}">
        <p14:creationId xmlns:p14="http://schemas.microsoft.com/office/powerpoint/2010/main" val="3745900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&amp; Documentation </a:t>
            </a:r>
            <a:br>
              <a:rPr lang="en-US" dirty="0"/>
            </a:br>
            <a:r>
              <a:rPr lang="en-US" dirty="0"/>
              <a:t>Policies / Tools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a:t> or When2Meet </a:t>
            </a:r>
            <a:r>
              <a:rPr lang="en-US" dirty="0"/>
              <a:t>–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4444500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24903789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Spring 2023</a:t>
            </a:r>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3679249773"/>
              </p:ext>
            </p:extLst>
          </p:nvPr>
        </p:nvGraphicFramePr>
        <p:xfrm>
          <a:off x="914400" y="1574800"/>
          <a:ext cx="5711825" cy="4841875"/>
        </p:xfrm>
        <a:graphic>
          <a:graphicData uri="http://schemas.openxmlformats.org/presentationml/2006/ole">
            <mc:AlternateContent xmlns:mc="http://schemas.openxmlformats.org/markup-compatibility/2006">
              <mc:Choice xmlns:v="urn:schemas-microsoft-com:vml" Requires="v">
                <p:oleObj spid="_x0000_s1037" name="Worksheet" r:id="rId3" imgW="5821538" imgH="4846131" progId="Excel.Sheet.12">
                  <p:embed/>
                </p:oleObj>
              </mc:Choice>
              <mc:Fallback>
                <p:oleObj name="Worksheet" r:id="rId3" imgW="5821538" imgH="4846131" progId="Excel.Sheet.12">
                  <p:embed/>
                  <p:pic>
                    <p:nvPicPr>
                      <p:cNvPr id="0" name="Object 9"/>
                      <p:cNvPicPr>
                        <a:picLocks noChangeAspect="1" noChangeArrowheads="1"/>
                      </p:cNvPicPr>
                      <p:nvPr/>
                    </p:nvPicPr>
                    <p:blipFill>
                      <a:blip r:embed="rId4"/>
                      <a:srcRect/>
                      <a:stretch>
                        <a:fillRect/>
                      </a:stretch>
                    </p:blipFill>
                    <p:spPr bwMode="auto">
                      <a:xfrm>
                        <a:off x="914400" y="1574800"/>
                        <a:ext cx="5711825" cy="4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39568140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PE/CE/Client</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6" name="TextBox 5"/>
          <p:cNvSpPr txBox="1"/>
          <p:nvPr/>
        </p:nvSpPr>
        <p:spPr>
          <a:xfrm>
            <a:off x="1219200" y="5433021"/>
            <a:ext cx="7086600" cy="923330"/>
          </a:xfrm>
          <a:prstGeom prst="rect">
            <a:avLst/>
          </a:prstGeom>
          <a:noFill/>
          <a:ln w="28575">
            <a:solidFill>
              <a:srgbClr val="FF0000"/>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57405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Project Statement &amp; Objectives Q&amp;A</a:t>
            </a:r>
          </a:p>
        </p:txBody>
      </p:sp>
      <p:sp>
        <p:nvSpPr>
          <p:cNvPr id="3" name="Content Placeholder 2"/>
          <p:cNvSpPr>
            <a:spLocks noGrp="1"/>
          </p:cNvSpPr>
          <p:nvPr>
            <p:ph idx="1"/>
          </p:nvPr>
        </p:nvSpPr>
        <p:spPr/>
        <p:txBody>
          <a:bodyPr>
            <a:normAutofit/>
          </a:bodyPr>
          <a:lstStyle/>
          <a:p>
            <a:r>
              <a:rPr lang="en-US" dirty="0"/>
              <a:t>Action Item was to watch 1 video…</a:t>
            </a:r>
          </a:p>
          <a:p>
            <a:r>
              <a:rPr lang="en-US" dirty="0"/>
              <a:t>QUESTIONS about content?</a:t>
            </a:r>
          </a:p>
          <a:p>
            <a:endParaRPr lang="en-US" dirty="0"/>
          </a:p>
          <a:p>
            <a:r>
              <a:rPr lang="en-US" dirty="0"/>
              <a:t>What is a Project Statement &amp; Objectives (PSO)?</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PSO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725128" y="381000"/>
            <a:ext cx="7772400" cy="1205937"/>
          </a:xfrm>
        </p:spPr>
        <p:txBody>
          <a:bodyPr>
            <a:noAutofit/>
          </a:bodyPr>
          <a:lstStyle/>
          <a:p>
            <a:r>
              <a:rPr lang="en-US" sz="4000" dirty="0">
                <a:latin typeface="+mn-lt"/>
              </a:rPr>
              <a:t>10 </a:t>
            </a:r>
            <a:r>
              <a:rPr lang="en-US" sz="4000" dirty="0" err="1">
                <a:latin typeface="+mn-lt"/>
              </a:rPr>
              <a:t>mins</a:t>
            </a:r>
            <a:r>
              <a:rPr lang="en-US" sz="4000" dirty="0">
                <a:latin typeface="+mn-lt"/>
              </a:rPr>
              <a:t> - Technical Communications</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182328" y="2209800"/>
            <a:ext cx="6858000" cy="1314090"/>
          </a:xfrm>
        </p:spPr>
        <p:txBody>
          <a:bodyPr>
            <a:normAutofit/>
          </a:bodyPr>
          <a:lstStyle/>
          <a:p>
            <a:pPr>
              <a:lnSpc>
                <a:spcPct val="110000"/>
              </a:lnSpc>
              <a:spcBef>
                <a:spcPts val="1200"/>
              </a:spcBef>
            </a:pPr>
            <a:r>
              <a:rPr lang="en-US" sz="3200" dirty="0"/>
              <a:t>Helpful Hints for Capstone </a:t>
            </a:r>
            <a:br>
              <a:rPr lang="en-US" sz="3200" dirty="0"/>
            </a:br>
            <a:r>
              <a:rPr lang="en-US" sz="3200" dirty="0"/>
              <a:t>and Career Success</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32020167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1049591" y="658762"/>
            <a:ext cx="6993194" cy="769886"/>
          </a:xfrm>
        </p:spPr>
        <p:txBody>
          <a:bodyPr>
            <a:normAutofit/>
          </a:bodyPr>
          <a:lstStyle/>
          <a:p>
            <a:r>
              <a:rPr lang="en-US" sz="4400" dirty="0">
                <a:latin typeface="+mn-lt"/>
              </a:rPr>
              <a:t>3 Keys to Success</a:t>
            </a:r>
            <a:r>
              <a:rPr lang="en-US" sz="4400" dirty="0"/>
              <a:t>*</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49940" y="2156692"/>
            <a:ext cx="6858000" cy="1655762"/>
          </a:xfrm>
        </p:spPr>
        <p:txBody>
          <a:bodyPr>
            <a:noAutofit/>
          </a:bodyPr>
          <a:lstStyle/>
          <a:p>
            <a:pPr marL="2743200" indent="-344488" algn="l">
              <a:lnSpc>
                <a:spcPct val="100000"/>
              </a:lnSpc>
              <a:buFont typeface="Arial" panose="020B0604020202020204" pitchFamily="34" charset="0"/>
              <a:buChar char="•"/>
            </a:pPr>
            <a:r>
              <a:rPr lang="en-US" sz="3200" dirty="0"/>
              <a:t>Ability to Speak</a:t>
            </a:r>
          </a:p>
          <a:p>
            <a:pPr marL="2743200" indent="-344488" algn="l">
              <a:lnSpc>
                <a:spcPct val="100000"/>
              </a:lnSpc>
              <a:buFont typeface="Arial" panose="020B0604020202020204" pitchFamily="34" charset="0"/>
              <a:buChar char="•"/>
            </a:pPr>
            <a:r>
              <a:rPr lang="en-US" sz="3200" dirty="0"/>
              <a:t>Ability to Write</a:t>
            </a:r>
          </a:p>
          <a:p>
            <a:pPr marL="2743200" indent="-344488" algn="l">
              <a:lnSpc>
                <a:spcPct val="100000"/>
              </a:lnSpc>
              <a:buFont typeface="Arial" panose="020B0604020202020204" pitchFamily="34" charset="0"/>
              <a:buChar char="•"/>
            </a:pPr>
            <a:r>
              <a:rPr lang="en-US" sz="3200" dirty="0"/>
              <a:t>Quality of Your Ideas</a:t>
            </a:r>
          </a:p>
        </p:txBody>
      </p:sp>
      <p:sp>
        <p:nvSpPr>
          <p:cNvPr id="8" name="TextBox 7">
            <a:extLst>
              <a:ext uri="{FF2B5EF4-FFF2-40B4-BE49-F238E27FC236}">
                <a16:creationId xmlns:a16="http://schemas.microsoft.com/office/drawing/2014/main" id="{8BF2D88F-D4C2-5897-0AB4-9417151817AA}"/>
              </a:ext>
            </a:extLst>
          </p:cNvPr>
          <p:cNvSpPr txBox="1"/>
          <p:nvPr/>
        </p:nvSpPr>
        <p:spPr>
          <a:xfrm>
            <a:off x="1975052" y="5934670"/>
            <a:ext cx="5644946" cy="923330"/>
          </a:xfrm>
          <a:prstGeom prst="rect">
            <a:avLst/>
          </a:prstGeom>
          <a:noFill/>
        </p:spPr>
        <p:txBody>
          <a:bodyPr wrap="square" rtlCol="0">
            <a:spAutoFit/>
          </a:bodyPr>
          <a:lstStyle/>
          <a:p>
            <a:r>
              <a:rPr lang="en-US" dirty="0"/>
              <a:t>*Prof. Patrick Winston, MIT – Director of AI Lab 1972-1997 </a:t>
            </a:r>
          </a:p>
          <a:p>
            <a:r>
              <a:rPr lang="en-US" dirty="0"/>
              <a:t>  </a:t>
            </a:r>
            <a:r>
              <a:rPr lang="en-US" dirty="0">
                <a:hlinkClick r:id="rId2"/>
              </a:rPr>
              <a:t>https://www.youtube.com/watch?v=ukYi50Gfc5M</a:t>
            </a:r>
            <a:endParaRPr lang="en-US" dirty="0"/>
          </a:p>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13553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E1DC-EE6C-24F7-7A82-811C376FB6AC}"/>
              </a:ext>
            </a:extLst>
          </p:cNvPr>
          <p:cNvSpPr>
            <a:spLocks noGrp="1"/>
          </p:cNvSpPr>
          <p:nvPr>
            <p:ph type="title"/>
          </p:nvPr>
        </p:nvSpPr>
        <p:spPr/>
        <p:txBody>
          <a:bodyPr/>
          <a:lstStyle/>
          <a:p>
            <a:pPr algn="ctr"/>
            <a:r>
              <a:rPr lang="en-US" dirty="0">
                <a:latin typeface="Calibri (Headings)"/>
              </a:rPr>
              <a:t>Tech Reports</a:t>
            </a:r>
          </a:p>
        </p:txBody>
      </p:sp>
      <p:sp>
        <p:nvSpPr>
          <p:cNvPr id="3" name="Content Placeholder 2">
            <a:extLst>
              <a:ext uri="{FF2B5EF4-FFF2-40B4-BE49-F238E27FC236}">
                <a16:creationId xmlns:a16="http://schemas.microsoft.com/office/drawing/2014/main" id="{2B616B3C-B3E7-32CD-4A91-5CBDD15F44F9}"/>
              </a:ext>
            </a:extLst>
          </p:cNvPr>
          <p:cNvSpPr>
            <a:spLocks noGrp="1"/>
          </p:cNvSpPr>
          <p:nvPr>
            <p:ph idx="1"/>
          </p:nvPr>
        </p:nvSpPr>
        <p:spPr/>
        <p:txBody>
          <a:bodyPr>
            <a:normAutofit/>
          </a:bodyPr>
          <a:lstStyle/>
          <a:p>
            <a:r>
              <a:rPr lang="en-US" sz="3200" dirty="0"/>
              <a:t>Differ from a Term Paper or Essay</a:t>
            </a:r>
            <a:br>
              <a:rPr lang="en-US" sz="3200" dirty="0"/>
            </a:br>
            <a:r>
              <a:rPr lang="en-US" sz="3200" dirty="0"/>
              <a:t>	- News Article vs. Feature Story</a:t>
            </a:r>
            <a:br>
              <a:rPr lang="en-US" sz="3200" dirty="0"/>
            </a:br>
            <a:r>
              <a:rPr lang="en-US" sz="3200" dirty="0"/>
              <a:t>	- Factual vs. Opinion</a:t>
            </a:r>
          </a:p>
          <a:p>
            <a:r>
              <a:rPr lang="en-US" sz="3200" dirty="0"/>
              <a:t>Provide Technical Information and Results  </a:t>
            </a:r>
            <a:br>
              <a:rPr lang="en-US" sz="3200" dirty="0"/>
            </a:br>
            <a:r>
              <a:rPr lang="en-US" sz="3200" dirty="0"/>
              <a:t> 	- What?</a:t>
            </a:r>
            <a:br>
              <a:rPr lang="en-US" sz="3200" dirty="0"/>
            </a:br>
            <a:r>
              <a:rPr lang="en-US" sz="3200" dirty="0"/>
              <a:t> 	- Why?</a:t>
            </a:r>
            <a:br>
              <a:rPr lang="en-US" sz="3200" dirty="0"/>
            </a:br>
            <a:r>
              <a:rPr lang="en-US" sz="3200" dirty="0"/>
              <a:t> 	- How?</a:t>
            </a:r>
          </a:p>
          <a:p>
            <a:r>
              <a:rPr lang="en-US" sz="3200" dirty="0"/>
              <a:t>Reader must be able to </a:t>
            </a:r>
            <a:r>
              <a:rPr lang="en-US" sz="3200" b="1" dirty="0"/>
              <a:t>re-produce</a:t>
            </a:r>
            <a:r>
              <a:rPr lang="en-US" sz="3200" dirty="0"/>
              <a:t> the results</a:t>
            </a:r>
          </a:p>
          <a:p>
            <a:pPr marL="0" indent="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84</a:t>
            </a:fld>
            <a:endParaRPr lang="en-US" dirty="0"/>
          </a:p>
        </p:txBody>
      </p:sp>
    </p:spTree>
    <p:extLst>
      <p:ext uri="{BB962C8B-B14F-4D97-AF65-F5344CB8AC3E}">
        <p14:creationId xmlns:p14="http://schemas.microsoft.com/office/powerpoint/2010/main" val="36330029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a:xfrm>
            <a:off x="628650" y="216313"/>
            <a:ext cx="7886700" cy="805790"/>
          </a:xfrm>
        </p:spPr>
        <p:txBody>
          <a:bodyPr/>
          <a:lstStyle/>
          <a:p>
            <a:pPr algn="ctr"/>
            <a:r>
              <a:rPr lang="en-US" dirty="0">
                <a:latin typeface="+mn-lt"/>
              </a:rPr>
              <a:t>Start with an Outline</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412647" y="1253331"/>
            <a:ext cx="8274153" cy="4766470"/>
          </a:xfrm>
        </p:spPr>
        <p:txBody>
          <a:bodyPr>
            <a:noAutofit/>
          </a:bodyPr>
          <a:lstStyle/>
          <a:p>
            <a:pPr>
              <a:buFont typeface="Wingdings" panose="05000000000000000000" pitchFamily="2" charset="2"/>
              <a:buChar char="Ø"/>
            </a:pPr>
            <a:r>
              <a:rPr lang="en-US" sz="2400" dirty="0"/>
              <a:t>What is the </a:t>
            </a:r>
            <a:r>
              <a:rPr lang="en-US" sz="2400" b="1" dirty="0">
                <a:solidFill>
                  <a:srgbClr val="0000FF"/>
                </a:solidFill>
              </a:rPr>
              <a:t>Key Message</a:t>
            </a:r>
            <a:r>
              <a:rPr lang="en-US" sz="2400" dirty="0"/>
              <a:t>?</a:t>
            </a:r>
            <a:br>
              <a:rPr lang="en-US" sz="2400" dirty="0"/>
            </a:br>
            <a:r>
              <a:rPr lang="en-US" sz="2400" dirty="0"/>
              <a:t>	Who is the Audience?</a:t>
            </a:r>
            <a:br>
              <a:rPr lang="en-US" sz="2400" dirty="0"/>
            </a:br>
            <a:r>
              <a:rPr lang="en-US" sz="2400" dirty="0"/>
              <a:t>	Can an Uninformed Reader Understand?</a:t>
            </a:r>
            <a:br>
              <a:rPr lang="en-US" sz="2400" dirty="0"/>
            </a:br>
            <a:r>
              <a:rPr lang="en-US" sz="2400" dirty="0"/>
              <a:t>	Avoid Information Overload (...Data Dump)</a:t>
            </a:r>
          </a:p>
          <a:p>
            <a:pPr>
              <a:buFont typeface="Wingdings" panose="05000000000000000000" pitchFamily="2" charset="2"/>
              <a:buChar char="Ø"/>
            </a:pPr>
            <a:r>
              <a:rPr lang="en-US" sz="2400" dirty="0"/>
              <a:t>Utilize </a:t>
            </a:r>
            <a:r>
              <a:rPr lang="en-US" sz="2400" b="1" dirty="0">
                <a:solidFill>
                  <a:srgbClr val="FF0000"/>
                </a:solidFill>
              </a:rPr>
              <a:t>Illustrations </a:t>
            </a:r>
            <a:r>
              <a:rPr lang="en-US" sz="2400" dirty="0"/>
              <a:t>to convey the message </a:t>
            </a:r>
            <a:br>
              <a:rPr lang="en-US" sz="2400" dirty="0"/>
            </a:br>
            <a:r>
              <a:rPr lang="en-US" sz="2400" dirty="0"/>
              <a:t>   	“A picture is worth 1000 words!”</a:t>
            </a:r>
            <a:br>
              <a:rPr lang="en-US" sz="2400" dirty="0"/>
            </a:br>
            <a:r>
              <a:rPr lang="en-US" sz="2400" dirty="0"/>
              <a:t>	  - Figures, Plots</a:t>
            </a:r>
            <a:br>
              <a:rPr lang="en-US" sz="2400" dirty="0"/>
            </a:br>
            <a:r>
              <a:rPr lang="en-US" sz="2400" dirty="0"/>
              <a:t>	  - Schematics, Diagrams</a:t>
            </a:r>
            <a:br>
              <a:rPr lang="en-US" sz="2400" b="1" dirty="0">
                <a:solidFill>
                  <a:srgbClr val="FF0000"/>
                </a:solidFill>
              </a:rPr>
            </a:br>
            <a:r>
              <a:rPr lang="en-US" sz="2400" dirty="0"/>
              <a:t>	  - Tables, Lists</a:t>
            </a:r>
            <a:br>
              <a:rPr lang="en-US" sz="2400" dirty="0"/>
            </a:br>
            <a:r>
              <a:rPr lang="en-US" sz="2400" dirty="0"/>
              <a:t>	  - Equations</a:t>
            </a:r>
          </a:p>
          <a:p>
            <a:pPr>
              <a:buFont typeface="Wingdings" panose="05000000000000000000" pitchFamily="2" charset="2"/>
              <a:buChar char="Ø"/>
            </a:pPr>
            <a:r>
              <a:rPr lang="en-US" sz="2400" b="1" dirty="0">
                <a:solidFill>
                  <a:srgbClr val="00B050"/>
                </a:solidFill>
              </a:rPr>
              <a:t>Self-Explanatory </a:t>
            </a:r>
            <a:r>
              <a:rPr lang="en-US" sz="2400" dirty="0"/>
              <a:t>Figure Captions and Table Names</a:t>
            </a:r>
            <a:br>
              <a:rPr lang="en-US" sz="2400" dirty="0"/>
            </a:br>
            <a:r>
              <a:rPr lang="en-US" sz="2400" dirty="0"/>
              <a:t>        Can the reader understand the diagram/table	without reading the entire text?</a:t>
            </a:r>
          </a:p>
          <a:p>
            <a:endParaRPr lang="en-US" sz="2400"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85</a:t>
            </a:fld>
            <a:endParaRPr lang="en-US" dirty="0"/>
          </a:p>
        </p:txBody>
      </p:sp>
    </p:spTree>
    <p:extLst>
      <p:ext uri="{BB962C8B-B14F-4D97-AF65-F5344CB8AC3E}">
        <p14:creationId xmlns:p14="http://schemas.microsoft.com/office/powerpoint/2010/main" val="17347046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E141-1E75-131B-EAE5-CAAD6B7EF0F1}"/>
              </a:ext>
            </a:extLst>
          </p:cNvPr>
          <p:cNvSpPr>
            <a:spLocks noGrp="1"/>
          </p:cNvSpPr>
          <p:nvPr>
            <p:ph type="title"/>
          </p:nvPr>
        </p:nvSpPr>
        <p:spPr/>
        <p:txBody>
          <a:bodyPr/>
          <a:lstStyle/>
          <a:p>
            <a:pPr algn="ctr"/>
            <a:r>
              <a:rPr lang="en-US" dirty="0">
                <a:latin typeface="+mn-lt"/>
              </a:rPr>
              <a:t>Writing Style</a:t>
            </a:r>
          </a:p>
        </p:txBody>
      </p:sp>
      <p:sp>
        <p:nvSpPr>
          <p:cNvPr id="3" name="Content Placeholder 2">
            <a:extLst>
              <a:ext uri="{FF2B5EF4-FFF2-40B4-BE49-F238E27FC236}">
                <a16:creationId xmlns:a16="http://schemas.microsoft.com/office/drawing/2014/main" id="{32E1DA2F-4A6C-4DD3-F657-89517F1D2957}"/>
              </a:ext>
            </a:extLst>
          </p:cNvPr>
          <p:cNvSpPr>
            <a:spLocks noGrp="1"/>
          </p:cNvSpPr>
          <p:nvPr>
            <p:ph idx="1"/>
          </p:nvPr>
        </p:nvSpPr>
        <p:spPr>
          <a:xfrm>
            <a:off x="1297245" y="1455177"/>
            <a:ext cx="7443632" cy="2369574"/>
          </a:xfrm>
        </p:spPr>
        <p:txBody>
          <a:bodyPr>
            <a:noAutofit/>
          </a:bodyPr>
          <a:lstStyle/>
          <a:p>
            <a:r>
              <a:rPr lang="en-US" sz="2800" dirty="0"/>
              <a:t>Clear and Concise</a:t>
            </a:r>
          </a:p>
          <a:p>
            <a:r>
              <a:rPr lang="en-US" sz="2800" dirty="0"/>
              <a:t>Short Sentences</a:t>
            </a:r>
          </a:p>
          <a:p>
            <a:r>
              <a:rPr lang="en-US" sz="2800" dirty="0"/>
              <a:t>Use Formatting for Clarity</a:t>
            </a:r>
            <a:br>
              <a:rPr lang="en-US" sz="2800" dirty="0"/>
            </a:br>
            <a:r>
              <a:rPr lang="en-US" sz="2800" dirty="0"/>
              <a:t>   </a:t>
            </a:r>
            <a:r>
              <a:rPr lang="en-US" sz="2000" dirty="0">
                <a:solidFill>
                  <a:srgbClr val="0000FF"/>
                </a:solidFill>
              </a:rPr>
              <a:t>4.0 Design Concept</a:t>
            </a:r>
            <a:br>
              <a:rPr lang="en-US" sz="2000" dirty="0">
                <a:solidFill>
                  <a:srgbClr val="0000FF"/>
                </a:solidFill>
              </a:rPr>
            </a:br>
            <a:r>
              <a:rPr lang="en-US" sz="2000" dirty="0">
                <a:solidFill>
                  <a:srgbClr val="0000FF"/>
                </a:solidFill>
              </a:rPr>
              <a:t>	   4.1 Mechanical System</a:t>
            </a:r>
            <a:br>
              <a:rPr lang="en-US" sz="2000" dirty="0">
                <a:solidFill>
                  <a:srgbClr val="0000FF"/>
                </a:solidFill>
              </a:rPr>
            </a:br>
            <a:r>
              <a:rPr lang="en-US" sz="2000" dirty="0">
                <a:solidFill>
                  <a:srgbClr val="0000FF"/>
                </a:solidFill>
              </a:rPr>
              <a:t>		4.1.1  Engine</a:t>
            </a:r>
            <a:br>
              <a:rPr lang="en-US" sz="2000" dirty="0">
                <a:solidFill>
                  <a:srgbClr val="0000FF"/>
                </a:solidFill>
              </a:rPr>
            </a:br>
            <a:r>
              <a:rPr lang="en-US" sz="2000" dirty="0">
                <a:solidFill>
                  <a:srgbClr val="0000FF"/>
                </a:solidFill>
              </a:rPr>
              <a:t>		4.1.2  Powertrain</a:t>
            </a:r>
            <a:br>
              <a:rPr lang="en-US" sz="2000" dirty="0">
                <a:solidFill>
                  <a:srgbClr val="0000FF"/>
                </a:solidFill>
              </a:rPr>
            </a:br>
            <a:r>
              <a:rPr lang="en-US" sz="2000" dirty="0">
                <a:solidFill>
                  <a:srgbClr val="0000FF"/>
                </a:solidFill>
              </a:rPr>
              <a:t>	   4.2 Electrical System</a:t>
            </a:r>
            <a:br>
              <a:rPr lang="en-US" sz="2000" dirty="0">
                <a:solidFill>
                  <a:srgbClr val="0000FF"/>
                </a:solidFill>
              </a:rPr>
            </a:br>
            <a:r>
              <a:rPr lang="en-US" sz="2000" dirty="0">
                <a:solidFill>
                  <a:srgbClr val="0000FF"/>
                </a:solidFill>
              </a:rPr>
              <a:t>		4.2.1  Sensors</a:t>
            </a:r>
            <a:br>
              <a:rPr lang="en-US" sz="2000" dirty="0">
                <a:solidFill>
                  <a:srgbClr val="0000FF"/>
                </a:solidFill>
              </a:rPr>
            </a:br>
            <a:r>
              <a:rPr lang="en-US" sz="2000" dirty="0">
                <a:solidFill>
                  <a:srgbClr val="0000FF"/>
                </a:solidFill>
              </a:rPr>
              <a:t>		4.2.2  Controls</a:t>
            </a:r>
          </a:p>
          <a:p>
            <a:r>
              <a:rPr lang="en-US" sz="2800" dirty="0"/>
              <a:t>Use a Scale in Figures to show Dimensions</a:t>
            </a:r>
          </a:p>
        </p:txBody>
      </p:sp>
      <p:pic>
        <p:nvPicPr>
          <p:cNvPr id="5" name="Picture 4">
            <a:extLst>
              <a:ext uri="{FF2B5EF4-FFF2-40B4-BE49-F238E27FC236}">
                <a16:creationId xmlns:a16="http://schemas.microsoft.com/office/drawing/2014/main" id="{375FB655-BD70-1B24-0251-5B7ECA6FA184}"/>
              </a:ext>
            </a:extLst>
          </p:cNvPr>
          <p:cNvPicPr>
            <a:picLocks noChangeAspect="1"/>
          </p:cNvPicPr>
          <p:nvPr/>
        </p:nvPicPr>
        <p:blipFill>
          <a:blip r:embed="rId2"/>
          <a:stretch>
            <a:fillRect/>
          </a:stretch>
        </p:blipFill>
        <p:spPr>
          <a:xfrm>
            <a:off x="6575502" y="1600200"/>
            <a:ext cx="1691898" cy="3131574"/>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3417246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p:txBody>
          <a:bodyPr/>
          <a:lstStyle/>
          <a:p>
            <a:r>
              <a:rPr lang="en-US" dirty="0">
                <a:latin typeface="Calibri (Headings)"/>
              </a:rPr>
              <a:t>Provide Supporting Information</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776130" y="1579822"/>
            <a:ext cx="7709107" cy="4351338"/>
          </a:xfrm>
        </p:spPr>
        <p:txBody>
          <a:bodyPr>
            <a:noAutofit/>
          </a:bodyPr>
          <a:lstStyle/>
          <a:p>
            <a:r>
              <a:rPr lang="en-US" sz="2400" dirty="0"/>
              <a:t>To Support Your Hypothesis</a:t>
            </a:r>
            <a:br>
              <a:rPr lang="en-US" sz="2400" dirty="0"/>
            </a:br>
            <a:r>
              <a:rPr lang="en-US" sz="2400" dirty="0"/>
              <a:t>	- Data</a:t>
            </a:r>
            <a:br>
              <a:rPr lang="en-US" sz="2400" dirty="0"/>
            </a:br>
            <a:r>
              <a:rPr lang="en-US" sz="2400" dirty="0"/>
              <a:t>	- Experimental Results</a:t>
            </a:r>
            <a:br>
              <a:rPr lang="en-US" sz="2400" dirty="0"/>
            </a:br>
            <a:r>
              <a:rPr lang="en-US" sz="2400" dirty="0"/>
              <a:t>	- Published Information</a:t>
            </a:r>
            <a:endParaRPr lang="en-US" sz="2400" b="1" dirty="0">
              <a:solidFill>
                <a:srgbClr val="FF0000"/>
              </a:solidFill>
            </a:endParaRPr>
          </a:p>
          <a:p>
            <a:r>
              <a:rPr lang="en-US" sz="2400" b="1" dirty="0">
                <a:solidFill>
                  <a:srgbClr val="0000FF"/>
                </a:solidFill>
              </a:rPr>
              <a:t>OR</a:t>
            </a:r>
            <a:r>
              <a:rPr lang="en-US" sz="2400" dirty="0"/>
              <a:t> To Present an Alternate Perspective</a:t>
            </a:r>
            <a:br>
              <a:rPr lang="en-US" sz="2400" dirty="0"/>
            </a:br>
            <a:r>
              <a:rPr lang="en-US" sz="2400" dirty="0"/>
              <a:t>	- Findings from the Literature</a:t>
            </a:r>
          </a:p>
          <a:p>
            <a:r>
              <a:rPr lang="en-US" sz="2400" dirty="0"/>
              <a:t>References and Citations</a:t>
            </a:r>
            <a:br>
              <a:rPr lang="en-US" sz="2400" dirty="0"/>
            </a:br>
            <a:r>
              <a:rPr lang="en-US" sz="2400" dirty="0"/>
              <a:t>	Always Provide Attribution!</a:t>
            </a:r>
          </a:p>
          <a:p>
            <a:pPr marL="0" indent="0">
              <a:buNone/>
            </a:pPr>
            <a:endParaRPr lang="en-US" sz="2400" b="1" dirty="0"/>
          </a:p>
          <a:p>
            <a:pPr marL="0" indent="0">
              <a:buNone/>
            </a:pPr>
            <a:r>
              <a:rPr lang="en-US" sz="2400" b="1" dirty="0"/>
              <a:t>PLAGIARISM</a:t>
            </a:r>
            <a:r>
              <a:rPr lang="en-US" sz="2400" dirty="0"/>
              <a:t>:</a:t>
            </a:r>
            <a:br>
              <a:rPr lang="en-US" sz="2400" dirty="0"/>
            </a:br>
            <a:r>
              <a:rPr lang="en-US" sz="2400" dirty="0"/>
              <a:t>	Use of Others’ Data/Figures/Text Without 	Attribution is Unethical and Not Acceptable</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11530793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7C79-47D1-06E7-3B33-97A9562FFB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D1C0F9F-1BB4-3D38-3D67-B4C69DAECBF8}"/>
              </a:ext>
            </a:extLst>
          </p:cNvPr>
          <p:cNvSpPr>
            <a:spLocks noGrp="1"/>
          </p:cNvSpPr>
          <p:nvPr>
            <p:ph idx="1"/>
          </p:nvPr>
        </p:nvSpPr>
        <p:spPr>
          <a:xfrm>
            <a:off x="658146" y="1501160"/>
            <a:ext cx="7886700" cy="4351338"/>
          </a:xfrm>
        </p:spPr>
        <p:txBody>
          <a:bodyPr>
            <a:normAutofit fontScale="92500" lnSpcReduction="20000"/>
          </a:bodyPr>
          <a:lstStyle/>
          <a:p>
            <a:r>
              <a:rPr lang="en-US" sz="3000" dirty="0"/>
              <a:t>Include Numbered Reference List </a:t>
            </a:r>
            <a:br>
              <a:rPr lang="en-US" sz="3000" dirty="0"/>
            </a:br>
            <a:r>
              <a:rPr lang="en-US" sz="3000" dirty="0"/>
              <a:t>	Match Reference Numbers [6,7] in Text</a:t>
            </a:r>
          </a:p>
          <a:p>
            <a:r>
              <a:rPr lang="en-US" sz="3000" dirty="0">
                <a:solidFill>
                  <a:srgbClr val="0000FF"/>
                </a:solidFill>
              </a:rPr>
              <a:t>All Figures and Tables must be referenced in the appropriate places in the text.</a:t>
            </a:r>
          </a:p>
          <a:p>
            <a:r>
              <a:rPr lang="en-US" sz="3000" dirty="0"/>
              <a:t>Is it a Legitimate/Reliable Reference?</a:t>
            </a:r>
            <a:br>
              <a:rPr lang="en-US" sz="3000" dirty="0"/>
            </a:br>
            <a:r>
              <a:rPr lang="en-US" sz="3000" dirty="0"/>
              <a:t>	- Peer Reviewed Journal Articles</a:t>
            </a:r>
            <a:br>
              <a:rPr lang="en-US" sz="3000" dirty="0"/>
            </a:br>
            <a:r>
              <a:rPr lang="en-US" sz="3000" dirty="0"/>
              <a:t>	- Technical Reports</a:t>
            </a:r>
            <a:br>
              <a:rPr lang="en-US" sz="3000" dirty="0"/>
            </a:br>
            <a:r>
              <a:rPr lang="en-US" sz="3000" dirty="0"/>
              <a:t>	- Textbook/Handbook</a:t>
            </a:r>
            <a:br>
              <a:rPr lang="en-US" sz="3000" dirty="0"/>
            </a:br>
            <a:r>
              <a:rPr lang="en-US" sz="3000" dirty="0"/>
              <a:t>	- Industry Website</a:t>
            </a:r>
          </a:p>
          <a:p>
            <a:r>
              <a:rPr lang="en-US" sz="3000" dirty="0"/>
              <a:t>For Web references, ensure all Reference Links are functional</a:t>
            </a:r>
            <a:r>
              <a:rPr lang="en-US" dirty="0"/>
              <a:t>	</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88</a:t>
            </a:fld>
            <a:endParaRPr lang="en-US" dirty="0"/>
          </a:p>
        </p:txBody>
      </p:sp>
    </p:spTree>
    <p:extLst>
      <p:ext uri="{BB962C8B-B14F-4D97-AF65-F5344CB8AC3E}">
        <p14:creationId xmlns:p14="http://schemas.microsoft.com/office/powerpoint/2010/main" val="25129329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60 min - Project Statement &amp; </a:t>
            </a:r>
            <a:r>
              <a:rPr lang="en-US" b="1" dirty="0" err="1"/>
              <a:t>ObjectivesExercise</a:t>
            </a:r>
            <a:endParaRPr lang="en-US" b="1" dirty="0"/>
          </a:p>
        </p:txBody>
      </p:sp>
      <p:sp>
        <p:nvSpPr>
          <p:cNvPr id="3" name="Content Placeholder 2"/>
          <p:cNvSpPr>
            <a:spLocks noGrp="1"/>
          </p:cNvSpPr>
          <p:nvPr>
            <p:ph idx="1"/>
          </p:nvPr>
        </p:nvSpPr>
        <p:spPr>
          <a:xfrm>
            <a:off x="628650" y="1690689"/>
            <a:ext cx="8286750" cy="4665662"/>
          </a:xfrm>
        </p:spPr>
        <p:txBody>
          <a:bodyPr>
            <a:normAutofit fontScale="92500" lnSpcReduction="10000"/>
          </a:bodyPr>
          <a:lstStyle/>
          <a:p>
            <a:pPr marL="0" indent="0">
              <a:buNone/>
            </a:pPr>
            <a:r>
              <a:rPr lang="en-US" sz="2600" dirty="0"/>
              <a:t>Design Report Template </a:t>
            </a:r>
            <a:r>
              <a:rPr lang="en-US" dirty="0"/>
              <a:t>– </a:t>
            </a:r>
            <a:r>
              <a:rPr lang="en-US" sz="2300" dirty="0"/>
              <a:t>PSO is phase 1 of this document</a:t>
            </a:r>
          </a:p>
          <a:p>
            <a:pPr marL="0" indent="0">
              <a:buNone/>
            </a:pPr>
            <a:r>
              <a:rPr lang="en-US" dirty="0">
                <a:hlinkClick r:id="rId2"/>
              </a:rPr>
              <a:t>https://designlab.eng.rpi.edu/edn/projects/capstone-support-dev/wiki/Templates_and_Forms</a:t>
            </a:r>
            <a:r>
              <a:rPr lang="en-US" dirty="0"/>
              <a:t> - Design Report.docx</a:t>
            </a:r>
          </a:p>
          <a:p>
            <a:r>
              <a:rPr lang="en-US" dirty="0"/>
              <a:t>10 min – Break into 3 groups</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CE/PE review of Deliverables</a:t>
            </a:r>
          </a:p>
          <a:p>
            <a:pPr lvl="1"/>
            <a:r>
              <a:rPr lang="en-US" dirty="0"/>
              <a:t>Team development of Dates for Deliverables and Engineering Tools and Methods</a:t>
            </a:r>
          </a:p>
          <a:p>
            <a:endParaRPr lang="en-US" dirty="0"/>
          </a:p>
          <a:p>
            <a:pPr marL="0" indent="0">
              <a:buNone/>
            </a:pPr>
            <a:r>
              <a:rPr lang="en-US" dirty="0"/>
              <a:t>Create threads in Project Statement &amp; Objectives Forum for notes on each section</a:t>
            </a:r>
          </a:p>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p:txBody>
          <a:bodyPr>
            <a:normAutofit fontScale="90000"/>
          </a:bodyPr>
          <a:lstStyle/>
          <a:p>
            <a:r>
              <a:rPr lang="en-US" dirty="0"/>
              <a:t>Capstone Design as </a:t>
            </a:r>
            <a:br>
              <a:rPr lang="en-US" dirty="0"/>
            </a:br>
            <a:r>
              <a:rPr lang="en-US" dirty="0"/>
              <a:t>a Role Playing Game</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your Project Engineer</a:t>
            </a:r>
          </a:p>
          <a:p>
            <a:r>
              <a:rPr lang="en-US" b="0" i="0" dirty="0">
                <a:effectLst/>
                <a:latin typeface="Segoe UI" panose="020B0502040204020203" pitchFamily="34" charset="0"/>
              </a:rPr>
              <a:t>Company Support Staff</a:t>
            </a:r>
          </a:p>
          <a:p>
            <a:r>
              <a:rPr lang="en-US" b="0" i="0" dirty="0">
                <a:effectLst/>
                <a:latin typeface="Segoe UI" panose="020B0502040204020203" pitchFamily="34" charset="0"/>
              </a:rPr>
              <a:t>Project Engineers and Chief Engineers</a:t>
            </a:r>
          </a:p>
        </p:txBody>
      </p:sp>
      <p:sp>
        <p:nvSpPr>
          <p:cNvPr id="3" name="Footer Placeholder 2">
            <a:extLst>
              <a:ext uri="{FF2B5EF4-FFF2-40B4-BE49-F238E27FC236}">
                <a16:creationId xmlns:a16="http://schemas.microsoft.com/office/drawing/2014/main" id="{CD1534E3-5935-6B75-C77A-04CCA9E40826}"/>
              </a:ext>
            </a:extLst>
          </p:cNvPr>
          <p:cNvSpPr>
            <a:spLocks noGrp="1"/>
          </p:cNvSpPr>
          <p:nvPr>
            <p:ph type="ftr" sz="quarter" idx="11"/>
          </p:nvPr>
        </p:nvSpPr>
        <p:spPr/>
        <p:txBody>
          <a:bodyPr/>
          <a:lstStyle/>
          <a:p>
            <a:r>
              <a:rPr lang="en-US"/>
              <a:t>PE Space</a:t>
            </a:r>
            <a:endParaRPr lang="en-US" dirty="0"/>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9</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4770" y="136525"/>
            <a:ext cx="1632030" cy="1891415"/>
          </a:xfrm>
          <a:prstGeom prst="rect">
            <a:avLst/>
          </a:prstGeom>
        </p:spPr>
      </p:pic>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1569660"/>
          </a:xfrm>
          <a:prstGeom prst="rect">
            <a:avLst/>
          </a:prstGeom>
          <a:noFill/>
        </p:spPr>
        <p:txBody>
          <a:bodyPr wrap="square" rtlCol="0">
            <a:spAutoFit/>
          </a:bodyPr>
          <a:lstStyle/>
          <a:p>
            <a:pPr algn="ct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latin typeface="Segoe UI" panose="020B0502040204020203" pitchFamily="34" charset="0"/>
                <a:sym typeface="Wingdings" panose="05000000000000000000" pitchFamily="2" charset="2"/>
              </a:rPr>
              <a:t>New </a:t>
            </a:r>
            <a:r>
              <a:rPr lang="en-US" sz="3200" b="1" dirty="0">
                <a:latin typeface="Segoe UI" panose="020B0502040204020203" pitchFamily="34" charset="0"/>
              </a:rPr>
              <a:t>Employees at a Company</a:t>
            </a: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p:txBody>
          <a:bodyPr/>
          <a:lstStyle/>
          <a:p>
            <a:r>
              <a:rPr lang="en-US" dirty="0"/>
              <a:t>Long Term vs. Short Term – aka This Semester</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p:txBody>
          <a:bodyPr>
            <a:normAutofit lnSpcReduction="10000"/>
          </a:bodyPr>
          <a:lstStyle/>
          <a:p>
            <a:pPr marL="0" indent="0">
              <a:buNone/>
            </a:pPr>
            <a:r>
              <a:rPr lang="en-US" dirty="0"/>
              <a:t>Long Term</a:t>
            </a:r>
          </a:p>
          <a:p>
            <a:r>
              <a:rPr lang="en-US" dirty="0"/>
              <a:t>1 – 5 years</a:t>
            </a:r>
          </a:p>
          <a:p>
            <a:r>
              <a:rPr lang="en-US" dirty="0"/>
              <a:t>Assumes there may be multiple projects / semesters / teams working</a:t>
            </a:r>
          </a:p>
          <a:p>
            <a:r>
              <a:rPr lang="en-US" dirty="0"/>
              <a:t>Assumes a successful output from those</a:t>
            </a:r>
          </a:p>
          <a:p>
            <a:pPr marL="0" indent="0">
              <a:buNone/>
            </a:pPr>
            <a:r>
              <a:rPr lang="en-US" b="1" dirty="0"/>
              <a:t>What can the Client do / achieve years from now because your work was successful?</a:t>
            </a:r>
          </a:p>
          <a:p>
            <a:pPr marL="0" indent="0">
              <a:buNone/>
            </a:pPr>
            <a:endParaRPr lang="en-US" dirty="0"/>
          </a:p>
          <a:p>
            <a:pPr marL="0" indent="0">
              <a:buNone/>
            </a:pPr>
            <a:r>
              <a:rPr lang="en-US" dirty="0"/>
              <a:t>Short Term – aka by the end of This Semester</a:t>
            </a:r>
          </a:p>
          <a:p>
            <a:r>
              <a:rPr lang="en-US" dirty="0"/>
              <a:t>Things your Client wants you to achieve early this semester, by mid-semester, and at the end of the semester</a:t>
            </a:r>
          </a:p>
          <a:p>
            <a:r>
              <a:rPr lang="en-US" dirty="0"/>
              <a:t>Assumes your success</a:t>
            </a:r>
          </a:p>
          <a:p>
            <a:pPr marL="0" indent="0">
              <a:buNone/>
            </a:pPr>
            <a:r>
              <a:rPr lang="en-US" b="1" dirty="0"/>
              <a:t>What can your Client do with your work immediately after the semester ends?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6CAF6BF5-E8F1-532C-A9A4-D40746E69F93}"/>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mtClean="0"/>
              <a:t>90</a:t>
            </a:fld>
            <a:endParaRPr lang="en-US" dirty="0"/>
          </a:p>
        </p:txBody>
      </p:sp>
    </p:spTree>
    <p:extLst>
      <p:ext uri="{BB962C8B-B14F-4D97-AF65-F5344CB8AC3E}">
        <p14:creationId xmlns:p14="http://schemas.microsoft.com/office/powerpoint/2010/main" val="21453096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a:bodyPr>
          <a:lstStyle/>
          <a:p>
            <a:pPr lvl="0"/>
            <a:r>
              <a:rPr lang="en-US" dirty="0"/>
              <a:t>Be productive for meetings</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40856218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Action Items</a:t>
            </a:r>
            <a:br>
              <a:rPr lang="en-US" dirty="0"/>
            </a:br>
            <a:r>
              <a:rPr lang="en-US" sz="1800" dirty="0"/>
              <a:t>(to be completed </a:t>
            </a:r>
            <a:r>
              <a:rPr lang="en-US" sz="1800" b="1" dirty="0"/>
              <a:t>BEFORE Class 6</a:t>
            </a:r>
            <a:r>
              <a:rPr lang="en-US" sz="1800" dirty="0"/>
              <a:t>)</a:t>
            </a:r>
          </a:p>
        </p:txBody>
      </p:sp>
      <p:sp>
        <p:nvSpPr>
          <p:cNvPr id="8" name="Content Placeholder 2"/>
          <p:cNvSpPr txBox="1">
            <a:spLocks/>
          </p:cNvSpPr>
          <p:nvPr/>
        </p:nvSpPr>
        <p:spPr>
          <a:xfrm>
            <a:off x="1600200" y="1117529"/>
            <a:ext cx="6807508" cy="168485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Wordsmith and polish Project Statement &amp; Objectives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Project Statement &amp; Objectives to Repository prior to class 6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working/Reports/Design Report + Poster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Needs &amp; Requirements spreadsheet to Repository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working/Engineering Analysis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Concept Generation video (9 min) in preparation for Concept Generation class exercise</a:t>
            </a:r>
          </a:p>
          <a:p>
            <a:pPr marL="514350" lvl="1" indent="-171450" defTabSz="685800">
              <a:spcBef>
                <a:spcPts val="375"/>
              </a:spcBef>
            </a:pPr>
            <a:r>
              <a:rPr lang="en-US" sz="600" dirty="0">
                <a:solidFill>
                  <a:prstClr val="black"/>
                </a:solidFill>
                <a:latin typeface="Calibri" panose="020F0502020204030204"/>
                <a:ea typeface="+mn-lt"/>
                <a:cs typeface="Calibri" panose="020F0502020204030204"/>
                <a:hlinkClick r:id="rId2"/>
              </a:rPr>
              <a:t>https://mediasite.mms.rpi.edu/Mediasite5/Channel/anderm8winrpiedu-engr-2050/watch/d78db44fd9f7424b9d8f4c72857f84371d</a:t>
            </a:r>
            <a:r>
              <a:rPr lang="en-US" sz="600" dirty="0">
                <a:solidFill>
                  <a:prstClr val="black"/>
                </a:solidFill>
                <a:latin typeface="Calibri" panose="020F0502020204030204"/>
                <a:ea typeface="+mn-lt"/>
                <a:cs typeface="Calibri" panose="020F0502020204030204"/>
              </a:rPr>
              <a:t> </a:t>
            </a:r>
          </a:p>
          <a:p>
            <a:pPr marL="57150" indent="-171450" defTabSz="685800">
              <a:spcBef>
                <a:spcPts val="375"/>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p>
          <a:p>
            <a:pPr marL="514350" lvl="1" indent="-171450" defTabSz="685800">
              <a:spcBef>
                <a:spcPts val="375"/>
              </a:spcBef>
            </a:pPr>
            <a:endParaRPr lang="en-US" sz="600" dirty="0">
              <a:solidFill>
                <a:prstClr val="black"/>
              </a:solidFill>
              <a:latin typeface="Calibri" panose="020F0502020204030204"/>
              <a:ea typeface="+mn-lt"/>
              <a:cs typeface="Calibri" panose="020F0502020204030204"/>
            </a:endParaRPr>
          </a:p>
        </p:txBody>
      </p:sp>
      <p:sp>
        <p:nvSpPr>
          <p:cNvPr id="11" name="Content Placeholder 2"/>
          <p:cNvSpPr txBox="1">
            <a:spLocks/>
          </p:cNvSpPr>
          <p:nvPr/>
        </p:nvSpPr>
        <p:spPr>
          <a:xfrm>
            <a:off x="1600200" y="4071405"/>
            <a:ext cx="6807508" cy="2289048"/>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5 Ticket Out - </a:t>
            </a:r>
            <a:r>
              <a:rPr lang="en-US" sz="750" u="sng" dirty="0">
                <a:solidFill>
                  <a:prstClr val="black"/>
                </a:solidFill>
                <a:hlinkClick r:id="rId3"/>
              </a:rPr>
              <a:t>https://forms.gle/cQMW67DEXopv8FD59</a:t>
            </a:r>
            <a:r>
              <a:rPr lang="en-US" sz="750" u="sng" dirty="0">
                <a:solidFill>
                  <a:prstClr val="black"/>
                </a:solidFill>
              </a:rPr>
              <a:t> </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rPr>
              <a:t>Watch SVN Training video</a:t>
            </a:r>
          </a:p>
          <a:p>
            <a:pPr marL="514350" lvl="1" indent="-171450" defTabSz="685800">
              <a:spcBef>
                <a:spcPts val="375"/>
              </a:spcBef>
            </a:pPr>
            <a:r>
              <a:rPr lang="en-US" sz="600" dirty="0">
                <a:solidFill>
                  <a:prstClr val="black"/>
                </a:solidFill>
                <a:latin typeface="Calibri" panose="020F0502020204030204"/>
                <a:cs typeface="Calibri"/>
                <a:hlinkClick r:id="rId4"/>
              </a:rPr>
              <a:t>https://designlab.eng.rpi.edu/edn/projects/capstone-support-dev/repository/112/raw/training/Getting%20Started%20with%20Subversion-For%20Windows%20Users.mp4</a:t>
            </a:r>
            <a:r>
              <a:rPr lang="en-US" sz="600" dirty="0">
                <a:solidFill>
                  <a:prstClr val="black"/>
                </a:solidFill>
                <a:latin typeface="Calibri" panose="020F0502020204030204"/>
                <a:cs typeface="Calibri"/>
              </a:rPr>
              <a:t> </a:t>
            </a:r>
          </a:p>
          <a:p>
            <a:pPr marL="171450" indent="-171450" defTabSz="685800">
              <a:spcBef>
                <a:spcPts val="750"/>
              </a:spcBef>
            </a:pPr>
            <a:r>
              <a:rPr lang="en-US" sz="1400" dirty="0">
                <a:solidFill>
                  <a:prstClr val="black"/>
                </a:solidFill>
                <a:latin typeface="Calibri" panose="020F0502020204030204"/>
                <a:cs typeface="Calibri"/>
              </a:rPr>
              <a:t>Complete the Online Safety Training in Percipio by end of 3rd week</a:t>
            </a:r>
            <a:endParaRPr lang="en-US" sz="1400" dirty="0">
              <a:solidFill>
                <a:prstClr val="black"/>
              </a:solidFill>
              <a:latin typeface="Calibri" panose="020F0502020204030204"/>
              <a:ea typeface="+mn-lt"/>
              <a:cs typeface="Calibri" panose="020F0502020204030204"/>
            </a:endParaRPr>
          </a:p>
          <a:p>
            <a:pPr marL="457200" lvl="1" indent="-171450" defTabSz="685800">
              <a:spcBef>
                <a:spcPts val="375"/>
              </a:spcBef>
              <a:tabLst>
                <a:tab pos="631825" algn="l"/>
              </a:tabLst>
            </a:pPr>
            <a:r>
              <a:rPr lang="en-US" sz="1100" dirty="0">
                <a:solidFill>
                  <a:prstClr val="black"/>
                </a:solidFill>
                <a:cs typeface="Calibri"/>
                <a:hlinkClick r:id="rId5"/>
              </a:rPr>
              <a:t>https://rpi.percipio.com/</a:t>
            </a:r>
            <a:endParaRPr lang="en-US" sz="1100" dirty="0">
              <a:solidFill>
                <a:prstClr val="black"/>
              </a:solidFill>
              <a:cs typeface="Calibri"/>
            </a:endParaRPr>
          </a:p>
          <a:p>
            <a:pPr marL="457200" lvl="1" indent="-171450" defTabSz="685800">
              <a:spcBef>
                <a:spcPts val="375"/>
              </a:spcBef>
              <a:tabLst>
                <a:tab pos="631825" algn="l"/>
              </a:tabLst>
            </a:pPr>
            <a:r>
              <a:rPr lang="en-US" sz="1400" dirty="0">
                <a:solidFill>
                  <a:prstClr val="black"/>
                </a:solidFill>
                <a:latin typeface="Calibri" panose="020F0502020204030204"/>
                <a:cs typeface="Calibri"/>
              </a:rPr>
              <a:t>Rensselaer Manufacturing and Prototyping Laboratories - Safety Orientation</a:t>
            </a:r>
          </a:p>
          <a:p>
            <a:pPr marL="457200" lvl="1" indent="-171450" defTabSz="685800">
              <a:spcBef>
                <a:spcPts val="750"/>
              </a:spcBef>
              <a:tabLst>
                <a:tab pos="631825" algn="l"/>
              </a:tabLst>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6"/>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62" y="1456126"/>
            <a:ext cx="6346076" cy="3819734"/>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20243014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Action Item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Generation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project needs/reqs </a:t>
            </a:r>
          </a:p>
          <a:p>
            <a:pPr lvl="1"/>
            <a:r>
              <a:rPr lang="en-US" dirty="0"/>
              <a:t>write separately on Post 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15 min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14117092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808852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ED7D31"/>
    </a:accent1>
    <a:accent2>
      <a:srgbClr val="5B9BD5"/>
    </a:accent2>
    <a:accent3>
      <a:srgbClr val="70AD47"/>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11025</Words>
  <Application>Microsoft Office PowerPoint</Application>
  <PresentationFormat>On-screen Show (4:3)</PresentationFormat>
  <Paragraphs>1453</Paragraphs>
  <Slides>128</Slides>
  <Notes>34</Notes>
  <HiddenSlides>2</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128</vt:i4>
      </vt:variant>
    </vt:vector>
  </HeadingPairs>
  <TitlesOfParts>
    <vt:vector size="144" baseType="lpstr">
      <vt:lpstr>MS Mincho</vt:lpstr>
      <vt:lpstr>游ゴシック Light</vt:lpstr>
      <vt:lpstr>Yu Mincho</vt:lpstr>
      <vt:lpstr>Algerian</vt:lpstr>
      <vt:lpstr>Arial</vt:lpstr>
      <vt:lpstr>Calibri</vt:lpstr>
      <vt:lpstr>Calibri (Headings)</vt:lpstr>
      <vt:lpstr>Calibri Light</vt:lpstr>
      <vt:lpstr>Segoe UI</vt:lpstr>
      <vt:lpstr>Symbol</vt:lpstr>
      <vt:lpstr>Times New Roman</vt:lpstr>
      <vt:lpstr>Wingdings</vt:lpstr>
      <vt:lpstr>Office Theme</vt:lpstr>
      <vt:lpstr>1_Office Theme</vt:lpstr>
      <vt:lpstr>2_Office Theme</vt:lpstr>
      <vt:lpstr>Worksheet</vt:lpstr>
      <vt:lpstr>Welcome to  Capstone Design</vt:lpstr>
      <vt:lpstr>Link to Agendas</vt:lpstr>
      <vt:lpstr>PowerPoint Presentation</vt:lpstr>
      <vt:lpstr>Class 1 Agenda</vt:lpstr>
      <vt:lpstr>5 min - Logistics</vt:lpstr>
      <vt:lpstr>Course logistics</vt:lpstr>
      <vt:lpstr>Key Class Room Locations</vt:lpstr>
      <vt:lpstr>RPI Design Lab </vt:lpstr>
      <vt:lpstr>Capstone Design as  a Role Playing Game</vt:lpstr>
      <vt:lpstr>PowerPoint Presentation</vt:lpstr>
      <vt:lpstr>Design Lab Team</vt:lpstr>
      <vt:lpstr>Faculty =&gt; Chief Engineers</vt:lpstr>
      <vt:lpstr>Diverse, Equitable and Inclusive</vt:lpstr>
      <vt:lpstr>Participation Expectations</vt:lpstr>
      <vt:lpstr>Participation Expectations</vt:lpstr>
      <vt:lpstr>Capstone is More TEAM work than GROUP work</vt:lpstr>
      <vt:lpstr>Grading</vt:lpstr>
      <vt:lpstr>Work Expectations</vt:lpstr>
      <vt:lpstr>Corporate Communications Policies</vt:lpstr>
      <vt:lpstr>Accountability Step #1</vt:lpstr>
      <vt:lpstr>5 min - Team Member Intro</vt:lpstr>
      <vt:lpstr>20 mins - Ice Breaker</vt:lpstr>
      <vt:lpstr>Ice Breaker – Community Agreements</vt:lpstr>
      <vt:lpstr>Ice Breaker – Activity and Report Out</vt:lpstr>
      <vt:lpstr>Ice Breaker Wave One – Pets!</vt:lpstr>
      <vt:lpstr>Ice Breaker Wave Two – Exercise!</vt:lpstr>
      <vt:lpstr>Ice Breaker Wave Three – Vacation!</vt:lpstr>
      <vt:lpstr>40 min</vt:lpstr>
      <vt:lpstr>5 min - Meet with Project Engineer</vt:lpstr>
      <vt:lpstr>5 min - Meet with Chief Engineer</vt:lpstr>
      <vt:lpstr>10 min – Review Project Description</vt:lpstr>
      <vt:lpstr>20 min - Generate Project Questions</vt:lpstr>
      <vt:lpstr>Question Prompts</vt:lpstr>
      <vt:lpstr>10 min – Wrap-up</vt:lpstr>
      <vt:lpstr>10 min – Wrap-up</vt:lpstr>
      <vt:lpstr>Action Items / Meeting Prep (what was previously called homework, to be completed BEFORE Meeting 2)</vt:lpstr>
      <vt:lpstr>Meeting 2 Agenda</vt:lpstr>
      <vt:lpstr>10 min - Capstone Expectations Q&amp;A</vt:lpstr>
      <vt:lpstr>Capstone Activity Categories</vt:lpstr>
      <vt:lpstr>PowerPoint Presentation</vt:lpstr>
      <vt:lpstr>PowerPoint Presentation</vt:lpstr>
      <vt:lpstr>30 min - Team Ideation Exercise</vt:lpstr>
      <vt:lpstr>Poster Creation Activities</vt:lpstr>
      <vt:lpstr>15 min - Team Ideation Conclusions</vt:lpstr>
      <vt:lpstr>30 min - Classify and Assign Questions</vt:lpstr>
      <vt:lpstr>10 mins - Communication &amp; Documentation  Policies / Tools</vt:lpstr>
      <vt:lpstr>Electronic Design Notebook (EDN)</vt:lpstr>
      <vt:lpstr>What Should I Document?</vt:lpstr>
      <vt:lpstr>5 min - Team Standards Agreement Intro</vt:lpstr>
      <vt:lpstr>Capstone Activity categories</vt:lpstr>
      <vt:lpstr>Action Items (what you might call homework, to be completed BEFORE Class 3)</vt:lpstr>
      <vt:lpstr>Class 3 Agenda</vt:lpstr>
      <vt:lpstr>10 min - Engineering Design Process Q&amp;A</vt:lpstr>
      <vt:lpstr>Engineering Design Process</vt:lpstr>
      <vt:lpstr>30 min – Meet with CE (Class 3 or 4)</vt:lpstr>
      <vt:lpstr>45 min - Customer Needs &amp;  Engineering Requirements Generation</vt:lpstr>
      <vt:lpstr>PowerPoint Presentation</vt:lpstr>
      <vt:lpstr>Generating Ideas for Your Needs</vt:lpstr>
      <vt:lpstr>15 min – Group Review of Needs &amp; Requirements</vt:lpstr>
      <vt:lpstr>45 min - Project Kick-Off Meeting</vt:lpstr>
      <vt:lpstr>30/45 min - Prior Presentation (if applicable)</vt:lpstr>
      <vt:lpstr>Action Items (what you might call homework, to be completed BEFORE Class 4)</vt:lpstr>
      <vt:lpstr>Class 4 Agenda</vt:lpstr>
      <vt:lpstr>Engineering Design Process</vt:lpstr>
      <vt:lpstr>15 min – Group Review of Needs &amp; Requirements</vt:lpstr>
      <vt:lpstr>45 min - Project Kick-Off Meeting</vt:lpstr>
      <vt:lpstr>55 min - Project Work </vt:lpstr>
      <vt:lpstr>30 min – Meet with CE (Class 3 or 4)</vt:lpstr>
      <vt:lpstr>Action Items (to be completed BEFORE Class 5)</vt:lpstr>
      <vt:lpstr>Class 5 Agenda</vt:lpstr>
      <vt:lpstr>Engineering Design Process</vt:lpstr>
      <vt:lpstr>10 min – Documentation &amp; EDN Usage Q&amp;A</vt:lpstr>
      <vt:lpstr>What is Documentation? Engineering Documentation?</vt:lpstr>
      <vt:lpstr>Why Document?</vt:lpstr>
      <vt:lpstr>Communication &amp; Documentation  Policies / Tools Reminder</vt:lpstr>
      <vt:lpstr>Documentation Wrap up</vt:lpstr>
      <vt:lpstr>Phases of the Design Report</vt:lpstr>
      <vt:lpstr>Design Report.docx - Table of Contents Revision Spring 2023</vt:lpstr>
      <vt:lpstr>Design Report Section Progress</vt:lpstr>
      <vt:lpstr>10 min - Project Statement &amp; Objectives Q&amp;A</vt:lpstr>
      <vt:lpstr>10 min - Engineering Tools and Methods</vt:lpstr>
      <vt:lpstr>10 mins - Technical Communications</vt:lpstr>
      <vt:lpstr>3 Keys to Success*</vt:lpstr>
      <vt:lpstr>Tech Reports</vt:lpstr>
      <vt:lpstr>Start with an Outline</vt:lpstr>
      <vt:lpstr>Writing Style</vt:lpstr>
      <vt:lpstr>Provide Supporting Information</vt:lpstr>
      <vt:lpstr>References</vt:lpstr>
      <vt:lpstr>60 min - Project Statement &amp; ObjectivesExercise</vt:lpstr>
      <vt:lpstr>Long Term vs. Short Term – aka This Semester</vt:lpstr>
      <vt:lpstr>Webex/Meeting Tips</vt:lpstr>
      <vt:lpstr>Action Items (to be completed BEFORE Class 6)</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10 min - Background Memo</vt:lpstr>
      <vt:lpstr>Action Items (to be completed BEFORE Class 7)</vt:lpstr>
      <vt:lpstr>Class 7 Agenda</vt:lpstr>
      <vt:lpstr>Engineering Design Process</vt:lpstr>
      <vt:lpstr>10 min - Project Planning Q&amp;A</vt:lpstr>
      <vt:lpstr>Defining Meaningful Tasks aka “SMART”</vt:lpstr>
      <vt:lpstr>Defining Meaningful Tasks aka “SMART”</vt:lpstr>
      <vt:lpstr>Review and Update Project Plan</vt:lpstr>
      <vt:lpstr>90 min - ‘Post It Note’ Project Planning Exercise</vt:lpstr>
      <vt:lpstr>Action Items (to be completed BEFORE Class 8)</vt:lpstr>
      <vt:lpstr>Class 8 Agenda</vt:lpstr>
      <vt:lpstr>Engineering Design Process</vt:lpstr>
      <vt:lpstr>60 min – Follow Team created Agenda</vt:lpstr>
      <vt:lpstr>15 min – PE Review Project Plan</vt:lpstr>
      <vt:lpstr>30 min – PE Review of Client Meeting PPT</vt:lpstr>
      <vt:lpstr>Action Items (to be completed BEFORE Class 9)</vt:lpstr>
      <vt:lpstr>Class 9 Agenda</vt:lpstr>
      <vt:lpstr>Engineering Design Process</vt:lpstr>
      <vt:lpstr>5 min – BDR Q&amp;A</vt:lpstr>
      <vt:lpstr>95 min – Poster Creation</vt:lpstr>
      <vt:lpstr>Action Items (to be completed BEFORE Class 10)</vt:lpstr>
      <vt:lpstr>Class 10 Agenda</vt:lpstr>
      <vt:lpstr>Day 10</vt:lpstr>
      <vt:lpstr>Class 11 and Beyond Agenda</vt:lpstr>
      <vt:lpstr>Preliminary Design Review (10/7 Th or 10/8 Fri) Presentation Schedule</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2023-08-16T16:20:04Z</dcterms:modified>
</cp:coreProperties>
</file>