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35"/>
  </p:notesMasterIdLst>
  <p:sldIdLst>
    <p:sldId id="256" r:id="rId4"/>
    <p:sldId id="339" r:id="rId5"/>
    <p:sldId id="415" r:id="rId6"/>
    <p:sldId id="276" r:id="rId7"/>
    <p:sldId id="257" r:id="rId8"/>
    <p:sldId id="317" r:id="rId9"/>
    <p:sldId id="310" r:id="rId10"/>
    <p:sldId id="275" r:id="rId11"/>
    <p:sldId id="462" r:id="rId12"/>
    <p:sldId id="463" r:id="rId13"/>
    <p:sldId id="477" r:id="rId14"/>
    <p:sldId id="478" r:id="rId15"/>
    <p:sldId id="465" r:id="rId16"/>
    <p:sldId id="274" r:id="rId17"/>
    <p:sldId id="46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60" r:id="rId34"/>
    <p:sldId id="421" r:id="rId35"/>
    <p:sldId id="440" r:id="rId36"/>
    <p:sldId id="292" r:id="rId37"/>
    <p:sldId id="461" r:id="rId38"/>
    <p:sldId id="406" r:id="rId39"/>
    <p:sldId id="264" r:id="rId40"/>
    <p:sldId id="389" r:id="rId41"/>
    <p:sldId id="426" r:id="rId42"/>
    <p:sldId id="427" r:id="rId43"/>
    <p:sldId id="428" r:id="rId44"/>
    <p:sldId id="420" r:id="rId45"/>
    <p:sldId id="441" r:id="rId46"/>
    <p:sldId id="418" r:id="rId47"/>
    <p:sldId id="473" r:id="rId48"/>
    <p:sldId id="362" r:id="rId49"/>
    <p:sldId id="329" r:id="rId50"/>
    <p:sldId id="330" r:id="rId51"/>
    <p:sldId id="331" r:id="rId52"/>
    <p:sldId id="429" r:id="rId53"/>
    <p:sldId id="417" r:id="rId54"/>
    <p:sldId id="407" r:id="rId55"/>
    <p:sldId id="287" r:id="rId56"/>
    <p:sldId id="387" r:id="rId57"/>
    <p:sldId id="333" r:id="rId58"/>
    <p:sldId id="340" r:id="rId59"/>
    <p:sldId id="289" r:id="rId60"/>
    <p:sldId id="468" r:id="rId61"/>
    <p:sldId id="469" r:id="rId62"/>
    <p:sldId id="471" r:id="rId63"/>
    <p:sldId id="288" r:id="rId64"/>
    <p:sldId id="290" r:id="rId65"/>
    <p:sldId id="408" r:id="rId66"/>
    <p:sldId id="293" r:id="rId67"/>
    <p:sldId id="372" r:id="rId68"/>
    <p:sldId id="393" r:id="rId69"/>
    <p:sldId id="394" r:id="rId70"/>
    <p:sldId id="342" r:id="rId71"/>
    <p:sldId id="474" r:id="rId72"/>
    <p:sldId id="409" r:id="rId73"/>
    <p:sldId id="298" r:id="rId74"/>
    <p:sldId id="373" r:id="rId75"/>
    <p:sldId id="386" r:id="rId76"/>
    <p:sldId id="446" r:id="rId77"/>
    <p:sldId id="447" r:id="rId78"/>
    <p:sldId id="450" r:id="rId79"/>
    <p:sldId id="448" r:id="rId80"/>
    <p:sldId id="355" r:id="rId81"/>
    <p:sldId id="366" r:id="rId82"/>
    <p:sldId id="367" r:id="rId83"/>
    <p:sldId id="401" r:id="rId84"/>
    <p:sldId id="476" r:id="rId85"/>
    <p:sldId id="313" r:id="rId86"/>
    <p:sldId id="475" r:id="rId87"/>
    <p:sldId id="452" r:id="rId88"/>
    <p:sldId id="453" r:id="rId89"/>
    <p:sldId id="454" r:id="rId90"/>
    <p:sldId id="455" r:id="rId91"/>
    <p:sldId id="456" r:id="rId92"/>
    <p:sldId id="457" r:id="rId93"/>
    <p:sldId id="458" r:id="rId94"/>
    <p:sldId id="309" r:id="rId95"/>
    <p:sldId id="442" r:id="rId96"/>
    <p:sldId id="433" r:id="rId97"/>
    <p:sldId id="410" r:id="rId98"/>
    <p:sldId id="300" r:id="rId99"/>
    <p:sldId id="374" r:id="rId100"/>
    <p:sldId id="385" r:id="rId101"/>
    <p:sldId id="382" r:id="rId102"/>
    <p:sldId id="343" r:id="rId103"/>
    <p:sldId id="344" r:id="rId104"/>
    <p:sldId id="345" r:id="rId105"/>
    <p:sldId id="381" r:id="rId106"/>
    <p:sldId id="459" r:id="rId107"/>
    <p:sldId id="411" r:id="rId108"/>
    <p:sldId id="302" r:id="rId109"/>
    <p:sldId id="375" r:id="rId110"/>
    <p:sldId id="384" r:id="rId111"/>
    <p:sldId id="402" r:id="rId112"/>
    <p:sldId id="404" r:id="rId113"/>
    <p:sldId id="466" r:id="rId114"/>
    <p:sldId id="348" r:id="rId115"/>
    <p:sldId id="412" r:id="rId116"/>
    <p:sldId id="304" r:id="rId117"/>
    <p:sldId id="376" r:id="rId118"/>
    <p:sldId id="395" r:id="rId119"/>
    <p:sldId id="396" r:id="rId120"/>
    <p:sldId id="397" r:id="rId121"/>
    <p:sldId id="413" r:id="rId122"/>
    <p:sldId id="306" r:id="rId123"/>
    <p:sldId id="378" r:id="rId124"/>
    <p:sldId id="383" r:id="rId125"/>
    <p:sldId id="350" r:id="rId126"/>
    <p:sldId id="414" r:id="rId127"/>
    <p:sldId id="443" r:id="rId128"/>
    <p:sldId id="444" r:id="rId129"/>
    <p:sldId id="398" r:id="rId130"/>
    <p:sldId id="369" r:id="rId131"/>
    <p:sldId id="338" r:id="rId132"/>
    <p:sldId id="316" r:id="rId133"/>
    <p:sldId id="352" r:id="rId13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2939" autoAdjust="0"/>
  </p:normalViewPr>
  <p:slideViewPr>
    <p:cSldViewPr>
      <p:cViewPr varScale="1">
        <p:scale>
          <a:sx n="91" d="100"/>
          <a:sy n="91" d="100"/>
        </p:scale>
        <p:origin x="2250" y="78"/>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3073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viewProps" Target="viewProp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notesMaster" Target="notesMasters/notes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commentAuthors" Target="commentAuthor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65.jpeg"/><Relationship Id="rId6" Type="http://schemas.openxmlformats.org/officeDocument/2006/relationships/hyperlink" Target="https://en.wiktionary.org/wiki/monarch" TargetMode="External"/><Relationship Id="rId5" Type="http://schemas.openxmlformats.org/officeDocument/2006/relationships/image" Target="../media/image67.jpeg"/><Relationship Id="rId4" Type="http://schemas.openxmlformats.org/officeDocument/2006/relationships/hyperlink" Target="https://www.flickr.com/photos/sidm/6781730476/"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65.jpeg"/><Relationship Id="rId6" Type="http://schemas.openxmlformats.org/officeDocument/2006/relationships/hyperlink" Target="https://en.wiktionary.org/wiki/monarch" TargetMode="External"/><Relationship Id="rId5" Type="http://schemas.openxmlformats.org/officeDocument/2006/relationships/image" Target="../media/image6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8/17/2023</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38</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54</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72</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73</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74</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98</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107</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108</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115</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116</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121</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122</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126</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11</a:t>
            </a:fld>
            <a:endParaRPr lang="en-US" dirty="0"/>
          </a:p>
        </p:txBody>
      </p:sp>
      <p:sp>
        <p:nvSpPr>
          <p:cNvPr id="30723" name="Rectangle 2"/>
          <p:cNvSpPr>
            <a:spLocks noGrp="1" noRot="1" noChangeAspect="1" noChangeArrowheads="1" noTextEdit="1"/>
          </p:cNvSpPr>
          <p:nvPr>
            <p:ph type="sldImg"/>
          </p:nvPr>
        </p:nvSpPr>
        <p:spPr>
          <a:xfrm>
            <a:off x="7119938" y="2838450"/>
            <a:ext cx="11491912" cy="7661275"/>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CB431-4988-45D9-9B9A-305616048AF9}" type="slidenum">
              <a:rPr lang="en-US" smtClean="0"/>
              <a:t>12</a:t>
            </a:fld>
            <a:endParaRPr lang="en-US"/>
          </a:p>
        </p:txBody>
      </p:sp>
    </p:spTree>
    <p:extLst>
      <p:ext uri="{BB962C8B-B14F-4D97-AF65-F5344CB8AC3E}">
        <p14:creationId xmlns:p14="http://schemas.microsoft.com/office/powerpoint/2010/main" val="377702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8/17/2023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8/17/2023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8/17/2023</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8/17/2023</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8/17/2023</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8/17/2023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8/17/2023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8/17/2023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8/17/2023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8/17/2023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8/17/2023</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8/17/2023</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8/17/2023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8/17/2023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8/17/2023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8/17/2023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8/17/2023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8/17/2023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10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1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3" Type="http://schemas.openxmlformats.org/officeDocument/2006/relationships/image" Target="../media/image23.jpeg"/><Relationship Id="rId18" Type="http://schemas.openxmlformats.org/officeDocument/2006/relationships/image" Target="../media/image28.jpeg"/><Relationship Id="rId26" Type="http://schemas.openxmlformats.org/officeDocument/2006/relationships/image" Target="../media/image36.png"/><Relationship Id="rId3" Type="http://schemas.openxmlformats.org/officeDocument/2006/relationships/image" Target="../media/image5.wmf"/><Relationship Id="rId21" Type="http://schemas.openxmlformats.org/officeDocument/2006/relationships/image" Target="../media/image31.jpeg"/><Relationship Id="rId7" Type="http://schemas.openxmlformats.org/officeDocument/2006/relationships/image" Target="../media/image17.jpg"/><Relationship Id="rId12" Type="http://schemas.openxmlformats.org/officeDocument/2006/relationships/image" Target="../media/image22.jfif"/><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26.jpeg"/><Relationship Id="rId20" Type="http://schemas.openxmlformats.org/officeDocument/2006/relationships/image" Target="../media/image30.jpeg"/><Relationship Id="rId29" Type="http://schemas.openxmlformats.org/officeDocument/2006/relationships/image" Target="../media/image3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1.jpeg"/><Relationship Id="rId24" Type="http://schemas.openxmlformats.org/officeDocument/2006/relationships/image" Target="../media/image34.png"/><Relationship Id="rId32" Type="http://schemas.openxmlformats.org/officeDocument/2006/relationships/image" Target="../media/image42.png"/><Relationship Id="rId5" Type="http://schemas.openxmlformats.org/officeDocument/2006/relationships/image" Target="../media/image16.png"/><Relationship Id="rId15" Type="http://schemas.openxmlformats.org/officeDocument/2006/relationships/image" Target="../media/image25.jpeg"/><Relationship Id="rId23" Type="http://schemas.openxmlformats.org/officeDocument/2006/relationships/image" Target="../media/image33.jpeg"/><Relationship Id="rId28" Type="http://schemas.openxmlformats.org/officeDocument/2006/relationships/image" Target="../media/image38.jpeg"/><Relationship Id="rId10" Type="http://schemas.openxmlformats.org/officeDocument/2006/relationships/image" Target="../media/image20.jpeg"/><Relationship Id="rId19" Type="http://schemas.openxmlformats.org/officeDocument/2006/relationships/image" Target="../media/image29.jpeg"/><Relationship Id="rId31" Type="http://schemas.openxmlformats.org/officeDocument/2006/relationships/image" Target="../media/image41.png"/><Relationship Id="rId4" Type="http://schemas.openxmlformats.org/officeDocument/2006/relationships/image" Target="../media/image15.jpg"/><Relationship Id="rId9" Type="http://schemas.openxmlformats.org/officeDocument/2006/relationships/image" Target="../media/image19.jpg"/><Relationship Id="rId14" Type="http://schemas.openxmlformats.org/officeDocument/2006/relationships/image" Target="../media/image24.jpe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8"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1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forms.gle/cP2scUNmdsxncBsm8" TargetMode="External"/><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76.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6.xml"/><Relationship Id="rId3" Type="http://schemas.openxmlformats.org/officeDocument/2006/relationships/slide" Target="slide37.xml"/><Relationship Id="rId7" Type="http://schemas.openxmlformats.org/officeDocument/2006/relationships/slide" Target="slide9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1.xml"/><Relationship Id="rId5" Type="http://schemas.openxmlformats.org/officeDocument/2006/relationships/slide" Target="slide64.xml"/><Relationship Id="rId10" Type="http://schemas.openxmlformats.org/officeDocument/2006/relationships/slide" Target="slide120.xml"/><Relationship Id="rId4" Type="http://schemas.openxmlformats.org/officeDocument/2006/relationships/slide" Target="slide53.xml"/><Relationship Id="rId9" Type="http://schemas.openxmlformats.org/officeDocument/2006/relationships/slide" Target="slide114.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HoU1JufvnPfDkbtW6"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hyperlink" Target="https://designlab.eng.rpi.edu/projects/capstone-support-dev/wiki%20-%20Playbook.pptx"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vkvMFuR9rSaEhrB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hyperlink" Target="https://designlab.eng.rpi.edu/projects/capstone-support-dev/wiki%20-%20Playbook.pptx"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hyperlink" Target="https://www.youtube.com/watch?v=ukYi50Gfc5M" TargetMode="Externa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9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10</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 Inc.</a:t>
            </a:r>
          </a:p>
          <a:p>
            <a:r>
              <a:rPr lang="en-US" sz="5800" b="1" dirty="0">
                <a:solidFill>
                  <a:schemeClr val="tx1"/>
                </a:solidFill>
              </a:rPr>
              <a:t>Engineering Team</a:t>
            </a:r>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Inc.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943600"/>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time in class,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4" name="Footer Placeholder 3">
            <a:extLst>
              <a:ext uri="{FF2B5EF4-FFF2-40B4-BE49-F238E27FC236}">
                <a16:creationId xmlns:a16="http://schemas.microsoft.com/office/drawing/2014/main" id="{A011F982-A1FD-405D-AC00-2DA64EC91178}"/>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mtClean="0"/>
              <a:t>104</a:t>
            </a:fld>
            <a:endParaRPr lang="en-US"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21920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Background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279342"/>
            <a:ext cx="6883708" cy="153562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a:p>
            <a:pPr marL="0" defTabSz="685800">
              <a:spcBef>
                <a:spcPts val="375"/>
              </a:spcBef>
            </a:pPr>
            <a:r>
              <a:rPr lang="en-US" sz="1500" dirty="0">
                <a:solidFill>
                  <a:prstClr val="black"/>
                </a:solidFill>
                <a:ea typeface="+mn-lt"/>
                <a:cs typeface="Calibri" panose="020F0502020204030204"/>
              </a:rPr>
              <a:t>Team Standards Agreement should have been be posted to Wiki </a:t>
            </a:r>
            <a:r>
              <a:rPr lang="en-US" sz="1500" b="1" dirty="0">
                <a:solidFill>
                  <a:prstClr val="black"/>
                </a:solidFill>
                <a:ea typeface="+mn-lt"/>
                <a:cs typeface="Calibri" panose="020F0502020204030204"/>
              </a:rPr>
              <a:t>BEFORE Day 6</a:t>
            </a:r>
            <a:endParaRPr lang="en-US" sz="1500" b="1"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814967"/>
            <a:ext cx="6883708" cy="1541383"/>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006045" y="4022193"/>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Academic Support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2220400" y="1315699"/>
            <a:ext cx="45059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076611" y="4442922"/>
            <a:ext cx="1127366" cy="1978789"/>
            <a:chOff x="5319662" y="4902977"/>
            <a:chExt cx="1503155" cy="2638385"/>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96397" y="6871265"/>
              <a:ext cx="1358294" cy="670097"/>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540580" y="4455608"/>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547072" y="4442922"/>
            <a:ext cx="1186291" cy="1736957"/>
            <a:chOff x="16837628" y="12451617"/>
            <a:chExt cx="3877155" cy="6253043"/>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7047391" y="17633826"/>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464635" y="1911646"/>
            <a:ext cx="1472173" cy="2237791"/>
            <a:chOff x="5757157" y="5806822"/>
            <a:chExt cx="5299823" cy="8056048"/>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794184" y="5806822"/>
              <a:ext cx="3038260" cy="1163394"/>
            </a:xfrm>
            <a:prstGeom prst="rect">
              <a:avLst/>
            </a:prstGeom>
            <a:noFill/>
          </p:spPr>
          <p:txBody>
            <a:bodyPr wrap="square" rtlCol="0">
              <a:spAutoFit/>
            </a:bodyPr>
            <a:lstStyle/>
            <a:p>
              <a:pPr algn="ctr"/>
              <a:r>
                <a:rPr lang="en-US" sz="1500" b="1" dirty="0"/>
                <a:t>Director</a:t>
              </a:r>
            </a:p>
          </p:txBody>
        </p:sp>
      </p:grpSp>
      <p:grpSp>
        <p:nvGrpSpPr>
          <p:cNvPr id="39" name="Group 38"/>
          <p:cNvGrpSpPr/>
          <p:nvPr/>
        </p:nvGrpSpPr>
        <p:grpSpPr>
          <a:xfrm>
            <a:off x="2006045" y="1954237"/>
            <a:ext cx="1612323" cy="1983838"/>
            <a:chOff x="6699249" y="5598338"/>
            <a:chExt cx="5804362" cy="7141818"/>
          </a:xfrm>
        </p:grpSpPr>
        <p:sp>
          <p:nvSpPr>
            <p:cNvPr id="29" name="TextBox 28"/>
            <p:cNvSpPr txBox="1"/>
            <p:nvPr/>
          </p:nvSpPr>
          <p:spPr>
            <a:xfrm>
              <a:off x="6699249" y="5598338"/>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672971" y="1945165"/>
            <a:ext cx="1509753" cy="1989235"/>
            <a:chOff x="13377941" y="5421697"/>
            <a:chExt cx="5435112" cy="7161245"/>
          </a:xfrm>
        </p:grpSpPr>
        <p:sp>
          <p:nvSpPr>
            <p:cNvPr id="28" name="TextBox 27"/>
            <p:cNvSpPr txBox="1"/>
            <p:nvPr/>
          </p:nvSpPr>
          <p:spPr>
            <a:xfrm>
              <a:off x="13454887" y="5421697"/>
              <a:ext cx="5061716" cy="1646298"/>
            </a:xfrm>
            <a:prstGeom prst="rect">
              <a:avLst/>
            </a:prstGeom>
            <a:noFill/>
          </p:spPr>
          <p:txBody>
            <a:bodyPr wrap="square" rtlCol="0">
              <a:spAutoFit/>
            </a:bodyPr>
            <a:lstStyle/>
            <a:p>
              <a:pPr algn="ctr">
                <a:lnSpc>
                  <a:spcPts val="1389"/>
                </a:lnSpc>
              </a:pPr>
              <a:r>
                <a:rPr lang="en-US" sz="1500" b="1" dirty="0"/>
                <a:t>Admin Specialist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4982594" y="1625763"/>
            <a:ext cx="1910092" cy="2312013"/>
            <a:chOff x="13979167" y="4175724"/>
            <a:chExt cx="6876332" cy="8323248"/>
          </a:xfrm>
        </p:grpSpPr>
        <p:sp>
          <p:nvSpPr>
            <p:cNvPr id="27" name="TextBox 26"/>
            <p:cNvSpPr txBox="1"/>
            <p:nvPr/>
          </p:nvSpPr>
          <p:spPr>
            <a:xfrm>
              <a:off x="13979167" y="4175724"/>
              <a:ext cx="6876332" cy="2292628"/>
            </a:xfrm>
            <a:prstGeom prst="rect">
              <a:avLst/>
            </a:prstGeom>
            <a:noFill/>
          </p:spPr>
          <p:txBody>
            <a:bodyPr wrap="square" rtlCol="0">
              <a:spAutoFit/>
            </a:bodyPr>
            <a:lstStyle/>
            <a:p>
              <a:pPr algn="ctr">
                <a:lnSpc>
                  <a:spcPts val="1389"/>
                </a:lnSpc>
              </a:pPr>
              <a:r>
                <a:rPr lang="en-US" sz="1500" b="1" dirty="0"/>
                <a:t>Director, Manufacturing Innovation</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753621" y="1753860"/>
            <a:ext cx="1718670" cy="2374242"/>
            <a:chOff x="19159728" y="5014432"/>
            <a:chExt cx="6187211" cy="8547272"/>
          </a:xfrm>
        </p:grpSpPr>
        <p:sp>
          <p:nvSpPr>
            <p:cNvPr id="24" name="TextBox 23"/>
            <p:cNvSpPr txBox="1"/>
            <p:nvPr/>
          </p:nvSpPr>
          <p:spPr>
            <a:xfrm>
              <a:off x="19159728" y="5014432"/>
              <a:ext cx="6187211" cy="1646298"/>
            </a:xfrm>
            <a:prstGeom prst="rect">
              <a:avLst/>
            </a:prstGeom>
            <a:noFill/>
          </p:spPr>
          <p:txBody>
            <a:bodyPr wrap="square" rtlCol="0">
              <a:spAutoFit/>
            </a:bodyPr>
            <a:lstStyle/>
            <a:p>
              <a:pPr algn="ctr">
                <a:lnSpc>
                  <a:spcPts val="1389"/>
                </a:lnSpc>
              </a:pPr>
              <a:r>
                <a:rPr lang="en-US" sz="1500" b="1" dirty="0"/>
                <a:t>Sr. Academic Support Technician</a:t>
              </a:r>
            </a:p>
          </p:txBody>
        </p:sp>
        <p:grpSp>
          <p:nvGrpSpPr>
            <p:cNvPr id="17" name="Group 16"/>
            <p:cNvGrpSpPr/>
            <p:nvPr/>
          </p:nvGrpSpPr>
          <p:grpSpPr>
            <a:xfrm>
              <a:off x="20230508" y="6537483"/>
              <a:ext cx="4045652" cy="7024221"/>
              <a:chOff x="20230508" y="6537483"/>
              <a:chExt cx="4045652" cy="7024221"/>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415112" y="11752441"/>
                <a:ext cx="3861048" cy="1809263"/>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5936454" y="5900567"/>
            <a:ext cx="1539101" cy="502573"/>
          </a:xfrm>
          <a:prstGeom prst="rect">
            <a:avLst/>
          </a:prstGeom>
          <a:noFill/>
        </p:spPr>
        <p:txBody>
          <a:bodyPr wrap="square" rtlCol="0">
            <a:spAutoFit/>
          </a:bodyPr>
          <a:lstStyle/>
          <a:p>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075259" y="4449258"/>
            <a:ext cx="1186180" cy="1442720"/>
          </a:xfrm>
          <a:prstGeom prst="rect">
            <a:avLst/>
          </a:prstGeom>
        </p:spPr>
      </p:pic>
    </p:spTree>
    <p:extLst>
      <p:ext uri="{BB962C8B-B14F-4D97-AF65-F5344CB8AC3E}">
        <p14:creationId xmlns:p14="http://schemas.microsoft.com/office/powerpoint/2010/main" val="9366423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0E0F-0E62-EAB6-8544-AB3D6117C800}"/>
              </a:ext>
            </a:extLst>
          </p:cNvPr>
          <p:cNvSpPr>
            <a:spLocks noGrp="1"/>
          </p:cNvSpPr>
          <p:nvPr>
            <p:ph type="title"/>
          </p:nvPr>
        </p:nvSpPr>
        <p:spPr/>
        <p:txBody>
          <a:bodyPr/>
          <a:lstStyle/>
          <a:p>
            <a:pPr algn="ctr"/>
            <a:r>
              <a:rPr lang="en-US" sz="3600">
                <a:effectLst/>
                <a:latin typeface="Calibri" panose="020F0502020204030204" pitchFamily="34" charset="0"/>
                <a:ea typeface="Yu Mincho" panose="02020400000000000000" pitchFamily="18" charset="-128"/>
                <a:cs typeface="Times New Roman" panose="02020603050405020304" pitchFamily="18" charset="0"/>
              </a:rPr>
              <a:t>Review and Update Project Plan</a:t>
            </a:r>
            <a:endParaRPr lang="en-US" dirty="0"/>
          </a:p>
        </p:txBody>
      </p:sp>
      <p:sp>
        <p:nvSpPr>
          <p:cNvPr id="3" name="Content Placeholder 2">
            <a:extLst>
              <a:ext uri="{FF2B5EF4-FFF2-40B4-BE49-F238E27FC236}">
                <a16:creationId xmlns:a16="http://schemas.microsoft.com/office/drawing/2014/main" id="{28FB5C21-23B9-D816-1579-A141E2626231}"/>
              </a:ext>
            </a:extLst>
          </p:cNvPr>
          <p:cNvSpPr>
            <a:spLocks noGrp="1"/>
          </p:cNvSpPr>
          <p:nvPr>
            <p:ph idx="1"/>
          </p:nvPr>
        </p:nvSpPr>
        <p:spPr/>
        <p:txBody>
          <a:bodyPr>
            <a:normAutofit fontScale="70000" lnSpcReduction="20000"/>
          </a:bodyPr>
          <a:lstStyle/>
          <a:p>
            <a:pPr marL="0" marR="0" lvl="0" indent="0">
              <a:lnSpc>
                <a:spcPct val="107000"/>
              </a:lnSpc>
              <a:spcBef>
                <a:spcPts val="0"/>
              </a:spcBef>
              <a:spcAft>
                <a:spcPts val="0"/>
              </a:spcAft>
              <a:buNone/>
            </a:pPr>
            <a:r>
              <a:rPr lang="en-US" sz="4200" dirty="0">
                <a:effectLst/>
                <a:latin typeface="Calibri" panose="020F0502020204030204" pitchFamily="34" charset="0"/>
                <a:ea typeface="Yu Mincho" panose="02020400000000000000" pitchFamily="18" charset="-128"/>
                <a:cs typeface="Times New Roman" panose="02020603050405020304" pitchFamily="18" charset="0"/>
              </a:rPr>
              <a:t>Are we still creating value for our client?</a:t>
            </a:r>
          </a:p>
          <a:p>
            <a:pPr marL="0" marR="0" lvl="0" indent="0">
              <a:lnSpc>
                <a:spcPct val="107000"/>
              </a:lnSpc>
              <a:spcBef>
                <a:spcPts val="0"/>
              </a:spcBef>
              <a:spcAft>
                <a:spcPts val="0"/>
              </a:spcAft>
              <a:buNone/>
            </a:pPr>
            <a:endParaRPr lang="en-US" sz="2800" dirty="0">
              <a:latin typeface="Calibri" panose="020F0502020204030204" pitchFamily="34" charset="0"/>
              <a:ea typeface="Yu Mincho" panose="02020400000000000000" pitchFamily="18" charset="-128"/>
              <a:cs typeface="Times New Roman" panose="02020603050405020304" pitchFamily="18" charset="0"/>
            </a:endParaRPr>
          </a:p>
          <a:p>
            <a:pPr marL="0" marR="0" lvl="0" indent="0">
              <a:lnSpc>
                <a:spcPct val="107000"/>
              </a:lnSpc>
              <a:spcBef>
                <a:spcPts val="0"/>
              </a:spcBef>
              <a:spcAft>
                <a:spcPts val="0"/>
              </a:spcAft>
              <a:buNone/>
            </a:pPr>
            <a:r>
              <a:rPr lang="en-US" sz="3800" dirty="0">
                <a:effectLst/>
                <a:latin typeface="Calibri" panose="020F0502020204030204" pitchFamily="34" charset="0"/>
                <a:ea typeface="Yu Mincho" panose="02020400000000000000" pitchFamily="18" charset="-128"/>
                <a:cs typeface="Times New Roman" panose="02020603050405020304" pitchFamily="18" charset="0"/>
              </a:rPr>
              <a:t>After each Client Update Meeting, </a:t>
            </a:r>
          </a:p>
          <a:p>
            <a:pPr marL="342900" marR="0" lvl="0" indent="-342900">
              <a:lnSpc>
                <a:spcPct val="107000"/>
              </a:lnSpc>
              <a:spcBef>
                <a:spcPts val="0"/>
              </a:spcBef>
              <a:spcAft>
                <a:spcPts val="0"/>
              </a:spcAft>
              <a:buFont typeface="Symbol" panose="05050102010706020507" pitchFamily="18" charset="2"/>
              <a:buChar char=""/>
            </a:pPr>
            <a:r>
              <a:rPr lang="en-US" sz="3800" dirty="0">
                <a:effectLst/>
                <a:latin typeface="Calibri" panose="020F0502020204030204" pitchFamily="34" charset="0"/>
                <a:ea typeface="Yu Mincho" panose="02020400000000000000" pitchFamily="18" charset="-128"/>
                <a:cs typeface="Times New Roman" panose="02020603050405020304" pitchFamily="18" charset="0"/>
              </a:rPr>
              <a:t>Review and Update the Needs and </a:t>
            </a:r>
            <a:br>
              <a:rPr lang="en-US" sz="3800" dirty="0">
                <a:effectLst/>
                <a:latin typeface="Calibri" panose="020F0502020204030204" pitchFamily="34" charset="0"/>
                <a:ea typeface="Yu Mincho" panose="02020400000000000000" pitchFamily="18" charset="-128"/>
                <a:cs typeface="Times New Roman" panose="02020603050405020304" pitchFamily="18" charset="0"/>
              </a:rPr>
            </a:br>
            <a:r>
              <a:rPr lang="en-US" sz="3800" dirty="0">
                <a:effectLst/>
                <a:latin typeface="Calibri" panose="020F0502020204030204" pitchFamily="34" charset="0"/>
                <a:ea typeface="Yu Mincho" panose="02020400000000000000" pitchFamily="18" charset="-128"/>
                <a:cs typeface="Times New Roman" panose="02020603050405020304" pitchFamily="18" charset="0"/>
              </a:rPr>
              <a:t>Requirements.</a:t>
            </a:r>
          </a:p>
          <a:p>
            <a:pPr marL="342900" marR="0" lvl="0" indent="-342900">
              <a:lnSpc>
                <a:spcPct val="107000"/>
              </a:lnSpc>
              <a:spcBef>
                <a:spcPts val="0"/>
              </a:spcBef>
              <a:spcAft>
                <a:spcPts val="800"/>
              </a:spcAft>
              <a:buFont typeface="Symbol" panose="05050102010706020507" pitchFamily="18" charset="2"/>
              <a:buChar char=""/>
            </a:pPr>
            <a:r>
              <a:rPr lang="en-US" sz="3800" dirty="0">
                <a:effectLst/>
                <a:latin typeface="Calibri" panose="020F0502020204030204" pitchFamily="34" charset="0"/>
                <a:ea typeface="Yu Mincho" panose="02020400000000000000" pitchFamily="18" charset="-128"/>
                <a:cs typeface="Times New Roman" panose="02020603050405020304" pitchFamily="18" charset="0"/>
              </a:rPr>
              <a:t>Review and Update the Project Plan.</a:t>
            </a:r>
          </a:p>
          <a:p>
            <a:pPr marL="342900" marR="0" lvl="0" indent="-342900">
              <a:lnSpc>
                <a:spcPct val="107000"/>
              </a:lnSpc>
              <a:spcBef>
                <a:spcPts val="0"/>
              </a:spcBef>
              <a:spcAft>
                <a:spcPts val="800"/>
              </a:spcAft>
              <a:buFont typeface="Symbol" panose="05050102010706020507" pitchFamily="18" charset="2"/>
              <a:buChar char=""/>
            </a:pPr>
            <a:endParaRPr lang="en-US" sz="2800" dirty="0">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2800" dirty="0">
              <a:latin typeface="Calibri" panose="020F0502020204030204" pitchFamily="34" charset="0"/>
              <a:ea typeface="Yu Mincho" panose="02020400000000000000" pitchFamily="18" charset="-128"/>
              <a:cs typeface="Times New Roman" panose="02020603050405020304" pitchFamily="18" charset="0"/>
            </a:endParaRPr>
          </a:p>
          <a:p>
            <a:pPr marL="0" marR="0" lvl="0" indent="0">
              <a:lnSpc>
                <a:spcPct val="107000"/>
              </a:lnSpc>
              <a:spcBef>
                <a:spcPts val="0"/>
              </a:spcBef>
              <a:spcAft>
                <a:spcPts val="800"/>
              </a:spcAft>
              <a:buNone/>
            </a:pP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lvl="0" indent="0">
              <a:lnSpc>
                <a:spcPct val="107000"/>
              </a:lnSpc>
              <a:spcBef>
                <a:spcPts val="0"/>
              </a:spcBef>
              <a:spcAft>
                <a:spcPts val="800"/>
              </a:spcAft>
              <a:buNone/>
            </a:pPr>
            <a:r>
              <a:rPr lang="en-US" sz="1400" dirty="0">
                <a:latin typeface="Calibri" panose="020F0502020204030204" pitchFamily="34" charset="0"/>
                <a:ea typeface="Yu Mincho" panose="02020400000000000000" pitchFamily="18" charset="-128"/>
                <a:cs typeface="Times New Roman" panose="02020603050405020304" pitchFamily="18" charset="0"/>
              </a:rPr>
              <a:t>Free Image: https://pixabay.com/illustrations/white-male-3d-model-isolated-3d-2064870/</a:t>
            </a:r>
            <a:endParaRPr lang="en-US" sz="14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AB782AFD-A474-32D7-F6A4-D78F172845A9}"/>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E001A031-D985-6C13-6CA1-3F21CD1E4002}"/>
              </a:ext>
            </a:extLst>
          </p:cNvPr>
          <p:cNvSpPr>
            <a:spLocks noGrp="1"/>
          </p:cNvSpPr>
          <p:nvPr>
            <p:ph type="sldNum" sz="quarter" idx="12"/>
          </p:nvPr>
        </p:nvSpPr>
        <p:spPr/>
        <p:txBody>
          <a:bodyPr/>
          <a:lstStyle/>
          <a:p>
            <a:fld id="{028FE254-016A-4E51-98AE-D4B4E3F12C32}" type="slidenum">
              <a:rPr lang="en-US" smtClean="0"/>
              <a:t>111</a:t>
            </a:fld>
            <a:endParaRPr lang="en-US" dirty="0"/>
          </a:p>
        </p:txBody>
      </p:sp>
      <p:pic>
        <p:nvPicPr>
          <p:cNvPr id="7" name="Picture 6" descr="Cartoon characters standing next to a table&#10;&#10;Description automatically generated">
            <a:extLst>
              <a:ext uri="{FF2B5EF4-FFF2-40B4-BE49-F238E27FC236}">
                <a16:creationId xmlns:a16="http://schemas.microsoft.com/office/drawing/2014/main" id="{015F8259-DDE8-FAC3-B738-C9DFAD7D30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050" y="3429000"/>
            <a:ext cx="2438400" cy="2438400"/>
          </a:xfrm>
          <a:prstGeom prst="rect">
            <a:avLst/>
          </a:prstGeom>
        </p:spPr>
      </p:pic>
    </p:spTree>
    <p:extLst>
      <p:ext uri="{BB962C8B-B14F-4D97-AF65-F5344CB8AC3E}">
        <p14:creationId xmlns:p14="http://schemas.microsoft.com/office/powerpoint/2010/main" val="40419197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team member generate list of TEN tasks which must be completed to accomplish the deliverables</a:t>
            </a:r>
          </a:p>
          <a:p>
            <a:r>
              <a:rPr lang="en-US" dirty="0"/>
              <a:t>Previous Action Item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your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2/6 (2/3</a:t>
            </a:r>
            <a:r>
              <a:rPr lang="en-US" sz="2900" b="1" dirty="0">
                <a:solidFill>
                  <a:srgbClr val="000000"/>
                </a:solidFill>
                <a:latin typeface="Calibri" panose="020F0502020204030204"/>
                <a:ea typeface="+mn-lt"/>
                <a:cs typeface="Calibri" panose="020F0502020204030204"/>
              </a:rPr>
              <a:t>)</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Template: </a:t>
            </a:r>
            <a:r>
              <a:rPr lang="en-US" sz="1100" dirty="0">
                <a:solidFill>
                  <a:srgbClr val="FF0000"/>
                </a:solidFill>
                <a:latin typeface="Calibri" panose="020F0502020204030204"/>
                <a:ea typeface="+mn-lt"/>
                <a:cs typeface="Calibri" panose="020F0502020204030204"/>
                <a:hlinkClick r:id="rId3">
                  <a:extLst>
                    <a:ext uri="{A12FA001-AC4F-418D-AE19-62706E023703}">
                      <ahyp:hlinkClr xmlns:ahyp="http://schemas.microsoft.com/office/drawing/2018/hyperlinkcolor" val="tx"/>
                    </a:ext>
                  </a:extLst>
                </a:hlinkClick>
              </a:rPr>
              <a:t>https://designlab.eng.rpi.edu/edn/projects/capstone-support-dev/repository/112/raw/template%20documents/BM_Memo-Topic-RCSid.docx</a:t>
            </a:r>
            <a:endParaRPr lang="en-US" sz="11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2500" dirty="0">
                <a:solidFill>
                  <a:srgbClr val="000000"/>
                </a:solidFill>
                <a:latin typeface="Calibri" panose="020F0502020204030204"/>
                <a:ea typeface="+mn-lt"/>
                <a:cs typeface="Calibri" panose="020F0502020204030204"/>
              </a:rPr>
              <a:t>Memo Rubric: </a:t>
            </a:r>
            <a:r>
              <a:rPr lang="en-US" sz="1700"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17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5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Status Update PPT topics due on the EDN BY START OF CLASS</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day 8, NOT just 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7"/>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113</a:t>
            </a:fld>
            <a:endParaRPr lang="en-US" sz="1200" dirty="0"/>
          </a:p>
        </p:txBody>
      </p:sp>
      <p:sp>
        <p:nvSpPr>
          <p:cNvPr id="3" name="TextBox 2">
            <a:extLst>
              <a:ext uri="{FF2B5EF4-FFF2-40B4-BE49-F238E27FC236}">
                <a16:creationId xmlns:a16="http://schemas.microsoft.com/office/drawing/2014/main" id="{94D88867-BB6B-4B76-8394-53952DBEE632}"/>
              </a:ext>
            </a:extLst>
          </p:cNvPr>
          <p:cNvSpPr txBox="1"/>
          <p:nvPr/>
        </p:nvSpPr>
        <p:spPr>
          <a:xfrm>
            <a:off x="6933834" y="2642713"/>
            <a:ext cx="2335063" cy="369332"/>
          </a:xfrm>
          <a:prstGeom prst="rect">
            <a:avLst/>
          </a:prstGeom>
          <a:noFill/>
        </p:spPr>
        <p:txBody>
          <a:bodyPr wrap="none" rtlCol="0">
            <a:spAutoFit/>
          </a:bodyPr>
          <a:lstStyle/>
          <a:p>
            <a:r>
              <a:rPr lang="en-US" dirty="0">
                <a:solidFill>
                  <a:srgbClr val="FF0000"/>
                </a:solidFill>
              </a:rPr>
              <a:t>Need new link! To Wiki</a:t>
            </a:r>
          </a:p>
        </p:txBody>
      </p:sp>
    </p:spTree>
    <p:extLst>
      <p:ext uri="{BB962C8B-B14F-4D97-AF65-F5344CB8AC3E}">
        <p14:creationId xmlns:p14="http://schemas.microsoft.com/office/powerpoint/2010/main" val="24000542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114</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on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116</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117</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Client name, company logo</a:t>
            </a:r>
          </a:p>
          <a:p>
            <a:r>
              <a:rPr lang="en-US" dirty="0"/>
              <a:t>Agenda</a:t>
            </a:r>
          </a:p>
          <a:p>
            <a:pPr lvl="1"/>
            <a:r>
              <a:rPr lang="en-US" dirty="0"/>
              <a:t>Does it match actual contents of PPT?</a:t>
            </a:r>
          </a:p>
          <a:p>
            <a:r>
              <a:rPr lang="en-US" dirty="0"/>
              <a:t>Contents appropriate? (match rubric &amp; Project Statement &amp; Objectives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draft of the poster during Day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not the team's "spokesperson" at meetings, conference calls, in class, etc.</a:t>
            </a:r>
          </a:p>
          <a:p>
            <a:pPr marL="171450" indent="-171450" defTabSz="685800">
              <a:spcBef>
                <a:spcPts val="750"/>
              </a:spcBef>
            </a:pPr>
            <a:r>
              <a:rPr lang="en-US" sz="1400" dirty="0">
                <a:solidFill>
                  <a:prstClr val="black"/>
                </a:solidFill>
                <a:latin typeface="Calibri" panose="020F0502020204030204"/>
                <a:cs typeface="Calibri"/>
              </a:rPr>
              <a:t>Prep for upcoming Board of Directors Review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119</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494840" y="849871"/>
            <a:ext cx="4167391" cy="435428"/>
          </a:xfrm>
          <a:prstGeom prst="rect">
            <a:avLst/>
          </a:prstGeom>
        </p:spPr>
        <p:txBody>
          <a:bodyPr vert="horz" lIns="43543" tIns="21772" rIns="43543" bIns="2177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22" b="1" dirty="0">
                <a:latin typeface="Arial Black" panose="020B0A04020102020204" pitchFamily="34" charset="0"/>
              </a:rPr>
              <a:t>Faculty – Chief Engineers</a:t>
            </a:r>
            <a:endParaRPr lang="en-US" sz="2222" b="1" i="1" dirty="0">
              <a:latin typeface="Arial Black" panose="020B0A04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726" y="444776"/>
            <a:ext cx="1513649" cy="485789"/>
          </a:xfrm>
          <a:prstGeom prst="rect">
            <a:avLst/>
          </a:prstGeom>
        </p:spPr>
      </p:pic>
      <p:sp>
        <p:nvSpPr>
          <p:cNvPr id="8" name="TextBox 7"/>
          <p:cNvSpPr txBox="1"/>
          <p:nvPr/>
        </p:nvSpPr>
        <p:spPr>
          <a:xfrm>
            <a:off x="205940" y="5197111"/>
            <a:ext cx="1216578" cy="502573"/>
          </a:xfrm>
          <a:prstGeom prst="rect">
            <a:avLst/>
          </a:prstGeom>
          <a:noFill/>
        </p:spPr>
        <p:txBody>
          <a:bodyPr wrap="square" rtlCol="0">
            <a:spAutoFit/>
          </a:bodyPr>
          <a:lstStyle/>
          <a:p>
            <a:r>
              <a:rPr lang="en-US" sz="1333" b="1" dirty="0"/>
              <a:t>INDUSTRIAL SYSTEMS ENG:</a:t>
            </a:r>
          </a:p>
        </p:txBody>
      </p:sp>
      <p:sp>
        <p:nvSpPr>
          <p:cNvPr id="21" name="Slide Number Placeholder 17"/>
          <p:cNvSpPr>
            <a:spLocks noGrp="1"/>
          </p:cNvSpPr>
          <p:nvPr>
            <p:ph type="sldNum" sz="quarter" idx="12"/>
          </p:nvPr>
        </p:nvSpPr>
        <p:spPr>
          <a:xfrm>
            <a:off x="5825572" y="7553378"/>
            <a:ext cx="1353256" cy="302066"/>
          </a:xfrm>
        </p:spPr>
        <p:txBody>
          <a:bodyPr/>
          <a:lstStyle/>
          <a:p>
            <a:pPr>
              <a:defRPr/>
            </a:pPr>
            <a:fld id="{58EE1C3F-7409-4F06-91A3-395CE130676A}" type="slidenum">
              <a:rPr lang="en-US" smtClean="0"/>
              <a:pPr>
                <a:defRPr/>
              </a:pPr>
              <a:t>12</a:t>
            </a:fld>
            <a:endParaRPr lang="en-US" dirty="0"/>
          </a:p>
        </p:txBody>
      </p:sp>
      <p:sp>
        <p:nvSpPr>
          <p:cNvPr id="45" name="TextBox 44"/>
          <p:cNvSpPr txBox="1"/>
          <p:nvPr/>
        </p:nvSpPr>
        <p:spPr>
          <a:xfrm>
            <a:off x="3187693" y="5256202"/>
            <a:ext cx="1240613" cy="502573"/>
          </a:xfrm>
          <a:prstGeom prst="rect">
            <a:avLst/>
          </a:prstGeom>
          <a:noFill/>
        </p:spPr>
        <p:txBody>
          <a:bodyPr wrap="square" rtlCol="0">
            <a:spAutoFit/>
          </a:bodyPr>
          <a:lstStyle/>
          <a:p>
            <a:r>
              <a:rPr lang="en-US" sz="1333" b="1" dirty="0"/>
              <a:t>MATERIALS ENG:</a:t>
            </a:r>
          </a:p>
        </p:txBody>
      </p:sp>
      <p:grpSp>
        <p:nvGrpSpPr>
          <p:cNvPr id="28" name="Group 27"/>
          <p:cNvGrpSpPr/>
          <p:nvPr/>
        </p:nvGrpSpPr>
        <p:grpSpPr>
          <a:xfrm>
            <a:off x="6225637" y="5213370"/>
            <a:ext cx="774954" cy="1329716"/>
            <a:chOff x="7132940" y="6974405"/>
            <a:chExt cx="1627404" cy="3288232"/>
          </a:xfrm>
        </p:grpSpPr>
        <p:pic>
          <p:nvPicPr>
            <p:cNvPr id="55" name="Picture 54"/>
            <p:cNvPicPr>
              <a:picLocks/>
            </p:cNvPicPr>
            <p:nvPr/>
          </p:nvPicPr>
          <p:blipFill>
            <a:blip r:embed="rId4">
              <a:extLst>
                <a:ext uri="{28A0092B-C50C-407E-A947-70E740481C1C}">
                  <a14:useLocalDpi xmlns:a14="http://schemas.microsoft.com/office/drawing/2010/main" val="0"/>
                </a:ext>
              </a:extLst>
            </a:blip>
            <a:stretch>
              <a:fillRect/>
            </a:stretch>
          </p:blipFill>
          <p:spPr>
            <a:xfrm>
              <a:off x="7132940" y="6974405"/>
              <a:ext cx="1627404" cy="2379646"/>
            </a:xfrm>
            <a:prstGeom prst="rect">
              <a:avLst/>
            </a:prstGeom>
            <a:ln>
              <a:noFill/>
            </a:ln>
          </p:spPr>
        </p:pic>
        <p:sp>
          <p:nvSpPr>
            <p:cNvPr id="56" name="TextBox 55"/>
            <p:cNvSpPr txBox="1">
              <a:spLocks/>
            </p:cNvSpPr>
            <p:nvPr/>
          </p:nvSpPr>
          <p:spPr>
            <a:xfrm>
              <a:off x="7160206" y="9357567"/>
              <a:ext cx="1495950" cy="905070"/>
            </a:xfrm>
            <a:prstGeom prst="rect">
              <a:avLst/>
            </a:prstGeom>
            <a:noFill/>
          </p:spPr>
          <p:txBody>
            <a:bodyPr wrap="square" rtlCol="0">
              <a:spAutoFit/>
            </a:bodyPr>
            <a:lstStyle/>
            <a:p>
              <a:pPr algn="ctr">
                <a:tabLst>
                  <a:tab pos="111898" algn="l"/>
                </a:tabLst>
              </a:pPr>
              <a:r>
                <a:rPr lang="en-US" sz="889" dirty="0"/>
                <a:t>Rahmi Ozisik</a:t>
              </a:r>
            </a:p>
          </p:txBody>
        </p:sp>
      </p:grpSp>
      <p:grpSp>
        <p:nvGrpSpPr>
          <p:cNvPr id="27" name="Group 26"/>
          <p:cNvGrpSpPr/>
          <p:nvPr/>
        </p:nvGrpSpPr>
        <p:grpSpPr>
          <a:xfrm>
            <a:off x="4299460" y="5230420"/>
            <a:ext cx="1096061" cy="1333406"/>
            <a:chOff x="9716163" y="7014593"/>
            <a:chExt cx="2301727" cy="2800154"/>
          </a:xfrm>
        </p:grpSpPr>
        <p:pic>
          <p:nvPicPr>
            <p:cNvPr id="13" name="Picture 12"/>
            <p:cNvPicPr>
              <a:picLocks/>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0093224" y="7014593"/>
              <a:ext cx="1627403" cy="2021765"/>
            </a:xfrm>
            <a:prstGeom prst="rect">
              <a:avLst/>
            </a:prstGeom>
            <a:ln>
              <a:noFill/>
            </a:ln>
          </p:spPr>
        </p:pic>
        <p:sp>
          <p:nvSpPr>
            <p:cNvPr id="57" name="TextBox 56"/>
            <p:cNvSpPr txBox="1"/>
            <p:nvPr/>
          </p:nvSpPr>
          <p:spPr>
            <a:xfrm>
              <a:off x="9716163" y="9046151"/>
              <a:ext cx="2301727" cy="768596"/>
            </a:xfrm>
            <a:prstGeom prst="rect">
              <a:avLst/>
            </a:prstGeom>
            <a:noFill/>
          </p:spPr>
          <p:txBody>
            <a:bodyPr wrap="square" rtlCol="0">
              <a:spAutoFit/>
            </a:bodyPr>
            <a:lstStyle/>
            <a:p>
              <a:pPr algn="ctr">
                <a:tabLst>
                  <a:tab pos="111898" algn="l"/>
                </a:tabLst>
              </a:pPr>
              <a:r>
                <a:rPr lang="en-US" sz="889" dirty="0"/>
                <a:t>Kathryn </a:t>
              </a:r>
              <a:r>
                <a:rPr lang="en-US" sz="889" dirty="0" err="1"/>
                <a:t>Dannemann</a:t>
              </a:r>
              <a:endParaRPr lang="en-US" sz="889" dirty="0"/>
            </a:p>
          </p:txBody>
        </p:sp>
      </p:grpSp>
      <p:sp>
        <p:nvSpPr>
          <p:cNvPr id="6" name="TextBox 5"/>
          <p:cNvSpPr txBox="1"/>
          <p:nvPr/>
        </p:nvSpPr>
        <p:spPr>
          <a:xfrm>
            <a:off x="266641" y="1112699"/>
            <a:ext cx="1357151" cy="374398"/>
          </a:xfrm>
          <a:prstGeom prst="rect">
            <a:avLst/>
          </a:prstGeom>
          <a:noFill/>
        </p:spPr>
        <p:txBody>
          <a:bodyPr wrap="square" rtlCol="0">
            <a:spAutoFit/>
          </a:bodyPr>
          <a:lstStyle/>
          <a:p>
            <a:r>
              <a:rPr lang="en-US" sz="1833" b="1" dirty="0"/>
              <a:t> </a:t>
            </a:r>
            <a:r>
              <a:rPr lang="en-US" sz="1333" b="1" dirty="0"/>
              <a:t>MANE ENG:</a:t>
            </a:r>
          </a:p>
        </p:txBody>
      </p:sp>
      <p:grpSp>
        <p:nvGrpSpPr>
          <p:cNvPr id="17" name="Group 16"/>
          <p:cNvGrpSpPr/>
          <p:nvPr/>
        </p:nvGrpSpPr>
        <p:grpSpPr>
          <a:xfrm>
            <a:off x="6341042" y="1405771"/>
            <a:ext cx="774954" cy="1329447"/>
            <a:chOff x="8303228" y="1200065"/>
            <a:chExt cx="1790142" cy="3261122"/>
          </a:xfrm>
        </p:grpSpPr>
        <p:pic>
          <p:nvPicPr>
            <p:cNvPr id="68" name="Picture 67"/>
            <p:cNvPicPr preferRelativeResize="0">
              <a:picLocks/>
            </p:cNvPicPr>
            <p:nvPr/>
          </p:nvPicPr>
          <p:blipFill rotWithShape="1">
            <a:blip r:embed="rId7" cstate="print">
              <a:extLst>
                <a:ext uri="{28A0092B-C50C-407E-A947-70E740481C1C}">
                  <a14:useLocalDpi xmlns:a14="http://schemas.microsoft.com/office/drawing/2010/main" val="0"/>
                </a:ext>
              </a:extLst>
            </a:blip>
            <a:srcRect b="9517"/>
            <a:stretch/>
          </p:blipFill>
          <p:spPr>
            <a:xfrm>
              <a:off x="8303228" y="1200065"/>
              <a:ext cx="1790142" cy="2355167"/>
            </a:xfrm>
            <a:prstGeom prst="rect">
              <a:avLst/>
            </a:prstGeom>
            <a:ln>
              <a:noFill/>
            </a:ln>
          </p:spPr>
        </p:pic>
        <p:sp>
          <p:nvSpPr>
            <p:cNvPr id="69" name="TextBox 68"/>
            <p:cNvSpPr txBox="1"/>
            <p:nvPr/>
          </p:nvSpPr>
          <p:spPr>
            <a:xfrm>
              <a:off x="8315894" y="3563397"/>
              <a:ext cx="1636754" cy="897790"/>
            </a:xfrm>
            <a:prstGeom prst="rect">
              <a:avLst/>
            </a:prstGeom>
            <a:noFill/>
          </p:spPr>
          <p:txBody>
            <a:bodyPr wrap="square" rtlCol="0">
              <a:spAutoFit/>
            </a:bodyPr>
            <a:lstStyle/>
            <a:p>
              <a:pPr algn="ctr">
                <a:tabLst>
                  <a:tab pos="111898" algn="l"/>
                </a:tabLst>
              </a:pPr>
              <a:r>
                <a:rPr lang="en-US" sz="889" dirty="0"/>
                <a:t>Dan Walczyk</a:t>
              </a:r>
            </a:p>
          </p:txBody>
        </p:sp>
      </p:grpSp>
      <p:grpSp>
        <p:nvGrpSpPr>
          <p:cNvPr id="38" name="Group 37"/>
          <p:cNvGrpSpPr/>
          <p:nvPr/>
        </p:nvGrpSpPr>
        <p:grpSpPr>
          <a:xfrm>
            <a:off x="1997839" y="1404937"/>
            <a:ext cx="774954" cy="1333985"/>
            <a:chOff x="11605879" y="3116416"/>
            <a:chExt cx="3719780" cy="6403130"/>
          </a:xfrm>
        </p:grpSpPr>
        <p:pic>
          <p:nvPicPr>
            <p:cNvPr id="2" name="Picture 1"/>
            <p:cNvPicPr preferRelativeResize="0">
              <a:picLocks/>
            </p:cNvPicPr>
            <p:nvPr/>
          </p:nvPicPr>
          <p:blipFill rotWithShape="1">
            <a:blip r:embed="rId8">
              <a:extLst>
                <a:ext uri="{28A0092B-C50C-407E-A947-70E740481C1C}">
                  <a14:useLocalDpi xmlns:a14="http://schemas.microsoft.com/office/drawing/2010/main" val="0"/>
                </a:ext>
              </a:extLst>
            </a:blip>
            <a:srcRect l="3724" r="6524"/>
            <a:stretch/>
          </p:blipFill>
          <p:spPr>
            <a:xfrm>
              <a:off x="11605879" y="3116416"/>
              <a:ext cx="3719780" cy="4608576"/>
            </a:xfrm>
            <a:prstGeom prst="rect">
              <a:avLst/>
            </a:prstGeom>
            <a:ln>
              <a:noFill/>
            </a:ln>
          </p:spPr>
        </p:pic>
        <p:sp>
          <p:nvSpPr>
            <p:cNvPr id="23" name="TextBox 22"/>
            <p:cNvSpPr txBox="1"/>
            <p:nvPr/>
          </p:nvSpPr>
          <p:spPr>
            <a:xfrm>
              <a:off x="11744162" y="7762755"/>
              <a:ext cx="3097085" cy="1756791"/>
            </a:xfrm>
            <a:prstGeom prst="rect">
              <a:avLst/>
            </a:prstGeom>
            <a:noFill/>
          </p:spPr>
          <p:txBody>
            <a:bodyPr wrap="square" rtlCol="0">
              <a:spAutoFit/>
            </a:bodyPr>
            <a:lstStyle/>
            <a:p>
              <a:pPr algn="ctr"/>
              <a:r>
                <a:rPr lang="en-US" sz="889" dirty="0"/>
                <a:t>Josh Hurst</a:t>
              </a:r>
            </a:p>
          </p:txBody>
        </p:sp>
      </p:grpSp>
      <p:grpSp>
        <p:nvGrpSpPr>
          <p:cNvPr id="34" name="Group 33"/>
          <p:cNvGrpSpPr/>
          <p:nvPr/>
        </p:nvGrpSpPr>
        <p:grpSpPr>
          <a:xfrm>
            <a:off x="5349310" y="5221000"/>
            <a:ext cx="798428" cy="1184140"/>
            <a:chOff x="11309985" y="6734842"/>
            <a:chExt cx="1676700" cy="2486693"/>
          </a:xfrm>
        </p:grpSpPr>
        <p:pic>
          <p:nvPicPr>
            <p:cNvPr id="14" name="Picture 13"/>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11309985" y="6734842"/>
              <a:ext cx="1627404" cy="2016253"/>
            </a:xfrm>
            <a:prstGeom prst="rect">
              <a:avLst/>
            </a:prstGeom>
            <a:ln>
              <a:noFill/>
            </a:ln>
          </p:spPr>
        </p:pic>
        <p:sp>
          <p:nvSpPr>
            <p:cNvPr id="33" name="TextBox 32"/>
            <p:cNvSpPr txBox="1"/>
            <p:nvPr/>
          </p:nvSpPr>
          <p:spPr>
            <a:xfrm>
              <a:off x="11403784" y="8740289"/>
              <a:ext cx="1582901" cy="481246"/>
            </a:xfrm>
            <a:prstGeom prst="rect">
              <a:avLst/>
            </a:prstGeom>
            <a:noFill/>
          </p:spPr>
          <p:txBody>
            <a:bodyPr wrap="square" rtlCol="0">
              <a:spAutoFit/>
            </a:bodyPr>
            <a:lstStyle/>
            <a:p>
              <a:pPr algn="ctr"/>
              <a:r>
                <a:rPr lang="en-US" sz="889" dirty="0"/>
                <a:t>Daniel Lewis</a:t>
              </a:r>
            </a:p>
          </p:txBody>
        </p:sp>
      </p:grpSp>
      <p:grpSp>
        <p:nvGrpSpPr>
          <p:cNvPr id="77" name="Group 76"/>
          <p:cNvGrpSpPr/>
          <p:nvPr/>
        </p:nvGrpSpPr>
        <p:grpSpPr>
          <a:xfrm>
            <a:off x="3806810" y="2820392"/>
            <a:ext cx="795543" cy="1330143"/>
            <a:chOff x="4047357" y="3830983"/>
            <a:chExt cx="1670640" cy="2793302"/>
          </a:xfrm>
        </p:grpSpPr>
        <p:pic>
          <p:nvPicPr>
            <p:cNvPr id="78" name="Picture 77"/>
            <p:cNvPicPr preferRelativeResize="0">
              <a:picLocks/>
            </p:cNvPicPr>
            <p:nvPr/>
          </p:nvPicPr>
          <p:blipFill rotWithShape="1">
            <a:blip r:embed="rId10" cstate="print">
              <a:extLst>
                <a:ext uri="{28A0092B-C50C-407E-A947-70E740481C1C}">
                  <a14:useLocalDpi xmlns:a14="http://schemas.microsoft.com/office/drawing/2010/main" val="0"/>
                </a:ext>
              </a:extLst>
            </a:blip>
            <a:srcRect l="8062" r="5584"/>
            <a:stretch/>
          </p:blipFill>
          <p:spPr>
            <a:xfrm>
              <a:off x="4047357" y="3830983"/>
              <a:ext cx="1627403" cy="2016252"/>
            </a:xfrm>
            <a:prstGeom prst="rect">
              <a:avLst/>
            </a:prstGeom>
            <a:ln>
              <a:noFill/>
            </a:ln>
          </p:spPr>
        </p:pic>
        <p:sp>
          <p:nvSpPr>
            <p:cNvPr id="79" name="TextBox 78"/>
            <p:cNvSpPr txBox="1"/>
            <p:nvPr/>
          </p:nvSpPr>
          <p:spPr>
            <a:xfrm>
              <a:off x="4161605" y="5855689"/>
              <a:ext cx="1556392" cy="768596"/>
            </a:xfrm>
            <a:prstGeom prst="rect">
              <a:avLst/>
            </a:prstGeom>
            <a:noFill/>
          </p:spPr>
          <p:txBody>
            <a:bodyPr wrap="square" rtlCol="0">
              <a:spAutoFit/>
            </a:bodyPr>
            <a:lstStyle/>
            <a:p>
              <a:r>
                <a:rPr lang="en-US" sz="889" dirty="0"/>
                <a:t>Junichi Kanai</a:t>
              </a:r>
            </a:p>
          </p:txBody>
        </p:sp>
      </p:grpSp>
      <p:grpSp>
        <p:nvGrpSpPr>
          <p:cNvPr id="80" name="Group 79"/>
          <p:cNvGrpSpPr/>
          <p:nvPr/>
        </p:nvGrpSpPr>
        <p:grpSpPr>
          <a:xfrm>
            <a:off x="7249939" y="2813721"/>
            <a:ext cx="802222" cy="1319226"/>
            <a:chOff x="5847697" y="3882247"/>
            <a:chExt cx="1684666" cy="2770375"/>
          </a:xfrm>
        </p:grpSpPr>
        <p:pic>
          <p:nvPicPr>
            <p:cNvPr id="81" name="Picture 80"/>
            <p:cNvPicPr preferRelativeResize="0">
              <a:picLocks/>
            </p:cNvPicPr>
            <p:nvPr/>
          </p:nvPicPr>
          <p:blipFill rotWithShape="1">
            <a:blip r:embed="rId11" cstate="print">
              <a:extLst>
                <a:ext uri="{28A0092B-C50C-407E-A947-70E740481C1C}">
                  <a14:useLocalDpi xmlns:a14="http://schemas.microsoft.com/office/drawing/2010/main" val="0"/>
                </a:ext>
              </a:extLst>
            </a:blip>
            <a:srcRect l="6136" r="5911"/>
            <a:stretch/>
          </p:blipFill>
          <p:spPr>
            <a:xfrm>
              <a:off x="5847697" y="3882247"/>
              <a:ext cx="1627403" cy="2020253"/>
            </a:xfrm>
            <a:prstGeom prst="rect">
              <a:avLst/>
            </a:prstGeom>
            <a:ln>
              <a:noFill/>
            </a:ln>
          </p:spPr>
        </p:pic>
        <p:sp>
          <p:nvSpPr>
            <p:cNvPr id="82" name="TextBox 81"/>
            <p:cNvSpPr txBox="1"/>
            <p:nvPr/>
          </p:nvSpPr>
          <p:spPr>
            <a:xfrm>
              <a:off x="5889630" y="5884026"/>
              <a:ext cx="1642733" cy="768596"/>
            </a:xfrm>
            <a:prstGeom prst="rect">
              <a:avLst/>
            </a:prstGeom>
            <a:noFill/>
          </p:spPr>
          <p:txBody>
            <a:bodyPr wrap="square" rtlCol="0">
              <a:spAutoFit/>
            </a:bodyPr>
            <a:lstStyle/>
            <a:p>
              <a:pPr algn="ctr"/>
              <a:r>
                <a:rPr lang="en-US" sz="889" dirty="0"/>
                <a:t>Shayla Sawyer</a:t>
              </a:r>
            </a:p>
          </p:txBody>
        </p:sp>
      </p:grpSp>
      <p:sp>
        <p:nvSpPr>
          <p:cNvPr id="35" name="TextBox 34"/>
          <p:cNvSpPr txBox="1"/>
          <p:nvPr/>
        </p:nvSpPr>
        <p:spPr>
          <a:xfrm>
            <a:off x="308177" y="2560677"/>
            <a:ext cx="1145444" cy="297454"/>
          </a:xfrm>
          <a:prstGeom prst="rect">
            <a:avLst/>
          </a:prstGeom>
          <a:noFill/>
        </p:spPr>
        <p:txBody>
          <a:bodyPr wrap="square" rtlCol="0">
            <a:spAutoFit/>
          </a:bodyPr>
          <a:lstStyle/>
          <a:p>
            <a:r>
              <a:rPr lang="en-US" sz="1333" b="1" dirty="0"/>
              <a:t>ECSE ENG:</a:t>
            </a:r>
          </a:p>
        </p:txBody>
      </p:sp>
      <p:grpSp>
        <p:nvGrpSpPr>
          <p:cNvPr id="25" name="Group 24"/>
          <p:cNvGrpSpPr/>
          <p:nvPr/>
        </p:nvGrpSpPr>
        <p:grpSpPr>
          <a:xfrm>
            <a:off x="1182623" y="1405953"/>
            <a:ext cx="774954" cy="1328444"/>
            <a:chOff x="6691215" y="1283597"/>
            <a:chExt cx="1033272" cy="1771260"/>
          </a:xfrm>
        </p:grpSpPr>
        <p:pic>
          <p:nvPicPr>
            <p:cNvPr id="9" name="Picture 8"/>
            <p:cNvPicPr preferRelativeResize="0">
              <a:picLocks/>
            </p:cNvPicPr>
            <p:nvPr/>
          </p:nvPicPr>
          <p:blipFill rotWithShape="1">
            <a:blip r:embed="rId12">
              <a:extLst>
                <a:ext uri="{28A0092B-C50C-407E-A947-70E740481C1C}">
                  <a14:useLocalDpi xmlns:a14="http://schemas.microsoft.com/office/drawing/2010/main" val="0"/>
                </a:ext>
              </a:extLst>
            </a:blip>
            <a:srcRect l="15559" r="12757"/>
            <a:stretch/>
          </p:blipFill>
          <p:spPr>
            <a:xfrm>
              <a:off x="6691215" y="1283597"/>
              <a:ext cx="1033272" cy="1275593"/>
            </a:xfrm>
            <a:prstGeom prst="rect">
              <a:avLst/>
            </a:prstGeom>
            <a:ln>
              <a:noFill/>
            </a:ln>
          </p:spPr>
        </p:pic>
        <p:sp>
          <p:nvSpPr>
            <p:cNvPr id="87" name="TextBox 86"/>
            <p:cNvSpPr txBox="1"/>
            <p:nvPr/>
          </p:nvSpPr>
          <p:spPr>
            <a:xfrm>
              <a:off x="6796918" y="2566859"/>
              <a:ext cx="843185" cy="487998"/>
            </a:xfrm>
            <a:prstGeom prst="rect">
              <a:avLst/>
            </a:prstGeom>
            <a:noFill/>
          </p:spPr>
          <p:txBody>
            <a:bodyPr wrap="square" rtlCol="0">
              <a:spAutoFit/>
            </a:bodyPr>
            <a:lstStyle/>
            <a:p>
              <a:pPr algn="ctr">
                <a:tabLst>
                  <a:tab pos="111898" algn="l"/>
                </a:tabLst>
              </a:pPr>
              <a:r>
                <a:rPr lang="en-US" sz="889" dirty="0"/>
                <a:t>Sarah Felix</a:t>
              </a:r>
            </a:p>
          </p:txBody>
        </p:sp>
      </p:grpSp>
      <p:grpSp>
        <p:nvGrpSpPr>
          <p:cNvPr id="20" name="Group 19"/>
          <p:cNvGrpSpPr/>
          <p:nvPr/>
        </p:nvGrpSpPr>
        <p:grpSpPr>
          <a:xfrm>
            <a:off x="1204891" y="2807124"/>
            <a:ext cx="772628" cy="1335268"/>
            <a:chOff x="2653441" y="3126835"/>
            <a:chExt cx="1030171" cy="1780357"/>
          </a:xfrm>
        </p:grpSpPr>
        <p:pic>
          <p:nvPicPr>
            <p:cNvPr id="1026" name="Picture 2" descr="Mona M. Hella"/>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53441" y="3126835"/>
              <a:ext cx="1030171"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73613" y="4419195"/>
              <a:ext cx="875562" cy="487997"/>
            </a:xfrm>
            <a:prstGeom prst="rect">
              <a:avLst/>
            </a:prstGeom>
            <a:noFill/>
            <a:ln>
              <a:noFill/>
            </a:ln>
          </p:spPr>
          <p:txBody>
            <a:bodyPr wrap="square" rtlCol="0">
              <a:spAutoFit/>
            </a:bodyPr>
            <a:lstStyle/>
            <a:p>
              <a:r>
                <a:rPr lang="en-US" sz="889" dirty="0"/>
                <a:t>Mona Hella</a:t>
              </a:r>
            </a:p>
          </p:txBody>
        </p:sp>
      </p:grpSp>
      <p:grpSp>
        <p:nvGrpSpPr>
          <p:cNvPr id="36" name="Group 35"/>
          <p:cNvGrpSpPr/>
          <p:nvPr/>
        </p:nvGrpSpPr>
        <p:grpSpPr>
          <a:xfrm>
            <a:off x="334316" y="2808533"/>
            <a:ext cx="833558" cy="1197026"/>
            <a:chOff x="4656107" y="3127001"/>
            <a:chExt cx="1111410" cy="1596034"/>
          </a:xfrm>
        </p:grpSpPr>
        <p:pic>
          <p:nvPicPr>
            <p:cNvPr id="1028" name="Picture 4" descr="Ishwara B. Bhat"/>
            <p:cNvPicPr preferRelativeResize="0">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540000">
              <a:off x="4656107" y="3127001"/>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25156" y="4417482"/>
              <a:ext cx="1042361" cy="305553"/>
            </a:xfrm>
            <a:prstGeom prst="rect">
              <a:avLst/>
            </a:prstGeom>
            <a:noFill/>
          </p:spPr>
          <p:txBody>
            <a:bodyPr wrap="square" rtlCol="0">
              <a:spAutoFit/>
            </a:bodyPr>
            <a:lstStyle/>
            <a:p>
              <a:r>
                <a:rPr lang="en-US" sz="889" dirty="0"/>
                <a:t>Ishwara Bhat</a:t>
              </a:r>
            </a:p>
          </p:txBody>
        </p:sp>
      </p:grpSp>
      <p:grpSp>
        <p:nvGrpSpPr>
          <p:cNvPr id="39" name="Group 38"/>
          <p:cNvGrpSpPr/>
          <p:nvPr/>
        </p:nvGrpSpPr>
        <p:grpSpPr>
          <a:xfrm>
            <a:off x="4648186" y="2817184"/>
            <a:ext cx="839392" cy="1332209"/>
            <a:chOff x="8072061" y="3104115"/>
            <a:chExt cx="1119189" cy="1776278"/>
          </a:xfrm>
        </p:grpSpPr>
        <p:pic>
          <p:nvPicPr>
            <p:cNvPr id="1030" name="Picture 6" descr="Prabhakar Neti"/>
            <p:cNvPicPr preferRelativeResize="0">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8072061" y="3104115"/>
              <a:ext cx="107045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143589" y="4392396"/>
              <a:ext cx="1047661" cy="487997"/>
            </a:xfrm>
            <a:prstGeom prst="rect">
              <a:avLst/>
            </a:prstGeom>
            <a:noFill/>
          </p:spPr>
          <p:txBody>
            <a:bodyPr wrap="square" rtlCol="0">
              <a:spAutoFit/>
            </a:bodyPr>
            <a:lstStyle/>
            <a:p>
              <a:r>
                <a:rPr lang="en-US" sz="889" dirty="0"/>
                <a:t>Prabhakar Neti</a:t>
              </a:r>
            </a:p>
          </p:txBody>
        </p:sp>
      </p:grpSp>
      <p:grpSp>
        <p:nvGrpSpPr>
          <p:cNvPr id="41" name="Group 40"/>
          <p:cNvGrpSpPr/>
          <p:nvPr/>
        </p:nvGrpSpPr>
        <p:grpSpPr>
          <a:xfrm>
            <a:off x="1325382" y="5239381"/>
            <a:ext cx="844139" cy="1326782"/>
            <a:chOff x="3676634" y="4713357"/>
            <a:chExt cx="1125519" cy="1769042"/>
          </a:xfrm>
        </p:grpSpPr>
        <p:pic>
          <p:nvPicPr>
            <p:cNvPr id="1032" name="Picture 8" descr="Nima Ahmadi"/>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76634" y="4713357"/>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744483" y="5994402"/>
              <a:ext cx="1057670" cy="487997"/>
            </a:xfrm>
            <a:prstGeom prst="rect">
              <a:avLst/>
            </a:prstGeom>
            <a:noFill/>
          </p:spPr>
          <p:txBody>
            <a:bodyPr wrap="square" rtlCol="0">
              <a:spAutoFit/>
            </a:bodyPr>
            <a:lstStyle/>
            <a:p>
              <a:r>
                <a:rPr lang="en-US" sz="889" dirty="0"/>
                <a:t>Nima Ahmadi</a:t>
              </a:r>
            </a:p>
          </p:txBody>
        </p:sp>
      </p:grpSp>
      <p:grpSp>
        <p:nvGrpSpPr>
          <p:cNvPr id="3" name="Group 2"/>
          <p:cNvGrpSpPr/>
          <p:nvPr/>
        </p:nvGrpSpPr>
        <p:grpSpPr>
          <a:xfrm>
            <a:off x="5412493" y="1413793"/>
            <a:ext cx="894596" cy="1190717"/>
            <a:chOff x="9990366" y="1269999"/>
            <a:chExt cx="1192795" cy="1587623"/>
          </a:xfrm>
        </p:grpSpPr>
        <p:sp>
          <p:nvSpPr>
            <p:cNvPr id="44" name="TextBox 43"/>
            <p:cNvSpPr txBox="1"/>
            <p:nvPr/>
          </p:nvSpPr>
          <p:spPr>
            <a:xfrm>
              <a:off x="9990366" y="2552069"/>
              <a:ext cx="1192795" cy="305553"/>
            </a:xfrm>
            <a:prstGeom prst="rect">
              <a:avLst/>
            </a:prstGeom>
            <a:noFill/>
          </p:spPr>
          <p:txBody>
            <a:bodyPr wrap="square" rtlCol="0">
              <a:spAutoFit/>
            </a:bodyPr>
            <a:lstStyle/>
            <a:p>
              <a:pPr algn="ctr"/>
              <a:r>
                <a:rPr lang="en-US" sz="889" dirty="0"/>
                <a:t>Indika Perera</a:t>
              </a:r>
            </a:p>
          </p:txBody>
        </p:sp>
        <p:pic>
          <p:nvPicPr>
            <p:cNvPr id="71" name="Picture 70"/>
            <p:cNvPicPr preferRelativeResize="0">
              <a:picLocks/>
            </p:cNvPicPr>
            <p:nvPr/>
          </p:nvPicPr>
          <p:blipFill rotWithShape="1">
            <a:blip r:embed="rId17"/>
            <a:srcRect l="29540" r="25857"/>
            <a:stretch/>
          </p:blipFill>
          <p:spPr>
            <a:xfrm flipH="1">
              <a:off x="10115253" y="1269999"/>
              <a:ext cx="1033272" cy="1280160"/>
            </a:xfrm>
            <a:prstGeom prst="rect">
              <a:avLst/>
            </a:prstGeom>
          </p:spPr>
        </p:pic>
      </p:grpSp>
      <p:grpSp>
        <p:nvGrpSpPr>
          <p:cNvPr id="16" name="Group 15"/>
          <p:cNvGrpSpPr/>
          <p:nvPr/>
        </p:nvGrpSpPr>
        <p:grpSpPr>
          <a:xfrm>
            <a:off x="4490453" y="1420476"/>
            <a:ext cx="1033290" cy="1274262"/>
            <a:chOff x="8911658" y="1269999"/>
            <a:chExt cx="1377720" cy="1699016"/>
          </a:xfrm>
        </p:grpSpPr>
        <p:sp>
          <p:nvSpPr>
            <p:cNvPr id="43" name="TextBox 42"/>
            <p:cNvSpPr txBox="1"/>
            <p:nvPr/>
          </p:nvSpPr>
          <p:spPr>
            <a:xfrm>
              <a:off x="8911658" y="2566426"/>
              <a:ext cx="1377720" cy="402589"/>
            </a:xfrm>
            <a:prstGeom prst="rect">
              <a:avLst/>
            </a:prstGeom>
            <a:noFill/>
          </p:spPr>
          <p:txBody>
            <a:bodyPr wrap="square" rtlCol="0">
              <a:spAutoFit/>
            </a:bodyPr>
            <a:lstStyle/>
            <a:p>
              <a:pPr algn="ctr">
                <a:lnSpc>
                  <a:spcPts val="833"/>
                </a:lnSpc>
              </a:pPr>
              <a:r>
                <a:rPr lang="en-US" sz="889" dirty="0"/>
                <a:t>Karthik Panneerselvam</a:t>
              </a:r>
            </a:p>
          </p:txBody>
        </p:sp>
        <p:pic>
          <p:nvPicPr>
            <p:cNvPr id="74" name="Picture 18" descr="http://cemsim.rpi.edu/sites/default/files/styles/640_x_640_crop/public/people/karthi.jpg?itok=RKpcMvj0"/>
            <p:cNvPicPr preferRelativeResize="0">
              <a:picLocks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9122195" y="1269999"/>
              <a:ext cx="1033272" cy="1280160"/>
            </a:xfrm>
            <a:prstGeom prst="rect">
              <a:avLst/>
            </a:prstGeom>
            <a:solidFill>
              <a:schemeClr val="bg1"/>
            </a:solidFill>
          </p:spPr>
        </p:pic>
      </p:grpSp>
      <p:grpSp>
        <p:nvGrpSpPr>
          <p:cNvPr id="59" name="Group 58">
            <a:extLst>
              <a:ext uri="{FF2B5EF4-FFF2-40B4-BE49-F238E27FC236}">
                <a16:creationId xmlns:a16="http://schemas.microsoft.com/office/drawing/2014/main" id="{2FF2C02F-AD47-10D3-5B43-8708F2AF8345}"/>
              </a:ext>
            </a:extLst>
          </p:cNvPr>
          <p:cNvGrpSpPr/>
          <p:nvPr/>
        </p:nvGrpSpPr>
        <p:grpSpPr>
          <a:xfrm>
            <a:off x="2087960" y="5230420"/>
            <a:ext cx="1245609" cy="1343110"/>
            <a:chOff x="4642230" y="4795368"/>
            <a:chExt cx="1819111" cy="1790813"/>
          </a:xfrm>
        </p:grpSpPr>
        <p:pic>
          <p:nvPicPr>
            <p:cNvPr id="54" name="Picture 6" descr="Rostyslav (Rosty) Korolov">
              <a:extLst>
                <a:ext uri="{FF2B5EF4-FFF2-40B4-BE49-F238E27FC236}">
                  <a16:creationId xmlns:a16="http://schemas.microsoft.com/office/drawing/2014/main" id="{9CAD1F43-8D8E-164F-DFCE-123B8EE7B429}"/>
                </a:ext>
              </a:extLst>
            </p:cNvPr>
            <p:cNvPicPr preferRelativeResize="0">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2946" y="4795368"/>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808D5546-E612-D460-D445-3B2E916D0ADE}"/>
                </a:ext>
              </a:extLst>
            </p:cNvPr>
            <p:cNvSpPr txBox="1"/>
            <p:nvPr/>
          </p:nvSpPr>
          <p:spPr>
            <a:xfrm>
              <a:off x="4642230" y="6098184"/>
              <a:ext cx="1819111" cy="487997"/>
            </a:xfrm>
            <a:prstGeom prst="rect">
              <a:avLst/>
            </a:prstGeom>
            <a:noFill/>
          </p:spPr>
          <p:txBody>
            <a:bodyPr wrap="square" rtlCol="0">
              <a:spAutoFit/>
            </a:bodyPr>
            <a:lstStyle/>
            <a:p>
              <a:pPr algn="ctr"/>
              <a:r>
                <a:rPr lang="en-US" sz="889" dirty="0"/>
                <a:t>Rostyslav (</a:t>
              </a:r>
              <a:r>
                <a:rPr lang="en-US" sz="889" dirty="0" err="1"/>
                <a:t>Rosty</a:t>
              </a:r>
              <a:r>
                <a:rPr lang="en-US" sz="889" dirty="0"/>
                <a:t>) Korolov</a:t>
              </a:r>
            </a:p>
          </p:txBody>
        </p:sp>
      </p:grpSp>
      <p:grpSp>
        <p:nvGrpSpPr>
          <p:cNvPr id="64" name="Group 63">
            <a:extLst>
              <a:ext uri="{FF2B5EF4-FFF2-40B4-BE49-F238E27FC236}">
                <a16:creationId xmlns:a16="http://schemas.microsoft.com/office/drawing/2014/main" id="{4481C931-FC58-B7E9-3297-3BC6CC28879E}"/>
              </a:ext>
            </a:extLst>
          </p:cNvPr>
          <p:cNvGrpSpPr/>
          <p:nvPr/>
        </p:nvGrpSpPr>
        <p:grpSpPr>
          <a:xfrm>
            <a:off x="7935636" y="5208578"/>
            <a:ext cx="840519" cy="1322083"/>
            <a:chOff x="10659961" y="4811121"/>
            <a:chExt cx="1120692" cy="1762777"/>
          </a:xfrm>
        </p:grpSpPr>
        <p:pic>
          <p:nvPicPr>
            <p:cNvPr id="62" name="Picture 8">
              <a:extLst>
                <a:ext uri="{FF2B5EF4-FFF2-40B4-BE49-F238E27FC236}">
                  <a16:creationId xmlns:a16="http://schemas.microsoft.com/office/drawing/2014/main" id="{4A954B81-7B04-0EBC-825C-C6C943977F9C}"/>
                </a:ext>
              </a:extLst>
            </p:cNvPr>
            <p:cNvPicPr preferRelativeResize="0">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59961" y="4811121"/>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8FB5F59-1E64-7351-36F4-15D8E4335A92}"/>
                </a:ext>
              </a:extLst>
            </p:cNvPr>
            <p:cNvSpPr txBox="1"/>
            <p:nvPr/>
          </p:nvSpPr>
          <p:spPr>
            <a:xfrm>
              <a:off x="10714538" y="6085901"/>
              <a:ext cx="1066115" cy="487997"/>
            </a:xfrm>
            <a:prstGeom prst="rect">
              <a:avLst/>
            </a:prstGeom>
            <a:noFill/>
          </p:spPr>
          <p:txBody>
            <a:bodyPr wrap="square" rtlCol="0">
              <a:spAutoFit/>
            </a:bodyPr>
            <a:lstStyle/>
            <a:p>
              <a:r>
                <a:rPr lang="en-US" sz="889" dirty="0"/>
                <a:t>Chaitanya </a:t>
              </a:r>
              <a:r>
                <a:rPr lang="en-US" sz="889" dirty="0" err="1"/>
                <a:t>Ullal</a:t>
              </a:r>
              <a:endParaRPr lang="en-US" sz="889" dirty="0"/>
            </a:p>
          </p:txBody>
        </p:sp>
      </p:grpSp>
      <p:grpSp>
        <p:nvGrpSpPr>
          <p:cNvPr id="98" name="Group 97"/>
          <p:cNvGrpSpPr/>
          <p:nvPr/>
        </p:nvGrpSpPr>
        <p:grpSpPr>
          <a:xfrm>
            <a:off x="7161568" y="1395341"/>
            <a:ext cx="894596" cy="1183922"/>
            <a:chOff x="28414529" y="5143497"/>
            <a:chExt cx="3220547" cy="4262121"/>
          </a:xfrm>
        </p:grpSpPr>
        <p:sp>
          <p:nvSpPr>
            <p:cNvPr id="70" name="TextBox 69">
              <a:extLst>
                <a:ext uri="{FF2B5EF4-FFF2-40B4-BE49-F238E27FC236}">
                  <a16:creationId xmlns:a16="http://schemas.microsoft.com/office/drawing/2014/main" id="{8C343998-B84D-AEDF-14CA-3CD91C484679}"/>
                </a:ext>
              </a:extLst>
            </p:cNvPr>
            <p:cNvSpPr txBox="1"/>
            <p:nvPr/>
          </p:nvSpPr>
          <p:spPr>
            <a:xfrm>
              <a:off x="28414529" y="8580624"/>
              <a:ext cx="3220547" cy="824994"/>
            </a:xfrm>
            <a:prstGeom prst="rect">
              <a:avLst/>
            </a:prstGeom>
            <a:noFill/>
          </p:spPr>
          <p:txBody>
            <a:bodyPr wrap="square" rtlCol="0">
              <a:spAutoFit/>
            </a:bodyPr>
            <a:lstStyle/>
            <a:p>
              <a:pPr algn="ctr"/>
              <a:r>
                <a:rPr lang="en-US" sz="889" dirty="0"/>
                <a:t>Fred Willett</a:t>
              </a:r>
            </a:p>
          </p:txBody>
        </p:sp>
        <p:pic>
          <p:nvPicPr>
            <p:cNvPr id="84" name="Picture 83" descr="A person wearing glasses&#10;&#10;Description automatically generated with medium confidence">
              <a:extLst>
                <a:ext uri="{FF2B5EF4-FFF2-40B4-BE49-F238E27FC236}">
                  <a16:creationId xmlns:a16="http://schemas.microsoft.com/office/drawing/2014/main" id="{C71668E4-ABEF-7DD6-62DB-3BF619222E8A}"/>
                </a:ext>
              </a:extLst>
            </p:cNvPr>
            <p:cNvPicPr preferRelativeResize="0">
              <a:picLocks/>
            </p:cNvPicPr>
            <p:nvPr/>
          </p:nvPicPr>
          <p:blipFill rotWithShape="1">
            <a:blip r:embed="rId21" cstate="print">
              <a:extLst>
                <a:ext uri="{28A0092B-C50C-407E-A947-70E740481C1C}">
                  <a14:useLocalDpi xmlns:a14="http://schemas.microsoft.com/office/drawing/2010/main" val="0"/>
                </a:ext>
              </a:extLst>
            </a:blip>
            <a:srcRect l="7189" r="6853"/>
            <a:stretch/>
          </p:blipFill>
          <p:spPr>
            <a:xfrm>
              <a:off x="28514532" y="5143497"/>
              <a:ext cx="2788920" cy="3456432"/>
            </a:xfrm>
            <a:prstGeom prst="rect">
              <a:avLst/>
            </a:prstGeom>
          </p:spPr>
        </p:pic>
      </p:grpSp>
      <p:grpSp>
        <p:nvGrpSpPr>
          <p:cNvPr id="92" name="Group 91">
            <a:extLst>
              <a:ext uri="{FF2B5EF4-FFF2-40B4-BE49-F238E27FC236}">
                <a16:creationId xmlns:a16="http://schemas.microsoft.com/office/drawing/2014/main" id="{F1688862-50E8-A5FC-27CE-EF2898793E80}"/>
              </a:ext>
            </a:extLst>
          </p:cNvPr>
          <p:cNvGrpSpPr/>
          <p:nvPr/>
        </p:nvGrpSpPr>
        <p:grpSpPr>
          <a:xfrm>
            <a:off x="5539126" y="2817185"/>
            <a:ext cx="820914" cy="1315762"/>
            <a:chOff x="10803538" y="3155354"/>
            <a:chExt cx="1094552" cy="1754351"/>
          </a:xfrm>
        </p:grpSpPr>
        <p:sp>
          <p:nvSpPr>
            <p:cNvPr id="51" name="TextBox 50">
              <a:extLst>
                <a:ext uri="{FF2B5EF4-FFF2-40B4-BE49-F238E27FC236}">
                  <a16:creationId xmlns:a16="http://schemas.microsoft.com/office/drawing/2014/main" id="{A2BE8975-7744-6100-5F2F-6B95E4FD74D3}"/>
                </a:ext>
              </a:extLst>
            </p:cNvPr>
            <p:cNvSpPr txBox="1"/>
            <p:nvPr/>
          </p:nvSpPr>
          <p:spPr>
            <a:xfrm>
              <a:off x="10803538" y="4421707"/>
              <a:ext cx="1094552" cy="487998"/>
            </a:xfrm>
            <a:prstGeom prst="rect">
              <a:avLst/>
            </a:prstGeom>
            <a:noFill/>
          </p:spPr>
          <p:txBody>
            <a:bodyPr wrap="square" rtlCol="0">
              <a:spAutoFit/>
            </a:bodyPr>
            <a:lstStyle/>
            <a:p>
              <a:pPr algn="ctr"/>
              <a:r>
                <a:rPr lang="en-US" sz="889" dirty="0"/>
                <a:t>Alex Patterson</a:t>
              </a:r>
            </a:p>
          </p:txBody>
        </p:sp>
        <p:pic>
          <p:nvPicPr>
            <p:cNvPr id="85" name="Picture 84">
              <a:extLst>
                <a:ext uri="{FF2B5EF4-FFF2-40B4-BE49-F238E27FC236}">
                  <a16:creationId xmlns:a16="http://schemas.microsoft.com/office/drawing/2014/main" id="{3B271852-97BC-D527-8DEB-533EFA1E67C9}"/>
                </a:ext>
              </a:extLst>
            </p:cNvPr>
            <p:cNvPicPr preferRelativeResize="0">
              <a:picLocks/>
            </p:cNvPicPr>
            <p:nvPr/>
          </p:nvPicPr>
          <p:blipFill>
            <a:blip r:embed="rId22"/>
            <a:stretch>
              <a:fillRect/>
            </a:stretch>
          </p:blipFill>
          <p:spPr>
            <a:xfrm>
              <a:off x="10811609" y="3155354"/>
              <a:ext cx="1033272" cy="1280160"/>
            </a:xfrm>
            <a:prstGeom prst="rect">
              <a:avLst/>
            </a:prstGeom>
          </p:spPr>
        </p:pic>
      </p:grpSp>
      <p:grpSp>
        <p:nvGrpSpPr>
          <p:cNvPr id="93" name="Group 92">
            <a:extLst>
              <a:ext uri="{FF2B5EF4-FFF2-40B4-BE49-F238E27FC236}">
                <a16:creationId xmlns:a16="http://schemas.microsoft.com/office/drawing/2014/main" id="{0B10B3F9-9572-7F93-3342-735D0F9A3693}"/>
              </a:ext>
            </a:extLst>
          </p:cNvPr>
          <p:cNvGrpSpPr/>
          <p:nvPr/>
        </p:nvGrpSpPr>
        <p:grpSpPr>
          <a:xfrm>
            <a:off x="2049179" y="2803739"/>
            <a:ext cx="854221" cy="1181059"/>
            <a:chOff x="9470666" y="3153247"/>
            <a:chExt cx="1138961" cy="1574747"/>
          </a:xfrm>
        </p:grpSpPr>
        <p:sp>
          <p:nvSpPr>
            <p:cNvPr id="32" name="TextBox 31">
              <a:extLst>
                <a:ext uri="{FF2B5EF4-FFF2-40B4-BE49-F238E27FC236}">
                  <a16:creationId xmlns:a16="http://schemas.microsoft.com/office/drawing/2014/main" id="{F1AC3BFF-6D96-84B6-5DA2-EC2A9CA10C55}"/>
                </a:ext>
              </a:extLst>
            </p:cNvPr>
            <p:cNvSpPr txBox="1"/>
            <p:nvPr/>
          </p:nvSpPr>
          <p:spPr>
            <a:xfrm flipH="1">
              <a:off x="9470666" y="4422440"/>
              <a:ext cx="1138961" cy="305554"/>
            </a:xfrm>
            <a:prstGeom prst="rect">
              <a:avLst/>
            </a:prstGeom>
            <a:noFill/>
          </p:spPr>
          <p:txBody>
            <a:bodyPr wrap="square" rtlCol="0">
              <a:spAutoFit/>
            </a:bodyPr>
            <a:lstStyle/>
            <a:p>
              <a:pPr algn="ctr"/>
              <a:r>
                <a:rPr lang="en-US" sz="889" dirty="0"/>
                <a:t>Rena Huang</a:t>
              </a:r>
            </a:p>
          </p:txBody>
        </p:sp>
        <p:pic>
          <p:nvPicPr>
            <p:cNvPr id="91" name="Picture 4" descr="Rena Huang">
              <a:extLst>
                <a:ext uri="{FF2B5EF4-FFF2-40B4-BE49-F238E27FC236}">
                  <a16:creationId xmlns:a16="http://schemas.microsoft.com/office/drawing/2014/main" id="{D407B3A4-DB50-038A-30E9-2A1A59A667FE}"/>
                </a:ext>
              </a:extLst>
            </p:cNvPr>
            <p:cNvPicPr preferRelativeResize="0">
              <a:picLocks noChangeArrowheads="1"/>
            </p:cNvPicPr>
            <p:nvPr/>
          </p:nvPicPr>
          <p:blipFill rotWithShape="1">
            <a:blip r:embed="rId23" cstate="print">
              <a:extLst>
                <a:ext uri="{28A0092B-C50C-407E-A947-70E740481C1C}">
                  <a14:useLocalDpi xmlns:a14="http://schemas.microsoft.com/office/drawing/2010/main" val="0"/>
                </a:ext>
              </a:extLst>
            </a:blip>
            <a:srcRect l="7684" r="6736"/>
            <a:stretch/>
          </p:blipFill>
          <p:spPr bwMode="auto">
            <a:xfrm>
              <a:off x="9500303" y="3153247"/>
              <a:ext cx="1033272" cy="1280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2942827-A240-E36F-76A5-406F784702E8}"/>
              </a:ext>
            </a:extLst>
          </p:cNvPr>
          <p:cNvGrpSpPr/>
          <p:nvPr/>
        </p:nvGrpSpPr>
        <p:grpSpPr>
          <a:xfrm>
            <a:off x="6351405" y="2822345"/>
            <a:ext cx="1000595" cy="1180510"/>
            <a:chOff x="22861327" y="10526097"/>
            <a:chExt cx="3602141" cy="4249835"/>
          </a:xfrm>
        </p:grpSpPr>
        <p:sp>
          <p:nvSpPr>
            <p:cNvPr id="26" name="TextBox 25">
              <a:extLst>
                <a:ext uri="{FF2B5EF4-FFF2-40B4-BE49-F238E27FC236}">
                  <a16:creationId xmlns:a16="http://schemas.microsoft.com/office/drawing/2014/main" id="{6441C9A6-537B-9311-9E6C-751C67A82D84}"/>
                </a:ext>
              </a:extLst>
            </p:cNvPr>
            <p:cNvSpPr txBox="1"/>
            <p:nvPr/>
          </p:nvSpPr>
          <p:spPr>
            <a:xfrm>
              <a:off x="22861327" y="13950938"/>
              <a:ext cx="3602141" cy="824994"/>
            </a:xfrm>
            <a:prstGeom prst="rect">
              <a:avLst/>
            </a:prstGeom>
            <a:noFill/>
          </p:spPr>
          <p:txBody>
            <a:bodyPr wrap="none" rtlCol="0">
              <a:spAutoFit/>
            </a:bodyPr>
            <a:lstStyle/>
            <a:p>
              <a:r>
                <a:rPr lang="en-US" sz="889" dirty="0"/>
                <a:t>James Dylan Rees</a:t>
              </a:r>
            </a:p>
          </p:txBody>
        </p:sp>
        <p:pic>
          <p:nvPicPr>
            <p:cNvPr id="94" name="Picture 93">
              <a:extLst>
                <a:ext uri="{FF2B5EF4-FFF2-40B4-BE49-F238E27FC236}">
                  <a16:creationId xmlns:a16="http://schemas.microsoft.com/office/drawing/2014/main" id="{2E43DB20-B1FB-D9A8-CE55-F97C8DAAA30C}"/>
                </a:ext>
              </a:extLst>
            </p:cNvPr>
            <p:cNvPicPr preferRelativeResize="0">
              <a:picLocks/>
            </p:cNvPicPr>
            <p:nvPr/>
          </p:nvPicPr>
          <p:blipFill rotWithShape="1">
            <a:blip r:embed="rId24"/>
            <a:srcRect l="10635" b="9420"/>
            <a:stretch/>
          </p:blipFill>
          <p:spPr>
            <a:xfrm>
              <a:off x="23040688" y="10526097"/>
              <a:ext cx="2789835" cy="3456431"/>
            </a:xfrm>
            <a:prstGeom prst="rect">
              <a:avLst/>
            </a:prstGeom>
          </p:spPr>
        </p:pic>
      </p:grpSp>
      <p:grpSp>
        <p:nvGrpSpPr>
          <p:cNvPr id="29" name="Group 28"/>
          <p:cNvGrpSpPr/>
          <p:nvPr/>
        </p:nvGrpSpPr>
        <p:grpSpPr>
          <a:xfrm>
            <a:off x="3642056" y="1424172"/>
            <a:ext cx="1032901" cy="1328146"/>
            <a:chOff x="4598017" y="1285233"/>
            <a:chExt cx="1377202" cy="1770861"/>
          </a:xfrm>
        </p:grpSpPr>
        <p:sp>
          <p:nvSpPr>
            <p:cNvPr id="52" name="TextBox 51"/>
            <p:cNvSpPr txBox="1"/>
            <p:nvPr/>
          </p:nvSpPr>
          <p:spPr>
            <a:xfrm>
              <a:off x="4598017" y="2568097"/>
              <a:ext cx="1377202" cy="487997"/>
            </a:xfrm>
            <a:prstGeom prst="rect">
              <a:avLst/>
            </a:prstGeom>
            <a:noFill/>
          </p:spPr>
          <p:txBody>
            <a:bodyPr wrap="square" rtlCol="0">
              <a:spAutoFit/>
            </a:bodyPr>
            <a:lstStyle/>
            <a:p>
              <a:pPr algn="ctr">
                <a:tabLst>
                  <a:tab pos="111898" algn="l"/>
                </a:tabLst>
              </a:pPr>
              <a:r>
                <a:rPr lang="en-US" sz="889" dirty="0"/>
                <a:t>Matt Oehlschlaeger</a:t>
              </a:r>
            </a:p>
          </p:txBody>
        </p:sp>
        <p:pic>
          <p:nvPicPr>
            <p:cNvPr id="19" name="Picture 18"/>
            <p:cNvPicPr preferRelativeResize="0">
              <a:picLocks/>
            </p:cNvPicPr>
            <p:nvPr/>
          </p:nvPicPr>
          <p:blipFill>
            <a:blip r:embed="rId25"/>
            <a:stretch>
              <a:fillRect/>
            </a:stretch>
          </p:blipFill>
          <p:spPr>
            <a:xfrm>
              <a:off x="4758279" y="1285233"/>
              <a:ext cx="1033272" cy="1280160"/>
            </a:xfrm>
            <a:prstGeom prst="rect">
              <a:avLst/>
            </a:prstGeom>
          </p:spPr>
        </p:pic>
      </p:grpSp>
      <p:grpSp>
        <p:nvGrpSpPr>
          <p:cNvPr id="53" name="Group 52"/>
          <p:cNvGrpSpPr/>
          <p:nvPr/>
        </p:nvGrpSpPr>
        <p:grpSpPr>
          <a:xfrm>
            <a:off x="2819331" y="1405047"/>
            <a:ext cx="858331" cy="1337287"/>
            <a:chOff x="9401600" y="5165057"/>
            <a:chExt cx="3089991" cy="4814233"/>
          </a:xfrm>
        </p:grpSpPr>
        <p:sp>
          <p:nvSpPr>
            <p:cNvPr id="73" name="TextBox 72"/>
            <p:cNvSpPr txBox="1"/>
            <p:nvPr/>
          </p:nvSpPr>
          <p:spPr>
            <a:xfrm>
              <a:off x="9401600" y="8661697"/>
              <a:ext cx="3089991" cy="1317593"/>
            </a:xfrm>
            <a:prstGeom prst="rect">
              <a:avLst/>
            </a:prstGeom>
            <a:noFill/>
          </p:spPr>
          <p:txBody>
            <a:bodyPr wrap="square" rtlCol="0">
              <a:spAutoFit/>
            </a:bodyPr>
            <a:lstStyle/>
            <a:p>
              <a:pPr algn="ctr">
                <a:tabLst>
                  <a:tab pos="111898" algn="l"/>
                </a:tabLst>
              </a:pPr>
              <a:r>
                <a:rPr lang="en-US" sz="889" dirty="0"/>
                <a:t>Sandipan Mishra</a:t>
              </a:r>
            </a:p>
          </p:txBody>
        </p:sp>
        <p:pic>
          <p:nvPicPr>
            <p:cNvPr id="49" name="Picture 48"/>
            <p:cNvPicPr preferRelativeResize="0">
              <a:picLocks/>
            </p:cNvPicPr>
            <p:nvPr/>
          </p:nvPicPr>
          <p:blipFill rotWithShape="1">
            <a:blip r:embed="rId26"/>
            <a:srcRect l="6429" r="6429"/>
            <a:stretch/>
          </p:blipFill>
          <p:spPr>
            <a:xfrm>
              <a:off x="9561516" y="5165057"/>
              <a:ext cx="2788920" cy="3456432"/>
            </a:xfrm>
            <a:prstGeom prst="rect">
              <a:avLst/>
            </a:prstGeom>
          </p:spPr>
        </p:pic>
      </p:grpSp>
      <p:grpSp>
        <p:nvGrpSpPr>
          <p:cNvPr id="97" name="Group 96"/>
          <p:cNvGrpSpPr/>
          <p:nvPr/>
        </p:nvGrpSpPr>
        <p:grpSpPr>
          <a:xfrm>
            <a:off x="2923192" y="2812540"/>
            <a:ext cx="841883" cy="1192383"/>
            <a:chOff x="11129769" y="15605728"/>
            <a:chExt cx="3030777" cy="4292580"/>
          </a:xfrm>
        </p:grpSpPr>
        <p:pic>
          <p:nvPicPr>
            <p:cNvPr id="47" name="Picture 46"/>
            <p:cNvPicPr preferRelativeResize="0">
              <a:picLocks/>
            </p:cNvPicPr>
            <p:nvPr/>
          </p:nvPicPr>
          <p:blipFill>
            <a:blip r:embed="rId27"/>
            <a:stretch>
              <a:fillRect/>
            </a:stretch>
          </p:blipFill>
          <p:spPr>
            <a:xfrm>
              <a:off x="11189921" y="15605728"/>
              <a:ext cx="2789834" cy="3456432"/>
            </a:xfrm>
            <a:prstGeom prst="rect">
              <a:avLst/>
            </a:prstGeom>
          </p:spPr>
        </p:pic>
        <p:sp>
          <p:nvSpPr>
            <p:cNvPr id="83" name="TextBox 82"/>
            <p:cNvSpPr txBox="1"/>
            <p:nvPr/>
          </p:nvSpPr>
          <p:spPr>
            <a:xfrm>
              <a:off x="11129769" y="19073314"/>
              <a:ext cx="3030777" cy="824994"/>
            </a:xfrm>
            <a:prstGeom prst="rect">
              <a:avLst/>
            </a:prstGeom>
            <a:noFill/>
          </p:spPr>
          <p:txBody>
            <a:bodyPr wrap="square" rtlCol="0">
              <a:spAutoFit/>
            </a:bodyPr>
            <a:lstStyle/>
            <a:p>
              <a:pPr algn="ctr"/>
              <a:r>
                <a:rPr lang="en-US" sz="889" dirty="0"/>
                <a:t>Agung Julius</a:t>
              </a:r>
            </a:p>
          </p:txBody>
        </p:sp>
      </p:grpSp>
      <p:grpSp>
        <p:nvGrpSpPr>
          <p:cNvPr id="15" name="Group 14">
            <a:extLst>
              <a:ext uri="{FF2B5EF4-FFF2-40B4-BE49-F238E27FC236}">
                <a16:creationId xmlns:a16="http://schemas.microsoft.com/office/drawing/2014/main" id="{8D2CFA29-27FD-0640-D476-1DAB176B3145}"/>
              </a:ext>
            </a:extLst>
          </p:cNvPr>
          <p:cNvGrpSpPr/>
          <p:nvPr/>
        </p:nvGrpSpPr>
        <p:grpSpPr>
          <a:xfrm>
            <a:off x="8071751" y="2815900"/>
            <a:ext cx="778579" cy="1203835"/>
            <a:chOff x="28948496" y="10477683"/>
            <a:chExt cx="2802884" cy="4333805"/>
          </a:xfrm>
        </p:grpSpPr>
        <p:sp>
          <p:nvSpPr>
            <p:cNvPr id="99" name="TextBox 98"/>
            <p:cNvSpPr txBox="1"/>
            <p:nvPr/>
          </p:nvSpPr>
          <p:spPr>
            <a:xfrm>
              <a:off x="28948496" y="13986494"/>
              <a:ext cx="2802884" cy="824994"/>
            </a:xfrm>
            <a:prstGeom prst="rect">
              <a:avLst/>
            </a:prstGeom>
            <a:noFill/>
          </p:spPr>
          <p:txBody>
            <a:bodyPr wrap="square" rtlCol="0">
              <a:spAutoFit/>
            </a:bodyPr>
            <a:lstStyle/>
            <a:p>
              <a:pPr algn="ctr"/>
              <a:r>
                <a:rPr lang="en-US" sz="889" dirty="0"/>
                <a:t>Kyle Wilt</a:t>
              </a:r>
            </a:p>
          </p:txBody>
        </p:sp>
        <p:pic>
          <p:nvPicPr>
            <p:cNvPr id="10" name="Picture 9">
              <a:extLst>
                <a:ext uri="{FF2B5EF4-FFF2-40B4-BE49-F238E27FC236}">
                  <a16:creationId xmlns:a16="http://schemas.microsoft.com/office/drawing/2014/main" id="{F7D68796-81E9-8026-CF0A-D4F3EC0E5D6C}"/>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2896" r="17255"/>
            <a:stretch/>
          </p:blipFill>
          <p:spPr>
            <a:xfrm>
              <a:off x="29081532" y="10477683"/>
              <a:ext cx="2552636" cy="3456433"/>
            </a:xfrm>
            <a:prstGeom prst="rect">
              <a:avLst/>
            </a:prstGeom>
          </p:spPr>
        </p:pic>
      </p:grpSp>
      <p:grpSp>
        <p:nvGrpSpPr>
          <p:cNvPr id="30" name="Group 29">
            <a:extLst>
              <a:ext uri="{FF2B5EF4-FFF2-40B4-BE49-F238E27FC236}">
                <a16:creationId xmlns:a16="http://schemas.microsoft.com/office/drawing/2014/main" id="{48156274-8BA6-1124-8FBF-D239B9DDEEFD}"/>
              </a:ext>
            </a:extLst>
          </p:cNvPr>
          <p:cNvGrpSpPr/>
          <p:nvPr/>
        </p:nvGrpSpPr>
        <p:grpSpPr>
          <a:xfrm>
            <a:off x="7021414" y="5216514"/>
            <a:ext cx="915668" cy="1330837"/>
            <a:chOff x="25277089" y="16150552"/>
            <a:chExt cx="3296403" cy="4791013"/>
          </a:xfrm>
        </p:grpSpPr>
        <p:sp>
          <p:nvSpPr>
            <p:cNvPr id="67" name="TextBox 66">
              <a:extLst>
                <a:ext uri="{FF2B5EF4-FFF2-40B4-BE49-F238E27FC236}">
                  <a16:creationId xmlns:a16="http://schemas.microsoft.com/office/drawing/2014/main" id="{4E411136-AFF3-F50B-727A-D76F942610AB}"/>
                </a:ext>
              </a:extLst>
            </p:cNvPr>
            <p:cNvSpPr txBox="1"/>
            <p:nvPr/>
          </p:nvSpPr>
          <p:spPr>
            <a:xfrm>
              <a:off x="25277089" y="19623972"/>
              <a:ext cx="3296403" cy="1317593"/>
            </a:xfrm>
            <a:prstGeom prst="rect">
              <a:avLst/>
            </a:prstGeom>
            <a:noFill/>
          </p:spPr>
          <p:txBody>
            <a:bodyPr wrap="square" rtlCol="0">
              <a:spAutoFit/>
            </a:bodyPr>
            <a:lstStyle/>
            <a:p>
              <a:pPr algn="ctr"/>
              <a:r>
                <a:rPr lang="en-US" sz="889" dirty="0"/>
                <a:t>Edmund Palermo</a:t>
              </a:r>
            </a:p>
          </p:txBody>
        </p:sp>
        <p:pic>
          <p:nvPicPr>
            <p:cNvPr id="24" name="Picture 23">
              <a:extLst>
                <a:ext uri="{FF2B5EF4-FFF2-40B4-BE49-F238E27FC236}">
                  <a16:creationId xmlns:a16="http://schemas.microsoft.com/office/drawing/2014/main" id="{4CEA2553-7F69-8E8D-A995-E377017158FE}"/>
                </a:ext>
              </a:extLst>
            </p:cNvPr>
            <p:cNvPicPr>
              <a:picLocks noChangeAspect="1"/>
            </p:cNvPicPr>
            <p:nvPr/>
          </p:nvPicPr>
          <p:blipFill>
            <a:blip r:embed="rId29"/>
            <a:stretch>
              <a:fillRect/>
            </a:stretch>
          </p:blipFill>
          <p:spPr>
            <a:xfrm>
              <a:off x="25418700" y="16150552"/>
              <a:ext cx="2872467" cy="3456431"/>
            </a:xfrm>
            <a:prstGeom prst="rect">
              <a:avLst/>
            </a:prstGeom>
          </p:spPr>
        </p:pic>
      </p:grpSp>
      <p:pic>
        <p:nvPicPr>
          <p:cNvPr id="11" name="Picture 10"/>
          <p:cNvPicPr preferRelativeResize="0">
            <a:picLocks/>
          </p:cNvPicPr>
          <p:nvPr/>
        </p:nvPicPr>
        <p:blipFill>
          <a:blip r:embed="rId30"/>
          <a:stretch>
            <a:fillRect/>
          </a:stretch>
        </p:blipFill>
        <p:spPr>
          <a:xfrm>
            <a:off x="350858" y="1401924"/>
            <a:ext cx="774700" cy="960120"/>
          </a:xfrm>
          <a:prstGeom prst="rect">
            <a:avLst/>
          </a:prstGeom>
        </p:spPr>
      </p:pic>
      <p:grpSp>
        <p:nvGrpSpPr>
          <p:cNvPr id="48" name="Group 47"/>
          <p:cNvGrpSpPr/>
          <p:nvPr/>
        </p:nvGrpSpPr>
        <p:grpSpPr>
          <a:xfrm>
            <a:off x="342412" y="3984925"/>
            <a:ext cx="783146" cy="1189285"/>
            <a:chOff x="1173588" y="13435884"/>
            <a:chExt cx="2819327" cy="4281426"/>
          </a:xfrm>
        </p:grpSpPr>
        <p:pic>
          <p:nvPicPr>
            <p:cNvPr id="31" name="Picture 30"/>
            <p:cNvPicPr preferRelativeResize="0">
              <a:picLocks/>
            </p:cNvPicPr>
            <p:nvPr/>
          </p:nvPicPr>
          <p:blipFill>
            <a:blip r:embed="rId31"/>
            <a:stretch>
              <a:fillRect/>
            </a:stretch>
          </p:blipFill>
          <p:spPr>
            <a:xfrm>
              <a:off x="1203995" y="13435884"/>
              <a:ext cx="2788920" cy="3456432"/>
            </a:xfrm>
            <a:prstGeom prst="rect">
              <a:avLst/>
            </a:prstGeom>
          </p:spPr>
        </p:pic>
        <p:sp>
          <p:nvSpPr>
            <p:cNvPr id="42" name="TextBox 41"/>
            <p:cNvSpPr txBox="1"/>
            <p:nvPr/>
          </p:nvSpPr>
          <p:spPr>
            <a:xfrm>
              <a:off x="1173588" y="16892316"/>
              <a:ext cx="2819327" cy="824994"/>
            </a:xfrm>
            <a:prstGeom prst="rect">
              <a:avLst/>
            </a:prstGeom>
            <a:noFill/>
          </p:spPr>
          <p:txBody>
            <a:bodyPr wrap="square" rtlCol="0">
              <a:spAutoFit/>
            </a:bodyPr>
            <a:lstStyle/>
            <a:p>
              <a:pPr algn="ctr"/>
              <a:r>
                <a:rPr lang="en-US" sz="889" dirty="0"/>
                <a:t>Paul Chow</a:t>
              </a:r>
            </a:p>
          </p:txBody>
        </p:sp>
      </p:grpSp>
      <p:grpSp>
        <p:nvGrpSpPr>
          <p:cNvPr id="50" name="Group 49"/>
          <p:cNvGrpSpPr/>
          <p:nvPr/>
        </p:nvGrpSpPr>
        <p:grpSpPr>
          <a:xfrm>
            <a:off x="1287581" y="3984925"/>
            <a:ext cx="774700" cy="1189285"/>
            <a:chOff x="4694004" y="13492124"/>
            <a:chExt cx="2788920" cy="4281426"/>
          </a:xfrm>
        </p:grpSpPr>
        <p:pic>
          <p:nvPicPr>
            <p:cNvPr id="37" name="Picture 36"/>
            <p:cNvPicPr preferRelativeResize="0">
              <a:picLocks/>
            </p:cNvPicPr>
            <p:nvPr/>
          </p:nvPicPr>
          <p:blipFill>
            <a:blip r:embed="rId32"/>
            <a:stretch>
              <a:fillRect/>
            </a:stretch>
          </p:blipFill>
          <p:spPr>
            <a:xfrm>
              <a:off x="4694004" y="13492124"/>
              <a:ext cx="2788920" cy="3456432"/>
            </a:xfrm>
            <a:prstGeom prst="rect">
              <a:avLst/>
            </a:prstGeom>
          </p:spPr>
        </p:pic>
        <p:sp>
          <p:nvSpPr>
            <p:cNvPr id="46" name="TextBox 45"/>
            <p:cNvSpPr txBox="1"/>
            <p:nvPr/>
          </p:nvSpPr>
          <p:spPr>
            <a:xfrm>
              <a:off x="4694004" y="16948556"/>
              <a:ext cx="2788920" cy="824994"/>
            </a:xfrm>
            <a:prstGeom prst="rect">
              <a:avLst/>
            </a:prstGeom>
            <a:noFill/>
          </p:spPr>
          <p:txBody>
            <a:bodyPr wrap="square" rtlCol="0">
              <a:spAutoFit/>
            </a:bodyPr>
            <a:lstStyle/>
            <a:p>
              <a:r>
                <a:rPr lang="en-US" sz="889" dirty="0" err="1"/>
                <a:t>Muhsin</a:t>
              </a:r>
              <a:r>
                <a:rPr lang="en-US" sz="889" dirty="0"/>
                <a:t> </a:t>
              </a:r>
              <a:r>
                <a:rPr lang="en-US" sz="889" dirty="0" err="1"/>
                <a:t>Celik</a:t>
              </a:r>
              <a:endParaRPr lang="en-US" sz="889" dirty="0"/>
            </a:p>
          </p:txBody>
        </p:sp>
      </p:grpSp>
      <p:sp>
        <p:nvSpPr>
          <p:cNvPr id="60" name="TextBox 59"/>
          <p:cNvSpPr txBox="1"/>
          <p:nvPr/>
        </p:nvSpPr>
        <p:spPr>
          <a:xfrm>
            <a:off x="350858" y="2363398"/>
            <a:ext cx="766731" cy="365998"/>
          </a:xfrm>
          <a:prstGeom prst="rect">
            <a:avLst/>
          </a:prstGeom>
          <a:noFill/>
        </p:spPr>
        <p:txBody>
          <a:bodyPr wrap="square" rtlCol="0">
            <a:spAutoFit/>
          </a:bodyPr>
          <a:lstStyle/>
          <a:p>
            <a:pPr algn="ctr"/>
            <a:r>
              <a:rPr lang="en-US" sz="889" dirty="0"/>
              <a:t>Casey Hoffman</a:t>
            </a:r>
          </a:p>
        </p:txBody>
      </p:sp>
      <p:sp>
        <p:nvSpPr>
          <p:cNvPr id="61" name="TextBox 60"/>
          <p:cNvSpPr txBox="1"/>
          <p:nvPr/>
        </p:nvSpPr>
        <p:spPr>
          <a:xfrm>
            <a:off x="8132947" y="2355460"/>
            <a:ext cx="741624" cy="365998"/>
          </a:xfrm>
          <a:prstGeom prst="rect">
            <a:avLst/>
          </a:prstGeom>
          <a:noFill/>
        </p:spPr>
        <p:txBody>
          <a:bodyPr wrap="square" rtlCol="0">
            <a:spAutoFit/>
          </a:bodyPr>
          <a:lstStyle/>
          <a:p>
            <a:r>
              <a:rPr lang="en-US" sz="889" dirty="0"/>
              <a:t>Clint Ballinger</a:t>
            </a:r>
          </a:p>
        </p:txBody>
      </p:sp>
      <p:pic>
        <p:nvPicPr>
          <p:cNvPr id="66" name="Picture 65" descr="A person in a blue suit&#10;&#10;Description automatically generated">
            <a:extLst>
              <a:ext uri="{FF2B5EF4-FFF2-40B4-BE49-F238E27FC236}">
                <a16:creationId xmlns:a16="http://schemas.microsoft.com/office/drawing/2014/main" id="{549E6136-F9D4-1F98-7DCD-6944B2989E05}"/>
              </a:ext>
            </a:extLst>
          </p:cNvPr>
          <p:cNvPicPr>
            <a:picLocks noChangeAspect="1"/>
          </p:cNvPicPr>
          <p:nvPr/>
        </p:nvPicPr>
        <p:blipFill rotWithShape="1">
          <a:blip r:embed="rId33">
            <a:extLst>
              <a:ext uri="{28A0092B-C50C-407E-A947-70E740481C1C}">
                <a14:useLocalDpi xmlns:a14="http://schemas.microsoft.com/office/drawing/2010/main" val="0"/>
              </a:ext>
            </a:extLst>
          </a:blip>
          <a:srcRect l="10414" r="12135"/>
          <a:stretch/>
        </p:blipFill>
        <p:spPr>
          <a:xfrm>
            <a:off x="8088099" y="1410803"/>
            <a:ext cx="729672" cy="942101"/>
          </a:xfrm>
          <a:prstGeom prst="rect">
            <a:avLst/>
          </a:prstGeom>
        </p:spPr>
      </p:pic>
    </p:spTree>
    <p:extLst>
      <p:ext uri="{BB962C8B-B14F-4D97-AF65-F5344CB8AC3E}">
        <p14:creationId xmlns:p14="http://schemas.microsoft.com/office/powerpoint/2010/main" val="31302641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120</a:t>
            </a:fld>
            <a:endParaRPr lang="en-US" sz="1200" dirty="0"/>
          </a:p>
        </p:txBody>
      </p:sp>
      <p:sp>
        <p:nvSpPr>
          <p:cNvPr id="7" name="TextBox 6"/>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a:t>
            </a:r>
          </a:p>
          <a:p>
            <a:endParaRPr lang="en-US" dirty="0"/>
          </a:p>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122</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123</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sp>
        <p:nvSpPr>
          <p:cNvPr id="8" name="Content Placeholder 2"/>
          <p:cNvSpPr txBox="1">
            <a:spLocks/>
          </p:cNvSpPr>
          <p:nvPr/>
        </p:nvSpPr>
        <p:spPr>
          <a:xfrm>
            <a:off x="1981200" y="1797570"/>
            <a:ext cx="6045508" cy="218822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Capstone Support Repository – working/Reports/Report + Poster/Poster.pptx</a:t>
            </a:r>
          </a:p>
          <a:p>
            <a:pPr marL="514350" lvl="1" indent="-171450" defTabSz="685800">
              <a:spcBef>
                <a:spcPts val="375"/>
              </a:spcBef>
            </a:pPr>
            <a:r>
              <a:rPr lang="en-US" sz="600" dirty="0">
                <a:solidFill>
                  <a:prstClr val="black"/>
                </a:solidFill>
                <a:hlinkClick r:id="rId2"/>
              </a:rPr>
              <a:t>https://designlab.eng.rpi.edu/edn/projects/capstone-support-dev/repository/112/entry/template%20documents/Poster.pptx</a:t>
            </a:r>
            <a:r>
              <a:rPr lang="en-US" sz="600" dirty="0">
                <a:solidFill>
                  <a:prstClr val="black"/>
                </a:solidFill>
              </a:rPr>
              <a:t> </a:t>
            </a:r>
            <a:endParaRPr lang="en-US" sz="600" dirty="0">
              <a:solidFill>
                <a:prstClr val="black"/>
              </a:solidFill>
              <a:latin typeface="Calibri" panose="020F0502020204030204"/>
            </a:endParaRPr>
          </a:p>
          <a:p>
            <a:pPr marL="514350" lvl="1" indent="-171450" defTabSz="685800">
              <a:spcBef>
                <a:spcPts val="375"/>
              </a:spcBef>
            </a:pPr>
            <a:r>
              <a:rPr lang="en-US" sz="1400" dirty="0">
                <a:solidFill>
                  <a:prstClr val="black"/>
                </a:solidFill>
                <a:latin typeface="Calibri" panose="020F0502020204030204"/>
              </a:rPr>
              <a:t>Discussion in your team’s  Forum – Midterm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985797"/>
            <a:ext cx="6045508" cy="54589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Day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hlinkClick r:id="rId3"/>
              </a:rPr>
              <a:t>https://forms.gle/cP2scUNmdsxncBsm8</a:t>
            </a:r>
            <a:endParaRPr lang="en-US" sz="750" u="sng" dirty="0">
              <a:solidFill>
                <a:prstClr val="black"/>
              </a:solidFill>
            </a:endParaRPr>
          </a:p>
          <a:p>
            <a:pPr marL="171450" indent="-171450" defTabSz="685800">
              <a:spcBef>
                <a:spcPts val="750"/>
              </a:spcBef>
            </a:pPr>
            <a:r>
              <a:rPr lang="en-US" sz="1400" dirty="0">
                <a:solidFill>
                  <a:prstClr val="black"/>
                </a:solidFill>
                <a:latin typeface="Calibri" panose="020F0502020204030204"/>
                <a:cs typeface="Calibri"/>
              </a:rPr>
              <a:t>Team should now be creating agendas for each class meeting and individual project tasks</a:t>
            </a:r>
          </a:p>
        </p:txBody>
      </p:sp>
      <p:sp>
        <p:nvSpPr>
          <p:cNvPr id="9" name="Oval 8"/>
          <p:cNvSpPr/>
          <p:nvPr/>
        </p:nvSpPr>
        <p:spPr>
          <a:xfrm>
            <a:off x="586547" y="3886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Day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125</a:t>
            </a:fld>
            <a:endParaRPr lang="en-US" sz="1200" dirty="0"/>
          </a:p>
        </p:txBody>
      </p:sp>
      <p:sp>
        <p:nvSpPr>
          <p:cNvPr id="7" name="TextBox 6"/>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Day 10</a:t>
            </a:r>
          </a:p>
        </p:txBody>
      </p:sp>
      <p:sp>
        <p:nvSpPr>
          <p:cNvPr id="3" name="Content Placeholder 2"/>
          <p:cNvSpPr>
            <a:spLocks noGrp="1"/>
          </p:cNvSpPr>
          <p:nvPr>
            <p:ph idx="1"/>
          </p:nvPr>
        </p:nvSpPr>
        <p:spPr>
          <a:xfrm>
            <a:off x="628650" y="1524000"/>
            <a:ext cx="7886700" cy="5197475"/>
          </a:xfrm>
        </p:spPr>
        <p:txBody>
          <a:bodyPr>
            <a:noAutofit/>
          </a:bodyPr>
          <a:lstStyle/>
          <a:p>
            <a:pPr marL="0" indent="0">
              <a:buNone/>
            </a:pPr>
            <a:r>
              <a:rPr lang="en-US" sz="2000" dirty="0"/>
              <a:t>For teams who had a Client Meeting during Day 9, the Day 10 activities are simply a repeat of Day 9 activities. Refer to those previous slides.</a:t>
            </a:r>
          </a:p>
          <a:p>
            <a:pPr lvl="1"/>
            <a:endParaRPr lang="en-US" sz="2000" dirty="0"/>
          </a:p>
          <a:p>
            <a:pPr lvl="1"/>
            <a:r>
              <a:rPr lang="en-US" sz="2000" dirty="0"/>
              <a:t>Begin updating Client Meeting #1 PPT into BDR PPT</a:t>
            </a:r>
          </a:p>
          <a:p>
            <a:pPr lvl="1"/>
            <a:endParaRPr lang="en-US" sz="2000" dirty="0"/>
          </a:p>
          <a:p>
            <a:pPr lvl="1"/>
            <a:r>
              <a:rPr lang="en-US" sz="2000" dirty="0"/>
              <a:t>Project Work</a:t>
            </a:r>
          </a:p>
          <a:p>
            <a:pPr lvl="1"/>
            <a:endParaRPr lang="en-US" sz="2000" dirty="0"/>
          </a:p>
          <a:p>
            <a:pPr lvl="1"/>
            <a:r>
              <a:rPr lang="en-US" sz="2000" dirty="0"/>
              <a:t>Status Update</a:t>
            </a:r>
            <a:endParaRPr lang="en-US" sz="2800" dirty="0"/>
          </a:p>
          <a:p>
            <a:pPr lvl="1"/>
            <a:endParaRPr lang="en-US" sz="2800" dirty="0"/>
          </a:p>
          <a:p>
            <a:pPr marL="0" lvl="1" indent="0">
              <a:buNone/>
            </a:pPr>
            <a:r>
              <a:rPr lang="en-US" sz="2000" dirty="0"/>
              <a:t>For teams who have a Client Meeting during Day 10, the Day 10 activity </a:t>
            </a:r>
            <a:r>
              <a:rPr lang="en-US" sz="2000" b="1" dirty="0"/>
              <a:t>IS</a:t>
            </a:r>
            <a:r>
              <a:rPr lang="en-US" sz="2000" dirty="0"/>
              <a:t> that Client Meeting.</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126</a:t>
            </a:fld>
            <a:endParaRPr lang="en-US" sz="1200" dirty="0"/>
          </a:p>
        </p:txBody>
      </p:sp>
      <p:sp>
        <p:nvSpPr>
          <p:cNvPr id="4" name="TextBox 3">
            <a:extLst>
              <a:ext uri="{FF2B5EF4-FFF2-40B4-BE49-F238E27FC236}">
                <a16:creationId xmlns:a16="http://schemas.microsoft.com/office/drawing/2014/main" id="{31CACD76-5886-4AFF-A980-E41633385BA0}"/>
              </a:ext>
            </a:extLst>
          </p:cNvPr>
          <p:cNvSpPr txBox="1"/>
          <p:nvPr/>
        </p:nvSpPr>
        <p:spPr>
          <a:xfrm>
            <a:off x="6572250" y="2223026"/>
            <a:ext cx="18288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No – we said to use the SAME slides, no edits, right??</a:t>
            </a:r>
          </a:p>
        </p:txBody>
      </p:sp>
    </p:spTree>
    <p:extLst>
      <p:ext uri="{BB962C8B-B14F-4D97-AF65-F5344CB8AC3E}">
        <p14:creationId xmlns:p14="http://schemas.microsoft.com/office/powerpoint/2010/main" val="27521835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Day 11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class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of class time may be the only available time for FULL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https://designlab.eng.rpi.edu/edn/projects/capstone-support-dev/wiki/Class_11_and_beyond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127</a:t>
            </a:fld>
            <a:endParaRPr lang="en-US" sz="1200" dirty="0"/>
          </a:p>
        </p:txBody>
      </p:sp>
      <p:sp>
        <p:nvSpPr>
          <p:cNvPr id="6" name="TextBox 5">
            <a:extLst>
              <a:ext uri="{FF2B5EF4-FFF2-40B4-BE49-F238E27FC236}">
                <a16:creationId xmlns:a16="http://schemas.microsoft.com/office/drawing/2014/main" id="{0D17AAC5-D759-415F-AA57-5F0F9BBA80F0}"/>
              </a:ext>
            </a:extLst>
          </p:cNvPr>
          <p:cNvSpPr txBox="1"/>
          <p:nvPr/>
        </p:nvSpPr>
        <p:spPr>
          <a:xfrm>
            <a:off x="7038474" y="3812381"/>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Need to rename &amp; edit wiki page!</a:t>
            </a:r>
          </a:p>
        </p:txBody>
      </p:sp>
    </p:spTree>
    <p:extLst>
      <p:ext uri="{BB962C8B-B14F-4D97-AF65-F5344CB8AC3E}">
        <p14:creationId xmlns:p14="http://schemas.microsoft.com/office/powerpoint/2010/main" val="329335954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a:bodyPr>
          <a:lstStyle/>
          <a:p>
            <a:r>
              <a:rPr lang="en-US" dirty="0"/>
              <a:t>Board of Directors Review Schedule</a:t>
            </a:r>
            <a:br>
              <a:rPr lang="en-US" dirty="0"/>
            </a:br>
            <a:r>
              <a:rPr lang="en-US" dirty="0"/>
              <a:t>(10/7 Th or 10/8 Fri)</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128</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
        <p:nvSpPr>
          <p:cNvPr id="7" name="TextBox 6">
            <a:extLst>
              <a:ext uri="{FF2B5EF4-FFF2-40B4-BE49-F238E27FC236}">
                <a16:creationId xmlns:a16="http://schemas.microsoft.com/office/drawing/2014/main" id="{1D4447C6-F816-45E6-9E62-1FA3B74666FE}"/>
              </a:ext>
            </a:extLst>
          </p:cNvPr>
          <p:cNvSpPr txBox="1"/>
          <p:nvPr/>
        </p:nvSpPr>
        <p:spPr>
          <a:xfrm>
            <a:off x="7002469" y="585345"/>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Recommend deleting this slide</a:t>
            </a:r>
          </a:p>
        </p:txBody>
      </p:sp>
    </p:spTree>
    <p:extLst>
      <p:ext uri="{BB962C8B-B14F-4D97-AF65-F5344CB8AC3E}">
        <p14:creationId xmlns:p14="http://schemas.microsoft.com/office/powerpoint/2010/main" val="25381523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24925954"/>
              </p:ext>
            </p:extLst>
          </p:nvPr>
        </p:nvGraphicFramePr>
        <p:xfrm>
          <a:off x="381000" y="1005329"/>
          <a:ext cx="8382000" cy="5054003"/>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a:t>
                      </a:r>
                      <a:r>
                        <a:rPr lang="en-US" sz="1200" b="0" baseline="0">
                          <a:effectLst/>
                          <a:latin typeface="+mj-lt"/>
                          <a:ea typeface="MS Mincho"/>
                        </a:rPr>
                        <a:t>Keep that?</a:t>
                      </a: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129</a:t>
            </a:fld>
            <a:endParaRPr lang="en-US" dirty="0"/>
          </a:p>
        </p:txBody>
      </p:sp>
    </p:spTree>
    <p:extLst>
      <p:ext uri="{BB962C8B-B14F-4D97-AF65-F5344CB8AC3E}">
        <p14:creationId xmlns:p14="http://schemas.microsoft.com/office/powerpoint/2010/main" val="2347606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Diverse, Equitable and Inclusive</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Design Lab, Inc.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2000" y="4567908"/>
            <a:ext cx="3000000" cy="1957500"/>
          </a:xfrm>
          <a:prstGeom prst="rect">
            <a:avLst/>
          </a:prstGeom>
        </p:spPr>
      </p:pic>
    </p:spTree>
    <p:extLst>
      <p:ext uri="{BB962C8B-B14F-4D97-AF65-F5344CB8AC3E}">
        <p14:creationId xmlns:p14="http://schemas.microsoft.com/office/powerpoint/2010/main" val="22944046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58497454"/>
              </p:ext>
            </p:extLst>
          </p:nvPr>
        </p:nvGraphicFramePr>
        <p:xfrm>
          <a:off x="381000" y="1083623"/>
          <a:ext cx="8382000" cy="4045914"/>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130</a:t>
            </a:fld>
            <a:endParaRPr lang="en-US" dirty="0"/>
          </a:p>
        </p:txBody>
      </p:sp>
    </p:spTree>
    <p:extLst>
      <p:ext uri="{BB962C8B-B14F-4D97-AF65-F5344CB8AC3E}">
        <p14:creationId xmlns:p14="http://schemas.microsoft.com/office/powerpoint/2010/main" val="27699836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131</a:t>
            </a:fld>
            <a:endParaRPr lang="en-US" dirty="0"/>
          </a:p>
        </p:txBody>
      </p:sp>
    </p:spTree>
    <p:extLst>
      <p:ext uri="{BB962C8B-B14F-4D97-AF65-F5344CB8AC3E}">
        <p14:creationId xmlns:p14="http://schemas.microsoft.com/office/powerpoint/2010/main" val="2475139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038600" cy="1143000"/>
          </a:xfrm>
        </p:spPr>
        <p:txBody>
          <a:bodyPr vert="horz" lIns="91440" tIns="45720" rIns="91440" bIns="45720" rtlCol="0" anchor="t">
            <a:normAutofit fontScale="92500"/>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265587"/>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231106"/>
          </a:xfrm>
          <a:prstGeom prst="rect">
            <a:avLst/>
          </a:prstGeom>
          <a:noFill/>
        </p:spPr>
        <p:txBody>
          <a:bodyPr wrap="square" rtlCol="0">
            <a:spAutoFit/>
          </a:bodyPr>
          <a:lstStyle/>
          <a:p>
            <a:pPr algn="r"/>
            <a:r>
              <a:rPr lang="en-US" sz="2800" dirty="0">
                <a:cs typeface="Calibri"/>
              </a:rPr>
              <a:t>Not distracted on your phone or other tasks.</a:t>
            </a:r>
          </a:p>
          <a:p>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92500"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meetings / individually working</a:t>
            </a:r>
            <a:endParaRPr lang="en-US" b="1" dirty="0">
              <a:cs typeface="Calibri"/>
            </a:endParaRP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Inc.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85000" lnSpcReduction="20000"/>
          </a:bodyPr>
          <a:lstStyle/>
          <a:p>
            <a:pPr marL="0" indent="0" algn="ctr">
              <a:spcBef>
                <a:spcPts val="0"/>
              </a:spcBef>
              <a:buNone/>
            </a:pPr>
            <a:r>
              <a:rPr lang="en-US"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endParaRPr lang="en-US" dirty="0">
              <a:cs typeface="Calibri"/>
            </a:endParaRP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grading policy questions to our HR expert,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4" name="Callout: Line 3">
            <a:extLst>
              <a:ext uri="{FF2B5EF4-FFF2-40B4-BE49-F238E27FC236}">
                <a16:creationId xmlns:a16="http://schemas.microsoft.com/office/drawing/2014/main" id="{7AEDD92A-9E88-6AD7-A234-1D7EF1119EFD}"/>
              </a:ext>
            </a:extLst>
          </p:cNvPr>
          <p:cNvSpPr/>
          <p:nvPr/>
        </p:nvSpPr>
        <p:spPr>
          <a:xfrm>
            <a:off x="9525000" y="373828"/>
            <a:ext cx="2895600" cy="1531172"/>
          </a:xfrm>
          <a:prstGeom prst="borderCallout1">
            <a:avLst>
              <a:gd name="adj1" fmla="val 18750"/>
              <a:gd name="adj2" fmla="val -8333"/>
              <a:gd name="adj3" fmla="val 336454"/>
              <a:gd name="adj4" fmla="val -627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Remove links and encourage search? Or one slide of helpful links? Or add link to syllabus to intro email and remove slide?</a:t>
            </a:r>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at </a:t>
            </a:r>
            <a:r>
              <a:rPr lang="en-US" dirty="0">
                <a:cs typeface="Calibri"/>
              </a:rPr>
              <a:t>Design Lab, Inc.</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
        <p:nvSpPr>
          <p:cNvPr id="6" name="Callout: Line 3">
            <a:extLst>
              <a:ext uri="{FF2B5EF4-FFF2-40B4-BE49-F238E27FC236}">
                <a16:creationId xmlns:a16="http://schemas.microsoft.com/office/drawing/2014/main" id="{259E0D37-FD45-8281-16F5-985BBBEA20EC}"/>
              </a:ext>
            </a:extLst>
          </p:cNvPr>
          <p:cNvSpPr/>
          <p:nvPr/>
        </p:nvSpPr>
        <p:spPr>
          <a:xfrm flipH="1">
            <a:off x="-3352800" y="1388701"/>
            <a:ext cx="2286000" cy="1219200"/>
          </a:xfrm>
          <a:prstGeom prst="borderCallout1">
            <a:avLst>
              <a:gd name="adj1" fmla="val 18750"/>
              <a:gd name="adj2" fmla="val -8333"/>
              <a:gd name="adj3" fmla="val 19365"/>
              <a:gd name="adj4" fmla="val -572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Rebrand as: </a:t>
            </a:r>
          </a:p>
          <a:p>
            <a:pPr algn="ctr"/>
            <a:r>
              <a:rPr lang="en-US" dirty="0"/>
              <a:t>“What expectations do you think your new boss and peers have?”</a:t>
            </a:r>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Corporate Communications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4154984"/>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SIGN &amp; return by end of day </a:t>
            </a:r>
          </a:p>
          <a:p>
            <a:pPr fontAlgn="t"/>
            <a:r>
              <a:rPr lang="en-US" sz="2400" b="1" dirty="0"/>
              <a:t>Now </a:t>
            </a:r>
            <a:r>
              <a:rPr lang="en-US" sz="2400" dirty="0"/>
              <a:t>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2800" dirty="0"/>
              <a:t>Introduce your Name and Major</a:t>
            </a:r>
          </a:p>
          <a:p>
            <a:r>
              <a:rPr lang="en-US" sz="2800" dirty="0"/>
              <a:t>You will </a:t>
            </a:r>
            <a:r>
              <a:rPr lang="en-US" sz="2800" dirty="0">
                <a:solidFill>
                  <a:srgbClr val="FF0000"/>
                </a:solidFill>
              </a:rPr>
              <a:t>share other information </a:t>
            </a:r>
            <a:r>
              <a:rPr lang="en-US" sz="2800" dirty="0"/>
              <a:t>during the 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buNone/>
            </a:pPr>
            <a:endParaRPr lang="en-US" dirty="0"/>
          </a:p>
          <a:p>
            <a:pPr marL="0" indent="0">
              <a:lnSpc>
                <a:spcPct val="200000"/>
              </a:lnSpc>
              <a:buNone/>
            </a:pPr>
            <a:r>
              <a:rPr lang="en-US" sz="2800" dirty="0"/>
              <a:t>Desired Outcomes – Why are we doing this?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noAutofit/>
          </a:bodyPr>
          <a:lstStyle/>
          <a:p>
            <a:pPr lvl="1">
              <a:lnSpc>
                <a:spcPct val="100000"/>
              </a:lnSpc>
            </a:pPr>
            <a:r>
              <a:rPr lang="en-US" sz="2000" dirty="0"/>
              <a:t>This is referred to as a “Wave” Ice Breaker – There will be three waves</a:t>
            </a:r>
          </a:p>
          <a:p>
            <a:pPr lvl="1">
              <a:lnSpc>
                <a:spcPct val="150000"/>
              </a:lnSpc>
            </a:pPr>
            <a:r>
              <a:rPr lang="en-US" sz="2000" dirty="0"/>
              <a:t>Time to stand up and move!</a:t>
            </a:r>
          </a:p>
          <a:p>
            <a:pPr lvl="1">
              <a:lnSpc>
                <a:spcPct val="100000"/>
              </a:lnSpc>
            </a:pPr>
            <a:r>
              <a:rPr lang="en-US" sz="2000" dirty="0"/>
              <a:t>For each wave, teams will be given a prompt with three potential answers and have two minutes to sort themselves into three groups based on individuals’ answers to prompt</a:t>
            </a:r>
          </a:p>
          <a:p>
            <a:pPr lvl="2">
              <a:lnSpc>
                <a:spcPct val="150000"/>
              </a:lnSpc>
            </a:pPr>
            <a:r>
              <a:rPr lang="en-US" sz="1400" dirty="0"/>
              <a:t>Example prompt – Favorite “chill” music genre: jazz/classical/folk</a:t>
            </a:r>
          </a:p>
          <a:p>
            <a:pPr lvl="1">
              <a:lnSpc>
                <a:spcPct val="150000"/>
              </a:lnSpc>
            </a:pPr>
            <a:r>
              <a:rPr lang="en-US" dirty="0"/>
              <a:t>After dividing, teams will be asked to “report out” </a:t>
            </a:r>
          </a:p>
          <a:p>
            <a:pPr lvl="2">
              <a:lnSpc>
                <a:spcPct val="100000"/>
              </a:lnSpc>
            </a:pPr>
            <a:r>
              <a:rPr lang="en-US" sz="1400" dirty="0"/>
              <a:t>How did you sort yourselves?</a:t>
            </a:r>
          </a:p>
          <a:p>
            <a:pPr lvl="2">
              <a:lnSpc>
                <a:spcPct val="100000"/>
              </a:lnSpc>
            </a:pPr>
            <a:r>
              <a:rPr lang="en-US" sz="14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785785"/>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a:lnSpc>
                <a:spcPct val="200000"/>
              </a:lnSpc>
            </a:pPr>
            <a:r>
              <a:rPr lang="en-US" sz="2400" dirty="0"/>
              <a:t>What is your preferred means of exercise?</a:t>
            </a:r>
          </a:p>
          <a:p>
            <a:pPr marL="0" indent="0">
              <a:lnSpc>
                <a:spcPct val="2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 You </a:t>
            </a:r>
            <a:r>
              <a:rPr lang="fr-FR" dirty="0" err="1">
                <a:cs typeface="Calibri"/>
              </a:rPr>
              <a:t>need</a:t>
            </a:r>
            <a:r>
              <a:rPr lang="fr-FR" dirty="0">
                <a:cs typeface="Calibri"/>
              </a:rPr>
              <a:t> </a:t>
            </a:r>
            <a:r>
              <a:rPr lang="fr-FR" dirty="0" err="1">
                <a:cs typeface="Calibri"/>
              </a:rPr>
              <a:t>that</a:t>
            </a:r>
            <a:r>
              <a:rPr lang="fr-FR" dirty="0">
                <a:cs typeface="Calibri"/>
              </a:rPr>
              <a:t> information to do the </a:t>
            </a:r>
            <a:r>
              <a:rPr lang="fr-FR" dirty="0" err="1">
                <a:cs typeface="Calibri"/>
              </a:rPr>
              <a:t>next</a:t>
            </a:r>
            <a:r>
              <a:rPr lang="fr-FR" dirty="0">
                <a:cs typeface="Calibri"/>
              </a:rPr>
              <a:t> </a:t>
            </a:r>
            <a:r>
              <a:rPr lang="fr-FR" dirty="0" err="1">
                <a:cs typeface="Calibri"/>
              </a:rPr>
              <a:t>step</a:t>
            </a:r>
            <a:r>
              <a:rPr lang="fr-FR" dirty="0">
                <a:cs typeface="Calibri"/>
              </a:rPr>
              <a:t> </a:t>
            </a:r>
            <a:r>
              <a:rPr lang="fr-FR" dirty="0" err="1">
                <a:cs typeface="Calibri"/>
              </a:rPr>
              <a:t>effectively</a:t>
            </a:r>
            <a:r>
              <a:rPr lang="fr-FR" dirty="0">
                <a:cs typeface="Calibri"/>
              </a:rPr>
              <a:t>!</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lvl="3">
              <a:lnSpc>
                <a:spcPct val="100000"/>
              </a:lnSpc>
            </a:pPr>
            <a:r>
              <a:rPr lang="en-US" sz="3050" dirty="0">
                <a:ea typeface="+mn-lt"/>
                <a:cs typeface="+mn-lt"/>
              </a:rPr>
              <a:t>Write them on the Whiteboard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the class MUST include questions targeted to functionality /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49530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class to preserve the list for Class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7204921" cy="646331"/>
          </a:xfrm>
          <a:prstGeom prst="rect">
            <a:avLst/>
          </a:prstGeom>
          <a:noFill/>
        </p:spPr>
        <p:txBody>
          <a:bodyPr wrap="none" rtlCol="0">
            <a:spAutoFit/>
          </a:bodyPr>
          <a:lstStyle/>
          <a:p>
            <a:r>
              <a:rPr lang="en-US" dirty="0">
                <a:cs typeface="Calibri"/>
              </a:rPr>
              <a:t>The following list represents 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Team Building Activity</a:t>
            </a:r>
          </a:p>
          <a:p>
            <a:endParaRPr lang="en-US" dirty="0">
              <a:cs typeface="Calibri"/>
            </a:endParaRPr>
          </a:p>
          <a:p>
            <a:r>
              <a:rPr lang="en-US" dirty="0">
                <a:cs typeface="Calibri"/>
              </a:rPr>
              <a:t>Placeholder slide – BD to complete</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Design Lab, Inc. wants your 'immediate' feedback on your experience.</a:t>
            </a:r>
          </a:p>
          <a:p>
            <a:pPr lvl="1"/>
            <a:r>
              <a:rPr lang="en-US" dirty="0">
                <a:cs typeface="Calibri"/>
              </a:rPr>
              <a:t>These 'surveys' after many meetings will help us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Ticket Out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(what was 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class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60020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Nothing this time!</a:t>
            </a:r>
          </a:p>
        </p:txBody>
      </p:sp>
      <p:sp>
        <p:nvSpPr>
          <p:cNvPr id="11" name="Content Placeholder 2"/>
          <p:cNvSpPr txBox="1">
            <a:spLocks/>
          </p:cNvSpPr>
          <p:nvPr/>
        </p:nvSpPr>
        <p:spPr>
          <a:xfrm>
            <a:off x="1066800" y="4115802"/>
            <a:ext cx="7886700" cy="2604061"/>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Meeting 1 Ticket Out </a:t>
            </a:r>
            <a:r>
              <a:rPr lang="en-US" sz="2300" dirty="0">
                <a:solidFill>
                  <a:prstClr val="black"/>
                </a:solidFill>
                <a:latin typeface="Calibri" panose="020F0502020204030204"/>
              </a:rPr>
              <a:t>- </a:t>
            </a:r>
            <a:r>
              <a:rPr lang="en-US" sz="1725" dirty="0">
                <a:solidFill>
                  <a:prstClr val="black"/>
                </a:solidFill>
                <a:cs typeface="Calibri"/>
                <a:hlinkClick r:id="rId2"/>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Meeting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37</a:t>
            </a:fld>
            <a:endParaRPr lang="en-US" sz="1200" dirty="0"/>
          </a:p>
        </p:txBody>
      </p:sp>
      <p:sp>
        <p:nvSpPr>
          <p:cNvPr id="6" name="TextBox 5"/>
          <p:cNvSpPr txBox="1"/>
          <p:nvPr/>
        </p:nvSpPr>
        <p:spPr>
          <a:xfrm>
            <a:off x="447410" y="5500396"/>
            <a:ext cx="8345874"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44617" y="1283589"/>
            <a:ext cx="5155145" cy="4152536"/>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Inc.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Inc.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40</a:t>
            </a:fld>
            <a:endParaRPr lang="en-US" sz="12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81000" y="1066800"/>
            <a:ext cx="8229331" cy="4428163"/>
          </a:xfrm>
        </p:spPr>
      </p:pic>
    </p:spTree>
    <p:extLst>
      <p:ext uri="{BB962C8B-B14F-4D97-AF65-F5344CB8AC3E}">
        <p14:creationId xmlns:p14="http://schemas.microsoft.com/office/powerpoint/2010/main" val="702849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41</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2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engineering team development process by establishing common understanding of the project and the team members’ background and skills</a:t>
            </a:r>
          </a:p>
          <a:p>
            <a:pPr marL="0" indent="0">
              <a:buNone/>
            </a:pPr>
            <a:r>
              <a:rPr lang="en-US" sz="2000" b="1" dirty="0">
                <a:cs typeface="Calibri"/>
              </a:rPr>
              <a:t>Time boxed exercise: </a:t>
            </a:r>
            <a:r>
              <a:rPr lang="en-US" sz="2000" dirty="0">
                <a:cs typeface="Calibri"/>
              </a:rPr>
              <a:t>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 the company has deadlines to meet!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Post-It Notes</a:t>
            </a:r>
          </a:p>
          <a:p>
            <a:r>
              <a:rPr lang="en-US" sz="2000" dirty="0">
                <a:cs typeface="Calibri"/>
              </a:rPr>
              <a:t>2 min</a:t>
            </a:r>
          </a:p>
          <a:p>
            <a:pPr lvl="1"/>
            <a:r>
              <a:rPr lang="en-US" sz="2000">
                <a:cs typeface="Calibri"/>
              </a:rPr>
              <a:t>Place Post-Its </a:t>
            </a:r>
            <a:r>
              <a:rPr lang="en-US" sz="2000" dirty="0">
                <a:cs typeface="Calibri"/>
              </a:rPr>
              <a:t>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42</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825625"/>
            <a:ext cx="7886700" cy="4351338"/>
          </a:xfrm>
        </p:spPr>
        <p:txBody>
          <a:bodyPr>
            <a:normAutofit lnSpcReduction="10000"/>
          </a:bodyPr>
          <a:lstStyle/>
          <a:p>
            <a:pPr>
              <a:lnSpc>
                <a:spcPct val="150000"/>
              </a:lnSpc>
            </a:pPr>
            <a:r>
              <a:rPr lang="en-US" dirty="0"/>
              <a:t>Write your project name.</a:t>
            </a:r>
          </a:p>
          <a:p>
            <a:pPr>
              <a:lnSpc>
                <a:spcPct val="150000"/>
              </a:lnSpc>
            </a:pPr>
            <a:r>
              <a:rPr lang="en-US" dirty="0"/>
              <a:t>We Imagine Our Project to Be (2 min + 2 min)</a:t>
            </a:r>
          </a:p>
          <a:p>
            <a:pPr>
              <a:lnSpc>
                <a:spcPct val="150000"/>
              </a:lnSpc>
            </a:pPr>
            <a:r>
              <a:rPr lang="en-US" dirty="0"/>
              <a:t>We Are (5 min + 1 min)</a:t>
            </a:r>
          </a:p>
          <a:p>
            <a:pPr>
              <a:lnSpc>
                <a:spcPct val="150000"/>
              </a:lnSpc>
            </a:pPr>
            <a:r>
              <a:rPr lang="en-US" dirty="0"/>
              <a:t>What Can Go Wrong? (2 min + 2 min)</a:t>
            </a:r>
          </a:p>
          <a:p>
            <a:pPr>
              <a:lnSpc>
                <a:spcPct val="150000"/>
              </a:lnSpc>
            </a:pPr>
            <a:r>
              <a:rPr lang="en-US" dirty="0"/>
              <a:t>What are some potential challenges (2 min + 2 min)</a:t>
            </a:r>
          </a:p>
          <a:p>
            <a:pPr>
              <a:lnSpc>
                <a:spcPct val="110000"/>
              </a:lnSpc>
            </a:pPr>
            <a:r>
              <a:rPr lang="en-US" dirty="0">
                <a:ea typeface="+mj-lt"/>
                <a:cs typeface="+mj-lt"/>
              </a:rPr>
              <a:t>What classes and/or experience can you call on to help with this project? (2 min + 2 min)</a:t>
            </a:r>
          </a:p>
          <a:p>
            <a:pPr>
              <a:lnSpc>
                <a:spcPct val="110000"/>
              </a:lnSpc>
            </a:pPr>
            <a:r>
              <a:rPr lang="en-US" dirty="0">
                <a:ea typeface="+mj-lt"/>
                <a:cs typeface="+mj-lt"/>
              </a:rPr>
              <a:t>What technical problems need to be solved to successfully complete this project? (2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43</a:t>
            </a:fld>
            <a:endParaRPr lang="en-US"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Team Ideation Conclusions</a:t>
            </a:r>
            <a:endParaRPr lang="en-US" sz="4000" dirty="0">
              <a:cs typeface="Calibri"/>
            </a:endParaRPr>
          </a:p>
        </p:txBody>
      </p:sp>
      <p:sp>
        <p:nvSpPr>
          <p:cNvPr id="3" name="Content Placeholder 2"/>
          <p:cNvSpPr>
            <a:spLocks noGrp="1"/>
          </p:cNvSpPr>
          <p:nvPr>
            <p:ph idx="1"/>
          </p:nvPr>
        </p:nvSpPr>
        <p:spPr/>
        <p:txBody>
          <a:bodyPr>
            <a:normAutofit/>
          </a:bodyPr>
          <a:lstStyle/>
          <a:p>
            <a:pPr marL="0" indent="0">
              <a:buNone/>
            </a:pPr>
            <a:endParaRPr lang="en-US" sz="2000" dirty="0"/>
          </a:p>
          <a:p>
            <a:endParaRPr lang="en-US" sz="2000" dirty="0"/>
          </a:p>
          <a:p>
            <a:r>
              <a:rPr lang="en-US" sz="2000" dirty="0"/>
              <a:t>What specific team or organizational strength will each person contribute?</a:t>
            </a:r>
          </a:p>
          <a:p>
            <a:endParaRPr lang="en-US" sz="2000" dirty="0"/>
          </a:p>
          <a:p>
            <a:r>
              <a:rPr lang="en-US" sz="2000" dirty="0"/>
              <a:t>Where are the gaps in skill? What team or organizational weakness or areas for growth does each person have?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44</a:t>
            </a:fld>
            <a:endParaRPr lang="en-US" sz="1200" dirty="0"/>
          </a:p>
        </p:txBody>
      </p:sp>
      <p:sp>
        <p:nvSpPr>
          <p:cNvPr id="4" name="TextBox 3"/>
          <p:cNvSpPr txBox="1"/>
          <p:nvPr/>
        </p:nvSpPr>
        <p:spPr>
          <a:xfrm>
            <a:off x="2514600" y="5486400"/>
            <a:ext cx="4572000" cy="646331"/>
          </a:xfrm>
          <a:prstGeom prst="rect">
            <a:avLst/>
          </a:prstGeom>
          <a:noFill/>
          <a:ln w="28575">
            <a:solidFill>
              <a:srgbClr val="FF0000"/>
            </a:solidFill>
          </a:ln>
        </p:spPr>
        <p:txBody>
          <a:bodyPr wrap="square" rtlCol="0">
            <a:spAutoFit/>
          </a:bodyPr>
          <a:lstStyle/>
          <a:p>
            <a:pPr algn="ctr"/>
            <a:r>
              <a:rPr lang="en-US" dirty="0"/>
              <a:t>Take notes and post as MS Word document in team’s general Webex space</a:t>
            </a:r>
          </a:p>
        </p:txBody>
      </p:sp>
      <p:sp>
        <p:nvSpPr>
          <p:cNvPr id="5" name="Callout: Line 4">
            <a:extLst>
              <a:ext uri="{FF2B5EF4-FFF2-40B4-BE49-F238E27FC236}">
                <a16:creationId xmlns:a16="http://schemas.microsoft.com/office/drawing/2014/main" id="{D31891F3-BEDC-E6D7-A8BC-6F67431FE1BF}"/>
              </a:ext>
            </a:extLst>
          </p:cNvPr>
          <p:cNvSpPr/>
          <p:nvPr/>
        </p:nvSpPr>
        <p:spPr>
          <a:xfrm>
            <a:off x="10134600" y="1027907"/>
            <a:ext cx="1524000" cy="3124200"/>
          </a:xfrm>
          <a:prstGeom prst="borderCallout1">
            <a:avLst>
              <a:gd name="adj1" fmla="val 18750"/>
              <a:gd name="adj2" fmla="val -8333"/>
              <a:gd name="adj3" fmla="val 336454"/>
              <a:gd name="adj4" fmla="val -627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Re-write prompts to more clearly identify how we want them answered. Example on slide? Use template?</a:t>
            </a:r>
          </a:p>
        </p:txBody>
      </p:sp>
    </p:spTree>
    <p:extLst>
      <p:ext uri="{BB962C8B-B14F-4D97-AF65-F5344CB8AC3E}">
        <p14:creationId xmlns:p14="http://schemas.microsoft.com/office/powerpoint/2010/main" val="3668318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3" name="Footer Placeholder 2">
            <a:extLst>
              <a:ext uri="{FF2B5EF4-FFF2-40B4-BE49-F238E27FC236}">
                <a16:creationId xmlns:a16="http://schemas.microsoft.com/office/drawing/2014/main" id="{8CFF6069-E7C2-42F2-AF1E-64517E8C3ADD}"/>
              </a:ext>
            </a:extLst>
          </p:cNvPr>
          <p:cNvSpPr>
            <a:spLocks noGrp="1"/>
          </p:cNvSpPr>
          <p:nvPr>
            <p:ph type="ftr" sz="quarter" idx="11"/>
          </p:nvPr>
        </p:nvSpPr>
        <p:spPr/>
        <p:txBody>
          <a:bodyPr/>
          <a:lstStyle/>
          <a:p>
            <a:r>
              <a:rPr lang="en-US"/>
              <a:t>PE Space</a:t>
            </a:r>
            <a:endParaRPr lang="en-US" dirty="0"/>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mtClean="0"/>
              <a:t>45</a:t>
            </a:fld>
            <a:endParaRPr lang="en-US"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369332"/>
          </a:xfrm>
          <a:prstGeom prst="rect">
            <a:avLst/>
          </a:prstGeom>
          <a:noFill/>
          <a:ln w="28575">
            <a:solidFill>
              <a:srgbClr val="FF0000"/>
            </a:solidFill>
          </a:ln>
        </p:spPr>
        <p:txBody>
          <a:bodyPr wrap="square" rtlCol="0">
            <a:spAutoFit/>
          </a:bodyPr>
          <a:lstStyle/>
          <a:p>
            <a:pPr algn="ctr"/>
            <a:r>
              <a:rPr lang="en-US" dirty="0"/>
              <a:t>Post the MS Word document in team’s general Webex space</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Meeting 1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of questions &amp; classification</a:t>
            </a:r>
          </a:p>
          <a:p>
            <a:pPr lvl="1"/>
            <a:r>
              <a:rPr lang="en-US" sz="2000" dirty="0"/>
              <a:t>Post document to EDN Forum by end of meeting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This is something that should happen by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628650" y="1447800"/>
            <a:ext cx="805815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 Inc's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971800" y="5587358"/>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840681" y="2247222"/>
            <a:ext cx="1291937" cy="954107"/>
          </a:xfrm>
          <a:prstGeom prst="rect">
            <a:avLst/>
          </a:prstGeom>
          <a:noFill/>
        </p:spPr>
        <p:txBody>
          <a:bodyPr wrap="square" rtlCol="0">
            <a:spAutoFit/>
          </a:bodyPr>
          <a:lstStyle/>
          <a:p>
            <a:pPr algn="ctr"/>
            <a:r>
              <a:rPr lang="en-US" sz="1400" dirty="0">
                <a:latin typeface="Segoe Script" panose="030B0504020000000003" pitchFamily="66" charset="0"/>
              </a:rPr>
              <a:t>Thou shalt document ALL 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10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before Meeting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Inc.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“Meeting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Meeting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Day 6</a:t>
            </a: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Meeting 2 Ticket Out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5"/>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Meeting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54</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56</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fontScale="92500"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
        <p:nvSpPr>
          <p:cNvPr id="6" name="TextBox 5"/>
          <p:cNvSpPr/>
          <p:nvPr/>
        </p:nvSpPr>
        <p:spPr>
          <a:xfrm>
            <a:off x="15433" y="6067810"/>
            <a:ext cx="9163440" cy="577080"/>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non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575100" y="559143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196390" y="564678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0" y="857250"/>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solidFill>
                <a:srgbClr val="4472C4"/>
              </a:solid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675716" y="583714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Design Lab, Inc.</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57200" y="1981200"/>
            <a:ext cx="4114800" cy="372384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19860" y="5947320"/>
            <a:ext cx="3409635" cy="646331"/>
          </a:xfrm>
          <a:prstGeom prst="rect">
            <a:avLst/>
          </a:prstGeom>
          <a:noFill/>
        </p:spPr>
        <p:txBody>
          <a:bodyPr wrap="square" rtlCol="0">
            <a:spAutoFit/>
          </a:bodyPr>
          <a:lstStyle/>
          <a:p>
            <a:r>
              <a:rPr lang="en-US" dirty="0"/>
              <a:t>Note – Key IED Course Materials in Capstone Support wiki.</a:t>
            </a:r>
          </a:p>
        </p:txBody>
      </p:sp>
    </p:spTree>
    <p:extLst>
      <p:ext uri="{BB962C8B-B14F-4D97-AF65-F5344CB8AC3E}">
        <p14:creationId xmlns:p14="http://schemas.microsoft.com/office/powerpoint/2010/main" val="3252553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Tree>
    <p:extLst>
      <p:ext uri="{BB962C8B-B14F-4D97-AF65-F5344CB8AC3E}">
        <p14:creationId xmlns:p14="http://schemas.microsoft.com/office/powerpoint/2010/main" val="3826823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a:bodyPr>
          <a:lstStyle/>
          <a:p>
            <a:r>
              <a:rPr lang="en-US" dirty="0">
                <a:cs typeface="Calibri"/>
              </a:rPr>
              <a:t>Bring laptop and charger to all meetings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You are 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27317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375949"/>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977017"/>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578086"/>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class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211444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4062186"/>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22330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64</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and email to Client,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68</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69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Key Class Room Locations</a:t>
            </a:r>
          </a:p>
        </p:txBody>
      </p:sp>
      <p:sp>
        <p:nvSpPr>
          <p:cNvPr id="3" name="Content Placeholder 2"/>
          <p:cNvSpPr>
            <a:spLocks noGrp="1"/>
          </p:cNvSpPr>
          <p:nvPr>
            <p:ph idx="1"/>
          </p:nvPr>
        </p:nvSpPr>
        <p:spPr>
          <a:xfrm>
            <a:off x="447472" y="1295400"/>
            <a:ext cx="7782128" cy="5007448"/>
          </a:xfrm>
        </p:spPr>
        <p:txBody>
          <a:bodyPr>
            <a:normAutofit/>
          </a:bodyPr>
          <a:lstStyle/>
          <a:p>
            <a:r>
              <a:rPr lang="en-US" dirty="0"/>
              <a:t>Capstone Classrooms are JEC 3232/3332</a:t>
            </a:r>
          </a:p>
          <a:p>
            <a:r>
              <a:rPr lang="en-US" dirty="0"/>
              <a:t>Capstone Shop (JEC 2332) will be open 9am-4pm for hands-on work (Glass and caged areas adjacent to IED shop)</a:t>
            </a:r>
          </a:p>
          <a:p>
            <a:r>
              <a:rPr lang="en-US" dirty="0"/>
              <a:t>Conference Room (JEC 3321) for meetings. Ask you PE to reserve it.</a:t>
            </a:r>
          </a:p>
          <a:p>
            <a:r>
              <a:rPr lang="en-US" dirty="0"/>
              <a:t>Conference Table back of JEC 3232 for meetings.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9867"/>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24000" y="1363838"/>
            <a:ext cx="6731308" cy="6935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2057400"/>
            <a:ext cx="6731308" cy="145490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a:t>
            </a:r>
          </a:p>
          <a:p>
            <a:pPr marL="628650" lvl="1" indent="-171450"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514157"/>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Ticket Out - </a:t>
            </a:r>
            <a:r>
              <a:rPr lang="en-US" sz="900" dirty="0">
                <a:solidFill>
                  <a:prstClr val="black"/>
                </a:solidFill>
                <a:hlinkClick r:id="rId4"/>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43016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267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41636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71</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977" y="1662550"/>
            <a:ext cx="6484046" cy="3652639"/>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 of class</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74</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75</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a:t> or When2Meet </a:t>
            </a:r>
            <a:r>
              <a:rPr lang="en-US" dirty="0"/>
              <a:t>–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Spring 2023</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3679249773"/>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name="Worksheet" r:id="rId2" imgW="5821538" imgH="4846131" progId="Excel.Sheet.12">
                  <p:embed/>
                </p:oleObj>
              </mc:Choice>
              <mc:Fallback>
                <p:oleObj name="Worksheet" r:id="rId2" imgW="5821538" imgH="4846131" progId="Excel.Sheet.12">
                  <p:embed/>
                  <p:pic>
                    <p:nvPicPr>
                      <p:cNvPr id="0" name="Object 9"/>
                      <p:cNvPicPr>
                        <a:picLocks noChangeAspect="1" noChangeArrowheads="1"/>
                      </p:cNvPicPr>
                      <p:nvPr/>
                    </p:nvPicPr>
                    <p:blipFill>
                      <a:blip r:embed="rId3"/>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PE/CE/Client</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w="28575">
            <a:solidFill>
              <a:srgbClr val="FF0000"/>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r>
              <a:rPr lang="en-US" dirty="0"/>
              <a:t>Action Item was to read the wiki page…</a:t>
            </a:r>
          </a:p>
          <a:p>
            <a:r>
              <a:rPr lang="en-US" dirty="0"/>
              <a:t>Ask me 1-2 QUESTIONS about the content!</a:t>
            </a:r>
          </a:p>
          <a:p>
            <a:endParaRPr lang="en-US" dirty="0"/>
          </a:p>
          <a:p>
            <a:r>
              <a:rPr lang="en-US" b="1" dirty="0">
                <a:solidFill>
                  <a:srgbClr val="FF0000"/>
                </a:solidFill>
              </a:rPr>
              <a:t>QUESTIONS WERE BASED ON VIDEO! NEED TO UPDATE!!</a:t>
            </a:r>
          </a:p>
          <a:p>
            <a:r>
              <a:rPr lang="en-US" dirty="0"/>
              <a:t>What is a Project Statement &amp; Objectives (PSO)?</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cxnSp>
        <p:nvCxnSpPr>
          <p:cNvPr id="5" name="Straight Connector 4">
            <a:extLst>
              <a:ext uri="{FF2B5EF4-FFF2-40B4-BE49-F238E27FC236}">
                <a16:creationId xmlns:a16="http://schemas.microsoft.com/office/drawing/2014/main" id="{A5BF39D1-9932-4BD3-AB85-68E77B70D1FD}"/>
              </a:ext>
            </a:extLst>
          </p:cNvPr>
          <p:cNvCxnSpPr/>
          <p:nvPr/>
        </p:nvCxnSpPr>
        <p:spPr>
          <a:xfrm flipH="1">
            <a:off x="990600" y="3429000"/>
            <a:ext cx="6781800" cy="2286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E87F64-142C-49B0-9A69-48BE917A6FD7}"/>
              </a:ext>
            </a:extLst>
          </p:cNvPr>
          <p:cNvCxnSpPr/>
          <p:nvPr/>
        </p:nvCxnSpPr>
        <p:spPr>
          <a:xfrm>
            <a:off x="990600" y="3429000"/>
            <a:ext cx="6172200" cy="24384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Methods Q&amp;A</a:t>
            </a:r>
          </a:p>
        </p:txBody>
      </p:sp>
      <p:sp>
        <p:nvSpPr>
          <p:cNvPr id="3" name="Content Placeholder 2"/>
          <p:cNvSpPr>
            <a:spLocks noGrp="1"/>
          </p:cNvSpPr>
          <p:nvPr>
            <p:ph idx="1"/>
          </p:nvPr>
        </p:nvSpPr>
        <p:spPr/>
        <p:txBody>
          <a:bodyPr>
            <a:normAutofit/>
          </a:bodyPr>
          <a:lstStyle/>
          <a:p>
            <a:r>
              <a:rPr lang="en-US" dirty="0"/>
              <a:t>Action Item was to read these two wiki pages…</a:t>
            </a:r>
          </a:p>
          <a:p>
            <a:r>
              <a:rPr lang="en-US" dirty="0"/>
              <a:t>Ask me 1-2 QUESTIONS about the content!</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7601991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TBD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TBD min - Engineering Tools and Methods Templates</a:t>
            </a:r>
          </a:p>
        </p:txBody>
      </p:sp>
      <p:sp>
        <p:nvSpPr>
          <p:cNvPr id="3" name="Content Placeholder 2"/>
          <p:cNvSpPr>
            <a:spLocks noGrp="1"/>
          </p:cNvSpPr>
          <p:nvPr>
            <p:ph idx="1"/>
          </p:nvPr>
        </p:nvSpPr>
        <p:spPr/>
        <p:txBody>
          <a:bodyPr/>
          <a:lstStyle/>
          <a:p>
            <a:pPr marL="457200" lvl="1" indent="0">
              <a:buNone/>
            </a:pPr>
            <a:r>
              <a:rPr lang="en-US" dirty="0"/>
              <a:t>Fill in your templates!</a:t>
            </a:r>
          </a:p>
          <a:p>
            <a:pPr marL="457200" lvl="1" indent="0">
              <a:buNone/>
            </a:pPr>
            <a:endParaRPr lang="en-US" dirty="0"/>
          </a:p>
          <a:p>
            <a:pPr marL="457200" lvl="1" indent="0">
              <a:buNone/>
            </a:pPr>
            <a:r>
              <a:rPr lang="en-US" dirty="0"/>
              <a:t>Begin now</a:t>
            </a:r>
          </a:p>
          <a:p>
            <a:pPr marL="457200" lvl="1" indent="0">
              <a:buNone/>
            </a:pPr>
            <a:r>
              <a:rPr lang="en-US" dirty="0"/>
              <a:t>Finish &amp; Post to EDN</a:t>
            </a:r>
          </a:p>
          <a:p>
            <a:pPr marL="457200" lvl="1" indent="0">
              <a:buNone/>
            </a:pPr>
            <a:r>
              <a:rPr lang="en-US" dirty="0"/>
              <a:t>as Prep for next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84</a:t>
            </a:fld>
            <a:endParaRPr lang="en-US" dirty="0"/>
          </a:p>
        </p:txBody>
      </p:sp>
      <p:sp>
        <p:nvSpPr>
          <p:cNvPr id="4" name="Sun 3">
            <a:extLst>
              <a:ext uri="{FF2B5EF4-FFF2-40B4-BE49-F238E27FC236}">
                <a16:creationId xmlns:a16="http://schemas.microsoft.com/office/drawing/2014/main" id="{C10FF0EB-1FF1-484F-B063-219AC21E27BE}"/>
              </a:ext>
            </a:extLst>
          </p:cNvPr>
          <p:cNvSpPr/>
          <p:nvPr/>
        </p:nvSpPr>
        <p:spPr>
          <a:xfrm>
            <a:off x="4800600" y="3187699"/>
            <a:ext cx="4191000" cy="34290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new slide</a:t>
            </a:r>
          </a:p>
        </p:txBody>
      </p:sp>
    </p:spTree>
    <p:extLst>
      <p:ext uri="{BB962C8B-B14F-4D97-AF65-F5344CB8AC3E}">
        <p14:creationId xmlns:p14="http://schemas.microsoft.com/office/powerpoint/2010/main" val="17250455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182328" y="2209800"/>
            <a:ext cx="6858000" cy="1314090"/>
          </a:xfrm>
        </p:spPr>
        <p:txBody>
          <a:bodyPr>
            <a:normAutofit fontScale="77500" lnSpcReduction="20000"/>
          </a:bodyPr>
          <a:lstStyle/>
          <a:p>
            <a:pPr>
              <a:lnSpc>
                <a:spcPct val="110000"/>
              </a:lnSpc>
              <a:spcBef>
                <a:spcPts val="1200"/>
              </a:spcBef>
            </a:pPr>
            <a:r>
              <a:rPr lang="en-US" sz="3200" dirty="0"/>
              <a:t>Helpful Hints for Career Success at </a:t>
            </a:r>
          </a:p>
          <a:p>
            <a:pPr>
              <a:lnSpc>
                <a:spcPct val="110000"/>
              </a:lnSpc>
              <a:spcBef>
                <a:spcPts val="1200"/>
              </a:spcBef>
            </a:pPr>
            <a:r>
              <a:rPr lang="en-US" sz="3200" dirty="0"/>
              <a:t>Design Lab, Inc. </a:t>
            </a:r>
            <a:br>
              <a:rPr lang="en-US" sz="3200" dirty="0"/>
            </a:br>
            <a:r>
              <a:rPr lang="en-US" sz="3200" dirty="0"/>
              <a:t>And Beyond!</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75052" y="5934670"/>
            <a:ext cx="5644946" cy="923330"/>
          </a:xfrm>
          <a:prstGeom prst="rect">
            <a:avLst/>
          </a:prstGeom>
          <a:noFill/>
        </p:spPr>
        <p:txBody>
          <a:bodyPr wrap="square" rtlCol="0">
            <a:spAutoFit/>
          </a:bodyPr>
          <a:lstStyle/>
          <a:p>
            <a:r>
              <a:rPr lang="en-US" dirty="0"/>
              <a:t>*Prof. Patrick Winston, MIT – Director of AI Lab 1972-1997 </a:t>
            </a:r>
          </a:p>
          <a:p>
            <a:r>
              <a:rPr lang="en-US" dirty="0"/>
              <a:t>  </a:t>
            </a:r>
            <a:r>
              <a:rPr lang="en-US" dirty="0">
                <a:hlinkClick r:id="rId2"/>
              </a:rPr>
              <a:t>https://www.youtube.com/watch?v=ukYi50Gfc5M</a:t>
            </a:r>
            <a:endParaRPr lang="en-US" dirty="0"/>
          </a:p>
          <a:p>
            <a:endParaRPr lang="en-US" dirty="0"/>
          </a:p>
        </p:txBody>
      </p:sp>
      <p:sp>
        <p:nvSpPr>
          <p:cNvPr id="5"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a:t>
            </a:r>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87</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lstStyle/>
          <a:p>
            <a:pPr algn="ctr"/>
            <a:r>
              <a:rPr lang="en-US"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412647" y="1253331"/>
            <a:ext cx="8274153" cy="4766470"/>
          </a:xfrm>
        </p:spPr>
        <p:txBody>
          <a:bodyPr>
            <a:noAutofit/>
          </a:bodyPr>
          <a:lstStyle/>
          <a:p>
            <a:pPr>
              <a:buFont typeface="Wingdings" panose="05000000000000000000" pitchFamily="2" charset="2"/>
              <a:buChar char="Ø"/>
            </a:pPr>
            <a:r>
              <a:rPr lang="en-US" sz="2400" dirty="0"/>
              <a:t>What is the </a:t>
            </a:r>
            <a:r>
              <a:rPr lang="en-US" sz="2400" b="1" dirty="0">
                <a:solidFill>
                  <a:srgbClr val="0000FF"/>
                </a:solidFill>
              </a:rPr>
              <a:t>Key Message</a:t>
            </a:r>
            <a:r>
              <a:rPr lang="en-US" sz="24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400" dirty="0"/>
              <a:t>Utilize </a:t>
            </a:r>
            <a:r>
              <a:rPr lang="en-US" sz="2400" b="1" dirty="0">
                <a:solidFill>
                  <a:srgbClr val="FF0000"/>
                </a:solidFill>
              </a:rPr>
              <a:t>Illustrations </a:t>
            </a:r>
            <a:r>
              <a:rPr lang="en-US" sz="24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400" b="1" dirty="0">
                <a:solidFill>
                  <a:srgbClr val="00B050"/>
                </a:solidFill>
              </a:rPr>
              <a:t>Self-Explanatory </a:t>
            </a:r>
            <a:r>
              <a:rPr lang="en-US" sz="24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88</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000" dirty="0">
                <a:solidFill>
                  <a:srgbClr val="0000FF"/>
                </a:solidFill>
              </a:rPr>
              <a:t>4.0 Design Concept</a:t>
            </a:r>
            <a:br>
              <a:rPr lang="en-US" sz="2000" dirty="0">
                <a:solidFill>
                  <a:srgbClr val="0000FF"/>
                </a:solidFill>
              </a:rPr>
            </a:br>
            <a:r>
              <a:rPr lang="en-US" sz="2000" dirty="0">
                <a:solidFill>
                  <a:srgbClr val="0000FF"/>
                </a:solidFill>
              </a:rPr>
              <a:t>	   4.1 Mechanical System</a:t>
            </a:r>
            <a:br>
              <a:rPr lang="en-US" sz="2000" dirty="0">
                <a:solidFill>
                  <a:srgbClr val="0000FF"/>
                </a:solidFill>
              </a:rPr>
            </a:br>
            <a:r>
              <a:rPr lang="en-US" sz="2000" dirty="0">
                <a:solidFill>
                  <a:srgbClr val="0000FF"/>
                </a:solidFill>
              </a:rPr>
              <a:t>		4.1.1  Engine</a:t>
            </a:r>
            <a:br>
              <a:rPr lang="en-US" sz="2000" dirty="0">
                <a:solidFill>
                  <a:srgbClr val="0000FF"/>
                </a:solidFill>
              </a:rPr>
            </a:br>
            <a:r>
              <a:rPr lang="en-US" sz="2000" dirty="0">
                <a:solidFill>
                  <a:srgbClr val="0000FF"/>
                </a:solidFill>
              </a:rPr>
              <a:t>		4.1.2  Powertrain</a:t>
            </a:r>
            <a:br>
              <a:rPr lang="en-US" sz="2000" dirty="0">
                <a:solidFill>
                  <a:srgbClr val="0000FF"/>
                </a:solidFill>
              </a:rPr>
            </a:br>
            <a:r>
              <a:rPr lang="en-US" sz="2000" dirty="0">
                <a:solidFill>
                  <a:srgbClr val="0000FF"/>
                </a:solidFill>
              </a:rPr>
              <a:t>	   4.2 Electrical System</a:t>
            </a:r>
            <a:br>
              <a:rPr lang="en-US" sz="2000" dirty="0">
                <a:solidFill>
                  <a:srgbClr val="0000FF"/>
                </a:solidFill>
              </a:rPr>
            </a:br>
            <a:r>
              <a:rPr lang="en-US" sz="2000" dirty="0">
                <a:solidFill>
                  <a:srgbClr val="0000FF"/>
                </a:solidFill>
              </a:rPr>
              <a:t>		4.2.1  Sensors</a:t>
            </a:r>
            <a:br>
              <a:rPr lang="en-US" sz="2000" dirty="0">
                <a:solidFill>
                  <a:srgbClr val="0000FF"/>
                </a:solidFill>
              </a:rPr>
            </a:br>
            <a:r>
              <a:rPr lang="en-US" sz="20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6002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89</a:t>
            </a:fld>
            <a:endParaRPr lang="en-US" dirty="0"/>
          </a:p>
        </p:txBody>
      </p:sp>
    </p:spTree>
    <p:extLst>
      <p:ext uri="{BB962C8B-B14F-4D97-AF65-F5344CB8AC3E}">
        <p14:creationId xmlns:p14="http://schemas.microsoft.com/office/powerpoint/2010/main" val="3417246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p:txBody>
          <a:bodyPr>
            <a:normAutofit fontScale="90000"/>
          </a:bodyPr>
          <a:lstStyle/>
          <a:p>
            <a:r>
              <a:rPr lang="en-US" dirty="0"/>
              <a:t>Capstone Design as </a:t>
            </a:r>
            <a:br>
              <a:rPr lang="en-US" dirty="0"/>
            </a:br>
            <a:r>
              <a:rPr lang="en-US" dirty="0"/>
              <a:t>a Role Playing Game</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3" name="Footer Placeholder 2">
            <a:extLst>
              <a:ext uri="{FF2B5EF4-FFF2-40B4-BE49-F238E27FC236}">
                <a16:creationId xmlns:a16="http://schemas.microsoft.com/office/drawing/2014/main" id="{CD1534E3-5935-6B75-C77A-04CCA9E40826}"/>
              </a:ext>
            </a:extLst>
          </p:cNvPr>
          <p:cNvSpPr>
            <a:spLocks noGrp="1"/>
          </p:cNvSpPr>
          <p:nvPr>
            <p:ph type="ftr" sz="quarter" idx="11"/>
          </p:nvPr>
        </p:nvSpPr>
        <p:spPr/>
        <p:txBody>
          <a:bodyPr/>
          <a:lstStyle/>
          <a:p>
            <a:r>
              <a:rPr lang="en-US"/>
              <a:t>PE Space</a:t>
            </a:r>
            <a:endParaRPr lang="en-US" dirty="0"/>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9</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4770" y="136525"/>
            <a:ext cx="1632030" cy="1891415"/>
          </a:xfrm>
          <a:prstGeom prst="rect">
            <a:avLst/>
          </a:prstGeom>
        </p:spPr>
      </p:pic>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1569660"/>
          </a:xfrm>
          <a:prstGeom prst="rect">
            <a:avLst/>
          </a:prstGeom>
          <a:noFill/>
        </p:spPr>
        <p:txBody>
          <a:bodyPr wrap="square" rtlCol="0">
            <a:spAutoFit/>
          </a:bodyPr>
          <a:lstStyle/>
          <a:p>
            <a:pPr algn="ct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latin typeface="Segoe UI" panose="020B0502040204020203" pitchFamily="34" charset="0"/>
                <a:sym typeface="Wingdings" panose="05000000000000000000" pitchFamily="2" charset="2"/>
              </a:rPr>
              <a:t>New </a:t>
            </a:r>
            <a:r>
              <a:rPr lang="en-US" sz="3200" b="1" dirty="0">
                <a:latin typeface="Segoe UI" panose="020B0502040204020203" pitchFamily="34" charset="0"/>
              </a:rPr>
              <a:t>Employees at a Company</a:t>
            </a: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579822"/>
            <a:ext cx="7709107" cy="4351338"/>
          </a:xfrm>
        </p:spPr>
        <p:txBody>
          <a:bodyPr>
            <a:noAutofit/>
          </a:bodyPr>
          <a:lstStyle/>
          <a:p>
            <a:r>
              <a:rPr lang="en-US" sz="2400" dirty="0"/>
              <a:t>To Support Your Hypothesis</a:t>
            </a:r>
            <a:br>
              <a:rPr lang="en-US" sz="2400" dirty="0"/>
            </a:br>
            <a:r>
              <a:rPr lang="en-US" sz="2400" dirty="0"/>
              <a:t>	- Data</a:t>
            </a:r>
            <a:br>
              <a:rPr lang="en-US" sz="2400" dirty="0"/>
            </a:br>
            <a:r>
              <a:rPr lang="en-US" sz="2400" dirty="0"/>
              <a:t>	- Experimental Results</a:t>
            </a:r>
            <a:br>
              <a:rPr lang="en-US" sz="2400" dirty="0"/>
            </a:br>
            <a:r>
              <a:rPr lang="en-US" sz="2400" dirty="0"/>
              <a:t>	- Published Information</a:t>
            </a:r>
            <a:endParaRPr lang="en-US" sz="2400" b="1" dirty="0">
              <a:solidFill>
                <a:srgbClr val="FF0000"/>
              </a:solidFill>
            </a:endParaRPr>
          </a:p>
          <a:p>
            <a:r>
              <a:rPr lang="en-US" sz="2400" b="1" dirty="0">
                <a:solidFill>
                  <a:srgbClr val="0000FF"/>
                </a:solidFill>
              </a:rPr>
              <a:t>OR</a:t>
            </a:r>
            <a:r>
              <a:rPr lang="en-US" sz="2400" dirty="0"/>
              <a:t> To Present an Alternate Perspective</a:t>
            </a:r>
            <a:br>
              <a:rPr lang="en-US" sz="2400" dirty="0"/>
            </a:br>
            <a:r>
              <a:rPr lang="en-US" sz="2400" dirty="0"/>
              <a:t>	- Findings from the Literature</a:t>
            </a:r>
          </a:p>
          <a:p>
            <a:r>
              <a:rPr lang="en-US" sz="2400" dirty="0"/>
              <a:t>References and Citations</a:t>
            </a:r>
            <a:br>
              <a:rPr lang="en-US" sz="2400" dirty="0"/>
            </a:br>
            <a:r>
              <a:rPr lang="en-US" sz="2400" dirty="0"/>
              <a:t>	Always Provide Attribution!</a:t>
            </a:r>
          </a:p>
          <a:p>
            <a:pPr marL="0" indent="0">
              <a:buNone/>
            </a:pPr>
            <a:endParaRPr lang="en-US" sz="2400" b="1" dirty="0"/>
          </a:p>
          <a:p>
            <a:pPr marL="0" indent="0">
              <a:buNone/>
            </a:pPr>
            <a:r>
              <a:rPr lang="en-US" sz="2400" b="1" dirty="0"/>
              <a:t>PLAGIARISM</a:t>
            </a:r>
            <a:r>
              <a:rPr lang="en-US" sz="2400" dirty="0"/>
              <a:t>:</a:t>
            </a:r>
            <a:br>
              <a:rPr lang="en-US" sz="2400" dirty="0"/>
            </a:br>
            <a:r>
              <a:rPr lang="en-US" sz="2400" dirty="0"/>
              <a:t>	Use of Others’ Data/Figures/Text Without 	Attribution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90</a:t>
            </a:fld>
            <a:endParaRPr lang="en-US" dirty="0"/>
          </a:p>
        </p:txBody>
      </p:sp>
    </p:spTree>
    <p:extLst>
      <p:ext uri="{BB962C8B-B14F-4D97-AF65-F5344CB8AC3E}">
        <p14:creationId xmlns:p14="http://schemas.microsoft.com/office/powerpoint/2010/main" val="11530793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658146" y="1501160"/>
            <a:ext cx="7886700" cy="4351338"/>
          </a:xfrm>
        </p:spPr>
        <p:txBody>
          <a:bodyPr>
            <a:normAutofit fontScale="92500" lnSpcReduction="20000"/>
          </a:bodyPr>
          <a:lstStyle/>
          <a:p>
            <a:r>
              <a:rPr lang="en-US" sz="3000" dirty="0"/>
              <a:t>Include Numbered Reference List </a:t>
            </a:r>
          </a:p>
          <a:p>
            <a:r>
              <a:rPr lang="en-US" sz="3000" dirty="0"/>
              <a:t>Use Word’s Built-in Utility</a:t>
            </a:r>
          </a:p>
          <a:p>
            <a:r>
              <a:rPr lang="en-US" sz="3000" dirty="0">
                <a:solidFill>
                  <a:srgbClr val="0000FF"/>
                </a:solidFill>
              </a:rPr>
              <a:t>All Figures and Tables must be referenced in the appropriate places in the text.</a:t>
            </a:r>
          </a:p>
          <a:p>
            <a:r>
              <a:rPr lang="en-US" sz="3000" dirty="0"/>
              <a:t>Is it a Legitimate/Reliable Reference?</a:t>
            </a:r>
            <a:br>
              <a:rPr lang="en-US" sz="3000" dirty="0"/>
            </a:br>
            <a:r>
              <a:rPr lang="en-US" sz="3000" dirty="0"/>
              <a:t>	- Peer Reviewed Journal Articles</a:t>
            </a:r>
            <a:br>
              <a:rPr lang="en-US" sz="3000" dirty="0"/>
            </a:br>
            <a:r>
              <a:rPr lang="en-US" sz="3000" dirty="0"/>
              <a:t>	- Technical Reports</a:t>
            </a:r>
            <a:br>
              <a:rPr lang="en-US" sz="3000" dirty="0"/>
            </a:br>
            <a:r>
              <a:rPr lang="en-US" sz="3000" dirty="0"/>
              <a:t>	- Textbook/Handbook</a:t>
            </a:r>
            <a:br>
              <a:rPr lang="en-US" sz="3000" dirty="0"/>
            </a:br>
            <a:r>
              <a:rPr lang="en-US" sz="3000" dirty="0"/>
              <a:t>	- Industry Website</a:t>
            </a:r>
          </a:p>
          <a:p>
            <a:r>
              <a:rPr lang="en-US" sz="3000" dirty="0"/>
              <a:t>For Web references, ensure all Reference Links are functional</a:t>
            </a:r>
            <a:r>
              <a:rPr lang="en-US" dirty="0"/>
              <a:t>	</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91</a:t>
            </a:fld>
            <a:endParaRPr lang="en-US" dirty="0"/>
          </a:p>
        </p:txBody>
      </p:sp>
    </p:spTree>
    <p:extLst>
      <p:ext uri="{BB962C8B-B14F-4D97-AF65-F5344CB8AC3E}">
        <p14:creationId xmlns:p14="http://schemas.microsoft.com/office/powerpoint/2010/main" val="25129329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60 min - Project Statement &amp; </a:t>
            </a:r>
            <a:br>
              <a:rPr lang="en-US" b="1" dirty="0"/>
            </a:br>
            <a:r>
              <a:rPr lang="en-US" b="1" dirty="0"/>
              <a:t>Objectives Exercise</a:t>
            </a:r>
          </a:p>
        </p:txBody>
      </p:sp>
      <p:sp>
        <p:nvSpPr>
          <p:cNvPr id="3" name="Content Placeholder 2"/>
          <p:cNvSpPr>
            <a:spLocks noGrp="1"/>
          </p:cNvSpPr>
          <p:nvPr>
            <p:ph idx="1"/>
          </p:nvPr>
        </p:nvSpPr>
        <p:spPr>
          <a:xfrm>
            <a:off x="628650" y="1690689"/>
            <a:ext cx="8286750" cy="4665662"/>
          </a:xfrm>
        </p:spPr>
        <p:txBody>
          <a:bodyPr>
            <a:normAutofit fontScale="92500" lnSpcReduction="20000"/>
          </a:bodyPr>
          <a:lstStyle/>
          <a:p>
            <a:pPr marL="0" indent="0">
              <a:lnSpc>
                <a:spcPct val="120000"/>
              </a:lnSpc>
              <a:spcBef>
                <a:spcPts val="0"/>
              </a:spcBef>
              <a:buNone/>
            </a:pPr>
            <a:r>
              <a:rPr lang="en-US" dirty="0">
                <a:hlinkClick r:id="rId2"/>
              </a:rPr>
              <a:t>https://designlab.eng.rpi.edu/edn/projects/capstone-support-dev/wiki/Templates_and_Forms</a:t>
            </a:r>
            <a:r>
              <a:rPr lang="en-US" dirty="0"/>
              <a:t> - Project Statement and Objectives Template</a:t>
            </a:r>
          </a:p>
          <a:p>
            <a:pPr marL="0" indent="0">
              <a:buNone/>
            </a:pPr>
            <a:endParaRPr lang="en-US" dirty="0">
              <a:solidFill>
                <a:srgbClr val="FF0000"/>
              </a:solidFill>
            </a:endParaRPr>
          </a:p>
          <a:p>
            <a:r>
              <a:rPr lang="en-US" dirty="0"/>
              <a:t>10 min – Break into 3 groups</a:t>
            </a:r>
          </a:p>
          <a:p>
            <a:pPr lvl="1"/>
            <a:r>
              <a:rPr lang="en-US" dirty="0"/>
              <a:t>A - Long Term Objectives (1-5+ years </a:t>
            </a:r>
            <a:r>
              <a:rPr lang="en-US" b="1" dirty="0"/>
              <a:t>after</a:t>
            </a:r>
            <a:r>
              <a:rPr lang="en-US" dirty="0"/>
              <a:t> your work, from Client perspective)</a:t>
            </a:r>
          </a:p>
          <a:p>
            <a:pPr lvl="1"/>
            <a:r>
              <a:rPr lang="en-US" dirty="0"/>
              <a:t>B - Short Term Objectives (3 months!)</a:t>
            </a:r>
          </a:p>
          <a:p>
            <a:pPr lvl="1"/>
            <a:r>
              <a:rPr lang="en-US" dirty="0"/>
              <a:t>C - Deliverables (Be S.M.A.R.T.!)</a:t>
            </a:r>
          </a:p>
          <a:p>
            <a:endParaRPr lang="en-US" dirty="0"/>
          </a:p>
          <a:p>
            <a:r>
              <a:rPr lang="en-US" dirty="0"/>
              <a:t>10 min - Team review – Long Term and Short Term Objectives</a:t>
            </a:r>
          </a:p>
          <a:p>
            <a:r>
              <a:rPr lang="en-US" dirty="0"/>
              <a:t>15 min - Team review – Deliverables</a:t>
            </a:r>
          </a:p>
          <a:p>
            <a:r>
              <a:rPr lang="en-US" dirty="0"/>
              <a:t>20 min </a:t>
            </a:r>
          </a:p>
          <a:p>
            <a:pPr lvl="1"/>
            <a:r>
              <a:rPr lang="en-US" dirty="0"/>
              <a:t>CE/PE review of Deliverables</a:t>
            </a:r>
          </a:p>
          <a:p>
            <a:pPr lvl="1"/>
            <a:r>
              <a:rPr lang="en-US" dirty="0"/>
              <a:t>Note – This is a draft and your deliverables may later change as the engineering team learns more!</a:t>
            </a:r>
          </a:p>
          <a:p>
            <a:endParaRPr lang="en-US" dirty="0"/>
          </a:p>
          <a:p>
            <a:pPr marL="0" indent="0">
              <a:buNone/>
            </a:pPr>
            <a:r>
              <a:rPr lang="en-US" dirty="0"/>
              <a:t>Create threads in Project Statement &amp; Objectives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4" name="TextBox 3">
            <a:extLst>
              <a:ext uri="{FF2B5EF4-FFF2-40B4-BE49-F238E27FC236}">
                <a16:creationId xmlns:a16="http://schemas.microsoft.com/office/drawing/2014/main" id="{399BE952-E182-424E-9C8C-31843E191F52}"/>
              </a:ext>
            </a:extLst>
          </p:cNvPr>
          <p:cNvSpPr txBox="1"/>
          <p:nvPr/>
        </p:nvSpPr>
        <p:spPr>
          <a:xfrm>
            <a:off x="7772400" y="309901"/>
            <a:ext cx="1143000" cy="203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Can we reduce time on this for Tools &amp; Methods time</a:t>
            </a:r>
          </a:p>
        </p:txBody>
      </p:sp>
    </p:spTree>
    <p:extLst>
      <p:ext uri="{BB962C8B-B14F-4D97-AF65-F5344CB8AC3E}">
        <p14:creationId xmlns:p14="http://schemas.microsoft.com/office/powerpoint/2010/main" val="2463854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93</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 / 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Project Statement &amp; Objectives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Project Statement &amp; Objectives to Repository prior to day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Ticket Out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8962" y="1456126"/>
            <a:ext cx="6346076" cy="381973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615703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11344</Words>
  <Application>Microsoft Office PowerPoint</Application>
  <PresentationFormat>On-screen Show (4:3)</PresentationFormat>
  <Paragraphs>1512</Paragraphs>
  <Slides>131</Slides>
  <Notes>35</Notes>
  <HiddenSlides>9</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131</vt:i4>
      </vt:variant>
    </vt:vector>
  </HeadingPairs>
  <TitlesOfParts>
    <vt:vector size="146" baseType="lpstr">
      <vt:lpstr>Algerian</vt:lpstr>
      <vt:lpstr>Arial</vt:lpstr>
      <vt:lpstr>Arial Black</vt:lpstr>
      <vt:lpstr>Calibri</vt:lpstr>
      <vt:lpstr>Calibri (Headings)</vt:lpstr>
      <vt:lpstr>Calibri Light</vt:lpstr>
      <vt:lpstr>Segoe Script</vt:lpstr>
      <vt:lpstr>Segoe UI</vt:lpstr>
      <vt:lpstr>Symbol</vt:lpstr>
      <vt:lpstr>Times New Roman</vt:lpstr>
      <vt:lpstr>Wingdings</vt:lpstr>
      <vt:lpstr>Office Theme</vt:lpstr>
      <vt:lpstr>1_Office Theme</vt:lpstr>
      <vt:lpstr>2_Office Theme</vt:lpstr>
      <vt:lpstr>Worksheet</vt:lpstr>
      <vt:lpstr>Welcome to  Capstone Design</vt:lpstr>
      <vt:lpstr>Link to Agendas</vt:lpstr>
      <vt:lpstr>PowerPoint Presentation</vt:lpstr>
      <vt:lpstr>Class 1 Agenda</vt:lpstr>
      <vt:lpstr>5 min - Logistics</vt:lpstr>
      <vt:lpstr>Course logistics</vt:lpstr>
      <vt:lpstr>Key Class Room Locations</vt:lpstr>
      <vt:lpstr>RPI Design Lab </vt:lpstr>
      <vt:lpstr>Capstone Design as  a Role Playing Game</vt:lpstr>
      <vt:lpstr>PowerPoint Presentation</vt:lpstr>
      <vt:lpstr>Design Lab Team</vt:lpstr>
      <vt:lpstr>PowerPoint Presentation</vt:lpstr>
      <vt:lpstr>Diverse, Equitable and Inclusive</vt:lpstr>
      <vt:lpstr>Participation Expectations</vt:lpstr>
      <vt:lpstr>Participation Expectations</vt:lpstr>
      <vt:lpstr>Capstone is More TEAM work than GROUP work</vt:lpstr>
      <vt:lpstr>Grading</vt:lpstr>
      <vt:lpstr>Work Expectations</vt:lpstr>
      <vt:lpstr>Corporate Communications Policies</vt:lpstr>
      <vt:lpstr>Accountability Step #1</vt:lpstr>
      <vt:lpstr>5 min - Team Member Intro</vt:lpstr>
      <vt:lpstr>20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5 min - Meet with Project Engineer</vt:lpstr>
      <vt:lpstr>5 min - Meet with Chief Engineer</vt:lpstr>
      <vt:lpstr>10 min – Review Project Description</vt:lpstr>
      <vt:lpstr>20 min - Generate Project Questions</vt:lpstr>
      <vt:lpstr>Question Prompts</vt:lpstr>
      <vt:lpstr>10 min – Wrap-up</vt:lpstr>
      <vt:lpstr>10 min – Wrap-up</vt:lpstr>
      <vt:lpstr>Action Items / Meeting Prep (what was previously called homework, to be completed BEFORE Meeting 2)</vt:lpstr>
      <vt:lpstr>Meeting 2 Agenda</vt:lpstr>
      <vt:lpstr>10 min – Design Lab, Inc. Expectations Q&amp;A</vt:lpstr>
      <vt:lpstr>Action Item / Meeting Prep Categories</vt:lpstr>
      <vt:lpstr>PowerPoint Presentation</vt:lpstr>
      <vt:lpstr>PowerPoint Presentation</vt:lpstr>
      <vt:lpstr>30 min - Team Ideation Exercise</vt:lpstr>
      <vt:lpstr>Poster Creation Activities</vt:lpstr>
      <vt:lpstr>15 min - Team Ideation Conclusions</vt:lpstr>
      <vt:lpstr>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Inc. Work Categories</vt:lpstr>
      <vt:lpstr>Action Items / Meeting Prep (what you might call homework, to be completed BEFORE Class 3)</vt:lpstr>
      <vt:lpstr>Meeting 3 Agenda</vt:lpstr>
      <vt:lpstr>10 min - Engineering Design Process Q&amp;A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Action Items / Meeting Prep (what you might call homework, to be completed BEFORE Day 4)</vt:lpstr>
      <vt:lpstr>Day 4 Agenda</vt:lpstr>
      <vt:lpstr>Engineering Design Process</vt:lpstr>
      <vt:lpstr>15 min – Group Review of Needs &amp; Requirements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Phases of the Design Report</vt:lpstr>
      <vt:lpstr>Design Report.docx - Table of Contents Revision Spring 2023</vt:lpstr>
      <vt:lpstr>Design Report Section Progress</vt:lpstr>
      <vt:lpstr>10 min - Project Statement &amp; Objectives Q&amp;A</vt:lpstr>
      <vt:lpstr>10 min - Engineering Tools and Methods Q&amp;A</vt:lpstr>
      <vt:lpstr>TBD min - Engineering Tools and Methods</vt:lpstr>
      <vt:lpstr>TBD min - Engineering Tools and Methods Templates</vt:lpstr>
      <vt:lpstr>10 mins - Technical Communications</vt:lpstr>
      <vt:lpstr>3 Keys to Success*</vt:lpstr>
      <vt:lpstr>Tech Memos and Reports</vt:lpstr>
      <vt:lpstr>Start with an Outline</vt:lpstr>
      <vt:lpstr>Writing Style</vt:lpstr>
      <vt:lpstr>Provide Supporting Information</vt:lpstr>
      <vt:lpstr>References</vt:lpstr>
      <vt:lpstr>60 min - Project Statement &amp;  Objectives Exercise</vt:lpstr>
      <vt:lpstr>Long Term vs. Short Term</vt:lpstr>
      <vt:lpstr>Webex / Meeting Tips</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 aka “SMART”</vt:lpstr>
      <vt:lpstr>Defining Meaningful Tasks aka “SMART”</vt:lpstr>
      <vt:lpstr>Review and Update Project Plan</vt:lpstr>
      <vt:lpstr>90 min - ‘Post-It Note’ Project Planning Exercise</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Agenda</vt:lpstr>
      <vt:lpstr>Engineering Design Process</vt:lpstr>
      <vt:lpstr>5 min – BDR Q&amp;A</vt:lpstr>
      <vt:lpstr>95 min – Poster Creation</vt:lpstr>
      <vt:lpstr>Action Items / Meeting Prep (to be completed BEFORE Day 10)</vt:lpstr>
      <vt:lpstr>Day 10 Agenda</vt:lpstr>
      <vt:lpstr>Day 10</vt:lpstr>
      <vt:lpstr>Day 11 and Beyond Agenda</vt:lpstr>
      <vt:lpstr>Board of Directors Review Schedule (10/7 Th or 10/8 Fri)</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2023-08-17T14:35:42Z</dcterms:modified>
</cp:coreProperties>
</file>