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5"/>
  </p:notesMasterIdLst>
  <p:sldIdLst>
    <p:sldId id="256" r:id="rId4"/>
    <p:sldId id="339" r:id="rId5"/>
    <p:sldId id="415" r:id="rId6"/>
    <p:sldId id="276" r:id="rId7"/>
    <p:sldId id="257" r:id="rId8"/>
    <p:sldId id="317" r:id="rId9"/>
    <p:sldId id="310" r:id="rId10"/>
    <p:sldId id="275" r:id="rId11"/>
    <p:sldId id="462" r:id="rId12"/>
    <p:sldId id="463" r:id="rId13"/>
    <p:sldId id="477" r:id="rId14"/>
    <p:sldId id="478" r:id="rId15"/>
    <p:sldId id="465" r:id="rId16"/>
    <p:sldId id="274" r:id="rId17"/>
    <p:sldId id="46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60" r:id="rId34"/>
    <p:sldId id="421" r:id="rId35"/>
    <p:sldId id="440" r:id="rId36"/>
    <p:sldId id="292" r:id="rId37"/>
    <p:sldId id="461" r:id="rId38"/>
    <p:sldId id="406" r:id="rId39"/>
    <p:sldId id="264" r:id="rId40"/>
    <p:sldId id="389" r:id="rId41"/>
    <p:sldId id="426" r:id="rId42"/>
    <p:sldId id="427" r:id="rId43"/>
    <p:sldId id="428" r:id="rId44"/>
    <p:sldId id="420" r:id="rId45"/>
    <p:sldId id="441" r:id="rId46"/>
    <p:sldId id="418"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355" r:id="rId81"/>
    <p:sldId id="366" r:id="rId82"/>
    <p:sldId id="367" r:id="rId83"/>
    <p:sldId id="401" r:id="rId84"/>
    <p:sldId id="476" r:id="rId85"/>
    <p:sldId id="313" r:id="rId86"/>
    <p:sldId id="475" r:id="rId87"/>
    <p:sldId id="452" r:id="rId88"/>
    <p:sldId id="453" r:id="rId89"/>
    <p:sldId id="454" r:id="rId90"/>
    <p:sldId id="455" r:id="rId91"/>
    <p:sldId id="456" r:id="rId92"/>
    <p:sldId id="457" r:id="rId93"/>
    <p:sldId id="458" r:id="rId94"/>
    <p:sldId id="309" r:id="rId95"/>
    <p:sldId id="442" r:id="rId96"/>
    <p:sldId id="433" r:id="rId97"/>
    <p:sldId id="410" r:id="rId98"/>
    <p:sldId id="300" r:id="rId99"/>
    <p:sldId id="374" r:id="rId100"/>
    <p:sldId id="385" r:id="rId101"/>
    <p:sldId id="382" r:id="rId102"/>
    <p:sldId id="343" r:id="rId103"/>
    <p:sldId id="344" r:id="rId104"/>
    <p:sldId id="345" r:id="rId105"/>
    <p:sldId id="381" r:id="rId106"/>
    <p:sldId id="459" r:id="rId107"/>
    <p:sldId id="411" r:id="rId108"/>
    <p:sldId id="302" r:id="rId109"/>
    <p:sldId id="375" r:id="rId110"/>
    <p:sldId id="384" r:id="rId111"/>
    <p:sldId id="402" r:id="rId112"/>
    <p:sldId id="404" r:id="rId113"/>
    <p:sldId id="466" r:id="rId114"/>
    <p:sldId id="348" r:id="rId115"/>
    <p:sldId id="412" r:id="rId116"/>
    <p:sldId id="304" r:id="rId117"/>
    <p:sldId id="376" r:id="rId118"/>
    <p:sldId id="395" r:id="rId119"/>
    <p:sldId id="396" r:id="rId120"/>
    <p:sldId id="397" r:id="rId121"/>
    <p:sldId id="413" r:id="rId122"/>
    <p:sldId id="306" r:id="rId123"/>
    <p:sldId id="378" r:id="rId124"/>
    <p:sldId id="383" r:id="rId125"/>
    <p:sldId id="350" r:id="rId126"/>
    <p:sldId id="414" r:id="rId127"/>
    <p:sldId id="443" r:id="rId128"/>
    <p:sldId id="444" r:id="rId129"/>
    <p:sldId id="398" r:id="rId130"/>
    <p:sldId id="369" r:id="rId131"/>
    <p:sldId id="338" r:id="rId132"/>
    <p:sldId id="316" r:id="rId133"/>
    <p:sldId id="352" r:id="rId13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2939" autoAdjust="0"/>
  </p:normalViewPr>
  <p:slideViewPr>
    <p:cSldViewPr>
      <p:cViewPr varScale="1">
        <p:scale>
          <a:sx n="91" d="100"/>
          <a:sy n="91" d="100"/>
        </p:scale>
        <p:origin x="1506"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307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65.jpeg"/><Relationship Id="rId6" Type="http://schemas.openxmlformats.org/officeDocument/2006/relationships/hyperlink" Target="https://en.wiktionary.org/wiki/monarch" TargetMode="External"/><Relationship Id="rId5" Type="http://schemas.openxmlformats.org/officeDocument/2006/relationships/image" Target="../media/image67.jpeg"/><Relationship Id="rId4" Type="http://schemas.openxmlformats.org/officeDocument/2006/relationships/hyperlink" Target="https://www.flickr.com/photos/sidm/6781730476/"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65.jpeg"/><Relationship Id="rId6" Type="http://schemas.openxmlformats.org/officeDocument/2006/relationships/hyperlink" Target="https://en.wiktionary.org/wiki/monarch" TargetMode="External"/><Relationship Id="rId5" Type="http://schemas.openxmlformats.org/officeDocument/2006/relationships/image" Target="../media/image6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8/17/2023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107</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115</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121</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126</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11</a:t>
            </a:fld>
            <a:endParaRPr lang="en-US" dirty="0"/>
          </a:p>
        </p:txBody>
      </p:sp>
      <p:sp>
        <p:nvSpPr>
          <p:cNvPr id="30723" name="Rectangle 2"/>
          <p:cNvSpPr>
            <a:spLocks noGrp="1" noRot="1" noChangeAspect="1" noChangeArrowheads="1" noTextEdit="1"/>
          </p:cNvSpPr>
          <p:nvPr>
            <p:ph type="sldImg"/>
          </p:nvPr>
        </p:nvSpPr>
        <p:spPr>
          <a:xfrm>
            <a:off x="7119938" y="2838450"/>
            <a:ext cx="11491912" cy="7661275"/>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12</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8/17/2023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8/17/2023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8/17/2023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8/17/2023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8/17/2023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8/17/2023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8/17/2023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8/17/2023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8/17/2023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3" Type="http://schemas.openxmlformats.org/officeDocument/2006/relationships/image" Target="../media/image23.jpeg"/><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5.wmf"/><Relationship Id="rId21" Type="http://schemas.openxmlformats.org/officeDocument/2006/relationships/image" Target="../media/image31.jpeg"/><Relationship Id="rId7" Type="http://schemas.openxmlformats.org/officeDocument/2006/relationships/image" Target="../media/image17.jpg"/><Relationship Id="rId12" Type="http://schemas.openxmlformats.org/officeDocument/2006/relationships/image" Target="../media/image22.jfif"/><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26.jpeg"/><Relationship Id="rId20" Type="http://schemas.openxmlformats.org/officeDocument/2006/relationships/image" Target="../media/image30.jpeg"/><Relationship Id="rId29" Type="http://schemas.openxmlformats.org/officeDocument/2006/relationships/image" Target="../media/image3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jpeg"/><Relationship Id="rId28" Type="http://schemas.openxmlformats.org/officeDocument/2006/relationships/image" Target="../media/image38.jpeg"/><Relationship Id="rId10" Type="http://schemas.openxmlformats.org/officeDocument/2006/relationships/image" Target="../media/image20.jpeg"/><Relationship Id="rId19" Type="http://schemas.openxmlformats.org/officeDocument/2006/relationships/image" Target="../media/image29.jpeg"/><Relationship Id="rId31" Type="http://schemas.openxmlformats.org/officeDocument/2006/relationships/image" Target="../media/image41.png"/><Relationship Id="rId4" Type="http://schemas.openxmlformats.org/officeDocument/2006/relationships/image" Target="../media/image15.jpg"/><Relationship Id="rId9" Type="http://schemas.openxmlformats.org/officeDocument/2006/relationships/image" Target="../media/image19.jp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8"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forms.gle/cP2scUNmdsxncBsm8"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slide" Target="slide37.xml"/><Relationship Id="rId7" Type="http://schemas.openxmlformats.org/officeDocument/2006/relationships/slide" Target="slide9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10" Type="http://schemas.openxmlformats.org/officeDocument/2006/relationships/slide" Target="slide120.xml"/><Relationship Id="rId4" Type="http://schemas.openxmlformats.org/officeDocument/2006/relationships/slide" Target="slide53.xml"/><Relationship Id="rId9" Type="http://schemas.openxmlformats.org/officeDocument/2006/relationships/slide" Target="slide114.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hyperlink" Target="https://designlab.eng.rpi.edu/projects/capstone-support-dev/wiki%20-%20Playbook.pptx"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10</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 Inc.</a:t>
            </a:r>
          </a:p>
          <a:p>
            <a:r>
              <a:rPr lang="en-US" sz="5800" b="1" dirty="0">
                <a:solidFill>
                  <a:schemeClr val="tx1"/>
                </a:solidFill>
              </a:rPr>
              <a:t>Engineering Team</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Inc.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943600"/>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4" name="Footer Placeholder 3">
            <a:extLst>
              <a:ext uri="{FF2B5EF4-FFF2-40B4-BE49-F238E27FC236}">
                <a16:creationId xmlns:a16="http://schemas.microsoft.com/office/drawing/2014/main" id="{A011F982-A1FD-405D-AC00-2DA64EC91178}"/>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mtClean="0"/>
              <a:t>104</a:t>
            </a:fld>
            <a:endParaRPr lang="en-US"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Day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006045" y="4022193"/>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Academic Support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2220400" y="1315699"/>
            <a:ext cx="45059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076611" y="4442922"/>
            <a:ext cx="1127366" cy="1978789"/>
            <a:chOff x="5319662" y="4902977"/>
            <a:chExt cx="1503155" cy="2638385"/>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96397" y="6871265"/>
              <a:ext cx="1358294" cy="670097"/>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540580" y="4455608"/>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547072" y="4442922"/>
            <a:ext cx="1186291" cy="1736957"/>
            <a:chOff x="16837628" y="12451617"/>
            <a:chExt cx="3877155" cy="6253043"/>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7047391" y="17633826"/>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464635" y="1911646"/>
            <a:ext cx="1472173" cy="2237791"/>
            <a:chOff x="5757157" y="5806822"/>
            <a:chExt cx="5299823" cy="8056048"/>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794184" y="5806822"/>
              <a:ext cx="3038260" cy="1163394"/>
            </a:xfrm>
            <a:prstGeom prst="rect">
              <a:avLst/>
            </a:prstGeom>
            <a:noFill/>
          </p:spPr>
          <p:txBody>
            <a:bodyPr wrap="square" rtlCol="0">
              <a:spAutoFit/>
            </a:bodyPr>
            <a:lstStyle/>
            <a:p>
              <a:pPr algn="ctr"/>
              <a:r>
                <a:rPr lang="en-US" sz="1500" b="1" dirty="0"/>
                <a:t>Director</a:t>
              </a:r>
            </a:p>
          </p:txBody>
        </p:sp>
      </p:grpSp>
      <p:grpSp>
        <p:nvGrpSpPr>
          <p:cNvPr id="39" name="Group 38"/>
          <p:cNvGrpSpPr/>
          <p:nvPr/>
        </p:nvGrpSpPr>
        <p:grpSpPr>
          <a:xfrm>
            <a:off x="2006045" y="1954237"/>
            <a:ext cx="1612323" cy="1983838"/>
            <a:chOff x="6699249" y="5598338"/>
            <a:chExt cx="5804362" cy="7141818"/>
          </a:xfrm>
        </p:grpSpPr>
        <p:sp>
          <p:nvSpPr>
            <p:cNvPr id="29" name="TextBox 28"/>
            <p:cNvSpPr txBox="1"/>
            <p:nvPr/>
          </p:nvSpPr>
          <p:spPr>
            <a:xfrm>
              <a:off x="6699249" y="5598338"/>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672971" y="1945165"/>
            <a:ext cx="1509753" cy="1989235"/>
            <a:chOff x="13377941" y="5421697"/>
            <a:chExt cx="5435112" cy="7161245"/>
          </a:xfrm>
        </p:grpSpPr>
        <p:sp>
          <p:nvSpPr>
            <p:cNvPr id="28" name="TextBox 27"/>
            <p:cNvSpPr txBox="1"/>
            <p:nvPr/>
          </p:nvSpPr>
          <p:spPr>
            <a:xfrm>
              <a:off x="13454887" y="5421697"/>
              <a:ext cx="5061716" cy="1646298"/>
            </a:xfrm>
            <a:prstGeom prst="rect">
              <a:avLst/>
            </a:prstGeom>
            <a:noFill/>
          </p:spPr>
          <p:txBody>
            <a:bodyPr wrap="square" rtlCol="0">
              <a:spAutoFit/>
            </a:bodyPr>
            <a:lstStyle/>
            <a:p>
              <a:pPr algn="ctr">
                <a:lnSpc>
                  <a:spcPts val="1389"/>
                </a:lnSpc>
              </a:pPr>
              <a:r>
                <a:rPr lang="en-US" sz="1500" b="1" dirty="0"/>
                <a:t>Admin Specialist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4982594" y="1625763"/>
            <a:ext cx="1910092" cy="2312013"/>
            <a:chOff x="13979167" y="4175724"/>
            <a:chExt cx="6876332" cy="8323248"/>
          </a:xfrm>
        </p:grpSpPr>
        <p:sp>
          <p:nvSpPr>
            <p:cNvPr id="27" name="TextBox 26"/>
            <p:cNvSpPr txBox="1"/>
            <p:nvPr/>
          </p:nvSpPr>
          <p:spPr>
            <a:xfrm>
              <a:off x="13979167" y="4175724"/>
              <a:ext cx="6876332" cy="2292628"/>
            </a:xfrm>
            <a:prstGeom prst="rect">
              <a:avLst/>
            </a:prstGeom>
            <a:noFill/>
          </p:spPr>
          <p:txBody>
            <a:bodyPr wrap="square" rtlCol="0">
              <a:spAutoFit/>
            </a:bodyPr>
            <a:lstStyle/>
            <a:p>
              <a:pPr algn="ctr">
                <a:lnSpc>
                  <a:spcPts val="1389"/>
                </a:lnSpc>
              </a:pPr>
              <a:r>
                <a:rPr lang="en-US" sz="1500" b="1" dirty="0"/>
                <a:t>Director, Manufacturing Innovation</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753621" y="1753860"/>
            <a:ext cx="1718670" cy="2374242"/>
            <a:chOff x="19159728" y="5014432"/>
            <a:chExt cx="6187211" cy="8547272"/>
          </a:xfrm>
        </p:grpSpPr>
        <p:sp>
          <p:nvSpPr>
            <p:cNvPr id="24" name="TextBox 23"/>
            <p:cNvSpPr txBox="1"/>
            <p:nvPr/>
          </p:nvSpPr>
          <p:spPr>
            <a:xfrm>
              <a:off x="19159728" y="5014432"/>
              <a:ext cx="6187211" cy="1646298"/>
            </a:xfrm>
            <a:prstGeom prst="rect">
              <a:avLst/>
            </a:prstGeom>
            <a:noFill/>
          </p:spPr>
          <p:txBody>
            <a:bodyPr wrap="square" rtlCol="0">
              <a:spAutoFit/>
            </a:bodyPr>
            <a:lstStyle/>
            <a:p>
              <a:pPr algn="ctr">
                <a:lnSpc>
                  <a:spcPts val="1389"/>
                </a:lnSpc>
              </a:pPr>
              <a:r>
                <a:rPr lang="en-US" sz="1500" b="1" dirty="0"/>
                <a:t>Sr. Academic Support Technician</a:t>
              </a:r>
            </a:p>
          </p:txBody>
        </p:sp>
        <p:grpSp>
          <p:nvGrpSpPr>
            <p:cNvPr id="17" name="Group 16"/>
            <p:cNvGrpSpPr/>
            <p:nvPr/>
          </p:nvGrpSpPr>
          <p:grpSpPr>
            <a:xfrm>
              <a:off x="20230508" y="6537483"/>
              <a:ext cx="4045652" cy="7024221"/>
              <a:chOff x="20230508" y="6537483"/>
              <a:chExt cx="4045652" cy="7024221"/>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415112" y="11752441"/>
                <a:ext cx="3861048" cy="1809263"/>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5936454" y="5900567"/>
            <a:ext cx="1539101" cy="502573"/>
          </a:xfrm>
          <a:prstGeom prst="rect">
            <a:avLst/>
          </a:prstGeom>
          <a:noFill/>
        </p:spPr>
        <p:txBody>
          <a:bodyPr wrap="square" rtlCol="0">
            <a:spAutoFit/>
          </a:bodyPr>
          <a:lstStyle/>
          <a:p>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075259" y="4449258"/>
            <a:ext cx="1186180" cy="1442720"/>
          </a:xfrm>
          <a:prstGeom prst="rect">
            <a:avLst/>
          </a:prstGeom>
        </p:spPr>
      </p:pic>
    </p:spTree>
    <p:extLst>
      <p:ext uri="{BB962C8B-B14F-4D97-AF65-F5344CB8AC3E}">
        <p14:creationId xmlns:p14="http://schemas.microsoft.com/office/powerpoint/2010/main" val="93664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E0F-0E62-EAB6-8544-AB3D6117C800}"/>
              </a:ext>
            </a:extLst>
          </p:cNvPr>
          <p:cNvSpPr>
            <a:spLocks noGrp="1"/>
          </p:cNvSpPr>
          <p:nvPr>
            <p:ph type="title"/>
          </p:nvPr>
        </p:nvSpPr>
        <p:spPr/>
        <p:txBody>
          <a:bodyPr/>
          <a:lstStyle/>
          <a:p>
            <a:pPr algn="ctr"/>
            <a:r>
              <a:rPr lang="en-US" sz="3600">
                <a:effectLst/>
                <a:latin typeface="Calibri" panose="020F0502020204030204" pitchFamily="34" charset="0"/>
                <a:ea typeface="Yu Mincho" panose="02020400000000000000" pitchFamily="18" charset="-128"/>
                <a:cs typeface="Times New Roman" panose="02020603050405020304" pitchFamily="18" charset="0"/>
              </a:rPr>
              <a:t>Review and Update Project Plan</a:t>
            </a:r>
            <a:endParaRPr lang="en-US" dirty="0"/>
          </a:p>
        </p:txBody>
      </p:sp>
      <p:sp>
        <p:nvSpPr>
          <p:cNvPr id="3" name="Content Placeholder 2">
            <a:extLst>
              <a:ext uri="{FF2B5EF4-FFF2-40B4-BE49-F238E27FC236}">
                <a16:creationId xmlns:a16="http://schemas.microsoft.com/office/drawing/2014/main" id="{28FB5C21-23B9-D816-1579-A141E2626231}"/>
              </a:ext>
            </a:extLst>
          </p:cNvPr>
          <p:cNvSpPr>
            <a:spLocks noGrp="1"/>
          </p:cNvSpPr>
          <p:nvPr>
            <p:ph idx="1"/>
          </p:nvPr>
        </p:nvSpPr>
        <p:spPr/>
        <p:txBody>
          <a:bodyPr>
            <a:normAutofit fontScale="70000" lnSpcReduction="20000"/>
          </a:bodyPr>
          <a:lstStyle/>
          <a:p>
            <a:pPr marL="0" marR="0" lvl="0" indent="0">
              <a:lnSpc>
                <a:spcPct val="107000"/>
              </a:lnSpc>
              <a:spcBef>
                <a:spcPts val="0"/>
              </a:spcBef>
              <a:spcAft>
                <a:spcPts val="0"/>
              </a:spcAft>
              <a:buNone/>
            </a:pPr>
            <a:r>
              <a:rPr lang="en-US" sz="4200" dirty="0">
                <a:effectLst/>
                <a:latin typeface="Calibri" panose="020F0502020204030204" pitchFamily="34" charset="0"/>
                <a:ea typeface="Yu Mincho" panose="02020400000000000000" pitchFamily="18" charset="-128"/>
                <a:cs typeface="Times New Roman" panose="02020603050405020304" pitchFamily="18" charset="0"/>
              </a:rPr>
              <a:t>Are we still creating value for our client?</a:t>
            </a:r>
          </a:p>
          <a:p>
            <a:pPr marL="0" marR="0" lvl="0" indent="0">
              <a:lnSpc>
                <a:spcPct val="107000"/>
              </a:lnSpc>
              <a:spcBef>
                <a:spcPts val="0"/>
              </a:spcBef>
              <a:spcAft>
                <a:spcPts val="0"/>
              </a:spcAft>
              <a:buNone/>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0"/>
              </a:spcAft>
              <a:buNone/>
            </a:pPr>
            <a:r>
              <a:rPr lang="en-US" sz="3800" dirty="0">
                <a:effectLst/>
                <a:latin typeface="Calibri" panose="020F0502020204030204" pitchFamily="34" charset="0"/>
                <a:ea typeface="Yu Mincho" panose="02020400000000000000" pitchFamily="18" charset="-128"/>
                <a:cs typeface="Times New Roman" panose="02020603050405020304" pitchFamily="18" charset="0"/>
              </a:rPr>
              <a:t>After each Client Update Meeting, </a:t>
            </a:r>
          </a:p>
          <a:p>
            <a:pPr marL="342900" marR="0" lvl="0" indent="-342900">
              <a:lnSpc>
                <a:spcPct val="107000"/>
              </a:lnSpc>
              <a:spcBef>
                <a:spcPts val="0"/>
              </a:spcBef>
              <a:spcAft>
                <a:spcPts val="0"/>
              </a:spcAft>
              <a:buFont typeface="Symbol" panose="05050102010706020507" pitchFamily="18" charset="2"/>
              <a:buChar char=""/>
            </a:pPr>
            <a:r>
              <a:rPr lang="en-US" sz="3800" dirty="0">
                <a:effectLst/>
                <a:latin typeface="Calibri" panose="020F0502020204030204" pitchFamily="34" charset="0"/>
                <a:ea typeface="Yu Mincho" panose="02020400000000000000" pitchFamily="18" charset="-128"/>
                <a:cs typeface="Times New Roman" panose="02020603050405020304" pitchFamily="18" charset="0"/>
              </a:rPr>
              <a:t>Review and Update the Needs and </a:t>
            </a:r>
            <a:br>
              <a:rPr lang="en-US" sz="3800" dirty="0">
                <a:effectLst/>
                <a:latin typeface="Calibri" panose="020F0502020204030204" pitchFamily="34" charset="0"/>
                <a:ea typeface="Yu Mincho" panose="02020400000000000000" pitchFamily="18" charset="-128"/>
                <a:cs typeface="Times New Roman" panose="02020603050405020304" pitchFamily="18" charset="0"/>
              </a:rPr>
            </a:br>
            <a:r>
              <a:rPr lang="en-US" sz="3800" dirty="0">
                <a:effectLst/>
                <a:latin typeface="Calibri" panose="020F0502020204030204" pitchFamily="34" charset="0"/>
                <a:ea typeface="Yu Mincho" panose="02020400000000000000" pitchFamily="18" charset="-128"/>
                <a:cs typeface="Times New Roman" panose="02020603050405020304" pitchFamily="18" charset="0"/>
              </a:rPr>
              <a:t>Requirements.</a:t>
            </a:r>
          </a:p>
          <a:p>
            <a:pPr marL="342900" marR="0" lvl="0" indent="-342900">
              <a:lnSpc>
                <a:spcPct val="107000"/>
              </a:lnSpc>
              <a:spcBef>
                <a:spcPts val="0"/>
              </a:spcBef>
              <a:spcAft>
                <a:spcPts val="800"/>
              </a:spcAft>
              <a:buFont typeface="Symbol" panose="05050102010706020507" pitchFamily="18" charset="2"/>
              <a:buChar char=""/>
            </a:pPr>
            <a:r>
              <a:rPr lang="en-US" sz="3800" dirty="0">
                <a:effectLst/>
                <a:latin typeface="Calibri" panose="020F0502020204030204" pitchFamily="34" charset="0"/>
                <a:ea typeface="Yu Mincho" panose="02020400000000000000" pitchFamily="18" charset="-128"/>
                <a:cs typeface="Times New Roman" panose="02020603050405020304" pitchFamily="18" charset="0"/>
              </a:rPr>
              <a:t>Review and Update the Project Plan.</a:t>
            </a: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800"/>
              </a:spcAft>
              <a:buNone/>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800"/>
              </a:spcAft>
              <a:buNone/>
            </a:pPr>
            <a:r>
              <a:rPr lang="en-US" sz="1400" dirty="0">
                <a:latin typeface="Calibri" panose="020F0502020204030204" pitchFamily="34" charset="0"/>
                <a:ea typeface="Yu Mincho" panose="02020400000000000000" pitchFamily="18" charset="-128"/>
                <a:cs typeface="Times New Roman" panose="02020603050405020304" pitchFamily="18" charset="0"/>
              </a:rPr>
              <a:t>Free Image: https://pixabay.com/illustrations/white-male-3d-model-isolated-3d-2064870/</a:t>
            </a:r>
            <a:endParaRPr lang="en-US" sz="14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AB782AFD-A474-32D7-F6A4-D78F172845A9}"/>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E001A031-D985-6C13-6CA1-3F21CD1E4002}"/>
              </a:ext>
            </a:extLst>
          </p:cNvPr>
          <p:cNvSpPr>
            <a:spLocks noGrp="1"/>
          </p:cNvSpPr>
          <p:nvPr>
            <p:ph type="sldNum" sz="quarter" idx="12"/>
          </p:nvPr>
        </p:nvSpPr>
        <p:spPr/>
        <p:txBody>
          <a:bodyPr/>
          <a:lstStyle/>
          <a:p>
            <a:fld id="{028FE254-016A-4E51-98AE-D4B4E3F12C32}" type="slidenum">
              <a:rPr lang="en-US" smtClean="0"/>
              <a:t>111</a:t>
            </a:fld>
            <a:endParaRPr lang="en-US" dirty="0"/>
          </a:p>
        </p:txBody>
      </p:sp>
      <p:pic>
        <p:nvPicPr>
          <p:cNvPr id="7" name="Picture 6" descr="Cartoon characters standing next to a table&#10;&#10;Description automatically generated">
            <a:extLst>
              <a:ext uri="{FF2B5EF4-FFF2-40B4-BE49-F238E27FC236}">
                <a16:creationId xmlns:a16="http://schemas.microsoft.com/office/drawing/2014/main" id="{015F8259-DDE8-FAC3-B738-C9DFAD7D30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050" y="3429000"/>
            <a:ext cx="2438400" cy="2438400"/>
          </a:xfrm>
          <a:prstGeom prst="rect">
            <a:avLst/>
          </a:prstGeom>
        </p:spPr>
      </p:pic>
    </p:spTree>
    <p:extLst>
      <p:ext uri="{BB962C8B-B14F-4D97-AF65-F5344CB8AC3E}">
        <p14:creationId xmlns:p14="http://schemas.microsoft.com/office/powerpoint/2010/main" val="40419197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team member generate list of TEN tasks which must be completed to accomplish the deliverables</a:t>
            </a:r>
          </a:p>
          <a:p>
            <a:r>
              <a:rPr lang="en-US" dirty="0"/>
              <a:t>Previous Action Item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your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2/6 (2/3</a:t>
            </a:r>
            <a:r>
              <a:rPr lang="en-US" sz="2900" b="1" dirty="0">
                <a:solidFill>
                  <a:srgbClr val="000000"/>
                </a:solidFill>
                <a:latin typeface="Calibri" panose="020F0502020204030204"/>
                <a:ea typeface="+mn-lt"/>
                <a:cs typeface="Calibri" panose="020F0502020204030204"/>
              </a:rPr>
              <a:t>)</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FF0000"/>
                </a:solidFill>
                <a:latin typeface="Calibri" panose="020F0502020204030204"/>
                <a:ea typeface="+mn-lt"/>
                <a:cs typeface="Calibri" panose="020F0502020204030204"/>
                <a:hlinkClick r:id="rId3">
                  <a:extLst>
                    <a:ext uri="{A12FA001-AC4F-418D-AE19-62706E023703}">
                      <ahyp:hlinkClr xmlns:ahyp="http://schemas.microsoft.com/office/drawing/2018/hyperlinkcolor" val="tx"/>
                    </a:ext>
                  </a:extLst>
                </a:hlinkClick>
              </a:rPr>
              <a:t>https://designlab.eng.rpi.edu/edn/projects/capstone-support-dev/repository/112/raw/template%20documents/BM_Memo-Topic-RCSid.docx</a:t>
            </a:r>
            <a:endParaRPr lang="en-US" sz="11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MEETING</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
        <p:nvSpPr>
          <p:cNvPr id="3" name="TextBox 2">
            <a:extLst>
              <a:ext uri="{FF2B5EF4-FFF2-40B4-BE49-F238E27FC236}">
                <a16:creationId xmlns:a16="http://schemas.microsoft.com/office/drawing/2014/main" id="{94D88867-BB6B-4B76-8394-53952DBEE632}"/>
              </a:ext>
            </a:extLst>
          </p:cNvPr>
          <p:cNvSpPr txBox="1"/>
          <p:nvPr/>
        </p:nvSpPr>
        <p:spPr>
          <a:xfrm>
            <a:off x="6933834" y="2642713"/>
            <a:ext cx="2335063" cy="369332"/>
          </a:xfrm>
          <a:prstGeom prst="rect">
            <a:avLst/>
          </a:prstGeom>
          <a:noFill/>
        </p:spPr>
        <p:txBody>
          <a:bodyPr wrap="none" rtlCol="0">
            <a:spAutoFit/>
          </a:bodyPr>
          <a:lstStyle/>
          <a:p>
            <a:r>
              <a:rPr lang="en-US" dirty="0">
                <a:solidFill>
                  <a:srgbClr val="FF0000"/>
                </a:solidFill>
              </a:rPr>
              <a:t>Need new link! To Wiki</a:t>
            </a:r>
          </a:p>
        </p:txBody>
      </p:sp>
    </p:spTree>
    <p:extLst>
      <p:ext uri="{BB962C8B-B14F-4D97-AF65-F5344CB8AC3E}">
        <p14:creationId xmlns:p14="http://schemas.microsoft.com/office/powerpoint/2010/main" val="24000542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on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Client name, company logo</a:t>
            </a:r>
          </a:p>
          <a:p>
            <a:r>
              <a:rPr lang="en-US" dirty="0"/>
              <a:t>Agenda</a:t>
            </a:r>
          </a:p>
          <a:p>
            <a:pPr lvl="1"/>
            <a:r>
              <a:rPr lang="en-US" dirty="0"/>
              <a:t>Does it match actual contents of PPT?</a:t>
            </a:r>
          </a:p>
          <a:p>
            <a:r>
              <a:rPr lang="en-US" dirty="0"/>
              <a:t>Contents appropriate? (match rubric &amp; Project Statement &amp; Objectives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draft of the poster during Day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not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Board of Directors Review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3" name="TextBox 2">
            <a:extLst>
              <a:ext uri="{FF2B5EF4-FFF2-40B4-BE49-F238E27FC236}">
                <a16:creationId xmlns:a16="http://schemas.microsoft.com/office/drawing/2014/main" id="{AB06B6FE-D455-E4B3-93C3-59CB5A2385C9}"/>
              </a:ext>
            </a:extLst>
          </p:cNvPr>
          <p:cNvSpPr txBox="1"/>
          <p:nvPr/>
        </p:nvSpPr>
        <p:spPr>
          <a:xfrm>
            <a:off x="7162800" y="787003"/>
            <a:ext cx="1352550" cy="1200329"/>
          </a:xfrm>
          <a:prstGeom prst="rect">
            <a:avLst/>
          </a:prstGeom>
          <a:solidFill>
            <a:schemeClr val="accent1">
              <a:lumMod val="40000"/>
              <a:lumOff val="60000"/>
            </a:schemeClr>
          </a:solidFill>
        </p:spPr>
        <p:txBody>
          <a:bodyPr wrap="square" rtlCol="0">
            <a:spAutoFit/>
          </a:bodyPr>
          <a:lstStyle/>
          <a:p>
            <a:r>
              <a:rPr lang="en-US" dirty="0"/>
              <a:t>Change this up due to BDR and later poster</a:t>
            </a:r>
          </a:p>
        </p:txBody>
      </p:sp>
    </p:spTree>
    <p:extLst>
      <p:ext uri="{BB962C8B-B14F-4D97-AF65-F5344CB8AC3E}">
        <p14:creationId xmlns:p14="http://schemas.microsoft.com/office/powerpoint/2010/main" val="206196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205940" y="5197111"/>
            <a:ext cx="1216578" cy="502573"/>
          </a:xfrm>
          <a:prstGeom prst="rect">
            <a:avLst/>
          </a:prstGeom>
          <a:noFill/>
        </p:spPr>
        <p:txBody>
          <a:bodyPr wrap="square" rtlCol="0">
            <a:spAutoFit/>
          </a:bodyPr>
          <a:lstStyle/>
          <a:p>
            <a:r>
              <a:rPr lang="en-US" sz="1333" b="1" dirty="0"/>
              <a:t>INDUSTRIAL SYSTEMS ENG:</a:t>
            </a:r>
          </a:p>
        </p:txBody>
      </p:sp>
      <p:sp>
        <p:nvSpPr>
          <p:cNvPr id="21" name="Slide Number Placeholder 17"/>
          <p:cNvSpPr>
            <a:spLocks noGrp="1"/>
          </p:cNvSpPr>
          <p:nvPr>
            <p:ph type="sldNum" sz="quarter" idx="12"/>
          </p:nvPr>
        </p:nvSpPr>
        <p:spPr>
          <a:xfrm>
            <a:off x="5825572" y="7553378"/>
            <a:ext cx="1353256" cy="302066"/>
          </a:xfrm>
        </p:spPr>
        <p:txBody>
          <a:bodyPr/>
          <a:lstStyle/>
          <a:p>
            <a:pPr>
              <a:defRPr/>
            </a:pPr>
            <a:fld id="{58EE1C3F-7409-4F06-91A3-395CE130676A}" type="slidenum">
              <a:rPr lang="en-US" smtClean="0"/>
              <a:pPr>
                <a:defRPr/>
              </a:pPr>
              <a:t>12</a:t>
            </a:fld>
            <a:endParaRPr lang="en-US" dirty="0"/>
          </a:p>
        </p:txBody>
      </p:sp>
      <p:sp>
        <p:nvSpPr>
          <p:cNvPr id="45" name="TextBox 44"/>
          <p:cNvSpPr txBox="1"/>
          <p:nvPr/>
        </p:nvSpPr>
        <p:spPr>
          <a:xfrm>
            <a:off x="3187693" y="5256202"/>
            <a:ext cx="1240613" cy="502573"/>
          </a:xfrm>
          <a:prstGeom prst="rect">
            <a:avLst/>
          </a:prstGeom>
          <a:noFill/>
        </p:spPr>
        <p:txBody>
          <a:bodyPr wrap="square" rtlCol="0">
            <a:spAutoFit/>
          </a:bodyPr>
          <a:lstStyle/>
          <a:p>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66641" y="1112699"/>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1042" y="1405771"/>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97839" y="1404937"/>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82623" y="1405953"/>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772628" cy="1335268"/>
            <a:chOff x="2653441" y="3126835"/>
            <a:chExt cx="1030171" cy="1780357"/>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875562" cy="487997"/>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412493" y="1413793"/>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90453" y="1420476"/>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61568" y="1395341"/>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42056" y="1424172"/>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819331" y="1405047"/>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50858" y="1401924"/>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50858" y="2363398"/>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32947" y="2355460"/>
            <a:ext cx="741624" cy="365998"/>
          </a:xfrm>
          <a:prstGeom prst="rect">
            <a:avLst/>
          </a:prstGeom>
          <a:noFill/>
        </p:spPr>
        <p:txBody>
          <a:bodyPr wrap="square" rtlCol="0">
            <a:spAutoFit/>
          </a:bodyPr>
          <a:lstStyle/>
          <a:p>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88099" y="1410803"/>
            <a:ext cx="729672" cy="942101"/>
          </a:xfrm>
          <a:prstGeom prst="rect">
            <a:avLst/>
          </a:prstGeom>
        </p:spPr>
      </p:pic>
    </p:spTree>
    <p:extLst>
      <p:ext uri="{BB962C8B-B14F-4D97-AF65-F5344CB8AC3E}">
        <p14:creationId xmlns:p14="http://schemas.microsoft.com/office/powerpoint/2010/main" val="313026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
        <p:nvSpPr>
          <p:cNvPr id="7" name="TextBox 6"/>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a:t>
            </a:r>
          </a:p>
          <a:p>
            <a:endParaRPr lang="en-US" dirty="0"/>
          </a:p>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Midterm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Day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hlinkClick r:id="rId3"/>
              </a:rPr>
              <a:t>https://forms.gle/cP2scUNmdsxncBsm8</a:t>
            </a:r>
            <a:endParaRPr lang="en-US" sz="750" u="sng" dirty="0">
              <a:solidFill>
                <a:prstClr val="black"/>
              </a:solidFill>
            </a:endParaRPr>
          </a:p>
          <a:p>
            <a:pPr marL="171450" indent="-171450" defTabSz="685800">
              <a:spcBef>
                <a:spcPts val="750"/>
              </a:spcBef>
            </a:pPr>
            <a:r>
              <a:rPr lang="en-US" sz="1400" dirty="0">
                <a:solidFill>
                  <a:prstClr val="black"/>
                </a:solidFill>
                <a:latin typeface="Calibri" panose="020F0502020204030204"/>
                <a:cs typeface="Calibri"/>
              </a:rPr>
              <a:t>Team should now be creating agendas for each team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7" name="TextBox 6"/>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Client Meeting during Day 9, the Day 10 activities are simply a repeat of Day 9 activities. Refer to those previous slides.</a:t>
            </a:r>
          </a:p>
          <a:p>
            <a:pPr lvl="1"/>
            <a:endParaRPr lang="en-US" sz="2000" dirty="0"/>
          </a:p>
          <a:p>
            <a:pPr lvl="1"/>
            <a:r>
              <a:rPr lang="en-US" sz="2000" dirty="0"/>
              <a:t>Begin updating Client Meeting #1 PPT into BDR PPT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Client Meeting during Day 10, the Day 10 activity </a:t>
            </a:r>
            <a:r>
              <a:rPr lang="en-US" sz="2000" b="1" dirty="0"/>
              <a:t>IS</a:t>
            </a:r>
            <a:r>
              <a:rPr lang="en-US" sz="2000" dirty="0"/>
              <a:t> that Client Meeting.</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4" name="TextBox 3">
            <a:extLst>
              <a:ext uri="{FF2B5EF4-FFF2-40B4-BE49-F238E27FC236}">
                <a16:creationId xmlns:a16="http://schemas.microsoft.com/office/drawing/2014/main" id="{31CACD76-5886-4AFF-A980-E41633385BA0}"/>
              </a:ext>
            </a:extLst>
          </p:cNvPr>
          <p:cNvSpPr txBox="1"/>
          <p:nvPr/>
        </p:nvSpPr>
        <p:spPr>
          <a:xfrm>
            <a:off x="6572250" y="2223026"/>
            <a:ext cx="18288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No – we said to use the SAME slides, no edits, right??</a:t>
            </a:r>
          </a:p>
        </p:txBody>
      </p:sp>
    </p:spTree>
    <p:extLst>
      <p:ext uri="{BB962C8B-B14F-4D97-AF65-F5344CB8AC3E}">
        <p14:creationId xmlns:p14="http://schemas.microsoft.com/office/powerpoint/2010/main" val="27521835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on-site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of on-site meeting time may be the only available time for FULL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https://designlab.eng.rpi.edu/edn/projects/capstone-support-dev/wiki/Day_11_and_beyond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
        <p:nvSpPr>
          <p:cNvPr id="6" name="TextBox 5">
            <a:extLst>
              <a:ext uri="{FF2B5EF4-FFF2-40B4-BE49-F238E27FC236}">
                <a16:creationId xmlns:a16="http://schemas.microsoft.com/office/drawing/2014/main" id="{0D17AAC5-D759-415F-AA57-5F0F9BBA80F0}"/>
              </a:ext>
            </a:extLst>
          </p:cNvPr>
          <p:cNvSpPr txBox="1"/>
          <p:nvPr/>
        </p:nvSpPr>
        <p:spPr>
          <a:xfrm>
            <a:off x="7038474" y="3812381"/>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Need to rename &amp; edit wiki page!</a:t>
            </a:r>
          </a:p>
        </p:txBody>
      </p:sp>
    </p:spTree>
    <p:extLst>
      <p:ext uri="{BB962C8B-B14F-4D97-AF65-F5344CB8AC3E}">
        <p14:creationId xmlns:p14="http://schemas.microsoft.com/office/powerpoint/2010/main" val="32933595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a:bodyPr>
          <a:lstStyle/>
          <a:p>
            <a:r>
              <a:rPr lang="en-US" dirty="0"/>
              <a:t>Board of Directors Review Schedule</a:t>
            </a:r>
            <a:br>
              <a:rPr lang="en-US" dirty="0"/>
            </a:br>
            <a:r>
              <a:rPr lang="en-US" dirty="0"/>
              <a:t>(10/7 Th or 10/8 Fri)</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128</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
        <p:nvSpPr>
          <p:cNvPr id="7" name="TextBox 6">
            <a:extLst>
              <a:ext uri="{FF2B5EF4-FFF2-40B4-BE49-F238E27FC236}">
                <a16:creationId xmlns:a16="http://schemas.microsoft.com/office/drawing/2014/main" id="{1D4447C6-F816-45E6-9E62-1FA3B74666FE}"/>
              </a:ext>
            </a:extLst>
          </p:cNvPr>
          <p:cNvSpPr txBox="1"/>
          <p:nvPr/>
        </p:nvSpPr>
        <p:spPr>
          <a:xfrm>
            <a:off x="7002469" y="585345"/>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Recommend deleting this slide</a:t>
            </a:r>
          </a:p>
        </p:txBody>
      </p:sp>
    </p:spTree>
    <p:extLst>
      <p:ext uri="{BB962C8B-B14F-4D97-AF65-F5344CB8AC3E}">
        <p14:creationId xmlns:p14="http://schemas.microsoft.com/office/powerpoint/2010/main" val="25381523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6680477"/>
              </p:ext>
            </p:extLst>
          </p:nvPr>
        </p:nvGraphicFramePr>
        <p:xfrm>
          <a:off x="381000" y="1005329"/>
          <a:ext cx="8382000" cy="514216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t>
                      </a:r>
                      <a:r>
                        <a:rPr lang="en-US" sz="1200" b="0">
                          <a:effectLst/>
                          <a:latin typeface="+mj-lt"/>
                          <a:ea typeface="MS Mincho"/>
                        </a:rPr>
                        <a:t>and replaced </a:t>
                      </a:r>
                      <a:r>
                        <a:rPr lang="en-US" sz="1200" b="0" dirty="0">
                          <a:effectLst/>
                          <a:latin typeface="+mj-lt"/>
                          <a:ea typeface="MS Mincho"/>
                        </a:rPr>
                        <a:t>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129</a:t>
            </a:fld>
            <a:endParaRPr lang="en-US" dirty="0"/>
          </a:p>
        </p:txBody>
      </p:sp>
    </p:spTree>
    <p:extLst>
      <p:ext uri="{BB962C8B-B14F-4D97-AF65-F5344CB8AC3E}">
        <p14:creationId xmlns:p14="http://schemas.microsoft.com/office/powerpoint/2010/main" val="2347606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Inc.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130</a:t>
            </a:fld>
            <a:endParaRPr lang="en-US" dirty="0"/>
          </a:p>
        </p:txBody>
      </p:sp>
    </p:spTree>
    <p:extLst>
      <p:ext uri="{BB962C8B-B14F-4D97-AF65-F5344CB8AC3E}">
        <p14:creationId xmlns:p14="http://schemas.microsoft.com/office/powerpoint/2010/main" val="27699836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131</a:t>
            </a:fld>
            <a:endParaRPr lang="en-US"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Inc.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grading policy questions to our HR expert,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4" name="Callout: Line 3">
            <a:extLst>
              <a:ext uri="{FF2B5EF4-FFF2-40B4-BE49-F238E27FC236}">
                <a16:creationId xmlns:a16="http://schemas.microsoft.com/office/drawing/2014/main" id="{7AEDD92A-9E88-6AD7-A234-1D7EF1119EFD}"/>
              </a:ext>
            </a:extLst>
          </p:cNvPr>
          <p:cNvSpPr/>
          <p:nvPr/>
        </p:nvSpPr>
        <p:spPr>
          <a:xfrm>
            <a:off x="9525000" y="373828"/>
            <a:ext cx="2895600" cy="1531172"/>
          </a:xfrm>
          <a:prstGeom prst="borderCallout1">
            <a:avLst>
              <a:gd name="adj1" fmla="val 18750"/>
              <a:gd name="adj2" fmla="val -8333"/>
              <a:gd name="adj3" fmla="val 336454"/>
              <a:gd name="adj4" fmla="val -6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Remove links and encourage search? Or one slide of helpful links? Or add link to syllabus to intro email and remove slide?</a:t>
            </a:r>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at </a:t>
            </a:r>
            <a:r>
              <a:rPr lang="en-US" dirty="0">
                <a:cs typeface="Calibri"/>
              </a:rPr>
              <a:t>Design Lab, Inc.</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4154984"/>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SIGN &amp; return by end of day </a:t>
            </a:r>
          </a:p>
          <a:p>
            <a:pPr fontAlgn="t"/>
            <a:r>
              <a:rPr lang="en-US" sz="2400" b="1" dirty="0"/>
              <a:t>Now </a:t>
            </a:r>
            <a:r>
              <a:rPr lang="en-US" sz="2400" dirty="0"/>
              <a:t>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2800" dirty="0"/>
              <a:t>Introduce your Name and Major</a:t>
            </a:r>
          </a:p>
          <a:p>
            <a:r>
              <a:rPr lang="en-US" sz="2800" dirty="0"/>
              <a:t>You will </a:t>
            </a:r>
            <a:r>
              <a:rPr lang="en-US" sz="2800" dirty="0">
                <a:solidFill>
                  <a:srgbClr val="FF0000"/>
                </a:solidFill>
              </a:rPr>
              <a:t>share other information </a:t>
            </a:r>
            <a:r>
              <a:rPr lang="en-US" sz="2800" dirty="0"/>
              <a:t>during the 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buNone/>
            </a:pPr>
            <a:endParaRPr lang="en-US" dirty="0"/>
          </a:p>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a:xfrm>
            <a:off x="628650" y="1905000"/>
            <a:ext cx="7886700" cy="4271963"/>
          </a:xfrm>
        </p:spPr>
        <p:txBody>
          <a:bodyPr>
            <a:noAutofit/>
          </a:bodyPr>
          <a:lstStyle/>
          <a:p>
            <a:pPr lvl="1">
              <a:lnSpc>
                <a:spcPct val="100000"/>
              </a:lnSpc>
            </a:pPr>
            <a:r>
              <a:rPr lang="en-US" sz="2000" dirty="0"/>
              <a:t>This is referred to as a “Wave” Ice Breaker – There will be three waves</a:t>
            </a:r>
          </a:p>
          <a:p>
            <a:pPr lvl="1">
              <a:lnSpc>
                <a:spcPct val="150000"/>
              </a:lnSpc>
            </a:pPr>
            <a:r>
              <a:rPr lang="en-US" sz="2000" dirty="0"/>
              <a:t>Time to stand up and move!</a:t>
            </a:r>
          </a:p>
          <a:p>
            <a:pPr lvl="1">
              <a:lnSpc>
                <a:spcPct val="100000"/>
              </a:lnSpc>
            </a:pPr>
            <a:r>
              <a:rPr lang="en-US" sz="2000" dirty="0"/>
              <a:t>For each wave, teams will be given a prompt with three potential answers and have two minutes to sort themselves into three groups based on individuals’ answers to prompt</a:t>
            </a:r>
          </a:p>
          <a:p>
            <a:pPr lvl="2">
              <a:lnSpc>
                <a:spcPct val="150000"/>
              </a:lnSpc>
            </a:pPr>
            <a:r>
              <a:rPr lang="en-US" sz="1400" dirty="0"/>
              <a:t>Example prompt – Favorite “chill” music genre: jazz/classical/folk</a:t>
            </a:r>
          </a:p>
          <a:p>
            <a:pPr lvl="1">
              <a:lnSpc>
                <a:spcPct val="150000"/>
              </a:lnSpc>
            </a:pPr>
            <a:r>
              <a:rPr lang="en-US" dirty="0"/>
              <a:t>After dividing, teams will be asked to “report out” </a:t>
            </a:r>
          </a:p>
          <a:p>
            <a:pPr lvl="2">
              <a:lnSpc>
                <a:spcPct val="100000"/>
              </a:lnSpc>
            </a:pPr>
            <a:r>
              <a:rPr lang="en-US" sz="1400" dirty="0"/>
              <a:t>How did you sort yourselves?</a:t>
            </a:r>
          </a:p>
          <a:p>
            <a:pPr lvl="2">
              <a:lnSpc>
                <a:spcPct val="100000"/>
              </a:lnSpc>
            </a:pPr>
            <a:r>
              <a:rPr lang="en-US" sz="14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785785"/>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 You </a:t>
            </a:r>
            <a:r>
              <a:rPr lang="fr-FR" dirty="0" err="1">
                <a:cs typeface="Calibri"/>
              </a:rPr>
              <a:t>need</a:t>
            </a:r>
            <a:r>
              <a:rPr lang="fr-FR" dirty="0">
                <a:cs typeface="Calibri"/>
              </a:rPr>
              <a:t> </a:t>
            </a:r>
            <a:r>
              <a:rPr lang="fr-FR" dirty="0" err="1">
                <a:cs typeface="Calibri"/>
              </a:rPr>
              <a:t>that</a:t>
            </a:r>
            <a:r>
              <a:rPr lang="fr-FR" dirty="0">
                <a:cs typeface="Calibri"/>
              </a:rPr>
              <a:t> information to do the </a:t>
            </a:r>
            <a:r>
              <a:rPr lang="fr-FR" dirty="0" err="1">
                <a:cs typeface="Calibri"/>
              </a:rPr>
              <a:t>next</a:t>
            </a:r>
            <a:r>
              <a:rPr lang="fr-FR" dirty="0">
                <a:cs typeface="Calibri"/>
              </a:rPr>
              <a:t> </a:t>
            </a:r>
            <a:r>
              <a:rPr lang="fr-FR" dirty="0" err="1">
                <a:cs typeface="Calibri"/>
              </a:rPr>
              <a:t>step</a:t>
            </a:r>
            <a:r>
              <a:rPr lang="fr-FR" dirty="0">
                <a:cs typeface="Calibri"/>
              </a:rPr>
              <a:t> </a:t>
            </a:r>
            <a:r>
              <a:rPr lang="fr-FR" dirty="0" err="1">
                <a:cs typeface="Calibri"/>
              </a:rPr>
              <a:t>effectively</a:t>
            </a:r>
            <a:r>
              <a:rPr lang="fr-FR" dirty="0">
                <a:cs typeface="Calibri"/>
              </a:rPr>
              <a:t>!</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20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Team Building Activity</a:t>
            </a:r>
          </a:p>
          <a:p>
            <a:endParaRPr lang="en-US" dirty="0">
              <a:cs typeface="Calibri"/>
            </a:endParaRPr>
          </a:p>
          <a:p>
            <a:r>
              <a:rPr lang="en-US" dirty="0">
                <a:cs typeface="Calibri"/>
              </a:rPr>
              <a:t>Placeholder slide – BD to complete</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Design Lab, Inc. wants your 'immediate' feedback on your experience.</a:t>
            </a:r>
          </a:p>
          <a:p>
            <a:pPr lvl="1"/>
            <a:r>
              <a:rPr lang="en-US" dirty="0">
                <a:cs typeface="Calibri"/>
              </a:rPr>
              <a:t>These 'surveys' after many meetings will help us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Ticket Out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37</a:t>
            </a:fld>
            <a:endParaRPr lang="en-US" sz="1200" dirty="0"/>
          </a:p>
        </p:txBody>
      </p:sp>
      <p:sp>
        <p:nvSpPr>
          <p:cNvPr id="6" name="TextBox 5"/>
          <p:cNvSpPr txBox="1"/>
          <p:nvPr/>
        </p:nvSpPr>
        <p:spPr>
          <a:xfrm>
            <a:off x="447410" y="5500396"/>
            <a:ext cx="8345874"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Inc.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Inc.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1000" y="1066800"/>
            <a:ext cx="8229331" cy="4428163"/>
          </a:xfrm>
        </p:spPr>
      </p:pic>
      <p:sp>
        <p:nvSpPr>
          <p:cNvPr id="2" name="TextBox 1">
            <a:extLst>
              <a:ext uri="{FF2B5EF4-FFF2-40B4-BE49-F238E27FC236}">
                <a16:creationId xmlns:a16="http://schemas.microsoft.com/office/drawing/2014/main" id="{0ED71ED8-0E91-29E4-2B8B-EE3323DD4DC3}"/>
              </a:ext>
            </a:extLst>
          </p:cNvPr>
          <p:cNvSpPr txBox="1"/>
          <p:nvPr/>
        </p:nvSpPr>
        <p:spPr>
          <a:xfrm>
            <a:off x="1310654" y="1132204"/>
            <a:ext cx="6522692" cy="461665"/>
          </a:xfrm>
          <a:prstGeom prst="rect">
            <a:avLst/>
          </a:prstGeom>
          <a:solidFill>
            <a:schemeClr val="bg1"/>
          </a:solidFill>
        </p:spPr>
        <p:txBody>
          <a:bodyPr wrap="square" rtlCol="0">
            <a:spAutoFit/>
          </a:bodyPr>
          <a:lstStyle/>
          <a:p>
            <a:pPr algn="ctr"/>
            <a:r>
              <a:rPr lang="en-US" sz="2400" dirty="0"/>
              <a:t>Time allocation for on-site meetings Days 1 to 10</a:t>
            </a:r>
          </a:p>
        </p:txBody>
      </p:sp>
    </p:spTree>
    <p:extLst>
      <p:ext uri="{BB962C8B-B14F-4D97-AF65-F5344CB8AC3E}">
        <p14:creationId xmlns:p14="http://schemas.microsoft.com/office/powerpoint/2010/main" val="702849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825625"/>
            <a:ext cx="7886700" cy="4351338"/>
          </a:xfrm>
        </p:spPr>
        <p:txBody>
          <a:bodyPr>
            <a:normAutofit lnSpcReduction="10000"/>
          </a:bodyPr>
          <a:lstStyle/>
          <a:p>
            <a:pPr>
              <a:lnSpc>
                <a:spcPct val="150000"/>
              </a:lnSpc>
            </a:pPr>
            <a:r>
              <a:rPr lang="en-US" dirty="0"/>
              <a:t>Write your project name.</a:t>
            </a:r>
          </a:p>
          <a:p>
            <a:pPr>
              <a:lnSpc>
                <a:spcPct val="150000"/>
              </a:lnSpc>
            </a:pPr>
            <a:r>
              <a:rPr lang="en-US" dirty="0"/>
              <a:t>We Imagine Our Project to Be (2 min + 2 min)</a:t>
            </a:r>
          </a:p>
          <a:p>
            <a:pPr>
              <a:lnSpc>
                <a:spcPct val="150000"/>
              </a:lnSpc>
            </a:pPr>
            <a:r>
              <a:rPr lang="en-US" dirty="0"/>
              <a:t>We Are (5 min + 1 min)</a:t>
            </a:r>
          </a:p>
          <a:p>
            <a:pPr>
              <a:lnSpc>
                <a:spcPct val="150000"/>
              </a:lnSpc>
            </a:pPr>
            <a:r>
              <a:rPr lang="en-US" dirty="0"/>
              <a:t>What Can Go Wrong? (2 min + 2 min)</a:t>
            </a:r>
          </a:p>
          <a:p>
            <a:pPr>
              <a:lnSpc>
                <a:spcPct val="150000"/>
              </a:lnSpc>
            </a:pPr>
            <a:r>
              <a:rPr lang="en-US" dirty="0"/>
              <a:t>What are some potential challenges (2 min + 2 min)</a:t>
            </a:r>
          </a:p>
          <a:p>
            <a:pPr>
              <a:lnSpc>
                <a:spcPct val="110000"/>
              </a:lnSpc>
            </a:pPr>
            <a:r>
              <a:rPr lang="en-US" dirty="0">
                <a:ea typeface="+mj-lt"/>
                <a:cs typeface="+mj-lt"/>
              </a:rPr>
              <a:t>What classes and/or experience can you call on to help with this project? (2 min + 2 min)</a:t>
            </a:r>
          </a:p>
          <a:p>
            <a:pPr>
              <a:lnSpc>
                <a:spcPct val="110000"/>
              </a:lnSpc>
            </a:pPr>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43</a:t>
            </a:fld>
            <a:endParaRPr lang="en-US"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pPr marL="0" indent="0">
              <a:buNone/>
            </a:pPr>
            <a:endParaRPr lang="en-US" sz="2000" dirty="0"/>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44</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MS Word document in team’s general Webex space</a:t>
            </a:r>
          </a:p>
        </p:txBody>
      </p:sp>
      <p:sp>
        <p:nvSpPr>
          <p:cNvPr id="5" name="Callout: Line 4">
            <a:extLst>
              <a:ext uri="{FF2B5EF4-FFF2-40B4-BE49-F238E27FC236}">
                <a16:creationId xmlns:a16="http://schemas.microsoft.com/office/drawing/2014/main" id="{D31891F3-BEDC-E6D7-A8BC-6F67431FE1BF}"/>
              </a:ext>
            </a:extLst>
          </p:cNvPr>
          <p:cNvSpPr/>
          <p:nvPr/>
        </p:nvSpPr>
        <p:spPr>
          <a:xfrm>
            <a:off x="10134600" y="1027907"/>
            <a:ext cx="1524000" cy="3124200"/>
          </a:xfrm>
          <a:prstGeom prst="borderCallout1">
            <a:avLst>
              <a:gd name="adj1" fmla="val 18750"/>
              <a:gd name="adj2" fmla="val -8333"/>
              <a:gd name="adj3" fmla="val 336454"/>
              <a:gd name="adj4" fmla="val -6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Re-write prompts to more clearly identify how we want them answered. Example on slide? Use template?</a:t>
            </a:r>
          </a:p>
        </p:txBody>
      </p:sp>
    </p:spTree>
    <p:extLst>
      <p:ext uri="{BB962C8B-B14F-4D97-AF65-F5344CB8AC3E}">
        <p14:creationId xmlns:p14="http://schemas.microsoft.com/office/powerpoint/2010/main" val="3668318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3" name="Footer Placeholder 2">
            <a:extLst>
              <a:ext uri="{FF2B5EF4-FFF2-40B4-BE49-F238E27FC236}">
                <a16:creationId xmlns:a16="http://schemas.microsoft.com/office/drawing/2014/main" id="{8CFF6069-E7C2-42F2-AF1E-64517E8C3ADD}"/>
              </a:ext>
            </a:extLst>
          </p:cNvPr>
          <p:cNvSpPr>
            <a:spLocks noGrp="1"/>
          </p:cNvSpPr>
          <p:nvPr>
            <p:ph type="ftr" sz="quarter" idx="11"/>
          </p:nvPr>
        </p:nvSpPr>
        <p:spPr/>
        <p:txBody>
          <a:bodyPr/>
          <a:lstStyle/>
          <a:p>
            <a:r>
              <a:rPr lang="en-US"/>
              <a:t>PE Space</a:t>
            </a:r>
            <a:endParaRPr lang="en-US" dirty="0"/>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mtClean="0"/>
              <a:t>45</a:t>
            </a:fld>
            <a:endParaRPr lang="en-US"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369332"/>
          </a:xfrm>
          <a:prstGeom prst="rect">
            <a:avLst/>
          </a:prstGeom>
          <a:noFill/>
          <a:ln w="28575">
            <a:solidFill>
              <a:srgbClr val="FF0000"/>
            </a:solidFill>
          </a:ln>
        </p:spPr>
        <p:txBody>
          <a:bodyPr wrap="square" rtlCol="0">
            <a:spAutoFit/>
          </a:bodyPr>
          <a:lstStyle/>
          <a:p>
            <a:pPr algn="ctr"/>
            <a:r>
              <a:rPr lang="en-US" dirty="0"/>
              <a:t>Post the MS Word document in team’s general Webex space</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 Inc's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971800" y="5587358"/>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840681" y="2247222"/>
            <a:ext cx="1291937" cy="954107"/>
          </a:xfrm>
          <a:prstGeom prst="rect">
            <a:avLst/>
          </a:prstGeom>
          <a:noFill/>
        </p:spPr>
        <p:txBody>
          <a:bodyPr wrap="square" rtlCol="0">
            <a:spAutoFit/>
          </a:bodyPr>
          <a:lstStyle/>
          <a:p>
            <a:pPr algn="ctr"/>
            <a:r>
              <a:rPr lang="en-US" sz="1400" dirty="0">
                <a:latin typeface="Segoe Script" panose="030B0504020000000003" pitchFamily="66" charset="0"/>
              </a:rPr>
              <a:t>Thou shalt document ALL 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10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Meeting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Inc.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fontScale="92500"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15433" y="6067810"/>
            <a:ext cx="9163440" cy="577080"/>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non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575100" y="559143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196390" y="564678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0" y="857250"/>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solidFill>
                <a:srgbClr val="4472C4"/>
              </a:solid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675716" y="583714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Design Lab, Inc.</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57200" y="1981200"/>
            <a:ext cx="4114800" cy="37238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19860" y="5947320"/>
            <a:ext cx="3409635" cy="646331"/>
          </a:xfrm>
          <a:prstGeom prst="rect">
            <a:avLst/>
          </a:prstGeom>
          <a:noFill/>
        </p:spPr>
        <p:txBody>
          <a:bodyPr wrap="square" rtlCol="0">
            <a:spAutoFit/>
          </a:bodyPr>
          <a:lstStyle/>
          <a:p>
            <a:r>
              <a:rPr lang="en-US" dirty="0"/>
              <a:t>Note – Key IED Course Materials in Capstone Support wiki.</a:t>
            </a:r>
          </a:p>
        </p:txBody>
      </p:sp>
    </p:spTree>
    <p:extLst>
      <p:ext uri="{BB962C8B-B14F-4D97-AF65-F5344CB8AC3E}">
        <p14:creationId xmlns:p14="http://schemas.microsoft.com/office/powerpoint/2010/main" val="3252553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a:bodyPr>
          <a:lstStyle/>
          <a:p>
            <a:r>
              <a:rPr lang="en-US" dirty="0">
                <a:cs typeface="Calibri"/>
              </a:rPr>
              <a:t>Bring laptop and charger to all meetings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You are 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and email to Client,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Key Room Locations</a:t>
            </a:r>
          </a:p>
        </p:txBody>
      </p:sp>
      <p:sp>
        <p:nvSpPr>
          <p:cNvPr id="3" name="Content Placeholder 2"/>
          <p:cNvSpPr>
            <a:spLocks noGrp="1"/>
          </p:cNvSpPr>
          <p:nvPr>
            <p:ph idx="1"/>
          </p:nvPr>
        </p:nvSpPr>
        <p:spPr>
          <a:xfrm>
            <a:off x="447472" y="1295400"/>
            <a:ext cx="7782128" cy="5007448"/>
          </a:xfrm>
        </p:spPr>
        <p:txBody>
          <a:bodyPr>
            <a:normAutofit/>
          </a:bodyPr>
          <a:lstStyle/>
          <a:p>
            <a:r>
              <a:rPr lang="en-US" dirty="0"/>
              <a:t>Capstone Classrooms are JEC 3232/3332</a:t>
            </a:r>
          </a:p>
          <a:p>
            <a:r>
              <a:rPr lang="en-US" dirty="0"/>
              <a:t>Capstone Shop (JEC 2332) will be open 9am-4pm for hands-on work (Glass and caged areas adjacent to IED shop)</a:t>
            </a:r>
          </a:p>
          <a:p>
            <a:r>
              <a:rPr lang="en-US" dirty="0"/>
              <a:t>Conference Room (JEC 3321) for meetings. Ask you PE to reserve it.</a:t>
            </a:r>
          </a:p>
          <a:p>
            <a:r>
              <a:rPr lang="en-US" dirty="0"/>
              <a:t>Conference Table back of JEC 3232 for meetings.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363838"/>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057400"/>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514157"/>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Ticket Out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977" y="1662550"/>
            <a:ext cx="6484046" cy="3652639"/>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PE/CE/Client</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r>
              <a:rPr lang="en-US" dirty="0"/>
              <a:t>Action Item was to read the wiki page…</a:t>
            </a:r>
          </a:p>
          <a:p>
            <a:r>
              <a:rPr lang="en-US" dirty="0"/>
              <a:t>Ask me 1-2 QUESTIONS about the content!</a:t>
            </a:r>
          </a:p>
          <a:p>
            <a:endParaRPr lang="en-US" dirty="0"/>
          </a:p>
          <a:p>
            <a:r>
              <a:rPr lang="en-US" b="1" dirty="0">
                <a:solidFill>
                  <a:srgbClr val="FF0000"/>
                </a:solidFill>
              </a:rPr>
              <a:t>QUESTIONS WERE BASED ON VIDEO! NEED TO UPDATE!!</a:t>
            </a:r>
          </a:p>
          <a:p>
            <a:r>
              <a:rPr lang="en-US" dirty="0"/>
              <a:t>What is a Project Statement &amp; Objectives (PSO)?</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cxnSp>
        <p:nvCxnSpPr>
          <p:cNvPr id="5" name="Straight Connector 4">
            <a:extLst>
              <a:ext uri="{FF2B5EF4-FFF2-40B4-BE49-F238E27FC236}">
                <a16:creationId xmlns:a16="http://schemas.microsoft.com/office/drawing/2014/main" id="{A5BF39D1-9932-4BD3-AB85-68E77B70D1FD}"/>
              </a:ext>
            </a:extLst>
          </p:cNvPr>
          <p:cNvCxnSpPr/>
          <p:nvPr/>
        </p:nvCxnSpPr>
        <p:spPr>
          <a:xfrm flipH="1">
            <a:off x="990600" y="3429000"/>
            <a:ext cx="6781800" cy="228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E87F64-142C-49B0-9A69-48BE917A6FD7}"/>
              </a:ext>
            </a:extLst>
          </p:cNvPr>
          <p:cNvCxnSpPr/>
          <p:nvPr/>
        </p:nvCxnSpPr>
        <p:spPr>
          <a:xfrm>
            <a:off x="990600" y="3429000"/>
            <a:ext cx="6172200" cy="24384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r>
              <a:rPr lang="en-US" dirty="0"/>
              <a:t>Action Item was to read these two wiki pages…</a:t>
            </a:r>
          </a:p>
          <a:p>
            <a:r>
              <a:rPr lang="en-US" dirty="0"/>
              <a:t>Ask me 1-2 QUESTIONS about the content!</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TBD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TBD min - Engineering Tools and Methods Templates</a:t>
            </a:r>
          </a:p>
        </p:txBody>
      </p:sp>
      <p:sp>
        <p:nvSpPr>
          <p:cNvPr id="3" name="Content Placeholder 2"/>
          <p:cNvSpPr>
            <a:spLocks noGrp="1"/>
          </p:cNvSpPr>
          <p:nvPr>
            <p:ph idx="1"/>
          </p:nvPr>
        </p:nvSpPr>
        <p:spPr/>
        <p:txBody>
          <a:bodyPr/>
          <a:lstStyle/>
          <a:p>
            <a:pPr marL="457200" lvl="1" indent="0">
              <a:buNone/>
            </a:pPr>
            <a:r>
              <a:rPr lang="en-US" dirty="0"/>
              <a:t>Fill in your templates!</a:t>
            </a:r>
          </a:p>
          <a:p>
            <a:pPr marL="457200" lvl="1" indent="0">
              <a:buNone/>
            </a:pPr>
            <a:endParaRPr lang="en-US" dirty="0"/>
          </a:p>
          <a:p>
            <a:pPr marL="457200" lvl="1" indent="0">
              <a:buNone/>
            </a:pPr>
            <a:r>
              <a:rPr lang="en-US" dirty="0"/>
              <a:t>Begin now</a:t>
            </a:r>
          </a:p>
          <a:p>
            <a:pPr marL="457200" lvl="1" indent="0">
              <a:buNone/>
            </a:pPr>
            <a:r>
              <a:rPr lang="en-US" dirty="0"/>
              <a:t>Finish &amp; Post to EDN</a:t>
            </a:r>
          </a:p>
          <a:p>
            <a:pPr marL="457200" lvl="1" indent="0">
              <a:buNone/>
            </a:pPr>
            <a:r>
              <a:rPr lang="en-US" dirty="0"/>
              <a:t>as Prep for next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84</a:t>
            </a:fld>
            <a:endParaRPr lang="en-US" dirty="0"/>
          </a:p>
        </p:txBody>
      </p:sp>
      <p:sp>
        <p:nvSpPr>
          <p:cNvPr id="4" name="Sun 3">
            <a:extLst>
              <a:ext uri="{FF2B5EF4-FFF2-40B4-BE49-F238E27FC236}">
                <a16:creationId xmlns:a16="http://schemas.microsoft.com/office/drawing/2014/main" id="{C10FF0EB-1FF1-484F-B063-219AC21E27BE}"/>
              </a:ext>
            </a:extLst>
          </p:cNvPr>
          <p:cNvSpPr/>
          <p:nvPr/>
        </p:nvSpPr>
        <p:spPr>
          <a:xfrm>
            <a:off x="4800600" y="3187699"/>
            <a:ext cx="4191000" cy="34290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new slide</a:t>
            </a:r>
          </a:p>
        </p:txBody>
      </p:sp>
    </p:spTree>
    <p:extLst>
      <p:ext uri="{BB962C8B-B14F-4D97-AF65-F5344CB8AC3E}">
        <p14:creationId xmlns:p14="http://schemas.microsoft.com/office/powerpoint/2010/main" val="1725045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 Inc. </a:t>
            </a:r>
            <a:br>
              <a:rPr lang="en-US" sz="3200" dirty="0"/>
            </a:br>
            <a:r>
              <a:rPr lang="en-US" sz="3200" dirty="0"/>
              <a:t>And Beyond!</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5"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88</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6002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341724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3" name="Footer Placeholder 2">
            <a:extLst>
              <a:ext uri="{FF2B5EF4-FFF2-40B4-BE49-F238E27FC236}">
                <a16:creationId xmlns:a16="http://schemas.microsoft.com/office/drawing/2014/main" id="{CD1534E3-5935-6B75-C77A-04CCA9E40826}"/>
              </a:ext>
            </a:extLst>
          </p:cNvPr>
          <p:cNvSpPr>
            <a:spLocks noGrp="1"/>
          </p:cNvSpPr>
          <p:nvPr>
            <p:ph type="ftr" sz="quarter" idx="11"/>
          </p:nvPr>
        </p:nvSpPr>
        <p:spPr/>
        <p:txBody>
          <a:bodyPr/>
          <a:lstStyle/>
          <a:p>
            <a:r>
              <a:rPr lang="en-US"/>
              <a:t>PE Space</a:t>
            </a:r>
            <a:endParaRPr lang="en-US" dirty="0"/>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9</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91</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60 min - Project Statement &amp; </a:t>
            </a:r>
            <a:br>
              <a:rPr lang="en-US" b="1" dirty="0"/>
            </a:br>
            <a:r>
              <a:rPr lang="en-US" b="1" dirty="0"/>
              <a:t>Objectives Exercise</a:t>
            </a:r>
          </a:p>
        </p:txBody>
      </p:sp>
      <p:sp>
        <p:nvSpPr>
          <p:cNvPr id="3" name="Content Placeholder 2"/>
          <p:cNvSpPr>
            <a:spLocks noGrp="1"/>
          </p:cNvSpPr>
          <p:nvPr>
            <p:ph idx="1"/>
          </p:nvPr>
        </p:nvSpPr>
        <p:spPr>
          <a:xfrm>
            <a:off x="628650" y="1690689"/>
            <a:ext cx="8286750" cy="4665662"/>
          </a:xfrm>
        </p:spPr>
        <p:txBody>
          <a:bodyPr>
            <a:normAutofit fontScale="92500" lnSpcReduction="20000"/>
          </a:bodyPr>
          <a:lstStyle/>
          <a:p>
            <a:pPr marL="0" indent="0">
              <a:lnSpc>
                <a:spcPct val="120000"/>
              </a:lnSpc>
              <a:spcBef>
                <a:spcPts val="0"/>
              </a:spcBef>
              <a:buNone/>
            </a:pPr>
            <a:r>
              <a:rPr lang="en-US" dirty="0">
                <a:hlinkClick r:id="rId2"/>
              </a:rPr>
              <a:t>https://designlab.eng.rpi.edu/edn/projects/capstone-support-dev/wiki/Templates_and_Forms</a:t>
            </a:r>
            <a:r>
              <a:rPr lang="en-US" dirty="0"/>
              <a:t> - Project Statement and Objectives Template</a:t>
            </a:r>
          </a:p>
          <a:p>
            <a:pPr marL="0" indent="0">
              <a:buNone/>
            </a:pPr>
            <a:endParaRPr lang="en-US" dirty="0">
              <a:solidFill>
                <a:srgbClr val="FF0000"/>
              </a:solidFill>
            </a:endParaRPr>
          </a:p>
          <a:p>
            <a:r>
              <a:rPr lang="en-US" dirty="0"/>
              <a:t>10 min – Break into 3 groups</a:t>
            </a:r>
          </a:p>
          <a:p>
            <a:pPr lvl="1"/>
            <a:r>
              <a:rPr lang="en-US" dirty="0"/>
              <a:t>A - Long Term Objectives (1-5+ years </a:t>
            </a:r>
            <a:r>
              <a:rPr lang="en-US" b="1" dirty="0"/>
              <a:t>after</a:t>
            </a:r>
            <a:r>
              <a:rPr lang="en-US" dirty="0"/>
              <a:t> your work, from Client perspective)</a:t>
            </a:r>
          </a:p>
          <a:p>
            <a:pPr lvl="1"/>
            <a:r>
              <a:rPr lang="en-US" dirty="0"/>
              <a:t>B - Short Term Objectives (3 months!)</a:t>
            </a:r>
          </a:p>
          <a:p>
            <a:pPr lvl="1"/>
            <a:r>
              <a:rPr lang="en-US" dirty="0"/>
              <a:t>C - Deliverables (Be S.M.A.R.T.!)</a:t>
            </a:r>
          </a:p>
          <a:p>
            <a:endParaRPr lang="en-US" dirty="0"/>
          </a:p>
          <a:p>
            <a:r>
              <a:rPr lang="en-US" dirty="0"/>
              <a:t>10 min - Team review – Long Term and Short Term Objectives</a:t>
            </a:r>
          </a:p>
          <a:p>
            <a:r>
              <a:rPr lang="en-US" dirty="0"/>
              <a:t>15 min - Team review – Deliverables</a:t>
            </a:r>
          </a:p>
          <a:p>
            <a:r>
              <a:rPr lang="en-US" dirty="0"/>
              <a:t>20 min </a:t>
            </a:r>
          </a:p>
          <a:p>
            <a:pPr lvl="1"/>
            <a:r>
              <a:rPr lang="en-US" dirty="0"/>
              <a:t>CE/PE review of Deliverables</a:t>
            </a:r>
          </a:p>
          <a:p>
            <a:pPr lvl="1"/>
            <a:r>
              <a:rPr lang="en-US" dirty="0"/>
              <a:t>Note – This is a draft and your deliverables may later change as the engineering team learns more!</a:t>
            </a:r>
          </a:p>
          <a:p>
            <a:endParaRPr lang="en-US" dirty="0"/>
          </a:p>
          <a:p>
            <a:pPr marL="0" indent="0">
              <a:buNone/>
            </a:pPr>
            <a:r>
              <a:rPr lang="en-US" dirty="0"/>
              <a:t>Create threads in Project Statement &amp; Objectives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4" name="TextBox 3">
            <a:extLst>
              <a:ext uri="{FF2B5EF4-FFF2-40B4-BE49-F238E27FC236}">
                <a16:creationId xmlns:a16="http://schemas.microsoft.com/office/drawing/2014/main" id="{399BE952-E182-424E-9C8C-31843E191F52}"/>
              </a:ext>
            </a:extLst>
          </p:cNvPr>
          <p:cNvSpPr txBox="1"/>
          <p:nvPr/>
        </p:nvSpPr>
        <p:spPr>
          <a:xfrm>
            <a:off x="7772400" y="309901"/>
            <a:ext cx="11430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Can we reduce time on this for Tools &amp; Methods time</a:t>
            </a:r>
          </a:p>
        </p:txBody>
      </p:sp>
    </p:spTree>
    <p:extLst>
      <p:ext uri="{BB962C8B-B14F-4D97-AF65-F5344CB8AC3E}">
        <p14:creationId xmlns:p14="http://schemas.microsoft.com/office/powerpoint/2010/main" val="246385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93</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 / 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962" y="1456126"/>
            <a:ext cx="6346076" cy="381973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11335</Words>
  <Application>Microsoft Office PowerPoint</Application>
  <PresentationFormat>On-screen Show (4:3)</PresentationFormat>
  <Paragraphs>1512</Paragraphs>
  <Slides>131</Slides>
  <Notes>35</Notes>
  <HiddenSlides>9</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131</vt:i4>
      </vt:variant>
    </vt:vector>
  </HeadingPairs>
  <TitlesOfParts>
    <vt:vector size="146" baseType="lpstr">
      <vt:lpstr>Algerian</vt:lpstr>
      <vt:lpstr>Arial</vt:lpstr>
      <vt:lpstr>Arial Black</vt:lpstr>
      <vt:lpstr>Calibri</vt:lpstr>
      <vt:lpstr>Calibri (Headings)</vt:lpstr>
      <vt:lpstr>Calibri Light</vt:lpstr>
      <vt:lpstr>Segoe Script</vt:lpstr>
      <vt:lpstr>Segoe UI</vt:lpstr>
      <vt:lpstr>Symbol</vt:lpstr>
      <vt:lpstr>Times New Roman</vt:lpstr>
      <vt:lpstr>Wingdings</vt:lpstr>
      <vt:lpstr>Office Theme</vt:lpstr>
      <vt:lpstr>1_Office Theme</vt:lpstr>
      <vt:lpstr>2_Office Theme</vt:lpstr>
      <vt:lpstr>Worksheet</vt:lpstr>
      <vt:lpstr>Welcome to  Capstone Design</vt:lpstr>
      <vt:lpstr>Link to Agendas</vt:lpstr>
      <vt:lpstr>PowerPoint Presentation</vt:lpstr>
      <vt:lpstr>Class 1 Agenda</vt:lpstr>
      <vt:lpstr>5 min - Logistics</vt:lpstr>
      <vt:lpstr>Course logistics</vt:lpstr>
      <vt:lpstr>Key Room Locations</vt:lpstr>
      <vt:lpstr>RPI Design Lab </vt:lpstr>
      <vt:lpstr>Capstone Design as  a Role Playing Game</vt:lpstr>
      <vt:lpstr>PowerPoint Presentation</vt:lpstr>
      <vt:lpstr>Design Lab Team</vt:lpstr>
      <vt:lpstr>PowerPoint Presentation</vt:lpstr>
      <vt:lpstr>Diverse, Equitable and Inclusive</vt:lpstr>
      <vt:lpstr>Participation Expectations</vt:lpstr>
      <vt:lpstr>Participation Expectations</vt:lpstr>
      <vt:lpstr>Capstone is More TEAM work than GROUP work</vt:lpstr>
      <vt:lpstr>Grading</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5 min - Meet with Project Engineer</vt:lpstr>
      <vt:lpstr>5 min - Meet with Chief Engineer</vt:lpstr>
      <vt:lpstr>10 min – Review Project Description</vt:lpstr>
      <vt:lpstr>20 min - Generate Project Questions</vt:lpstr>
      <vt:lpstr>Question Prompts</vt:lpstr>
      <vt:lpstr>10 min – Wrap-up</vt:lpstr>
      <vt:lpstr>10 min – Wrap-up</vt:lpstr>
      <vt:lpstr>Action Items / Meeting Prep (what was previously called homework, to be completed BEFORE Meeting 2)</vt:lpstr>
      <vt:lpstr>Day 2 Agenda</vt:lpstr>
      <vt:lpstr>10 min – Design Lab, Inc. Expectations Q&amp;A</vt:lpstr>
      <vt:lpstr>Action Item / Meeting Prep Categories</vt:lpstr>
      <vt:lpstr>PowerPoint Presentation</vt:lpstr>
      <vt:lpstr>PowerPoint Presentation</vt:lpstr>
      <vt:lpstr>30 min - Team Ideation Exercise</vt:lpstr>
      <vt:lpstr>Poster Creation Activities</vt:lpstr>
      <vt:lpstr>15 min - Team Ideation Conclusions</vt:lpstr>
      <vt:lpstr>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Inc. Work Categories</vt:lpstr>
      <vt:lpstr>Action Items / Meeting Prep (what you might call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Phases of the Design Report</vt:lpstr>
      <vt:lpstr>Design Report.docx - Table of Contents Revision Spring 2023</vt:lpstr>
      <vt:lpstr>Design Report Section Progress</vt:lpstr>
      <vt:lpstr>10 min - Project Statement &amp; Objectives Q&amp;A</vt:lpstr>
      <vt:lpstr>10 min - Engineering Tools and Methods Q&amp;A</vt:lpstr>
      <vt:lpstr>TBD min - Engineering Tools and Methods</vt:lpstr>
      <vt:lpstr>TBD min - Engineering Tools and Methods Templates</vt:lpstr>
      <vt:lpstr>10 mins - Technical Communications</vt:lpstr>
      <vt:lpstr>3 Keys to Success*</vt:lpstr>
      <vt:lpstr>Tech Memos and Reports</vt:lpstr>
      <vt:lpstr>Start with an Outline</vt:lpstr>
      <vt:lpstr>Writing Style</vt:lpstr>
      <vt:lpstr>Provide Supporting Information</vt:lpstr>
      <vt:lpstr>References</vt:lpstr>
      <vt:lpstr>60 min - Project Statement &amp;  Objectives Exercise</vt:lpstr>
      <vt:lpstr>Long Term vs. Short Term</vt:lpstr>
      <vt:lpstr>Webex / Meeting Tips</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 aka “SMART”</vt:lpstr>
      <vt:lpstr>Defining Meaningful Tasks aka “SMART”</vt:lpstr>
      <vt:lpstr>Review and Update Project Plan</vt:lpstr>
      <vt:lpstr>90 min - ‘Post-It Note’ Project Planning Exercise</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Agenda</vt:lpstr>
      <vt:lpstr>Engineering Design Process</vt:lpstr>
      <vt:lpstr>5 min – BDR Q&amp;A</vt:lpstr>
      <vt:lpstr>95 min – Poster Creation</vt:lpstr>
      <vt:lpstr>Action Items / Meeting Prep (to be completed BEFORE Day 10)</vt:lpstr>
      <vt:lpstr>Day 10 Agenda</vt:lpstr>
      <vt:lpstr>Day 10</vt:lpstr>
      <vt:lpstr>Day 11 and Beyond Agenda</vt:lpstr>
      <vt:lpstr>Board of Directors Review Schedule (10/7 Th or 10/8 Fri)</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2023-08-17T15:47:53Z</dcterms:modified>
</cp:coreProperties>
</file>