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31"/>
  </p:notesMasterIdLst>
  <p:sldIdLst>
    <p:sldId id="256" r:id="rId4"/>
    <p:sldId id="339" r:id="rId5"/>
    <p:sldId id="415" r:id="rId6"/>
    <p:sldId id="276" r:id="rId7"/>
    <p:sldId id="257" r:id="rId8"/>
    <p:sldId id="317" r:id="rId9"/>
    <p:sldId id="310" r:id="rId10"/>
    <p:sldId id="275" r:id="rId11"/>
    <p:sldId id="462" r:id="rId12"/>
    <p:sldId id="463" r:id="rId13"/>
    <p:sldId id="477" r:id="rId14"/>
    <p:sldId id="478" r:id="rId15"/>
    <p:sldId id="465" r:id="rId16"/>
    <p:sldId id="274" r:id="rId17"/>
    <p:sldId id="464" r:id="rId18"/>
    <p:sldId id="270" r:id="rId19"/>
    <p:sldId id="262" r:id="rId20"/>
    <p:sldId id="258" r:id="rId21"/>
    <p:sldId id="400" r:id="rId22"/>
    <p:sldId id="265" r:id="rId23"/>
    <p:sldId id="434" r:id="rId24"/>
    <p:sldId id="422" r:id="rId25"/>
    <p:sldId id="431" r:id="rId26"/>
    <p:sldId id="438" r:id="rId27"/>
    <p:sldId id="437" r:id="rId28"/>
    <p:sldId id="435" r:id="rId29"/>
    <p:sldId id="439" r:id="rId30"/>
    <p:sldId id="425" r:id="rId31"/>
    <p:sldId id="423" r:id="rId32"/>
    <p:sldId id="424" r:id="rId33"/>
    <p:sldId id="460" r:id="rId34"/>
    <p:sldId id="421" r:id="rId35"/>
    <p:sldId id="440" r:id="rId36"/>
    <p:sldId id="292" r:id="rId37"/>
    <p:sldId id="461" r:id="rId38"/>
    <p:sldId id="406" r:id="rId39"/>
    <p:sldId id="264" r:id="rId40"/>
    <p:sldId id="389" r:id="rId41"/>
    <p:sldId id="426" r:id="rId42"/>
    <p:sldId id="427" r:id="rId43"/>
    <p:sldId id="428" r:id="rId44"/>
    <p:sldId id="420" r:id="rId45"/>
    <p:sldId id="441" r:id="rId46"/>
    <p:sldId id="418" r:id="rId47"/>
    <p:sldId id="473" r:id="rId48"/>
    <p:sldId id="362" r:id="rId49"/>
    <p:sldId id="329" r:id="rId50"/>
    <p:sldId id="330" r:id="rId51"/>
    <p:sldId id="331" r:id="rId52"/>
    <p:sldId id="429" r:id="rId53"/>
    <p:sldId id="417" r:id="rId54"/>
    <p:sldId id="407" r:id="rId55"/>
    <p:sldId id="287" r:id="rId56"/>
    <p:sldId id="387" r:id="rId57"/>
    <p:sldId id="333" r:id="rId58"/>
    <p:sldId id="340" r:id="rId59"/>
    <p:sldId id="289" r:id="rId60"/>
    <p:sldId id="468" r:id="rId61"/>
    <p:sldId id="469" r:id="rId62"/>
    <p:sldId id="471" r:id="rId63"/>
    <p:sldId id="288" r:id="rId64"/>
    <p:sldId id="290" r:id="rId65"/>
    <p:sldId id="408" r:id="rId66"/>
    <p:sldId id="293" r:id="rId67"/>
    <p:sldId id="372" r:id="rId68"/>
    <p:sldId id="393" r:id="rId69"/>
    <p:sldId id="394" r:id="rId70"/>
    <p:sldId id="342" r:id="rId71"/>
    <p:sldId id="474" r:id="rId72"/>
    <p:sldId id="409" r:id="rId73"/>
    <p:sldId id="298" r:id="rId74"/>
    <p:sldId id="373" r:id="rId75"/>
    <p:sldId id="386" r:id="rId76"/>
    <p:sldId id="446" r:id="rId77"/>
    <p:sldId id="447" r:id="rId78"/>
    <p:sldId id="450" r:id="rId79"/>
    <p:sldId id="448" r:id="rId80"/>
    <p:sldId id="401" r:id="rId81"/>
    <p:sldId id="476" r:id="rId82"/>
    <p:sldId id="313" r:id="rId83"/>
    <p:sldId id="475" r:id="rId84"/>
    <p:sldId id="452" r:id="rId85"/>
    <p:sldId id="453" r:id="rId86"/>
    <p:sldId id="454" r:id="rId87"/>
    <p:sldId id="455" r:id="rId88"/>
    <p:sldId id="456" r:id="rId89"/>
    <p:sldId id="457" r:id="rId90"/>
    <p:sldId id="458" r:id="rId91"/>
    <p:sldId id="309" r:id="rId92"/>
    <p:sldId id="442" r:id="rId93"/>
    <p:sldId id="433" r:id="rId94"/>
    <p:sldId id="410" r:id="rId95"/>
    <p:sldId id="300" r:id="rId96"/>
    <p:sldId id="374" r:id="rId97"/>
    <p:sldId id="385" r:id="rId98"/>
    <p:sldId id="382" r:id="rId99"/>
    <p:sldId id="343" r:id="rId100"/>
    <p:sldId id="344" r:id="rId101"/>
    <p:sldId id="345" r:id="rId102"/>
    <p:sldId id="381" r:id="rId103"/>
    <p:sldId id="459" r:id="rId104"/>
    <p:sldId id="411" r:id="rId105"/>
    <p:sldId id="302" r:id="rId106"/>
    <p:sldId id="375" r:id="rId107"/>
    <p:sldId id="384" r:id="rId108"/>
    <p:sldId id="402" r:id="rId109"/>
    <p:sldId id="404" r:id="rId110"/>
    <p:sldId id="466" r:id="rId111"/>
    <p:sldId id="348" r:id="rId112"/>
    <p:sldId id="479" r:id="rId113"/>
    <p:sldId id="412" r:id="rId114"/>
    <p:sldId id="304" r:id="rId115"/>
    <p:sldId id="376" r:id="rId116"/>
    <p:sldId id="395" r:id="rId117"/>
    <p:sldId id="396" r:id="rId118"/>
    <p:sldId id="397" r:id="rId119"/>
    <p:sldId id="413" r:id="rId120"/>
    <p:sldId id="398" r:id="rId121"/>
    <p:sldId id="306" r:id="rId122"/>
    <p:sldId id="480" r:id="rId123"/>
    <p:sldId id="482" r:id="rId124"/>
    <p:sldId id="383" r:id="rId125"/>
    <p:sldId id="378" r:id="rId126"/>
    <p:sldId id="350" r:id="rId127"/>
    <p:sldId id="338" r:id="rId128"/>
    <p:sldId id="316" r:id="rId129"/>
    <p:sldId id="352" r:id="rId130"/>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2" autoAdjust="0"/>
    <p:restoredTop sz="82939" autoAdjust="0"/>
  </p:normalViewPr>
  <p:slideViewPr>
    <p:cSldViewPr>
      <p:cViewPr varScale="1">
        <p:scale>
          <a:sx n="68" d="100"/>
          <a:sy n="68" d="100"/>
        </p:scale>
        <p:origin x="1354" y="53"/>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3073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viewProps" Target="view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commentAuthors" Target="commentAuthor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04" tIns="46653" rIns="93304" bIns="46653" rtlCol="0"/>
          <a:lstStyle>
            <a:lvl1pPr algn="r">
              <a:defRPr sz="1200"/>
            </a:lvl1pPr>
          </a:lstStyle>
          <a:p>
            <a:fld id="{D0FE861C-486B-4E18-A0E9-A790238A915C}" type="datetimeFigureOut">
              <a:rPr lang="en-US" smtClean="0"/>
              <a:t>8/17/2023</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4" tIns="46653" rIns="93304" bIns="4665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04" tIns="46653" rIns="93304" bIns="46653"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37</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38</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43</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54</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64</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65</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72</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73</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74</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78</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79</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94</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95</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97</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104</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105</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Yu Mincho" panose="02020400000000000000" pitchFamily="18" charset="-128"/>
                <a:cs typeface="Times New Roman" panose="02020603050405020304" pitchFamily="18" charset="0"/>
              </a:rPr>
              <a:t>Free Image: https://pixabay.com/illustrations/white-male-3d-model-isolated-3d-2064870/</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108</a:t>
            </a:fld>
            <a:endParaRPr lang="en-US" dirty="0"/>
          </a:p>
        </p:txBody>
      </p:sp>
    </p:spTree>
    <p:extLst>
      <p:ext uri="{BB962C8B-B14F-4D97-AF65-F5344CB8AC3E}">
        <p14:creationId xmlns:p14="http://schemas.microsoft.com/office/powerpoint/2010/main" val="2953021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109</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110</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113</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114</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122</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123</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11</a:t>
            </a:fld>
            <a:endParaRPr lang="en-US" dirty="0"/>
          </a:p>
        </p:txBody>
      </p:sp>
      <p:sp>
        <p:nvSpPr>
          <p:cNvPr id="30723" name="Rectangle 2"/>
          <p:cNvSpPr>
            <a:spLocks noGrp="1" noRot="1" noChangeAspect="1" noChangeArrowheads="1" noTextEdit="1"/>
          </p:cNvSpPr>
          <p:nvPr>
            <p:ph type="sldImg"/>
          </p:nvPr>
        </p:nvSpPr>
        <p:spPr>
          <a:xfrm>
            <a:off x="7119938" y="2838450"/>
            <a:ext cx="11491912" cy="7661275"/>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34732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8CB431-4988-45D9-9B9A-305616048AF9}" type="slidenum">
              <a:rPr lang="en-US" smtClean="0"/>
              <a:t>12</a:t>
            </a:fld>
            <a:endParaRPr lang="en-US"/>
          </a:p>
        </p:txBody>
      </p:sp>
    </p:spTree>
    <p:extLst>
      <p:ext uri="{BB962C8B-B14F-4D97-AF65-F5344CB8AC3E}">
        <p14:creationId xmlns:p14="http://schemas.microsoft.com/office/powerpoint/2010/main" val="3777022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8/17/2023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8/17/2023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8/17/2023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8/17/2023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8/17/2023</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8/17/2023</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8/17/2023</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8/17/2023</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8/17/2023</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8/17/2023</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8/17/2023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8/17/2023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8/17/2023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8/17/2023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8/17/2023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8/17/2023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8/17/2023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8/17/2023</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8/17/2023</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8/17/2023</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8/17/2023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8/17/2023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8/17/2023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8/17/2023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8/17/2023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10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10.jpeg"/><Relationship Id="rId13" Type="http://schemas.microsoft.com/office/2007/relationships/hdphoto" Target="../media/hdphoto2.wdp"/><Relationship Id="rId3" Type="http://schemas.openxmlformats.org/officeDocument/2006/relationships/image" Target="../media/image5.wmf"/><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4.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1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2" Type="http://schemas.openxmlformats.org/officeDocument/2006/relationships/hyperlink" Target="https://designlab.eng.rpi.edu/edn/projects/capstone-support-dev/wiki/Day_9_and_beyond" TargetMode="Externa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13" Type="http://schemas.openxmlformats.org/officeDocument/2006/relationships/image" Target="../media/image23.jpeg"/><Relationship Id="rId18" Type="http://schemas.openxmlformats.org/officeDocument/2006/relationships/image" Target="../media/image28.jpeg"/><Relationship Id="rId26" Type="http://schemas.openxmlformats.org/officeDocument/2006/relationships/image" Target="../media/image36.png"/><Relationship Id="rId3" Type="http://schemas.openxmlformats.org/officeDocument/2006/relationships/image" Target="../media/image5.wmf"/><Relationship Id="rId21" Type="http://schemas.openxmlformats.org/officeDocument/2006/relationships/image" Target="../media/image31.jpeg"/><Relationship Id="rId7" Type="http://schemas.openxmlformats.org/officeDocument/2006/relationships/image" Target="../media/image17.jpg"/><Relationship Id="rId12" Type="http://schemas.openxmlformats.org/officeDocument/2006/relationships/image" Target="../media/image22.jfif"/><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2" Type="http://schemas.openxmlformats.org/officeDocument/2006/relationships/notesSlide" Target="../notesSlides/notesSlide5.xml"/><Relationship Id="rId16" Type="http://schemas.openxmlformats.org/officeDocument/2006/relationships/image" Target="../media/image26.jpeg"/><Relationship Id="rId20" Type="http://schemas.openxmlformats.org/officeDocument/2006/relationships/image" Target="../media/image30.jpeg"/><Relationship Id="rId29" Type="http://schemas.openxmlformats.org/officeDocument/2006/relationships/image" Target="../media/image3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1.jpeg"/><Relationship Id="rId24" Type="http://schemas.openxmlformats.org/officeDocument/2006/relationships/image" Target="../media/image34.png"/><Relationship Id="rId32" Type="http://schemas.openxmlformats.org/officeDocument/2006/relationships/image" Target="../media/image42.png"/><Relationship Id="rId5" Type="http://schemas.openxmlformats.org/officeDocument/2006/relationships/image" Target="../media/image16.png"/><Relationship Id="rId15" Type="http://schemas.openxmlformats.org/officeDocument/2006/relationships/image" Target="../media/image25.jpeg"/><Relationship Id="rId23" Type="http://schemas.openxmlformats.org/officeDocument/2006/relationships/image" Target="../media/image33.jpeg"/><Relationship Id="rId28" Type="http://schemas.openxmlformats.org/officeDocument/2006/relationships/image" Target="../media/image38.jpeg"/><Relationship Id="rId10" Type="http://schemas.openxmlformats.org/officeDocument/2006/relationships/image" Target="../media/image20.jpeg"/><Relationship Id="rId19" Type="http://schemas.openxmlformats.org/officeDocument/2006/relationships/image" Target="../media/image29.jpeg"/><Relationship Id="rId31" Type="http://schemas.openxmlformats.org/officeDocument/2006/relationships/image" Target="../media/image41.png"/><Relationship Id="rId4" Type="http://schemas.openxmlformats.org/officeDocument/2006/relationships/image" Target="../media/image15.jpg"/><Relationship Id="rId9" Type="http://schemas.openxmlformats.org/officeDocument/2006/relationships/image" Target="../media/image19.jpg"/><Relationship Id="rId14" Type="http://schemas.openxmlformats.org/officeDocument/2006/relationships/image" Target="../media/image24.jpe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8" Type="http://schemas.openxmlformats.org/officeDocument/2006/relationships/image" Target="../media/image1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03.xml"/><Relationship Id="rId3" Type="http://schemas.openxmlformats.org/officeDocument/2006/relationships/slide" Target="slide37.xml"/><Relationship Id="rId7" Type="http://schemas.openxmlformats.org/officeDocument/2006/relationships/slide" Target="slide93.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1.xml"/><Relationship Id="rId5" Type="http://schemas.openxmlformats.org/officeDocument/2006/relationships/slide" Target="slide64.xml"/><Relationship Id="rId10" Type="http://schemas.openxmlformats.org/officeDocument/2006/relationships/slide" Target="slide119.xml"/><Relationship Id="rId4" Type="http://schemas.openxmlformats.org/officeDocument/2006/relationships/slide" Target="slide53.xml"/><Relationship Id="rId9" Type="http://schemas.openxmlformats.org/officeDocument/2006/relationships/slide" Target="slide11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HoU1JufvnPfDkbtW6"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vkvMFuR9rSaEhrB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hyperlink" Target="https://designlab.eng.rpi.edu/projects/capstone-support-dev/wiki%20-%20Playbook.pptx"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hyperlink" Target="https://designlab.eng.rpi.edu/projects/capstone-support-dev/wiki%20-%20Playbook.pptx"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wiki/Engineering_Tools_and_Methods_Worksheet"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Statement_and_Objectives"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 TargetMode="External"/><Relationship Id="rId5" Type="http://schemas.openxmlformats.org/officeDocument/2006/relationships/hyperlink" Target="https://designlab.eng.rpi.edu/edn/projects/capstone-support-dev/wiki/Project_Documentation" TargetMode="External"/><Relationship Id="rId4" Type="http://schemas.openxmlformats.org/officeDocument/2006/relationships/hyperlink" Target="https://forms.gle/JcjmKtadJw7cZz3i6"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hyperlink" Target="https://www.youtube.com/watch?v=ukYi50Gfc5M" TargetMode="Externa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9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10</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 Inc.</a:t>
            </a:r>
          </a:p>
          <a:p>
            <a:r>
              <a:rPr lang="en-US" sz="5800" b="1" dirty="0">
                <a:solidFill>
                  <a:schemeClr val="tx1"/>
                </a:solidFill>
              </a:rPr>
              <a:t>Engineering Team</a:t>
            </a:r>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Inc.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943600"/>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4" name="Footer Placeholder 3">
            <a:extLst>
              <a:ext uri="{FF2B5EF4-FFF2-40B4-BE49-F238E27FC236}">
                <a16:creationId xmlns:a16="http://schemas.microsoft.com/office/drawing/2014/main" id="{A011F982-A1FD-405D-AC00-2DA64EC91178}"/>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mtClean="0"/>
              <a:t>101</a:t>
            </a:fld>
            <a:endParaRPr lang="en-US"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421" y="24768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sp>
        <p:nvSpPr>
          <p:cNvPr id="8" name="Content Placeholder 2"/>
          <p:cNvSpPr txBox="1">
            <a:spLocks/>
          </p:cNvSpPr>
          <p:nvPr/>
        </p:nvSpPr>
        <p:spPr>
          <a:xfrm>
            <a:off x="1447800" y="1219200"/>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Background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7</a:t>
            </a:r>
          </a:p>
        </p:txBody>
      </p:sp>
      <p:sp>
        <p:nvSpPr>
          <p:cNvPr id="10" name="Content Placeholder 2"/>
          <p:cNvSpPr txBox="1">
            <a:spLocks/>
          </p:cNvSpPr>
          <p:nvPr/>
        </p:nvSpPr>
        <p:spPr>
          <a:xfrm>
            <a:off x="1447800" y="3583510"/>
            <a:ext cx="6883708" cy="1293288"/>
          </a:xfrm>
          <a:prstGeom prst="rect">
            <a:avLst/>
          </a:prstGeom>
          <a:solidFill>
            <a:schemeClr val="accent1">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6799"/>
            <a:ext cx="6883708" cy="147955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103</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87631" y="1982611"/>
            <a:ext cx="6168737" cy="2846145"/>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992698"/>
            <a:ext cx="3200400" cy="2031325"/>
          </a:xfrm>
          <a:prstGeom prst="rect">
            <a:avLst/>
          </a:prstGeom>
          <a:noFill/>
        </p:spPr>
        <p:txBody>
          <a:bodyPr wrap="square" rtlCol="0">
            <a:spAutoFit/>
          </a:bodyPr>
          <a:lstStyle/>
          <a:p>
            <a:r>
              <a:rPr lang="en-US" dirty="0"/>
              <a:t>Today is Day Seven</a:t>
            </a:r>
          </a:p>
          <a:p>
            <a:endParaRPr lang="en-US" dirty="0"/>
          </a:p>
          <a:p>
            <a:r>
              <a:rPr lang="en-US" dirty="0"/>
              <a:t>Team will develop list of the tasks necessary to complete the project, and schedule them over the remainder of your work assignment.</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03867"/>
            <a:ext cx="6842356" cy="4210624"/>
          </a:xfrm>
        </p:spPr>
        <p:txBody>
          <a:bodyPr>
            <a:normAutofit lnSpcReduction="10000"/>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For now, 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456362"/>
            <a:ext cx="1615600" cy="4114800"/>
          </a:xfrm>
          <a:prstGeom prst="rect">
            <a:avLst/>
          </a:prstGeom>
        </p:spPr>
      </p:pic>
    </p:spTree>
    <p:extLst>
      <p:ext uri="{BB962C8B-B14F-4D97-AF65-F5344CB8AC3E}">
        <p14:creationId xmlns:p14="http://schemas.microsoft.com/office/powerpoint/2010/main" val="32655919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50E0F-0E62-EAB6-8544-AB3D6117C800}"/>
              </a:ext>
            </a:extLst>
          </p:cNvPr>
          <p:cNvSpPr>
            <a:spLocks noGrp="1"/>
          </p:cNvSpPr>
          <p:nvPr>
            <p:ph type="title"/>
          </p:nvPr>
        </p:nvSpPr>
        <p:spPr/>
        <p:txBody>
          <a:bodyPr/>
          <a:lstStyle/>
          <a:p>
            <a:pPr algn="ctr"/>
            <a:r>
              <a:rPr lang="en-US" sz="3600">
                <a:effectLst/>
                <a:latin typeface="Calibri" panose="020F0502020204030204" pitchFamily="34" charset="0"/>
                <a:ea typeface="Yu Mincho" panose="02020400000000000000" pitchFamily="18" charset="-128"/>
                <a:cs typeface="Times New Roman" panose="02020603050405020304" pitchFamily="18" charset="0"/>
              </a:rPr>
              <a:t>Review and Update Project Plan</a:t>
            </a:r>
            <a:endParaRPr lang="en-US" dirty="0"/>
          </a:p>
        </p:txBody>
      </p:sp>
      <p:sp>
        <p:nvSpPr>
          <p:cNvPr id="3" name="Content Placeholder 2">
            <a:extLst>
              <a:ext uri="{FF2B5EF4-FFF2-40B4-BE49-F238E27FC236}">
                <a16:creationId xmlns:a16="http://schemas.microsoft.com/office/drawing/2014/main" id="{28FB5C21-23B9-D816-1579-A141E2626231}"/>
              </a:ext>
            </a:extLst>
          </p:cNvPr>
          <p:cNvSpPr>
            <a:spLocks noGrp="1"/>
          </p:cNvSpPr>
          <p:nvPr>
            <p:ph idx="1"/>
          </p:nvPr>
        </p:nvSpPr>
        <p:spPr>
          <a:xfrm>
            <a:off x="628650" y="1825625"/>
            <a:ext cx="7600950" cy="4351338"/>
          </a:xfrm>
        </p:spPr>
        <p:txBody>
          <a:bodyPr>
            <a:normAutofit/>
          </a:bodyPr>
          <a:lstStyle/>
          <a:p>
            <a:pPr marL="0" marR="0" lvl="0" indent="0">
              <a:lnSpc>
                <a:spcPct val="107000"/>
              </a:lnSpc>
              <a:spcBef>
                <a:spcPts val="0"/>
              </a:spcBef>
              <a:spcAft>
                <a:spcPts val="0"/>
              </a:spcAft>
              <a:buNone/>
            </a:pPr>
            <a:r>
              <a:rPr lang="en-US" sz="2800" dirty="0">
                <a:effectLst/>
                <a:latin typeface="Calibri" panose="020F0502020204030204" pitchFamily="34" charset="0"/>
                <a:ea typeface="Yu Mincho" panose="02020400000000000000" pitchFamily="18" charset="-128"/>
                <a:cs typeface="Times New Roman" panose="02020603050405020304" pitchFamily="18" charset="0"/>
              </a:rPr>
              <a:t>Are we still creating value for our client?</a:t>
            </a:r>
          </a:p>
          <a:p>
            <a:pPr marL="0" marR="0" lvl="0" indent="0">
              <a:lnSpc>
                <a:spcPct val="107000"/>
              </a:lnSpc>
              <a:spcBef>
                <a:spcPts val="0"/>
              </a:spcBef>
              <a:spcAft>
                <a:spcPts val="0"/>
              </a:spcAft>
              <a:buNone/>
            </a:pPr>
            <a:endParaRPr lang="en-US" sz="2800" dirty="0">
              <a:latin typeface="Calibri" panose="020F0502020204030204" pitchFamily="34" charset="0"/>
              <a:ea typeface="Yu Mincho" panose="02020400000000000000" pitchFamily="18" charset="-128"/>
              <a:cs typeface="Times New Roman" panose="02020603050405020304" pitchFamily="18" charset="0"/>
            </a:endParaRPr>
          </a:p>
          <a:p>
            <a:pPr marL="0" marR="0" lvl="0" indent="0">
              <a:lnSpc>
                <a:spcPct val="107000"/>
              </a:lnSpc>
              <a:spcBef>
                <a:spcPts val="0"/>
              </a:spcBef>
              <a:spcAft>
                <a:spcPts val="0"/>
              </a:spcAft>
              <a:buNone/>
            </a:pPr>
            <a:r>
              <a:rPr lang="en-US" sz="2800" dirty="0">
                <a:effectLst/>
                <a:latin typeface="Calibri" panose="020F0502020204030204" pitchFamily="34" charset="0"/>
                <a:ea typeface="Yu Mincho" panose="02020400000000000000" pitchFamily="18" charset="-128"/>
                <a:cs typeface="Times New Roman" panose="02020603050405020304" pitchFamily="18" charset="0"/>
              </a:rPr>
              <a:t>After each Client Update Meeting </a:t>
            </a:r>
          </a:p>
          <a:p>
            <a:pPr marL="0" marR="0" lvl="0" indent="0">
              <a:lnSpc>
                <a:spcPct val="107000"/>
              </a:lnSpc>
              <a:spcBef>
                <a:spcPts val="0"/>
              </a:spcBef>
              <a:spcAft>
                <a:spcPts val="0"/>
              </a:spcAft>
              <a:buNone/>
            </a:pPr>
            <a:endParaRPr lang="en-US" sz="28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Yu Mincho" panose="02020400000000000000" pitchFamily="18" charset="-128"/>
                <a:cs typeface="Times New Roman" panose="02020603050405020304" pitchFamily="18" charset="0"/>
              </a:rPr>
              <a:t>Review and Update the Needs and </a:t>
            </a:r>
            <a:br>
              <a:rPr lang="en-US" sz="2400" dirty="0">
                <a:effectLst/>
                <a:latin typeface="Calibri" panose="020F0502020204030204" pitchFamily="34" charset="0"/>
                <a:ea typeface="Yu Mincho" panose="02020400000000000000" pitchFamily="18" charset="-128"/>
                <a:cs typeface="Times New Roman" panose="02020603050405020304" pitchFamily="18" charset="0"/>
              </a:rPr>
            </a:br>
            <a:r>
              <a:rPr lang="en-US" sz="2400" dirty="0">
                <a:effectLst/>
                <a:latin typeface="Calibri" panose="020F0502020204030204" pitchFamily="34" charset="0"/>
                <a:ea typeface="Yu Mincho" panose="02020400000000000000" pitchFamily="18" charset="-128"/>
                <a:cs typeface="Times New Roman" panose="02020603050405020304" pitchFamily="18" charset="0"/>
              </a:rPr>
              <a:t>Requirements.</a:t>
            </a:r>
          </a:p>
          <a:p>
            <a:pPr marL="342900" marR="0" lvl="0" indent="-342900">
              <a:lnSpc>
                <a:spcPct val="107000"/>
              </a:lnSpc>
              <a:spcBef>
                <a:spcPts val="0"/>
              </a:spcBef>
              <a:spcAft>
                <a:spcPts val="0"/>
              </a:spcAft>
              <a:buFont typeface="Symbol" panose="05050102010706020507" pitchFamily="18" charset="2"/>
              <a:buChar char=""/>
            </a:pPr>
            <a:endParaRPr lang="en-US" sz="24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400" dirty="0">
                <a:effectLst/>
                <a:latin typeface="Calibri" panose="020F0502020204030204" pitchFamily="34" charset="0"/>
                <a:ea typeface="Yu Mincho" panose="02020400000000000000" pitchFamily="18" charset="-128"/>
                <a:cs typeface="Times New Roman" panose="02020603050405020304" pitchFamily="18" charset="0"/>
              </a:rPr>
              <a:t>Review and Update the Project Plan.</a:t>
            </a:r>
          </a:p>
          <a:p>
            <a:pPr marL="342900" marR="0" lvl="0" indent="-342900">
              <a:lnSpc>
                <a:spcPct val="107000"/>
              </a:lnSpc>
              <a:spcBef>
                <a:spcPts val="0"/>
              </a:spcBef>
              <a:spcAft>
                <a:spcPts val="800"/>
              </a:spcAft>
              <a:buFont typeface="Symbol" panose="05050102010706020507" pitchFamily="18" charset="2"/>
              <a:buChar char=""/>
            </a:pPr>
            <a:endParaRPr lang="en-US" sz="2800" dirty="0">
              <a:latin typeface="Calibri" panose="020F0502020204030204" pitchFamily="34" charset="0"/>
              <a:ea typeface="Yu Mincho" panose="02020400000000000000" pitchFamily="18" charset="-128"/>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28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2800" dirty="0">
              <a:latin typeface="Calibri" panose="020F0502020204030204" pitchFamily="34" charset="0"/>
              <a:ea typeface="Yu Mincho" panose="02020400000000000000" pitchFamily="18" charset="-128"/>
              <a:cs typeface="Times New Roman" panose="02020603050405020304" pitchFamily="18" charset="0"/>
            </a:endParaRPr>
          </a:p>
          <a:p>
            <a:pPr marL="0" marR="0" lvl="0" indent="0">
              <a:lnSpc>
                <a:spcPct val="107000"/>
              </a:lnSpc>
              <a:spcBef>
                <a:spcPts val="0"/>
              </a:spcBef>
              <a:spcAft>
                <a:spcPts val="800"/>
              </a:spcAft>
              <a:buNone/>
            </a:pPr>
            <a:endParaRPr lang="en-US" sz="28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28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US" sz="2800" dirty="0"/>
          </a:p>
        </p:txBody>
      </p:sp>
      <p:sp>
        <p:nvSpPr>
          <p:cNvPr id="4" name="Footer Placeholder 3">
            <a:extLst>
              <a:ext uri="{FF2B5EF4-FFF2-40B4-BE49-F238E27FC236}">
                <a16:creationId xmlns:a16="http://schemas.microsoft.com/office/drawing/2014/main" id="{AB782AFD-A474-32D7-F6A4-D78F172845A9}"/>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E001A031-D985-6C13-6CA1-3F21CD1E4002}"/>
              </a:ext>
            </a:extLst>
          </p:cNvPr>
          <p:cNvSpPr>
            <a:spLocks noGrp="1"/>
          </p:cNvSpPr>
          <p:nvPr>
            <p:ph type="sldNum" sz="quarter" idx="12"/>
          </p:nvPr>
        </p:nvSpPr>
        <p:spPr/>
        <p:txBody>
          <a:bodyPr/>
          <a:lstStyle/>
          <a:p>
            <a:fld id="{028FE254-016A-4E51-98AE-D4B4E3F12C32}" type="slidenum">
              <a:rPr lang="en-US" smtClean="0"/>
              <a:t>108</a:t>
            </a:fld>
            <a:endParaRPr lang="en-US" dirty="0"/>
          </a:p>
        </p:txBody>
      </p:sp>
      <p:pic>
        <p:nvPicPr>
          <p:cNvPr id="7" name="Picture 6" descr="Cartoon characters standing next to a table&#10;&#10;Description automatically generated">
            <a:extLst>
              <a:ext uri="{FF2B5EF4-FFF2-40B4-BE49-F238E27FC236}">
                <a16:creationId xmlns:a16="http://schemas.microsoft.com/office/drawing/2014/main" id="{015F8259-DDE8-FAC3-B738-C9DFAD7D30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2061" y="3352800"/>
            <a:ext cx="2114550" cy="2114550"/>
          </a:xfrm>
          <a:prstGeom prst="rect">
            <a:avLst/>
          </a:prstGeom>
        </p:spPr>
      </p:pic>
    </p:spTree>
    <p:extLst>
      <p:ext uri="{BB962C8B-B14F-4D97-AF65-F5344CB8AC3E}">
        <p14:creationId xmlns:p14="http://schemas.microsoft.com/office/powerpoint/2010/main" val="40419197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‘Post-It Note’ Project Planning Exercise</a:t>
            </a:r>
          </a:p>
        </p:txBody>
      </p:sp>
      <p:sp>
        <p:nvSpPr>
          <p:cNvPr id="3" name="Content Placeholder 2"/>
          <p:cNvSpPr>
            <a:spLocks noGrp="1"/>
          </p:cNvSpPr>
          <p:nvPr>
            <p:ph idx="1"/>
          </p:nvPr>
        </p:nvSpPr>
        <p:spPr>
          <a:xfrm>
            <a:off x="628650" y="1447800"/>
            <a:ext cx="7886700" cy="2895599"/>
          </a:xfrm>
        </p:spPr>
        <p:txBody>
          <a:bodyPr>
            <a:normAutofit fontScale="70000" lnSpcReduction="20000"/>
          </a:bodyPr>
          <a:lstStyle/>
          <a:p>
            <a:pPr marL="0" indent="0">
              <a:buNone/>
            </a:pPr>
            <a:r>
              <a:rPr lang="en-US" dirty="0"/>
              <a:t>10 min – Deliverables</a:t>
            </a:r>
          </a:p>
          <a:p>
            <a:r>
              <a:rPr lang="en-US" dirty="0"/>
              <a:t>Write each Deliverable from Project Statement and Objectives on a Post-It and place on the board/calendar at approximate due date. </a:t>
            </a:r>
          </a:p>
          <a:p>
            <a:r>
              <a:rPr lang="en-US" dirty="0"/>
              <a:t>Draw a box around the note so that it stands out.</a:t>
            </a:r>
          </a:p>
          <a:p>
            <a:pPr marL="0" indent="0">
              <a:buNone/>
            </a:pPr>
            <a:endParaRPr lang="en-US" dirty="0"/>
          </a:p>
          <a:p>
            <a:pPr marL="0" indent="0">
              <a:buNone/>
            </a:pPr>
            <a:r>
              <a:rPr lang="en-US" dirty="0"/>
              <a:t>10 min – Tasks</a:t>
            </a:r>
          </a:p>
          <a:p>
            <a:r>
              <a:rPr lang="en-US" dirty="0"/>
              <a:t>(Individually silently) Each team member generate list of TEN tasks which must be completed to accomplish the deliverables.</a:t>
            </a:r>
          </a:p>
          <a:p>
            <a:r>
              <a:rPr lang="en-US" dirty="0"/>
              <a:t>Off-site Action Item was to post 6 individual tasks to EDN, so start with those. Now create at least 4 more each.</a:t>
            </a:r>
          </a:p>
          <a:p>
            <a:r>
              <a:rPr lang="en-US" dirty="0"/>
              <a:t>Create 1 Post-It for each task</a:t>
            </a:r>
          </a:p>
          <a:p>
            <a:r>
              <a:rPr lang="en-US" dirty="0"/>
              <a:t>Add your initials to post-it in case there are questions about content</a:t>
            </a:r>
          </a:p>
          <a:p>
            <a:pPr marL="0" indent="0">
              <a:buNone/>
            </a:pP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109</a:t>
            </a:fld>
            <a:endParaRPr lang="en-US" sz="1200" dirty="0"/>
          </a:p>
        </p:txBody>
      </p:sp>
      <p:sp>
        <p:nvSpPr>
          <p:cNvPr id="4" name="TextBox 3">
            <a:extLst>
              <a:ext uri="{FF2B5EF4-FFF2-40B4-BE49-F238E27FC236}">
                <a16:creationId xmlns:a16="http://schemas.microsoft.com/office/drawing/2014/main" id="{BEC0955F-F8AA-89A5-92F0-A98B840D9823}"/>
              </a:ext>
            </a:extLst>
          </p:cNvPr>
          <p:cNvSpPr txBox="1"/>
          <p:nvPr/>
        </p:nvSpPr>
        <p:spPr>
          <a:xfrm>
            <a:off x="2819400" y="5257800"/>
            <a:ext cx="4038600" cy="369332"/>
          </a:xfrm>
          <a:prstGeom prst="rect">
            <a:avLst/>
          </a:prstGeom>
          <a:noFill/>
        </p:spPr>
        <p:txBody>
          <a:bodyPr wrap="square" rtlCol="0">
            <a:spAutoFit/>
          </a:bodyPr>
          <a:lstStyle/>
          <a:p>
            <a:r>
              <a:rPr lang="en-US" dirty="0"/>
              <a:t>Insert calendar image</a:t>
            </a:r>
          </a:p>
        </p:txBody>
      </p:sp>
    </p:spTree>
    <p:extLst>
      <p:ext uri="{BB962C8B-B14F-4D97-AF65-F5344CB8AC3E}">
        <p14:creationId xmlns:p14="http://schemas.microsoft.com/office/powerpoint/2010/main" val="806536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006045" y="4022193"/>
            <a:ext cx="4775972" cy="348878"/>
          </a:xfrm>
          <a:prstGeom prst="rect">
            <a:avLst/>
          </a:prstGeom>
          <a:noFill/>
        </p:spPr>
        <p:txBody>
          <a:bodyPr wrap="square" rtlCol="0">
            <a:spAutoFit/>
          </a:bodyPr>
          <a:lstStyle/>
          <a:p>
            <a:pPr algn="ctr"/>
            <a:r>
              <a:rPr lang="en-US" sz="1667" b="1" dirty="0">
                <a:latin typeface="Arial Black" panose="020B0A04020102020204" pitchFamily="34" charset="0"/>
              </a:rPr>
              <a:t>Senior Academic Support Engineers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177" y="654169"/>
            <a:ext cx="1974802" cy="633791"/>
          </a:xfrm>
          <a:prstGeom prst="rect">
            <a:avLst/>
          </a:prstGeom>
        </p:spPr>
      </p:pic>
      <p:sp>
        <p:nvSpPr>
          <p:cNvPr id="2050" name="Rectangle 2"/>
          <p:cNvSpPr>
            <a:spLocks noGrp="1" noChangeArrowheads="1"/>
          </p:cNvSpPr>
          <p:nvPr>
            <p:ph type="ctrTitle"/>
          </p:nvPr>
        </p:nvSpPr>
        <p:spPr>
          <a:xfrm>
            <a:off x="2220400" y="1315699"/>
            <a:ext cx="4505981" cy="349986"/>
          </a:xfrm>
        </p:spPr>
        <p:txBody>
          <a:bodyPr>
            <a:noAutofit/>
          </a:bodyPr>
          <a:lstStyle/>
          <a:p>
            <a:pPr eaLnBrk="1" hangingPunct="1"/>
            <a:r>
              <a:rPr lang="en-US" sz="2400" b="1" dirty="0">
                <a:latin typeface="Arial Black" panose="020B0A04020102020204" pitchFamily="34" charset="0"/>
              </a:rPr>
              <a:t>Design Lab Team</a:t>
            </a:r>
            <a:endParaRPr lang="en-US" sz="2400" b="1" i="1" dirty="0">
              <a:latin typeface="Arial Black" panose="020B0A04020102020204" pitchFamily="34" charset="0"/>
            </a:endParaRPr>
          </a:p>
        </p:txBody>
      </p:sp>
      <p:grpSp>
        <p:nvGrpSpPr>
          <p:cNvPr id="5" name="Group 4"/>
          <p:cNvGrpSpPr/>
          <p:nvPr/>
        </p:nvGrpSpPr>
        <p:grpSpPr>
          <a:xfrm>
            <a:off x="3076611" y="4442922"/>
            <a:ext cx="1127366" cy="1978789"/>
            <a:chOff x="5319662" y="4902977"/>
            <a:chExt cx="1503155" cy="2638385"/>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793" t="8767" r="7338" b="7024"/>
            <a:stretch/>
          </p:blipFill>
          <p:spPr>
            <a:xfrm>
              <a:off x="5319662" y="4902977"/>
              <a:ext cx="1503155" cy="1923627"/>
            </a:xfrm>
            <a:prstGeom prst="rect">
              <a:avLst/>
            </a:prstGeom>
          </p:spPr>
        </p:pic>
        <p:sp>
          <p:nvSpPr>
            <p:cNvPr id="6" name="TextBox 5"/>
            <p:cNvSpPr txBox="1"/>
            <p:nvPr/>
          </p:nvSpPr>
          <p:spPr>
            <a:xfrm>
              <a:off x="5396397" y="6871265"/>
              <a:ext cx="1358294" cy="670097"/>
            </a:xfrm>
            <a:prstGeom prst="rect">
              <a:avLst/>
            </a:prstGeom>
            <a:noFill/>
          </p:spPr>
          <p:txBody>
            <a:bodyPr wrap="square" rtlCol="0">
              <a:spAutoFit/>
            </a:bodyPr>
            <a:lstStyle/>
            <a:p>
              <a:pPr algn="ctr"/>
              <a:r>
                <a:rPr lang="en-US" sz="1333" dirty="0"/>
                <a:t>Brad DeBoer</a:t>
              </a:r>
            </a:p>
          </p:txBody>
        </p:sp>
      </p:grpSp>
      <p:grpSp>
        <p:nvGrpSpPr>
          <p:cNvPr id="3" name="Group 2"/>
          <p:cNvGrpSpPr/>
          <p:nvPr/>
        </p:nvGrpSpPr>
        <p:grpSpPr>
          <a:xfrm>
            <a:off x="1540580" y="4455608"/>
            <a:ext cx="1199392" cy="1966104"/>
            <a:chOff x="3108836" y="4412793"/>
            <a:chExt cx="1599189" cy="2621472"/>
          </a:xfrm>
        </p:grpSpPr>
        <p:pic>
          <p:nvPicPr>
            <p:cNvPr id="7" name="Picture 6"/>
            <p:cNvPicPr>
              <a:picLocks/>
            </p:cNvPicPr>
            <p:nvPr/>
          </p:nvPicPr>
          <p:blipFill>
            <a:blip r:embed="rId5"/>
            <a:stretch>
              <a:fillRect/>
            </a:stretch>
          </p:blipFill>
          <p:spPr>
            <a:xfrm>
              <a:off x="3108836" y="4412793"/>
              <a:ext cx="1490166" cy="1924119"/>
            </a:xfrm>
            <a:prstGeom prst="rect">
              <a:avLst/>
            </a:prstGeom>
          </p:spPr>
        </p:pic>
        <p:sp>
          <p:nvSpPr>
            <p:cNvPr id="12" name="TextBox 11"/>
            <p:cNvSpPr txBox="1"/>
            <p:nvPr/>
          </p:nvSpPr>
          <p:spPr>
            <a:xfrm>
              <a:off x="3108836" y="6364168"/>
              <a:ext cx="1599189" cy="670097"/>
            </a:xfrm>
            <a:prstGeom prst="rect">
              <a:avLst/>
            </a:prstGeom>
            <a:noFill/>
          </p:spPr>
          <p:txBody>
            <a:bodyPr wrap="square" rtlCol="0">
              <a:spAutoFit/>
            </a:bodyPr>
            <a:lstStyle/>
            <a:p>
              <a:pPr algn="ctr"/>
              <a:r>
                <a:rPr lang="en-US" sz="1333" dirty="0"/>
                <a:t>Mark Anderson</a:t>
              </a:r>
            </a:p>
          </p:txBody>
        </p:sp>
      </p:grpSp>
      <p:grpSp>
        <p:nvGrpSpPr>
          <p:cNvPr id="15" name="Group 14"/>
          <p:cNvGrpSpPr/>
          <p:nvPr/>
        </p:nvGrpSpPr>
        <p:grpSpPr>
          <a:xfrm>
            <a:off x="4547072" y="4442922"/>
            <a:ext cx="1186291" cy="1736957"/>
            <a:chOff x="16837628" y="12451617"/>
            <a:chExt cx="3877155" cy="6253043"/>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4056" r="12309" b="3460"/>
            <a:stretch/>
          </p:blipFill>
          <p:spPr>
            <a:xfrm>
              <a:off x="16837628" y="12451617"/>
              <a:ext cx="3877155" cy="5193792"/>
            </a:xfrm>
            <a:prstGeom prst="rect">
              <a:avLst/>
            </a:prstGeom>
          </p:spPr>
        </p:pic>
        <p:sp>
          <p:nvSpPr>
            <p:cNvPr id="13" name="TextBox 12"/>
            <p:cNvSpPr txBox="1"/>
            <p:nvPr/>
          </p:nvSpPr>
          <p:spPr>
            <a:xfrm>
              <a:off x="17047391" y="17633826"/>
              <a:ext cx="3667392" cy="1070834"/>
            </a:xfrm>
            <a:prstGeom prst="rect">
              <a:avLst/>
            </a:prstGeom>
            <a:noFill/>
          </p:spPr>
          <p:txBody>
            <a:bodyPr wrap="square" rtlCol="0">
              <a:spAutoFit/>
            </a:bodyPr>
            <a:lstStyle/>
            <a:p>
              <a:pPr algn="ctr"/>
              <a:r>
                <a:rPr lang="en-US" sz="1333" dirty="0"/>
                <a:t>Aren Paster</a:t>
              </a:r>
            </a:p>
          </p:txBody>
        </p:sp>
      </p:grpSp>
      <p:grpSp>
        <p:nvGrpSpPr>
          <p:cNvPr id="40" name="Group 39"/>
          <p:cNvGrpSpPr/>
          <p:nvPr/>
        </p:nvGrpSpPr>
        <p:grpSpPr>
          <a:xfrm>
            <a:off x="464635" y="1911646"/>
            <a:ext cx="1472173" cy="2237791"/>
            <a:chOff x="5757157" y="5806822"/>
            <a:chExt cx="5299823" cy="8056048"/>
          </a:xfrm>
        </p:grpSpPr>
        <p:grpSp>
          <p:nvGrpSpPr>
            <p:cNvPr id="25" name="Group 24"/>
            <p:cNvGrpSpPr/>
            <p:nvPr/>
          </p:nvGrpSpPr>
          <p:grpSpPr>
            <a:xfrm>
              <a:off x="5757157" y="6781392"/>
              <a:ext cx="5299823" cy="7081478"/>
              <a:chOff x="5757157" y="6781392"/>
              <a:chExt cx="5299823" cy="7081478"/>
            </a:xfrm>
          </p:grpSpPr>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710" t="3036" r="7206" b="13233"/>
              <a:stretch/>
            </p:blipFill>
            <p:spPr>
              <a:xfrm>
                <a:off x="6304330" y="6781392"/>
                <a:ext cx="4030685" cy="5193792"/>
              </a:xfrm>
              <a:prstGeom prst="rect">
                <a:avLst/>
              </a:prstGeom>
            </p:spPr>
          </p:pic>
          <p:sp>
            <p:nvSpPr>
              <p:cNvPr id="23" name="TextBox 22"/>
              <p:cNvSpPr txBox="1"/>
              <p:nvPr/>
            </p:nvSpPr>
            <p:spPr>
              <a:xfrm>
                <a:off x="5757157" y="12053607"/>
                <a:ext cx="5299823" cy="1809263"/>
              </a:xfrm>
              <a:prstGeom prst="rect">
                <a:avLst/>
              </a:prstGeom>
              <a:noFill/>
            </p:spPr>
            <p:txBody>
              <a:bodyPr wrap="square" rtlCol="0">
                <a:spAutoFit/>
              </a:bodyPr>
              <a:lstStyle/>
              <a:p>
                <a:pPr algn="ctr"/>
                <a:r>
                  <a:rPr lang="en-US" sz="1333" dirty="0"/>
                  <a:t>Kathryn Dannemann</a:t>
                </a:r>
              </a:p>
            </p:txBody>
          </p:sp>
        </p:grpSp>
        <p:sp>
          <p:nvSpPr>
            <p:cNvPr id="30" name="TextBox 29"/>
            <p:cNvSpPr txBox="1"/>
            <p:nvPr/>
          </p:nvSpPr>
          <p:spPr>
            <a:xfrm>
              <a:off x="6794184" y="5806822"/>
              <a:ext cx="3038260" cy="1163394"/>
            </a:xfrm>
            <a:prstGeom prst="rect">
              <a:avLst/>
            </a:prstGeom>
            <a:noFill/>
          </p:spPr>
          <p:txBody>
            <a:bodyPr wrap="square" rtlCol="0">
              <a:spAutoFit/>
            </a:bodyPr>
            <a:lstStyle/>
            <a:p>
              <a:pPr algn="ctr"/>
              <a:r>
                <a:rPr lang="en-US" sz="1500" b="1" dirty="0"/>
                <a:t>Director</a:t>
              </a:r>
            </a:p>
          </p:txBody>
        </p:sp>
      </p:grpSp>
      <p:grpSp>
        <p:nvGrpSpPr>
          <p:cNvPr id="39" name="Group 38"/>
          <p:cNvGrpSpPr/>
          <p:nvPr/>
        </p:nvGrpSpPr>
        <p:grpSpPr>
          <a:xfrm>
            <a:off x="2006045" y="1954237"/>
            <a:ext cx="1612323" cy="1983838"/>
            <a:chOff x="6699249" y="5598338"/>
            <a:chExt cx="5804362" cy="7141818"/>
          </a:xfrm>
        </p:grpSpPr>
        <p:sp>
          <p:nvSpPr>
            <p:cNvPr id="29" name="TextBox 28"/>
            <p:cNvSpPr txBox="1"/>
            <p:nvPr/>
          </p:nvSpPr>
          <p:spPr>
            <a:xfrm>
              <a:off x="6699249" y="5598338"/>
              <a:ext cx="5804362" cy="1646298"/>
            </a:xfrm>
            <a:prstGeom prst="rect">
              <a:avLst/>
            </a:prstGeom>
            <a:noFill/>
          </p:spPr>
          <p:txBody>
            <a:bodyPr wrap="square" rtlCol="0">
              <a:spAutoFit/>
            </a:bodyPr>
            <a:lstStyle/>
            <a:p>
              <a:pPr algn="ctr">
                <a:lnSpc>
                  <a:spcPts val="1389"/>
                </a:lnSpc>
              </a:pPr>
              <a:r>
                <a:rPr lang="en-US" sz="1500" b="1" dirty="0"/>
                <a:t>Associate Director</a:t>
              </a:r>
            </a:p>
          </p:txBody>
        </p:sp>
        <p:grpSp>
          <p:nvGrpSpPr>
            <p:cNvPr id="22" name="Group 21"/>
            <p:cNvGrpSpPr/>
            <p:nvPr/>
          </p:nvGrpSpPr>
          <p:grpSpPr>
            <a:xfrm>
              <a:off x="6931712" y="6435990"/>
              <a:ext cx="5082393" cy="6304166"/>
              <a:chOff x="6931712" y="6435990"/>
              <a:chExt cx="5082393" cy="6304166"/>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832" r="4186"/>
              <a:stretch/>
            </p:blipFill>
            <p:spPr>
              <a:xfrm>
                <a:off x="7483017" y="6435990"/>
                <a:ext cx="4014366" cy="5193792"/>
              </a:xfrm>
              <a:prstGeom prst="rect">
                <a:avLst/>
              </a:prstGeom>
            </p:spPr>
          </p:pic>
          <p:sp>
            <p:nvSpPr>
              <p:cNvPr id="31" name="TextBox 30"/>
              <p:cNvSpPr txBox="1"/>
              <p:nvPr/>
            </p:nvSpPr>
            <p:spPr>
              <a:xfrm>
                <a:off x="6931712" y="11669321"/>
                <a:ext cx="5082393" cy="1070835"/>
              </a:xfrm>
              <a:prstGeom prst="rect">
                <a:avLst/>
              </a:prstGeom>
              <a:noFill/>
            </p:spPr>
            <p:txBody>
              <a:bodyPr wrap="square" rtlCol="0">
                <a:spAutoFit/>
              </a:bodyPr>
              <a:lstStyle/>
              <a:p>
                <a:pPr algn="ctr"/>
                <a:r>
                  <a:rPr lang="en-US" sz="1333" dirty="0"/>
                  <a:t>Junichi Kanai</a:t>
                </a:r>
              </a:p>
            </p:txBody>
          </p:sp>
        </p:grpSp>
      </p:grpSp>
      <p:grpSp>
        <p:nvGrpSpPr>
          <p:cNvPr id="38" name="Group 37"/>
          <p:cNvGrpSpPr/>
          <p:nvPr/>
        </p:nvGrpSpPr>
        <p:grpSpPr>
          <a:xfrm>
            <a:off x="3672971" y="1945165"/>
            <a:ext cx="1509753" cy="1989235"/>
            <a:chOff x="13377941" y="5421697"/>
            <a:chExt cx="5435112" cy="7161245"/>
          </a:xfrm>
        </p:grpSpPr>
        <p:sp>
          <p:nvSpPr>
            <p:cNvPr id="28" name="TextBox 27"/>
            <p:cNvSpPr txBox="1"/>
            <p:nvPr/>
          </p:nvSpPr>
          <p:spPr>
            <a:xfrm>
              <a:off x="13454887" y="5421697"/>
              <a:ext cx="5061716" cy="1646298"/>
            </a:xfrm>
            <a:prstGeom prst="rect">
              <a:avLst/>
            </a:prstGeom>
            <a:noFill/>
          </p:spPr>
          <p:txBody>
            <a:bodyPr wrap="square" rtlCol="0">
              <a:spAutoFit/>
            </a:bodyPr>
            <a:lstStyle/>
            <a:p>
              <a:pPr algn="ctr">
                <a:lnSpc>
                  <a:spcPts val="1389"/>
                </a:lnSpc>
              </a:pPr>
              <a:r>
                <a:rPr lang="en-US" sz="1500" b="1" dirty="0"/>
                <a:t>Admin Specialist</a:t>
              </a:r>
            </a:p>
          </p:txBody>
        </p:sp>
        <p:grpSp>
          <p:nvGrpSpPr>
            <p:cNvPr id="21" name="Group 20"/>
            <p:cNvGrpSpPr/>
            <p:nvPr/>
          </p:nvGrpSpPr>
          <p:grpSpPr>
            <a:xfrm>
              <a:off x="13377941" y="6298323"/>
              <a:ext cx="5435112" cy="6284619"/>
              <a:chOff x="13377941" y="6298323"/>
              <a:chExt cx="5435112" cy="6284619"/>
            </a:xfrm>
          </p:grpSpPr>
          <p:pic>
            <p:nvPicPr>
              <p:cNvPr id="18" name="Picture 17"/>
              <p:cNvPicPr>
                <a:picLocks noChangeAspect="1"/>
              </p:cNvPicPr>
              <p:nvPr/>
            </p:nvPicPr>
            <p:blipFill rotWithShape="1">
              <a:blip r:embed="rId9" cstate="email">
                <a:extLst>
                  <a:ext uri="{28A0092B-C50C-407E-A947-70E740481C1C}">
                    <a14:useLocalDpi xmlns:a14="http://schemas.microsoft.com/office/drawing/2010/main"/>
                  </a:ext>
                </a:extLst>
              </a:blip>
              <a:srcRect l="4574" r="5931"/>
              <a:stretch/>
            </p:blipFill>
            <p:spPr>
              <a:xfrm>
                <a:off x="13994143" y="6298323"/>
                <a:ext cx="4069549" cy="5202936"/>
              </a:xfrm>
              <a:prstGeom prst="rect">
                <a:avLst/>
              </a:prstGeom>
            </p:spPr>
          </p:pic>
          <p:sp>
            <p:nvSpPr>
              <p:cNvPr id="32" name="TextBox 31"/>
              <p:cNvSpPr txBox="1"/>
              <p:nvPr/>
            </p:nvSpPr>
            <p:spPr>
              <a:xfrm>
                <a:off x="13377941" y="11512108"/>
                <a:ext cx="5435112" cy="1070834"/>
              </a:xfrm>
              <a:prstGeom prst="rect">
                <a:avLst/>
              </a:prstGeom>
              <a:noFill/>
            </p:spPr>
            <p:txBody>
              <a:bodyPr wrap="square" rtlCol="0">
                <a:spAutoFit/>
              </a:bodyPr>
              <a:lstStyle/>
              <a:p>
                <a:pPr algn="ctr"/>
                <a:r>
                  <a:rPr lang="en-US" sz="1333" dirty="0"/>
                  <a:t>Valerie Masterson</a:t>
                </a:r>
              </a:p>
            </p:txBody>
          </p:sp>
        </p:grpSp>
      </p:grpSp>
      <p:grpSp>
        <p:nvGrpSpPr>
          <p:cNvPr id="37" name="Group 36"/>
          <p:cNvGrpSpPr/>
          <p:nvPr/>
        </p:nvGrpSpPr>
        <p:grpSpPr>
          <a:xfrm>
            <a:off x="4982594" y="1625763"/>
            <a:ext cx="1910092" cy="2312013"/>
            <a:chOff x="13979167" y="4175724"/>
            <a:chExt cx="6876332" cy="8323248"/>
          </a:xfrm>
        </p:grpSpPr>
        <p:sp>
          <p:nvSpPr>
            <p:cNvPr id="27" name="TextBox 26"/>
            <p:cNvSpPr txBox="1"/>
            <p:nvPr/>
          </p:nvSpPr>
          <p:spPr>
            <a:xfrm>
              <a:off x="13979167" y="4175724"/>
              <a:ext cx="6876332" cy="2292628"/>
            </a:xfrm>
            <a:prstGeom prst="rect">
              <a:avLst/>
            </a:prstGeom>
            <a:noFill/>
          </p:spPr>
          <p:txBody>
            <a:bodyPr wrap="square" rtlCol="0">
              <a:spAutoFit/>
            </a:bodyPr>
            <a:lstStyle/>
            <a:p>
              <a:pPr algn="ctr">
                <a:lnSpc>
                  <a:spcPts val="1389"/>
                </a:lnSpc>
              </a:pPr>
              <a:r>
                <a:rPr lang="en-US" sz="1500" b="1" dirty="0"/>
                <a:t>Director, Manufacturing Innovation</a:t>
              </a:r>
            </a:p>
          </p:txBody>
        </p:sp>
        <p:grpSp>
          <p:nvGrpSpPr>
            <p:cNvPr id="20" name="Group 19"/>
            <p:cNvGrpSpPr/>
            <p:nvPr/>
          </p:nvGrpSpPr>
          <p:grpSpPr>
            <a:xfrm>
              <a:off x="14878368" y="6178703"/>
              <a:ext cx="5435112" cy="6320269"/>
              <a:chOff x="14878368" y="6178703"/>
              <a:chExt cx="5435112" cy="6320269"/>
            </a:xfrm>
          </p:grpSpPr>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15543130" y="6178703"/>
                <a:ext cx="4038599" cy="5212080"/>
              </a:xfrm>
              <a:prstGeom prst="rect">
                <a:avLst/>
              </a:prstGeom>
            </p:spPr>
          </p:pic>
          <p:sp>
            <p:nvSpPr>
              <p:cNvPr id="33" name="TextBox 32"/>
              <p:cNvSpPr txBox="1"/>
              <p:nvPr/>
            </p:nvSpPr>
            <p:spPr>
              <a:xfrm>
                <a:off x="14878368" y="11428137"/>
                <a:ext cx="5435112" cy="1070835"/>
              </a:xfrm>
              <a:prstGeom prst="rect">
                <a:avLst/>
              </a:prstGeom>
              <a:noFill/>
            </p:spPr>
            <p:txBody>
              <a:bodyPr wrap="square" rtlCol="0">
                <a:spAutoFit/>
              </a:bodyPr>
              <a:lstStyle/>
              <a:p>
                <a:pPr algn="ctr"/>
                <a:r>
                  <a:rPr lang="en-US" sz="1333" dirty="0"/>
                  <a:t>Sam Chiappone</a:t>
                </a:r>
              </a:p>
            </p:txBody>
          </p:sp>
        </p:grpSp>
      </p:grpSp>
      <p:grpSp>
        <p:nvGrpSpPr>
          <p:cNvPr id="36" name="Group 35"/>
          <p:cNvGrpSpPr/>
          <p:nvPr/>
        </p:nvGrpSpPr>
        <p:grpSpPr>
          <a:xfrm>
            <a:off x="6753621" y="1753860"/>
            <a:ext cx="1718670" cy="2374242"/>
            <a:chOff x="19159728" y="5014432"/>
            <a:chExt cx="6187211" cy="8547272"/>
          </a:xfrm>
        </p:grpSpPr>
        <p:sp>
          <p:nvSpPr>
            <p:cNvPr id="24" name="TextBox 23"/>
            <p:cNvSpPr txBox="1"/>
            <p:nvPr/>
          </p:nvSpPr>
          <p:spPr>
            <a:xfrm>
              <a:off x="19159728" y="5014432"/>
              <a:ext cx="6187211" cy="1646298"/>
            </a:xfrm>
            <a:prstGeom prst="rect">
              <a:avLst/>
            </a:prstGeom>
            <a:noFill/>
          </p:spPr>
          <p:txBody>
            <a:bodyPr wrap="square" rtlCol="0">
              <a:spAutoFit/>
            </a:bodyPr>
            <a:lstStyle/>
            <a:p>
              <a:pPr algn="ctr">
                <a:lnSpc>
                  <a:spcPts val="1389"/>
                </a:lnSpc>
              </a:pPr>
              <a:r>
                <a:rPr lang="en-US" sz="1500" b="1" dirty="0"/>
                <a:t>Sr. Academic Support Technician</a:t>
              </a:r>
            </a:p>
          </p:txBody>
        </p:sp>
        <p:grpSp>
          <p:nvGrpSpPr>
            <p:cNvPr id="17" name="Group 16"/>
            <p:cNvGrpSpPr/>
            <p:nvPr/>
          </p:nvGrpSpPr>
          <p:grpSpPr>
            <a:xfrm>
              <a:off x="20230508" y="6537483"/>
              <a:ext cx="4045652" cy="7024221"/>
              <a:chOff x="20230508" y="6537483"/>
              <a:chExt cx="4045652" cy="7024221"/>
            </a:xfrm>
          </p:grpSpPr>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20230508" y="6537483"/>
                <a:ext cx="4045652" cy="5193792"/>
              </a:xfrm>
              <a:prstGeom prst="rect">
                <a:avLst/>
              </a:prstGeom>
            </p:spPr>
          </p:pic>
          <p:sp>
            <p:nvSpPr>
              <p:cNvPr id="34" name="TextBox 33"/>
              <p:cNvSpPr txBox="1"/>
              <p:nvPr/>
            </p:nvSpPr>
            <p:spPr>
              <a:xfrm>
                <a:off x="20415112" y="11752441"/>
                <a:ext cx="3861048" cy="1809263"/>
              </a:xfrm>
              <a:prstGeom prst="rect">
                <a:avLst/>
              </a:prstGeom>
              <a:noFill/>
            </p:spPr>
            <p:txBody>
              <a:bodyPr wrap="square" rtlCol="0">
                <a:spAutoFit/>
              </a:bodyPr>
              <a:lstStyle/>
              <a:p>
                <a:pPr algn="ctr"/>
                <a:r>
                  <a:rPr lang="en-US" sz="1333" dirty="0"/>
                  <a:t>Scott Yerbury</a:t>
                </a:r>
              </a:p>
            </p:txBody>
          </p:sp>
        </p:grpSp>
      </p:grpSp>
      <p:sp>
        <p:nvSpPr>
          <p:cNvPr id="43" name="TextBox 42">
            <a:extLst>
              <a:ext uri="{FF2B5EF4-FFF2-40B4-BE49-F238E27FC236}">
                <a16:creationId xmlns:a16="http://schemas.microsoft.com/office/drawing/2014/main" id="{DC78669A-4362-4D35-7CDC-240370AC1DB2}"/>
              </a:ext>
            </a:extLst>
          </p:cNvPr>
          <p:cNvSpPr txBox="1"/>
          <p:nvPr/>
        </p:nvSpPr>
        <p:spPr>
          <a:xfrm>
            <a:off x="5936454" y="5900567"/>
            <a:ext cx="1539101" cy="502573"/>
          </a:xfrm>
          <a:prstGeom prst="rect">
            <a:avLst/>
          </a:prstGeom>
          <a:noFill/>
        </p:spPr>
        <p:txBody>
          <a:bodyPr wrap="square" rtlCol="0">
            <a:spAutoFit/>
          </a:bodyPr>
          <a:lstStyle/>
          <a:p>
            <a:r>
              <a:rPr lang="en-US" sz="1333" dirty="0"/>
              <a:t>Kannathal Natarajan</a:t>
            </a:r>
          </a:p>
        </p:txBody>
      </p:sp>
      <p:pic>
        <p:nvPicPr>
          <p:cNvPr id="2" name="Picture 1"/>
          <p:cNvPicPr preferRelativeResize="0">
            <a:picLocks/>
          </p:cNvPicPr>
          <p:nvPr/>
        </p:nvPicPr>
        <p:blipFill>
          <a:blip r:embed="rId14" cstate="print">
            <a:extLst>
              <a:ext uri="{28A0092B-C50C-407E-A947-70E740481C1C}">
                <a14:useLocalDpi xmlns:a14="http://schemas.microsoft.com/office/drawing/2010/main" val="0"/>
              </a:ext>
            </a:extLst>
          </a:blip>
          <a:stretch>
            <a:fillRect/>
          </a:stretch>
        </p:blipFill>
        <p:spPr>
          <a:xfrm>
            <a:off x="6075259" y="4449258"/>
            <a:ext cx="1186180" cy="1442720"/>
          </a:xfrm>
          <a:prstGeom prst="rect">
            <a:avLst/>
          </a:prstGeom>
        </p:spPr>
      </p:pic>
    </p:spTree>
    <p:extLst>
      <p:ext uri="{BB962C8B-B14F-4D97-AF65-F5344CB8AC3E}">
        <p14:creationId xmlns:p14="http://schemas.microsoft.com/office/powerpoint/2010/main" val="9366423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dirty="0"/>
              <a:t>50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26461601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solidFill>
                  <a:srgbClr val="FF0000"/>
                </a:solidFill>
                <a:latin typeface="Calibri" panose="020F0502020204030204"/>
                <a:ea typeface="+mn-lt"/>
                <a:cs typeface="Calibri" panose="020F0502020204030204"/>
              </a:rPr>
              <a:t>2/6 (2/3</a:t>
            </a:r>
            <a:r>
              <a:rPr lang="en-US" sz="2900" b="1" dirty="0">
                <a:solidFill>
                  <a:srgbClr val="000000"/>
                </a:solidFill>
                <a:latin typeface="Calibri" panose="020F0502020204030204"/>
                <a:ea typeface="+mn-lt"/>
                <a:cs typeface="Calibri" panose="020F0502020204030204"/>
              </a:rPr>
              <a:t>)</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Template: </a:t>
            </a:r>
            <a:r>
              <a:rPr lang="en-US" sz="1100" dirty="0">
                <a:solidFill>
                  <a:srgbClr val="FF0000"/>
                </a:solidFill>
                <a:latin typeface="Calibri" panose="020F0502020204030204"/>
                <a:ea typeface="+mn-lt"/>
                <a:cs typeface="Calibri" panose="020F0502020204030204"/>
                <a:hlinkClick r:id="rId3">
                  <a:extLst>
                    <a:ext uri="{A12FA001-AC4F-418D-AE19-62706E023703}">
                      <ahyp:hlinkClr xmlns:ahyp="http://schemas.microsoft.com/office/drawing/2018/hyperlinkcolor" val="tx"/>
                    </a:ext>
                  </a:extLst>
                </a:hlinkClick>
              </a:rPr>
              <a:t>https://designlab.eng.rpi.edu/edn/projects/capstone-support-dev/repository/112/raw/template%20documents/BM_Memo-Topic-RCSid.docx</a:t>
            </a:r>
            <a:endParaRPr lang="en-US" sz="11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2500" dirty="0">
                <a:solidFill>
                  <a:srgbClr val="000000"/>
                </a:solidFill>
                <a:latin typeface="Calibri" panose="020F0502020204030204"/>
                <a:ea typeface="+mn-lt"/>
                <a:cs typeface="Calibri" panose="020F0502020204030204"/>
              </a:rPr>
              <a:t>Memo Rubric: </a:t>
            </a:r>
            <a:r>
              <a:rPr lang="en-US" sz="1700"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1700"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5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5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5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post to the EDN BY START OF Day 8</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rPr>
              <a:t>Create agenda for 60 mins of day 8, NOT just work on your Status Update!</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7"/>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111</a:t>
            </a:fld>
            <a:endParaRPr lang="en-US" sz="1200" dirty="0"/>
          </a:p>
        </p:txBody>
      </p:sp>
      <p:sp>
        <p:nvSpPr>
          <p:cNvPr id="3" name="TextBox 2">
            <a:extLst>
              <a:ext uri="{FF2B5EF4-FFF2-40B4-BE49-F238E27FC236}">
                <a16:creationId xmlns:a16="http://schemas.microsoft.com/office/drawing/2014/main" id="{94D88867-BB6B-4B76-8394-53952DBEE632}"/>
              </a:ext>
            </a:extLst>
          </p:cNvPr>
          <p:cNvSpPr txBox="1"/>
          <p:nvPr/>
        </p:nvSpPr>
        <p:spPr>
          <a:xfrm>
            <a:off x="6933834" y="2642713"/>
            <a:ext cx="2335063" cy="369332"/>
          </a:xfrm>
          <a:prstGeom prst="rect">
            <a:avLst/>
          </a:prstGeom>
          <a:noFill/>
        </p:spPr>
        <p:txBody>
          <a:bodyPr wrap="none" rtlCol="0">
            <a:spAutoFit/>
          </a:bodyPr>
          <a:lstStyle/>
          <a:p>
            <a:r>
              <a:rPr lang="en-US" dirty="0">
                <a:solidFill>
                  <a:srgbClr val="FF0000"/>
                </a:solidFill>
              </a:rPr>
              <a:t>Need new link! To Wiki</a:t>
            </a:r>
          </a:p>
        </p:txBody>
      </p:sp>
    </p:spTree>
    <p:extLst>
      <p:ext uri="{BB962C8B-B14F-4D97-AF65-F5344CB8AC3E}">
        <p14:creationId xmlns:p14="http://schemas.microsoft.com/office/powerpoint/2010/main" val="24000542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5993" y="1841938"/>
            <a:ext cx="8692014" cy="310050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Eight</a:t>
            </a:r>
          </a:p>
          <a:p>
            <a:endParaRPr lang="en-US" dirty="0"/>
          </a:p>
          <a:p>
            <a:r>
              <a:rPr lang="en-US" dirty="0"/>
              <a:t>Team is developing concepts and beginning to down select.</a:t>
            </a:r>
          </a:p>
          <a:p>
            <a:endParaRPr lang="en-US" dirty="0"/>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a:cxnSpLocks/>
          </p:cNvCxnSpPr>
          <p:nvPr/>
        </p:nvCxnSpPr>
        <p:spPr>
          <a:xfrm flipH="1">
            <a:off x="2895600" y="3429000"/>
            <a:ext cx="1828800" cy="228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113</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114</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115</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Client name, company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116</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draft of the poster during Day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not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Board of Directors Review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117</a:t>
            </a:fld>
            <a:endParaRPr lang="en-US" sz="1200" dirty="0"/>
          </a:p>
        </p:txBody>
      </p:sp>
      <p:sp>
        <p:nvSpPr>
          <p:cNvPr id="3" name="TextBox 2">
            <a:extLst>
              <a:ext uri="{FF2B5EF4-FFF2-40B4-BE49-F238E27FC236}">
                <a16:creationId xmlns:a16="http://schemas.microsoft.com/office/drawing/2014/main" id="{AB06B6FE-D455-E4B3-93C3-59CB5A2385C9}"/>
              </a:ext>
            </a:extLst>
          </p:cNvPr>
          <p:cNvSpPr txBox="1"/>
          <p:nvPr/>
        </p:nvSpPr>
        <p:spPr>
          <a:xfrm>
            <a:off x="7162800" y="787003"/>
            <a:ext cx="1352550" cy="1200329"/>
          </a:xfrm>
          <a:prstGeom prst="rect">
            <a:avLst/>
          </a:prstGeom>
          <a:solidFill>
            <a:schemeClr val="accent1">
              <a:lumMod val="40000"/>
              <a:lumOff val="60000"/>
            </a:schemeClr>
          </a:solidFill>
        </p:spPr>
        <p:txBody>
          <a:bodyPr wrap="square" rtlCol="0">
            <a:spAutoFit/>
          </a:bodyPr>
          <a:lstStyle/>
          <a:p>
            <a:r>
              <a:rPr lang="en-US" dirty="0"/>
              <a:t>Change this up due to BDR and later poster</a:t>
            </a:r>
          </a:p>
        </p:txBody>
      </p:sp>
    </p:spTree>
    <p:extLst>
      <p:ext uri="{BB962C8B-B14F-4D97-AF65-F5344CB8AC3E}">
        <p14:creationId xmlns:p14="http://schemas.microsoft.com/office/powerpoint/2010/main" val="206196784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Employee Orientation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So it is recommended to use for group discussions, group work,  planning, updating Needs and Requirements, making decisions, etc. IF all that is complete / up to date, use the time for individual work.</a:t>
            </a:r>
          </a:p>
          <a:p>
            <a:r>
              <a:rPr lang="en-US" dirty="0">
                <a:cs typeface="Calibri"/>
              </a:rPr>
              <a:t>Pro Forma Agenda posted on Capstone Support</a:t>
            </a:r>
          </a:p>
          <a:p>
            <a:pPr lvl="1"/>
            <a:r>
              <a:rPr lang="en-US" dirty="0">
                <a:cs typeface="Calibri"/>
                <a:hlinkClick r:id="rId2"/>
              </a:rPr>
              <a:t>https://designlab.eng.rpi.edu/edn/projects/capstone-support-dev/wiki/Day_9_and_beyond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118</a:t>
            </a:fld>
            <a:endParaRPr lang="en-US" sz="1200" dirty="0"/>
          </a:p>
        </p:txBody>
      </p:sp>
      <p:sp>
        <p:nvSpPr>
          <p:cNvPr id="6" name="TextBox 5">
            <a:extLst>
              <a:ext uri="{FF2B5EF4-FFF2-40B4-BE49-F238E27FC236}">
                <a16:creationId xmlns:a16="http://schemas.microsoft.com/office/drawing/2014/main" id="{0D17AAC5-D759-415F-AA57-5F0F9BBA80F0}"/>
              </a:ext>
            </a:extLst>
          </p:cNvPr>
          <p:cNvSpPr txBox="1"/>
          <p:nvPr/>
        </p:nvSpPr>
        <p:spPr>
          <a:xfrm>
            <a:off x="7038474" y="3812381"/>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Need to rename &amp; edit wiki page!</a:t>
            </a:r>
          </a:p>
        </p:txBody>
      </p:sp>
    </p:spTree>
    <p:extLst>
      <p:ext uri="{BB962C8B-B14F-4D97-AF65-F5344CB8AC3E}">
        <p14:creationId xmlns:p14="http://schemas.microsoft.com/office/powerpoint/2010/main" val="32933595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119</a:t>
            </a:fld>
            <a:endParaRPr lang="en-US" sz="1200" dirty="0"/>
          </a:p>
        </p:txBody>
      </p:sp>
      <p:sp>
        <p:nvSpPr>
          <p:cNvPr id="7" name="TextBox 6"/>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913" y="1790558"/>
            <a:ext cx="8916173" cy="3276884"/>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494840" y="849871"/>
            <a:ext cx="4167391" cy="435428"/>
          </a:xfrm>
          <a:prstGeom prst="rect">
            <a:avLst/>
          </a:prstGeom>
        </p:spPr>
        <p:txBody>
          <a:bodyPr vert="horz" lIns="43543" tIns="21772" rIns="43543" bIns="2177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22" b="1" dirty="0">
                <a:latin typeface="Arial Black" panose="020B0A04020102020204" pitchFamily="34" charset="0"/>
              </a:rPr>
              <a:t>Faculty – Chief Engineers</a:t>
            </a:r>
            <a:endParaRPr lang="en-US" sz="2222" b="1" i="1" dirty="0">
              <a:latin typeface="Arial Black" panose="020B0A040201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5726" y="444776"/>
            <a:ext cx="1513649" cy="485789"/>
          </a:xfrm>
          <a:prstGeom prst="rect">
            <a:avLst/>
          </a:prstGeom>
        </p:spPr>
      </p:pic>
      <p:sp>
        <p:nvSpPr>
          <p:cNvPr id="8" name="TextBox 7"/>
          <p:cNvSpPr txBox="1"/>
          <p:nvPr/>
        </p:nvSpPr>
        <p:spPr>
          <a:xfrm>
            <a:off x="205940" y="5197111"/>
            <a:ext cx="1216578" cy="502573"/>
          </a:xfrm>
          <a:prstGeom prst="rect">
            <a:avLst/>
          </a:prstGeom>
          <a:noFill/>
        </p:spPr>
        <p:txBody>
          <a:bodyPr wrap="square" rtlCol="0">
            <a:spAutoFit/>
          </a:bodyPr>
          <a:lstStyle/>
          <a:p>
            <a:r>
              <a:rPr lang="en-US" sz="1333" b="1" dirty="0"/>
              <a:t>INDUSTRIAL SYSTEMS ENG:</a:t>
            </a:r>
          </a:p>
        </p:txBody>
      </p:sp>
      <p:sp>
        <p:nvSpPr>
          <p:cNvPr id="21" name="Slide Number Placeholder 17"/>
          <p:cNvSpPr>
            <a:spLocks noGrp="1"/>
          </p:cNvSpPr>
          <p:nvPr>
            <p:ph type="sldNum" sz="quarter" idx="12"/>
          </p:nvPr>
        </p:nvSpPr>
        <p:spPr>
          <a:xfrm>
            <a:off x="5825572" y="7553378"/>
            <a:ext cx="1353256" cy="302066"/>
          </a:xfrm>
        </p:spPr>
        <p:txBody>
          <a:bodyPr/>
          <a:lstStyle/>
          <a:p>
            <a:pPr>
              <a:defRPr/>
            </a:pPr>
            <a:fld id="{58EE1C3F-7409-4F06-91A3-395CE130676A}" type="slidenum">
              <a:rPr lang="en-US" smtClean="0"/>
              <a:pPr>
                <a:defRPr/>
              </a:pPr>
              <a:t>12</a:t>
            </a:fld>
            <a:endParaRPr lang="en-US" dirty="0"/>
          </a:p>
        </p:txBody>
      </p:sp>
      <p:sp>
        <p:nvSpPr>
          <p:cNvPr id="45" name="TextBox 44"/>
          <p:cNvSpPr txBox="1"/>
          <p:nvPr/>
        </p:nvSpPr>
        <p:spPr>
          <a:xfrm>
            <a:off x="3187693" y="5256202"/>
            <a:ext cx="1240613" cy="502573"/>
          </a:xfrm>
          <a:prstGeom prst="rect">
            <a:avLst/>
          </a:prstGeom>
          <a:noFill/>
        </p:spPr>
        <p:txBody>
          <a:bodyPr wrap="square" rtlCol="0">
            <a:spAutoFit/>
          </a:bodyPr>
          <a:lstStyle/>
          <a:p>
            <a:r>
              <a:rPr lang="en-US" sz="1333" b="1" dirty="0"/>
              <a:t>MATERIALS ENG:</a:t>
            </a:r>
          </a:p>
        </p:txBody>
      </p:sp>
      <p:grpSp>
        <p:nvGrpSpPr>
          <p:cNvPr id="28" name="Group 27"/>
          <p:cNvGrpSpPr/>
          <p:nvPr/>
        </p:nvGrpSpPr>
        <p:grpSpPr>
          <a:xfrm>
            <a:off x="6225637" y="5213370"/>
            <a:ext cx="774954" cy="1329716"/>
            <a:chOff x="7132940" y="6974405"/>
            <a:chExt cx="1627404" cy="3288232"/>
          </a:xfrm>
        </p:grpSpPr>
        <p:pic>
          <p:nvPicPr>
            <p:cNvPr id="55" name="Picture 54"/>
            <p:cNvPicPr>
              <a:picLocks/>
            </p:cNvPicPr>
            <p:nvPr/>
          </p:nvPicPr>
          <p:blipFill>
            <a:blip r:embed="rId4">
              <a:extLst>
                <a:ext uri="{28A0092B-C50C-407E-A947-70E740481C1C}">
                  <a14:useLocalDpi xmlns:a14="http://schemas.microsoft.com/office/drawing/2010/main" val="0"/>
                </a:ext>
              </a:extLst>
            </a:blip>
            <a:stretch>
              <a:fillRect/>
            </a:stretch>
          </p:blipFill>
          <p:spPr>
            <a:xfrm>
              <a:off x="7132940" y="6974405"/>
              <a:ext cx="1627404" cy="2379646"/>
            </a:xfrm>
            <a:prstGeom prst="rect">
              <a:avLst/>
            </a:prstGeom>
            <a:ln>
              <a:noFill/>
            </a:ln>
          </p:spPr>
        </p:pic>
        <p:sp>
          <p:nvSpPr>
            <p:cNvPr id="56" name="TextBox 55"/>
            <p:cNvSpPr txBox="1">
              <a:spLocks/>
            </p:cNvSpPr>
            <p:nvPr/>
          </p:nvSpPr>
          <p:spPr>
            <a:xfrm>
              <a:off x="7160206" y="9357567"/>
              <a:ext cx="1495950" cy="905070"/>
            </a:xfrm>
            <a:prstGeom prst="rect">
              <a:avLst/>
            </a:prstGeom>
            <a:noFill/>
          </p:spPr>
          <p:txBody>
            <a:bodyPr wrap="square" rtlCol="0">
              <a:spAutoFit/>
            </a:bodyPr>
            <a:lstStyle/>
            <a:p>
              <a:pPr algn="ctr">
                <a:tabLst>
                  <a:tab pos="111898" algn="l"/>
                </a:tabLst>
              </a:pPr>
              <a:r>
                <a:rPr lang="en-US" sz="889" dirty="0"/>
                <a:t>Rahmi Ozisik</a:t>
              </a:r>
            </a:p>
          </p:txBody>
        </p:sp>
      </p:grpSp>
      <p:grpSp>
        <p:nvGrpSpPr>
          <p:cNvPr id="27" name="Group 26"/>
          <p:cNvGrpSpPr/>
          <p:nvPr/>
        </p:nvGrpSpPr>
        <p:grpSpPr>
          <a:xfrm>
            <a:off x="4299460" y="5230420"/>
            <a:ext cx="1096061" cy="1333406"/>
            <a:chOff x="9716163" y="7014593"/>
            <a:chExt cx="2301727" cy="2800154"/>
          </a:xfrm>
        </p:grpSpPr>
        <p:pic>
          <p:nvPicPr>
            <p:cNvPr id="13" name="Picture 12"/>
            <p:cNvPicPr>
              <a:picLocks/>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l="4033" r="4308" b="8646"/>
            <a:stretch/>
          </p:blipFill>
          <p:spPr>
            <a:xfrm>
              <a:off x="10093224" y="7014593"/>
              <a:ext cx="1627403" cy="2021765"/>
            </a:xfrm>
            <a:prstGeom prst="rect">
              <a:avLst/>
            </a:prstGeom>
            <a:ln>
              <a:noFill/>
            </a:ln>
          </p:spPr>
        </p:pic>
        <p:sp>
          <p:nvSpPr>
            <p:cNvPr id="57" name="TextBox 56"/>
            <p:cNvSpPr txBox="1"/>
            <p:nvPr/>
          </p:nvSpPr>
          <p:spPr>
            <a:xfrm>
              <a:off x="9716163" y="9046151"/>
              <a:ext cx="2301727" cy="768596"/>
            </a:xfrm>
            <a:prstGeom prst="rect">
              <a:avLst/>
            </a:prstGeom>
            <a:noFill/>
          </p:spPr>
          <p:txBody>
            <a:bodyPr wrap="square" rtlCol="0">
              <a:spAutoFit/>
            </a:bodyPr>
            <a:lstStyle/>
            <a:p>
              <a:pPr algn="ctr">
                <a:tabLst>
                  <a:tab pos="111898" algn="l"/>
                </a:tabLst>
              </a:pPr>
              <a:r>
                <a:rPr lang="en-US" sz="889" dirty="0"/>
                <a:t>Kathryn </a:t>
              </a:r>
              <a:r>
                <a:rPr lang="en-US" sz="889" dirty="0" err="1"/>
                <a:t>Dannemann</a:t>
              </a:r>
              <a:endParaRPr lang="en-US" sz="889" dirty="0"/>
            </a:p>
          </p:txBody>
        </p:sp>
      </p:grpSp>
      <p:sp>
        <p:nvSpPr>
          <p:cNvPr id="6" name="TextBox 5"/>
          <p:cNvSpPr txBox="1"/>
          <p:nvPr/>
        </p:nvSpPr>
        <p:spPr>
          <a:xfrm>
            <a:off x="266641" y="1112699"/>
            <a:ext cx="1357151" cy="374398"/>
          </a:xfrm>
          <a:prstGeom prst="rect">
            <a:avLst/>
          </a:prstGeom>
          <a:noFill/>
        </p:spPr>
        <p:txBody>
          <a:bodyPr wrap="square" rtlCol="0">
            <a:spAutoFit/>
          </a:bodyPr>
          <a:lstStyle/>
          <a:p>
            <a:r>
              <a:rPr lang="en-US" sz="1833" b="1" dirty="0"/>
              <a:t> </a:t>
            </a:r>
            <a:r>
              <a:rPr lang="en-US" sz="1333" b="1" dirty="0"/>
              <a:t>MANE ENG:</a:t>
            </a:r>
          </a:p>
        </p:txBody>
      </p:sp>
      <p:grpSp>
        <p:nvGrpSpPr>
          <p:cNvPr id="17" name="Group 16"/>
          <p:cNvGrpSpPr/>
          <p:nvPr/>
        </p:nvGrpSpPr>
        <p:grpSpPr>
          <a:xfrm>
            <a:off x="6341042" y="1405771"/>
            <a:ext cx="774954" cy="1329447"/>
            <a:chOff x="8303228" y="1200065"/>
            <a:chExt cx="1790142" cy="3261122"/>
          </a:xfrm>
        </p:grpSpPr>
        <p:pic>
          <p:nvPicPr>
            <p:cNvPr id="68" name="Picture 67"/>
            <p:cNvPicPr preferRelativeResize="0">
              <a:picLocks/>
            </p:cNvPicPr>
            <p:nvPr/>
          </p:nvPicPr>
          <p:blipFill rotWithShape="1">
            <a:blip r:embed="rId7" cstate="print">
              <a:extLst>
                <a:ext uri="{28A0092B-C50C-407E-A947-70E740481C1C}">
                  <a14:useLocalDpi xmlns:a14="http://schemas.microsoft.com/office/drawing/2010/main" val="0"/>
                </a:ext>
              </a:extLst>
            </a:blip>
            <a:srcRect b="9517"/>
            <a:stretch/>
          </p:blipFill>
          <p:spPr>
            <a:xfrm>
              <a:off x="8303228" y="1200065"/>
              <a:ext cx="1790142" cy="2355167"/>
            </a:xfrm>
            <a:prstGeom prst="rect">
              <a:avLst/>
            </a:prstGeom>
            <a:ln>
              <a:noFill/>
            </a:ln>
          </p:spPr>
        </p:pic>
        <p:sp>
          <p:nvSpPr>
            <p:cNvPr id="69" name="TextBox 68"/>
            <p:cNvSpPr txBox="1"/>
            <p:nvPr/>
          </p:nvSpPr>
          <p:spPr>
            <a:xfrm>
              <a:off x="8315894" y="3563397"/>
              <a:ext cx="1636754" cy="897790"/>
            </a:xfrm>
            <a:prstGeom prst="rect">
              <a:avLst/>
            </a:prstGeom>
            <a:noFill/>
          </p:spPr>
          <p:txBody>
            <a:bodyPr wrap="square" rtlCol="0">
              <a:spAutoFit/>
            </a:bodyPr>
            <a:lstStyle/>
            <a:p>
              <a:pPr algn="ctr">
                <a:tabLst>
                  <a:tab pos="111898" algn="l"/>
                </a:tabLst>
              </a:pPr>
              <a:r>
                <a:rPr lang="en-US" sz="889" dirty="0"/>
                <a:t>Dan Walczyk</a:t>
              </a:r>
            </a:p>
          </p:txBody>
        </p:sp>
      </p:grpSp>
      <p:grpSp>
        <p:nvGrpSpPr>
          <p:cNvPr id="38" name="Group 37"/>
          <p:cNvGrpSpPr/>
          <p:nvPr/>
        </p:nvGrpSpPr>
        <p:grpSpPr>
          <a:xfrm>
            <a:off x="1997839" y="1404937"/>
            <a:ext cx="774954" cy="1333985"/>
            <a:chOff x="11605879" y="3116416"/>
            <a:chExt cx="3719780" cy="6403130"/>
          </a:xfrm>
        </p:grpSpPr>
        <p:pic>
          <p:nvPicPr>
            <p:cNvPr id="2" name="Picture 1"/>
            <p:cNvPicPr preferRelativeResize="0">
              <a:picLocks/>
            </p:cNvPicPr>
            <p:nvPr/>
          </p:nvPicPr>
          <p:blipFill rotWithShape="1">
            <a:blip r:embed="rId8">
              <a:extLst>
                <a:ext uri="{28A0092B-C50C-407E-A947-70E740481C1C}">
                  <a14:useLocalDpi xmlns:a14="http://schemas.microsoft.com/office/drawing/2010/main" val="0"/>
                </a:ext>
              </a:extLst>
            </a:blip>
            <a:srcRect l="3724" r="6524"/>
            <a:stretch/>
          </p:blipFill>
          <p:spPr>
            <a:xfrm>
              <a:off x="11605879" y="3116416"/>
              <a:ext cx="3719780" cy="4608576"/>
            </a:xfrm>
            <a:prstGeom prst="rect">
              <a:avLst/>
            </a:prstGeom>
            <a:ln>
              <a:noFill/>
            </a:ln>
          </p:spPr>
        </p:pic>
        <p:sp>
          <p:nvSpPr>
            <p:cNvPr id="23" name="TextBox 22"/>
            <p:cNvSpPr txBox="1"/>
            <p:nvPr/>
          </p:nvSpPr>
          <p:spPr>
            <a:xfrm>
              <a:off x="11744162" y="7762755"/>
              <a:ext cx="3097085" cy="1756791"/>
            </a:xfrm>
            <a:prstGeom prst="rect">
              <a:avLst/>
            </a:prstGeom>
            <a:noFill/>
          </p:spPr>
          <p:txBody>
            <a:bodyPr wrap="square" rtlCol="0">
              <a:spAutoFit/>
            </a:bodyPr>
            <a:lstStyle/>
            <a:p>
              <a:pPr algn="ctr"/>
              <a:r>
                <a:rPr lang="en-US" sz="889" dirty="0"/>
                <a:t>Josh Hurst</a:t>
              </a:r>
            </a:p>
          </p:txBody>
        </p:sp>
      </p:grpSp>
      <p:grpSp>
        <p:nvGrpSpPr>
          <p:cNvPr id="34" name="Group 33"/>
          <p:cNvGrpSpPr/>
          <p:nvPr/>
        </p:nvGrpSpPr>
        <p:grpSpPr>
          <a:xfrm>
            <a:off x="5349310" y="5221000"/>
            <a:ext cx="798428" cy="1184140"/>
            <a:chOff x="11309985" y="6734842"/>
            <a:chExt cx="1676700" cy="2486693"/>
          </a:xfrm>
        </p:grpSpPr>
        <p:pic>
          <p:nvPicPr>
            <p:cNvPr id="14" name="Picture 13"/>
            <p:cNvPicPr preferRelativeResize="0">
              <a:picLocks/>
            </p:cNvPicPr>
            <p:nvPr/>
          </p:nvPicPr>
          <p:blipFill>
            <a:blip r:embed="rId9">
              <a:extLst>
                <a:ext uri="{28A0092B-C50C-407E-A947-70E740481C1C}">
                  <a14:useLocalDpi xmlns:a14="http://schemas.microsoft.com/office/drawing/2010/main" val="0"/>
                </a:ext>
              </a:extLst>
            </a:blip>
            <a:stretch>
              <a:fillRect/>
            </a:stretch>
          </p:blipFill>
          <p:spPr>
            <a:xfrm>
              <a:off x="11309985" y="6734842"/>
              <a:ext cx="1627404" cy="2016253"/>
            </a:xfrm>
            <a:prstGeom prst="rect">
              <a:avLst/>
            </a:prstGeom>
            <a:ln>
              <a:noFill/>
            </a:ln>
          </p:spPr>
        </p:pic>
        <p:sp>
          <p:nvSpPr>
            <p:cNvPr id="33" name="TextBox 32"/>
            <p:cNvSpPr txBox="1"/>
            <p:nvPr/>
          </p:nvSpPr>
          <p:spPr>
            <a:xfrm>
              <a:off x="11403784" y="8740289"/>
              <a:ext cx="1582901" cy="481246"/>
            </a:xfrm>
            <a:prstGeom prst="rect">
              <a:avLst/>
            </a:prstGeom>
            <a:noFill/>
          </p:spPr>
          <p:txBody>
            <a:bodyPr wrap="square" rtlCol="0">
              <a:spAutoFit/>
            </a:bodyPr>
            <a:lstStyle/>
            <a:p>
              <a:pPr algn="ctr"/>
              <a:r>
                <a:rPr lang="en-US" sz="889" dirty="0"/>
                <a:t>Daniel Lewis</a:t>
              </a:r>
            </a:p>
          </p:txBody>
        </p:sp>
      </p:grpSp>
      <p:grpSp>
        <p:nvGrpSpPr>
          <p:cNvPr id="77" name="Group 76"/>
          <p:cNvGrpSpPr/>
          <p:nvPr/>
        </p:nvGrpSpPr>
        <p:grpSpPr>
          <a:xfrm>
            <a:off x="3806810" y="2820392"/>
            <a:ext cx="795543" cy="1330143"/>
            <a:chOff x="4047357" y="3830983"/>
            <a:chExt cx="1670640" cy="2793302"/>
          </a:xfrm>
        </p:grpSpPr>
        <p:pic>
          <p:nvPicPr>
            <p:cNvPr id="78" name="Picture 77"/>
            <p:cNvPicPr preferRelativeResize="0">
              <a:picLocks/>
            </p:cNvPicPr>
            <p:nvPr/>
          </p:nvPicPr>
          <p:blipFill rotWithShape="1">
            <a:blip r:embed="rId10" cstate="print">
              <a:extLst>
                <a:ext uri="{28A0092B-C50C-407E-A947-70E740481C1C}">
                  <a14:useLocalDpi xmlns:a14="http://schemas.microsoft.com/office/drawing/2010/main" val="0"/>
                </a:ext>
              </a:extLst>
            </a:blip>
            <a:srcRect l="8062" r="5584"/>
            <a:stretch/>
          </p:blipFill>
          <p:spPr>
            <a:xfrm>
              <a:off x="4047357" y="3830983"/>
              <a:ext cx="1627403" cy="2016252"/>
            </a:xfrm>
            <a:prstGeom prst="rect">
              <a:avLst/>
            </a:prstGeom>
            <a:ln>
              <a:noFill/>
            </a:ln>
          </p:spPr>
        </p:pic>
        <p:sp>
          <p:nvSpPr>
            <p:cNvPr id="79" name="TextBox 78"/>
            <p:cNvSpPr txBox="1"/>
            <p:nvPr/>
          </p:nvSpPr>
          <p:spPr>
            <a:xfrm>
              <a:off x="4161605" y="5855689"/>
              <a:ext cx="1556392" cy="768596"/>
            </a:xfrm>
            <a:prstGeom prst="rect">
              <a:avLst/>
            </a:prstGeom>
            <a:noFill/>
          </p:spPr>
          <p:txBody>
            <a:bodyPr wrap="square" rtlCol="0">
              <a:spAutoFit/>
            </a:bodyPr>
            <a:lstStyle/>
            <a:p>
              <a:r>
                <a:rPr lang="en-US" sz="889" dirty="0"/>
                <a:t>Junichi Kanai</a:t>
              </a:r>
            </a:p>
          </p:txBody>
        </p:sp>
      </p:grpSp>
      <p:grpSp>
        <p:nvGrpSpPr>
          <p:cNvPr id="80" name="Group 79"/>
          <p:cNvGrpSpPr/>
          <p:nvPr/>
        </p:nvGrpSpPr>
        <p:grpSpPr>
          <a:xfrm>
            <a:off x="7249939" y="2813721"/>
            <a:ext cx="802222" cy="1319226"/>
            <a:chOff x="5847697" y="3882247"/>
            <a:chExt cx="1684666" cy="2770375"/>
          </a:xfrm>
        </p:grpSpPr>
        <p:pic>
          <p:nvPicPr>
            <p:cNvPr id="81" name="Picture 80"/>
            <p:cNvPicPr preferRelativeResize="0">
              <a:picLocks/>
            </p:cNvPicPr>
            <p:nvPr/>
          </p:nvPicPr>
          <p:blipFill rotWithShape="1">
            <a:blip r:embed="rId11" cstate="print">
              <a:extLst>
                <a:ext uri="{28A0092B-C50C-407E-A947-70E740481C1C}">
                  <a14:useLocalDpi xmlns:a14="http://schemas.microsoft.com/office/drawing/2010/main" val="0"/>
                </a:ext>
              </a:extLst>
            </a:blip>
            <a:srcRect l="6136" r="5911"/>
            <a:stretch/>
          </p:blipFill>
          <p:spPr>
            <a:xfrm>
              <a:off x="5847697" y="3882247"/>
              <a:ext cx="1627403" cy="2020253"/>
            </a:xfrm>
            <a:prstGeom prst="rect">
              <a:avLst/>
            </a:prstGeom>
            <a:ln>
              <a:noFill/>
            </a:ln>
          </p:spPr>
        </p:pic>
        <p:sp>
          <p:nvSpPr>
            <p:cNvPr id="82" name="TextBox 81"/>
            <p:cNvSpPr txBox="1"/>
            <p:nvPr/>
          </p:nvSpPr>
          <p:spPr>
            <a:xfrm>
              <a:off x="5889630" y="5884026"/>
              <a:ext cx="1642733" cy="768596"/>
            </a:xfrm>
            <a:prstGeom prst="rect">
              <a:avLst/>
            </a:prstGeom>
            <a:noFill/>
          </p:spPr>
          <p:txBody>
            <a:bodyPr wrap="square" rtlCol="0">
              <a:spAutoFit/>
            </a:bodyPr>
            <a:lstStyle/>
            <a:p>
              <a:pPr algn="ctr"/>
              <a:r>
                <a:rPr lang="en-US" sz="889" dirty="0"/>
                <a:t>Shayla Sawyer</a:t>
              </a:r>
            </a:p>
          </p:txBody>
        </p:sp>
      </p:grpSp>
      <p:sp>
        <p:nvSpPr>
          <p:cNvPr id="35" name="TextBox 34"/>
          <p:cNvSpPr txBox="1"/>
          <p:nvPr/>
        </p:nvSpPr>
        <p:spPr>
          <a:xfrm>
            <a:off x="308177" y="2560677"/>
            <a:ext cx="1145444" cy="297454"/>
          </a:xfrm>
          <a:prstGeom prst="rect">
            <a:avLst/>
          </a:prstGeom>
          <a:noFill/>
        </p:spPr>
        <p:txBody>
          <a:bodyPr wrap="square" rtlCol="0">
            <a:spAutoFit/>
          </a:bodyPr>
          <a:lstStyle/>
          <a:p>
            <a:r>
              <a:rPr lang="en-US" sz="1333" b="1" dirty="0"/>
              <a:t>ECSE ENG:</a:t>
            </a:r>
          </a:p>
        </p:txBody>
      </p:sp>
      <p:grpSp>
        <p:nvGrpSpPr>
          <p:cNvPr id="25" name="Group 24"/>
          <p:cNvGrpSpPr/>
          <p:nvPr/>
        </p:nvGrpSpPr>
        <p:grpSpPr>
          <a:xfrm>
            <a:off x="1182623" y="1405953"/>
            <a:ext cx="774954" cy="1328444"/>
            <a:chOff x="6691215" y="1283597"/>
            <a:chExt cx="1033272" cy="1771260"/>
          </a:xfrm>
        </p:grpSpPr>
        <p:pic>
          <p:nvPicPr>
            <p:cNvPr id="9" name="Picture 8"/>
            <p:cNvPicPr preferRelativeResize="0">
              <a:picLocks/>
            </p:cNvPicPr>
            <p:nvPr/>
          </p:nvPicPr>
          <p:blipFill rotWithShape="1">
            <a:blip r:embed="rId12">
              <a:extLst>
                <a:ext uri="{28A0092B-C50C-407E-A947-70E740481C1C}">
                  <a14:useLocalDpi xmlns:a14="http://schemas.microsoft.com/office/drawing/2010/main" val="0"/>
                </a:ext>
              </a:extLst>
            </a:blip>
            <a:srcRect l="15559" r="12757"/>
            <a:stretch/>
          </p:blipFill>
          <p:spPr>
            <a:xfrm>
              <a:off x="6691215" y="1283597"/>
              <a:ext cx="1033272" cy="1275593"/>
            </a:xfrm>
            <a:prstGeom prst="rect">
              <a:avLst/>
            </a:prstGeom>
            <a:ln>
              <a:noFill/>
            </a:ln>
          </p:spPr>
        </p:pic>
        <p:sp>
          <p:nvSpPr>
            <p:cNvPr id="87" name="TextBox 86"/>
            <p:cNvSpPr txBox="1"/>
            <p:nvPr/>
          </p:nvSpPr>
          <p:spPr>
            <a:xfrm>
              <a:off x="6796918" y="2566859"/>
              <a:ext cx="843185" cy="487998"/>
            </a:xfrm>
            <a:prstGeom prst="rect">
              <a:avLst/>
            </a:prstGeom>
            <a:noFill/>
          </p:spPr>
          <p:txBody>
            <a:bodyPr wrap="square" rtlCol="0">
              <a:spAutoFit/>
            </a:bodyPr>
            <a:lstStyle/>
            <a:p>
              <a:pPr algn="ctr">
                <a:tabLst>
                  <a:tab pos="111898" algn="l"/>
                </a:tabLst>
              </a:pPr>
              <a:r>
                <a:rPr lang="en-US" sz="889" dirty="0"/>
                <a:t>Sarah Felix</a:t>
              </a:r>
            </a:p>
          </p:txBody>
        </p:sp>
      </p:grpSp>
      <p:grpSp>
        <p:nvGrpSpPr>
          <p:cNvPr id="20" name="Group 19"/>
          <p:cNvGrpSpPr/>
          <p:nvPr/>
        </p:nvGrpSpPr>
        <p:grpSpPr>
          <a:xfrm>
            <a:off x="1204891" y="2807124"/>
            <a:ext cx="772628" cy="1335268"/>
            <a:chOff x="2653441" y="3126835"/>
            <a:chExt cx="1030171" cy="1780357"/>
          </a:xfrm>
        </p:grpSpPr>
        <p:pic>
          <p:nvPicPr>
            <p:cNvPr id="1026" name="Picture 2" descr="Mona M. Hella"/>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53441" y="3126835"/>
              <a:ext cx="1030171"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73613" y="4419195"/>
              <a:ext cx="875562" cy="487997"/>
            </a:xfrm>
            <a:prstGeom prst="rect">
              <a:avLst/>
            </a:prstGeom>
            <a:noFill/>
            <a:ln>
              <a:noFill/>
            </a:ln>
          </p:spPr>
          <p:txBody>
            <a:bodyPr wrap="square" rtlCol="0">
              <a:spAutoFit/>
            </a:bodyPr>
            <a:lstStyle/>
            <a:p>
              <a:r>
                <a:rPr lang="en-US" sz="889" dirty="0"/>
                <a:t>Mona Hella</a:t>
              </a:r>
            </a:p>
          </p:txBody>
        </p:sp>
      </p:grpSp>
      <p:grpSp>
        <p:nvGrpSpPr>
          <p:cNvPr id="36" name="Group 35"/>
          <p:cNvGrpSpPr/>
          <p:nvPr/>
        </p:nvGrpSpPr>
        <p:grpSpPr>
          <a:xfrm>
            <a:off x="334316" y="2808533"/>
            <a:ext cx="833558" cy="1197026"/>
            <a:chOff x="4656107" y="3127001"/>
            <a:chExt cx="1111410" cy="1596034"/>
          </a:xfrm>
        </p:grpSpPr>
        <p:pic>
          <p:nvPicPr>
            <p:cNvPr id="1028" name="Picture 4" descr="Ishwara B. Bhat"/>
            <p:cNvPicPr preferRelativeResize="0">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1540000">
              <a:off x="4656107" y="3127001"/>
              <a:ext cx="1033272"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725156" y="4417482"/>
              <a:ext cx="1042361" cy="305553"/>
            </a:xfrm>
            <a:prstGeom prst="rect">
              <a:avLst/>
            </a:prstGeom>
            <a:noFill/>
          </p:spPr>
          <p:txBody>
            <a:bodyPr wrap="square" rtlCol="0">
              <a:spAutoFit/>
            </a:bodyPr>
            <a:lstStyle/>
            <a:p>
              <a:r>
                <a:rPr lang="en-US" sz="889" dirty="0"/>
                <a:t>Ishwara Bhat</a:t>
              </a:r>
            </a:p>
          </p:txBody>
        </p:sp>
      </p:grpSp>
      <p:grpSp>
        <p:nvGrpSpPr>
          <p:cNvPr id="39" name="Group 38"/>
          <p:cNvGrpSpPr/>
          <p:nvPr/>
        </p:nvGrpSpPr>
        <p:grpSpPr>
          <a:xfrm>
            <a:off x="4648186" y="2817184"/>
            <a:ext cx="839392" cy="1332209"/>
            <a:chOff x="8072061" y="3104115"/>
            <a:chExt cx="1119189" cy="1776278"/>
          </a:xfrm>
        </p:grpSpPr>
        <p:pic>
          <p:nvPicPr>
            <p:cNvPr id="1030" name="Picture 6" descr="Prabhakar Neti"/>
            <p:cNvPicPr preferRelativeResize="0">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8072061" y="3104115"/>
              <a:ext cx="1070452"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143589" y="4392396"/>
              <a:ext cx="1047661" cy="487997"/>
            </a:xfrm>
            <a:prstGeom prst="rect">
              <a:avLst/>
            </a:prstGeom>
            <a:noFill/>
          </p:spPr>
          <p:txBody>
            <a:bodyPr wrap="square" rtlCol="0">
              <a:spAutoFit/>
            </a:bodyPr>
            <a:lstStyle/>
            <a:p>
              <a:r>
                <a:rPr lang="en-US" sz="889" dirty="0"/>
                <a:t>Prabhakar Neti</a:t>
              </a:r>
            </a:p>
          </p:txBody>
        </p:sp>
      </p:grpSp>
      <p:grpSp>
        <p:nvGrpSpPr>
          <p:cNvPr id="41" name="Group 40"/>
          <p:cNvGrpSpPr/>
          <p:nvPr/>
        </p:nvGrpSpPr>
        <p:grpSpPr>
          <a:xfrm>
            <a:off x="1325382" y="5239381"/>
            <a:ext cx="844139" cy="1326782"/>
            <a:chOff x="3676634" y="4713357"/>
            <a:chExt cx="1125519" cy="1769042"/>
          </a:xfrm>
        </p:grpSpPr>
        <p:pic>
          <p:nvPicPr>
            <p:cNvPr id="1032" name="Picture 8" descr="Nima Ahmadi"/>
            <p:cNvPicPr preferRelativeResize="0">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76634" y="4713357"/>
              <a:ext cx="1033272"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3744483" y="5994402"/>
              <a:ext cx="1057670" cy="487997"/>
            </a:xfrm>
            <a:prstGeom prst="rect">
              <a:avLst/>
            </a:prstGeom>
            <a:noFill/>
          </p:spPr>
          <p:txBody>
            <a:bodyPr wrap="square" rtlCol="0">
              <a:spAutoFit/>
            </a:bodyPr>
            <a:lstStyle/>
            <a:p>
              <a:r>
                <a:rPr lang="en-US" sz="889" dirty="0"/>
                <a:t>Nima Ahmadi</a:t>
              </a:r>
            </a:p>
          </p:txBody>
        </p:sp>
      </p:grpSp>
      <p:grpSp>
        <p:nvGrpSpPr>
          <p:cNvPr id="3" name="Group 2"/>
          <p:cNvGrpSpPr/>
          <p:nvPr/>
        </p:nvGrpSpPr>
        <p:grpSpPr>
          <a:xfrm>
            <a:off x="5412493" y="1413793"/>
            <a:ext cx="894596" cy="1190717"/>
            <a:chOff x="9990366" y="1269999"/>
            <a:chExt cx="1192795" cy="1587623"/>
          </a:xfrm>
        </p:grpSpPr>
        <p:sp>
          <p:nvSpPr>
            <p:cNvPr id="44" name="TextBox 43"/>
            <p:cNvSpPr txBox="1"/>
            <p:nvPr/>
          </p:nvSpPr>
          <p:spPr>
            <a:xfrm>
              <a:off x="9990366" y="2552069"/>
              <a:ext cx="1192795" cy="305553"/>
            </a:xfrm>
            <a:prstGeom prst="rect">
              <a:avLst/>
            </a:prstGeom>
            <a:noFill/>
          </p:spPr>
          <p:txBody>
            <a:bodyPr wrap="square" rtlCol="0">
              <a:spAutoFit/>
            </a:bodyPr>
            <a:lstStyle/>
            <a:p>
              <a:pPr algn="ctr"/>
              <a:r>
                <a:rPr lang="en-US" sz="889" dirty="0"/>
                <a:t>Indika Perera</a:t>
              </a:r>
            </a:p>
          </p:txBody>
        </p:sp>
        <p:pic>
          <p:nvPicPr>
            <p:cNvPr id="71" name="Picture 70"/>
            <p:cNvPicPr preferRelativeResize="0">
              <a:picLocks/>
            </p:cNvPicPr>
            <p:nvPr/>
          </p:nvPicPr>
          <p:blipFill rotWithShape="1">
            <a:blip r:embed="rId17"/>
            <a:srcRect l="29540" r="25857"/>
            <a:stretch/>
          </p:blipFill>
          <p:spPr>
            <a:xfrm flipH="1">
              <a:off x="10115253" y="1269999"/>
              <a:ext cx="1033272" cy="1280160"/>
            </a:xfrm>
            <a:prstGeom prst="rect">
              <a:avLst/>
            </a:prstGeom>
          </p:spPr>
        </p:pic>
      </p:grpSp>
      <p:grpSp>
        <p:nvGrpSpPr>
          <p:cNvPr id="16" name="Group 15"/>
          <p:cNvGrpSpPr/>
          <p:nvPr/>
        </p:nvGrpSpPr>
        <p:grpSpPr>
          <a:xfrm>
            <a:off x="4490453" y="1420476"/>
            <a:ext cx="1033290" cy="1274262"/>
            <a:chOff x="8911658" y="1269999"/>
            <a:chExt cx="1377720" cy="1699016"/>
          </a:xfrm>
        </p:grpSpPr>
        <p:sp>
          <p:nvSpPr>
            <p:cNvPr id="43" name="TextBox 42"/>
            <p:cNvSpPr txBox="1"/>
            <p:nvPr/>
          </p:nvSpPr>
          <p:spPr>
            <a:xfrm>
              <a:off x="8911658" y="2566426"/>
              <a:ext cx="1377720" cy="402589"/>
            </a:xfrm>
            <a:prstGeom prst="rect">
              <a:avLst/>
            </a:prstGeom>
            <a:noFill/>
          </p:spPr>
          <p:txBody>
            <a:bodyPr wrap="square" rtlCol="0">
              <a:spAutoFit/>
            </a:bodyPr>
            <a:lstStyle/>
            <a:p>
              <a:pPr algn="ctr">
                <a:lnSpc>
                  <a:spcPts val="833"/>
                </a:lnSpc>
              </a:pPr>
              <a:r>
                <a:rPr lang="en-US" sz="889" dirty="0"/>
                <a:t>Karthik Panneerselvam</a:t>
              </a:r>
            </a:p>
          </p:txBody>
        </p:sp>
        <p:pic>
          <p:nvPicPr>
            <p:cNvPr id="74" name="Picture 18" descr="http://cemsim.rpi.edu/sites/default/files/styles/640_x_640_crop/public/people/karthi.jpg?itok=RKpcMvj0"/>
            <p:cNvPicPr preferRelativeResize="0">
              <a:picLocks noChangeArrowheads="1"/>
            </p:cNvPicPr>
            <p:nvPr/>
          </p:nvPicPr>
          <p:blipFill rotWithShape="1">
            <a:blip r:embed="rId18" cstate="print">
              <a:extLst>
                <a:ext uri="{28A0092B-C50C-407E-A947-70E740481C1C}">
                  <a14:useLocalDpi xmlns:a14="http://schemas.microsoft.com/office/drawing/2010/main" val="0"/>
                </a:ext>
              </a:extLst>
            </a:blip>
            <a:srcRect/>
            <a:stretch/>
          </p:blipFill>
          <p:spPr bwMode="auto">
            <a:xfrm>
              <a:off x="9122195" y="1269999"/>
              <a:ext cx="1033272" cy="1280160"/>
            </a:xfrm>
            <a:prstGeom prst="rect">
              <a:avLst/>
            </a:prstGeom>
            <a:solidFill>
              <a:schemeClr val="bg1"/>
            </a:solidFill>
          </p:spPr>
        </p:pic>
      </p:grpSp>
      <p:grpSp>
        <p:nvGrpSpPr>
          <p:cNvPr id="59" name="Group 58">
            <a:extLst>
              <a:ext uri="{FF2B5EF4-FFF2-40B4-BE49-F238E27FC236}">
                <a16:creationId xmlns:a16="http://schemas.microsoft.com/office/drawing/2014/main" id="{2FF2C02F-AD47-10D3-5B43-8708F2AF8345}"/>
              </a:ext>
            </a:extLst>
          </p:cNvPr>
          <p:cNvGrpSpPr/>
          <p:nvPr/>
        </p:nvGrpSpPr>
        <p:grpSpPr>
          <a:xfrm>
            <a:off x="2087960" y="5230420"/>
            <a:ext cx="1245609" cy="1343110"/>
            <a:chOff x="4642230" y="4795368"/>
            <a:chExt cx="1819111" cy="1790813"/>
          </a:xfrm>
        </p:grpSpPr>
        <p:pic>
          <p:nvPicPr>
            <p:cNvPr id="54" name="Picture 6" descr="Rostyslav (Rosty) Korolov">
              <a:extLst>
                <a:ext uri="{FF2B5EF4-FFF2-40B4-BE49-F238E27FC236}">
                  <a16:creationId xmlns:a16="http://schemas.microsoft.com/office/drawing/2014/main" id="{9CAD1F43-8D8E-164F-DFCE-123B8EE7B429}"/>
                </a:ext>
              </a:extLst>
            </p:cNvPr>
            <p:cNvPicPr preferRelativeResize="0">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92946" y="4795368"/>
              <a:ext cx="1033272" cy="1280160"/>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808D5546-E612-D460-D445-3B2E916D0ADE}"/>
                </a:ext>
              </a:extLst>
            </p:cNvPr>
            <p:cNvSpPr txBox="1"/>
            <p:nvPr/>
          </p:nvSpPr>
          <p:spPr>
            <a:xfrm>
              <a:off x="4642230" y="6098184"/>
              <a:ext cx="1819111" cy="487997"/>
            </a:xfrm>
            <a:prstGeom prst="rect">
              <a:avLst/>
            </a:prstGeom>
            <a:noFill/>
          </p:spPr>
          <p:txBody>
            <a:bodyPr wrap="square" rtlCol="0">
              <a:spAutoFit/>
            </a:bodyPr>
            <a:lstStyle/>
            <a:p>
              <a:pPr algn="ctr"/>
              <a:r>
                <a:rPr lang="en-US" sz="889" dirty="0"/>
                <a:t>Rostyslav (</a:t>
              </a:r>
              <a:r>
                <a:rPr lang="en-US" sz="889" dirty="0" err="1"/>
                <a:t>Rosty</a:t>
              </a:r>
              <a:r>
                <a:rPr lang="en-US" sz="889" dirty="0"/>
                <a:t>) Korolov</a:t>
              </a:r>
            </a:p>
          </p:txBody>
        </p:sp>
      </p:grpSp>
      <p:grpSp>
        <p:nvGrpSpPr>
          <p:cNvPr id="64" name="Group 63">
            <a:extLst>
              <a:ext uri="{FF2B5EF4-FFF2-40B4-BE49-F238E27FC236}">
                <a16:creationId xmlns:a16="http://schemas.microsoft.com/office/drawing/2014/main" id="{4481C931-FC58-B7E9-3297-3BC6CC28879E}"/>
              </a:ext>
            </a:extLst>
          </p:cNvPr>
          <p:cNvGrpSpPr/>
          <p:nvPr/>
        </p:nvGrpSpPr>
        <p:grpSpPr>
          <a:xfrm>
            <a:off x="7935636" y="5208578"/>
            <a:ext cx="840519" cy="1322083"/>
            <a:chOff x="10659961" y="4811121"/>
            <a:chExt cx="1120692" cy="1762777"/>
          </a:xfrm>
        </p:grpSpPr>
        <p:pic>
          <p:nvPicPr>
            <p:cNvPr id="62" name="Picture 8">
              <a:extLst>
                <a:ext uri="{FF2B5EF4-FFF2-40B4-BE49-F238E27FC236}">
                  <a16:creationId xmlns:a16="http://schemas.microsoft.com/office/drawing/2014/main" id="{4A954B81-7B04-0EBC-825C-C6C943977F9C}"/>
                </a:ext>
              </a:extLst>
            </p:cNvPr>
            <p:cNvPicPr preferRelativeResize="0">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59961" y="4811121"/>
              <a:ext cx="1033272" cy="1280160"/>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08FB5F59-1E64-7351-36F4-15D8E4335A92}"/>
                </a:ext>
              </a:extLst>
            </p:cNvPr>
            <p:cNvSpPr txBox="1"/>
            <p:nvPr/>
          </p:nvSpPr>
          <p:spPr>
            <a:xfrm>
              <a:off x="10714538" y="6085901"/>
              <a:ext cx="1066115" cy="487997"/>
            </a:xfrm>
            <a:prstGeom prst="rect">
              <a:avLst/>
            </a:prstGeom>
            <a:noFill/>
          </p:spPr>
          <p:txBody>
            <a:bodyPr wrap="square" rtlCol="0">
              <a:spAutoFit/>
            </a:bodyPr>
            <a:lstStyle/>
            <a:p>
              <a:r>
                <a:rPr lang="en-US" sz="889" dirty="0"/>
                <a:t>Chaitanya </a:t>
              </a:r>
              <a:r>
                <a:rPr lang="en-US" sz="889" dirty="0" err="1"/>
                <a:t>Ullal</a:t>
              </a:r>
              <a:endParaRPr lang="en-US" sz="889" dirty="0"/>
            </a:p>
          </p:txBody>
        </p:sp>
      </p:grpSp>
      <p:grpSp>
        <p:nvGrpSpPr>
          <p:cNvPr id="98" name="Group 97"/>
          <p:cNvGrpSpPr/>
          <p:nvPr/>
        </p:nvGrpSpPr>
        <p:grpSpPr>
          <a:xfrm>
            <a:off x="7161568" y="1395341"/>
            <a:ext cx="894596" cy="1183922"/>
            <a:chOff x="28414529" y="5143497"/>
            <a:chExt cx="3220547" cy="4262121"/>
          </a:xfrm>
        </p:grpSpPr>
        <p:sp>
          <p:nvSpPr>
            <p:cNvPr id="70" name="TextBox 69">
              <a:extLst>
                <a:ext uri="{FF2B5EF4-FFF2-40B4-BE49-F238E27FC236}">
                  <a16:creationId xmlns:a16="http://schemas.microsoft.com/office/drawing/2014/main" id="{8C343998-B84D-AEDF-14CA-3CD91C484679}"/>
                </a:ext>
              </a:extLst>
            </p:cNvPr>
            <p:cNvSpPr txBox="1"/>
            <p:nvPr/>
          </p:nvSpPr>
          <p:spPr>
            <a:xfrm>
              <a:off x="28414529" y="8580624"/>
              <a:ext cx="3220547" cy="824994"/>
            </a:xfrm>
            <a:prstGeom prst="rect">
              <a:avLst/>
            </a:prstGeom>
            <a:noFill/>
          </p:spPr>
          <p:txBody>
            <a:bodyPr wrap="square" rtlCol="0">
              <a:spAutoFit/>
            </a:bodyPr>
            <a:lstStyle/>
            <a:p>
              <a:pPr algn="ctr"/>
              <a:r>
                <a:rPr lang="en-US" sz="889" dirty="0"/>
                <a:t>Fred Willett</a:t>
              </a:r>
            </a:p>
          </p:txBody>
        </p:sp>
        <p:pic>
          <p:nvPicPr>
            <p:cNvPr id="84" name="Picture 83" descr="A person wearing glasses&#10;&#10;Description automatically generated with medium confidence">
              <a:extLst>
                <a:ext uri="{FF2B5EF4-FFF2-40B4-BE49-F238E27FC236}">
                  <a16:creationId xmlns:a16="http://schemas.microsoft.com/office/drawing/2014/main" id="{C71668E4-ABEF-7DD6-62DB-3BF619222E8A}"/>
                </a:ext>
              </a:extLst>
            </p:cNvPr>
            <p:cNvPicPr preferRelativeResize="0">
              <a:picLocks/>
            </p:cNvPicPr>
            <p:nvPr/>
          </p:nvPicPr>
          <p:blipFill rotWithShape="1">
            <a:blip r:embed="rId21" cstate="print">
              <a:extLst>
                <a:ext uri="{28A0092B-C50C-407E-A947-70E740481C1C}">
                  <a14:useLocalDpi xmlns:a14="http://schemas.microsoft.com/office/drawing/2010/main" val="0"/>
                </a:ext>
              </a:extLst>
            </a:blip>
            <a:srcRect l="7189" r="6853"/>
            <a:stretch/>
          </p:blipFill>
          <p:spPr>
            <a:xfrm>
              <a:off x="28514532" y="5143497"/>
              <a:ext cx="2788920" cy="3456432"/>
            </a:xfrm>
            <a:prstGeom prst="rect">
              <a:avLst/>
            </a:prstGeom>
          </p:spPr>
        </p:pic>
      </p:grpSp>
      <p:grpSp>
        <p:nvGrpSpPr>
          <p:cNvPr id="92" name="Group 91">
            <a:extLst>
              <a:ext uri="{FF2B5EF4-FFF2-40B4-BE49-F238E27FC236}">
                <a16:creationId xmlns:a16="http://schemas.microsoft.com/office/drawing/2014/main" id="{F1688862-50E8-A5FC-27CE-EF2898793E80}"/>
              </a:ext>
            </a:extLst>
          </p:cNvPr>
          <p:cNvGrpSpPr/>
          <p:nvPr/>
        </p:nvGrpSpPr>
        <p:grpSpPr>
          <a:xfrm>
            <a:off x="5539126" y="2817185"/>
            <a:ext cx="820914" cy="1315762"/>
            <a:chOff x="10803538" y="3155354"/>
            <a:chExt cx="1094552" cy="1754351"/>
          </a:xfrm>
        </p:grpSpPr>
        <p:sp>
          <p:nvSpPr>
            <p:cNvPr id="51" name="TextBox 50">
              <a:extLst>
                <a:ext uri="{FF2B5EF4-FFF2-40B4-BE49-F238E27FC236}">
                  <a16:creationId xmlns:a16="http://schemas.microsoft.com/office/drawing/2014/main" id="{A2BE8975-7744-6100-5F2F-6B95E4FD74D3}"/>
                </a:ext>
              </a:extLst>
            </p:cNvPr>
            <p:cNvSpPr txBox="1"/>
            <p:nvPr/>
          </p:nvSpPr>
          <p:spPr>
            <a:xfrm>
              <a:off x="10803538" y="4421707"/>
              <a:ext cx="1094552" cy="487998"/>
            </a:xfrm>
            <a:prstGeom prst="rect">
              <a:avLst/>
            </a:prstGeom>
            <a:noFill/>
          </p:spPr>
          <p:txBody>
            <a:bodyPr wrap="square" rtlCol="0">
              <a:spAutoFit/>
            </a:bodyPr>
            <a:lstStyle/>
            <a:p>
              <a:pPr algn="ctr"/>
              <a:r>
                <a:rPr lang="en-US" sz="889" dirty="0"/>
                <a:t>Alex Patterson</a:t>
              </a:r>
            </a:p>
          </p:txBody>
        </p:sp>
        <p:pic>
          <p:nvPicPr>
            <p:cNvPr id="85" name="Picture 84">
              <a:extLst>
                <a:ext uri="{FF2B5EF4-FFF2-40B4-BE49-F238E27FC236}">
                  <a16:creationId xmlns:a16="http://schemas.microsoft.com/office/drawing/2014/main" id="{3B271852-97BC-D527-8DEB-533EFA1E67C9}"/>
                </a:ext>
              </a:extLst>
            </p:cNvPr>
            <p:cNvPicPr preferRelativeResize="0">
              <a:picLocks/>
            </p:cNvPicPr>
            <p:nvPr/>
          </p:nvPicPr>
          <p:blipFill>
            <a:blip r:embed="rId22"/>
            <a:stretch>
              <a:fillRect/>
            </a:stretch>
          </p:blipFill>
          <p:spPr>
            <a:xfrm>
              <a:off x="10811609" y="3155354"/>
              <a:ext cx="1033272" cy="1280160"/>
            </a:xfrm>
            <a:prstGeom prst="rect">
              <a:avLst/>
            </a:prstGeom>
          </p:spPr>
        </p:pic>
      </p:grpSp>
      <p:grpSp>
        <p:nvGrpSpPr>
          <p:cNvPr id="93" name="Group 92">
            <a:extLst>
              <a:ext uri="{FF2B5EF4-FFF2-40B4-BE49-F238E27FC236}">
                <a16:creationId xmlns:a16="http://schemas.microsoft.com/office/drawing/2014/main" id="{0B10B3F9-9572-7F93-3342-735D0F9A3693}"/>
              </a:ext>
            </a:extLst>
          </p:cNvPr>
          <p:cNvGrpSpPr/>
          <p:nvPr/>
        </p:nvGrpSpPr>
        <p:grpSpPr>
          <a:xfrm>
            <a:off x="2049179" y="2803739"/>
            <a:ext cx="854221" cy="1181059"/>
            <a:chOff x="9470666" y="3153247"/>
            <a:chExt cx="1138961" cy="1574747"/>
          </a:xfrm>
        </p:grpSpPr>
        <p:sp>
          <p:nvSpPr>
            <p:cNvPr id="32" name="TextBox 31">
              <a:extLst>
                <a:ext uri="{FF2B5EF4-FFF2-40B4-BE49-F238E27FC236}">
                  <a16:creationId xmlns:a16="http://schemas.microsoft.com/office/drawing/2014/main" id="{F1AC3BFF-6D96-84B6-5DA2-EC2A9CA10C55}"/>
                </a:ext>
              </a:extLst>
            </p:cNvPr>
            <p:cNvSpPr txBox="1"/>
            <p:nvPr/>
          </p:nvSpPr>
          <p:spPr>
            <a:xfrm flipH="1">
              <a:off x="9470666" y="4422440"/>
              <a:ext cx="1138961" cy="305554"/>
            </a:xfrm>
            <a:prstGeom prst="rect">
              <a:avLst/>
            </a:prstGeom>
            <a:noFill/>
          </p:spPr>
          <p:txBody>
            <a:bodyPr wrap="square" rtlCol="0">
              <a:spAutoFit/>
            </a:bodyPr>
            <a:lstStyle/>
            <a:p>
              <a:pPr algn="ctr"/>
              <a:r>
                <a:rPr lang="en-US" sz="889" dirty="0"/>
                <a:t>Rena Huang</a:t>
              </a:r>
            </a:p>
          </p:txBody>
        </p:sp>
        <p:pic>
          <p:nvPicPr>
            <p:cNvPr id="91" name="Picture 4" descr="Rena Huang">
              <a:extLst>
                <a:ext uri="{FF2B5EF4-FFF2-40B4-BE49-F238E27FC236}">
                  <a16:creationId xmlns:a16="http://schemas.microsoft.com/office/drawing/2014/main" id="{D407B3A4-DB50-038A-30E9-2A1A59A667FE}"/>
                </a:ext>
              </a:extLst>
            </p:cNvPr>
            <p:cNvPicPr preferRelativeResize="0">
              <a:picLocks noChangeArrowheads="1"/>
            </p:cNvPicPr>
            <p:nvPr/>
          </p:nvPicPr>
          <p:blipFill rotWithShape="1">
            <a:blip r:embed="rId23" cstate="print">
              <a:extLst>
                <a:ext uri="{28A0092B-C50C-407E-A947-70E740481C1C}">
                  <a14:useLocalDpi xmlns:a14="http://schemas.microsoft.com/office/drawing/2010/main" val="0"/>
                </a:ext>
              </a:extLst>
            </a:blip>
            <a:srcRect l="7684" r="6736"/>
            <a:stretch/>
          </p:blipFill>
          <p:spPr bwMode="auto">
            <a:xfrm>
              <a:off x="9500303" y="3153247"/>
              <a:ext cx="1033272" cy="12806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62942827-A240-E36F-76A5-406F784702E8}"/>
              </a:ext>
            </a:extLst>
          </p:cNvPr>
          <p:cNvGrpSpPr/>
          <p:nvPr/>
        </p:nvGrpSpPr>
        <p:grpSpPr>
          <a:xfrm>
            <a:off x="6351405" y="2822345"/>
            <a:ext cx="1000595" cy="1180510"/>
            <a:chOff x="22861327" y="10526097"/>
            <a:chExt cx="3602141" cy="4249835"/>
          </a:xfrm>
        </p:grpSpPr>
        <p:sp>
          <p:nvSpPr>
            <p:cNvPr id="26" name="TextBox 25">
              <a:extLst>
                <a:ext uri="{FF2B5EF4-FFF2-40B4-BE49-F238E27FC236}">
                  <a16:creationId xmlns:a16="http://schemas.microsoft.com/office/drawing/2014/main" id="{6441C9A6-537B-9311-9E6C-751C67A82D84}"/>
                </a:ext>
              </a:extLst>
            </p:cNvPr>
            <p:cNvSpPr txBox="1"/>
            <p:nvPr/>
          </p:nvSpPr>
          <p:spPr>
            <a:xfrm>
              <a:off x="22861327" y="13950938"/>
              <a:ext cx="3602141" cy="824994"/>
            </a:xfrm>
            <a:prstGeom prst="rect">
              <a:avLst/>
            </a:prstGeom>
            <a:noFill/>
          </p:spPr>
          <p:txBody>
            <a:bodyPr wrap="none" rtlCol="0">
              <a:spAutoFit/>
            </a:bodyPr>
            <a:lstStyle/>
            <a:p>
              <a:r>
                <a:rPr lang="en-US" sz="889" dirty="0"/>
                <a:t>James Dylan Rees</a:t>
              </a:r>
            </a:p>
          </p:txBody>
        </p:sp>
        <p:pic>
          <p:nvPicPr>
            <p:cNvPr id="94" name="Picture 93">
              <a:extLst>
                <a:ext uri="{FF2B5EF4-FFF2-40B4-BE49-F238E27FC236}">
                  <a16:creationId xmlns:a16="http://schemas.microsoft.com/office/drawing/2014/main" id="{2E43DB20-B1FB-D9A8-CE55-F97C8DAAA30C}"/>
                </a:ext>
              </a:extLst>
            </p:cNvPr>
            <p:cNvPicPr preferRelativeResize="0">
              <a:picLocks/>
            </p:cNvPicPr>
            <p:nvPr/>
          </p:nvPicPr>
          <p:blipFill rotWithShape="1">
            <a:blip r:embed="rId24"/>
            <a:srcRect l="10635" b="9420"/>
            <a:stretch/>
          </p:blipFill>
          <p:spPr>
            <a:xfrm>
              <a:off x="23040688" y="10526097"/>
              <a:ext cx="2789835" cy="3456431"/>
            </a:xfrm>
            <a:prstGeom prst="rect">
              <a:avLst/>
            </a:prstGeom>
          </p:spPr>
        </p:pic>
      </p:grpSp>
      <p:grpSp>
        <p:nvGrpSpPr>
          <p:cNvPr id="29" name="Group 28"/>
          <p:cNvGrpSpPr/>
          <p:nvPr/>
        </p:nvGrpSpPr>
        <p:grpSpPr>
          <a:xfrm>
            <a:off x="3642056" y="1424172"/>
            <a:ext cx="1032901" cy="1328146"/>
            <a:chOff x="4598017" y="1285233"/>
            <a:chExt cx="1377202" cy="1770861"/>
          </a:xfrm>
        </p:grpSpPr>
        <p:sp>
          <p:nvSpPr>
            <p:cNvPr id="52" name="TextBox 51"/>
            <p:cNvSpPr txBox="1"/>
            <p:nvPr/>
          </p:nvSpPr>
          <p:spPr>
            <a:xfrm>
              <a:off x="4598017" y="2568097"/>
              <a:ext cx="1377202" cy="487997"/>
            </a:xfrm>
            <a:prstGeom prst="rect">
              <a:avLst/>
            </a:prstGeom>
            <a:noFill/>
          </p:spPr>
          <p:txBody>
            <a:bodyPr wrap="square" rtlCol="0">
              <a:spAutoFit/>
            </a:bodyPr>
            <a:lstStyle/>
            <a:p>
              <a:pPr algn="ctr">
                <a:tabLst>
                  <a:tab pos="111898" algn="l"/>
                </a:tabLst>
              </a:pPr>
              <a:r>
                <a:rPr lang="en-US" sz="889" dirty="0"/>
                <a:t>Matt Oehlschlaeger</a:t>
              </a:r>
            </a:p>
          </p:txBody>
        </p:sp>
        <p:pic>
          <p:nvPicPr>
            <p:cNvPr id="19" name="Picture 18"/>
            <p:cNvPicPr preferRelativeResize="0">
              <a:picLocks/>
            </p:cNvPicPr>
            <p:nvPr/>
          </p:nvPicPr>
          <p:blipFill>
            <a:blip r:embed="rId25"/>
            <a:stretch>
              <a:fillRect/>
            </a:stretch>
          </p:blipFill>
          <p:spPr>
            <a:xfrm>
              <a:off x="4758279" y="1285233"/>
              <a:ext cx="1033272" cy="1280160"/>
            </a:xfrm>
            <a:prstGeom prst="rect">
              <a:avLst/>
            </a:prstGeom>
          </p:spPr>
        </p:pic>
      </p:grpSp>
      <p:grpSp>
        <p:nvGrpSpPr>
          <p:cNvPr id="53" name="Group 52"/>
          <p:cNvGrpSpPr/>
          <p:nvPr/>
        </p:nvGrpSpPr>
        <p:grpSpPr>
          <a:xfrm>
            <a:off x="2819331" y="1405047"/>
            <a:ext cx="858331" cy="1337287"/>
            <a:chOff x="9401600" y="5165057"/>
            <a:chExt cx="3089991" cy="4814233"/>
          </a:xfrm>
        </p:grpSpPr>
        <p:sp>
          <p:nvSpPr>
            <p:cNvPr id="73" name="TextBox 72"/>
            <p:cNvSpPr txBox="1"/>
            <p:nvPr/>
          </p:nvSpPr>
          <p:spPr>
            <a:xfrm>
              <a:off x="9401600" y="8661697"/>
              <a:ext cx="3089991" cy="1317593"/>
            </a:xfrm>
            <a:prstGeom prst="rect">
              <a:avLst/>
            </a:prstGeom>
            <a:noFill/>
          </p:spPr>
          <p:txBody>
            <a:bodyPr wrap="square" rtlCol="0">
              <a:spAutoFit/>
            </a:bodyPr>
            <a:lstStyle/>
            <a:p>
              <a:pPr algn="ctr">
                <a:tabLst>
                  <a:tab pos="111898" algn="l"/>
                </a:tabLst>
              </a:pPr>
              <a:r>
                <a:rPr lang="en-US" sz="889" dirty="0"/>
                <a:t>Sandipan Mishra</a:t>
              </a:r>
            </a:p>
          </p:txBody>
        </p:sp>
        <p:pic>
          <p:nvPicPr>
            <p:cNvPr id="49" name="Picture 48"/>
            <p:cNvPicPr preferRelativeResize="0">
              <a:picLocks/>
            </p:cNvPicPr>
            <p:nvPr/>
          </p:nvPicPr>
          <p:blipFill rotWithShape="1">
            <a:blip r:embed="rId26"/>
            <a:srcRect l="6429" r="6429"/>
            <a:stretch/>
          </p:blipFill>
          <p:spPr>
            <a:xfrm>
              <a:off x="9561516" y="5165057"/>
              <a:ext cx="2788920" cy="3456432"/>
            </a:xfrm>
            <a:prstGeom prst="rect">
              <a:avLst/>
            </a:prstGeom>
          </p:spPr>
        </p:pic>
      </p:grpSp>
      <p:grpSp>
        <p:nvGrpSpPr>
          <p:cNvPr id="97" name="Group 96"/>
          <p:cNvGrpSpPr/>
          <p:nvPr/>
        </p:nvGrpSpPr>
        <p:grpSpPr>
          <a:xfrm>
            <a:off x="2923192" y="2812540"/>
            <a:ext cx="841883" cy="1192383"/>
            <a:chOff x="11129769" y="15605728"/>
            <a:chExt cx="3030777" cy="4292580"/>
          </a:xfrm>
        </p:grpSpPr>
        <p:pic>
          <p:nvPicPr>
            <p:cNvPr id="47" name="Picture 46"/>
            <p:cNvPicPr preferRelativeResize="0">
              <a:picLocks/>
            </p:cNvPicPr>
            <p:nvPr/>
          </p:nvPicPr>
          <p:blipFill>
            <a:blip r:embed="rId27"/>
            <a:stretch>
              <a:fillRect/>
            </a:stretch>
          </p:blipFill>
          <p:spPr>
            <a:xfrm>
              <a:off x="11189921" y="15605728"/>
              <a:ext cx="2789834" cy="3456432"/>
            </a:xfrm>
            <a:prstGeom prst="rect">
              <a:avLst/>
            </a:prstGeom>
          </p:spPr>
        </p:pic>
        <p:sp>
          <p:nvSpPr>
            <p:cNvPr id="83" name="TextBox 82"/>
            <p:cNvSpPr txBox="1"/>
            <p:nvPr/>
          </p:nvSpPr>
          <p:spPr>
            <a:xfrm>
              <a:off x="11129769" y="19073314"/>
              <a:ext cx="3030777" cy="824994"/>
            </a:xfrm>
            <a:prstGeom prst="rect">
              <a:avLst/>
            </a:prstGeom>
            <a:noFill/>
          </p:spPr>
          <p:txBody>
            <a:bodyPr wrap="square" rtlCol="0">
              <a:spAutoFit/>
            </a:bodyPr>
            <a:lstStyle/>
            <a:p>
              <a:pPr algn="ctr"/>
              <a:r>
                <a:rPr lang="en-US" sz="889" dirty="0"/>
                <a:t>Agung Julius</a:t>
              </a:r>
            </a:p>
          </p:txBody>
        </p:sp>
      </p:grpSp>
      <p:grpSp>
        <p:nvGrpSpPr>
          <p:cNvPr id="15" name="Group 14">
            <a:extLst>
              <a:ext uri="{FF2B5EF4-FFF2-40B4-BE49-F238E27FC236}">
                <a16:creationId xmlns:a16="http://schemas.microsoft.com/office/drawing/2014/main" id="{8D2CFA29-27FD-0640-D476-1DAB176B3145}"/>
              </a:ext>
            </a:extLst>
          </p:cNvPr>
          <p:cNvGrpSpPr/>
          <p:nvPr/>
        </p:nvGrpSpPr>
        <p:grpSpPr>
          <a:xfrm>
            <a:off x="8071751" y="2815900"/>
            <a:ext cx="778579" cy="1203835"/>
            <a:chOff x="28948496" y="10477683"/>
            <a:chExt cx="2802884" cy="4333805"/>
          </a:xfrm>
        </p:grpSpPr>
        <p:sp>
          <p:nvSpPr>
            <p:cNvPr id="99" name="TextBox 98"/>
            <p:cNvSpPr txBox="1"/>
            <p:nvPr/>
          </p:nvSpPr>
          <p:spPr>
            <a:xfrm>
              <a:off x="28948496" y="13986494"/>
              <a:ext cx="2802884" cy="824994"/>
            </a:xfrm>
            <a:prstGeom prst="rect">
              <a:avLst/>
            </a:prstGeom>
            <a:noFill/>
          </p:spPr>
          <p:txBody>
            <a:bodyPr wrap="square" rtlCol="0">
              <a:spAutoFit/>
            </a:bodyPr>
            <a:lstStyle/>
            <a:p>
              <a:pPr algn="ctr"/>
              <a:r>
                <a:rPr lang="en-US" sz="889" dirty="0"/>
                <a:t>Kyle Wilt</a:t>
              </a:r>
            </a:p>
          </p:txBody>
        </p:sp>
        <p:pic>
          <p:nvPicPr>
            <p:cNvPr id="10" name="Picture 9">
              <a:extLst>
                <a:ext uri="{FF2B5EF4-FFF2-40B4-BE49-F238E27FC236}">
                  <a16:creationId xmlns:a16="http://schemas.microsoft.com/office/drawing/2014/main" id="{F7D68796-81E9-8026-CF0A-D4F3EC0E5D6C}"/>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12896" r="17255"/>
            <a:stretch/>
          </p:blipFill>
          <p:spPr>
            <a:xfrm>
              <a:off x="29081532" y="10477683"/>
              <a:ext cx="2552636" cy="3456433"/>
            </a:xfrm>
            <a:prstGeom prst="rect">
              <a:avLst/>
            </a:prstGeom>
          </p:spPr>
        </p:pic>
      </p:grpSp>
      <p:grpSp>
        <p:nvGrpSpPr>
          <p:cNvPr id="30" name="Group 29">
            <a:extLst>
              <a:ext uri="{FF2B5EF4-FFF2-40B4-BE49-F238E27FC236}">
                <a16:creationId xmlns:a16="http://schemas.microsoft.com/office/drawing/2014/main" id="{48156274-8BA6-1124-8FBF-D239B9DDEEFD}"/>
              </a:ext>
            </a:extLst>
          </p:cNvPr>
          <p:cNvGrpSpPr/>
          <p:nvPr/>
        </p:nvGrpSpPr>
        <p:grpSpPr>
          <a:xfrm>
            <a:off x="7021414" y="5216514"/>
            <a:ext cx="915668" cy="1330837"/>
            <a:chOff x="25277089" y="16150552"/>
            <a:chExt cx="3296403" cy="4791013"/>
          </a:xfrm>
        </p:grpSpPr>
        <p:sp>
          <p:nvSpPr>
            <p:cNvPr id="67" name="TextBox 66">
              <a:extLst>
                <a:ext uri="{FF2B5EF4-FFF2-40B4-BE49-F238E27FC236}">
                  <a16:creationId xmlns:a16="http://schemas.microsoft.com/office/drawing/2014/main" id="{4E411136-AFF3-F50B-727A-D76F942610AB}"/>
                </a:ext>
              </a:extLst>
            </p:cNvPr>
            <p:cNvSpPr txBox="1"/>
            <p:nvPr/>
          </p:nvSpPr>
          <p:spPr>
            <a:xfrm>
              <a:off x="25277089" y="19623972"/>
              <a:ext cx="3296403" cy="1317593"/>
            </a:xfrm>
            <a:prstGeom prst="rect">
              <a:avLst/>
            </a:prstGeom>
            <a:noFill/>
          </p:spPr>
          <p:txBody>
            <a:bodyPr wrap="square" rtlCol="0">
              <a:spAutoFit/>
            </a:bodyPr>
            <a:lstStyle/>
            <a:p>
              <a:pPr algn="ctr"/>
              <a:r>
                <a:rPr lang="en-US" sz="889" dirty="0"/>
                <a:t>Edmund Palermo</a:t>
              </a:r>
            </a:p>
          </p:txBody>
        </p:sp>
        <p:pic>
          <p:nvPicPr>
            <p:cNvPr id="24" name="Picture 23">
              <a:extLst>
                <a:ext uri="{FF2B5EF4-FFF2-40B4-BE49-F238E27FC236}">
                  <a16:creationId xmlns:a16="http://schemas.microsoft.com/office/drawing/2014/main" id="{4CEA2553-7F69-8E8D-A995-E377017158FE}"/>
                </a:ext>
              </a:extLst>
            </p:cNvPr>
            <p:cNvPicPr>
              <a:picLocks noChangeAspect="1"/>
            </p:cNvPicPr>
            <p:nvPr/>
          </p:nvPicPr>
          <p:blipFill>
            <a:blip r:embed="rId29"/>
            <a:stretch>
              <a:fillRect/>
            </a:stretch>
          </p:blipFill>
          <p:spPr>
            <a:xfrm>
              <a:off x="25418700" y="16150552"/>
              <a:ext cx="2872467" cy="3456431"/>
            </a:xfrm>
            <a:prstGeom prst="rect">
              <a:avLst/>
            </a:prstGeom>
          </p:spPr>
        </p:pic>
      </p:grpSp>
      <p:pic>
        <p:nvPicPr>
          <p:cNvPr id="11" name="Picture 10"/>
          <p:cNvPicPr preferRelativeResize="0">
            <a:picLocks/>
          </p:cNvPicPr>
          <p:nvPr/>
        </p:nvPicPr>
        <p:blipFill>
          <a:blip r:embed="rId30"/>
          <a:stretch>
            <a:fillRect/>
          </a:stretch>
        </p:blipFill>
        <p:spPr>
          <a:xfrm>
            <a:off x="350858" y="1401924"/>
            <a:ext cx="774700" cy="960120"/>
          </a:xfrm>
          <a:prstGeom prst="rect">
            <a:avLst/>
          </a:prstGeom>
        </p:spPr>
      </p:pic>
      <p:grpSp>
        <p:nvGrpSpPr>
          <p:cNvPr id="48" name="Group 47"/>
          <p:cNvGrpSpPr/>
          <p:nvPr/>
        </p:nvGrpSpPr>
        <p:grpSpPr>
          <a:xfrm>
            <a:off x="342412" y="3984925"/>
            <a:ext cx="783146" cy="1189285"/>
            <a:chOff x="1173588" y="13435884"/>
            <a:chExt cx="2819327" cy="4281426"/>
          </a:xfrm>
        </p:grpSpPr>
        <p:pic>
          <p:nvPicPr>
            <p:cNvPr id="31" name="Picture 30"/>
            <p:cNvPicPr preferRelativeResize="0">
              <a:picLocks/>
            </p:cNvPicPr>
            <p:nvPr/>
          </p:nvPicPr>
          <p:blipFill>
            <a:blip r:embed="rId31"/>
            <a:stretch>
              <a:fillRect/>
            </a:stretch>
          </p:blipFill>
          <p:spPr>
            <a:xfrm>
              <a:off x="1203995" y="13435884"/>
              <a:ext cx="2788920" cy="3456432"/>
            </a:xfrm>
            <a:prstGeom prst="rect">
              <a:avLst/>
            </a:prstGeom>
          </p:spPr>
        </p:pic>
        <p:sp>
          <p:nvSpPr>
            <p:cNvPr id="42" name="TextBox 41"/>
            <p:cNvSpPr txBox="1"/>
            <p:nvPr/>
          </p:nvSpPr>
          <p:spPr>
            <a:xfrm>
              <a:off x="1173588" y="16892316"/>
              <a:ext cx="2819327" cy="824994"/>
            </a:xfrm>
            <a:prstGeom prst="rect">
              <a:avLst/>
            </a:prstGeom>
            <a:noFill/>
          </p:spPr>
          <p:txBody>
            <a:bodyPr wrap="square" rtlCol="0">
              <a:spAutoFit/>
            </a:bodyPr>
            <a:lstStyle/>
            <a:p>
              <a:pPr algn="ctr"/>
              <a:r>
                <a:rPr lang="en-US" sz="889" dirty="0"/>
                <a:t>Paul Chow</a:t>
              </a:r>
            </a:p>
          </p:txBody>
        </p:sp>
      </p:grpSp>
      <p:grpSp>
        <p:nvGrpSpPr>
          <p:cNvPr id="50" name="Group 49"/>
          <p:cNvGrpSpPr/>
          <p:nvPr/>
        </p:nvGrpSpPr>
        <p:grpSpPr>
          <a:xfrm>
            <a:off x="1287581" y="3984925"/>
            <a:ext cx="774700" cy="1189285"/>
            <a:chOff x="4694004" y="13492124"/>
            <a:chExt cx="2788920" cy="4281426"/>
          </a:xfrm>
        </p:grpSpPr>
        <p:pic>
          <p:nvPicPr>
            <p:cNvPr id="37" name="Picture 36"/>
            <p:cNvPicPr preferRelativeResize="0">
              <a:picLocks/>
            </p:cNvPicPr>
            <p:nvPr/>
          </p:nvPicPr>
          <p:blipFill>
            <a:blip r:embed="rId32"/>
            <a:stretch>
              <a:fillRect/>
            </a:stretch>
          </p:blipFill>
          <p:spPr>
            <a:xfrm>
              <a:off x="4694004" y="13492124"/>
              <a:ext cx="2788920" cy="3456432"/>
            </a:xfrm>
            <a:prstGeom prst="rect">
              <a:avLst/>
            </a:prstGeom>
          </p:spPr>
        </p:pic>
        <p:sp>
          <p:nvSpPr>
            <p:cNvPr id="46" name="TextBox 45"/>
            <p:cNvSpPr txBox="1"/>
            <p:nvPr/>
          </p:nvSpPr>
          <p:spPr>
            <a:xfrm>
              <a:off x="4694004" y="16948556"/>
              <a:ext cx="2788920" cy="824994"/>
            </a:xfrm>
            <a:prstGeom prst="rect">
              <a:avLst/>
            </a:prstGeom>
            <a:noFill/>
          </p:spPr>
          <p:txBody>
            <a:bodyPr wrap="square" rtlCol="0">
              <a:spAutoFit/>
            </a:bodyPr>
            <a:lstStyle/>
            <a:p>
              <a:r>
                <a:rPr lang="en-US" sz="889" dirty="0" err="1"/>
                <a:t>Muhsin</a:t>
              </a:r>
              <a:r>
                <a:rPr lang="en-US" sz="889" dirty="0"/>
                <a:t> </a:t>
              </a:r>
              <a:r>
                <a:rPr lang="en-US" sz="889" dirty="0" err="1"/>
                <a:t>Celik</a:t>
              </a:r>
              <a:endParaRPr lang="en-US" sz="889" dirty="0"/>
            </a:p>
          </p:txBody>
        </p:sp>
      </p:grpSp>
      <p:sp>
        <p:nvSpPr>
          <p:cNvPr id="60" name="TextBox 59"/>
          <p:cNvSpPr txBox="1"/>
          <p:nvPr/>
        </p:nvSpPr>
        <p:spPr>
          <a:xfrm>
            <a:off x="350858" y="2363398"/>
            <a:ext cx="766731" cy="365998"/>
          </a:xfrm>
          <a:prstGeom prst="rect">
            <a:avLst/>
          </a:prstGeom>
          <a:noFill/>
        </p:spPr>
        <p:txBody>
          <a:bodyPr wrap="square" rtlCol="0">
            <a:spAutoFit/>
          </a:bodyPr>
          <a:lstStyle/>
          <a:p>
            <a:pPr algn="ctr"/>
            <a:r>
              <a:rPr lang="en-US" sz="889" dirty="0"/>
              <a:t>Casey Hoffman</a:t>
            </a:r>
          </a:p>
        </p:txBody>
      </p:sp>
      <p:sp>
        <p:nvSpPr>
          <p:cNvPr id="61" name="TextBox 60"/>
          <p:cNvSpPr txBox="1"/>
          <p:nvPr/>
        </p:nvSpPr>
        <p:spPr>
          <a:xfrm>
            <a:off x="8132947" y="2355460"/>
            <a:ext cx="741624" cy="365998"/>
          </a:xfrm>
          <a:prstGeom prst="rect">
            <a:avLst/>
          </a:prstGeom>
          <a:noFill/>
        </p:spPr>
        <p:txBody>
          <a:bodyPr wrap="square" rtlCol="0">
            <a:spAutoFit/>
          </a:bodyPr>
          <a:lstStyle/>
          <a:p>
            <a:r>
              <a:rPr lang="en-US" sz="889" dirty="0"/>
              <a:t>Clint Ballinger</a:t>
            </a:r>
          </a:p>
        </p:txBody>
      </p:sp>
      <p:pic>
        <p:nvPicPr>
          <p:cNvPr id="66" name="Picture 65" descr="A person in a blue suit&#10;&#10;Description automatically generated">
            <a:extLst>
              <a:ext uri="{FF2B5EF4-FFF2-40B4-BE49-F238E27FC236}">
                <a16:creationId xmlns:a16="http://schemas.microsoft.com/office/drawing/2014/main" id="{549E6136-F9D4-1F98-7DCD-6944B2989E05}"/>
              </a:ext>
            </a:extLst>
          </p:cNvPr>
          <p:cNvPicPr>
            <a:picLocks noChangeAspect="1"/>
          </p:cNvPicPr>
          <p:nvPr/>
        </p:nvPicPr>
        <p:blipFill rotWithShape="1">
          <a:blip r:embed="rId33">
            <a:extLst>
              <a:ext uri="{28A0092B-C50C-407E-A947-70E740481C1C}">
                <a14:useLocalDpi xmlns:a14="http://schemas.microsoft.com/office/drawing/2010/main" val="0"/>
              </a:ext>
            </a:extLst>
          </a:blip>
          <a:srcRect l="10414" r="12135"/>
          <a:stretch/>
        </p:blipFill>
        <p:spPr>
          <a:xfrm>
            <a:off x="8088099" y="1410803"/>
            <a:ext cx="729672" cy="942101"/>
          </a:xfrm>
          <a:prstGeom prst="rect">
            <a:avLst/>
          </a:prstGeom>
        </p:spPr>
      </p:pic>
    </p:spTree>
    <p:extLst>
      <p:ext uri="{BB962C8B-B14F-4D97-AF65-F5344CB8AC3E}">
        <p14:creationId xmlns:p14="http://schemas.microsoft.com/office/powerpoint/2010/main" val="313026412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4ABA-B03F-82FD-F109-07098AE2D1BA}"/>
              </a:ext>
            </a:extLst>
          </p:cNvPr>
          <p:cNvSpPr>
            <a:spLocks noGrp="1"/>
          </p:cNvSpPr>
          <p:nvPr>
            <p:ph type="title"/>
          </p:nvPr>
        </p:nvSpPr>
        <p:spPr/>
        <p:txBody>
          <a:bodyPr/>
          <a:lstStyle/>
          <a:p>
            <a:r>
              <a:rPr lang="en-US" dirty="0"/>
              <a:t>CONGRATULATIONS you are now ON BOARD</a:t>
            </a:r>
          </a:p>
        </p:txBody>
      </p:sp>
      <p:sp>
        <p:nvSpPr>
          <p:cNvPr id="3" name="Content Placeholder 2">
            <a:extLst>
              <a:ext uri="{FF2B5EF4-FFF2-40B4-BE49-F238E27FC236}">
                <a16:creationId xmlns:a16="http://schemas.microsoft.com/office/drawing/2014/main" id="{0FFA9932-B45B-3E3B-139D-45CDC5C92DC7}"/>
              </a:ext>
            </a:extLst>
          </p:cNvPr>
          <p:cNvSpPr>
            <a:spLocks noGrp="1"/>
          </p:cNvSpPr>
          <p:nvPr>
            <p:ph idx="1"/>
          </p:nvPr>
        </p:nvSpPr>
        <p:spPr/>
        <p:txBody>
          <a:bodyPr/>
          <a:lstStyle/>
          <a:p>
            <a:r>
              <a:rPr lang="en-US" dirty="0"/>
              <a:t>Insert boat picture (perhaps w/ T-Pain)</a:t>
            </a:r>
          </a:p>
        </p:txBody>
      </p:sp>
      <p:sp>
        <p:nvSpPr>
          <p:cNvPr id="4" name="Footer Placeholder 3">
            <a:extLst>
              <a:ext uri="{FF2B5EF4-FFF2-40B4-BE49-F238E27FC236}">
                <a16:creationId xmlns:a16="http://schemas.microsoft.com/office/drawing/2014/main" id="{9D6D1451-88F1-1CBC-2F05-BB0D390EBAF8}"/>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95D1EFE-8A63-8E4A-12A8-CF0B13E10957}"/>
              </a:ext>
            </a:extLst>
          </p:cNvPr>
          <p:cNvSpPr>
            <a:spLocks noGrp="1"/>
          </p:cNvSpPr>
          <p:nvPr>
            <p:ph type="sldNum" sz="quarter" idx="12"/>
          </p:nvPr>
        </p:nvSpPr>
        <p:spPr/>
        <p:txBody>
          <a:bodyPr/>
          <a:lstStyle/>
          <a:p>
            <a:fld id="{028FE254-016A-4E51-98AE-D4B4E3F12C32}" type="slidenum">
              <a:rPr lang="en-US" smtClean="0"/>
              <a:t>120</a:t>
            </a:fld>
            <a:endParaRPr lang="en-US" dirty="0"/>
          </a:p>
        </p:txBody>
      </p:sp>
    </p:spTree>
    <p:extLst>
      <p:ext uri="{BB962C8B-B14F-4D97-AF65-F5344CB8AC3E}">
        <p14:creationId xmlns:p14="http://schemas.microsoft.com/office/powerpoint/2010/main" val="25061708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355153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122</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828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123</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124</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7922380"/>
              </p:ext>
            </p:extLst>
          </p:nvPr>
        </p:nvGraphicFramePr>
        <p:xfrm>
          <a:off x="381000" y="1005329"/>
          <a:ext cx="8382000" cy="5234678"/>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a:effectLst/>
                          <a:latin typeface="+mj-lt"/>
                          <a:ea typeface="MS Mincho"/>
                        </a:rPr>
                        <a:t>1.0</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7.20.23</a:t>
                      </a:r>
                    </a:p>
                  </a:txBody>
                  <a:tcPr marL="68580" marR="68580" marT="0" marB="0"/>
                </a:tc>
                <a:tc>
                  <a:txBody>
                    <a:bodyPr/>
                    <a:lstStyle/>
                    <a:p>
                      <a:pPr marL="0" marR="0" algn="l">
                        <a:spcBef>
                          <a:spcPts val="0"/>
                        </a:spcBef>
                        <a:spcAft>
                          <a:spcPts val="0"/>
                        </a:spcAft>
                      </a:pPr>
                      <a:r>
                        <a:rPr lang="en-US" sz="1200" baseline="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S23 Playbook</a:t>
                      </a:r>
                    </a:p>
                    <a:p>
                      <a:pPr marL="0" marR="0" algn="l">
                        <a:spcBef>
                          <a:spcPts val="0"/>
                        </a:spcBef>
                        <a:spcAft>
                          <a:spcPts val="0"/>
                        </a:spcAft>
                      </a:pPr>
                      <a:r>
                        <a:rPr lang="en-US" sz="1200" dirty="0">
                          <a:effectLst/>
                          <a:latin typeface="+mj-lt"/>
                          <a:ea typeface="MS Mincho"/>
                        </a:rPr>
                        <a:t>Revision history cleared</a:t>
                      </a:r>
                    </a:p>
                    <a:p>
                      <a:pPr marL="0" marR="0" algn="l">
                        <a:spcBef>
                          <a:spcPts val="0"/>
                        </a:spcBef>
                        <a:spcAft>
                          <a:spcPts val="0"/>
                        </a:spcAft>
                      </a:pPr>
                      <a:r>
                        <a:rPr lang="en-US" sz="1200" dirty="0">
                          <a:effectLst/>
                          <a:latin typeface="+mj-lt"/>
                          <a:ea typeface="MS Mincho"/>
                        </a:rPr>
                        <a:t>Revision history moved to END of PPT</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8.4.23</a:t>
                      </a:r>
                    </a:p>
                  </a:txBody>
                  <a:tcPr marL="68580" marR="68580" marT="0" marB="0"/>
                </a:tc>
                <a:tc>
                  <a:txBody>
                    <a:bodyPr/>
                    <a:lstStyle/>
                    <a:p>
                      <a:pPr marL="0" marR="0" algn="l">
                        <a:spcBef>
                          <a:spcPts val="0"/>
                        </a:spcBef>
                        <a:spcAft>
                          <a:spcPts val="0"/>
                        </a:spcAft>
                      </a:pPr>
                      <a:r>
                        <a:rPr lang="en-US" sz="1200" b="0" dirty="0">
                          <a:effectLst/>
                          <a:latin typeface="+mj-lt"/>
                          <a:ea typeface="MS Mincho"/>
                        </a:rPr>
                        <a:t>AP/JK/MA/BD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Slight time shifts for class 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Wraparound narrative language and explanation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8.8.23</a:t>
                      </a:r>
                    </a:p>
                  </a:txBody>
                  <a:tcPr marL="68580" marR="68580" marT="0" marB="0"/>
                </a:tc>
                <a:tc>
                  <a:txBody>
                    <a:bodyPr/>
                    <a:lstStyle/>
                    <a:p>
                      <a:pPr marL="0" marR="0" algn="l">
                        <a:spcBef>
                          <a:spcPts val="0"/>
                        </a:spcBef>
                        <a:spcAft>
                          <a:spcPts val="0"/>
                        </a:spcAft>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a:effectLst/>
                          <a:latin typeface="+mj-lt"/>
                          <a:ea typeface="MS Mincho"/>
                        </a:rPr>
                        <a:t>Adjusting </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8.11.23</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-&gt; action item</a:t>
                      </a:r>
                    </a:p>
                    <a:p>
                      <a:pPr marL="0" marR="0" algn="l">
                        <a:spcBef>
                          <a:spcPts val="0"/>
                        </a:spcBef>
                        <a:spcAft>
                          <a:spcPts val="0"/>
                        </a:spcAft>
                      </a:pPr>
                      <a:r>
                        <a:rPr lang="en-US" sz="1200" b="0" baseline="0" dirty="0">
                          <a:effectLst/>
                          <a:latin typeface="+mj-lt"/>
                          <a:ea typeface="MS Mincho"/>
                        </a:rPr>
                        <a:t>Sponsor -&gt; client</a:t>
                      </a:r>
                    </a:p>
                    <a:p>
                      <a:pPr marL="0" marR="0" algn="l">
                        <a:spcBef>
                          <a:spcPts val="0"/>
                        </a:spcBef>
                        <a:spcAft>
                          <a:spcPts val="0"/>
                        </a:spcAft>
                      </a:pPr>
                      <a:r>
                        <a:rPr lang="en-US" sz="1200" b="0" baseline="0" dirty="0">
                          <a:effectLst/>
                          <a:latin typeface="+mj-lt"/>
                          <a:ea typeface="MS Mincho"/>
                        </a:rPr>
                        <a:t>PDR -&gt; </a:t>
                      </a:r>
                      <a:r>
                        <a:rPr lang="en-US" sz="1200" b="0" kern="1200" baseline="0" dirty="0">
                          <a:solidFill>
                            <a:schemeClr val="dk1"/>
                          </a:solidFill>
                          <a:effectLst/>
                          <a:latin typeface="+mn-lt"/>
                          <a:ea typeface="MS Mincho"/>
                          <a:cs typeface="+mn-cs"/>
                        </a:rPr>
                        <a:t>Board of Directors Review</a:t>
                      </a:r>
                      <a:endParaRPr lang="en-US" sz="1200" b="0" baseline="0" dirty="0">
                        <a:effectLst/>
                        <a:latin typeface="+mj-lt"/>
                        <a:ea typeface="MS Mincho"/>
                      </a:endParaRPr>
                    </a:p>
                    <a:p>
                      <a:pPr marL="0" marR="0" algn="l">
                        <a:spcBef>
                          <a:spcPts val="0"/>
                        </a:spcBef>
                        <a:spcAft>
                          <a:spcPts val="0"/>
                        </a:spcAft>
                      </a:pPr>
                      <a:r>
                        <a:rPr lang="en-US" sz="1200" b="0" baseline="0" dirty="0">
                          <a:effectLst/>
                          <a:latin typeface="+mj-lt"/>
                          <a:ea typeface="MS Mincho"/>
                        </a:rPr>
                        <a:t>Statement of Work -&gt; Project Statement &amp; Objectives</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8.14.23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Better / more positive wording for Class 11 slide. Changed “student” to “team member” for narrative. Minor tweaks  for look. Added D&amp;D graphic to the framing slide. Keep that?</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dirty="0">
                          <a:effectLst/>
                          <a:latin typeface="+mj-lt"/>
                          <a:ea typeface="MS Mincho"/>
                        </a:rPr>
                        <a:t>Team meetings yields many updates for narrative and improved wording.</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1.7</a:t>
                      </a:r>
                    </a:p>
                  </a:txBody>
                  <a:tcPr marL="68580" marR="68580" marT="0" marB="0"/>
                </a:tc>
                <a:tc>
                  <a:txBody>
                    <a:bodyPr/>
                    <a:lstStyle/>
                    <a:p>
                      <a:pPr marL="0" marR="0" algn="l">
                        <a:spcBef>
                          <a:spcPts val="0"/>
                        </a:spcBef>
                        <a:spcAft>
                          <a:spcPts val="0"/>
                        </a:spcAft>
                      </a:pPr>
                      <a:r>
                        <a:rPr lang="en-US" sz="1200" b="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some links and terminology</a:t>
                      </a:r>
                    </a:p>
                    <a:p>
                      <a:pPr marL="0" marR="0" algn="l">
                        <a:spcBef>
                          <a:spcPts val="0"/>
                        </a:spcBef>
                        <a:spcAft>
                          <a:spcPts val="0"/>
                        </a:spcAft>
                      </a:pPr>
                      <a:r>
                        <a:rPr lang="en-US" sz="1200" b="0" dirty="0">
                          <a:effectLst/>
                          <a:latin typeface="+mj-lt"/>
                          <a:ea typeface="MS Mincho"/>
                        </a:rPr>
                        <a:t>Swept and replaced instances of ‘class’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AP,KN,MA,BD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 </a:t>
                      </a:r>
                      <a:r>
                        <a:rPr lang="en-US" sz="1200" kern="1200" dirty="0">
                          <a:solidFill>
                            <a:schemeClr val="dk1"/>
                          </a:solidFill>
                          <a:effectLst/>
                          <a:latin typeface="+mn-lt"/>
                          <a:ea typeface="MS Mincho"/>
                          <a:cs typeface="+mn-cs"/>
                        </a:rPr>
                        <a:t>Orientation </a:t>
                      </a:r>
                      <a:r>
                        <a:rPr lang="en-US" sz="1200" dirty="0">
                          <a:effectLst/>
                          <a:latin typeface="+mj-lt"/>
                          <a:ea typeface="MS Mincho"/>
                        </a:rPr>
                        <a:t>Day 9+10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Added All hands meeting slides</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125</a:t>
            </a:fld>
            <a:endParaRPr lang="en-US" dirty="0"/>
          </a:p>
        </p:txBody>
      </p:sp>
    </p:spTree>
    <p:extLst>
      <p:ext uri="{BB962C8B-B14F-4D97-AF65-F5344CB8AC3E}">
        <p14:creationId xmlns:p14="http://schemas.microsoft.com/office/powerpoint/2010/main" val="23476062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58497454"/>
              </p:ext>
            </p:extLst>
          </p:nvPr>
        </p:nvGraphicFramePr>
        <p:xfrm>
          <a:off x="381000" y="1083623"/>
          <a:ext cx="8382000" cy="4045914"/>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126</a:t>
            </a:fld>
            <a:endParaRPr lang="en-US" dirty="0"/>
          </a:p>
        </p:txBody>
      </p:sp>
    </p:spTree>
    <p:extLst>
      <p:ext uri="{BB962C8B-B14F-4D97-AF65-F5344CB8AC3E}">
        <p14:creationId xmlns:p14="http://schemas.microsoft.com/office/powerpoint/2010/main" val="276998368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34582405"/>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127</a:t>
            </a:fld>
            <a:endParaRPr lang="en-US" dirty="0"/>
          </a:p>
        </p:txBody>
      </p:sp>
    </p:spTree>
    <p:extLst>
      <p:ext uri="{BB962C8B-B14F-4D97-AF65-F5344CB8AC3E}">
        <p14:creationId xmlns:p14="http://schemas.microsoft.com/office/powerpoint/2010/main" val="2475139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Diverse, Equitable and Inclusive</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Design Lab, Inc. we believe in:</a:t>
            </a:r>
          </a:p>
          <a:p>
            <a:pPr marL="0" indent="0">
              <a:buNone/>
            </a:pPr>
            <a:endParaRPr lang="en-US" dirty="0">
              <a:cs typeface="Calibri"/>
            </a:endParaRPr>
          </a:p>
          <a:p>
            <a:r>
              <a:rPr lang="en-US" dirty="0">
                <a:cs typeface="Calibri"/>
              </a:rPr>
              <a:t>Working with people of </a:t>
            </a:r>
            <a:r>
              <a:rPr lang="en-US" b="1" dirty="0">
                <a:cs typeface="Calibri"/>
              </a:rPr>
              <a:t>diverse</a:t>
            </a:r>
            <a:r>
              <a:rPr lang="en-US" dirty="0">
                <a:cs typeface="Calibri"/>
              </a:rPr>
              <a:t> backgrounds, skills, and perspective</a:t>
            </a:r>
          </a:p>
          <a:p>
            <a:r>
              <a:rPr lang="en-US" dirty="0">
                <a:cs typeface="Calibri"/>
              </a:rPr>
              <a:t>Creating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2000" y="4567908"/>
            <a:ext cx="3000000" cy="1957500"/>
          </a:xfrm>
          <a:prstGeom prst="rect">
            <a:avLst/>
          </a:prstGeom>
        </p:spPr>
      </p:pic>
    </p:spTree>
    <p:extLst>
      <p:ext uri="{BB962C8B-B14F-4D97-AF65-F5344CB8AC3E}">
        <p14:creationId xmlns:p14="http://schemas.microsoft.com/office/powerpoint/2010/main" val="2294404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038600" cy="1143000"/>
          </a:xfrm>
        </p:spPr>
        <p:txBody>
          <a:bodyPr vert="horz" lIns="91440" tIns="45720" rIns="91440" bIns="45720" rtlCol="0" anchor="t">
            <a:normAutofit fontScale="92500"/>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1265587"/>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231106"/>
          </a:xfrm>
          <a:prstGeom prst="rect">
            <a:avLst/>
          </a:prstGeom>
          <a:noFill/>
        </p:spPr>
        <p:txBody>
          <a:bodyPr wrap="square" rtlCol="0">
            <a:spAutoFit/>
          </a:bodyPr>
          <a:lstStyle/>
          <a:p>
            <a:pPr algn="r"/>
            <a:r>
              <a:rPr lang="en-US" sz="2800" dirty="0">
                <a:cs typeface="Calibri"/>
              </a:rPr>
              <a:t>Not distracted on your phone or other tasks.</a:t>
            </a:r>
          </a:p>
          <a:p>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fontScale="92500"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meetings / individually working</a:t>
            </a:r>
            <a:endParaRPr lang="en-US" b="1" dirty="0">
              <a:cs typeface="Calibri"/>
            </a:endParaRP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Inc.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57200" y="1425041"/>
            <a:ext cx="8229600" cy="2438400"/>
          </a:xfrm>
        </p:spPr>
        <p:txBody>
          <a:bodyPr vert="horz" lIns="91440" tIns="45720" rIns="91440" bIns="45720" numCol="2" rtlCol="0" anchor="t">
            <a:normAutofit fontScale="85000" lnSpcReduction="2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endParaRPr lang="en-US" dirty="0">
              <a:cs typeface="Calibri"/>
            </a:endParaRP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grading policy questions to our HR expert,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4" name="Callout: Line 3">
            <a:extLst>
              <a:ext uri="{FF2B5EF4-FFF2-40B4-BE49-F238E27FC236}">
                <a16:creationId xmlns:a16="http://schemas.microsoft.com/office/drawing/2014/main" id="{7AEDD92A-9E88-6AD7-A234-1D7EF1119EFD}"/>
              </a:ext>
            </a:extLst>
          </p:cNvPr>
          <p:cNvSpPr/>
          <p:nvPr/>
        </p:nvSpPr>
        <p:spPr>
          <a:xfrm>
            <a:off x="9525000" y="373828"/>
            <a:ext cx="2895600" cy="1531172"/>
          </a:xfrm>
          <a:prstGeom prst="borderCallout1">
            <a:avLst>
              <a:gd name="adj1" fmla="val 18750"/>
              <a:gd name="adj2" fmla="val -8333"/>
              <a:gd name="adj3" fmla="val 336454"/>
              <a:gd name="adj4" fmla="val -627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Remove links and encourage search? Or one slide of helpful links? Or add link to syllabus to intro email and remove slide?</a:t>
            </a:r>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at </a:t>
            </a:r>
            <a:r>
              <a:rPr lang="en-US" dirty="0">
                <a:cs typeface="Calibri"/>
              </a:rPr>
              <a:t>Design Lab, Inc.</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Corporate Communications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company standard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a:t>
            </a:r>
            <a:r>
              <a:rPr lang="en-US" dirty="0">
                <a:hlinkClick r:id="rId2" action="ppaction://hlinksldjump"/>
              </a:rPr>
              <a:t> 1</a:t>
            </a:r>
            <a:endParaRPr lang="en-US" dirty="0"/>
          </a:p>
          <a:p>
            <a:r>
              <a:rPr lang="en-US" dirty="0">
                <a:hlinkClick r:id="rId3" action="ppaction://hlinksldjump"/>
              </a:rPr>
              <a:t>Class</a:t>
            </a:r>
            <a:r>
              <a:rPr lang="en-US" dirty="0">
                <a:hlinkClick r:id="rId3" action="ppaction://hlinksldjump"/>
              </a:rPr>
              <a:t>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pPr>
              <a:lnSpc>
                <a:spcPct val="300000"/>
              </a:lnSpc>
            </a:pPr>
            <a:r>
              <a:rPr lang="en-US" sz="2800" dirty="0"/>
              <a:t>Introduce your Name, Major, and Hometown</a:t>
            </a:r>
          </a:p>
          <a:p>
            <a:r>
              <a:rPr lang="en-US" sz="2800" dirty="0"/>
              <a:t>You will </a:t>
            </a:r>
            <a:r>
              <a:rPr lang="en-US" sz="2800" dirty="0">
                <a:solidFill>
                  <a:srgbClr val="FF0000"/>
                </a:solidFill>
              </a:rPr>
              <a:t>share other information </a:t>
            </a:r>
            <a:r>
              <a:rPr lang="en-US" sz="2800" dirty="0"/>
              <a:t>during the following Ice Breaker Activity</a:t>
            </a:r>
          </a:p>
        </p:txBody>
      </p:sp>
      <p:sp>
        <p:nvSpPr>
          <p:cNvPr id="4" name="Footer Placeholder 3">
            <a:extLst>
              <a:ext uri="{FF2B5EF4-FFF2-40B4-BE49-F238E27FC236}">
                <a16:creationId xmlns:a16="http://schemas.microsoft.com/office/drawing/2014/main" id="{0B27D199-AF46-63FA-CEBA-C52D9494BAF4}"/>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20 mins - Ice Breaker</a:t>
            </a:r>
          </a:p>
        </p:txBody>
      </p:sp>
      <p:sp>
        <p:nvSpPr>
          <p:cNvPr id="3" name="Content Placeholder 2"/>
          <p:cNvSpPr>
            <a:spLocks noGrp="1"/>
          </p:cNvSpPr>
          <p:nvPr>
            <p:ph idx="1"/>
          </p:nvPr>
        </p:nvSpPr>
        <p:spPr/>
        <p:txBody>
          <a:bodyPr>
            <a:normAutofit/>
          </a:bodyPr>
          <a:lstStyle/>
          <a:p>
            <a:pPr marL="0" indent="0">
              <a:buNone/>
            </a:pPr>
            <a:endParaRPr lang="en-US" dirty="0"/>
          </a:p>
          <a:p>
            <a:pPr marL="0" indent="0">
              <a:lnSpc>
                <a:spcPct val="200000"/>
              </a:lnSpc>
              <a:buNone/>
            </a:pPr>
            <a:r>
              <a:rPr lang="en-US" sz="2800" dirty="0"/>
              <a:t>Desired Outcomes – Why are we doing this?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lnSpc>
                <a:spcPct val="150000"/>
              </a:lnSpc>
              <a:buFont typeface="+mj-lt"/>
              <a:buAutoNum type="arabicPeriod"/>
            </a:pPr>
            <a:r>
              <a:rPr lang="en-US" sz="2400" dirty="0"/>
              <a:t>Make Space to Take Space (Talking Stick)</a:t>
            </a:r>
          </a:p>
          <a:p>
            <a:pPr marL="800100" lvl="1" indent="-457200">
              <a:lnSpc>
                <a:spcPct val="150000"/>
              </a:lnSpc>
              <a:buFont typeface="+mj-lt"/>
              <a:buAutoNum type="arabicPeriod"/>
            </a:pPr>
            <a:r>
              <a:rPr lang="en-US" sz="2400" dirty="0"/>
              <a:t>Stories Stay, Lessons Leave</a:t>
            </a:r>
          </a:p>
          <a:p>
            <a:pPr marL="800100" lvl="1" indent="-457200">
              <a:lnSpc>
                <a:spcPct val="150000"/>
              </a:lnSpc>
              <a:buFont typeface="+mj-lt"/>
              <a:buAutoNum type="arabicPeriod"/>
            </a:pPr>
            <a:r>
              <a:rPr lang="en-US" sz="2400" dirty="0"/>
              <a:t>Embrace Ambiguity</a:t>
            </a:r>
          </a:p>
          <a:p>
            <a:pPr marL="800100" lvl="1" indent="-457200">
              <a:lnSpc>
                <a:spcPct val="150000"/>
              </a:lnSpc>
              <a:buFont typeface="+mj-lt"/>
              <a:buAutoNum type="arabicPeriod"/>
            </a:pPr>
            <a:r>
              <a:rPr lang="en-US" sz="2400" dirty="0"/>
              <a:t>___________ (Team generated, write on whiteboard)</a:t>
            </a:r>
          </a:p>
          <a:p>
            <a:pPr marL="800100" lvl="1" indent="-457200">
              <a:lnSpc>
                <a:spcPct val="150000"/>
              </a:lnSpc>
              <a:buFont typeface="+mj-lt"/>
              <a:buAutoNum type="arabicPeriod"/>
            </a:pPr>
            <a:r>
              <a:rPr lang="en-US" sz="2400" dirty="0"/>
              <a:t>___________ (Team generated, write on whiteboard)</a:t>
            </a:r>
          </a:p>
          <a:p>
            <a:pPr lvl="1">
              <a:lnSpc>
                <a:spcPct val="150000"/>
              </a:lnSpc>
            </a:pP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a:xfrm>
            <a:off x="628650" y="1905000"/>
            <a:ext cx="7886700" cy="4271963"/>
          </a:xfrm>
        </p:spPr>
        <p:txBody>
          <a:bodyPr>
            <a:noAutofit/>
          </a:bodyPr>
          <a:lstStyle/>
          <a:p>
            <a:pPr lvl="1">
              <a:lnSpc>
                <a:spcPct val="100000"/>
              </a:lnSpc>
            </a:pPr>
            <a:r>
              <a:rPr lang="en-US" sz="2000" dirty="0"/>
              <a:t>This is referred to as a “Wave” Ice Breaker – There will be three waves</a:t>
            </a:r>
          </a:p>
          <a:p>
            <a:pPr lvl="1">
              <a:lnSpc>
                <a:spcPct val="150000"/>
              </a:lnSpc>
            </a:pPr>
            <a:r>
              <a:rPr lang="en-US" sz="2000" dirty="0"/>
              <a:t>Time to stand up and move!</a:t>
            </a:r>
          </a:p>
          <a:p>
            <a:pPr lvl="1">
              <a:lnSpc>
                <a:spcPct val="100000"/>
              </a:lnSpc>
            </a:pPr>
            <a:r>
              <a:rPr lang="en-US" sz="2000" dirty="0"/>
              <a:t>For each wave, teams will be given a prompt with three potential answers and have two minutes to sort themselves into three groups based on individuals’ answers to prompt</a:t>
            </a:r>
          </a:p>
          <a:p>
            <a:pPr lvl="2">
              <a:lnSpc>
                <a:spcPct val="150000"/>
              </a:lnSpc>
            </a:pPr>
            <a:r>
              <a:rPr lang="en-US" sz="1400" dirty="0"/>
              <a:t>Example prompt – Favorite “chill” music genre: jazz/classical/folk</a:t>
            </a:r>
          </a:p>
          <a:p>
            <a:pPr lvl="1">
              <a:lnSpc>
                <a:spcPct val="150000"/>
              </a:lnSpc>
            </a:pPr>
            <a:r>
              <a:rPr lang="en-US" dirty="0"/>
              <a:t>After dividing, teams will be asked to “report out” </a:t>
            </a:r>
          </a:p>
          <a:p>
            <a:pPr lvl="2">
              <a:lnSpc>
                <a:spcPct val="100000"/>
              </a:lnSpc>
            </a:pPr>
            <a:r>
              <a:rPr lang="en-US" sz="1400" dirty="0"/>
              <a:t>How did you sort yourselves?</a:t>
            </a:r>
          </a:p>
          <a:p>
            <a:pPr lvl="2">
              <a:lnSpc>
                <a:spcPct val="100000"/>
              </a:lnSpc>
            </a:pPr>
            <a:r>
              <a:rPr lang="en-US" sz="1400" dirty="0"/>
              <a:t>What is something interesting/funny/new that was revealed</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4" name="TextBox 3"/>
          <p:cNvSpPr txBox="1"/>
          <p:nvPr/>
        </p:nvSpPr>
        <p:spPr>
          <a:xfrm>
            <a:off x="1905000" y="5785785"/>
            <a:ext cx="5334000" cy="584775"/>
          </a:xfrm>
          <a:prstGeom prst="rect">
            <a:avLst/>
          </a:prstGeom>
          <a:noFill/>
        </p:spPr>
        <p:txBody>
          <a:bodyPr wrap="square" rtlCol="0">
            <a:spAutoFit/>
          </a:bodyPr>
          <a:lstStyle/>
          <a:p>
            <a:pPr marL="0" lvl="1" algn="ctr"/>
            <a:r>
              <a:rPr lang="en-US" sz="3200" dirty="0"/>
              <a:t>Any Questions?</a:t>
            </a:r>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57950" y="1219201"/>
            <a:ext cx="1990725" cy="2654300"/>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72199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What is your pet preference?</a:t>
            </a:r>
          </a:p>
          <a:p>
            <a:pPr lvl="1">
              <a:lnSpc>
                <a:spcPct val="200000"/>
              </a:lnSpc>
            </a:pPr>
            <a:r>
              <a:rPr lang="en-US" sz="2400" dirty="0"/>
              <a:t>Dogs</a:t>
            </a:r>
          </a:p>
          <a:p>
            <a:pPr lvl="1">
              <a:lnSpc>
                <a:spcPct val="200000"/>
              </a:lnSpc>
            </a:pPr>
            <a:r>
              <a:rPr lang="en-US" sz="2400" dirty="0"/>
              <a:t>Cats</a:t>
            </a:r>
          </a:p>
          <a:p>
            <a:pPr lvl="1">
              <a:lnSpc>
                <a:spcPct val="200000"/>
              </a:lnSpc>
            </a:pPr>
            <a:r>
              <a:rPr lang="en-US" sz="2400" dirty="0"/>
              <a:t>Other (birds, reptiles, all of the above, none)</a:t>
            </a:r>
          </a:p>
        </p:txBody>
      </p:sp>
      <p:pic>
        <p:nvPicPr>
          <p:cNvPr id="4" name="Picture 3" descr="&lt;strong&gt;Bearded dragon&lt;/strong&gt; | A &lt;strong&gt;bearded dragon&lt;/strong&gt; who was kind enough to pos… | Flick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5100479"/>
            <a:ext cx="1915851" cy="1595919"/>
          </a:xfrm>
          <a:prstGeom prst="rect">
            <a:avLst/>
          </a:prstGeom>
        </p:spPr>
      </p:pic>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9933"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315383" y="1709740"/>
            <a:ext cx="5924550" cy="4351338"/>
          </a:xfrm>
        </p:spPr>
        <p:txBody>
          <a:bodyPr>
            <a:noAutofit/>
          </a:bodyPr>
          <a:lstStyle/>
          <a:p>
            <a:pPr marL="0" indent="0">
              <a:lnSpc>
                <a:spcPct val="200000"/>
              </a:lnSpc>
              <a:buNone/>
            </a:pPr>
            <a:r>
              <a:rPr lang="en-US" sz="2400" dirty="0"/>
              <a:t>What is your preferred means of exercise?</a:t>
            </a:r>
          </a:p>
          <a:p>
            <a:pPr marL="0" indent="0">
              <a:lnSpc>
                <a:spcPct val="100000"/>
              </a:lnSpc>
              <a:buNone/>
            </a:pPr>
            <a:endParaRPr lang="en-US" sz="2400" dirty="0"/>
          </a:p>
          <a:p>
            <a:pPr lvl="1">
              <a:lnSpc>
                <a:spcPct val="100000"/>
              </a:lnSpc>
            </a:pPr>
            <a:r>
              <a:rPr lang="en-US" sz="2400" dirty="0"/>
              <a:t>Cardio (Running, Cycling, Swimming, etc.)</a:t>
            </a:r>
          </a:p>
          <a:p>
            <a:pPr lvl="1">
              <a:lnSpc>
                <a:spcPct val="200000"/>
              </a:lnSpc>
            </a:pPr>
            <a:r>
              <a:rPr lang="en-US" sz="2400" dirty="0"/>
              <a:t>Strength (Weights, Plyometrics, etc.)</a:t>
            </a:r>
          </a:p>
          <a:p>
            <a:pPr lvl="1">
              <a:lnSpc>
                <a:spcPct val="200000"/>
              </a:lnSpc>
            </a:pPr>
            <a:r>
              <a:rPr lang="en-US" sz="2400"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normAutofit/>
          </a:bodyPr>
          <a:lstStyle/>
          <a:p>
            <a:pPr marL="0" indent="0">
              <a:buNone/>
            </a:pPr>
            <a:r>
              <a:rPr lang="en-US" sz="2400" dirty="0"/>
              <a:t>What is your preferred vacation environment?</a:t>
            </a:r>
          </a:p>
          <a:p>
            <a:pPr lvl="1">
              <a:lnSpc>
                <a:spcPct val="250000"/>
              </a:lnSpc>
            </a:pPr>
            <a:r>
              <a:rPr lang="en-US" sz="2400" dirty="0"/>
              <a:t>Mountains</a:t>
            </a:r>
          </a:p>
          <a:p>
            <a:pPr lvl="1">
              <a:lnSpc>
                <a:spcPct val="250000"/>
              </a:lnSpc>
            </a:pPr>
            <a:r>
              <a:rPr lang="en-US" sz="2400" dirty="0"/>
              <a:t>City</a:t>
            </a:r>
          </a:p>
          <a:p>
            <a:pPr lvl="1">
              <a:lnSpc>
                <a:spcPct val="250000"/>
              </a:lnSpc>
            </a:pPr>
            <a:r>
              <a:rPr lang="en-US" sz="2400"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5146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 You </a:t>
            </a:r>
            <a:r>
              <a:rPr lang="fr-FR" dirty="0" err="1">
                <a:cs typeface="Calibri"/>
              </a:rPr>
              <a:t>need</a:t>
            </a:r>
            <a:r>
              <a:rPr lang="fr-FR" dirty="0">
                <a:cs typeface="Calibri"/>
              </a:rPr>
              <a:t> </a:t>
            </a:r>
            <a:r>
              <a:rPr lang="fr-FR" dirty="0" err="1">
                <a:cs typeface="Calibri"/>
              </a:rPr>
              <a:t>that</a:t>
            </a:r>
            <a:r>
              <a:rPr lang="fr-FR" dirty="0">
                <a:cs typeface="Calibri"/>
              </a:rPr>
              <a:t> information to do the </a:t>
            </a:r>
            <a:r>
              <a:rPr lang="fr-FR" dirty="0" err="1">
                <a:cs typeface="Calibri"/>
              </a:rPr>
              <a:t>next</a:t>
            </a:r>
            <a:r>
              <a:rPr lang="fr-FR" dirty="0">
                <a:cs typeface="Calibri"/>
              </a:rPr>
              <a:t> </a:t>
            </a:r>
            <a:r>
              <a:rPr lang="fr-FR" dirty="0" err="1">
                <a:cs typeface="Calibri"/>
              </a:rPr>
              <a:t>step</a:t>
            </a:r>
            <a:r>
              <a:rPr lang="fr-FR" dirty="0">
                <a:cs typeface="Calibri"/>
              </a:rPr>
              <a:t> </a:t>
            </a:r>
            <a:r>
              <a:rPr lang="fr-FR" dirty="0" err="1">
                <a:cs typeface="Calibri"/>
              </a:rPr>
              <a:t>effectively</a:t>
            </a:r>
            <a:r>
              <a:rPr lang="fr-FR" dirty="0">
                <a:cs typeface="Calibri"/>
              </a:rPr>
              <a:t>!</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lvl="3">
              <a:lnSpc>
                <a:spcPct val="100000"/>
              </a:lnSpc>
            </a:pPr>
            <a:r>
              <a:rPr lang="en-US" sz="3200" dirty="0">
                <a:ea typeface="+mn-lt"/>
                <a:cs typeface="+mn-lt"/>
              </a:rPr>
              <a:t>Write them on the Whiteboard</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5" name="TextBox 4"/>
          <p:cNvSpPr txBox="1"/>
          <p:nvPr/>
        </p:nvSpPr>
        <p:spPr>
          <a:xfrm>
            <a:off x="628650" y="1371600"/>
            <a:ext cx="7204921" cy="646331"/>
          </a:xfrm>
          <a:prstGeom prst="rect">
            <a:avLst/>
          </a:prstGeom>
          <a:noFill/>
        </p:spPr>
        <p:txBody>
          <a:bodyPr wrap="none" rtlCol="0">
            <a:spAutoFit/>
          </a:bodyPr>
          <a:lstStyle/>
          <a:p>
            <a:r>
              <a:rPr lang="en-US" dirty="0">
                <a:cs typeface="Calibri"/>
              </a:rPr>
              <a:t>The following list represents 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Team Building Activity</a:t>
            </a:r>
          </a:p>
          <a:p>
            <a:endParaRPr lang="en-US" dirty="0">
              <a:cs typeface="Calibri"/>
            </a:endParaRPr>
          </a:p>
          <a:p>
            <a:r>
              <a:rPr lang="en-US" dirty="0">
                <a:cs typeface="Calibri"/>
              </a:rPr>
              <a:t>Placeholder slide – BD to complete</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Employee Survey</a:t>
            </a:r>
          </a:p>
          <a:p>
            <a:pPr lvl="1"/>
            <a:r>
              <a:rPr lang="en-US" dirty="0">
                <a:cs typeface="Calibri"/>
              </a:rPr>
              <a:t>Design Lab, Inc. wants your 'immediate' feedback on your experience.</a:t>
            </a:r>
          </a:p>
          <a:p>
            <a:pPr lvl="1"/>
            <a:r>
              <a:rPr lang="en-US" dirty="0">
                <a:cs typeface="Calibri"/>
              </a:rPr>
              <a:t>These 'surveys' after many meetings will help us help you.</a:t>
            </a:r>
          </a:p>
          <a:p>
            <a:pPr lvl="1"/>
            <a:r>
              <a:rPr lang="en-US" dirty="0">
                <a:cs typeface="Calibri"/>
              </a:rPr>
              <a:t>Collected anonymously using Google Forms.</a:t>
            </a:r>
          </a:p>
          <a:p>
            <a:pPr lvl="2"/>
            <a:r>
              <a:rPr lang="en-US" dirty="0">
                <a:cs typeface="Calibri"/>
              </a:rPr>
              <a:t>If you ever want an individual response from PE/CE/Director, be sure to INCLUDE your name.</a:t>
            </a:r>
          </a:p>
          <a:p>
            <a:pPr lvl="1"/>
            <a:r>
              <a:rPr lang="en-US" dirty="0">
                <a:cs typeface="Calibri"/>
              </a:rPr>
              <a:t>Please Complete Ticket Out Today or Tomorrow</a:t>
            </a:r>
          </a:p>
          <a:p>
            <a:pPr lvl="1"/>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spTree>
    <p:extLst>
      <p:ext uri="{BB962C8B-B14F-4D97-AF65-F5344CB8AC3E}">
        <p14:creationId xmlns:p14="http://schemas.microsoft.com/office/powerpoint/2010/main" val="4061572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(what was previously called homework, to be completed </a:t>
            </a:r>
            <a:r>
              <a:rPr lang="en-US" sz="1800" b="1" dirty="0"/>
              <a:t>BEFORE Meeting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Nothing this time!</a:t>
            </a: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Meeting 1 Ticket Out </a:t>
            </a:r>
            <a:r>
              <a:rPr lang="en-US" sz="2300" dirty="0">
                <a:solidFill>
                  <a:prstClr val="black"/>
                </a:solidFill>
                <a:latin typeface="Calibri" panose="020F0502020204030204"/>
              </a:rPr>
              <a:t>- </a:t>
            </a:r>
            <a:r>
              <a:rPr lang="en-US" sz="1725" dirty="0">
                <a:solidFill>
                  <a:prstClr val="black"/>
                </a:solidFill>
                <a:cs typeface="Calibri"/>
                <a:hlinkClick r:id="rId2"/>
              </a:rPr>
              <a:t>https://forms.gle/HoU1JufvnPfDkbtW6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36</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37</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44617" y="1283589"/>
            <a:ext cx="5155145" cy="4152536"/>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Inc.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Inc. Logistics</a:t>
            </a:r>
          </a:p>
          <a:p>
            <a:pPr marL="514350" lvl="1" indent="-171450" defTabSz="685800">
              <a:spcBef>
                <a:spcPts val="375"/>
              </a:spcBef>
            </a:pPr>
            <a:r>
              <a:rPr lang="en-US" sz="1800" dirty="0">
                <a:solidFill>
                  <a:prstClr val="black"/>
                </a:solidFill>
                <a:latin typeface="Calibri" panose="020F0502020204030204"/>
              </a:rPr>
              <a:t>Employee Surveys</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249341" y="1717831"/>
            <a:ext cx="6645317" cy="4597323"/>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40</a:t>
            </a:fld>
            <a:endParaRPr lang="en-US" sz="12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81000" y="1066800"/>
            <a:ext cx="8229331" cy="4428163"/>
          </a:xfrm>
        </p:spPr>
      </p:pic>
      <p:sp>
        <p:nvSpPr>
          <p:cNvPr id="2" name="TextBox 1">
            <a:extLst>
              <a:ext uri="{FF2B5EF4-FFF2-40B4-BE49-F238E27FC236}">
                <a16:creationId xmlns:a16="http://schemas.microsoft.com/office/drawing/2014/main" id="{0ED71ED8-0E91-29E4-2B8B-EE3323DD4DC3}"/>
              </a:ext>
            </a:extLst>
          </p:cNvPr>
          <p:cNvSpPr txBox="1"/>
          <p:nvPr/>
        </p:nvSpPr>
        <p:spPr>
          <a:xfrm>
            <a:off x="1310654" y="1132204"/>
            <a:ext cx="6522692" cy="461665"/>
          </a:xfrm>
          <a:prstGeom prst="rect">
            <a:avLst/>
          </a:prstGeom>
          <a:solidFill>
            <a:schemeClr val="bg1"/>
          </a:solidFill>
        </p:spPr>
        <p:txBody>
          <a:bodyPr wrap="square" rtlCol="0">
            <a:spAutoFit/>
          </a:bodyPr>
          <a:lstStyle/>
          <a:p>
            <a:pPr algn="ctr"/>
            <a:r>
              <a:rPr lang="en-US" sz="2400" dirty="0"/>
              <a:t>Time allocation for On-Site Meetings Days 1 to 10</a:t>
            </a:r>
          </a:p>
        </p:txBody>
      </p:sp>
    </p:spTree>
    <p:extLst>
      <p:ext uri="{BB962C8B-B14F-4D97-AF65-F5344CB8AC3E}">
        <p14:creationId xmlns:p14="http://schemas.microsoft.com/office/powerpoint/2010/main" val="7028496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41</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762000" y="1371600"/>
            <a:ext cx="7753350" cy="4984751"/>
          </a:xfrm>
        </p:spPr>
        <p:txBody>
          <a:bodyPr vert="horz" lIns="91440" tIns="45720" rIns="91440" bIns="45720" rtlCol="0" anchor="t">
            <a:normAutofit fontScale="775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000" dirty="0">
                <a:cs typeface="Calibri"/>
              </a:rPr>
              <a:t>This exercise accelerates the </a:t>
            </a:r>
            <a:r>
              <a:rPr lang="en-US" sz="2000" b="1" dirty="0">
                <a:cs typeface="Calibri"/>
              </a:rPr>
              <a:t>Forming</a:t>
            </a:r>
            <a:r>
              <a:rPr lang="en-US" sz="2000" dirty="0">
                <a:cs typeface="Calibri"/>
              </a:rPr>
              <a:t> stage of the engineering team development process by establishing common understanding of the project and the team members’ background and skills</a:t>
            </a:r>
          </a:p>
          <a:p>
            <a:pPr marL="0" indent="0">
              <a:lnSpc>
                <a:spcPct val="120000"/>
              </a:lnSpc>
              <a:buNone/>
            </a:pPr>
            <a:r>
              <a:rPr lang="en-US" sz="2000" b="1" dirty="0">
                <a:cs typeface="Calibri"/>
              </a:rPr>
              <a:t>Time boxed exercise: </a:t>
            </a:r>
            <a:r>
              <a:rPr lang="en-US" sz="2000" dirty="0">
                <a:cs typeface="Calibri"/>
              </a:rPr>
              <a:t> It will feel rushed, things won't feel complete. 					</a:t>
            </a:r>
            <a:r>
              <a:rPr lang="en-US" sz="2000" b="1" dirty="0">
                <a:cs typeface="Calibri"/>
              </a:rPr>
              <a:t>THAT'S OK.</a:t>
            </a:r>
            <a:endParaRPr lang="en-US" b="1" dirty="0"/>
          </a:p>
          <a:p>
            <a:pPr marL="0" indent="0">
              <a:lnSpc>
                <a:spcPct val="120000"/>
              </a:lnSpc>
              <a:buNone/>
            </a:pPr>
            <a:r>
              <a:rPr lang="en-US" sz="2000" dirty="0">
                <a:cs typeface="Calibri"/>
              </a:rPr>
              <a:t>You'll want more time. You can't have it. Team </a:t>
            </a:r>
            <a:r>
              <a:rPr lang="en-US" sz="2000" b="1" dirty="0">
                <a:cs typeface="Calibri"/>
              </a:rPr>
              <a:t>must </a:t>
            </a:r>
            <a:r>
              <a:rPr lang="en-US" sz="2000" dirty="0">
                <a:cs typeface="Calibri"/>
              </a:rPr>
              <a:t>move on – the company has deadlines to meet! </a:t>
            </a:r>
          </a:p>
          <a:p>
            <a:pPr marL="0" indent="0">
              <a:buNone/>
            </a:pPr>
            <a:endParaRPr lang="en-US" sz="2000" dirty="0">
              <a:cs typeface="Calibri"/>
            </a:endParaRPr>
          </a:p>
          <a:p>
            <a:pPr marL="0" indent="0">
              <a:buNone/>
            </a:pPr>
            <a:r>
              <a:rPr lang="en-US" sz="3000" b="1" dirty="0">
                <a:cs typeface="Calibri"/>
              </a:rPr>
              <a:t>Process</a:t>
            </a:r>
            <a:r>
              <a:rPr lang="en-US" sz="2000" b="1" dirty="0">
                <a:cs typeface="Calibri"/>
              </a:rPr>
              <a:t> </a:t>
            </a: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a:t>
            </a:r>
            <a:r>
              <a:rPr lang="en-US" sz="2000" b="1" dirty="0">
                <a:cs typeface="Calibri"/>
              </a:rPr>
              <a:t>silent</a:t>
            </a:r>
            <a:r>
              <a:rPr lang="en-US" sz="2000" dirty="0">
                <a:cs typeface="Calibri"/>
              </a:rPr>
              <a:t> </a:t>
            </a:r>
            <a:r>
              <a:rPr lang="en-US" sz="2000" b="1" dirty="0">
                <a:cs typeface="Calibri"/>
              </a:rPr>
              <a:t>thought</a:t>
            </a:r>
            <a:r>
              <a:rPr lang="en-US" sz="2000" dirty="0">
                <a:cs typeface="Calibri"/>
              </a:rPr>
              <a:t> on content</a:t>
            </a:r>
          </a:p>
          <a:p>
            <a:pPr lvl="1"/>
            <a:r>
              <a:rPr lang="en-US" sz="2000" dirty="0">
                <a:cs typeface="Calibri"/>
              </a:rPr>
              <a:t>Write thoughts on Post-It Notes</a:t>
            </a:r>
          </a:p>
          <a:p>
            <a:r>
              <a:rPr lang="en-US" sz="2000" dirty="0">
                <a:cs typeface="Calibri"/>
              </a:rPr>
              <a:t>2 min</a:t>
            </a:r>
          </a:p>
          <a:p>
            <a:pPr lvl="1"/>
            <a:r>
              <a:rPr lang="en-US" sz="2000" dirty="0">
                <a:cs typeface="Calibri"/>
              </a:rPr>
              <a:t>Place Post-Its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42</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825625"/>
            <a:ext cx="7886700" cy="4351338"/>
          </a:xfrm>
        </p:spPr>
        <p:txBody>
          <a:bodyPr>
            <a:normAutofit lnSpcReduction="10000"/>
          </a:bodyPr>
          <a:lstStyle/>
          <a:p>
            <a:pPr>
              <a:lnSpc>
                <a:spcPct val="150000"/>
              </a:lnSpc>
            </a:pPr>
            <a:r>
              <a:rPr lang="en-US" dirty="0"/>
              <a:t>Write your project name.</a:t>
            </a:r>
          </a:p>
          <a:p>
            <a:pPr>
              <a:lnSpc>
                <a:spcPct val="150000"/>
              </a:lnSpc>
            </a:pPr>
            <a:r>
              <a:rPr lang="en-US" dirty="0"/>
              <a:t>We Imagine Our Project to Be (2 min + 2 min)</a:t>
            </a:r>
          </a:p>
          <a:p>
            <a:pPr>
              <a:lnSpc>
                <a:spcPct val="150000"/>
              </a:lnSpc>
            </a:pPr>
            <a:r>
              <a:rPr lang="en-US" dirty="0"/>
              <a:t>We Are (5 min + 1 min)</a:t>
            </a:r>
          </a:p>
          <a:p>
            <a:pPr>
              <a:lnSpc>
                <a:spcPct val="150000"/>
              </a:lnSpc>
            </a:pPr>
            <a:r>
              <a:rPr lang="en-US" dirty="0"/>
              <a:t>What Can Go Wrong? (2 min + 2 min)</a:t>
            </a:r>
          </a:p>
          <a:p>
            <a:pPr>
              <a:lnSpc>
                <a:spcPct val="150000"/>
              </a:lnSpc>
            </a:pPr>
            <a:r>
              <a:rPr lang="en-US" dirty="0"/>
              <a:t>What are some potential challenges (2 min + 2 min)</a:t>
            </a:r>
          </a:p>
          <a:p>
            <a:pPr>
              <a:lnSpc>
                <a:spcPct val="110000"/>
              </a:lnSpc>
            </a:pPr>
            <a:r>
              <a:rPr lang="en-US" dirty="0">
                <a:ea typeface="+mj-lt"/>
                <a:cs typeface="+mj-lt"/>
              </a:rPr>
              <a:t>What classes and/or experience can you call on to help with this project? (2 min + 2 min)</a:t>
            </a:r>
          </a:p>
          <a:p>
            <a:pPr>
              <a:lnSpc>
                <a:spcPct val="110000"/>
              </a:lnSpc>
            </a:pPr>
            <a:r>
              <a:rPr lang="en-US" dirty="0">
                <a:ea typeface="+mj-lt"/>
                <a:cs typeface="+mj-lt"/>
              </a:rPr>
              <a:t>What technical problems need to be solved to successfully complete this project? (2 min + 2 min)</a:t>
            </a:r>
            <a:endParaRPr lang="en-US"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mtClean="0"/>
              <a:t>43</a:t>
            </a:fld>
            <a:endParaRPr lang="en-US"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Team Ideation Conclusions</a:t>
            </a:r>
            <a:endParaRPr lang="en-US" sz="4000" dirty="0">
              <a:cs typeface="Calibri"/>
            </a:endParaRPr>
          </a:p>
        </p:txBody>
      </p:sp>
      <p:sp>
        <p:nvSpPr>
          <p:cNvPr id="3" name="Content Placeholder 2"/>
          <p:cNvSpPr>
            <a:spLocks noGrp="1"/>
          </p:cNvSpPr>
          <p:nvPr>
            <p:ph idx="1"/>
          </p:nvPr>
        </p:nvSpPr>
        <p:spPr/>
        <p:txBody>
          <a:bodyPr>
            <a:normAutofit/>
          </a:bodyPr>
          <a:lstStyle/>
          <a:p>
            <a:pPr marL="0" indent="0">
              <a:buNone/>
            </a:pPr>
            <a:endParaRPr lang="en-US" sz="2000" dirty="0"/>
          </a:p>
          <a:p>
            <a:endParaRPr lang="en-US" sz="2000" dirty="0"/>
          </a:p>
          <a:p>
            <a:r>
              <a:rPr lang="en-US" sz="2000" dirty="0"/>
              <a:t>What specific team or organizational strength will each person contribute?</a:t>
            </a:r>
          </a:p>
          <a:p>
            <a:endParaRPr lang="en-US" sz="2000" dirty="0"/>
          </a:p>
          <a:p>
            <a:r>
              <a:rPr lang="en-US" sz="2000" dirty="0"/>
              <a:t>Where are the gaps in skill? What team or organizational weakness or areas for growth does each person have? </a:t>
            </a:r>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44</a:t>
            </a:fld>
            <a:endParaRPr lang="en-US" sz="1200" dirty="0"/>
          </a:p>
        </p:txBody>
      </p:sp>
      <p:sp>
        <p:nvSpPr>
          <p:cNvPr id="4" name="TextBox 3"/>
          <p:cNvSpPr txBox="1"/>
          <p:nvPr/>
        </p:nvSpPr>
        <p:spPr>
          <a:xfrm>
            <a:off x="2514600" y="5486400"/>
            <a:ext cx="4572000" cy="646331"/>
          </a:xfrm>
          <a:prstGeom prst="rect">
            <a:avLst/>
          </a:prstGeom>
          <a:noFill/>
          <a:ln w="28575">
            <a:solidFill>
              <a:srgbClr val="FF0000"/>
            </a:solidFill>
          </a:ln>
        </p:spPr>
        <p:txBody>
          <a:bodyPr wrap="square" rtlCol="0">
            <a:spAutoFit/>
          </a:bodyPr>
          <a:lstStyle/>
          <a:p>
            <a:pPr algn="ctr"/>
            <a:r>
              <a:rPr lang="en-US" dirty="0"/>
              <a:t>Take notes and post as MS Word document in team’s general Webex space</a:t>
            </a:r>
          </a:p>
        </p:txBody>
      </p:sp>
      <p:sp>
        <p:nvSpPr>
          <p:cNvPr id="5" name="Callout: Line 4">
            <a:extLst>
              <a:ext uri="{FF2B5EF4-FFF2-40B4-BE49-F238E27FC236}">
                <a16:creationId xmlns:a16="http://schemas.microsoft.com/office/drawing/2014/main" id="{D31891F3-BEDC-E6D7-A8BC-6F67431FE1BF}"/>
              </a:ext>
            </a:extLst>
          </p:cNvPr>
          <p:cNvSpPr/>
          <p:nvPr/>
        </p:nvSpPr>
        <p:spPr>
          <a:xfrm>
            <a:off x="10134600" y="1027907"/>
            <a:ext cx="1524000" cy="3124200"/>
          </a:xfrm>
          <a:prstGeom prst="borderCallout1">
            <a:avLst>
              <a:gd name="adj1" fmla="val 18750"/>
              <a:gd name="adj2" fmla="val -8333"/>
              <a:gd name="adj3" fmla="val 336454"/>
              <a:gd name="adj4" fmla="val -627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Re-write prompts to more clearly identify how we want them answered. Example on slide? Use template?</a:t>
            </a:r>
          </a:p>
        </p:txBody>
      </p:sp>
    </p:spTree>
    <p:extLst>
      <p:ext uri="{BB962C8B-B14F-4D97-AF65-F5344CB8AC3E}">
        <p14:creationId xmlns:p14="http://schemas.microsoft.com/office/powerpoint/2010/main" val="36683184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3" name="Footer Placeholder 2">
            <a:extLst>
              <a:ext uri="{FF2B5EF4-FFF2-40B4-BE49-F238E27FC236}">
                <a16:creationId xmlns:a16="http://schemas.microsoft.com/office/drawing/2014/main" id="{8CFF6069-E7C2-42F2-AF1E-64517E8C3ADD}"/>
              </a:ext>
            </a:extLst>
          </p:cNvPr>
          <p:cNvSpPr>
            <a:spLocks noGrp="1"/>
          </p:cNvSpPr>
          <p:nvPr>
            <p:ph type="ftr" sz="quarter" idx="11"/>
          </p:nvPr>
        </p:nvSpPr>
        <p:spPr/>
        <p:txBody>
          <a:bodyPr/>
          <a:lstStyle/>
          <a:p>
            <a:r>
              <a:rPr lang="en-US"/>
              <a:t>PE Space</a:t>
            </a:r>
            <a:endParaRPr lang="en-US" dirty="0"/>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mtClean="0"/>
              <a:t>45</a:t>
            </a:fld>
            <a:endParaRPr lang="en-US"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369332"/>
          </a:xfrm>
          <a:prstGeom prst="rect">
            <a:avLst/>
          </a:prstGeom>
          <a:noFill/>
          <a:ln w="28575">
            <a:solidFill>
              <a:srgbClr val="FF0000"/>
            </a:solidFill>
          </a:ln>
        </p:spPr>
        <p:txBody>
          <a:bodyPr wrap="square" rtlCol="0">
            <a:spAutoFit/>
          </a:bodyPr>
          <a:lstStyle/>
          <a:p>
            <a:pPr algn="ctr"/>
            <a:r>
              <a:rPr lang="en-US" dirty="0"/>
              <a:t>Post the MS Word document in team’s general Webex space</a:t>
            </a:r>
          </a:p>
        </p:txBody>
      </p:sp>
    </p:spTree>
    <p:extLst>
      <p:ext uri="{BB962C8B-B14F-4D97-AF65-F5344CB8AC3E}">
        <p14:creationId xmlns:p14="http://schemas.microsoft.com/office/powerpoint/2010/main" val="3406026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of questions &amp; classification</a:t>
            </a:r>
          </a:p>
          <a:p>
            <a:pPr lvl="1"/>
            <a:r>
              <a:rPr lang="en-US" sz="2000" dirty="0"/>
              <a:t>Post document to EDN Forum by end of meeting – Project </a:t>
            </a:r>
            <a:r>
              <a:rPr lang="en-US" sz="2000" dirty="0" err="1"/>
              <a:t>Mgmt</a:t>
            </a:r>
            <a:r>
              <a:rPr lang="en-US" sz="2000" dirty="0"/>
              <a:t> thread</a:t>
            </a:r>
          </a:p>
          <a:p>
            <a:pPr lvl="1"/>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This is something that should happen by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46</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Company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47</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628650" y="1447800"/>
            <a:ext cx="805815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 Inc's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49</a:t>
            </a:fld>
            <a:endParaRPr lang="en-US" sz="1200" dirty="0"/>
          </a:p>
        </p:txBody>
      </p:sp>
      <p:sp>
        <p:nvSpPr>
          <p:cNvPr id="4" name="TextBox 3"/>
          <p:cNvSpPr txBox="1"/>
          <p:nvPr/>
        </p:nvSpPr>
        <p:spPr>
          <a:xfrm>
            <a:off x="2971800" y="5587358"/>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8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before Meeting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50</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of Day 6</a:t>
            </a:r>
          </a:p>
        </p:txBody>
      </p:sp>
    </p:spTree>
    <p:extLst>
      <p:ext uri="{BB962C8B-B14F-4D97-AF65-F5344CB8AC3E}">
        <p14:creationId xmlns:p14="http://schemas.microsoft.com/office/powerpoint/2010/main" val="3085754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Design Lab, Inc. Work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3</a:t>
            </a:r>
            <a:r>
              <a:rPr lang="en-US" sz="1800" dirty="0"/>
              <a:t>)</a:t>
            </a:r>
          </a:p>
        </p:txBody>
      </p:sp>
      <p:sp>
        <p:nvSpPr>
          <p:cNvPr id="8" name="Content Placeholder 2"/>
          <p:cNvSpPr txBox="1">
            <a:spLocks/>
          </p:cNvSpPr>
          <p:nvPr/>
        </p:nvSpPr>
        <p:spPr>
          <a:xfrm>
            <a:off x="990600" y="1116427"/>
            <a:ext cx="7886700" cy="2026886"/>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3400" b="1" dirty="0">
                <a:solidFill>
                  <a:prstClr val="black"/>
                </a:solidFill>
                <a:latin typeface="Calibri" panose="020F0502020204030204"/>
              </a:rPr>
              <a:t>Project Technical Work</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Identify one </a:t>
            </a:r>
            <a:r>
              <a:rPr lang="en-US" sz="2500" b="1" dirty="0">
                <a:solidFill>
                  <a:prstClr val="black"/>
                </a:solidFill>
                <a:latin typeface="Calibri" panose="020F0502020204030204"/>
                <a:ea typeface="+mn-lt"/>
                <a:cs typeface="Calibri" panose="020F0502020204030204"/>
              </a:rPr>
              <a:t>Customer Need </a:t>
            </a:r>
            <a:r>
              <a:rPr lang="en-US" sz="2500" dirty="0">
                <a:solidFill>
                  <a:prstClr val="black"/>
                </a:solidFill>
                <a:latin typeface="Calibri" panose="020F0502020204030204"/>
                <a:ea typeface="+mn-lt"/>
                <a:cs typeface="Calibri" panose="020F0502020204030204"/>
              </a:rPr>
              <a:t>for your project and translate it into an </a:t>
            </a:r>
            <a:r>
              <a:rPr lang="en-US" sz="2500" b="1" dirty="0">
                <a:solidFill>
                  <a:prstClr val="black"/>
                </a:solidFill>
                <a:latin typeface="Calibri" panose="020F0502020204030204"/>
                <a:ea typeface="+mn-lt"/>
                <a:cs typeface="Calibri" panose="020F0502020204030204"/>
              </a:rPr>
              <a:t>Engineering Requirement.</a:t>
            </a:r>
            <a:r>
              <a:rPr lang="en-US" sz="2500" dirty="0">
                <a:solidFill>
                  <a:prstClr val="black"/>
                </a:solidFill>
                <a:latin typeface="Calibri" panose="020F0502020204030204"/>
                <a:ea typeface="+mn-lt"/>
                <a:cs typeface="Calibri" panose="020F0502020204030204"/>
              </a:rPr>
              <a:t> Post to new thread in EDN Design Forum titled “Initial Needs and Requirements”. </a:t>
            </a:r>
            <a:r>
              <a:rPr lang="en-US" sz="2500" b="1" dirty="0">
                <a:solidFill>
                  <a:prstClr val="black"/>
                </a:solidFill>
                <a:latin typeface="Calibri" panose="020F0502020204030204"/>
                <a:ea typeface="+mn-lt"/>
                <a:cs typeface="Calibri" panose="020F0502020204030204"/>
              </a:rPr>
              <a:t>Leverage the Team Ideation Poster!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25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5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2500" dirty="0">
                <a:solidFill>
                  <a:prstClr val="black"/>
                </a:solidFill>
                <a:ea typeface="+mn-lt"/>
                <a:cs typeface="Calibri" panose="020F0502020204030204"/>
              </a:rPr>
              <a:t>Rest of team - respond to thread with questions you have about project</a:t>
            </a:r>
            <a:endParaRPr lang="en-US" sz="25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due by Day 6</a:t>
            </a: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2 Ticket Out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5"/>
              </a:rPr>
              <a:t>https://forms.gle/yvkvMFuR9rSaEhrB8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45023" y="358338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72771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53</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Project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88368" y="5499831"/>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364758"/>
            <a:ext cx="9144000" cy="232682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54</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56</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fontScale="92500"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57</a:t>
            </a:fld>
            <a:endParaRPr lang="en-US" dirty="0"/>
          </a:p>
        </p:txBody>
      </p:sp>
      <p:sp>
        <p:nvSpPr>
          <p:cNvPr id="6" name="TextBox 5"/>
          <p:cNvSpPr/>
          <p:nvPr/>
        </p:nvSpPr>
        <p:spPr>
          <a:xfrm>
            <a:off x="15433" y="6067810"/>
            <a:ext cx="9163440" cy="577080"/>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non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575100" y="559143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196390" y="564678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0" y="857250"/>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solidFill>
                <a:srgbClr val="4472C4"/>
              </a:solid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675716" y="583714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Design Lab, Inc.</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57200" y="198120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19860" y="5947320"/>
            <a:ext cx="3409635" cy="646331"/>
          </a:xfrm>
          <a:prstGeom prst="rect">
            <a:avLst/>
          </a:prstGeom>
          <a:noFill/>
        </p:spPr>
        <p:txBody>
          <a:bodyPr wrap="square" rtlCol="0">
            <a:spAutoFit/>
          </a:bodyPr>
          <a:lstStyle/>
          <a:p>
            <a:r>
              <a:rPr lang="en-US" dirty="0"/>
              <a:t>Note – Key IED Course Materials in Capstone Support wiki.</a:t>
            </a:r>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Tree>
    <p:extLst>
      <p:ext uri="{BB962C8B-B14F-4D97-AF65-F5344CB8AC3E}">
        <p14:creationId xmlns:p14="http://schemas.microsoft.com/office/powerpoint/2010/main" val="3826823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a:bodyPr>
          <a:lstStyle/>
          <a:p>
            <a:r>
              <a:rPr lang="en-US" dirty="0">
                <a:cs typeface="Calibri"/>
              </a:rPr>
              <a:t>Bring laptop and charger to all meetings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You are 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62</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27317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sp>
        <p:nvSpPr>
          <p:cNvPr id="8" name="Content Placeholder 2"/>
          <p:cNvSpPr txBox="1">
            <a:spLocks/>
          </p:cNvSpPr>
          <p:nvPr/>
        </p:nvSpPr>
        <p:spPr>
          <a:xfrm>
            <a:off x="1045640" y="1375949"/>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977017"/>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578086"/>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Day 3 Ticket Out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https://forms.gle/DnhZCi1MzGQZTLAn8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etc.</a:t>
            </a:r>
          </a:p>
          <a:p>
            <a:pPr marL="171450" indent="-171450" defTabSz="685800">
              <a:spcBef>
                <a:spcPts val="750"/>
              </a:spcBef>
            </a:pPr>
            <a:r>
              <a:rPr lang="en-US" sz="2000" dirty="0">
                <a:solidFill>
                  <a:prstClr val="black"/>
                </a:solidFill>
                <a:latin typeface="Calibri" panose="020F0502020204030204"/>
              </a:rPr>
              <a:t>Watch Intro to EDN video (5 min) in preparation of Day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Day 4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211444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4062186"/>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223306"/>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64</a:t>
            </a:fld>
            <a:endParaRPr lang="en-US" sz="1200" dirty="0"/>
          </a:p>
        </p:txBody>
      </p:sp>
      <p:sp>
        <p:nvSpPr>
          <p:cNvPr id="9" name="TextBox 8"/>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057400"/>
            <a:ext cx="9144000" cy="2499143"/>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a:t>
            </a:r>
          </a:p>
          <a:p>
            <a:endParaRPr lang="en-US" dirty="0"/>
          </a:p>
          <a:p>
            <a:r>
              <a:rPr lang="en-US" dirty="0"/>
              <a:t>Team should be working towards agreement, and PE/CE/Client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67</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and email to Client,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68</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69</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Key Room Locations</a:t>
            </a:r>
          </a:p>
        </p:txBody>
      </p:sp>
      <p:sp>
        <p:nvSpPr>
          <p:cNvPr id="3" name="Content Placeholder 2"/>
          <p:cNvSpPr>
            <a:spLocks noGrp="1"/>
          </p:cNvSpPr>
          <p:nvPr>
            <p:ph idx="1"/>
          </p:nvPr>
        </p:nvSpPr>
        <p:spPr>
          <a:xfrm>
            <a:off x="447472" y="1295400"/>
            <a:ext cx="7782128" cy="5007448"/>
          </a:xfrm>
        </p:spPr>
        <p:txBody>
          <a:bodyPr>
            <a:normAutofit/>
          </a:bodyPr>
          <a:lstStyle/>
          <a:p>
            <a:r>
              <a:rPr lang="en-US" dirty="0"/>
              <a:t>Capstone Classrooms are JEC 3232/3332</a:t>
            </a:r>
          </a:p>
          <a:p>
            <a:r>
              <a:rPr lang="en-US" dirty="0"/>
              <a:t>Capstone Shop (JEC 2332) will be open 9am-4pm for hands-on work (Glass and caged areas adjacent to IED shop)</a:t>
            </a:r>
          </a:p>
          <a:p>
            <a:r>
              <a:rPr lang="en-US" dirty="0"/>
              <a:t>Conference Room (JEC 3321) for meetings. Ask you PE to reserve it.</a:t>
            </a:r>
          </a:p>
          <a:p>
            <a:r>
              <a:rPr lang="en-US" dirty="0"/>
              <a:t>Conference Table back of JEC 3232 for meetings.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59867"/>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sp>
        <p:nvSpPr>
          <p:cNvPr id="8" name="Content Placeholder 2"/>
          <p:cNvSpPr txBox="1">
            <a:spLocks/>
          </p:cNvSpPr>
          <p:nvPr/>
        </p:nvSpPr>
        <p:spPr>
          <a:xfrm>
            <a:off x="1524000" y="1363838"/>
            <a:ext cx="6731308" cy="693562"/>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19989" y="2057400"/>
            <a:ext cx="6731308" cy="1454906"/>
          </a:xfrm>
          <a:prstGeom prst="rect">
            <a:avLst/>
          </a:prstGeom>
          <a:solidFill>
            <a:schemeClr val="accent1">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a:t>
            </a:r>
          </a:p>
          <a:p>
            <a:pPr marL="628650" lvl="1" indent="-171450" defTabSz="685800">
              <a:spcBef>
                <a:spcPts val="750"/>
              </a:spcBef>
            </a:pPr>
            <a:r>
              <a:rPr lang="en-US" sz="900" dirty="0">
                <a:solidFill>
                  <a:prstClr val="black"/>
                </a:solidFill>
                <a:latin typeface="Calibri" panose="020F0502020204030204"/>
                <a:cs typeface="Calibri"/>
                <a:hlinkClick r:id="rId2"/>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a:t>
            </a:r>
          </a:p>
          <a:p>
            <a:pPr marL="62865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514157"/>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4 Ticket Out - </a:t>
            </a:r>
            <a:r>
              <a:rPr lang="en-US" sz="900" dirty="0">
                <a:solidFill>
                  <a:prstClr val="black"/>
                </a:solidFill>
                <a:hlinkClick r:id="rId4"/>
              </a:rPr>
              <a:t>https://forms.gle/JcjmKtadJw7cZz3i6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5 review</a:t>
            </a:r>
          </a:p>
          <a:p>
            <a:pPr marL="514350" lvl="1" indent="-171450" defTabSz="685800">
              <a:spcBef>
                <a:spcPts val="375"/>
              </a:spcBef>
            </a:pPr>
            <a:r>
              <a:rPr lang="en-US" sz="750" dirty="0">
                <a:solidFill>
                  <a:prstClr val="black"/>
                </a:solidFill>
                <a:latin typeface="Calibri" panose="020F0502020204030204"/>
                <a:cs typeface="Calibri"/>
                <a:hlinkClick r:id="rId5"/>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7"/>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8"/>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43016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267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416366"/>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70</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71</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9977" y="1662550"/>
            <a:ext cx="6484046" cy="3652639"/>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Five</a:t>
            </a:r>
          </a:p>
          <a:p>
            <a:endParaRPr lang="en-US" dirty="0"/>
          </a:p>
          <a:p>
            <a:r>
              <a:rPr lang="en-US" dirty="0"/>
              <a:t>Team will develop the Project Statement &amp; Objectives and identify Tools and Methods</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72</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74</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75</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u="sng" dirty="0"/>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Methods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these two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TBD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80</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TBD min - Engineering Tools and Methods Templates</a:t>
            </a:r>
          </a:p>
        </p:txBody>
      </p:sp>
      <p:sp>
        <p:nvSpPr>
          <p:cNvPr id="3" name="Content Placeholder 2"/>
          <p:cNvSpPr>
            <a:spLocks noGrp="1"/>
          </p:cNvSpPr>
          <p:nvPr>
            <p:ph idx="1"/>
          </p:nvPr>
        </p:nvSpPr>
        <p:spPr/>
        <p:txBody>
          <a:bodyPr/>
          <a:lstStyle/>
          <a:p>
            <a:pPr marL="457200" lvl="1" indent="0">
              <a:buNone/>
            </a:pPr>
            <a:r>
              <a:rPr lang="en-US" dirty="0"/>
              <a:t>Fill in your templates!</a:t>
            </a:r>
          </a:p>
          <a:p>
            <a:pPr marL="457200" lvl="1" indent="0">
              <a:buNone/>
            </a:pPr>
            <a:endParaRPr lang="en-US" dirty="0"/>
          </a:p>
          <a:p>
            <a:pPr marL="457200" lvl="1" indent="0">
              <a:buNone/>
            </a:pPr>
            <a:r>
              <a:rPr lang="en-US" dirty="0"/>
              <a:t>Begin now</a:t>
            </a:r>
          </a:p>
          <a:p>
            <a:pPr marL="457200" lvl="1" indent="0">
              <a:buNone/>
            </a:pPr>
            <a:r>
              <a:rPr lang="en-US" dirty="0"/>
              <a:t>Finish &amp; Post to EDN</a:t>
            </a:r>
          </a:p>
          <a:p>
            <a:pPr marL="457200" lvl="1" indent="0">
              <a:buNone/>
            </a:pPr>
            <a:r>
              <a:rPr lang="en-US" dirty="0"/>
              <a:t>as Prep for next Meeting</a:t>
            </a:r>
          </a:p>
        </p:txBody>
      </p:sp>
      <p:sp>
        <p:nvSpPr>
          <p:cNvPr id="5" name="Slide Number Placeholder 4"/>
          <p:cNvSpPr>
            <a:spLocks noGrp="1"/>
          </p:cNvSpPr>
          <p:nvPr>
            <p:ph type="sldNum" sz="quarter" idx="12"/>
          </p:nvPr>
        </p:nvSpPr>
        <p:spPr/>
        <p:txBody>
          <a:bodyPr/>
          <a:lstStyle/>
          <a:p>
            <a:fld id="{B044824F-EBE0-443F-8A8F-F64816AF04DC}" type="slidenum">
              <a:rPr lang="en-US" smtClean="0"/>
              <a:t>81</a:t>
            </a:fld>
            <a:endParaRPr lang="en-US" dirty="0"/>
          </a:p>
        </p:txBody>
      </p:sp>
      <p:sp>
        <p:nvSpPr>
          <p:cNvPr id="4" name="Sun 3">
            <a:extLst>
              <a:ext uri="{FF2B5EF4-FFF2-40B4-BE49-F238E27FC236}">
                <a16:creationId xmlns:a16="http://schemas.microsoft.com/office/drawing/2014/main" id="{C10FF0EB-1FF1-484F-B063-219AC21E27BE}"/>
              </a:ext>
            </a:extLst>
          </p:cNvPr>
          <p:cNvSpPr/>
          <p:nvPr/>
        </p:nvSpPr>
        <p:spPr>
          <a:xfrm>
            <a:off x="4800600" y="3187699"/>
            <a:ext cx="4191000" cy="34290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a new slide</a:t>
            </a:r>
          </a:p>
        </p:txBody>
      </p:sp>
    </p:spTree>
    <p:extLst>
      <p:ext uri="{BB962C8B-B14F-4D97-AF65-F5344CB8AC3E}">
        <p14:creationId xmlns:p14="http://schemas.microsoft.com/office/powerpoint/2010/main" val="17250455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182328" y="2209800"/>
            <a:ext cx="6858000" cy="1314090"/>
          </a:xfrm>
        </p:spPr>
        <p:txBody>
          <a:bodyPr>
            <a:normAutofit fontScale="77500" lnSpcReduction="20000"/>
          </a:bodyPr>
          <a:lstStyle/>
          <a:p>
            <a:pPr>
              <a:lnSpc>
                <a:spcPct val="110000"/>
              </a:lnSpc>
              <a:spcBef>
                <a:spcPts val="1200"/>
              </a:spcBef>
            </a:pPr>
            <a:r>
              <a:rPr lang="en-US" sz="3200" dirty="0"/>
              <a:t>Helpful Hints for Career Success at </a:t>
            </a:r>
          </a:p>
          <a:p>
            <a:pPr>
              <a:lnSpc>
                <a:spcPct val="110000"/>
              </a:lnSpc>
              <a:spcBef>
                <a:spcPts val="1200"/>
              </a:spcBef>
            </a:pPr>
            <a:r>
              <a:rPr lang="en-US" sz="3200" dirty="0"/>
              <a:t>Design Lab, Inc. </a:t>
            </a:r>
            <a:br>
              <a:rPr lang="en-US" sz="3200" dirty="0"/>
            </a:br>
            <a:r>
              <a:rPr lang="en-US" sz="3200" dirty="0"/>
              <a:t>And Beyond!</a:t>
            </a:r>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82</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75052" y="5934670"/>
            <a:ext cx="5644946" cy="923330"/>
          </a:xfrm>
          <a:prstGeom prst="rect">
            <a:avLst/>
          </a:prstGeom>
          <a:noFill/>
        </p:spPr>
        <p:txBody>
          <a:bodyPr wrap="square" rtlCol="0">
            <a:spAutoFit/>
          </a:bodyPr>
          <a:lstStyle/>
          <a:p>
            <a:r>
              <a:rPr lang="en-US" dirty="0"/>
              <a:t>*Prof. Patrick Winston, MIT – Director of AI Lab 1972-1997 </a:t>
            </a:r>
          </a:p>
          <a:p>
            <a:r>
              <a:rPr lang="en-US" dirty="0"/>
              <a:t>  </a:t>
            </a:r>
            <a:r>
              <a:rPr lang="en-US" dirty="0">
                <a:hlinkClick r:id="rId2"/>
              </a:rPr>
              <a:t>https://www.youtube.com/watch?v=ukYi50Gfc5M</a:t>
            </a:r>
            <a:endParaRPr lang="en-US" dirty="0"/>
          </a:p>
          <a:p>
            <a:endParaRPr lang="en-US" dirty="0"/>
          </a:p>
        </p:txBody>
      </p:sp>
      <p:sp>
        <p:nvSpPr>
          <p:cNvPr id="5"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83</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a:t>
            </a:r>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84</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lstStyle/>
          <a:p>
            <a:pPr algn="ctr"/>
            <a:r>
              <a:rPr lang="en-US"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412647" y="1253331"/>
            <a:ext cx="8274153" cy="4766470"/>
          </a:xfrm>
        </p:spPr>
        <p:txBody>
          <a:bodyPr>
            <a:noAutofit/>
          </a:bodyPr>
          <a:lstStyle/>
          <a:p>
            <a:pPr>
              <a:buFont typeface="Wingdings" panose="05000000000000000000" pitchFamily="2" charset="2"/>
              <a:buChar char="Ø"/>
            </a:pPr>
            <a:r>
              <a:rPr lang="en-US" sz="2400" dirty="0"/>
              <a:t>What is the </a:t>
            </a:r>
            <a:r>
              <a:rPr lang="en-US" sz="2400" b="1" dirty="0">
                <a:solidFill>
                  <a:srgbClr val="0000FF"/>
                </a:solidFill>
              </a:rPr>
              <a:t>Key Message</a:t>
            </a:r>
            <a:r>
              <a:rPr lang="en-US" sz="24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400" dirty="0"/>
              <a:t>Utilize </a:t>
            </a:r>
            <a:r>
              <a:rPr lang="en-US" sz="2400" b="1" dirty="0">
                <a:solidFill>
                  <a:srgbClr val="FF0000"/>
                </a:solidFill>
              </a:rPr>
              <a:t>Illustrations </a:t>
            </a:r>
            <a:r>
              <a:rPr lang="en-US" sz="24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400" b="1" dirty="0">
                <a:solidFill>
                  <a:srgbClr val="00B050"/>
                </a:solidFill>
              </a:rPr>
              <a:t>Self-Explanatory </a:t>
            </a:r>
            <a:r>
              <a:rPr lang="en-US" sz="24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85</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000" dirty="0">
                <a:solidFill>
                  <a:srgbClr val="0000FF"/>
                </a:solidFill>
              </a:rPr>
              <a:t>4.0 Design Concept</a:t>
            </a:r>
            <a:br>
              <a:rPr lang="en-US" sz="2000" dirty="0">
                <a:solidFill>
                  <a:srgbClr val="0000FF"/>
                </a:solidFill>
              </a:rPr>
            </a:br>
            <a:r>
              <a:rPr lang="en-US" sz="2000" dirty="0">
                <a:solidFill>
                  <a:srgbClr val="0000FF"/>
                </a:solidFill>
              </a:rPr>
              <a:t>	   4.1 Mechanical System</a:t>
            </a:r>
            <a:br>
              <a:rPr lang="en-US" sz="2000" dirty="0">
                <a:solidFill>
                  <a:srgbClr val="0000FF"/>
                </a:solidFill>
              </a:rPr>
            </a:br>
            <a:r>
              <a:rPr lang="en-US" sz="2000" dirty="0">
                <a:solidFill>
                  <a:srgbClr val="0000FF"/>
                </a:solidFill>
              </a:rPr>
              <a:t>		4.1.1  Engine</a:t>
            </a:r>
            <a:br>
              <a:rPr lang="en-US" sz="2000" dirty="0">
                <a:solidFill>
                  <a:srgbClr val="0000FF"/>
                </a:solidFill>
              </a:rPr>
            </a:br>
            <a:r>
              <a:rPr lang="en-US" sz="2000" dirty="0">
                <a:solidFill>
                  <a:srgbClr val="0000FF"/>
                </a:solidFill>
              </a:rPr>
              <a:t>		4.1.2  Powertrain</a:t>
            </a:r>
            <a:br>
              <a:rPr lang="en-US" sz="2000" dirty="0">
                <a:solidFill>
                  <a:srgbClr val="0000FF"/>
                </a:solidFill>
              </a:rPr>
            </a:br>
            <a:r>
              <a:rPr lang="en-US" sz="2000" dirty="0">
                <a:solidFill>
                  <a:srgbClr val="0000FF"/>
                </a:solidFill>
              </a:rPr>
              <a:t>	   4.2 Electrical System</a:t>
            </a:r>
            <a:br>
              <a:rPr lang="en-US" sz="2000" dirty="0">
                <a:solidFill>
                  <a:srgbClr val="0000FF"/>
                </a:solidFill>
              </a:rPr>
            </a:br>
            <a:r>
              <a:rPr lang="en-US" sz="2000" dirty="0">
                <a:solidFill>
                  <a:srgbClr val="0000FF"/>
                </a:solidFill>
              </a:rPr>
              <a:t>		4.2.1  Sensors</a:t>
            </a:r>
            <a:br>
              <a:rPr lang="en-US" sz="2000" dirty="0">
                <a:solidFill>
                  <a:srgbClr val="0000FF"/>
                </a:solidFill>
              </a:rPr>
            </a:br>
            <a:r>
              <a:rPr lang="en-US" sz="20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6002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86</a:t>
            </a:fld>
            <a:endParaRPr lang="en-US" dirty="0"/>
          </a:p>
        </p:txBody>
      </p:sp>
    </p:spTree>
    <p:extLst>
      <p:ext uri="{BB962C8B-B14F-4D97-AF65-F5344CB8AC3E}">
        <p14:creationId xmlns:p14="http://schemas.microsoft.com/office/powerpoint/2010/main" val="34172466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579822"/>
            <a:ext cx="7709107" cy="4351338"/>
          </a:xfrm>
        </p:spPr>
        <p:txBody>
          <a:bodyPr>
            <a:noAutofit/>
          </a:bodyPr>
          <a:lstStyle/>
          <a:p>
            <a:r>
              <a:rPr lang="en-US" sz="2400" dirty="0"/>
              <a:t>To Support Your Hypothesis</a:t>
            </a:r>
            <a:br>
              <a:rPr lang="en-US" sz="2400" dirty="0"/>
            </a:br>
            <a:r>
              <a:rPr lang="en-US" sz="2400" dirty="0"/>
              <a:t>	- Data</a:t>
            </a:r>
            <a:br>
              <a:rPr lang="en-US" sz="2400" dirty="0"/>
            </a:br>
            <a:r>
              <a:rPr lang="en-US" sz="2400" dirty="0"/>
              <a:t>	- Experimental Results</a:t>
            </a:r>
            <a:br>
              <a:rPr lang="en-US" sz="2400" dirty="0"/>
            </a:br>
            <a:r>
              <a:rPr lang="en-US" sz="2400" dirty="0"/>
              <a:t>	- Published Information</a:t>
            </a:r>
            <a:endParaRPr lang="en-US" sz="2400" b="1" dirty="0">
              <a:solidFill>
                <a:srgbClr val="FF0000"/>
              </a:solidFill>
            </a:endParaRPr>
          </a:p>
          <a:p>
            <a:r>
              <a:rPr lang="en-US" sz="2400" b="1" dirty="0">
                <a:solidFill>
                  <a:srgbClr val="0000FF"/>
                </a:solidFill>
              </a:rPr>
              <a:t>OR</a:t>
            </a:r>
            <a:r>
              <a:rPr lang="en-US" sz="2400" dirty="0"/>
              <a:t> To Present an Alternate Perspective</a:t>
            </a:r>
            <a:br>
              <a:rPr lang="en-US" sz="2400" dirty="0"/>
            </a:br>
            <a:r>
              <a:rPr lang="en-US" sz="2400" dirty="0"/>
              <a:t>	- Findings from the Literature</a:t>
            </a:r>
          </a:p>
          <a:p>
            <a:r>
              <a:rPr lang="en-US" sz="2400" dirty="0"/>
              <a:t>References and Citations</a:t>
            </a:r>
            <a:br>
              <a:rPr lang="en-US" sz="2400" dirty="0"/>
            </a:br>
            <a:r>
              <a:rPr lang="en-US" sz="2400" dirty="0"/>
              <a:t>	Always Provide Attribution!</a:t>
            </a:r>
          </a:p>
          <a:p>
            <a:pPr marL="0" indent="0">
              <a:buNone/>
            </a:pPr>
            <a:endParaRPr lang="en-US" sz="2400" b="1" dirty="0"/>
          </a:p>
          <a:p>
            <a:pPr marL="0" indent="0">
              <a:buNone/>
            </a:pPr>
            <a:r>
              <a:rPr lang="en-US" sz="2400" b="1" dirty="0"/>
              <a:t>PLAGIARISM</a:t>
            </a:r>
            <a:r>
              <a:rPr lang="en-US" sz="2400" dirty="0"/>
              <a:t>:</a:t>
            </a:r>
            <a:br>
              <a:rPr lang="en-US" sz="2400" dirty="0"/>
            </a:br>
            <a:r>
              <a:rPr lang="en-US" sz="2400" dirty="0"/>
              <a:t>	Use of Others’ Data/Figures/Text Without 	Attribution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87</a:t>
            </a:fld>
            <a:endParaRPr lang="en-US" dirty="0"/>
          </a:p>
        </p:txBody>
      </p:sp>
    </p:spTree>
    <p:extLst>
      <p:ext uri="{BB962C8B-B14F-4D97-AF65-F5344CB8AC3E}">
        <p14:creationId xmlns:p14="http://schemas.microsoft.com/office/powerpoint/2010/main" val="11530793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658146" y="1501160"/>
            <a:ext cx="7886700" cy="4351338"/>
          </a:xfrm>
        </p:spPr>
        <p:txBody>
          <a:bodyPr>
            <a:normAutofit fontScale="92500" lnSpcReduction="20000"/>
          </a:bodyPr>
          <a:lstStyle/>
          <a:p>
            <a:r>
              <a:rPr lang="en-US" sz="3000" dirty="0"/>
              <a:t>Include Numbered Reference List </a:t>
            </a:r>
          </a:p>
          <a:p>
            <a:r>
              <a:rPr lang="en-US" sz="3000" dirty="0"/>
              <a:t>Use Word’s Built-in Utility</a:t>
            </a:r>
          </a:p>
          <a:p>
            <a:r>
              <a:rPr lang="en-US" sz="3000" dirty="0">
                <a:solidFill>
                  <a:srgbClr val="0000FF"/>
                </a:solidFill>
              </a:rPr>
              <a:t>All Figures and Tables must be referenced in the appropriate places in the text.</a:t>
            </a:r>
          </a:p>
          <a:p>
            <a:r>
              <a:rPr lang="en-US" sz="3000" dirty="0"/>
              <a:t>Is it a Legitimate/Reliable Reference?</a:t>
            </a:r>
            <a:br>
              <a:rPr lang="en-US" sz="3000" dirty="0"/>
            </a:br>
            <a:r>
              <a:rPr lang="en-US" sz="3000" dirty="0"/>
              <a:t>	- Peer Reviewed Journal Articles</a:t>
            </a:r>
            <a:br>
              <a:rPr lang="en-US" sz="3000" dirty="0"/>
            </a:br>
            <a:r>
              <a:rPr lang="en-US" sz="3000" dirty="0"/>
              <a:t>	- Technical Reports</a:t>
            </a:r>
            <a:br>
              <a:rPr lang="en-US" sz="3000" dirty="0"/>
            </a:br>
            <a:r>
              <a:rPr lang="en-US" sz="3000" dirty="0"/>
              <a:t>	- Textbook/Handbook</a:t>
            </a:r>
            <a:br>
              <a:rPr lang="en-US" sz="3000" dirty="0"/>
            </a:br>
            <a:r>
              <a:rPr lang="en-US" sz="3000" dirty="0"/>
              <a:t>	- Industry Website</a:t>
            </a:r>
          </a:p>
          <a:p>
            <a:r>
              <a:rPr lang="en-US" sz="3000" dirty="0"/>
              <a:t>For Web references, ensure all Reference Links are functional</a:t>
            </a:r>
            <a:r>
              <a:rPr lang="en-US" dirty="0"/>
              <a:t>	</a:t>
            </a:r>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88</a:t>
            </a:fld>
            <a:endParaRPr lang="en-US" dirty="0"/>
          </a:p>
        </p:txBody>
      </p:sp>
    </p:spTree>
    <p:extLst>
      <p:ext uri="{BB962C8B-B14F-4D97-AF65-F5344CB8AC3E}">
        <p14:creationId xmlns:p14="http://schemas.microsoft.com/office/powerpoint/2010/main" val="25129329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60 min - Project Statement &amp; </a:t>
            </a:r>
            <a:br>
              <a:rPr lang="en-US" b="1" dirty="0"/>
            </a:br>
            <a:r>
              <a:rPr lang="en-US" b="1" dirty="0"/>
              <a:t>Objectives Exercise</a:t>
            </a:r>
          </a:p>
        </p:txBody>
      </p:sp>
      <p:sp>
        <p:nvSpPr>
          <p:cNvPr id="3" name="Content Placeholder 2"/>
          <p:cNvSpPr>
            <a:spLocks noGrp="1"/>
          </p:cNvSpPr>
          <p:nvPr>
            <p:ph idx="1"/>
          </p:nvPr>
        </p:nvSpPr>
        <p:spPr>
          <a:xfrm>
            <a:off x="628650" y="1690689"/>
            <a:ext cx="8286750" cy="4665662"/>
          </a:xfrm>
        </p:spPr>
        <p:txBody>
          <a:bodyPr>
            <a:normAutofit fontScale="92500" lnSpcReduction="20000"/>
          </a:bodyPr>
          <a:lstStyle/>
          <a:p>
            <a:pPr marL="0" indent="0">
              <a:lnSpc>
                <a:spcPct val="120000"/>
              </a:lnSpc>
              <a:spcBef>
                <a:spcPts val="0"/>
              </a:spcBef>
              <a:buNone/>
            </a:pPr>
            <a:r>
              <a:rPr lang="en-US" dirty="0">
                <a:hlinkClick r:id="rId2"/>
              </a:rPr>
              <a:t>https://designlab.eng.rpi.edu/edn/projects/capstone-support-dev/wiki/Templates_and_Forms</a:t>
            </a:r>
            <a:r>
              <a:rPr lang="en-US" dirty="0"/>
              <a:t> - Project Statement and Objectives Template</a:t>
            </a:r>
          </a:p>
          <a:p>
            <a:pPr marL="0" indent="0">
              <a:buNone/>
            </a:pPr>
            <a:endParaRPr lang="en-US" dirty="0">
              <a:solidFill>
                <a:srgbClr val="FF0000"/>
              </a:solidFill>
            </a:endParaRPr>
          </a:p>
          <a:p>
            <a:r>
              <a:rPr lang="en-US" dirty="0"/>
              <a:t>10 min – Break into 3 groups</a:t>
            </a:r>
          </a:p>
          <a:p>
            <a:pPr lvl="1"/>
            <a:r>
              <a:rPr lang="en-US" dirty="0"/>
              <a:t>A - Long Term Objectives (1-5+ years </a:t>
            </a:r>
            <a:r>
              <a:rPr lang="en-US" b="1" dirty="0"/>
              <a:t>after</a:t>
            </a:r>
            <a:r>
              <a:rPr lang="en-US" dirty="0"/>
              <a:t> your work, from Client perspective)</a:t>
            </a:r>
          </a:p>
          <a:p>
            <a:pPr lvl="1"/>
            <a:r>
              <a:rPr lang="en-US" dirty="0"/>
              <a:t>B - Short Term Objectives (3 months!)</a:t>
            </a:r>
          </a:p>
          <a:p>
            <a:pPr lvl="1"/>
            <a:r>
              <a:rPr lang="en-US" dirty="0"/>
              <a:t>C - Deliverables (Be S.M.A.R.T.!)</a:t>
            </a:r>
          </a:p>
          <a:p>
            <a:endParaRPr lang="en-US" dirty="0"/>
          </a:p>
          <a:p>
            <a:r>
              <a:rPr lang="en-US" dirty="0"/>
              <a:t>10 min - Team review – Long Term and Short Term Objectives</a:t>
            </a:r>
          </a:p>
          <a:p>
            <a:r>
              <a:rPr lang="en-US" dirty="0"/>
              <a:t>15 min - Team review – Deliverables</a:t>
            </a:r>
          </a:p>
          <a:p>
            <a:r>
              <a:rPr lang="en-US" dirty="0"/>
              <a:t>20 min </a:t>
            </a:r>
          </a:p>
          <a:p>
            <a:pPr lvl="1"/>
            <a:r>
              <a:rPr lang="en-US" dirty="0"/>
              <a:t>CE/PE review of Deliverables</a:t>
            </a:r>
          </a:p>
          <a:p>
            <a:pPr lvl="1"/>
            <a:r>
              <a:rPr lang="en-US" dirty="0"/>
              <a:t>Note – This is a draft and your deliverables may later change as the engineering team learns more!</a:t>
            </a:r>
          </a:p>
          <a:p>
            <a:endParaRPr lang="en-US" dirty="0"/>
          </a:p>
          <a:p>
            <a:pPr marL="0" indent="0">
              <a:buNone/>
            </a:pPr>
            <a:r>
              <a:rPr lang="en-US" dirty="0"/>
              <a:t>Create threads in Project Statement &amp; Objectives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89</a:t>
            </a:fld>
            <a:endParaRPr lang="en-US" sz="1200" dirty="0"/>
          </a:p>
        </p:txBody>
      </p:sp>
      <p:sp>
        <p:nvSpPr>
          <p:cNvPr id="4" name="TextBox 3">
            <a:extLst>
              <a:ext uri="{FF2B5EF4-FFF2-40B4-BE49-F238E27FC236}">
                <a16:creationId xmlns:a16="http://schemas.microsoft.com/office/drawing/2014/main" id="{399BE952-E182-424E-9C8C-31843E191F52}"/>
              </a:ext>
            </a:extLst>
          </p:cNvPr>
          <p:cNvSpPr txBox="1"/>
          <p:nvPr/>
        </p:nvSpPr>
        <p:spPr>
          <a:xfrm>
            <a:off x="7772400" y="309901"/>
            <a:ext cx="1143000" cy="2031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Can we reduce time on this for Tools &amp; Methods time</a:t>
            </a:r>
          </a:p>
        </p:txBody>
      </p:sp>
    </p:spTree>
    <p:extLst>
      <p:ext uri="{BB962C8B-B14F-4D97-AF65-F5344CB8AC3E}">
        <p14:creationId xmlns:p14="http://schemas.microsoft.com/office/powerpoint/2010/main" val="246385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p:txBody>
          <a:bodyPr>
            <a:normAutofit fontScale="90000"/>
          </a:bodyPr>
          <a:lstStyle/>
          <a:p>
            <a:r>
              <a:rPr lang="en-US" dirty="0"/>
              <a:t>Capstone Design as </a:t>
            </a:r>
            <a:br>
              <a:rPr lang="en-US" dirty="0"/>
            </a:br>
            <a:r>
              <a:rPr lang="en-US" dirty="0"/>
              <a:t>a Role Playing Game</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your Project Engineer</a:t>
            </a:r>
          </a:p>
          <a:p>
            <a:r>
              <a:rPr lang="en-US" b="0" i="0" dirty="0">
                <a:effectLst/>
                <a:latin typeface="Segoe UI" panose="020B0502040204020203" pitchFamily="34" charset="0"/>
              </a:rPr>
              <a:t>Company Support Staff</a:t>
            </a:r>
          </a:p>
          <a:p>
            <a:r>
              <a:rPr lang="en-US" b="0" i="0" dirty="0">
                <a:effectLst/>
                <a:latin typeface="Segoe UI" panose="020B0502040204020203" pitchFamily="34" charset="0"/>
              </a:rPr>
              <a:t>Project Engineers and Chief Engineers</a:t>
            </a:r>
          </a:p>
        </p:txBody>
      </p:sp>
      <p:sp>
        <p:nvSpPr>
          <p:cNvPr id="3" name="Footer Placeholder 2">
            <a:extLst>
              <a:ext uri="{FF2B5EF4-FFF2-40B4-BE49-F238E27FC236}">
                <a16:creationId xmlns:a16="http://schemas.microsoft.com/office/drawing/2014/main" id="{CD1534E3-5935-6B75-C77A-04CCA9E40826}"/>
              </a:ext>
            </a:extLst>
          </p:cNvPr>
          <p:cNvSpPr>
            <a:spLocks noGrp="1"/>
          </p:cNvSpPr>
          <p:nvPr>
            <p:ph type="ftr" sz="quarter" idx="11"/>
          </p:nvPr>
        </p:nvSpPr>
        <p:spPr/>
        <p:txBody>
          <a:bodyPr/>
          <a:lstStyle/>
          <a:p>
            <a:r>
              <a:rPr lang="en-US"/>
              <a:t>PE Space</a:t>
            </a:r>
            <a:endParaRPr lang="en-US" dirty="0"/>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9</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4770" y="136525"/>
            <a:ext cx="1632030" cy="1891415"/>
          </a:xfrm>
          <a:prstGeom prst="rect">
            <a:avLst/>
          </a:prstGeom>
        </p:spPr>
      </p:pic>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1569660"/>
          </a:xfrm>
          <a:prstGeom prst="rect">
            <a:avLst/>
          </a:prstGeom>
          <a:noFill/>
        </p:spPr>
        <p:txBody>
          <a:bodyPr wrap="square" rtlCol="0">
            <a:spAutoFit/>
          </a:bodyPr>
          <a:lstStyle/>
          <a:p>
            <a:pPr algn="ct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latin typeface="Segoe UI" panose="020B0502040204020203" pitchFamily="34" charset="0"/>
                <a:sym typeface="Wingdings" panose="05000000000000000000" pitchFamily="2" charset="2"/>
              </a:rPr>
              <a:t>New </a:t>
            </a:r>
            <a:r>
              <a:rPr lang="en-US" sz="3200" b="1" dirty="0">
                <a:latin typeface="Segoe UI" panose="020B0502040204020203" pitchFamily="34" charset="0"/>
              </a:rPr>
              <a:t>Employees at a Company</a:t>
            </a: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628650" y="1447800"/>
            <a:ext cx="7886700" cy="4729163"/>
          </a:xfrm>
        </p:spPr>
        <p:txBody>
          <a:bodyPr>
            <a:normAutofit fontScale="92500" lnSpcReduction="20000"/>
          </a:bodyPr>
          <a:lstStyle/>
          <a:p>
            <a:pPr marL="0" indent="0">
              <a:buNone/>
            </a:pPr>
            <a:r>
              <a:rPr lang="en-US" dirty="0"/>
              <a:t>Long Term</a:t>
            </a:r>
          </a:p>
          <a:p>
            <a:r>
              <a:rPr lang="en-US" dirty="0"/>
              <a:t>1 – 5+ years in future</a:t>
            </a:r>
          </a:p>
          <a:p>
            <a:r>
              <a:rPr lang="en-US" dirty="0"/>
              <a:t>Assume there may be multiple projects / semesters / teams working AFTER yours</a:t>
            </a:r>
          </a:p>
          <a:p>
            <a:r>
              <a:rPr lang="en-US" dirty="0"/>
              <a:t>Assume a successful output from each team</a:t>
            </a:r>
          </a:p>
          <a:p>
            <a:endParaRPr lang="en-US" sz="900" dirty="0"/>
          </a:p>
          <a:p>
            <a:pPr marL="0" indent="0" algn="ctr">
              <a:buNone/>
            </a:pPr>
            <a:r>
              <a:rPr lang="en-US" b="1" dirty="0"/>
              <a:t>What can the Client do / achieve 1-5+ years from now because your work was successful?</a:t>
            </a:r>
          </a:p>
          <a:p>
            <a:pPr marL="0" indent="0">
              <a:buNone/>
            </a:pPr>
            <a:endParaRPr lang="en-US" dirty="0"/>
          </a:p>
          <a:p>
            <a:pPr marL="0" indent="0">
              <a:buNone/>
            </a:pPr>
            <a:r>
              <a:rPr lang="en-US" dirty="0"/>
              <a:t>Short Term</a:t>
            </a:r>
          </a:p>
          <a:p>
            <a:r>
              <a:rPr lang="en-US" dirty="0"/>
              <a:t>By the end of this semester</a:t>
            </a:r>
          </a:p>
          <a:p>
            <a:r>
              <a:rPr lang="en-US" dirty="0"/>
              <a:t>Things your Client wants you to achieve early this semester, by mid-semester, and at the end of the semester</a:t>
            </a:r>
          </a:p>
          <a:p>
            <a:r>
              <a:rPr lang="en-US" dirty="0"/>
              <a:t>Assumes your success</a:t>
            </a:r>
          </a:p>
          <a:p>
            <a:endParaRPr lang="en-US" sz="900" dirty="0"/>
          </a:p>
          <a:p>
            <a:pPr marL="0" indent="0" algn="ctr">
              <a:buNone/>
            </a:pPr>
            <a:r>
              <a:rPr lang="en-US" b="1" dirty="0"/>
              <a:t>What can your Client do with your work immediately after the semester ends?</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6CAF6BF5-E8F1-532C-A9A4-D40746E69F93}"/>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mtClean="0"/>
              <a:t>90</a:t>
            </a:fld>
            <a:endParaRPr lang="en-US" dirty="0"/>
          </a:p>
        </p:txBody>
      </p:sp>
    </p:spTree>
    <p:extLst>
      <p:ext uri="{BB962C8B-B14F-4D97-AF65-F5344CB8AC3E}">
        <p14:creationId xmlns:p14="http://schemas.microsoft.com/office/powerpoint/2010/main" val="21453096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 / 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8" name="Content Placeholder 2"/>
          <p:cNvSpPr txBox="1">
            <a:spLocks/>
          </p:cNvSpPr>
          <p:nvPr/>
        </p:nvSpPr>
        <p:spPr>
          <a:xfrm>
            <a:off x="1600200" y="1117529"/>
            <a:ext cx="6807508" cy="168485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Wordsmith and polish Project Statement &amp; Objectives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Project Statement &amp; Objectives to Repository prior to Day 6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71405"/>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5 Ticket Out - </a:t>
            </a:r>
            <a:r>
              <a:rPr lang="en-US" sz="750" u="sng" dirty="0">
                <a:solidFill>
                  <a:prstClr val="black"/>
                </a:solidFill>
                <a:hlinkClick r:id="rId3"/>
              </a:rPr>
              <a:t>https://forms.gle/cQMW67DEXopv8FD59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92</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93</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8962" y="1456126"/>
            <a:ext cx="6346076" cy="3819734"/>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10872</Words>
  <Application>Microsoft Office PowerPoint</Application>
  <PresentationFormat>On-screen Show (4:3)</PresentationFormat>
  <Paragraphs>1412</Paragraphs>
  <Slides>127</Slides>
  <Notes>36</Notes>
  <HiddenSlides>8</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127</vt:i4>
      </vt:variant>
    </vt:vector>
  </HeadingPairs>
  <TitlesOfParts>
    <vt:vector size="141" baseType="lpstr">
      <vt:lpstr>Algerian</vt:lpstr>
      <vt:lpstr>Arial</vt:lpstr>
      <vt:lpstr>Arial Black</vt:lpstr>
      <vt:lpstr>Calibri</vt:lpstr>
      <vt:lpstr>Calibri (Headings)</vt:lpstr>
      <vt:lpstr>Calibri Light</vt:lpstr>
      <vt:lpstr>Segoe Script</vt:lpstr>
      <vt:lpstr>Segoe UI</vt:lpstr>
      <vt:lpstr>Symbol</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Course logistics</vt:lpstr>
      <vt:lpstr>Key Room Locations</vt:lpstr>
      <vt:lpstr>Design Lab Mission</vt:lpstr>
      <vt:lpstr>Capstone Design as  a Role Playing Game</vt:lpstr>
      <vt:lpstr>PowerPoint Presentation</vt:lpstr>
      <vt:lpstr>Design Lab Team</vt:lpstr>
      <vt:lpstr>PowerPoint Presentation</vt:lpstr>
      <vt:lpstr>Diverse, Equitable and Inclusive</vt:lpstr>
      <vt:lpstr>Participation Expectations</vt:lpstr>
      <vt:lpstr>Participation Expectations</vt:lpstr>
      <vt:lpstr>Capstone is More TEAM work than GROUP work</vt:lpstr>
      <vt:lpstr>Grading</vt:lpstr>
      <vt:lpstr>Work Expectations</vt:lpstr>
      <vt:lpstr>Corporate Communications Policies</vt:lpstr>
      <vt:lpstr>Accountability Step #1</vt:lpstr>
      <vt:lpstr>5 min - Team Member Intro</vt:lpstr>
      <vt:lpstr>20 mins - Ice Breaker</vt:lpstr>
      <vt:lpstr>Ice Breaker – Community Agreements</vt:lpstr>
      <vt:lpstr>Ice Breaker – Activity and Report Out</vt:lpstr>
      <vt:lpstr>Ice Breaker Wave One – Pets!</vt:lpstr>
      <vt:lpstr>Ice Breaker Wave Two – Exercise!</vt:lpstr>
      <vt:lpstr>Ice Breaker Wave Three – Vacation!</vt:lpstr>
      <vt:lpstr>40 min</vt:lpstr>
      <vt:lpstr>5 min - Meet with Project Engineer</vt:lpstr>
      <vt:lpstr>5 min - Meet with Chief Engineer</vt:lpstr>
      <vt:lpstr>10 min – Review Project Description</vt:lpstr>
      <vt:lpstr>20 min - Generate Project Questions</vt:lpstr>
      <vt:lpstr>Question Prompts</vt:lpstr>
      <vt:lpstr>10 min – Wrap-up</vt:lpstr>
      <vt:lpstr>10 min – Wrap-up</vt:lpstr>
      <vt:lpstr>Action Items / Meeting Prep (what was previously called homework, to be completed BEFORE Meeting 2)</vt:lpstr>
      <vt:lpstr>Day 2 Agenda</vt:lpstr>
      <vt:lpstr>10 min – Design Lab, Inc. Expectations Q&amp;A</vt:lpstr>
      <vt:lpstr>Action Item / Meeting Prep Categories</vt:lpstr>
      <vt:lpstr>PowerPoint Presentation</vt:lpstr>
      <vt:lpstr>PowerPoint Presentation</vt:lpstr>
      <vt:lpstr>30 min - Team Ideation Exercise</vt:lpstr>
      <vt:lpstr>Poster Creation Activities</vt:lpstr>
      <vt:lpstr>15 min - Team Ideation Conclusions</vt:lpstr>
      <vt:lpstr>Team Skill Assessment</vt:lpstr>
      <vt:lpstr>30 min - Classify and Assign Questions</vt:lpstr>
      <vt:lpstr>10 mins – Company Communication &amp; Documentation Policies</vt:lpstr>
      <vt:lpstr>Electronic Design Notebook (EDN)</vt:lpstr>
      <vt:lpstr>What Should I Document?</vt:lpstr>
      <vt:lpstr>5 min - Team Standards Agreement Intro</vt:lpstr>
      <vt:lpstr>Design Lab, Inc. Work Categories</vt:lpstr>
      <vt:lpstr>Action Items / Meeting Prep (what you might call homework, to be completed BEFORE Day 3)</vt:lpstr>
      <vt:lpstr>Day 3 Agenda</vt:lpstr>
      <vt:lpstr>10 min - Engineering Design Process Q&amp;A</vt:lpstr>
      <vt:lpstr>Engineering Design Process</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Action Items / Meeting Prep (what you might call homework, to be completed BEFORE Day 4)</vt:lpstr>
      <vt:lpstr>Day 4 Agenda</vt:lpstr>
      <vt:lpstr>Engineering Design Process</vt:lpstr>
      <vt:lpstr>15 min – Group Review of Needs &amp; Requirements</vt:lpstr>
      <vt:lpstr>45 min - Project Kick-Off Meeting</vt:lpstr>
      <vt:lpstr>55 min - Project Work </vt:lpstr>
      <vt:lpstr>30 min – Meet with CE (Day 3 or 4)</vt:lpstr>
      <vt:lpstr>Action Items / Meeting Prep (to be completed BEFORE Day 5)</vt:lpstr>
      <vt:lpstr>Day 5 Agenda</vt:lpstr>
      <vt:lpstr>Engineering Design Process</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Q&amp;A</vt:lpstr>
      <vt:lpstr>TBD min - Engineering Tools and Methods</vt:lpstr>
      <vt:lpstr>TBD min - Engineering Tools and Methods Templates</vt:lpstr>
      <vt:lpstr>10 mins - Technical Communications</vt:lpstr>
      <vt:lpstr>3 Keys to Success*</vt:lpstr>
      <vt:lpstr>Tech Memos and Reports</vt:lpstr>
      <vt:lpstr>Start with an Outline</vt:lpstr>
      <vt:lpstr>Writing Style</vt:lpstr>
      <vt:lpstr>Provide Supporting Information</vt:lpstr>
      <vt:lpstr>References</vt:lpstr>
      <vt:lpstr>60 min - Project Statement &amp;  Objectives Exercise</vt:lpstr>
      <vt:lpstr>Long Term vs. Short Term</vt:lpstr>
      <vt:lpstr>Webex / Meeting Tips</vt:lpstr>
      <vt:lpstr>Action Items / Meeting Prep (to be completed BEFORE Day 6)</vt:lpstr>
      <vt:lpstr>Day 6 Agenda</vt:lpstr>
      <vt:lpstr>Engineering Design Process</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Action Items / Meeting Prep (to be completed BEFORE Day 7)</vt:lpstr>
      <vt:lpstr>Day 7 Agenda</vt:lpstr>
      <vt:lpstr>Engineering Design Process</vt:lpstr>
      <vt:lpstr>10 min - Project Planning Q&amp;A</vt:lpstr>
      <vt:lpstr>Defining Meaningful Tasks</vt:lpstr>
      <vt:lpstr>Defining Meaningful Tasks aka “SMART”</vt:lpstr>
      <vt:lpstr>Review and Update Project Plan</vt:lpstr>
      <vt:lpstr>90 min - ‘Post-It Note’ Project Planning Exercise</vt:lpstr>
      <vt:lpstr>90 min - ‘Post-It Note’ Project Planning Exercise</vt:lpstr>
      <vt:lpstr>Action Items/ Meeting Prep (to be completed BEFORE Day 8)</vt:lpstr>
      <vt:lpstr>Day 8 Agenda</vt:lpstr>
      <vt:lpstr>Engineering Design Process</vt:lpstr>
      <vt:lpstr>60 min – Follow Team created Agenda</vt:lpstr>
      <vt:lpstr>15 min – PE Review Project Plan</vt:lpstr>
      <vt:lpstr>30 min – PE Review of Client Meeting PPT</vt:lpstr>
      <vt:lpstr>Action Items / Meeting Prep (to be completed BEFORE Day 9)</vt:lpstr>
      <vt:lpstr>Day 9 and Beyond Agenda</vt:lpstr>
      <vt:lpstr>Day 9 Agenda</vt:lpstr>
      <vt:lpstr>CONGRATULATIONS you are now ON BOARD</vt:lpstr>
      <vt:lpstr>All Employee Meetings</vt:lpstr>
      <vt:lpstr>5 min – BDR Q&amp;A</vt:lpstr>
      <vt:lpstr>Engineering Design Process</vt:lpstr>
      <vt:lpstr>95 min – Poster Creation</vt:lpstr>
      <vt:lpstr>Revision History </vt:lpstr>
      <vt:lpstr>Revision History - continued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2023-08-17T21:00:13Z</dcterms:modified>
</cp:coreProperties>
</file>