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6"/>
  </p:notesMasterIdLst>
  <p:sldIdLst>
    <p:sldId id="256" r:id="rId4"/>
    <p:sldId id="339" r:id="rId5"/>
    <p:sldId id="415" r:id="rId6"/>
    <p:sldId id="276" r:id="rId7"/>
    <p:sldId id="257" r:id="rId8"/>
    <p:sldId id="275" r:id="rId9"/>
    <p:sldId id="462" r:id="rId10"/>
    <p:sldId id="463" r:id="rId11"/>
    <p:sldId id="483" r:id="rId12"/>
    <p:sldId id="477" r:id="rId13"/>
    <p:sldId id="478" r:id="rId14"/>
    <p:sldId id="465" r:id="rId15"/>
    <p:sldId id="274" r:id="rId16"/>
    <p:sldId id="464" r:id="rId17"/>
    <p:sldId id="270" r:id="rId18"/>
    <p:sldId id="258" r:id="rId19"/>
    <p:sldId id="400" r:id="rId20"/>
    <p:sldId id="265" r:id="rId21"/>
    <p:sldId id="434" r:id="rId22"/>
    <p:sldId id="422" r:id="rId23"/>
    <p:sldId id="431" r:id="rId24"/>
    <p:sldId id="438" r:id="rId25"/>
    <p:sldId id="437" r:id="rId26"/>
    <p:sldId id="435" r:id="rId27"/>
    <p:sldId id="439" r:id="rId28"/>
    <p:sldId id="425" r:id="rId29"/>
    <p:sldId id="423" r:id="rId30"/>
    <p:sldId id="424" r:id="rId31"/>
    <p:sldId id="460" r:id="rId32"/>
    <p:sldId id="421" r:id="rId33"/>
    <p:sldId id="440" r:id="rId34"/>
    <p:sldId id="292" r:id="rId35"/>
    <p:sldId id="461" r:id="rId36"/>
    <p:sldId id="406" r:id="rId37"/>
    <p:sldId id="264" r:id="rId38"/>
    <p:sldId id="389" r:id="rId39"/>
    <p:sldId id="426" r:id="rId40"/>
    <p:sldId id="427" r:id="rId41"/>
    <p:sldId id="428" r:id="rId42"/>
    <p:sldId id="420" r:id="rId43"/>
    <p:sldId id="441" r:id="rId44"/>
    <p:sldId id="418" r:id="rId45"/>
    <p:sldId id="473" r:id="rId46"/>
    <p:sldId id="362" r:id="rId47"/>
    <p:sldId id="329" r:id="rId48"/>
    <p:sldId id="330" r:id="rId49"/>
    <p:sldId id="331" r:id="rId50"/>
    <p:sldId id="429" r:id="rId51"/>
    <p:sldId id="417" r:id="rId52"/>
    <p:sldId id="407" r:id="rId53"/>
    <p:sldId id="287" r:id="rId54"/>
    <p:sldId id="387" r:id="rId55"/>
    <p:sldId id="333" r:id="rId56"/>
    <p:sldId id="340" r:id="rId57"/>
    <p:sldId id="289" r:id="rId58"/>
    <p:sldId id="468" r:id="rId59"/>
    <p:sldId id="469" r:id="rId60"/>
    <p:sldId id="471" r:id="rId61"/>
    <p:sldId id="288" r:id="rId62"/>
    <p:sldId id="290" r:id="rId63"/>
    <p:sldId id="408" r:id="rId64"/>
    <p:sldId id="293" r:id="rId65"/>
    <p:sldId id="372" r:id="rId66"/>
    <p:sldId id="393" r:id="rId67"/>
    <p:sldId id="394" r:id="rId68"/>
    <p:sldId id="342" r:id="rId69"/>
    <p:sldId id="474" r:id="rId70"/>
    <p:sldId id="409" r:id="rId71"/>
    <p:sldId id="298" r:id="rId72"/>
    <p:sldId id="373" r:id="rId73"/>
    <p:sldId id="386" r:id="rId74"/>
    <p:sldId id="446" r:id="rId75"/>
    <p:sldId id="447" r:id="rId76"/>
    <p:sldId id="450" r:id="rId77"/>
    <p:sldId id="448" r:id="rId78"/>
    <p:sldId id="401" r:id="rId79"/>
    <p:sldId id="476" r:id="rId80"/>
    <p:sldId id="475" r:id="rId81"/>
    <p:sldId id="452" r:id="rId82"/>
    <p:sldId id="453" r:id="rId83"/>
    <p:sldId id="454" r:id="rId84"/>
    <p:sldId id="455" r:id="rId85"/>
    <p:sldId id="456" r:id="rId86"/>
    <p:sldId id="457" r:id="rId87"/>
    <p:sldId id="458" r:id="rId88"/>
    <p:sldId id="309" r:id="rId89"/>
    <p:sldId id="442" r:id="rId90"/>
    <p:sldId id="410" r:id="rId91"/>
    <p:sldId id="300" r:id="rId92"/>
    <p:sldId id="374" r:id="rId93"/>
    <p:sldId id="385" r:id="rId94"/>
    <p:sldId id="382" r:id="rId95"/>
    <p:sldId id="343" r:id="rId96"/>
    <p:sldId id="344" r:id="rId97"/>
    <p:sldId id="345" r:id="rId98"/>
    <p:sldId id="381" r:id="rId99"/>
    <p:sldId id="459" r:id="rId100"/>
    <p:sldId id="411" r:id="rId101"/>
    <p:sldId id="302" r:id="rId102"/>
    <p:sldId id="375" r:id="rId103"/>
    <p:sldId id="384" r:id="rId104"/>
    <p:sldId id="402" r:id="rId105"/>
    <p:sldId id="404" r:id="rId106"/>
    <p:sldId id="466" r:id="rId107"/>
    <p:sldId id="348" r:id="rId108"/>
    <p:sldId id="479" r:id="rId109"/>
    <p:sldId id="412" r:id="rId110"/>
    <p:sldId id="304" r:id="rId111"/>
    <p:sldId id="376" r:id="rId112"/>
    <p:sldId id="395" r:id="rId113"/>
    <p:sldId id="396" r:id="rId114"/>
    <p:sldId id="397" r:id="rId115"/>
    <p:sldId id="413" r:id="rId116"/>
    <p:sldId id="398" r:id="rId117"/>
    <p:sldId id="480" r:id="rId118"/>
    <p:sldId id="482" r:id="rId119"/>
    <p:sldId id="383" r:id="rId120"/>
    <p:sldId id="378" r:id="rId121"/>
    <p:sldId id="350" r:id="rId122"/>
    <p:sldId id="338" r:id="rId123"/>
    <p:sldId id="316" r:id="rId124"/>
    <p:sldId id="352" r:id="rId12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2939" autoAdjust="0"/>
  </p:normalViewPr>
  <p:slideViewPr>
    <p:cSldViewPr>
      <p:cViewPr varScale="1">
        <p:scale>
          <a:sx n="91" d="100"/>
          <a:sy n="91" d="100"/>
        </p:scale>
        <p:origin x="1536"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7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8/18/2023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72</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Yu Mincho" panose="02020400000000000000" pitchFamily="18" charset="-128"/>
                <a:cs typeface="Times New Roman" panose="02020603050405020304" pitchFamily="18" charset="0"/>
              </a:rPr>
              <a:t>Free Image: https://pixabay.com/illustrations/white-male-3d-model-isolated-3d-2064870/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2953021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10</a:t>
            </a:fld>
            <a:endParaRPr lang="en-US" dirty="0"/>
          </a:p>
        </p:txBody>
      </p:sp>
      <p:sp>
        <p:nvSpPr>
          <p:cNvPr id="30723" name="Rectangle 2"/>
          <p:cNvSpPr>
            <a:spLocks noGrp="1" noRot="1" noChangeAspect="1" noChangeArrowheads="1" noTextEdit="1"/>
          </p:cNvSpPr>
          <p:nvPr>
            <p:ph type="sldImg"/>
          </p:nvPr>
        </p:nvSpPr>
        <p:spPr>
          <a:xfrm>
            <a:off x="7758113" y="2838450"/>
            <a:ext cx="10215562" cy="7661275"/>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11</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8/18/2023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8/18/2023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8/18/2023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8/18/2023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8/18/2023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8/18/2023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5.wmf"/><Relationship Id="rId21" Type="http://schemas.openxmlformats.org/officeDocument/2006/relationships/image" Target="../media/image31.jpeg"/><Relationship Id="rId7" Type="http://schemas.openxmlformats.org/officeDocument/2006/relationships/image" Target="../media/image17.jpg"/><Relationship Id="rId12" Type="http://schemas.openxmlformats.org/officeDocument/2006/relationships/image" Target="../media/image22.jfif"/><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26.jpe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image" Target="../media/image38.jpeg"/><Relationship Id="rId10" Type="http://schemas.openxmlformats.org/officeDocument/2006/relationships/image" Target="../media/image20.jpeg"/><Relationship Id="rId19" Type="http://schemas.openxmlformats.org/officeDocument/2006/relationships/image" Target="../media/image29.jpeg"/><Relationship Id="rId31" Type="http://schemas.openxmlformats.org/officeDocument/2006/relationships/image" Target="../media/image41.png"/><Relationship Id="rId4" Type="http://schemas.openxmlformats.org/officeDocument/2006/relationships/image" Target="../media/image15.jp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hyperlink" Target="https://designlab.eng.rpi.edu/edn/projects/capstone-support-dev/wiki/Day_9_and_beyond"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5.xml"/><Relationship Id="rId7" Type="http://schemas.openxmlformats.org/officeDocument/2006/relationships/slide" Target="slide8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9.xml"/><Relationship Id="rId5" Type="http://schemas.openxmlformats.org/officeDocument/2006/relationships/slide" Target="slide62.xml"/><Relationship Id="rId10" Type="http://schemas.openxmlformats.org/officeDocument/2006/relationships/slide" Target="slide119.xml"/><Relationship Id="rId4" Type="http://schemas.openxmlformats.org/officeDocument/2006/relationships/slide" Target="slide51.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esignlab.eng.rpi.edu/projects/capstone-support-dev/wiki%20-%20Playbook.pptx"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10</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Academic Support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Incorporated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Consultant</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03867"/>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456362"/>
            <a:ext cx="1615600" cy="4114800"/>
          </a:xfrm>
          <a:prstGeom prst="rect">
            <a:avLst/>
          </a:prstGeom>
        </p:spPr>
      </p:pic>
    </p:spTree>
    <p:extLst>
      <p:ext uri="{BB962C8B-B14F-4D97-AF65-F5344CB8AC3E}">
        <p14:creationId xmlns:p14="http://schemas.microsoft.com/office/powerpoint/2010/main" val="3265591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E0F-0E62-EAB6-8544-AB3D6117C800}"/>
              </a:ext>
            </a:extLst>
          </p:cNvPr>
          <p:cNvSpPr>
            <a:spLocks noGrp="1"/>
          </p:cNvSpPr>
          <p:nvPr>
            <p:ph type="title"/>
          </p:nvPr>
        </p:nvSpPr>
        <p:spPr/>
        <p:txBody>
          <a:bodyPr/>
          <a:lstStyle/>
          <a:p>
            <a:pPr algn="ctr"/>
            <a:r>
              <a:rPr lang="en-US" sz="3600">
                <a:effectLst/>
                <a:latin typeface="Calibri" panose="020F0502020204030204" pitchFamily="34" charset="0"/>
                <a:ea typeface="Yu Mincho" panose="02020400000000000000" pitchFamily="18" charset="-128"/>
                <a:cs typeface="Times New Roman" panose="02020603050405020304" pitchFamily="18" charset="0"/>
              </a:rPr>
              <a:t>Review and Update Project Plan</a:t>
            </a:r>
            <a:endParaRPr lang="en-US" dirty="0"/>
          </a:p>
        </p:txBody>
      </p:sp>
      <p:sp>
        <p:nvSpPr>
          <p:cNvPr id="3" name="Content Placeholder 2">
            <a:extLst>
              <a:ext uri="{FF2B5EF4-FFF2-40B4-BE49-F238E27FC236}">
                <a16:creationId xmlns:a16="http://schemas.microsoft.com/office/drawing/2014/main" id="{28FB5C21-23B9-D816-1579-A141E2626231}"/>
              </a:ext>
            </a:extLst>
          </p:cNvPr>
          <p:cNvSpPr>
            <a:spLocks noGrp="1"/>
          </p:cNvSpPr>
          <p:nvPr>
            <p:ph idx="1"/>
          </p:nvPr>
        </p:nvSpPr>
        <p:spPr>
          <a:xfrm>
            <a:off x="628650" y="1825625"/>
            <a:ext cx="7600950" cy="4351338"/>
          </a:xfrm>
        </p:spPr>
        <p:txBody>
          <a:bodyPr>
            <a:normAutofit/>
          </a:bodyPr>
          <a:lstStyle/>
          <a:p>
            <a:pPr marL="0" marR="0" lvl="0" indent="0">
              <a:lnSpc>
                <a:spcPct val="107000"/>
              </a:lnSpc>
              <a:spcBef>
                <a:spcPts val="0"/>
              </a:spcBef>
              <a:spcAft>
                <a:spcPts val="0"/>
              </a:spcAft>
              <a:buNone/>
            </a:pPr>
            <a:r>
              <a:rPr lang="en-US" sz="2800" dirty="0">
                <a:effectLst/>
                <a:latin typeface="Calibri" panose="020F0502020204030204" pitchFamily="34" charset="0"/>
                <a:ea typeface="Yu Mincho" panose="02020400000000000000" pitchFamily="18" charset="-128"/>
                <a:cs typeface="Times New Roman" panose="02020603050405020304" pitchFamily="18" charset="0"/>
              </a:rPr>
              <a:t>Are we still creating value for our client?</a:t>
            </a:r>
          </a:p>
          <a:p>
            <a:pPr marL="0" marR="0" lvl="0" indent="0">
              <a:lnSpc>
                <a:spcPct val="107000"/>
              </a:lnSpc>
              <a:spcBef>
                <a:spcPts val="0"/>
              </a:spcBef>
              <a:spcAft>
                <a:spcPts val="0"/>
              </a:spcAft>
              <a:buNone/>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0"/>
              </a:spcAft>
              <a:buNone/>
            </a:pPr>
            <a:r>
              <a:rPr lang="en-US" sz="2800" dirty="0">
                <a:effectLst/>
                <a:latin typeface="Calibri" panose="020F0502020204030204" pitchFamily="34" charset="0"/>
                <a:ea typeface="Yu Mincho" panose="02020400000000000000" pitchFamily="18" charset="-128"/>
                <a:cs typeface="Times New Roman" panose="02020603050405020304" pitchFamily="18" charset="0"/>
              </a:rPr>
              <a:t>After each Client Update Meeting </a:t>
            </a:r>
          </a:p>
          <a:p>
            <a:pPr marL="0" marR="0" lvl="0" indent="0">
              <a:lnSpc>
                <a:spcPct val="107000"/>
              </a:lnSpc>
              <a:spcBef>
                <a:spcPts val="0"/>
              </a:spcBef>
              <a:spcAft>
                <a:spcPts val="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Review and Update the Needs and </a:t>
            </a:r>
            <a:br>
              <a:rPr lang="en-US" sz="2400" dirty="0">
                <a:effectLst/>
                <a:latin typeface="Calibri" panose="020F0502020204030204" pitchFamily="34" charset="0"/>
                <a:ea typeface="Yu Mincho" panose="02020400000000000000" pitchFamily="18" charset="-128"/>
                <a:cs typeface="Times New Roman" panose="02020603050405020304" pitchFamily="18" charset="0"/>
              </a:rPr>
            </a:br>
            <a:r>
              <a:rPr lang="en-US" sz="2400" dirty="0">
                <a:effectLst/>
                <a:latin typeface="Calibri" panose="020F0502020204030204" pitchFamily="34" charset="0"/>
                <a:ea typeface="Yu Mincho" panose="02020400000000000000" pitchFamily="18" charset="-128"/>
                <a:cs typeface="Times New Roman" panose="02020603050405020304" pitchFamily="18" charset="0"/>
              </a:rPr>
              <a:t>Requirements.</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Review and Update the Project Plan.</a:t>
            </a: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sz="2800" dirty="0"/>
          </a:p>
        </p:txBody>
      </p:sp>
      <p:sp>
        <p:nvSpPr>
          <p:cNvPr id="5" name="Slide Number Placeholder 4">
            <a:extLst>
              <a:ext uri="{FF2B5EF4-FFF2-40B4-BE49-F238E27FC236}">
                <a16:creationId xmlns:a16="http://schemas.microsoft.com/office/drawing/2014/main" id="{E001A031-D985-6C13-6CA1-3F21CD1E4002}"/>
              </a:ext>
            </a:extLst>
          </p:cNvPr>
          <p:cNvSpPr>
            <a:spLocks noGrp="1"/>
          </p:cNvSpPr>
          <p:nvPr>
            <p:ph type="sldNum" sz="quarter" idx="12"/>
          </p:nvPr>
        </p:nvSpPr>
        <p:spPr/>
        <p:txBody>
          <a:bodyPr/>
          <a:lstStyle/>
          <a:p>
            <a:fld id="{028FE254-016A-4E51-98AE-D4B4E3F12C32}" type="slidenum">
              <a:rPr lang="en-US" sz="1200" smtClean="0"/>
              <a:t>104</a:t>
            </a:fld>
            <a:endParaRPr lang="en-US" sz="1200" dirty="0"/>
          </a:p>
        </p:txBody>
      </p:sp>
      <p:pic>
        <p:nvPicPr>
          <p:cNvPr id="7" name="Picture 6" descr="Cartoon characters standing next to a table&#10;&#10;Description automatically generated">
            <a:extLst>
              <a:ext uri="{FF2B5EF4-FFF2-40B4-BE49-F238E27FC236}">
                <a16:creationId xmlns:a16="http://schemas.microsoft.com/office/drawing/2014/main" id="{015F8259-DDE8-FAC3-B738-C9DFAD7D3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2061" y="3352800"/>
            <a:ext cx="2114550" cy="2114550"/>
          </a:xfrm>
          <a:prstGeom prst="rect">
            <a:avLst/>
          </a:prstGeom>
        </p:spPr>
      </p:pic>
    </p:spTree>
    <p:extLst>
      <p:ext uri="{BB962C8B-B14F-4D97-AF65-F5344CB8AC3E}">
        <p14:creationId xmlns:p14="http://schemas.microsoft.com/office/powerpoint/2010/main" val="40419197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2895599"/>
          </a:xfrm>
        </p:spPr>
        <p:txBody>
          <a:bodyPr>
            <a:normAutofit fontScale="70000" lnSpcReduction="20000"/>
          </a:bodyPr>
          <a:lstStyle/>
          <a:p>
            <a:pPr marL="0" indent="0">
              <a:buNone/>
            </a:pPr>
            <a:r>
              <a:rPr lang="en-US" dirty="0"/>
              <a:t>10 min – Deliverables</a:t>
            </a:r>
          </a:p>
          <a:p>
            <a:r>
              <a:rPr lang="en-US" dirty="0"/>
              <a:t>Write each Deliverable from Project Statement and Objectives on a Post-It and place on the board/calendar at approximate due date. </a:t>
            </a:r>
          </a:p>
          <a:p>
            <a:r>
              <a:rPr lang="en-US" dirty="0"/>
              <a:t>Draw a box around the note so that it stands out.</a:t>
            </a:r>
          </a:p>
          <a:p>
            <a:pPr marL="0" indent="0">
              <a:buNone/>
            </a:pPr>
            <a:endParaRPr lang="en-US" dirty="0"/>
          </a:p>
          <a:p>
            <a:pPr marL="0" indent="0">
              <a:buNone/>
            </a:pPr>
            <a:r>
              <a:rPr lang="en-US" dirty="0"/>
              <a:t>10 min – Tasks</a:t>
            </a:r>
          </a:p>
          <a:p>
            <a:r>
              <a:rPr lang="en-US" dirty="0"/>
              <a:t>(Individually silently) Each team member generate list of TEN tasks which must be completed to accomplish the deliverables.</a:t>
            </a:r>
          </a:p>
          <a:p>
            <a:r>
              <a:rPr lang="en-US" dirty="0"/>
              <a:t>Off-site Action Item was to post 6 individual tasks to EDN, so start with those. Now create at least 4 more each.</a:t>
            </a:r>
          </a:p>
          <a:p>
            <a:r>
              <a:rPr lang="en-US" dirty="0"/>
              <a:t>Create 1 Post-It for each task</a:t>
            </a:r>
          </a:p>
          <a:p>
            <a:r>
              <a:rPr lang="en-US" dirty="0"/>
              <a:t>Add your initials to post-it in case there are questions about content</a:t>
            </a:r>
          </a:p>
          <a:p>
            <a:pPr marL="0" indent="0">
              <a:buNone/>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4" name="TextBox 3">
            <a:extLst>
              <a:ext uri="{FF2B5EF4-FFF2-40B4-BE49-F238E27FC236}">
                <a16:creationId xmlns:a16="http://schemas.microsoft.com/office/drawing/2014/main" id="{BEC0955F-F8AA-89A5-92F0-A98B840D9823}"/>
              </a:ext>
            </a:extLst>
          </p:cNvPr>
          <p:cNvSpPr txBox="1"/>
          <p:nvPr/>
        </p:nvSpPr>
        <p:spPr>
          <a:xfrm>
            <a:off x="2819400" y="5257800"/>
            <a:ext cx="4038600" cy="369332"/>
          </a:xfrm>
          <a:prstGeom prst="rect">
            <a:avLst/>
          </a:prstGeom>
          <a:noFill/>
        </p:spPr>
        <p:txBody>
          <a:bodyPr wrap="square" rtlCol="0">
            <a:spAutoFit/>
          </a:bodyPr>
          <a:lstStyle/>
          <a:p>
            <a:r>
              <a:rPr lang="en-US" dirty="0"/>
              <a:t>Insert calendar image</a:t>
            </a:r>
          </a:p>
        </p:txBody>
      </p:sp>
    </p:spTree>
    <p:extLst>
      <p:ext uri="{BB962C8B-B14F-4D97-AF65-F5344CB8AC3E}">
        <p14:creationId xmlns:p14="http://schemas.microsoft.com/office/powerpoint/2010/main" val="806536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6461601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FF0000"/>
                </a:solidFill>
                <a:latin typeface="Calibri" panose="020F0502020204030204"/>
                <a:ea typeface="+mn-lt"/>
                <a:cs typeface="Calibri" panose="020F0502020204030204"/>
                <a:hlinkClick r:id="rId3">
                  <a:extLst>
                    <a:ext uri="{A12FA001-AC4F-418D-AE19-62706E023703}">
                      <ahyp:hlinkClr xmlns:ahyp="http://schemas.microsoft.com/office/drawing/2018/hyperlinkcolor" val="tx"/>
                    </a:ext>
                  </a:extLst>
                </a:hlinkClick>
              </a:rPr>
              <a:t>https://designlab.eng.rpi.edu/edn/projects/capstone-support-dev/repository/112/raw/template%20documents/BM_Memo-Topic-RCSid.docx</a:t>
            </a:r>
            <a:endParaRPr lang="en-US" sz="1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
        <p:nvSpPr>
          <p:cNvPr id="3" name="TextBox 2">
            <a:extLst>
              <a:ext uri="{FF2B5EF4-FFF2-40B4-BE49-F238E27FC236}">
                <a16:creationId xmlns:a16="http://schemas.microsoft.com/office/drawing/2014/main" id="{94D88867-BB6B-4B76-8394-53952DBEE632}"/>
              </a:ext>
            </a:extLst>
          </p:cNvPr>
          <p:cNvSpPr txBox="1"/>
          <p:nvPr/>
        </p:nvSpPr>
        <p:spPr>
          <a:xfrm>
            <a:off x="6933834" y="2642713"/>
            <a:ext cx="2335063" cy="369332"/>
          </a:xfrm>
          <a:prstGeom prst="rect">
            <a:avLst/>
          </a:prstGeom>
          <a:noFill/>
        </p:spPr>
        <p:txBody>
          <a:bodyPr wrap="none" rtlCol="0">
            <a:spAutoFit/>
          </a:bodyPr>
          <a:lstStyle/>
          <a:p>
            <a:r>
              <a:rPr lang="en-US" dirty="0">
                <a:solidFill>
                  <a:srgbClr val="FF0000"/>
                </a:solidFill>
              </a:rPr>
              <a:t>Need new link! To Wiki</a:t>
            </a:r>
          </a:p>
        </p:txBody>
      </p:sp>
    </p:spTree>
    <p:extLst>
      <p:ext uri="{BB962C8B-B14F-4D97-AF65-F5344CB8AC3E}">
        <p14:creationId xmlns:p14="http://schemas.microsoft.com/office/powerpoint/2010/main" val="2400054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205940" y="5197111"/>
            <a:ext cx="1216578" cy="502573"/>
          </a:xfrm>
          <a:prstGeom prst="rect">
            <a:avLst/>
          </a:prstGeom>
          <a:noFill/>
        </p:spPr>
        <p:txBody>
          <a:bodyPr wrap="square" rtlCol="0">
            <a:spAutoFit/>
          </a:bodyPr>
          <a:lstStyle/>
          <a:p>
            <a:r>
              <a:rPr lang="en-US" sz="1333" b="1" dirty="0"/>
              <a:t>INDUSTRIAL SYSTEMS ENG:</a:t>
            </a:r>
          </a:p>
        </p:txBody>
      </p:sp>
      <p:sp>
        <p:nvSpPr>
          <p:cNvPr id="45" name="TextBox 44"/>
          <p:cNvSpPr txBox="1"/>
          <p:nvPr/>
        </p:nvSpPr>
        <p:spPr>
          <a:xfrm>
            <a:off x="3187693" y="5256202"/>
            <a:ext cx="1240613" cy="502573"/>
          </a:xfrm>
          <a:prstGeom prst="rect">
            <a:avLst/>
          </a:prstGeom>
          <a:noFill/>
        </p:spPr>
        <p:txBody>
          <a:bodyPr wrap="square" rtlCol="0">
            <a:spAutoFit/>
          </a:bodyPr>
          <a:lstStyle/>
          <a:p>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112699"/>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1042" y="1405771"/>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97839" y="1404937"/>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82623" y="1405953"/>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412493" y="1413793"/>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90453" y="1420476"/>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61568" y="1395341"/>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42056" y="1424172"/>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819331" y="1405047"/>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50858" y="1401924"/>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50858" y="2363398"/>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32947" y="2355460"/>
            <a:ext cx="741624" cy="365998"/>
          </a:xfrm>
          <a:prstGeom prst="rect">
            <a:avLst/>
          </a:prstGeom>
          <a:noFill/>
        </p:spPr>
        <p:txBody>
          <a:bodyPr wrap="square" rtlCol="0">
            <a:spAutoFit/>
          </a:bodyPr>
          <a:lstStyle/>
          <a:p>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88099" y="1410803"/>
            <a:ext cx="729672" cy="942101"/>
          </a:xfrm>
          <a:prstGeom prst="rect">
            <a:avLst/>
          </a:prstGeom>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31302641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3" name="TextBox 2">
            <a:extLst>
              <a:ext uri="{FF2B5EF4-FFF2-40B4-BE49-F238E27FC236}">
                <a16:creationId xmlns:a16="http://schemas.microsoft.com/office/drawing/2014/main" id="{AB06B6FE-D455-E4B3-93C3-59CB5A2385C9}"/>
              </a:ext>
            </a:extLst>
          </p:cNvPr>
          <p:cNvSpPr txBox="1"/>
          <p:nvPr/>
        </p:nvSpPr>
        <p:spPr>
          <a:xfrm>
            <a:off x="7162800" y="787003"/>
            <a:ext cx="1352550" cy="1200329"/>
          </a:xfrm>
          <a:prstGeom prst="rect">
            <a:avLst/>
          </a:prstGeom>
          <a:solidFill>
            <a:schemeClr val="accent1">
              <a:lumMod val="40000"/>
              <a:lumOff val="60000"/>
            </a:schemeClr>
          </a:solidFill>
        </p:spPr>
        <p:txBody>
          <a:bodyPr wrap="square" rtlCol="0">
            <a:spAutoFit/>
          </a:bodyPr>
          <a:lstStyle/>
          <a:p>
            <a:r>
              <a:rPr lang="en-US" dirty="0"/>
              <a:t>Change this up due to BDR and later poster</a:t>
            </a:r>
          </a:p>
        </p:txBody>
      </p:sp>
    </p:spTree>
    <p:extLst>
      <p:ext uri="{BB962C8B-B14F-4D97-AF65-F5344CB8AC3E}">
        <p14:creationId xmlns:p14="http://schemas.microsoft.com/office/powerpoint/2010/main" val="206196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https://designlab.eng.rpi.edu/edn/projects/capstone-support-dev/wiki/Day_9_and_beyond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
        <p:nvSpPr>
          <p:cNvPr id="6" name="TextBox 5">
            <a:extLst>
              <a:ext uri="{FF2B5EF4-FFF2-40B4-BE49-F238E27FC236}">
                <a16:creationId xmlns:a16="http://schemas.microsoft.com/office/drawing/2014/main" id="{0D17AAC5-D759-415F-AA57-5F0F9BBA80F0}"/>
              </a:ext>
            </a:extLst>
          </p:cNvPr>
          <p:cNvSpPr txBox="1"/>
          <p:nvPr/>
        </p:nvSpPr>
        <p:spPr>
          <a:xfrm>
            <a:off x="7038474" y="3812381"/>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Need to rename &amp; edit wiki page!</a:t>
            </a:r>
          </a:p>
        </p:txBody>
      </p:sp>
    </p:spTree>
    <p:extLst>
      <p:ext uri="{BB962C8B-B14F-4D97-AF65-F5344CB8AC3E}">
        <p14:creationId xmlns:p14="http://schemas.microsoft.com/office/powerpoint/2010/main" val="32933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86976"/>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5953125" y="3431067"/>
            <a:ext cx="1009650" cy="1198959"/>
          </a:xfrm>
        </p:spPr>
      </p:pic>
    </p:spTree>
    <p:extLst>
      <p:ext uri="{BB962C8B-B14F-4D97-AF65-F5344CB8AC3E}">
        <p14:creationId xmlns:p14="http://schemas.microsoft.com/office/powerpoint/2010/main" val="2506170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Inc.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4529310"/>
              </p:ext>
            </p:extLst>
          </p:nvPr>
        </p:nvGraphicFramePr>
        <p:xfrm>
          <a:off x="381000" y="1005329"/>
          <a:ext cx="8382000" cy="540912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Inc.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at </a:t>
            </a:r>
            <a:r>
              <a:rPr lang="en-US" dirty="0">
                <a:cs typeface="Calibri"/>
              </a:rPr>
              <a:t>Design Lab, Inc.</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2800" dirty="0"/>
              <a:t>Introduce your Name, Major, and Hometown</a:t>
            </a:r>
          </a:p>
          <a:p>
            <a:r>
              <a:rPr lang="en-US" sz="2800" dirty="0"/>
              <a:t>You will </a:t>
            </a:r>
            <a:r>
              <a:rPr lang="en-US" sz="2800" dirty="0">
                <a:solidFill>
                  <a:srgbClr val="FF0000"/>
                </a:solidFill>
              </a:rPr>
              <a:t>share other information </a:t>
            </a:r>
            <a:r>
              <a:rPr lang="en-US" sz="28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buNone/>
            </a:pPr>
            <a:endParaRPr lang="en-US" dirty="0"/>
          </a:p>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905000"/>
            <a:ext cx="7886700" cy="4271963"/>
          </a:xfrm>
        </p:spPr>
        <p:txBody>
          <a:bodyPr>
            <a:noAutofit/>
          </a:bodyPr>
          <a:lstStyle/>
          <a:p>
            <a:pPr lvl="1">
              <a:lnSpc>
                <a:spcPct val="100000"/>
              </a:lnSpc>
            </a:pPr>
            <a:r>
              <a:rPr lang="en-US" sz="2000" dirty="0"/>
              <a:t>This is referred to as a “Wave” Ice Breaker – There will be three waves</a:t>
            </a:r>
          </a:p>
          <a:p>
            <a:pPr lvl="1">
              <a:lnSpc>
                <a:spcPct val="150000"/>
              </a:lnSpc>
            </a:pPr>
            <a:r>
              <a:rPr lang="en-US" sz="2000" dirty="0"/>
              <a:t>Time to stand up and move!</a:t>
            </a:r>
          </a:p>
          <a:p>
            <a:pPr lvl="1">
              <a:lnSpc>
                <a:spcPct val="100000"/>
              </a:lnSpc>
            </a:pPr>
            <a:r>
              <a:rPr lang="en-US" sz="2000" dirty="0"/>
              <a:t>For each wave, teams will be given a prompt with three potential answers and have two minutes to sort themselves into three groups based on individuals’ answers to prompt</a:t>
            </a:r>
          </a:p>
          <a:p>
            <a:pPr lvl="2">
              <a:lnSpc>
                <a:spcPct val="150000"/>
              </a:lnSpc>
            </a:pPr>
            <a:r>
              <a:rPr lang="en-US" sz="1400" dirty="0"/>
              <a:t>Example prompt – Favorite “chill” music genre: jazz/classical/folk</a:t>
            </a:r>
          </a:p>
          <a:p>
            <a:pPr lvl="1">
              <a:lnSpc>
                <a:spcPct val="150000"/>
              </a:lnSpc>
            </a:pPr>
            <a:r>
              <a:rPr lang="en-US" dirty="0"/>
              <a:t>After dividing, teams will be asked to “report out” </a:t>
            </a:r>
          </a:p>
          <a:p>
            <a:pPr lvl="2">
              <a:lnSpc>
                <a:spcPct val="100000"/>
              </a:lnSpc>
            </a:pPr>
            <a:r>
              <a:rPr lang="en-US" sz="1400" dirty="0"/>
              <a:t>How did you sort yourselves?</a:t>
            </a:r>
          </a:p>
          <a:p>
            <a:pPr lvl="2">
              <a:lnSpc>
                <a:spcPct val="100000"/>
              </a:lnSpc>
            </a:pPr>
            <a:r>
              <a:rPr lang="en-US" sz="14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
        <p:nvSpPr>
          <p:cNvPr id="4" name="TextBox 3"/>
          <p:cNvSpPr txBox="1"/>
          <p:nvPr/>
        </p:nvSpPr>
        <p:spPr>
          <a:xfrm>
            <a:off x="1905000" y="5785785"/>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 You </a:t>
            </a:r>
            <a:r>
              <a:rPr lang="fr-FR" dirty="0" err="1">
                <a:cs typeface="Calibri"/>
              </a:rPr>
              <a:t>need</a:t>
            </a:r>
            <a:r>
              <a:rPr lang="fr-FR" dirty="0">
                <a:cs typeface="Calibri"/>
              </a:rPr>
              <a:t> </a:t>
            </a:r>
            <a:r>
              <a:rPr lang="fr-FR" dirty="0" err="1">
                <a:cs typeface="Calibri"/>
              </a:rPr>
              <a:t>that</a:t>
            </a:r>
            <a:r>
              <a:rPr lang="fr-FR" dirty="0">
                <a:cs typeface="Calibri"/>
              </a:rPr>
              <a:t> information to do the </a:t>
            </a:r>
            <a:r>
              <a:rPr lang="fr-FR" dirty="0" err="1">
                <a:cs typeface="Calibri"/>
              </a:rPr>
              <a:t>next</a:t>
            </a:r>
            <a:r>
              <a:rPr lang="fr-FR" dirty="0">
                <a:cs typeface="Calibri"/>
              </a:rPr>
              <a:t> </a:t>
            </a:r>
            <a:r>
              <a:rPr lang="fr-FR" dirty="0" err="1">
                <a:cs typeface="Calibri"/>
              </a:rPr>
              <a:t>step</a:t>
            </a:r>
            <a:r>
              <a:rPr lang="fr-FR" dirty="0">
                <a:cs typeface="Calibri"/>
              </a:rPr>
              <a:t> </a:t>
            </a:r>
            <a:r>
              <a:rPr lang="fr-FR" dirty="0" err="1">
                <a:cs typeface="Calibri"/>
              </a:rPr>
              <a:t>effectively</a:t>
            </a:r>
            <a:r>
              <a:rPr lang="fr-FR" dirty="0">
                <a:cs typeface="Calibri"/>
              </a:rPr>
              <a:t>!</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Team Building Activity</a:t>
            </a:r>
          </a:p>
          <a:p>
            <a:endParaRPr lang="en-US" dirty="0">
              <a:cs typeface="Calibri"/>
            </a:endParaRPr>
          </a:p>
          <a:p>
            <a:r>
              <a:rPr lang="en-US" dirty="0">
                <a:cs typeface="Calibri"/>
              </a:rPr>
              <a:t>Placeholder slide – BD to complete</a:t>
            </a: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Design Lab, Inc. wants your 'immediate' feedback on your experience.</a:t>
            </a:r>
          </a:p>
          <a:p>
            <a:pPr lvl="1"/>
            <a:r>
              <a:rPr lang="en-US" dirty="0">
                <a:cs typeface="Calibri"/>
              </a:rPr>
              <a:t>These 'surveys' after many meetings will help us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Ticket Out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Inc.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Inc.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1000" y="1066800"/>
            <a:ext cx="8229331" cy="4428163"/>
          </a:xfrm>
        </p:spPr>
      </p:pic>
      <p:sp>
        <p:nvSpPr>
          <p:cNvPr id="2" name="TextBox 1">
            <a:extLst>
              <a:ext uri="{FF2B5EF4-FFF2-40B4-BE49-F238E27FC236}">
                <a16:creationId xmlns:a16="http://schemas.microsoft.com/office/drawing/2014/main" id="{0ED71ED8-0E91-29E4-2B8B-EE3323DD4DC3}"/>
              </a:ext>
            </a:extLst>
          </p:cNvPr>
          <p:cNvSpPr txBox="1"/>
          <p:nvPr/>
        </p:nvSpPr>
        <p:spPr>
          <a:xfrm>
            <a:off x="1310654" y="1132204"/>
            <a:ext cx="6522692" cy="461665"/>
          </a:xfrm>
          <a:prstGeom prst="rect">
            <a:avLst/>
          </a:prstGeom>
          <a:solidFill>
            <a:schemeClr val="bg1"/>
          </a:solidFill>
        </p:spPr>
        <p:txBody>
          <a:bodyPr wrap="square" rtlCol="0">
            <a:spAutoFit/>
          </a:bodyPr>
          <a:lstStyle/>
          <a:p>
            <a:pPr algn="ctr"/>
            <a:r>
              <a:rPr lang="en-US" sz="2400" dirty="0"/>
              <a:t>Time allocation for On-Site Meetings Days 1 to 10</a:t>
            </a:r>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normAutofit lnSpcReduction="10000"/>
          </a:bodyPr>
          <a:lstStyle/>
          <a:p>
            <a:pPr>
              <a:lnSpc>
                <a:spcPct val="150000"/>
              </a:lnSpc>
            </a:pPr>
            <a:r>
              <a:rPr lang="en-US" dirty="0"/>
              <a:t>Write your project name.</a:t>
            </a:r>
          </a:p>
          <a:p>
            <a:pPr>
              <a:lnSpc>
                <a:spcPct val="150000"/>
              </a:lnSpc>
            </a:pPr>
            <a:r>
              <a:rPr lang="en-US" dirty="0"/>
              <a:t>We Imagine Our Project to Be (2 min + 2 min)</a:t>
            </a:r>
          </a:p>
          <a:p>
            <a:pPr>
              <a:lnSpc>
                <a:spcPct val="150000"/>
              </a:lnSpc>
            </a:pPr>
            <a:r>
              <a:rPr lang="en-US" dirty="0"/>
              <a:t>We Are (5 min + 1 min)</a:t>
            </a:r>
          </a:p>
          <a:p>
            <a:pPr>
              <a:lnSpc>
                <a:spcPct val="150000"/>
              </a:lnSpc>
            </a:pPr>
            <a:r>
              <a:rPr lang="en-US" dirty="0"/>
              <a:t>What Can Go Wrong? (2 min + 2 min)</a:t>
            </a:r>
          </a:p>
          <a:p>
            <a:pPr>
              <a:lnSpc>
                <a:spcPct val="150000"/>
              </a:lnSpc>
            </a:pPr>
            <a:r>
              <a:rPr lang="en-US" dirty="0"/>
              <a:t>What are some potential challenges (2 min + 2 min)</a:t>
            </a:r>
          </a:p>
          <a:p>
            <a:pPr>
              <a:lnSpc>
                <a:spcPct val="110000"/>
              </a:lnSpc>
            </a:pPr>
            <a:r>
              <a:rPr lang="en-US" dirty="0">
                <a:ea typeface="+mj-lt"/>
                <a:cs typeface="+mj-lt"/>
              </a:rPr>
              <a:t>What classes and/or experience can you call on to help with this project? (2 min + 2 min)</a:t>
            </a:r>
          </a:p>
          <a:p>
            <a:pPr>
              <a:lnSpc>
                <a:spcPct val="110000"/>
              </a:lnSpc>
            </a:pPr>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pPr marL="0" indent="0">
              <a:buNone/>
            </a:pPr>
            <a:endParaRPr lang="en-US" sz="2000" dirty="0"/>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
        <p:nvSpPr>
          <p:cNvPr id="5" name="Callout: Line 4">
            <a:extLst>
              <a:ext uri="{FF2B5EF4-FFF2-40B4-BE49-F238E27FC236}">
                <a16:creationId xmlns:a16="http://schemas.microsoft.com/office/drawing/2014/main" id="{D31891F3-BEDC-E6D7-A8BC-6F67431FE1BF}"/>
              </a:ext>
            </a:extLst>
          </p:cNvPr>
          <p:cNvSpPr/>
          <p:nvPr/>
        </p:nvSpPr>
        <p:spPr>
          <a:xfrm>
            <a:off x="10134600" y="1027907"/>
            <a:ext cx="1524000" cy="3124200"/>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Re-write prompts to more clearly identify how we want them answered. Example on slide? Use template?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 Inc's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Inc.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54</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6" name="TextBox 5"/>
          <p:cNvSpPr/>
          <p:nvPr/>
        </p:nvSpPr>
        <p:spPr>
          <a:xfrm>
            <a:off x="15433" y="6067810"/>
            <a:ext cx="9163440" cy="577080"/>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non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solidFill>
                <a:srgbClr val="4472C4"/>
              </a:solid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Design Lab, Inc.</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363838"/>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057400"/>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514157"/>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Ticket Out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977" y="1662550"/>
            <a:ext cx="6484046" cy="365263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72</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73</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these two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 Templates</a:t>
            </a:r>
          </a:p>
        </p:txBody>
      </p:sp>
      <p:sp>
        <p:nvSpPr>
          <p:cNvPr id="3" name="Content Placeholder 2"/>
          <p:cNvSpPr>
            <a:spLocks noGrp="1"/>
          </p:cNvSpPr>
          <p:nvPr>
            <p:ph idx="1"/>
          </p:nvPr>
        </p:nvSpPr>
        <p:spPr/>
        <p:txBody>
          <a:bodyPr/>
          <a:lstStyle/>
          <a:p>
            <a:pPr marL="457200" lvl="1" indent="0">
              <a:buNone/>
            </a:pPr>
            <a:r>
              <a:rPr lang="en-US" dirty="0"/>
              <a:t>Fill in your templates!</a:t>
            </a:r>
          </a:p>
          <a:p>
            <a:pPr marL="457200" lvl="1" indent="0">
              <a:buNone/>
            </a:pPr>
            <a:endParaRPr lang="en-US" dirty="0"/>
          </a:p>
          <a:p>
            <a:pPr marL="457200" lvl="1" indent="0">
              <a:buNone/>
            </a:pPr>
            <a:r>
              <a:rPr lang="en-US" dirty="0"/>
              <a:t>Begin now</a:t>
            </a:r>
          </a:p>
          <a:p>
            <a:pPr marL="457200" lvl="1" indent="0">
              <a:buNone/>
            </a:pPr>
            <a:r>
              <a:rPr lang="en-US" dirty="0"/>
              <a:t>Finish &amp; Post to EDN</a:t>
            </a:r>
          </a:p>
          <a:p>
            <a:pPr marL="457200" lvl="1" indent="0">
              <a:buNone/>
            </a:pPr>
            <a:r>
              <a:rPr lang="en-US" dirty="0"/>
              <a:t>as Prep for next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
        <p:nvSpPr>
          <p:cNvPr id="4" name="Sun 3">
            <a:extLst>
              <a:ext uri="{FF2B5EF4-FFF2-40B4-BE49-F238E27FC236}">
                <a16:creationId xmlns:a16="http://schemas.microsoft.com/office/drawing/2014/main" id="{C10FF0EB-1FF1-484F-B063-219AC21E27BE}"/>
              </a:ext>
            </a:extLst>
          </p:cNvPr>
          <p:cNvSpPr/>
          <p:nvPr/>
        </p:nvSpPr>
        <p:spPr>
          <a:xfrm>
            <a:off x="4800600" y="3187699"/>
            <a:ext cx="4191000" cy="34290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new slide</a:t>
            </a:r>
          </a:p>
        </p:txBody>
      </p:sp>
    </p:spTree>
    <p:extLst>
      <p:ext uri="{BB962C8B-B14F-4D97-AF65-F5344CB8AC3E}">
        <p14:creationId xmlns:p14="http://schemas.microsoft.com/office/powerpoint/2010/main" val="1725045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 Inc. </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 Inc.</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6002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417246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60 min - Project Statement &amp; </a:t>
            </a:r>
            <a:br>
              <a:rPr lang="en-US" b="1" dirty="0"/>
            </a:br>
            <a:r>
              <a:rPr lang="en-US" b="1" dirty="0"/>
              <a:t>Objectives Exercise</a:t>
            </a:r>
          </a:p>
        </p:txBody>
      </p:sp>
      <p:sp>
        <p:nvSpPr>
          <p:cNvPr id="3" name="Content Placeholder 2"/>
          <p:cNvSpPr>
            <a:spLocks noGrp="1"/>
          </p:cNvSpPr>
          <p:nvPr>
            <p:ph idx="1"/>
          </p:nvPr>
        </p:nvSpPr>
        <p:spPr>
          <a:xfrm>
            <a:off x="628650" y="1690689"/>
            <a:ext cx="8286750" cy="4665662"/>
          </a:xfrm>
        </p:spPr>
        <p:txBody>
          <a:bodyPr>
            <a:normAutofit fontScale="92500" lnSpcReduction="20000"/>
          </a:bodyPr>
          <a:lstStyle/>
          <a:p>
            <a:pPr marL="0" indent="0">
              <a:lnSpc>
                <a:spcPct val="120000"/>
              </a:lnSpc>
              <a:spcBef>
                <a:spcPts val="0"/>
              </a:spcBef>
              <a:buNone/>
            </a:pPr>
            <a:r>
              <a:rPr lang="en-US" dirty="0">
                <a:hlinkClick r:id="rId2"/>
              </a:rPr>
              <a:t>https://designlab.eng.rpi.edu/edn/projects/capstone-support-dev/wiki/Templates_and_Forms</a:t>
            </a:r>
            <a:r>
              <a:rPr lang="en-US" dirty="0"/>
              <a:t> - Project Statement and Objectives Template</a:t>
            </a:r>
          </a:p>
          <a:p>
            <a:pPr marL="0" indent="0">
              <a:buNone/>
            </a:pPr>
            <a:endParaRPr lang="en-US" dirty="0">
              <a:solidFill>
                <a:srgbClr val="FF0000"/>
              </a:solidFill>
            </a:endParaRPr>
          </a:p>
          <a:p>
            <a:r>
              <a:rPr lang="en-US" dirty="0"/>
              <a:t>10 min – Break into 3 groups</a:t>
            </a:r>
          </a:p>
          <a:p>
            <a:pPr lvl="1"/>
            <a:r>
              <a:rPr lang="en-US" dirty="0"/>
              <a:t>A - Long Term Objectives (1-5+ years </a:t>
            </a:r>
            <a:r>
              <a:rPr lang="en-US" b="1" dirty="0"/>
              <a:t>after</a:t>
            </a:r>
            <a:r>
              <a:rPr lang="en-US" dirty="0"/>
              <a:t> your work, from Client perspective)</a:t>
            </a:r>
          </a:p>
          <a:p>
            <a:pPr lvl="1"/>
            <a:r>
              <a:rPr lang="en-US" dirty="0"/>
              <a:t>B - Short Term Objectives (3 months!)</a:t>
            </a:r>
          </a:p>
          <a:p>
            <a:pPr lvl="1"/>
            <a:r>
              <a:rPr lang="en-US" dirty="0"/>
              <a:t>C - Deliverables (Be S.M.A.R.T.!)</a:t>
            </a:r>
          </a:p>
          <a:p>
            <a:endParaRPr lang="en-US" dirty="0"/>
          </a:p>
          <a:p>
            <a:r>
              <a:rPr lang="en-US" dirty="0"/>
              <a:t>10 min - Team review – Long Term and Short Term Objectives</a:t>
            </a:r>
          </a:p>
          <a:p>
            <a:r>
              <a:rPr lang="en-US" dirty="0"/>
              <a:t>15 min - Team review – Deliverables</a:t>
            </a:r>
          </a:p>
          <a:p>
            <a:r>
              <a:rPr lang="en-US" dirty="0"/>
              <a:t>20 min </a:t>
            </a:r>
          </a:p>
          <a:p>
            <a:pPr lvl="1"/>
            <a:r>
              <a:rPr lang="en-US" dirty="0"/>
              <a:t>CE/PE review of Deliverables</a:t>
            </a:r>
          </a:p>
          <a:p>
            <a:pPr lvl="1"/>
            <a:r>
              <a:rPr lang="en-US" dirty="0"/>
              <a:t>Note – This is a draft and your deliverables may later change as the engineering team learns more!</a:t>
            </a:r>
          </a:p>
          <a:p>
            <a:endParaRPr lang="en-US" dirty="0"/>
          </a:p>
          <a:p>
            <a:pPr marL="0" indent="0">
              <a:buNone/>
            </a:pPr>
            <a:r>
              <a:rPr lang="en-US" dirty="0"/>
              <a:t>Create threads in Project Statement &amp; Objectives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4" name="TextBox 3">
            <a:extLst>
              <a:ext uri="{FF2B5EF4-FFF2-40B4-BE49-F238E27FC236}">
                <a16:creationId xmlns:a16="http://schemas.microsoft.com/office/drawing/2014/main" id="{399BE952-E182-424E-9C8C-31843E191F52}"/>
              </a:ext>
            </a:extLst>
          </p:cNvPr>
          <p:cNvSpPr txBox="1"/>
          <p:nvPr/>
        </p:nvSpPr>
        <p:spPr>
          <a:xfrm>
            <a:off x="7772400" y="309901"/>
            <a:ext cx="1143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Can we reduce time on this for Tools &amp; Methods time</a:t>
            </a:r>
          </a:p>
        </p:txBody>
      </p:sp>
    </p:spTree>
    <p:extLst>
      <p:ext uri="{BB962C8B-B14F-4D97-AF65-F5344CB8AC3E}">
        <p14:creationId xmlns:p14="http://schemas.microsoft.com/office/powerpoint/2010/main" val="2463854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14530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962" y="1456126"/>
            <a:ext cx="6346076" cy="381973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9341" y="1717831"/>
            <a:ext cx="6645317" cy="4597323"/>
          </a:xfrm>
        </p:spPr>
      </p:pic>
    </p:spTree>
    <p:extLst>
      <p:ext uri="{BB962C8B-B14F-4D97-AF65-F5344CB8AC3E}">
        <p14:creationId xmlns:p14="http://schemas.microsoft.com/office/powerpoint/2010/main" val="2100438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Inc.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10401</Words>
  <Application>Microsoft Office PowerPoint</Application>
  <PresentationFormat>On-screen Show (4:3)</PresentationFormat>
  <Paragraphs>1379</Paragraphs>
  <Slides>122</Slides>
  <Notes>36</Notes>
  <HiddenSlides>2</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122</vt:i4>
      </vt:variant>
    </vt:vector>
  </HeadingPairs>
  <TitlesOfParts>
    <vt:vector size="136" baseType="lpstr">
      <vt:lpstr>Algerian</vt:lpstr>
      <vt:lpstr>Arial</vt:lpstr>
      <vt:lpstr>Arial Black</vt:lpstr>
      <vt:lpstr>Calibri</vt:lpstr>
      <vt:lpstr>Calibri (Headings)</vt:lpstr>
      <vt:lpstr>Calibri Light</vt:lpstr>
      <vt:lpstr>Segoe Script</vt:lpstr>
      <vt:lpstr>Segoe UI</vt:lpstr>
      <vt:lpstr>Symbol</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as  a Role Playing Game</vt:lpstr>
      <vt:lpstr>PowerPoint Presentation</vt:lpstr>
      <vt:lpstr>New Employee On-Boarding  Day 1 Agenda</vt:lpstr>
      <vt:lpstr>Design Lab Incorporated Team</vt:lpstr>
      <vt:lpstr>PowerPoint Presentation</vt:lpstr>
      <vt:lpstr>Diverse, Equitable and Inclusive</vt:lpstr>
      <vt:lpstr>Participation Expectations</vt:lpstr>
      <vt:lpstr>Participation Expectations</vt:lpstr>
      <vt:lpstr>Capstone is More TEAM work than GROUP work</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5 min - Meet with Project Engineer</vt:lpstr>
      <vt:lpstr>5 min - Meet with Chief Engineer</vt:lpstr>
      <vt:lpstr>10 min – Review Project Description</vt:lpstr>
      <vt:lpstr>20 min - Generate Project Questions</vt:lpstr>
      <vt:lpstr>Question Prompts</vt:lpstr>
      <vt:lpstr>10 min – Wrap-up</vt:lpstr>
      <vt:lpstr>10 min – Wrap-up</vt:lpstr>
      <vt:lpstr>Action Items / Meeting Prep (what was previously called homework, to be completed BEFORE Meeting 2)</vt:lpstr>
      <vt:lpstr>Day 2 Agenda</vt:lpstr>
      <vt:lpstr>10 min – Design Lab, Inc. Expectations Q&amp;A</vt:lpstr>
      <vt:lpstr>Action Item / Meeting Prep Categories</vt:lpstr>
      <vt:lpstr>PowerPoint Presentation</vt:lpstr>
      <vt:lpstr>PowerPoint Presentation</vt:lpstr>
      <vt:lpstr>30 min - Team Ideation Exercise</vt:lpstr>
      <vt:lpstr>Poster Creation Activities</vt:lpstr>
      <vt:lpstr>15 min - Team Ideation Conclusions</vt:lpstr>
      <vt:lpstr>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Inc.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TBD min - Engineering Tools and Methods Templates</vt:lpstr>
      <vt:lpstr>10 mins - Technical Communications</vt:lpstr>
      <vt:lpstr>3 Keys to Success*</vt:lpstr>
      <vt:lpstr>Tech Memos and Reports</vt:lpstr>
      <vt:lpstr>Start with an Outline</vt:lpstr>
      <vt:lpstr>Writing Style</vt:lpstr>
      <vt:lpstr>Provide Supporting Information</vt:lpstr>
      <vt:lpstr>References</vt:lpstr>
      <vt:lpstr>60 min - Project Statement &amp;  Objectives Exercise</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Review and Update Project Plan</vt:lpstr>
      <vt:lpstr>90 min - ‘Post-It Note’ Project Planning Exercise</vt:lpstr>
      <vt:lpstr>90 min - ‘Post-It Note’ Project Planning Exercise</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2023-08-18T14:20:35Z</dcterms:modified>
</cp:coreProperties>
</file>