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6"/>
  </p:notesMasterIdLst>
  <p:sldIdLst>
    <p:sldId id="256" r:id="rId4"/>
    <p:sldId id="339" r:id="rId5"/>
    <p:sldId id="415" r:id="rId6"/>
    <p:sldId id="276" r:id="rId7"/>
    <p:sldId id="257" r:id="rId8"/>
    <p:sldId id="275" r:id="rId9"/>
    <p:sldId id="462" r:id="rId10"/>
    <p:sldId id="463" r:id="rId11"/>
    <p:sldId id="483" r:id="rId12"/>
    <p:sldId id="484" r:id="rId13"/>
    <p:sldId id="477" r:id="rId14"/>
    <p:sldId id="478" r:id="rId15"/>
    <p:sldId id="465" r:id="rId16"/>
    <p:sldId id="274" r:id="rId17"/>
    <p:sldId id="464" r:id="rId18"/>
    <p:sldId id="270" r:id="rId19"/>
    <p:sldId id="258" r:id="rId20"/>
    <p:sldId id="400" r:id="rId21"/>
    <p:sldId id="265" r:id="rId22"/>
    <p:sldId id="434" r:id="rId23"/>
    <p:sldId id="422" r:id="rId24"/>
    <p:sldId id="431" r:id="rId25"/>
    <p:sldId id="438" r:id="rId26"/>
    <p:sldId id="437" r:id="rId27"/>
    <p:sldId id="435" r:id="rId28"/>
    <p:sldId id="439" r:id="rId29"/>
    <p:sldId id="489" r:id="rId30"/>
    <p:sldId id="423" r:id="rId31"/>
    <p:sldId id="424" r:id="rId32"/>
    <p:sldId id="460" r:id="rId33"/>
    <p:sldId id="421" r:id="rId34"/>
    <p:sldId id="440" r:id="rId35"/>
    <p:sldId id="292" r:id="rId36"/>
    <p:sldId id="487" r:id="rId37"/>
    <p:sldId id="488" r:id="rId38"/>
    <p:sldId id="461" r:id="rId39"/>
    <p:sldId id="406" r:id="rId40"/>
    <p:sldId id="264" r:id="rId41"/>
    <p:sldId id="389" r:id="rId42"/>
    <p:sldId id="426" r:id="rId43"/>
    <p:sldId id="428" r:id="rId44"/>
    <p:sldId id="420" r:id="rId45"/>
    <p:sldId id="441" r:id="rId46"/>
    <p:sldId id="473" r:id="rId47"/>
    <p:sldId id="362" r:id="rId48"/>
    <p:sldId id="329" r:id="rId49"/>
    <p:sldId id="330" r:id="rId50"/>
    <p:sldId id="331" r:id="rId51"/>
    <p:sldId id="429" r:id="rId52"/>
    <p:sldId id="417" r:id="rId53"/>
    <p:sldId id="407" r:id="rId54"/>
    <p:sldId id="287" r:id="rId55"/>
    <p:sldId id="387" r:id="rId56"/>
    <p:sldId id="333" r:id="rId57"/>
    <p:sldId id="340" r:id="rId58"/>
    <p:sldId id="289" r:id="rId59"/>
    <p:sldId id="468" r:id="rId60"/>
    <p:sldId id="469" r:id="rId61"/>
    <p:sldId id="471" r:id="rId62"/>
    <p:sldId id="288" r:id="rId63"/>
    <p:sldId id="290" r:id="rId64"/>
    <p:sldId id="408" r:id="rId65"/>
    <p:sldId id="293" r:id="rId66"/>
    <p:sldId id="372" r:id="rId67"/>
    <p:sldId id="393" r:id="rId68"/>
    <p:sldId id="394" r:id="rId69"/>
    <p:sldId id="342" r:id="rId70"/>
    <p:sldId id="474" r:id="rId71"/>
    <p:sldId id="409" r:id="rId72"/>
    <p:sldId id="298" r:id="rId73"/>
    <p:sldId id="373" r:id="rId74"/>
    <p:sldId id="386" r:id="rId75"/>
    <p:sldId id="446" r:id="rId76"/>
    <p:sldId id="447" r:id="rId77"/>
    <p:sldId id="450" r:id="rId78"/>
    <p:sldId id="448" r:id="rId79"/>
    <p:sldId id="401" r:id="rId80"/>
    <p:sldId id="476" r:id="rId81"/>
    <p:sldId id="452" r:id="rId82"/>
    <p:sldId id="453" r:id="rId83"/>
    <p:sldId id="454" r:id="rId84"/>
    <p:sldId id="455" r:id="rId85"/>
    <p:sldId id="456" r:id="rId86"/>
    <p:sldId id="457" r:id="rId87"/>
    <p:sldId id="458" r:id="rId88"/>
    <p:sldId id="485" r:id="rId89"/>
    <p:sldId id="442" r:id="rId90"/>
    <p:sldId id="410" r:id="rId91"/>
    <p:sldId id="300" r:id="rId92"/>
    <p:sldId id="374" r:id="rId93"/>
    <p:sldId id="385" r:id="rId94"/>
    <p:sldId id="382" r:id="rId95"/>
    <p:sldId id="343" r:id="rId96"/>
    <p:sldId id="344" r:id="rId97"/>
    <p:sldId id="345" r:id="rId98"/>
    <p:sldId id="381" r:id="rId99"/>
    <p:sldId id="459" r:id="rId100"/>
    <p:sldId id="411" r:id="rId101"/>
    <p:sldId id="302" r:id="rId102"/>
    <p:sldId id="375" r:id="rId103"/>
    <p:sldId id="384" r:id="rId104"/>
    <p:sldId id="402" r:id="rId105"/>
    <p:sldId id="404" r:id="rId106"/>
    <p:sldId id="348" r:id="rId107"/>
    <p:sldId id="479" r:id="rId108"/>
    <p:sldId id="486" r:id="rId109"/>
    <p:sldId id="412" r:id="rId110"/>
    <p:sldId id="304" r:id="rId111"/>
    <p:sldId id="376" r:id="rId112"/>
    <p:sldId id="395" r:id="rId113"/>
    <p:sldId id="396" r:id="rId114"/>
    <p:sldId id="397" r:id="rId115"/>
    <p:sldId id="413" r:id="rId116"/>
    <p:sldId id="398" r:id="rId117"/>
    <p:sldId id="480" r:id="rId118"/>
    <p:sldId id="482" r:id="rId119"/>
    <p:sldId id="383" r:id="rId120"/>
    <p:sldId id="378" r:id="rId121"/>
    <p:sldId id="350" r:id="rId122"/>
    <p:sldId id="338" r:id="rId123"/>
    <p:sldId id="316" r:id="rId124"/>
    <p:sldId id="352" r:id="rId1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7749" autoAdjust="0"/>
  </p:normalViewPr>
  <p:slideViewPr>
    <p:cSldViewPr>
      <p:cViewPr varScale="1">
        <p:scale>
          <a:sx n="96" d="100"/>
          <a:sy n="96" d="100"/>
        </p:scale>
        <p:origin x="2076" y="9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96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8/22/2023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39</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53</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8/22/2023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8/22/2023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8/22/2023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8/22/2023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8/22/2023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2.wdp"/><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hyperlink" Target="https://designlab.eng.rpi.edu/edn/projects/capstone-support-dev/wiki/Board_of_Directors_Review" TargetMode="Externa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6.wmf"/><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fif"/><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6.jpg"/><Relationship Id="rId9" Type="http://schemas.openxmlformats.org/officeDocument/2006/relationships/image" Target="../media/image20.jp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8"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38.xml"/><Relationship Id="rId7" Type="http://schemas.openxmlformats.org/officeDocument/2006/relationships/slide" Target="slide8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4" Type="http://schemas.openxmlformats.org/officeDocument/2006/relationships/slide" Target="slide52.xml"/><Relationship Id="rId9" Type="http://schemas.openxmlformats.org/officeDocument/2006/relationships/slide" Target="slide1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9144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580576"/>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8674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3265591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447800"/>
            <a:ext cx="7886700" cy="2971800"/>
          </a:xfrm>
        </p:spPr>
        <p:txBody>
          <a:bodyPr>
            <a:normAutofit fontScale="92500" lnSpcReduction="20000"/>
          </a:bodyPr>
          <a:lstStyle/>
          <a:p>
            <a:pPr marL="0" indent="0">
              <a:buNone/>
            </a:pPr>
            <a:r>
              <a:rPr lang="en-US" sz="1600" dirty="0"/>
              <a:t>10 min – Deliverables</a:t>
            </a:r>
          </a:p>
          <a:p>
            <a:r>
              <a:rPr lang="en-US" sz="1600" dirty="0"/>
              <a:t>Write each Deliverable from Project Statement and Objectives on a Post-It and place on the board/calendar at approximate due date. </a:t>
            </a:r>
          </a:p>
          <a:p>
            <a:r>
              <a:rPr lang="en-US" sz="1600" dirty="0"/>
              <a:t>Draw a box around the note so that it stands out.</a:t>
            </a:r>
          </a:p>
          <a:p>
            <a:pPr marL="0" indent="0">
              <a:buNone/>
            </a:pPr>
            <a:endParaRPr lang="en-US" sz="1600" dirty="0"/>
          </a:p>
          <a:p>
            <a:pPr marL="0" indent="0">
              <a:buNone/>
            </a:pPr>
            <a:r>
              <a:rPr lang="en-US" sz="1600" dirty="0"/>
              <a:t>10 min – Tasks</a:t>
            </a:r>
          </a:p>
          <a:p>
            <a:r>
              <a:rPr lang="en-US" sz="1600" dirty="0"/>
              <a:t>(Individually silently) Each team member generate list of TEN tasks which must be completed to accomplish the deliverables.</a:t>
            </a:r>
          </a:p>
          <a:p>
            <a:r>
              <a:rPr lang="en-US" sz="1600" dirty="0"/>
              <a:t>Off-site Action Item was to post 6 individual tasks to EDN, so start with those. Now create at least 4 more each.</a:t>
            </a:r>
          </a:p>
          <a:p>
            <a:r>
              <a:rPr lang="en-US" sz="1600" dirty="0"/>
              <a:t>Create 1 Post-It for each task</a:t>
            </a:r>
          </a:p>
          <a:p>
            <a:r>
              <a:rPr lang="en-US" sz="16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6" name="Rectangle 5">
            <a:extLst>
              <a:ext uri="{FF2B5EF4-FFF2-40B4-BE49-F238E27FC236}">
                <a16:creationId xmlns:a16="http://schemas.microsoft.com/office/drawing/2014/main" id="{31DE4610-3C26-DBE3-E528-75940B8309A0}"/>
              </a:ext>
            </a:extLst>
          </p:cNvPr>
          <p:cNvSpPr/>
          <p:nvPr/>
        </p:nvSpPr>
        <p:spPr>
          <a:xfrm>
            <a:off x="1143000"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492829"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09258"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676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25687"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4211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75854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57497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36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6461601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post to the EDN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Board of Directors Review  Wiki page in preparation for creating a draft of the poster during Day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https://designlab.eng.rpi.edu/edn/projects/capstone-support-dev/wiki/Board_of_Directors_Review</a:t>
            </a:r>
            <a:r>
              <a:rPr lang="en-US" sz="825"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not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Board of Directors Review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3" name="TextBox 2">
            <a:extLst>
              <a:ext uri="{FF2B5EF4-FFF2-40B4-BE49-F238E27FC236}">
                <a16:creationId xmlns:a16="http://schemas.microsoft.com/office/drawing/2014/main" id="{AB06B6FE-D455-E4B3-93C3-59CB5A2385C9}"/>
              </a:ext>
            </a:extLst>
          </p:cNvPr>
          <p:cNvSpPr txBox="1"/>
          <p:nvPr/>
        </p:nvSpPr>
        <p:spPr>
          <a:xfrm>
            <a:off x="7162800" y="787003"/>
            <a:ext cx="1352550" cy="1200329"/>
          </a:xfrm>
          <a:prstGeom prst="rect">
            <a:avLst/>
          </a:prstGeom>
          <a:solidFill>
            <a:schemeClr val="accent1">
              <a:lumMod val="40000"/>
              <a:lumOff val="60000"/>
            </a:schemeClr>
          </a:solidFill>
        </p:spPr>
        <p:txBody>
          <a:bodyPr wrap="square" rtlCol="0">
            <a:spAutoFit/>
          </a:bodyPr>
          <a:lstStyle/>
          <a:p>
            <a:r>
              <a:rPr lang="en-US" dirty="0"/>
              <a:t>Change this up due to BDR and later poster</a:t>
            </a:r>
          </a:p>
        </p:txBody>
      </p:sp>
    </p:spTree>
    <p:extLst>
      <p:ext uri="{BB962C8B-B14F-4D97-AF65-F5344CB8AC3E}">
        <p14:creationId xmlns:p14="http://schemas.microsoft.com/office/powerpoint/2010/main" val="2061967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115</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86976"/>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5953125" y="3431067"/>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677292" y="4724400"/>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85330" y="5436767"/>
            <a:ext cx="1216578" cy="502573"/>
          </a:xfrm>
          <a:prstGeom prst="rect">
            <a:avLst/>
          </a:prstGeom>
          <a:noFill/>
        </p:spPr>
        <p:txBody>
          <a:bodyPr wrap="square" rtlCol="0">
            <a:spAutoFit/>
          </a:bodyPr>
          <a:lstStyle/>
          <a:p>
            <a:pPr algn="ctr"/>
            <a:r>
              <a:rPr lang="en-US" sz="1333" b="1" dirty="0"/>
              <a:t>INDUSTRIAL SYSTEMS ENG:</a:t>
            </a:r>
          </a:p>
        </p:txBody>
      </p:sp>
      <p:sp>
        <p:nvSpPr>
          <p:cNvPr id="45" name="TextBox 44"/>
          <p:cNvSpPr txBox="1"/>
          <p:nvPr/>
        </p:nvSpPr>
        <p:spPr>
          <a:xfrm>
            <a:off x="3238400" y="5435473"/>
            <a:ext cx="1240613" cy="502573"/>
          </a:xfrm>
          <a:prstGeom prst="rect">
            <a:avLst/>
          </a:prstGeom>
          <a:noFill/>
        </p:spPr>
        <p:txBody>
          <a:bodyPr wrap="square" rtlCol="0">
            <a:spAutoFit/>
          </a:bodyPr>
          <a:lstStyle/>
          <a:p>
            <a:pPr algn="ctr"/>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46321" y="1022817"/>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0317" y="1318774"/>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77519" y="1315055"/>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62303" y="1316071"/>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830534" cy="1198435"/>
            <a:chOff x="2653441" y="3126835"/>
            <a:chExt cx="1107379" cy="1597913"/>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987207" cy="305553"/>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pPr algn="ctr"/>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392173" y="1323911"/>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70133" y="1330594"/>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41723" y="1330994"/>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21736" y="1334290"/>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799011" y="1315165"/>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30538" y="1312042"/>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30538" y="2273516"/>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87406" y="2285463"/>
            <a:ext cx="741624" cy="365998"/>
          </a:xfrm>
          <a:prstGeom prst="rect">
            <a:avLst/>
          </a:prstGeom>
          <a:noFill/>
        </p:spPr>
        <p:txBody>
          <a:bodyPr wrap="square" rtlCol="0">
            <a:spAutoFit/>
          </a:bodyPr>
          <a:lstStyle/>
          <a:p>
            <a:pPr algn="ctr"/>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77912" y="1339724"/>
            <a:ext cx="729672" cy="942101"/>
          </a:xfrm>
          <a:prstGeom prst="rect">
            <a:avLst/>
          </a:prstGeom>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50469916"/>
              </p:ext>
            </p:extLst>
          </p:nvPr>
        </p:nvGraphicFramePr>
        <p:xfrm>
          <a:off x="381000" y="1005329"/>
          <a:ext cx="8382000" cy="547116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19</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00000"/>
              </a:lnSpc>
            </a:pPr>
            <a:r>
              <a:rPr lang="en-US" sz="2400" dirty="0"/>
              <a:t>This is referred to as a “Wave” Ice Breaker – There will be three waves</a:t>
            </a:r>
          </a:p>
          <a:p>
            <a:pPr lvl="1">
              <a:lnSpc>
                <a:spcPct val="150000"/>
              </a:lnSpc>
            </a:pPr>
            <a:r>
              <a:rPr lang="en-US" sz="2400" dirty="0"/>
              <a:t>Time to stand up and move!</a:t>
            </a:r>
          </a:p>
          <a:p>
            <a:pPr lvl="1">
              <a:lnSpc>
                <a:spcPct val="100000"/>
              </a:lnSpc>
            </a:pPr>
            <a:r>
              <a:rPr lang="en-US" sz="2400" dirty="0"/>
              <a:t>For each wave, teams will be given a prompt with three potential answers and have two minutes to sort themselves into three groups based on individuals’ answers to prompt</a:t>
            </a:r>
          </a:p>
          <a:p>
            <a:pPr lvl="2">
              <a:lnSpc>
                <a:spcPct val="150000"/>
              </a:lnSpc>
            </a:pPr>
            <a:r>
              <a:rPr lang="en-US" sz="1600" dirty="0"/>
              <a:t>Example prompt – Favorite “chill” music genre: jazz/classical/folk</a:t>
            </a:r>
          </a:p>
          <a:p>
            <a:pPr lvl="1">
              <a:lnSpc>
                <a:spcPct val="150000"/>
              </a:lnSpc>
            </a:pPr>
            <a:r>
              <a:rPr lang="en-US" sz="2000" dirty="0"/>
              <a:t>After dividing, teams will be asked to “report out” </a:t>
            </a:r>
          </a:p>
          <a:p>
            <a:pPr lvl="2">
              <a:lnSpc>
                <a:spcPct val="100000"/>
              </a:lnSpc>
            </a:pPr>
            <a:r>
              <a:rPr lang="en-US" sz="1600" dirty="0"/>
              <a:t>How did you sort yourselves?</a:t>
            </a:r>
          </a:p>
          <a:p>
            <a:pPr lvl="2">
              <a:lnSpc>
                <a:spcPct val="100000"/>
              </a:lnSpc>
            </a:pPr>
            <a:r>
              <a:rPr lang="en-US" sz="16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27</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____________________</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5000" y="1524000"/>
            <a:ext cx="3221426" cy="214761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AFBD0D72-8954-8F82-443A-0A8CA77D1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31" y="1548184"/>
            <a:ext cx="5003737" cy="3882529"/>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369332"/>
          </a:xfrm>
          <a:prstGeom prst="rect">
            <a:avLst/>
          </a:prstGeom>
          <a:noFill/>
          <a:ln w="28575">
            <a:solidFill>
              <a:srgbClr val="FF0000"/>
            </a:solidFill>
          </a:ln>
        </p:spPr>
        <p:txBody>
          <a:bodyPr wrap="square" rtlCol="0">
            <a:spAutoFit/>
          </a:bodyPr>
          <a:lstStyle/>
          <a:p>
            <a:pPr algn="ctr"/>
            <a:r>
              <a:rPr lang="en-US" dirty="0"/>
              <a:t>Post the MS Word document in team’s general Webex space</a:t>
            </a:r>
          </a:p>
        </p:txBody>
      </p:sp>
    </p:spTree>
    <p:extLst>
      <p:ext uri="{BB962C8B-B14F-4D97-AF65-F5344CB8AC3E}">
        <p14:creationId xmlns:p14="http://schemas.microsoft.com/office/powerpoint/2010/main" val="3406026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46</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5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a:p>
            <a:pPr marL="57150" indent="-171450" defTabSz="685800">
              <a:spcBef>
                <a:spcPts val="375"/>
              </a:spcBef>
            </a:pP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and email to Client,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264897"/>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1958459"/>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79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10530</Words>
  <Application>Microsoft Office PowerPoint</Application>
  <PresentationFormat>On-screen Show (4:3)</PresentationFormat>
  <Paragraphs>1377</Paragraphs>
  <Slides>122</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122</vt:i4>
      </vt:variant>
    </vt:vector>
  </HeadingPairs>
  <TitlesOfParts>
    <vt:vector size="135"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as  a Role Playing Game</vt:lpstr>
      <vt:lpstr>PowerPoint Presentation</vt:lpstr>
      <vt:lpstr>New Employee On-Boarding  Day 1 Agenda</vt:lpstr>
      <vt:lpstr>15 Min – Company Introductions  and Expectations</vt:lpstr>
      <vt:lpstr>Design Lab Team</vt:lpstr>
      <vt:lpstr>PowerPoint Presentation</vt:lpstr>
      <vt:lpstr>Diverse, Equitable and Inclusive</vt:lpstr>
      <vt:lpstr>Participation Expectations</vt:lpstr>
      <vt:lpstr>Participation Expectations</vt:lpstr>
      <vt:lpstr>Capstone is More TEAM work than GROUP work</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(what was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2023-08-22T15:53:21Z</dcterms:modified>
</cp:coreProperties>
</file>