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26"/>
  </p:notesMasterIdLst>
  <p:sldIdLst>
    <p:sldId id="256" r:id="rId4"/>
    <p:sldId id="339" r:id="rId5"/>
    <p:sldId id="415" r:id="rId6"/>
    <p:sldId id="276" r:id="rId7"/>
    <p:sldId id="257" r:id="rId8"/>
    <p:sldId id="275" r:id="rId9"/>
    <p:sldId id="462" r:id="rId10"/>
    <p:sldId id="463" r:id="rId11"/>
    <p:sldId id="483" r:id="rId12"/>
    <p:sldId id="484" r:id="rId13"/>
    <p:sldId id="477" r:id="rId14"/>
    <p:sldId id="478" r:id="rId15"/>
    <p:sldId id="465" r:id="rId16"/>
    <p:sldId id="274" r:id="rId17"/>
    <p:sldId id="464" r:id="rId18"/>
    <p:sldId id="270" r:id="rId19"/>
    <p:sldId id="258" r:id="rId20"/>
    <p:sldId id="400" r:id="rId21"/>
    <p:sldId id="265" r:id="rId22"/>
    <p:sldId id="434" r:id="rId23"/>
    <p:sldId id="422" r:id="rId24"/>
    <p:sldId id="431" r:id="rId25"/>
    <p:sldId id="438" r:id="rId26"/>
    <p:sldId id="437" r:id="rId27"/>
    <p:sldId id="435" r:id="rId28"/>
    <p:sldId id="439" r:id="rId29"/>
    <p:sldId id="489" r:id="rId30"/>
    <p:sldId id="423" r:id="rId31"/>
    <p:sldId id="424" r:id="rId32"/>
    <p:sldId id="460" r:id="rId33"/>
    <p:sldId id="421" r:id="rId34"/>
    <p:sldId id="440" r:id="rId35"/>
    <p:sldId id="292" r:id="rId36"/>
    <p:sldId id="487" r:id="rId37"/>
    <p:sldId id="488" r:id="rId38"/>
    <p:sldId id="461" r:id="rId39"/>
    <p:sldId id="406" r:id="rId40"/>
    <p:sldId id="264" r:id="rId41"/>
    <p:sldId id="389" r:id="rId42"/>
    <p:sldId id="426" r:id="rId43"/>
    <p:sldId id="428" r:id="rId44"/>
    <p:sldId id="420" r:id="rId45"/>
    <p:sldId id="441" r:id="rId46"/>
    <p:sldId id="473" r:id="rId47"/>
    <p:sldId id="362" r:id="rId48"/>
    <p:sldId id="329" r:id="rId49"/>
    <p:sldId id="330" r:id="rId50"/>
    <p:sldId id="331" r:id="rId51"/>
    <p:sldId id="429" r:id="rId52"/>
    <p:sldId id="417" r:id="rId53"/>
    <p:sldId id="407" r:id="rId54"/>
    <p:sldId id="287" r:id="rId55"/>
    <p:sldId id="387" r:id="rId56"/>
    <p:sldId id="333" r:id="rId57"/>
    <p:sldId id="340" r:id="rId58"/>
    <p:sldId id="289" r:id="rId59"/>
    <p:sldId id="468" r:id="rId60"/>
    <p:sldId id="469" r:id="rId61"/>
    <p:sldId id="471" r:id="rId62"/>
    <p:sldId id="288" r:id="rId63"/>
    <p:sldId id="290" r:id="rId64"/>
    <p:sldId id="408" r:id="rId65"/>
    <p:sldId id="293" r:id="rId66"/>
    <p:sldId id="372" r:id="rId67"/>
    <p:sldId id="393" r:id="rId68"/>
    <p:sldId id="394" r:id="rId69"/>
    <p:sldId id="342" r:id="rId70"/>
    <p:sldId id="474" r:id="rId71"/>
    <p:sldId id="409" r:id="rId72"/>
    <p:sldId id="298" r:id="rId73"/>
    <p:sldId id="373" r:id="rId74"/>
    <p:sldId id="386" r:id="rId75"/>
    <p:sldId id="446" r:id="rId76"/>
    <p:sldId id="447" r:id="rId77"/>
    <p:sldId id="450" r:id="rId78"/>
    <p:sldId id="448" r:id="rId79"/>
    <p:sldId id="401" r:id="rId80"/>
    <p:sldId id="476" r:id="rId81"/>
    <p:sldId id="452" r:id="rId82"/>
    <p:sldId id="453" r:id="rId83"/>
    <p:sldId id="454" r:id="rId84"/>
    <p:sldId id="455" r:id="rId85"/>
    <p:sldId id="456" r:id="rId86"/>
    <p:sldId id="457" r:id="rId87"/>
    <p:sldId id="458" r:id="rId88"/>
    <p:sldId id="485" r:id="rId89"/>
    <p:sldId id="442" r:id="rId90"/>
    <p:sldId id="410" r:id="rId91"/>
    <p:sldId id="300" r:id="rId92"/>
    <p:sldId id="374" r:id="rId93"/>
    <p:sldId id="385" r:id="rId94"/>
    <p:sldId id="382" r:id="rId95"/>
    <p:sldId id="343" r:id="rId96"/>
    <p:sldId id="344" r:id="rId97"/>
    <p:sldId id="345" r:id="rId98"/>
    <p:sldId id="381" r:id="rId99"/>
    <p:sldId id="459" r:id="rId100"/>
    <p:sldId id="411" r:id="rId101"/>
    <p:sldId id="302" r:id="rId102"/>
    <p:sldId id="375" r:id="rId103"/>
    <p:sldId id="384" r:id="rId104"/>
    <p:sldId id="402" r:id="rId105"/>
    <p:sldId id="404" r:id="rId106"/>
    <p:sldId id="348" r:id="rId107"/>
    <p:sldId id="479" r:id="rId108"/>
    <p:sldId id="486" r:id="rId109"/>
    <p:sldId id="412" r:id="rId110"/>
    <p:sldId id="304" r:id="rId111"/>
    <p:sldId id="376" r:id="rId112"/>
    <p:sldId id="395" r:id="rId113"/>
    <p:sldId id="396" r:id="rId114"/>
    <p:sldId id="397" r:id="rId115"/>
    <p:sldId id="413" r:id="rId116"/>
    <p:sldId id="398" r:id="rId117"/>
    <p:sldId id="480" r:id="rId118"/>
    <p:sldId id="482" r:id="rId119"/>
    <p:sldId id="383" r:id="rId120"/>
    <p:sldId id="378" r:id="rId121"/>
    <p:sldId id="350" r:id="rId122"/>
    <p:sldId id="338" r:id="rId123"/>
    <p:sldId id="316" r:id="rId124"/>
    <p:sldId id="352" r:id="rId12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AB5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87749" autoAdjust="0"/>
  </p:normalViewPr>
  <p:slideViewPr>
    <p:cSldViewPr>
      <p:cViewPr>
        <p:scale>
          <a:sx n="70" d="100"/>
          <a:sy n="70" d="100"/>
        </p:scale>
        <p:origin x="688" y="-296"/>
      </p:cViewPr>
      <p:guideLst>
        <p:guide orient="horz" pos="2160"/>
        <p:guide pos="2880"/>
      </p:guideLst>
    </p:cSldViewPr>
  </p:slideViewPr>
  <p:notesTextViewPr>
    <p:cViewPr>
      <p:scale>
        <a:sx n="200" d="100"/>
        <a:sy n="200" d="100"/>
      </p:scale>
      <p:origin x="0" y="0"/>
    </p:cViewPr>
  </p:notesTextViewPr>
  <p:sorterViewPr>
    <p:cViewPr>
      <p:scale>
        <a:sx n="130" d="100"/>
        <a:sy n="130" d="100"/>
      </p:scale>
      <p:origin x="0" y="-6356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presProps" Target="presProp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viewProps" Target="viewProps.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theme" Target="theme/theme1.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tableStyles" Target="tableStyle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microsoft.com/office/2015/10/relationships/revisionInfo" Target="revisionInfo.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commentAuthors" Target="commentAuthors.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Breakdown by Day</a:t>
            </a:r>
            <a:r>
              <a:rPr lang="en-US" baseline="0" dirty="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5" tIns="46578" rIns="93155" bIns="46578" rtlCol="0"/>
          <a:lstStyle>
            <a:lvl1pPr algn="l">
              <a:defRPr sz="1200"/>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3155" tIns="46578" rIns="93155" bIns="46578" rtlCol="0"/>
          <a:lstStyle>
            <a:lvl1pPr algn="r">
              <a:defRPr sz="1200"/>
            </a:lvl1pPr>
          </a:lstStyle>
          <a:p>
            <a:fld id="{D0FE861C-486B-4E18-A0E9-A790238A915C}" type="datetimeFigureOut">
              <a:rPr lang="en-US" smtClean="0"/>
              <a:t>8/22/2023</a:t>
            </a:fld>
            <a:endParaRPr lang="en-US" dirty="0"/>
          </a:p>
        </p:txBody>
      </p:sp>
      <p:sp>
        <p:nvSpPr>
          <p:cNvPr id="4" name="Slide Image Placeholder 3"/>
          <p:cNvSpPr>
            <a:spLocks noGrp="1" noRot="1" noChangeAspect="1"/>
          </p:cNvSpPr>
          <p:nvPr>
            <p:ph type="sldImg" idx="2"/>
          </p:nvPr>
        </p:nvSpPr>
        <p:spPr>
          <a:xfrm>
            <a:off x="1181100" y="695325"/>
            <a:ext cx="4648200" cy="3486150"/>
          </a:xfrm>
          <a:prstGeom prst="rect">
            <a:avLst/>
          </a:prstGeom>
          <a:noFill/>
          <a:ln w="12700">
            <a:solidFill>
              <a:prstClr val="black"/>
            </a:solidFill>
          </a:ln>
        </p:spPr>
        <p:txBody>
          <a:bodyPr vert="horz" lIns="93155" tIns="46578" rIns="93155" bIns="46578"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55" tIns="46578" rIns="93155" bIns="4657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3155" tIns="46578" rIns="93155" bIns="4657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8"/>
            <a:ext cx="3037840" cy="464820"/>
          </a:xfrm>
          <a:prstGeom prst="rect">
            <a:avLst/>
          </a:prstGeom>
        </p:spPr>
        <p:txBody>
          <a:bodyPr vert="horz" lIns="93155" tIns="46578" rIns="93155" bIns="46578"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24</a:t>
            </a:fld>
            <a:endParaRPr lang="en-US" dirty="0"/>
          </a:p>
        </p:txBody>
      </p:sp>
    </p:spTree>
    <p:extLst>
      <p:ext uri="{BB962C8B-B14F-4D97-AF65-F5344CB8AC3E}">
        <p14:creationId xmlns:p14="http://schemas.microsoft.com/office/powerpoint/2010/main" val="994923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25</a:t>
            </a:fld>
            <a:endParaRPr lang="en-US" dirty="0"/>
          </a:p>
        </p:txBody>
      </p:sp>
    </p:spTree>
    <p:extLst>
      <p:ext uri="{BB962C8B-B14F-4D97-AF65-F5344CB8AC3E}">
        <p14:creationId xmlns:p14="http://schemas.microsoft.com/office/powerpoint/2010/main" val="2951198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26</a:t>
            </a:fld>
            <a:endParaRPr lang="en-US" dirty="0"/>
          </a:p>
        </p:txBody>
      </p:sp>
    </p:spTree>
    <p:extLst>
      <p:ext uri="{BB962C8B-B14F-4D97-AF65-F5344CB8AC3E}">
        <p14:creationId xmlns:p14="http://schemas.microsoft.com/office/powerpoint/2010/main" val="2866829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http://www.entrepreneur-resources.net/theres-no-i-in-team-let-your-company-identity-grow-naturally</a:t>
            </a:r>
          </a:p>
        </p:txBody>
      </p:sp>
      <p:sp>
        <p:nvSpPr>
          <p:cNvPr id="4" name="Slide Number Placeholder 3"/>
          <p:cNvSpPr>
            <a:spLocks noGrp="1"/>
          </p:cNvSpPr>
          <p:nvPr>
            <p:ph type="sldNum" sz="quarter" idx="5"/>
          </p:nvPr>
        </p:nvSpPr>
        <p:spPr/>
        <p:txBody>
          <a:bodyPr/>
          <a:lstStyle/>
          <a:p>
            <a:fld id="{DF811066-0135-4CAA-8AD4-89A97190AC00}" type="slidenum">
              <a:rPr lang="en-US" smtClean="0"/>
              <a:t>34</a:t>
            </a:fld>
            <a:endParaRPr lang="en-US" dirty="0"/>
          </a:p>
        </p:txBody>
      </p:sp>
    </p:spTree>
    <p:extLst>
      <p:ext uri="{BB962C8B-B14F-4D97-AF65-F5344CB8AC3E}">
        <p14:creationId xmlns:p14="http://schemas.microsoft.com/office/powerpoint/2010/main" val="3761056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http://www.msimarinesolutions.com/uploads/3/2/3/0/32309061/img-2216.jpg</a:t>
            </a:r>
          </a:p>
        </p:txBody>
      </p:sp>
      <p:sp>
        <p:nvSpPr>
          <p:cNvPr id="4" name="Slide Number Placeholder 3"/>
          <p:cNvSpPr>
            <a:spLocks noGrp="1"/>
          </p:cNvSpPr>
          <p:nvPr>
            <p:ph type="sldNum" sz="quarter" idx="5"/>
          </p:nvPr>
        </p:nvSpPr>
        <p:spPr/>
        <p:txBody>
          <a:bodyPr/>
          <a:lstStyle/>
          <a:p>
            <a:fld id="{DF811066-0135-4CAA-8AD4-89A97190AC00}" type="slidenum">
              <a:rPr lang="en-US" smtClean="0"/>
              <a:t>35</a:t>
            </a:fld>
            <a:endParaRPr lang="en-US" dirty="0"/>
          </a:p>
        </p:txBody>
      </p:sp>
    </p:spTree>
    <p:extLst>
      <p:ext uri="{BB962C8B-B14F-4D97-AF65-F5344CB8AC3E}">
        <p14:creationId xmlns:p14="http://schemas.microsoft.com/office/powerpoint/2010/main" val="892927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38</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a:t>
            </a:r>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39</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43</a:t>
            </a:fld>
            <a:endParaRPr lang="en-US" dirty="0"/>
          </a:p>
        </p:txBody>
      </p:sp>
    </p:spTree>
    <p:extLst>
      <p:ext uri="{BB962C8B-B14F-4D97-AF65-F5344CB8AC3E}">
        <p14:creationId xmlns:p14="http://schemas.microsoft.com/office/powerpoint/2010/main" val="2833013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52</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53</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63</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64</a:t>
            </a:fld>
            <a:endParaRPr lang="en-US" dirty="0"/>
          </a:p>
        </p:txBody>
      </p:sp>
    </p:spTree>
    <p:extLst>
      <p:ext uri="{BB962C8B-B14F-4D97-AF65-F5344CB8AC3E}">
        <p14:creationId xmlns:p14="http://schemas.microsoft.com/office/powerpoint/2010/main" val="15719633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DF811066-0135-4CAA-8AD4-89A97190AC00}" type="slidenum">
              <a:rPr lang="en-US" smtClean="0"/>
              <a:t>71</a:t>
            </a:fld>
            <a:endParaRPr lang="en-US" dirty="0"/>
          </a:p>
        </p:txBody>
      </p:sp>
    </p:spTree>
    <p:extLst>
      <p:ext uri="{BB962C8B-B14F-4D97-AF65-F5344CB8AC3E}">
        <p14:creationId xmlns:p14="http://schemas.microsoft.com/office/powerpoint/2010/main" val="11289270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72</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73</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77</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78</a:t>
            </a:fld>
            <a:endParaRPr lang="en-US" dirty="0"/>
          </a:p>
        </p:txBody>
      </p:sp>
    </p:spTree>
    <p:extLst>
      <p:ext uri="{BB962C8B-B14F-4D97-AF65-F5344CB8AC3E}">
        <p14:creationId xmlns:p14="http://schemas.microsoft.com/office/powerpoint/2010/main" val="36972798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DF811066-0135-4CAA-8AD4-89A97190AC00}" type="slidenum">
              <a:rPr lang="en-US" smtClean="0"/>
              <a:t>90</a:t>
            </a:fld>
            <a:endParaRPr lang="en-US" dirty="0"/>
          </a:p>
        </p:txBody>
      </p:sp>
    </p:spTree>
    <p:extLst>
      <p:ext uri="{BB962C8B-B14F-4D97-AF65-F5344CB8AC3E}">
        <p14:creationId xmlns:p14="http://schemas.microsoft.com/office/powerpoint/2010/main" val="27055878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91</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93</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9</a:t>
            </a:fld>
            <a:endParaRPr lang="en-US" dirty="0"/>
          </a:p>
        </p:txBody>
      </p:sp>
    </p:spTree>
    <p:extLst>
      <p:ext uri="{BB962C8B-B14F-4D97-AF65-F5344CB8AC3E}">
        <p14:creationId xmlns:p14="http://schemas.microsoft.com/office/powerpoint/2010/main" val="181043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DF811066-0135-4CAA-8AD4-89A97190AC00}" type="slidenum">
              <a:rPr lang="en-US" smtClean="0"/>
              <a:t>100</a:t>
            </a:fld>
            <a:endParaRPr lang="en-US" dirty="0"/>
          </a:p>
        </p:txBody>
      </p:sp>
    </p:spTree>
    <p:extLst>
      <p:ext uri="{BB962C8B-B14F-4D97-AF65-F5344CB8AC3E}">
        <p14:creationId xmlns:p14="http://schemas.microsoft.com/office/powerpoint/2010/main" val="24312528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101</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104</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105</a:t>
            </a:fld>
            <a:endParaRPr lang="en-US" dirty="0"/>
          </a:p>
        </p:txBody>
      </p:sp>
    </p:spTree>
    <p:extLst>
      <p:ext uri="{BB962C8B-B14F-4D97-AF65-F5344CB8AC3E}">
        <p14:creationId xmlns:p14="http://schemas.microsoft.com/office/powerpoint/2010/main" val="14867781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109</a:t>
            </a:fld>
            <a:endParaRPr lang="en-US" dirty="0"/>
          </a:p>
        </p:txBody>
      </p:sp>
    </p:spTree>
    <p:extLst>
      <p:ext uri="{BB962C8B-B14F-4D97-AF65-F5344CB8AC3E}">
        <p14:creationId xmlns:p14="http://schemas.microsoft.com/office/powerpoint/2010/main" val="25715223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110</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117</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118</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11</a:t>
            </a:fld>
            <a:endParaRPr lang="en-US" dirty="0"/>
          </a:p>
        </p:txBody>
      </p:sp>
      <p:sp>
        <p:nvSpPr>
          <p:cNvPr id="30723" name="Rectangle 2"/>
          <p:cNvSpPr>
            <a:spLocks noGrp="1" noRot="1" noChangeAspect="1" noChangeArrowheads="1" noTextEdit="1"/>
          </p:cNvSpPr>
          <p:nvPr>
            <p:ph type="sldImg"/>
          </p:nvPr>
        </p:nvSpPr>
        <p:spPr>
          <a:xfrm>
            <a:off x="7743825" y="2835275"/>
            <a:ext cx="10198100" cy="7650163"/>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834732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8CB431-4988-45D9-9B9A-305616048AF9}" type="slidenum">
              <a:rPr lang="en-US" smtClean="0"/>
              <a:t>12</a:t>
            </a:fld>
            <a:endParaRPr lang="en-US"/>
          </a:p>
        </p:txBody>
      </p:sp>
    </p:spTree>
    <p:extLst>
      <p:ext uri="{BB962C8B-B14F-4D97-AF65-F5344CB8AC3E}">
        <p14:creationId xmlns:p14="http://schemas.microsoft.com/office/powerpoint/2010/main" val="3777022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17</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and discuss desired outcomes – 1 minute</a:t>
            </a:r>
          </a:p>
        </p:txBody>
      </p:sp>
      <p:sp>
        <p:nvSpPr>
          <p:cNvPr id="4" name="Slide Number Placeholder 3"/>
          <p:cNvSpPr>
            <a:spLocks noGrp="1"/>
          </p:cNvSpPr>
          <p:nvPr>
            <p:ph type="sldNum" sz="quarter" idx="5"/>
          </p:nvPr>
        </p:nvSpPr>
        <p:spPr/>
        <p:txBody>
          <a:bodyPr/>
          <a:lstStyle/>
          <a:p>
            <a:fld id="{DF811066-0135-4CAA-8AD4-89A97190AC00}" type="slidenum">
              <a:rPr lang="en-US" smtClean="0"/>
              <a:t>21</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Community Agreements – </a:t>
            </a:r>
          </a:p>
          <a:p>
            <a:r>
              <a:rPr lang="en-US" b="1" dirty="0"/>
              <a:t>Be Curious, Open, and Respectful</a:t>
            </a:r>
            <a:r>
              <a:rPr lang="en-US" dirty="0"/>
              <a:t> - call in not out/throw sunshine not shade </a:t>
            </a:r>
          </a:p>
          <a:p>
            <a:r>
              <a:rPr lang="en-US" b="1" dirty="0"/>
              <a:t>No one knows everything</a:t>
            </a:r>
            <a:r>
              <a:rPr lang="en-US" dirty="0"/>
              <a:t> - together we know a lot </a:t>
            </a:r>
          </a:p>
          <a:p>
            <a:r>
              <a:rPr lang="en-US" b="1" dirty="0"/>
              <a:t>We can’t be articulate all the time</a:t>
            </a:r>
            <a:r>
              <a:rPr lang="en-US" dirty="0"/>
              <a:t> - give the benefit of the doubt and ask questions </a:t>
            </a:r>
          </a:p>
          <a:p>
            <a:r>
              <a:rPr lang="en-US" b="1" dirty="0"/>
              <a:t>We take care of ourselves</a:t>
            </a:r>
            <a:r>
              <a:rPr lang="en-US" dirty="0"/>
              <a:t> - stretch, eat, drink, use restroom, rest, etc. </a:t>
            </a:r>
          </a:p>
          <a:p>
            <a:r>
              <a:rPr lang="en-US" b="1" dirty="0"/>
              <a:t>Confidentiality</a:t>
            </a:r>
            <a:r>
              <a:rPr lang="en-US" dirty="0"/>
              <a:t> - don’t speak for others without explicit permission, don’t share something communicated in a private or safe space. </a:t>
            </a:r>
          </a:p>
          <a:p>
            <a:r>
              <a:rPr lang="en-US" b="1" dirty="0"/>
              <a:t>One mic</a:t>
            </a:r>
            <a:r>
              <a:rPr lang="en-US" dirty="0"/>
              <a:t> - one voice at a time </a:t>
            </a:r>
          </a:p>
          <a:p>
            <a:r>
              <a:rPr lang="en-US" b="1" dirty="0"/>
              <a:t>Take Space/Make Space</a:t>
            </a:r>
            <a:r>
              <a:rPr lang="en-US" dirty="0"/>
              <a:t> - if you are usually quiet challenge yourself to take more space, and if you usually talk a lot be mindful to leave room for quieter voices </a:t>
            </a:r>
          </a:p>
          <a:p>
            <a:r>
              <a:rPr lang="en-US" b="1" dirty="0"/>
              <a:t>Avoid Jargon, Acronyms, and Industry language</a:t>
            </a:r>
            <a:r>
              <a:rPr lang="en-US" dirty="0"/>
              <a:t> - use inclusive language that is accessible for people with varying inside knowledge </a:t>
            </a:r>
          </a:p>
          <a:p>
            <a:r>
              <a:rPr lang="en-US" b="1" dirty="0"/>
              <a:t>Be aware of time</a:t>
            </a:r>
            <a:r>
              <a:rPr lang="en-US" dirty="0"/>
              <a:t> - enough let’s move on (ELMO)  means if what you wanted to say has already been said, don’t say it </a:t>
            </a:r>
          </a:p>
          <a:p>
            <a:r>
              <a:rPr lang="en-US" b="1" dirty="0"/>
              <a:t>Speak from your own experience</a:t>
            </a:r>
            <a:r>
              <a:rPr lang="en-US" dirty="0"/>
              <a:t> - Use I statements rather than generalizations </a:t>
            </a:r>
          </a:p>
          <a:p>
            <a:r>
              <a:rPr lang="en-US" b="1" dirty="0"/>
              <a:t>Challenge assumptions</a:t>
            </a:r>
            <a:r>
              <a:rPr lang="en-US" dirty="0"/>
              <a:t> </a:t>
            </a:r>
          </a:p>
          <a:p>
            <a:r>
              <a:rPr lang="en-US" b="1" dirty="0"/>
              <a:t>Be conscious of intent vs. impact</a:t>
            </a:r>
            <a:r>
              <a:rPr lang="en-US" dirty="0"/>
              <a:t> - no matter intention you’re responsible for your impact </a:t>
            </a:r>
          </a:p>
          <a:p>
            <a:r>
              <a:rPr lang="en-US" b="1" dirty="0"/>
              <a:t>Avoid using isms</a:t>
            </a:r>
            <a:endParaRPr lang="en-US" dirty="0"/>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22</a:t>
            </a:fld>
            <a:endParaRPr lang="en-US" dirty="0"/>
          </a:p>
        </p:txBody>
      </p:sp>
    </p:spTree>
    <p:extLst>
      <p:ext uri="{BB962C8B-B14F-4D97-AF65-F5344CB8AC3E}">
        <p14:creationId xmlns:p14="http://schemas.microsoft.com/office/powerpoint/2010/main" val="286530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23</a:t>
            </a:fld>
            <a:endParaRPr lang="en-US" dirty="0"/>
          </a:p>
        </p:txBody>
      </p:sp>
    </p:spTree>
    <p:extLst>
      <p:ext uri="{BB962C8B-B14F-4D97-AF65-F5344CB8AC3E}">
        <p14:creationId xmlns:p14="http://schemas.microsoft.com/office/powerpoint/2010/main" val="3533366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053CD7-A383-444D-ACFD-1B58EDDAFA2F}" type="datetime1">
              <a:rPr lang="en-US" smtClean="0"/>
              <a:t>8/22/2023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78F6AA-D588-424C-A3A1-048DF16C1095}" type="datetime1">
              <a:rPr lang="en-US" smtClean="0"/>
              <a:t>8/22/2023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358AF5-F12B-4865-A9B3-00EEBF3B9803}" type="datetime1">
              <a:rPr lang="en-US" smtClean="0"/>
              <a:t>8/22/2023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353A2ED-754D-4061-AB85-8C75CC3CB5FE}" type="datetime1">
              <a:rPr lang="en-US" smtClean="0"/>
              <a:t>8/22/2023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6F30C7-75FB-4502-B73F-2A014C478D81}" type="datetime1">
              <a:rPr lang="en-US" smtClean="0"/>
              <a:t>8/22/2023</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056705-0EE1-489A-890C-271D96CD00B1}" type="datetime1">
              <a:rPr lang="en-US" smtClean="0"/>
              <a:t>8/22/2023</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A38CCE-3679-420C-9CF4-F3C99380E4A6}" type="datetime1">
              <a:rPr lang="en-US" smtClean="0"/>
              <a:t>8/22/2023</a:t>
            </a:fld>
            <a:endParaRPr lang="en-US" dirty="0"/>
          </a:p>
        </p:txBody>
      </p:sp>
      <p:sp>
        <p:nvSpPr>
          <p:cNvPr id="6" name="Footer Placeholder 5"/>
          <p:cNvSpPr>
            <a:spLocks noGrp="1"/>
          </p:cNvSpPr>
          <p:nvPr>
            <p:ph type="ftr" sz="quarter" idx="11"/>
          </p:nvPr>
        </p:nvSpPr>
        <p:spPr/>
        <p:txBody>
          <a:bodyPr/>
          <a:lstStyle>
            <a:lvl1pPr>
              <a:defRPr sz="1200"/>
            </a:lvl1p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3BC483-09D5-46AA-9222-13725EEFBC08}" type="datetime1">
              <a:rPr lang="en-US" smtClean="0"/>
              <a:t>8/22/2023</a:t>
            </a:fld>
            <a:endParaRPr lang="en-US" dirty="0"/>
          </a:p>
        </p:txBody>
      </p:sp>
      <p:sp>
        <p:nvSpPr>
          <p:cNvPr id="8" name="Footer Placeholder 7"/>
          <p:cNvSpPr>
            <a:spLocks noGrp="1"/>
          </p:cNvSpPr>
          <p:nvPr>
            <p:ph type="ftr" sz="quarter" idx="11"/>
          </p:nvPr>
        </p:nvSpPr>
        <p:spPr/>
        <p:txBody>
          <a:bodyPr/>
          <a:lstStyle>
            <a:lvl1pPr>
              <a:defRPr sz="1200"/>
            </a:lvl1pPr>
          </a:lstStyle>
          <a:p>
            <a:endParaRPr lang="en-US" dirty="0"/>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DA2A79-2B0D-40F7-A501-64FA77B0DA6A}" type="datetime1">
              <a:rPr lang="en-US" smtClean="0"/>
              <a:t>8/22/2023</a:t>
            </a:fld>
            <a:endParaRPr lang="en-US" dirty="0"/>
          </a:p>
        </p:txBody>
      </p:sp>
      <p:sp>
        <p:nvSpPr>
          <p:cNvPr id="4" name="Footer Placeholder 3"/>
          <p:cNvSpPr>
            <a:spLocks noGrp="1"/>
          </p:cNvSpPr>
          <p:nvPr>
            <p:ph type="ftr" sz="quarter" idx="11"/>
          </p:nvPr>
        </p:nvSpPr>
        <p:spPr/>
        <p:txBody>
          <a:bodyPr/>
          <a:lstStyle>
            <a:lvl1pPr>
              <a:defRPr sz="1200"/>
            </a:lvl1pPr>
          </a:lstStyle>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908D26-56A1-40F8-ADDD-1E436D27185C}" type="datetime1">
              <a:rPr lang="en-US" smtClean="0"/>
              <a:t>8/22/2023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5582C56-C748-406A-9497-8A48014706B8}" type="datetime1">
              <a:rPr lang="en-US" smtClean="0"/>
              <a:t>8/22/2023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6D8267-561E-4E77-8939-581485643314}" type="datetime1">
              <a:rPr lang="en-US" smtClean="0"/>
              <a:t>8/22/2023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2CC1CB4-AB68-4D6B-BFC4-DC27D8F65EAC}" type="datetime1">
              <a:rPr lang="en-US" smtClean="0"/>
              <a:t>8/22/2023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DF73E7-C488-4E87-A35A-2FE6B2453C03}" type="datetime1">
              <a:rPr lang="en-US" smtClean="0"/>
              <a:t>8/22/2023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7FD30F-D13A-4224-AFED-2115935F0D1B}" type="datetime1">
              <a:rPr lang="en-US" smtClean="0"/>
              <a:t>8/22/2023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FFBD7BB-4CAF-4286-966A-2A6FC22942B6}" type="datetime1">
              <a:rPr lang="en-US" smtClean="0"/>
              <a:t>8/22/2023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73FB3C-A5A2-4B99-A78B-7F67E35857FC}" type="datetime1">
              <a:rPr lang="en-US" smtClean="0"/>
              <a:t>8/22/2023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C3FCB6A-D5D1-43BE-8FE2-A59538B82F90}" type="datetime1">
              <a:rPr lang="en-US" smtClean="0"/>
              <a:t>8/22/2023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87F204-19E2-4BD0-9869-1448B18F5392}" type="datetime1">
              <a:rPr lang="en-US" smtClean="0"/>
              <a:t>8/22/2023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4E54DF-AE23-4761-B99E-F6B9CBD29D41}" type="datetime1">
              <a:rPr lang="en-US" smtClean="0"/>
              <a:t>8/22/2023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08216D-7F23-42FB-8CDD-634F26F18B2E}" type="datetime1">
              <a:rPr lang="en-US" smtClean="0"/>
              <a:t>8/22/2023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F82F90-E84A-42CE-A73F-C216631BF9AA}" type="datetime1">
              <a:rPr lang="en-US" smtClean="0"/>
              <a:t>8/22/2023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8DD1D7-0EA4-4AE0-849D-62D97AECAA82}" type="datetime1">
              <a:rPr lang="en-US" smtClean="0"/>
              <a:t>8/22/2023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48B9AA6-7782-491D-BE09-9AA6DCE4D5EF}" type="datetime1">
              <a:rPr lang="en-US" smtClean="0"/>
              <a:t>8/22/2023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C8120F1-9FBB-453D-9DD9-167BBC32AFD6}" type="datetime1">
              <a:rPr lang="en-US" smtClean="0"/>
              <a:t>8/22/2023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B99C11-A676-47A0-AAE8-32495F9A62C7}" type="datetime1">
              <a:rPr lang="en-US" smtClean="0"/>
              <a:t>8/22/2023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A3DE1E-947D-4EB8-8671-469901D61F1F}" type="datetime1">
              <a:rPr lang="en-US" smtClean="0"/>
              <a:t>8/22/2023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2AA2A4-1F2C-438B-87CA-898749FC9A2E}" type="datetime1">
              <a:rPr lang="en-US" smtClean="0"/>
              <a:t>8/22/2023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E10D10-57A9-417E-ADCA-2FB1EDE95A4F}" type="datetime1">
              <a:rPr lang="en-US" smtClean="0"/>
              <a:t>8/22/2023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B9F9B1-5A28-4016-8B9D-9514A1BAC6AA}" type="datetime1">
              <a:rPr lang="en-US" smtClean="0"/>
              <a:t>8/22/2023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03F94A-520E-49AA-A079-DCFB07B2FE23}" type="datetime1">
              <a:rPr lang="en-US" smtClean="0"/>
              <a:t>8/22/2023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1E013A-16A2-430D-8317-C6C33213E313}" type="datetime1">
              <a:rPr lang="en-US" smtClean="0"/>
              <a:t>8/22/2023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6BAA23-DC52-44F8-89D0-B04CDCAE14F3}" type="datetime1">
              <a:rPr lang="en-US" smtClean="0"/>
              <a:t>8/22/2023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01AAC-60D1-45AD-8CD1-A1955F8980DB}" type="datetime1">
              <a:rPr lang="en-US" smtClean="0"/>
              <a:t>8/22/2023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332B512-0E67-4577-B3E1-4DCAC69954FF}" type="datetime1">
              <a:rPr lang="en-US" smtClean="0"/>
              <a:t>8/22/2023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8F29EBD-B60F-4662-A5A9-F41F0C31F94E}" type="datetime1">
              <a:rPr lang="en-US" smtClean="0"/>
              <a:t>8/22/2023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designlab.eng.rpi.edu/edn/projects/capstone-support-dev/wiki/Reflecting_on_your_New_Project_Plan" TargetMode="Externa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hyperlink" Target="https://designlab.eng.rpi.edu/edn/projects/capstone-support-dev/wiki/Technical_Memo" TargetMode="External"/><Relationship Id="rId2" Type="http://schemas.openxmlformats.org/officeDocument/2006/relationships/hyperlink" Target="https://designlab.eng.rpi.edu/edn/projects/capstone-support-dev/repository/112/raw/training/Creating%20Versions%20from%20your%20Statement%20of%20Work.mp4" TargetMode="External"/><Relationship Id="rId1" Type="http://schemas.openxmlformats.org/officeDocument/2006/relationships/slideLayout" Target="../slideLayouts/slideLayout24.xml"/><Relationship Id="rId6" Type="http://schemas.openxmlformats.org/officeDocument/2006/relationships/hyperlink" Target="https://rpi.percipio.com/" TargetMode="External"/><Relationship Id="rId5" Type="http://schemas.openxmlformats.org/officeDocument/2006/relationships/hyperlink" Target="https://designlab.eng.rpi.edu/edn/projects/capstone-support-dev/wiki/Templates_and_Forms" TargetMode="External"/><Relationship Id="rId4" Type="http://schemas.openxmlformats.org/officeDocument/2006/relationships/hyperlink" Target="https://designlab.eng.rpi.edu/edn/projects/capstone-support-dev/wiki/Risks_Associated_with_Project_Plans" TargetMode="External"/></Relationships>
</file>

<file path=ppt/slides/_rels/slide108.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75.PNG"/></Relationships>
</file>

<file path=ppt/slides/_rels/slide10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11.jpeg"/><Relationship Id="rId13" Type="http://schemas.microsoft.com/office/2007/relationships/hdphoto" Target="../media/hdphoto2.wdp"/><Relationship Id="rId3" Type="http://schemas.openxmlformats.org/officeDocument/2006/relationships/image" Target="../media/image6.wmf"/><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11" Type="http://schemas.microsoft.com/office/2007/relationships/hdphoto" Target="../media/hdphoto1.wdp"/><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 Id="rId14" Type="http://schemas.openxmlformats.org/officeDocument/2006/relationships/image" Target="../media/image15.jpe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4.xml.rels><?xml version="1.0" encoding="UTF-8" standalone="yes"?>
<Relationships xmlns="http://schemas.openxmlformats.org/package/2006/relationships"><Relationship Id="rId2" Type="http://schemas.openxmlformats.org/officeDocument/2006/relationships/hyperlink" Target="https://designlab.eng.rpi.edu/edn/projects/capstone-support-dev/wiki/Pro_Forma_Meeting_Agenda" TargetMode="Externa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3" Type="http://schemas.openxmlformats.org/officeDocument/2006/relationships/image" Target="../media/image24.jpeg"/><Relationship Id="rId18" Type="http://schemas.openxmlformats.org/officeDocument/2006/relationships/image" Target="../media/image29.jpeg"/><Relationship Id="rId26" Type="http://schemas.openxmlformats.org/officeDocument/2006/relationships/image" Target="../media/image37.png"/><Relationship Id="rId3" Type="http://schemas.openxmlformats.org/officeDocument/2006/relationships/image" Target="../media/image6.wmf"/><Relationship Id="rId21" Type="http://schemas.openxmlformats.org/officeDocument/2006/relationships/image" Target="../media/image32.jpeg"/><Relationship Id="rId7" Type="http://schemas.openxmlformats.org/officeDocument/2006/relationships/image" Target="../media/image18.jpg"/><Relationship Id="rId12" Type="http://schemas.openxmlformats.org/officeDocument/2006/relationships/image" Target="../media/image23.jfif"/><Relationship Id="rId17" Type="http://schemas.openxmlformats.org/officeDocument/2006/relationships/image" Target="../media/image28.png"/><Relationship Id="rId25" Type="http://schemas.openxmlformats.org/officeDocument/2006/relationships/image" Target="../media/image36.png"/><Relationship Id="rId33" Type="http://schemas.openxmlformats.org/officeDocument/2006/relationships/image" Target="../media/image44.png"/><Relationship Id="rId2" Type="http://schemas.openxmlformats.org/officeDocument/2006/relationships/notesSlide" Target="../notesSlides/notesSlide5.xml"/><Relationship Id="rId16" Type="http://schemas.openxmlformats.org/officeDocument/2006/relationships/image" Target="../media/image27.jpeg"/><Relationship Id="rId20" Type="http://schemas.openxmlformats.org/officeDocument/2006/relationships/image" Target="../media/image31.jpeg"/><Relationship Id="rId29" Type="http://schemas.openxmlformats.org/officeDocument/2006/relationships/image" Target="../media/image40.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22.jpeg"/><Relationship Id="rId24" Type="http://schemas.openxmlformats.org/officeDocument/2006/relationships/image" Target="../media/image35.png"/><Relationship Id="rId32" Type="http://schemas.openxmlformats.org/officeDocument/2006/relationships/image" Target="../media/image43.png"/><Relationship Id="rId5" Type="http://schemas.openxmlformats.org/officeDocument/2006/relationships/image" Target="../media/image17.png"/><Relationship Id="rId15" Type="http://schemas.openxmlformats.org/officeDocument/2006/relationships/image" Target="../media/image26.jpeg"/><Relationship Id="rId23" Type="http://schemas.openxmlformats.org/officeDocument/2006/relationships/image" Target="../media/image34.jpeg"/><Relationship Id="rId28" Type="http://schemas.openxmlformats.org/officeDocument/2006/relationships/image" Target="../media/image39.jpeg"/><Relationship Id="rId10" Type="http://schemas.openxmlformats.org/officeDocument/2006/relationships/image" Target="../media/image21.jpeg"/><Relationship Id="rId19" Type="http://schemas.openxmlformats.org/officeDocument/2006/relationships/image" Target="../media/image30.jpeg"/><Relationship Id="rId31" Type="http://schemas.openxmlformats.org/officeDocument/2006/relationships/image" Target="../media/image42.png"/><Relationship Id="rId4" Type="http://schemas.openxmlformats.org/officeDocument/2006/relationships/image" Target="../media/image16.jpg"/><Relationship Id="rId9" Type="http://schemas.openxmlformats.org/officeDocument/2006/relationships/image" Target="../media/image20.jpg"/><Relationship Id="rId14" Type="http://schemas.openxmlformats.org/officeDocument/2006/relationships/image" Target="../media/image25.jpeg"/><Relationship Id="rId22" Type="http://schemas.openxmlformats.org/officeDocument/2006/relationships/image" Target="../media/image33.png"/><Relationship Id="rId27" Type="http://schemas.openxmlformats.org/officeDocument/2006/relationships/image" Target="../media/image38.png"/><Relationship Id="rId30" Type="http://schemas.openxmlformats.org/officeDocument/2006/relationships/image" Target="../media/image41.png"/><Relationship Id="rId8" Type="http://schemas.openxmlformats.org/officeDocument/2006/relationships/image" Target="../media/image19.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slide" Target="slide99.xml"/><Relationship Id="rId3" Type="http://schemas.openxmlformats.org/officeDocument/2006/relationships/slide" Target="slide38.xml"/><Relationship Id="rId7" Type="http://schemas.openxmlformats.org/officeDocument/2006/relationships/slide" Target="slide89.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70.xml"/><Relationship Id="rId5" Type="http://schemas.openxmlformats.org/officeDocument/2006/relationships/slide" Target="slide63.xml"/><Relationship Id="rId4" Type="http://schemas.openxmlformats.org/officeDocument/2006/relationships/slide" Target="slide52.xml"/><Relationship Id="rId9" Type="http://schemas.openxmlformats.org/officeDocument/2006/relationships/slide" Target="slide10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docs.google.com/spreadsheets/d/1YyuAUceBjjqBNjeVwXmJcqnEKxf7gu66obY1jszcvQQ/edit#gid=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forms.gle/HoU1JufvnPfDkbtW6" TargetMode="External"/><Relationship Id="rId2" Type="http://schemas.openxmlformats.org/officeDocument/2006/relationships/hyperlink" Target="https://docs.google.com/spreadsheets/d/1YyuAUceBjjqBNjeVwXmJcqnEKxf7gu66obY1jszcvQQ/edit#gid=0"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repository/112/raw/training/Capstone%20Introduction%20and%20Expectations%20Part%202.mp4" TargetMode="External"/><Relationship Id="rId4" Type="http://schemas.openxmlformats.org/officeDocument/2006/relationships/hyperlink" Target="https://designlab.eng.rpi.edu/edn/"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hyperlink" Target="https://designlab.eng.rpi.edu/edn/projects/capstone-support-dev/wiki/Team_Standards_Agreement" TargetMode="Externa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Daily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hyperlink" Target="https://mediasite.mms.rpi.edu/Mediasite5/Channel/anderm8winrpiedu-engr-2050/watch/87d950eccc2942038b1d06530e9217841d" TargetMode="External"/><Relationship Id="rId7" Type="http://schemas.openxmlformats.org/officeDocument/2006/relationships/hyperlink" Target="https://designlab.eng.rpi.edu/edn/projects/capstone-support-dev/repository/112/raw/training/EDN%20Guidance%20for%20Out%20of%20Class%20Tasks%20-%20Initial%20Postings.mp4" TargetMode="External"/><Relationship Id="rId2" Type="http://schemas.openxmlformats.org/officeDocument/2006/relationships/hyperlink" Target="https://designlab.eng.rpi.edu/edn/projects/capstone-support-dev/repository/112/raw/training/The%20Engineering%20Design%20Process%20Refresher.pptx" TargetMode="External"/><Relationship Id="rId1" Type="http://schemas.openxmlformats.org/officeDocument/2006/relationships/slideLayout" Target="../slideLayouts/slideLayout24.xml"/><Relationship Id="rId6" Type="http://schemas.openxmlformats.org/officeDocument/2006/relationships/hyperlink" Target="https://forms.gle/yvkvMFuR9rSaEhrB8" TargetMode="External"/><Relationship Id="rId5" Type="http://schemas.openxmlformats.org/officeDocument/2006/relationships/hyperlink" Target="https://docs.google.com/spreadsheets/d/1YyuAUceBjjqBNjeVwXmJcqnEKxf7gu66obY1jszcvQQ/edit#gid=0" TargetMode="External"/><Relationship Id="rId4" Type="http://schemas.openxmlformats.org/officeDocument/2006/relationships/hyperlink" Target="https://mediasite.mms.rpi.edu/Mediasite5/Channel/anderm8winrpiedu-engr-2050/watch/96dceab44ae7447d812f5a216afa97cf1d"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hyperlink" Target="https://designlab.eng.rpi.edu/projects/capstone-support-dev/wiki%20-%20Playbook.pptx"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9.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rpi.percipio.com/" TargetMode="External"/><Relationship Id="rId2" Type="http://schemas.openxmlformats.org/officeDocument/2006/relationships/hyperlink" Target="https://forms.gle/DnhZCi1MzGQZTLAn8"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64.PNG"/><Relationship Id="rId4" Type="http://schemas.openxmlformats.org/officeDocument/2006/relationships/hyperlink" Target="https://designlab.eng.rpi.edu/projects/capstone-support-dev/wiki%20-%20Playbook.pptx"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wiki/Engineering_Tools_and_Methods_Worksheet" TargetMode="External"/><Relationship Id="rId7" Type="http://schemas.openxmlformats.org/officeDocument/2006/relationships/hyperlink" Target="https://rpi.percipio.com/" TargetMode="External"/><Relationship Id="rId2" Type="http://schemas.openxmlformats.org/officeDocument/2006/relationships/hyperlink" Target="https://designlab.eng.rpi.edu/edn/projects/capstone-support-dev/wiki/Project_Statement_and_Objectives"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 TargetMode="External"/><Relationship Id="rId5" Type="http://schemas.openxmlformats.org/officeDocument/2006/relationships/hyperlink" Target="https://designlab.eng.rpi.edu/edn/projects/capstone-support-dev/wiki/Project_Documentation" TargetMode="External"/><Relationship Id="rId4" Type="http://schemas.openxmlformats.org/officeDocument/2006/relationships/hyperlink" Target="https://forms.gle/JcjmKtadJw7cZz3i6"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7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hyperlink" Target="https://www.youtube.com/watch?v=ukYi50Gfc5M" TargetMode="Externa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designlab.eng.rpi.edu/edn/projects/capstone-support-dev/wiki/Project_Statement_and_Objectives" TargetMode="External"/><Relationship Id="rId2" Type="http://schemas.openxmlformats.org/officeDocument/2006/relationships/hyperlink" Target="https://designlab.eng.rpi.edu/edn/projects/capstone-support-dev/wiki/Templates_and_Forms" TargetMode="External"/><Relationship Id="rId1" Type="http://schemas.openxmlformats.org/officeDocument/2006/relationships/slideLayout" Target="../slideLayouts/slideLayout2.xml"/><Relationship Id="rId4" Type="http://schemas.openxmlformats.org/officeDocument/2006/relationships/hyperlink" Target="https://designlab.eng.rpi.edu/edn/projects/capstone-support-dev/wiki/Engineering_Tools_and_Methods_Worksheet"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hyperlink" Target="https://forms.gle/cQMW67DEXopv8FD59" TargetMode="External"/><Relationship Id="rId2" Type="http://schemas.openxmlformats.org/officeDocument/2006/relationships/hyperlink" Target="https://mediasite.mms.rpi.edu/Mediasite5/Channel/anderm8winrpiedu-engr-2050/watch/d78db44fd9f7424b9d8f4c72857f84371d" TargetMode="External"/><Relationship Id="rId1" Type="http://schemas.openxmlformats.org/officeDocument/2006/relationships/slideLayout" Target="../slideLayouts/slideLayout24.xml"/><Relationship Id="rId6" Type="http://schemas.openxmlformats.org/officeDocument/2006/relationships/hyperlink" Target="https://designlab.eng.rpi.edu/edn/attachments/download/114354/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repository/112/raw/training/Getting%20Started%20with%20Subversion-For%20Windows%20Users.mp4"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 Id="rId5" Type="http://schemas.openxmlformats.org/officeDocument/2006/relationships/hyperlink" Target="https://designlab.eng.rpi.edu/edn/attachments/download/114354/RMPL%20Safety%20Module%20Completion%20Instructions-Percipio%20.pdf" TargetMode="External"/><Relationship Id="rId4" Type="http://schemas.openxmlformats.org/officeDocument/2006/relationships/hyperlink" Target="https://rpi.percipio.com/"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7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8</a:t>
            </a:r>
          </a:p>
          <a:p>
            <a:r>
              <a:rPr lang="en-US" dirty="0">
                <a:cs typeface="Calibri"/>
              </a:rPr>
              <a:t>Scaffolded Sessions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F1F81-03D6-9BE2-0561-C767B4BB6A41}"/>
              </a:ext>
            </a:extLst>
          </p:cNvPr>
          <p:cNvSpPr>
            <a:spLocks noGrp="1"/>
          </p:cNvSpPr>
          <p:nvPr>
            <p:ph type="title"/>
          </p:nvPr>
        </p:nvSpPr>
        <p:spPr/>
        <p:txBody>
          <a:bodyPr>
            <a:normAutofit fontScale="90000"/>
          </a:bodyPr>
          <a:lstStyle/>
          <a:p>
            <a:r>
              <a:rPr lang="en-US" dirty="0"/>
              <a:t>15 Min – Company Introductions </a:t>
            </a:r>
            <a:br>
              <a:rPr lang="en-US" dirty="0"/>
            </a:br>
            <a:r>
              <a:rPr lang="en-US" dirty="0"/>
              <a:t>and Expectations</a:t>
            </a:r>
          </a:p>
        </p:txBody>
      </p:sp>
      <p:pic>
        <p:nvPicPr>
          <p:cNvPr id="6" name="Content Placeholder 5" descr="A notebook with drawing of various business icons&#10;&#10;Description automatically generated with medium confidence">
            <a:extLst>
              <a:ext uri="{FF2B5EF4-FFF2-40B4-BE49-F238E27FC236}">
                <a16:creationId xmlns:a16="http://schemas.microsoft.com/office/drawing/2014/main" id="{3FE7E5C1-2E24-2AED-13DE-78BCEE6A3B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528" y="1600200"/>
            <a:ext cx="6788944" cy="4525963"/>
          </a:xfrm>
        </p:spPr>
      </p:pic>
      <p:sp>
        <p:nvSpPr>
          <p:cNvPr id="4" name="Slide Number Placeholder 3">
            <a:extLst>
              <a:ext uri="{FF2B5EF4-FFF2-40B4-BE49-F238E27FC236}">
                <a16:creationId xmlns:a16="http://schemas.microsoft.com/office/drawing/2014/main" id="{40A7138D-79F2-E56F-8094-02A56CB0D3DF}"/>
              </a:ext>
            </a:extLst>
          </p:cNvPr>
          <p:cNvSpPr>
            <a:spLocks noGrp="1"/>
          </p:cNvSpPr>
          <p:nvPr>
            <p:ph type="sldNum" sz="quarter" idx="12"/>
          </p:nvPr>
        </p:nvSpPr>
        <p:spPr/>
        <p:txBody>
          <a:bodyPr/>
          <a:lstStyle/>
          <a:p>
            <a:fld id="{B044824F-EBE0-443F-8A8F-F64816AF04DC}" type="slidenum">
              <a:rPr lang="en-US" smtClean="0"/>
              <a:t>10</a:t>
            </a:fld>
            <a:endParaRPr lang="en-US" dirty="0"/>
          </a:p>
        </p:txBody>
      </p:sp>
    </p:spTree>
    <p:extLst>
      <p:ext uri="{BB962C8B-B14F-4D97-AF65-F5344CB8AC3E}">
        <p14:creationId xmlns:p14="http://schemas.microsoft.com/office/powerpoint/2010/main" val="16871217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992698"/>
            <a:ext cx="3200400" cy="2031325"/>
          </a:xfrm>
          <a:prstGeom prst="rect">
            <a:avLst/>
          </a:prstGeom>
          <a:noFill/>
        </p:spPr>
        <p:txBody>
          <a:bodyPr wrap="square" rtlCol="0">
            <a:spAutoFit/>
          </a:bodyPr>
          <a:lstStyle/>
          <a:p>
            <a:r>
              <a:rPr lang="en-US" dirty="0"/>
              <a:t>Today is Day Seven</a:t>
            </a:r>
          </a:p>
          <a:p>
            <a:endParaRPr lang="en-US" dirty="0"/>
          </a:p>
          <a:p>
            <a:r>
              <a:rPr lang="en-US" dirty="0"/>
              <a:t>Team will develop list of the tasks necessary to complete the project, and schedule them over the remainder of your work assignment.</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100</a:t>
            </a:fld>
            <a:endParaRPr lang="en-US" sz="1200" dirty="0"/>
          </a:p>
        </p:txBody>
      </p:sp>
    </p:spTree>
    <p:extLst>
      <p:ext uri="{BB962C8B-B14F-4D97-AF65-F5344CB8AC3E}">
        <p14:creationId xmlns:p14="http://schemas.microsoft.com/office/powerpoint/2010/main" val="26326205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Action Item was to watch 2 videos…</a:t>
            </a:r>
          </a:p>
          <a:p>
            <a:r>
              <a:rPr lang="en-US" dirty="0"/>
              <a:t>Ask me 1-2 QUESTIONS about the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101</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a:xfrm>
            <a:off x="304800" y="914400"/>
            <a:ext cx="7886700" cy="659390"/>
          </a:xfrm>
        </p:spPr>
        <p:txBody>
          <a:bodyPr/>
          <a:lstStyle/>
          <a:p>
            <a:r>
              <a:rPr lang="en-US" dirty="0"/>
              <a:t>Defining Meaningful Tasks</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320444" y="1580576"/>
            <a:ext cx="6842356" cy="4210624"/>
          </a:xfrm>
        </p:spPr>
        <p:txBody>
          <a:bodyPr>
            <a:normAutofit lnSpcReduction="10000"/>
          </a:bodyPr>
          <a:lstStyle/>
          <a:p>
            <a:r>
              <a:rPr lang="en-US" dirty="0"/>
              <a:t>One idea per Post-It. Be concise!</a:t>
            </a:r>
          </a:p>
          <a:p>
            <a:r>
              <a:rPr lang="en-US" dirty="0"/>
              <a:t>Defined to be No More than 1 week long. Break big things into smaller pieces.</a:t>
            </a:r>
          </a:p>
          <a:p>
            <a:r>
              <a:rPr lang="en-US" dirty="0"/>
              <a:t>Everyone Needs at Least 1 Task / Week for the Entire Semester</a:t>
            </a:r>
          </a:p>
          <a:p>
            <a:r>
              <a:rPr lang="en-US" dirty="0"/>
              <a:t>What will YOU contribute to the project? Focus on YOUR potential contributions to the project. </a:t>
            </a:r>
            <a:r>
              <a:rPr lang="en-US" i="1" dirty="0"/>
              <a:t>(We know these may not yet be defined!)</a:t>
            </a:r>
          </a:p>
          <a:p>
            <a:r>
              <a:rPr lang="en-US" dirty="0"/>
              <a:t>Focus on the technical work required</a:t>
            </a:r>
          </a:p>
          <a:p>
            <a:r>
              <a:rPr lang="en-US" dirty="0"/>
              <a:t>For now, leave out project management / overhead tasks, e.g., report writing, slide making, etc.</a:t>
            </a:r>
          </a:p>
          <a:p>
            <a:r>
              <a:rPr lang="en-US" dirty="0"/>
              <a:t>DO include documentation needed for technology transfer, 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8674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102</a:t>
            </a:fld>
            <a:endParaRPr lang="en-US" sz="1200" dirty="0"/>
          </a:p>
        </p:txBody>
      </p:sp>
      <p:pic>
        <p:nvPicPr>
          <p:cNvPr id="5" name="Picture 4" descr="A diagram of a project&#10;&#10;Description automatically generated with medium confidence">
            <a:extLst>
              <a:ext uri="{FF2B5EF4-FFF2-40B4-BE49-F238E27FC236}">
                <a16:creationId xmlns:a16="http://schemas.microsoft.com/office/drawing/2014/main" id="{2A4534AB-5A3D-34CE-4130-FBE2BFE1EF90}"/>
              </a:ext>
            </a:extLst>
          </p:cNvPr>
          <p:cNvPicPr>
            <a:picLocks noChangeAspect="1"/>
          </p:cNvPicPr>
          <p:nvPr/>
        </p:nvPicPr>
        <p:blipFill rotWithShape="1">
          <a:blip r:embed="rId2">
            <a:extLst>
              <a:ext uri="{28A0092B-C50C-407E-A947-70E740481C1C}">
                <a14:useLocalDpi xmlns:a14="http://schemas.microsoft.com/office/drawing/2010/main" val="0"/>
              </a:ext>
            </a:extLst>
          </a:blip>
          <a:srcRect l="2066" t="22378" r="54132" b="3043"/>
          <a:stretch/>
        </p:blipFill>
        <p:spPr>
          <a:xfrm>
            <a:off x="7239000" y="733071"/>
            <a:ext cx="1615600" cy="4114800"/>
          </a:xfrm>
          <a:prstGeom prst="rect">
            <a:avLst/>
          </a:prstGeom>
        </p:spPr>
      </p:pic>
      <p:sp>
        <p:nvSpPr>
          <p:cNvPr id="9" name="Title 1">
            <a:extLst>
              <a:ext uri="{FF2B5EF4-FFF2-40B4-BE49-F238E27FC236}">
                <a16:creationId xmlns:a16="http://schemas.microsoft.com/office/drawing/2014/main" id="{4403AE74-8DDD-3FFF-9CA9-C625E9E9D79D}"/>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90 min - ‘Post-It Note’ Project Planning</a:t>
            </a:r>
          </a:p>
        </p:txBody>
      </p:sp>
    </p:spTree>
    <p:extLst>
      <p:ext uri="{BB962C8B-B14F-4D97-AF65-F5344CB8AC3E}">
        <p14:creationId xmlns:p14="http://schemas.microsoft.com/office/powerpoint/2010/main" val="32655919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Project plans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103</a:t>
            </a:fld>
            <a:endParaRPr lang="en-US" sz="1200" dirty="0"/>
          </a:p>
        </p:txBody>
      </p:sp>
      <p:sp>
        <p:nvSpPr>
          <p:cNvPr id="4" name="Title 1">
            <a:extLst>
              <a:ext uri="{FF2B5EF4-FFF2-40B4-BE49-F238E27FC236}">
                <a16:creationId xmlns:a16="http://schemas.microsoft.com/office/drawing/2014/main" id="{0964C0C8-AAA2-BC23-6808-23E775B07D34}"/>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Project Planning Tips</a:t>
            </a:r>
          </a:p>
        </p:txBody>
      </p:sp>
    </p:spTree>
    <p:extLst>
      <p:ext uri="{BB962C8B-B14F-4D97-AF65-F5344CB8AC3E}">
        <p14:creationId xmlns:p14="http://schemas.microsoft.com/office/powerpoint/2010/main" val="18101578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20 min - ‘Post-It Note’ Project Planning</a:t>
            </a:r>
          </a:p>
        </p:txBody>
      </p:sp>
      <p:sp>
        <p:nvSpPr>
          <p:cNvPr id="3" name="Content Placeholder 2"/>
          <p:cNvSpPr>
            <a:spLocks noGrp="1"/>
          </p:cNvSpPr>
          <p:nvPr>
            <p:ph idx="1"/>
          </p:nvPr>
        </p:nvSpPr>
        <p:spPr>
          <a:xfrm>
            <a:off x="628650" y="1447800"/>
            <a:ext cx="7886700" cy="2971800"/>
          </a:xfrm>
        </p:spPr>
        <p:txBody>
          <a:bodyPr>
            <a:normAutofit fontScale="92500" lnSpcReduction="20000"/>
          </a:bodyPr>
          <a:lstStyle/>
          <a:p>
            <a:pPr marL="0" indent="0">
              <a:buNone/>
            </a:pPr>
            <a:r>
              <a:rPr lang="en-US" sz="1600" dirty="0"/>
              <a:t>10 min – Deliverables</a:t>
            </a:r>
          </a:p>
          <a:p>
            <a:r>
              <a:rPr lang="en-US" sz="1600" dirty="0"/>
              <a:t>Write each Deliverable from Project Statement and Objectives on a Post-It and place on the board/calendar at approximate due date. </a:t>
            </a:r>
          </a:p>
          <a:p>
            <a:r>
              <a:rPr lang="en-US" sz="1600" dirty="0"/>
              <a:t>Draw a box around the note so that it stands out.</a:t>
            </a:r>
          </a:p>
          <a:p>
            <a:pPr marL="0" indent="0">
              <a:buNone/>
            </a:pPr>
            <a:endParaRPr lang="en-US" sz="1600" dirty="0"/>
          </a:p>
          <a:p>
            <a:pPr marL="0" indent="0">
              <a:buNone/>
            </a:pPr>
            <a:r>
              <a:rPr lang="en-US" sz="1600" dirty="0"/>
              <a:t>10 min – Tasks</a:t>
            </a:r>
          </a:p>
          <a:p>
            <a:r>
              <a:rPr lang="en-US" sz="1600" dirty="0"/>
              <a:t>(Individually silently) Each team member generate list of TEN tasks which must be completed to accomplish the deliverables.</a:t>
            </a:r>
          </a:p>
          <a:p>
            <a:r>
              <a:rPr lang="en-US" sz="1600" dirty="0"/>
              <a:t>Off-site Action Item was to post 6 individual tasks to EDN, so start with those. Now create at least 4 more each.</a:t>
            </a:r>
          </a:p>
          <a:p>
            <a:r>
              <a:rPr lang="en-US" sz="1600" dirty="0"/>
              <a:t>Create 1 Post-It for each task</a:t>
            </a:r>
          </a:p>
          <a:p>
            <a:r>
              <a:rPr lang="en-US" sz="1600" dirty="0"/>
              <a:t>Add your initials to post-it in case there are questions about content</a:t>
            </a:r>
          </a:p>
          <a:p>
            <a:pPr marL="0" indent="0">
              <a:buNone/>
            </a:pPr>
            <a:endParaRPr lang="en-US" sz="16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104</a:t>
            </a:fld>
            <a:endParaRPr lang="en-US" sz="1200" dirty="0"/>
          </a:p>
        </p:txBody>
      </p:sp>
      <p:sp>
        <p:nvSpPr>
          <p:cNvPr id="6" name="Rectangle 5">
            <a:extLst>
              <a:ext uri="{FF2B5EF4-FFF2-40B4-BE49-F238E27FC236}">
                <a16:creationId xmlns:a16="http://schemas.microsoft.com/office/drawing/2014/main" id="{31DE4610-3C26-DBE3-E528-75940B8309A0}"/>
              </a:ext>
            </a:extLst>
          </p:cNvPr>
          <p:cNvSpPr/>
          <p:nvPr/>
        </p:nvSpPr>
        <p:spPr>
          <a:xfrm>
            <a:off x="1143000" y="4495800"/>
            <a:ext cx="6781800" cy="205740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E14CA4D-45D3-26EA-20D0-9DC46AC0632C}"/>
              </a:ext>
            </a:extLst>
          </p:cNvPr>
          <p:cNvCxnSpPr>
            <a:cxnSpLocks/>
          </p:cNvCxnSpPr>
          <p:nvPr/>
        </p:nvCxnSpPr>
        <p:spPr>
          <a:xfrm>
            <a:off x="2492829"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C1869C-6639-47B1-0FC7-C2FD70AE6EDD}"/>
              </a:ext>
            </a:extLst>
          </p:cNvPr>
          <p:cNvCxnSpPr>
            <a:cxnSpLocks/>
          </p:cNvCxnSpPr>
          <p:nvPr/>
        </p:nvCxnSpPr>
        <p:spPr>
          <a:xfrm>
            <a:off x="3309258"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A8E2F13-9424-73F6-CCAC-6D7E82BE3371}"/>
              </a:ext>
            </a:extLst>
          </p:cNvPr>
          <p:cNvCxnSpPr>
            <a:cxnSpLocks/>
          </p:cNvCxnSpPr>
          <p:nvPr/>
        </p:nvCxnSpPr>
        <p:spPr>
          <a:xfrm>
            <a:off x="1676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98C5DF-C410-6FB3-88F4-5027115A57B7}"/>
              </a:ext>
            </a:extLst>
          </p:cNvPr>
          <p:cNvCxnSpPr>
            <a:cxnSpLocks/>
          </p:cNvCxnSpPr>
          <p:nvPr/>
        </p:nvCxnSpPr>
        <p:spPr>
          <a:xfrm>
            <a:off x="4125687"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D18EB7-63AF-4799-4565-2DCA3E278672}"/>
              </a:ext>
            </a:extLst>
          </p:cNvPr>
          <p:cNvCxnSpPr>
            <a:cxnSpLocks/>
          </p:cNvCxnSpPr>
          <p:nvPr/>
        </p:nvCxnSpPr>
        <p:spPr>
          <a:xfrm>
            <a:off x="4942116"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006850-76D8-CFF5-7D8F-E5E43E44620A}"/>
              </a:ext>
            </a:extLst>
          </p:cNvPr>
          <p:cNvCxnSpPr>
            <a:cxnSpLocks/>
          </p:cNvCxnSpPr>
          <p:nvPr/>
        </p:nvCxnSpPr>
        <p:spPr>
          <a:xfrm>
            <a:off x="5758545"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D8144E-5996-29C6-9519-F41872EB63C7}"/>
              </a:ext>
            </a:extLst>
          </p:cNvPr>
          <p:cNvCxnSpPr>
            <a:cxnSpLocks/>
          </p:cNvCxnSpPr>
          <p:nvPr/>
        </p:nvCxnSpPr>
        <p:spPr>
          <a:xfrm>
            <a:off x="6574974"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B46229-1730-0B8C-8EBC-9266F12F18F8}"/>
              </a:ext>
            </a:extLst>
          </p:cNvPr>
          <p:cNvCxnSpPr>
            <a:cxnSpLocks/>
          </p:cNvCxnSpPr>
          <p:nvPr/>
        </p:nvCxnSpPr>
        <p:spPr>
          <a:xfrm>
            <a:off x="7391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C848B6E-8C31-1DF9-2E7A-D0A27C193F16}"/>
              </a:ext>
            </a:extLst>
          </p:cNvPr>
          <p:cNvSpPr/>
          <p:nvPr/>
        </p:nvSpPr>
        <p:spPr>
          <a:xfrm>
            <a:off x="6447775" y="5943600"/>
            <a:ext cx="262597" cy="3048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6C2714-A884-0146-6FEF-ECCF5CD67E66}"/>
              </a:ext>
            </a:extLst>
          </p:cNvPr>
          <p:cNvSpPr/>
          <p:nvPr/>
        </p:nvSpPr>
        <p:spPr>
          <a:xfrm>
            <a:off x="3998488" y="5318125"/>
            <a:ext cx="262597" cy="3048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6CA441C-D932-71FD-6183-20954396EC48}"/>
              </a:ext>
            </a:extLst>
          </p:cNvPr>
          <p:cNvSpPr/>
          <p:nvPr/>
        </p:nvSpPr>
        <p:spPr>
          <a:xfrm>
            <a:off x="1545101" y="4818866"/>
            <a:ext cx="262597" cy="3048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7FBDCD55-5585-54FF-59D7-FFBE03F3C18D}"/>
              </a:ext>
            </a:extLst>
          </p:cNvPr>
          <p:cNvSpPr/>
          <p:nvPr/>
        </p:nvSpPr>
        <p:spPr>
          <a:xfrm>
            <a:off x="1295399" y="462597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91979C8C-55A8-7816-5BFF-2788AFCB1F3E}"/>
              </a:ext>
            </a:extLst>
          </p:cNvPr>
          <p:cNvSpPr/>
          <p:nvPr/>
        </p:nvSpPr>
        <p:spPr>
          <a:xfrm>
            <a:off x="6220554" y="5715000"/>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66EF4B6D-FE96-8012-D401-F174BFBA2923}"/>
              </a:ext>
            </a:extLst>
          </p:cNvPr>
          <p:cNvSpPr/>
          <p:nvPr/>
        </p:nvSpPr>
        <p:spPr>
          <a:xfrm>
            <a:off x="3764591" y="508952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653674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‘Post-It Note’ Project Planning Exercise</a:t>
            </a:r>
          </a:p>
        </p:txBody>
      </p:sp>
      <p:sp>
        <p:nvSpPr>
          <p:cNvPr id="3" name="Content Placeholder 2"/>
          <p:cNvSpPr>
            <a:spLocks noGrp="1"/>
          </p:cNvSpPr>
          <p:nvPr>
            <p:ph idx="1"/>
          </p:nvPr>
        </p:nvSpPr>
        <p:spPr>
          <a:xfrm>
            <a:off x="628650" y="1447800"/>
            <a:ext cx="7886700" cy="4908551"/>
          </a:xfrm>
        </p:spPr>
        <p:txBody>
          <a:bodyPr>
            <a:normAutofit/>
          </a:bodyPr>
          <a:lstStyle/>
          <a:p>
            <a:pPr marL="0" indent="0">
              <a:buNone/>
            </a:pPr>
            <a:r>
              <a:rPr lang="en-US" dirty="0"/>
              <a:t>10 min – Organize tasks on Whiteboard</a:t>
            </a:r>
          </a:p>
          <a:p>
            <a:r>
              <a:rPr lang="en-US" dirty="0"/>
              <a:t>Position tasks appropriately along week-by-week calendar</a:t>
            </a:r>
          </a:p>
          <a:p>
            <a:pPr lvl="1"/>
            <a:r>
              <a:rPr lang="en-US" sz="2100" dirty="0"/>
              <a:t>This can be done before or after getting all items shared. </a:t>
            </a:r>
          </a:p>
          <a:p>
            <a:endParaRPr lang="en-US" dirty="0"/>
          </a:p>
          <a:p>
            <a:pPr marL="0" indent="0">
              <a:buNone/>
            </a:pPr>
            <a:r>
              <a:rPr lang="en-US" dirty="0"/>
              <a:t>50 min – Group organization of tasks</a:t>
            </a:r>
          </a:p>
          <a:p>
            <a:r>
              <a:rPr lang="en-US" dirty="0"/>
              <a:t>Add missing tasks, remove duplicates</a:t>
            </a:r>
          </a:p>
          <a:p>
            <a:r>
              <a:rPr lang="en-US" dirty="0"/>
              <a:t>Organize by subsystem or milestone</a:t>
            </a:r>
          </a:p>
          <a:p>
            <a:endParaRPr lang="en-US" dirty="0"/>
          </a:p>
          <a:p>
            <a:pPr marL="0" indent="0">
              <a:buNone/>
            </a:pPr>
            <a:r>
              <a:rPr lang="en-US" dirty="0"/>
              <a:t>10 min – Re-assign ownership (by color/initial) to 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105</a:t>
            </a:fld>
            <a:endParaRPr lang="en-US" sz="1200" dirty="0"/>
          </a:p>
        </p:txBody>
      </p:sp>
      <p:sp>
        <p:nvSpPr>
          <p:cNvPr id="4" name="TextBox 3">
            <a:extLst>
              <a:ext uri="{FF2B5EF4-FFF2-40B4-BE49-F238E27FC236}">
                <a16:creationId xmlns:a16="http://schemas.microsoft.com/office/drawing/2014/main" id="{2D6D3363-C4B5-9EA8-0940-294412FD63D0}"/>
              </a:ext>
            </a:extLst>
          </p:cNvPr>
          <p:cNvSpPr txBox="1"/>
          <p:nvPr/>
        </p:nvSpPr>
        <p:spPr>
          <a:xfrm>
            <a:off x="857658" y="5486400"/>
            <a:ext cx="7428701" cy="830997"/>
          </a:xfrm>
          <a:prstGeom prst="rect">
            <a:avLst/>
          </a:prstGeom>
          <a:noFill/>
        </p:spPr>
        <p:txBody>
          <a:bodyPr wrap="none" rtlCol="0">
            <a:spAutoFit/>
          </a:bodyPr>
          <a:lstStyle/>
          <a:p>
            <a:pPr algn="ctr"/>
            <a:r>
              <a:rPr lang="en-US" sz="2400" b="1" dirty="0"/>
              <a:t>Each Student Should Take their Post-It’s With Them.</a:t>
            </a:r>
          </a:p>
          <a:p>
            <a:pPr algn="ctr"/>
            <a:r>
              <a:rPr lang="en-US" sz="2400" b="1" dirty="0"/>
              <a:t>Each Student then Enters Their Own Tasks as EDN Issues!</a:t>
            </a:r>
          </a:p>
        </p:txBody>
      </p:sp>
    </p:spTree>
    <p:extLst>
      <p:ext uri="{BB962C8B-B14F-4D97-AF65-F5344CB8AC3E}">
        <p14:creationId xmlns:p14="http://schemas.microsoft.com/office/powerpoint/2010/main" val="264616018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0B8C-61D3-F464-846C-61BA7C6B5450}"/>
              </a:ext>
            </a:extLst>
          </p:cNvPr>
          <p:cNvSpPr>
            <a:spLocks noGrp="1"/>
          </p:cNvSpPr>
          <p:nvPr>
            <p:ph type="title"/>
          </p:nvPr>
        </p:nvSpPr>
        <p:spPr/>
        <p:txBody>
          <a:bodyPr/>
          <a:lstStyle/>
          <a:p>
            <a:r>
              <a:rPr lang="en-US" dirty="0"/>
              <a:t>10 Min - Reflecting on your New Project Plan</a:t>
            </a:r>
          </a:p>
        </p:txBody>
      </p:sp>
      <p:sp>
        <p:nvSpPr>
          <p:cNvPr id="3" name="Content Placeholder 2">
            <a:extLst>
              <a:ext uri="{FF2B5EF4-FFF2-40B4-BE49-F238E27FC236}">
                <a16:creationId xmlns:a16="http://schemas.microsoft.com/office/drawing/2014/main" id="{3FC60D4F-AB57-9387-9EBF-6FD4F99672C3}"/>
              </a:ext>
            </a:extLst>
          </p:cNvPr>
          <p:cNvSpPr>
            <a:spLocks noGrp="1"/>
          </p:cNvSpPr>
          <p:nvPr>
            <p:ph idx="1"/>
          </p:nvPr>
        </p:nvSpPr>
        <p:spPr/>
        <p:txBody>
          <a:bodyPr/>
          <a:lstStyle/>
          <a:p>
            <a:r>
              <a:rPr lang="en-US" dirty="0"/>
              <a:t>Take a few minutes to pause and reflect on the Project Plan the Engineering Team just created.</a:t>
            </a:r>
          </a:p>
          <a:p>
            <a:r>
              <a:rPr lang="en-US" dirty="0"/>
              <a:t>Use the prompts on this Wiki page to guide the discussion.</a:t>
            </a:r>
          </a:p>
          <a:p>
            <a:pPr lvl="1"/>
            <a:r>
              <a:rPr lang="en-US" dirty="0">
                <a:hlinkClick r:id="rId2"/>
              </a:rPr>
              <a:t>https://designlab.eng.rpi.edu/edn/projects/capstone-support-dev/wiki/Reflecting_on_your_New_Project_Plan</a:t>
            </a:r>
            <a:r>
              <a:rPr lang="en-US" dirty="0"/>
              <a:t> </a:t>
            </a:r>
          </a:p>
          <a:p>
            <a:pPr lvl="1"/>
            <a:endParaRPr lang="en-US" dirty="0"/>
          </a:p>
        </p:txBody>
      </p:sp>
      <p:sp>
        <p:nvSpPr>
          <p:cNvPr id="4" name="Slide Number Placeholder 3">
            <a:extLst>
              <a:ext uri="{FF2B5EF4-FFF2-40B4-BE49-F238E27FC236}">
                <a16:creationId xmlns:a16="http://schemas.microsoft.com/office/drawing/2014/main" id="{8BEF1E97-1A49-6412-7C53-EC71288A6E00}"/>
              </a:ext>
            </a:extLst>
          </p:cNvPr>
          <p:cNvSpPr>
            <a:spLocks noGrp="1"/>
          </p:cNvSpPr>
          <p:nvPr>
            <p:ph type="sldNum" sz="quarter" idx="12"/>
          </p:nvPr>
        </p:nvSpPr>
        <p:spPr/>
        <p:txBody>
          <a:bodyPr/>
          <a:lstStyle/>
          <a:p>
            <a:fld id="{028FE254-016A-4E51-98AE-D4B4E3F12C32}" type="slidenum">
              <a:rPr lang="en-US" smtClean="0"/>
              <a:t>106</a:t>
            </a:fld>
            <a:endParaRPr lang="en-US" dirty="0"/>
          </a:p>
        </p:txBody>
      </p:sp>
      <p:sp>
        <p:nvSpPr>
          <p:cNvPr id="5" name="TextBox 4">
            <a:extLst>
              <a:ext uri="{FF2B5EF4-FFF2-40B4-BE49-F238E27FC236}">
                <a16:creationId xmlns:a16="http://schemas.microsoft.com/office/drawing/2014/main" id="{3C46F085-16D8-6F7B-EE31-D63B1F2E4B89}"/>
              </a:ext>
            </a:extLst>
          </p:cNvPr>
          <p:cNvSpPr txBox="1"/>
          <p:nvPr/>
        </p:nvSpPr>
        <p:spPr>
          <a:xfrm>
            <a:off x="990600" y="4953000"/>
            <a:ext cx="4648200" cy="523220"/>
          </a:xfrm>
          <a:prstGeom prst="rect">
            <a:avLst/>
          </a:prstGeom>
          <a:noFill/>
          <a:ln w="38100">
            <a:solidFill>
              <a:srgbClr val="FF0000"/>
            </a:solidFill>
          </a:ln>
        </p:spPr>
        <p:txBody>
          <a:bodyPr wrap="square" rtlCol="0">
            <a:spAutoFit/>
          </a:bodyPr>
          <a:lstStyle/>
          <a:p>
            <a:pPr algn="ctr"/>
            <a:r>
              <a:rPr lang="en-US" sz="2800" dirty="0"/>
              <a:t>Focus on Process and Results</a:t>
            </a:r>
          </a:p>
        </p:txBody>
      </p:sp>
      <p:pic>
        <p:nvPicPr>
          <p:cNvPr id="7" name="Picture 6" descr="A blue stick figure holding a mirror&#10;&#10;Description automatically generated">
            <a:extLst>
              <a:ext uri="{FF2B5EF4-FFF2-40B4-BE49-F238E27FC236}">
                <a16:creationId xmlns:a16="http://schemas.microsoft.com/office/drawing/2014/main" id="{29EF9C53-2B62-040D-946B-472054CF8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657600"/>
            <a:ext cx="2247381" cy="2209800"/>
          </a:xfrm>
          <a:prstGeom prst="rect">
            <a:avLst/>
          </a:prstGeom>
        </p:spPr>
      </p:pic>
    </p:spTree>
    <p:extLst>
      <p:ext uri="{BB962C8B-B14F-4D97-AF65-F5344CB8AC3E}">
        <p14:creationId xmlns:p14="http://schemas.microsoft.com/office/powerpoint/2010/main" val="43122642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Action Items/ Meeting Prep</a:t>
            </a:r>
            <a:br>
              <a:rPr lang="en-US" dirty="0"/>
            </a:br>
            <a:r>
              <a:rPr lang="en-US" sz="1800" dirty="0"/>
              <a:t>(to be completed </a:t>
            </a:r>
            <a:r>
              <a:rPr lang="en-US" sz="1800" b="1" dirty="0"/>
              <a:t>BEFORE Day 8</a:t>
            </a:r>
            <a:r>
              <a:rPr lang="en-US" sz="1800" dirty="0"/>
              <a:t>)</a:t>
            </a:r>
          </a:p>
        </p:txBody>
      </p:sp>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deliverables from Project Statement &amp; Objectives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2"/>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“F23-”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900" b="1" dirty="0">
                <a:solidFill>
                  <a:srgbClr val="000000"/>
                </a:solidFill>
                <a:latin typeface="Calibri" panose="020F0502020204030204"/>
                <a:ea typeface="+mn-lt"/>
                <a:cs typeface="Calibri" panose="020F0502020204030204"/>
              </a:rPr>
              <a:t>Technical Memo due on </a:t>
            </a:r>
            <a:r>
              <a:rPr lang="en-US" sz="2900" b="1" dirty="0">
                <a:solidFill>
                  <a:srgbClr val="FF0000"/>
                </a:solidFill>
                <a:latin typeface="Calibri" panose="020F0502020204030204"/>
                <a:ea typeface="+mn-lt"/>
                <a:cs typeface="Calibri" panose="020F0502020204030204"/>
              </a:rPr>
              <a:t>2/6 (2/3</a:t>
            </a:r>
            <a:r>
              <a:rPr lang="en-US" sz="2900" b="1" dirty="0">
                <a:solidFill>
                  <a:srgbClr val="000000"/>
                </a:solidFill>
                <a:latin typeface="Calibri" panose="020F0502020204030204"/>
                <a:ea typeface="+mn-lt"/>
                <a:cs typeface="Calibri" panose="020F0502020204030204"/>
              </a:rPr>
              <a:t>)</a:t>
            </a:r>
          </a:p>
          <a:p>
            <a:pPr marL="514350" lvl="1" indent="-171450" defTabSz="685800">
              <a:spcBef>
                <a:spcPts val="375"/>
              </a:spcBef>
            </a:pPr>
            <a:r>
              <a:rPr lang="en-US" sz="2900" dirty="0">
                <a:solidFill>
                  <a:srgbClr val="000000"/>
                </a:solidFill>
                <a:latin typeface="Calibri" panose="020F0502020204030204"/>
                <a:ea typeface="+mn-lt"/>
                <a:cs typeface="Calibri" panose="020F0502020204030204"/>
              </a:rPr>
              <a:t>Memo Information: </a:t>
            </a:r>
            <a:r>
              <a:rPr lang="en-US" sz="1700" dirty="0">
                <a:solidFill>
                  <a:srgbClr val="000000"/>
                </a:solidFill>
                <a:latin typeface="Calibri" panose="020F0502020204030204"/>
                <a:ea typeface="+mn-lt"/>
                <a:cs typeface="Calibri" panose="020F0502020204030204"/>
                <a:hlinkClick r:id="rId3"/>
              </a:rPr>
              <a:t>https://designlab.eng.rpi.edu/edn/projects/capstone-support-dev/wiki/Technical_Memo</a:t>
            </a:r>
            <a:r>
              <a:rPr lang="en-US" sz="1700" dirty="0">
                <a:solidFill>
                  <a:srgbClr val="FF0000"/>
                </a:solidFill>
                <a:latin typeface="Calibri" panose="020F0502020204030204"/>
                <a:ea typeface="+mn-lt"/>
                <a:cs typeface="Calibri" panose="020F0502020204030204"/>
              </a:rPr>
              <a:t> </a:t>
            </a:r>
          </a:p>
          <a:p>
            <a:pPr marL="514350" lvl="1" indent="-171450" defTabSz="685800">
              <a:spcBef>
                <a:spcPts val="375"/>
              </a:spcBef>
            </a:pPr>
            <a:r>
              <a:rPr lang="en-US" sz="2500" dirty="0">
                <a:solidFill>
                  <a:prstClr val="black"/>
                </a:solidFill>
                <a:latin typeface="Calibri" panose="020F0502020204030204"/>
                <a:ea typeface="+mn-lt"/>
                <a:cs typeface="Calibri" panose="020F0502020204030204"/>
              </a:rPr>
              <a:t>Submit your memo by Uploading to the Background Information folder in team’s Repository</a:t>
            </a:r>
            <a:endParaRPr lang="en-US" sz="2500" dirty="0">
              <a:solidFill>
                <a:srgbClr val="000000"/>
              </a:solidFill>
              <a:latin typeface="Calibri" panose="020F0502020204030204"/>
              <a:ea typeface="+mn-lt"/>
              <a:cs typeface="Calibri" panose="020F0502020204030204"/>
            </a:endParaRPr>
          </a:p>
          <a:p>
            <a:pPr marL="857250" lvl="2" indent="-214313" defTabSz="685800">
              <a:spcBef>
                <a:spcPts val="375"/>
              </a:spcBef>
            </a:pPr>
            <a:r>
              <a:rPr lang="en-US" sz="2500" dirty="0">
                <a:solidFill>
                  <a:srgbClr val="000000"/>
                </a:solidFill>
                <a:latin typeface="Calibri" panose="020F0502020204030204"/>
                <a:ea typeface="+mn-lt"/>
                <a:cs typeface="Calibri" panose="020F0502020204030204"/>
              </a:rPr>
              <a:t>Include your RCSID and topic in filename!</a:t>
            </a:r>
          </a:p>
        </p:txBody>
      </p:sp>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4"/>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Create draft of Client Meeting #1 PPT and post to the EDN BY START OF Day 8</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5"/>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500" dirty="0">
                <a:solidFill>
                  <a:prstClr val="black"/>
                </a:solidFill>
                <a:latin typeface="Calibri" panose="020F0502020204030204"/>
              </a:rPr>
              <a:t>Create agenda for 60 mins of day 8, NOT just work on your Status Update!</a:t>
            </a:r>
            <a:endParaRPr lang="en-US" sz="150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cs typeface="Calibri"/>
                <a:hlinkClick r:id="rId6"/>
              </a:rPr>
              <a:t>https://rpi.percipio.com/</a:t>
            </a:r>
            <a:endParaRPr lang="en-US" sz="1500" dirty="0">
              <a:solidFill>
                <a:prstClr val="black"/>
              </a:solidFill>
              <a:cs typeface="Calibri"/>
            </a:endParaRPr>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Laboratories - Safety Orientation</a:t>
            </a: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107</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108</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7" name="Picture 6" descr="A screenshot of a computer screen&#10;&#10;Description automatically generated">
            <a:extLst>
              <a:ext uri="{FF2B5EF4-FFF2-40B4-BE49-F238E27FC236}">
                <a16:creationId xmlns:a16="http://schemas.microsoft.com/office/drawing/2014/main" id="{953FABCF-B6CC-7A3D-89CB-589F78C090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762" y="2053911"/>
            <a:ext cx="8282476" cy="2926195"/>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477328"/>
          </a:xfrm>
          <a:prstGeom prst="rect">
            <a:avLst/>
          </a:prstGeom>
          <a:noFill/>
        </p:spPr>
        <p:txBody>
          <a:bodyPr wrap="square" rtlCol="0">
            <a:spAutoFit/>
          </a:bodyPr>
          <a:lstStyle/>
          <a:p>
            <a:r>
              <a:rPr lang="en-US" dirty="0"/>
              <a:t>Today is Day Eight</a:t>
            </a:r>
          </a:p>
          <a:p>
            <a:endParaRPr lang="en-US" dirty="0"/>
          </a:p>
          <a:p>
            <a:r>
              <a:rPr lang="en-US" dirty="0"/>
              <a:t>Team is developing concepts and beginning to down select.</a:t>
            </a:r>
          </a:p>
          <a:p>
            <a:endParaRPr lang="en-US" dirty="0"/>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a:cxnSpLocks/>
          </p:cNvCxnSpPr>
          <p:nvPr/>
        </p:nvCxnSpPr>
        <p:spPr>
          <a:xfrm flipH="1">
            <a:off x="2895600" y="3429000"/>
            <a:ext cx="1828800" cy="2286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109</a:t>
            </a:fld>
            <a:endParaRPr lang="en-US" sz="1200" dirty="0"/>
          </a:p>
        </p:txBody>
      </p:sp>
    </p:spTree>
    <p:extLst>
      <p:ext uri="{BB962C8B-B14F-4D97-AF65-F5344CB8AC3E}">
        <p14:creationId xmlns:p14="http://schemas.microsoft.com/office/powerpoint/2010/main" val="13102134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123997" y="4260311"/>
            <a:ext cx="4775972" cy="348878"/>
          </a:xfrm>
          <a:prstGeom prst="rect">
            <a:avLst/>
          </a:prstGeom>
          <a:noFill/>
        </p:spPr>
        <p:txBody>
          <a:bodyPr wrap="square" rtlCol="0">
            <a:spAutoFit/>
          </a:bodyPr>
          <a:lstStyle/>
          <a:p>
            <a:pPr algn="ctr"/>
            <a:r>
              <a:rPr lang="en-US" sz="1667" b="1" dirty="0">
                <a:latin typeface="Arial Black" panose="020B0A04020102020204" pitchFamily="34" charset="0"/>
              </a:rPr>
              <a:t>Senior Project Engineers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9177" y="654169"/>
            <a:ext cx="1974802" cy="633791"/>
          </a:xfrm>
          <a:prstGeom prst="rect">
            <a:avLst/>
          </a:prstGeom>
        </p:spPr>
      </p:pic>
      <p:sp>
        <p:nvSpPr>
          <p:cNvPr id="2050" name="Rectangle 2"/>
          <p:cNvSpPr>
            <a:spLocks noGrp="1" noChangeArrowheads="1"/>
          </p:cNvSpPr>
          <p:nvPr>
            <p:ph type="ctrTitle"/>
          </p:nvPr>
        </p:nvSpPr>
        <p:spPr>
          <a:xfrm>
            <a:off x="1869681" y="1313675"/>
            <a:ext cx="5354781" cy="349986"/>
          </a:xfrm>
        </p:spPr>
        <p:txBody>
          <a:bodyPr>
            <a:noAutofit/>
          </a:bodyPr>
          <a:lstStyle/>
          <a:p>
            <a:pPr eaLnBrk="1" hangingPunct="1"/>
            <a:r>
              <a:rPr lang="en-US" sz="2400" b="1" dirty="0">
                <a:latin typeface="Arial Black" panose="020B0A04020102020204" pitchFamily="34" charset="0"/>
              </a:rPr>
              <a:t>Design Lab Team</a:t>
            </a:r>
            <a:endParaRPr lang="en-US" sz="2400" b="1" i="1" dirty="0">
              <a:latin typeface="Arial Black" panose="020B0A04020102020204" pitchFamily="34" charset="0"/>
            </a:endParaRPr>
          </a:p>
        </p:txBody>
      </p:sp>
      <p:grpSp>
        <p:nvGrpSpPr>
          <p:cNvPr id="5" name="Group 4"/>
          <p:cNvGrpSpPr/>
          <p:nvPr/>
        </p:nvGrpSpPr>
        <p:grpSpPr>
          <a:xfrm>
            <a:off x="3194563" y="4681041"/>
            <a:ext cx="1163957" cy="1753229"/>
            <a:chOff x="5319662" y="4902977"/>
            <a:chExt cx="1551943" cy="2337638"/>
          </a:xfrm>
        </p:grpSpPr>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793" t="8767" r="7338" b="7024"/>
            <a:stretch/>
          </p:blipFill>
          <p:spPr>
            <a:xfrm>
              <a:off x="5319662" y="4902977"/>
              <a:ext cx="1503155" cy="1923627"/>
            </a:xfrm>
            <a:prstGeom prst="rect">
              <a:avLst/>
            </a:prstGeom>
          </p:spPr>
        </p:pic>
        <p:sp>
          <p:nvSpPr>
            <p:cNvPr id="6" name="TextBox 5"/>
            <p:cNvSpPr txBox="1"/>
            <p:nvPr/>
          </p:nvSpPr>
          <p:spPr>
            <a:xfrm>
              <a:off x="5358011" y="6844010"/>
              <a:ext cx="1513594" cy="396605"/>
            </a:xfrm>
            <a:prstGeom prst="rect">
              <a:avLst/>
            </a:prstGeom>
            <a:noFill/>
          </p:spPr>
          <p:txBody>
            <a:bodyPr wrap="square" rtlCol="0">
              <a:spAutoFit/>
            </a:bodyPr>
            <a:lstStyle/>
            <a:p>
              <a:pPr algn="ctr"/>
              <a:r>
                <a:rPr lang="en-US" sz="1333" dirty="0"/>
                <a:t>Brad DeBoer</a:t>
              </a:r>
            </a:p>
          </p:txBody>
        </p:sp>
      </p:grpSp>
      <p:grpSp>
        <p:nvGrpSpPr>
          <p:cNvPr id="3" name="Group 2"/>
          <p:cNvGrpSpPr/>
          <p:nvPr/>
        </p:nvGrpSpPr>
        <p:grpSpPr>
          <a:xfrm>
            <a:off x="1658532" y="4693726"/>
            <a:ext cx="1199392" cy="1966104"/>
            <a:chOff x="3108836" y="4412793"/>
            <a:chExt cx="1599189" cy="2621472"/>
          </a:xfrm>
        </p:grpSpPr>
        <p:pic>
          <p:nvPicPr>
            <p:cNvPr id="7" name="Picture 6"/>
            <p:cNvPicPr>
              <a:picLocks/>
            </p:cNvPicPr>
            <p:nvPr/>
          </p:nvPicPr>
          <p:blipFill>
            <a:blip r:embed="rId5"/>
            <a:stretch>
              <a:fillRect/>
            </a:stretch>
          </p:blipFill>
          <p:spPr>
            <a:xfrm>
              <a:off x="3108836" y="4412793"/>
              <a:ext cx="1490166" cy="1924119"/>
            </a:xfrm>
            <a:prstGeom prst="rect">
              <a:avLst/>
            </a:prstGeom>
          </p:spPr>
        </p:pic>
        <p:sp>
          <p:nvSpPr>
            <p:cNvPr id="12" name="TextBox 11"/>
            <p:cNvSpPr txBox="1"/>
            <p:nvPr/>
          </p:nvSpPr>
          <p:spPr>
            <a:xfrm>
              <a:off x="3108836" y="6364168"/>
              <a:ext cx="1599189" cy="670097"/>
            </a:xfrm>
            <a:prstGeom prst="rect">
              <a:avLst/>
            </a:prstGeom>
            <a:noFill/>
          </p:spPr>
          <p:txBody>
            <a:bodyPr wrap="square" rtlCol="0">
              <a:spAutoFit/>
            </a:bodyPr>
            <a:lstStyle/>
            <a:p>
              <a:pPr algn="ctr"/>
              <a:r>
                <a:rPr lang="en-US" sz="1333" dirty="0"/>
                <a:t>Mark Anderson</a:t>
              </a:r>
            </a:p>
          </p:txBody>
        </p:sp>
      </p:grpSp>
      <p:grpSp>
        <p:nvGrpSpPr>
          <p:cNvPr id="15" name="Group 14"/>
          <p:cNvGrpSpPr/>
          <p:nvPr/>
        </p:nvGrpSpPr>
        <p:grpSpPr>
          <a:xfrm>
            <a:off x="4665024" y="4681040"/>
            <a:ext cx="1186291" cy="1740175"/>
            <a:chOff x="16837628" y="12451617"/>
            <a:chExt cx="3877155" cy="6264628"/>
          </a:xfrm>
        </p:grpSpPr>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14056" r="12309" b="3460"/>
            <a:stretch/>
          </p:blipFill>
          <p:spPr>
            <a:xfrm>
              <a:off x="16837628" y="12451617"/>
              <a:ext cx="3877155" cy="5193792"/>
            </a:xfrm>
            <a:prstGeom prst="rect">
              <a:avLst/>
            </a:prstGeom>
          </p:spPr>
        </p:pic>
        <p:sp>
          <p:nvSpPr>
            <p:cNvPr id="13" name="TextBox 12"/>
            <p:cNvSpPr txBox="1"/>
            <p:nvPr/>
          </p:nvSpPr>
          <p:spPr>
            <a:xfrm>
              <a:off x="16881136" y="17645411"/>
              <a:ext cx="3667392" cy="1070834"/>
            </a:xfrm>
            <a:prstGeom prst="rect">
              <a:avLst/>
            </a:prstGeom>
            <a:noFill/>
          </p:spPr>
          <p:txBody>
            <a:bodyPr wrap="square" rtlCol="0">
              <a:spAutoFit/>
            </a:bodyPr>
            <a:lstStyle/>
            <a:p>
              <a:pPr algn="ctr"/>
              <a:r>
                <a:rPr lang="en-US" sz="1333" dirty="0"/>
                <a:t>Aren Paster</a:t>
              </a:r>
            </a:p>
          </p:txBody>
        </p:sp>
      </p:grpSp>
      <p:grpSp>
        <p:nvGrpSpPr>
          <p:cNvPr id="40" name="Group 39"/>
          <p:cNvGrpSpPr/>
          <p:nvPr/>
        </p:nvGrpSpPr>
        <p:grpSpPr>
          <a:xfrm>
            <a:off x="582587" y="1967731"/>
            <a:ext cx="1472173" cy="2419824"/>
            <a:chOff x="5757157" y="5151503"/>
            <a:chExt cx="5299823" cy="8711367"/>
          </a:xfrm>
        </p:grpSpPr>
        <p:grpSp>
          <p:nvGrpSpPr>
            <p:cNvPr id="25" name="Group 24"/>
            <p:cNvGrpSpPr/>
            <p:nvPr/>
          </p:nvGrpSpPr>
          <p:grpSpPr>
            <a:xfrm>
              <a:off x="5757157" y="6781392"/>
              <a:ext cx="5299823" cy="7081478"/>
              <a:chOff x="5757157" y="6781392"/>
              <a:chExt cx="5299823" cy="7081478"/>
            </a:xfrm>
          </p:grpSpPr>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4710" t="3036" r="7206" b="13233"/>
              <a:stretch/>
            </p:blipFill>
            <p:spPr>
              <a:xfrm>
                <a:off x="6304330" y="6781392"/>
                <a:ext cx="4030685" cy="5193792"/>
              </a:xfrm>
              <a:prstGeom prst="rect">
                <a:avLst/>
              </a:prstGeom>
            </p:spPr>
          </p:pic>
          <p:sp>
            <p:nvSpPr>
              <p:cNvPr id="23" name="TextBox 22"/>
              <p:cNvSpPr txBox="1"/>
              <p:nvPr/>
            </p:nvSpPr>
            <p:spPr>
              <a:xfrm>
                <a:off x="5757157" y="12053607"/>
                <a:ext cx="5299823" cy="1809263"/>
              </a:xfrm>
              <a:prstGeom prst="rect">
                <a:avLst/>
              </a:prstGeom>
              <a:noFill/>
            </p:spPr>
            <p:txBody>
              <a:bodyPr wrap="square" rtlCol="0">
                <a:spAutoFit/>
              </a:bodyPr>
              <a:lstStyle/>
              <a:p>
                <a:pPr algn="ctr"/>
                <a:r>
                  <a:rPr lang="en-US" sz="1333" dirty="0"/>
                  <a:t>Kathryn Dannemann</a:t>
                </a:r>
              </a:p>
            </p:txBody>
          </p:sp>
        </p:grpSp>
        <p:sp>
          <p:nvSpPr>
            <p:cNvPr id="30" name="TextBox 29"/>
            <p:cNvSpPr txBox="1"/>
            <p:nvPr/>
          </p:nvSpPr>
          <p:spPr>
            <a:xfrm>
              <a:off x="6356553" y="5151503"/>
              <a:ext cx="3873759" cy="1646298"/>
            </a:xfrm>
            <a:prstGeom prst="rect">
              <a:avLst/>
            </a:prstGeom>
            <a:noFill/>
          </p:spPr>
          <p:txBody>
            <a:bodyPr wrap="square" rtlCol="0">
              <a:spAutoFit/>
            </a:bodyPr>
            <a:lstStyle/>
            <a:p>
              <a:pPr algn="ctr">
                <a:lnSpc>
                  <a:spcPts val="1389"/>
                </a:lnSpc>
              </a:pPr>
              <a:r>
                <a:rPr lang="en-US" sz="1500" b="1" dirty="0"/>
                <a:t>Technical Director</a:t>
              </a:r>
            </a:p>
          </p:txBody>
        </p:sp>
      </p:grpSp>
      <p:grpSp>
        <p:nvGrpSpPr>
          <p:cNvPr id="39" name="Group 38"/>
          <p:cNvGrpSpPr/>
          <p:nvPr/>
        </p:nvGrpSpPr>
        <p:grpSpPr>
          <a:xfrm>
            <a:off x="2111938" y="1957748"/>
            <a:ext cx="1612323" cy="2218445"/>
            <a:chOff x="6655837" y="4753753"/>
            <a:chExt cx="5804362" cy="7986403"/>
          </a:xfrm>
        </p:grpSpPr>
        <p:sp>
          <p:nvSpPr>
            <p:cNvPr id="29" name="TextBox 28"/>
            <p:cNvSpPr txBox="1"/>
            <p:nvPr/>
          </p:nvSpPr>
          <p:spPr>
            <a:xfrm>
              <a:off x="6655837" y="4753753"/>
              <a:ext cx="5804362" cy="1646298"/>
            </a:xfrm>
            <a:prstGeom prst="rect">
              <a:avLst/>
            </a:prstGeom>
            <a:noFill/>
          </p:spPr>
          <p:txBody>
            <a:bodyPr wrap="square" rtlCol="0">
              <a:spAutoFit/>
            </a:bodyPr>
            <a:lstStyle/>
            <a:p>
              <a:pPr algn="ctr">
                <a:lnSpc>
                  <a:spcPts val="1389"/>
                </a:lnSpc>
              </a:pPr>
              <a:r>
                <a:rPr lang="en-US" sz="1500" b="1" dirty="0"/>
                <a:t>Associate Director</a:t>
              </a:r>
            </a:p>
          </p:txBody>
        </p:sp>
        <p:grpSp>
          <p:nvGrpSpPr>
            <p:cNvPr id="22" name="Group 21"/>
            <p:cNvGrpSpPr/>
            <p:nvPr/>
          </p:nvGrpSpPr>
          <p:grpSpPr>
            <a:xfrm>
              <a:off x="6931712" y="6435990"/>
              <a:ext cx="5082393" cy="6304166"/>
              <a:chOff x="6931712" y="6435990"/>
              <a:chExt cx="5082393" cy="6304166"/>
            </a:xfrm>
          </p:grpSpPr>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l="2832" r="4186"/>
              <a:stretch/>
            </p:blipFill>
            <p:spPr>
              <a:xfrm>
                <a:off x="7483017" y="6435990"/>
                <a:ext cx="4014366" cy="5193792"/>
              </a:xfrm>
              <a:prstGeom prst="rect">
                <a:avLst/>
              </a:prstGeom>
            </p:spPr>
          </p:pic>
          <p:sp>
            <p:nvSpPr>
              <p:cNvPr id="31" name="TextBox 30"/>
              <p:cNvSpPr txBox="1"/>
              <p:nvPr/>
            </p:nvSpPr>
            <p:spPr>
              <a:xfrm>
                <a:off x="6931712" y="11669321"/>
                <a:ext cx="5082393" cy="1070835"/>
              </a:xfrm>
              <a:prstGeom prst="rect">
                <a:avLst/>
              </a:prstGeom>
              <a:noFill/>
            </p:spPr>
            <p:txBody>
              <a:bodyPr wrap="square" rtlCol="0">
                <a:spAutoFit/>
              </a:bodyPr>
              <a:lstStyle/>
              <a:p>
                <a:pPr algn="ctr"/>
                <a:r>
                  <a:rPr lang="en-US" sz="1333" dirty="0"/>
                  <a:t>Junichi Kanai</a:t>
                </a:r>
              </a:p>
            </p:txBody>
          </p:sp>
        </p:grpSp>
      </p:grpSp>
      <p:grpSp>
        <p:nvGrpSpPr>
          <p:cNvPr id="38" name="Group 37"/>
          <p:cNvGrpSpPr/>
          <p:nvPr/>
        </p:nvGrpSpPr>
        <p:grpSpPr>
          <a:xfrm>
            <a:off x="3790923" y="1931542"/>
            <a:ext cx="1509753" cy="2240976"/>
            <a:chOff x="13377941" y="4515430"/>
            <a:chExt cx="5435112" cy="8067512"/>
          </a:xfrm>
        </p:grpSpPr>
        <p:sp>
          <p:nvSpPr>
            <p:cNvPr id="28" name="TextBox 27"/>
            <p:cNvSpPr txBox="1"/>
            <p:nvPr/>
          </p:nvSpPr>
          <p:spPr>
            <a:xfrm>
              <a:off x="13564637" y="4515430"/>
              <a:ext cx="5061716" cy="1646298"/>
            </a:xfrm>
            <a:prstGeom prst="rect">
              <a:avLst/>
            </a:prstGeom>
            <a:noFill/>
          </p:spPr>
          <p:txBody>
            <a:bodyPr wrap="square" rtlCol="0">
              <a:spAutoFit/>
            </a:bodyPr>
            <a:lstStyle/>
            <a:p>
              <a:pPr algn="ctr">
                <a:lnSpc>
                  <a:spcPts val="1389"/>
                </a:lnSpc>
              </a:pPr>
              <a:r>
                <a:rPr lang="en-US" sz="1500" b="1" dirty="0"/>
                <a:t>Purchasing Agent</a:t>
              </a:r>
            </a:p>
          </p:txBody>
        </p:sp>
        <p:grpSp>
          <p:nvGrpSpPr>
            <p:cNvPr id="21" name="Group 20"/>
            <p:cNvGrpSpPr/>
            <p:nvPr/>
          </p:nvGrpSpPr>
          <p:grpSpPr>
            <a:xfrm>
              <a:off x="13377941" y="6298323"/>
              <a:ext cx="5435112" cy="6284619"/>
              <a:chOff x="13377941" y="6298323"/>
              <a:chExt cx="5435112" cy="6284619"/>
            </a:xfrm>
          </p:grpSpPr>
          <p:pic>
            <p:nvPicPr>
              <p:cNvPr id="18" name="Picture 17"/>
              <p:cNvPicPr>
                <a:picLocks noChangeAspect="1"/>
              </p:cNvPicPr>
              <p:nvPr/>
            </p:nvPicPr>
            <p:blipFill rotWithShape="1">
              <a:blip r:embed="rId9" cstate="email">
                <a:extLst>
                  <a:ext uri="{28A0092B-C50C-407E-A947-70E740481C1C}">
                    <a14:useLocalDpi xmlns:a14="http://schemas.microsoft.com/office/drawing/2010/main"/>
                  </a:ext>
                </a:extLst>
              </a:blip>
              <a:srcRect l="4574" r="5931"/>
              <a:stretch/>
            </p:blipFill>
            <p:spPr>
              <a:xfrm>
                <a:off x="13994143" y="6298323"/>
                <a:ext cx="4069549" cy="5202936"/>
              </a:xfrm>
              <a:prstGeom prst="rect">
                <a:avLst/>
              </a:prstGeom>
            </p:spPr>
          </p:pic>
          <p:sp>
            <p:nvSpPr>
              <p:cNvPr id="32" name="TextBox 31"/>
              <p:cNvSpPr txBox="1"/>
              <p:nvPr/>
            </p:nvSpPr>
            <p:spPr>
              <a:xfrm>
                <a:off x="13377941" y="11512108"/>
                <a:ext cx="5435112" cy="1070834"/>
              </a:xfrm>
              <a:prstGeom prst="rect">
                <a:avLst/>
              </a:prstGeom>
              <a:noFill/>
            </p:spPr>
            <p:txBody>
              <a:bodyPr wrap="square" rtlCol="0">
                <a:spAutoFit/>
              </a:bodyPr>
              <a:lstStyle/>
              <a:p>
                <a:pPr algn="ctr"/>
                <a:r>
                  <a:rPr lang="en-US" sz="1333" dirty="0"/>
                  <a:t>Valerie Masterson</a:t>
                </a:r>
              </a:p>
            </p:txBody>
          </p:sp>
        </p:grpSp>
      </p:grpSp>
      <p:grpSp>
        <p:nvGrpSpPr>
          <p:cNvPr id="37" name="Group 36"/>
          <p:cNvGrpSpPr/>
          <p:nvPr/>
        </p:nvGrpSpPr>
        <p:grpSpPr>
          <a:xfrm>
            <a:off x="5150154" y="1927033"/>
            <a:ext cx="1910092" cy="2248861"/>
            <a:chOff x="14157755" y="4403071"/>
            <a:chExt cx="6876332" cy="8095901"/>
          </a:xfrm>
        </p:grpSpPr>
        <p:sp>
          <p:nvSpPr>
            <p:cNvPr id="27" name="TextBox 26"/>
            <p:cNvSpPr txBox="1"/>
            <p:nvPr/>
          </p:nvSpPr>
          <p:spPr>
            <a:xfrm>
              <a:off x="14157755" y="4403071"/>
              <a:ext cx="6876332" cy="1646298"/>
            </a:xfrm>
            <a:prstGeom prst="rect">
              <a:avLst/>
            </a:prstGeom>
            <a:noFill/>
          </p:spPr>
          <p:txBody>
            <a:bodyPr wrap="square" rtlCol="0">
              <a:spAutoFit/>
            </a:bodyPr>
            <a:lstStyle/>
            <a:p>
              <a:pPr algn="ctr">
                <a:lnSpc>
                  <a:spcPts val="1389"/>
                </a:lnSpc>
              </a:pPr>
              <a:r>
                <a:rPr lang="en-US" sz="1500" b="1" dirty="0"/>
                <a:t>Manufacturing Director</a:t>
              </a:r>
            </a:p>
          </p:txBody>
        </p:sp>
        <p:grpSp>
          <p:nvGrpSpPr>
            <p:cNvPr id="20" name="Group 19"/>
            <p:cNvGrpSpPr/>
            <p:nvPr/>
          </p:nvGrpSpPr>
          <p:grpSpPr>
            <a:xfrm>
              <a:off x="14878368" y="6178703"/>
              <a:ext cx="5435112" cy="6320269"/>
              <a:chOff x="14878368" y="6178703"/>
              <a:chExt cx="5435112" cy="6320269"/>
            </a:xfrm>
          </p:grpSpPr>
          <p:pic>
            <p:nvPicPr>
              <p:cNvPr id="14" name="Picture 13"/>
              <p:cNvPicPr>
                <a:picLocks noChangeAspect="1"/>
              </p:cNvPicPr>
              <p:nvPr/>
            </p:nvPicPr>
            <p:blipFill rotWithShape="1">
              <a:blip r:embed="rId10" cstate="print">
                <a:extLst>
                  <a:ext uri="{BEBA8EAE-BF5A-486C-A8C5-ECC9F3942E4B}">
                    <a14:imgProps xmlns:a14="http://schemas.microsoft.com/office/drawing/2010/main">
                      <a14:imgLayer r:embed="rId11">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15543130" y="6178703"/>
                <a:ext cx="4038599" cy="5212080"/>
              </a:xfrm>
              <a:prstGeom prst="rect">
                <a:avLst/>
              </a:prstGeom>
            </p:spPr>
          </p:pic>
          <p:sp>
            <p:nvSpPr>
              <p:cNvPr id="33" name="TextBox 32"/>
              <p:cNvSpPr txBox="1"/>
              <p:nvPr/>
            </p:nvSpPr>
            <p:spPr>
              <a:xfrm>
                <a:off x="14878368" y="11428137"/>
                <a:ext cx="5435112" cy="1070835"/>
              </a:xfrm>
              <a:prstGeom prst="rect">
                <a:avLst/>
              </a:prstGeom>
              <a:noFill/>
            </p:spPr>
            <p:txBody>
              <a:bodyPr wrap="square" rtlCol="0">
                <a:spAutoFit/>
              </a:bodyPr>
              <a:lstStyle/>
              <a:p>
                <a:pPr algn="ctr"/>
                <a:r>
                  <a:rPr lang="en-US" sz="1333" dirty="0"/>
                  <a:t>Sam Chiappone</a:t>
                </a:r>
              </a:p>
            </p:txBody>
          </p:sp>
        </p:grpSp>
      </p:grpSp>
      <p:grpSp>
        <p:nvGrpSpPr>
          <p:cNvPr id="36" name="Group 35"/>
          <p:cNvGrpSpPr/>
          <p:nvPr/>
        </p:nvGrpSpPr>
        <p:grpSpPr>
          <a:xfrm>
            <a:off x="6934200" y="1905000"/>
            <a:ext cx="1718670" cy="2267518"/>
            <a:chOff x="19385185" y="4701311"/>
            <a:chExt cx="6187211" cy="8163066"/>
          </a:xfrm>
        </p:grpSpPr>
        <p:sp>
          <p:nvSpPr>
            <p:cNvPr id="24" name="TextBox 23"/>
            <p:cNvSpPr txBox="1"/>
            <p:nvPr/>
          </p:nvSpPr>
          <p:spPr>
            <a:xfrm>
              <a:off x="19385185" y="4701311"/>
              <a:ext cx="6187211" cy="1646298"/>
            </a:xfrm>
            <a:prstGeom prst="rect">
              <a:avLst/>
            </a:prstGeom>
            <a:noFill/>
          </p:spPr>
          <p:txBody>
            <a:bodyPr wrap="square" rtlCol="0">
              <a:spAutoFit/>
            </a:bodyPr>
            <a:lstStyle/>
            <a:p>
              <a:pPr algn="ctr">
                <a:lnSpc>
                  <a:spcPts val="1389"/>
                </a:lnSpc>
              </a:pPr>
              <a:r>
                <a:rPr lang="en-US" sz="1500" b="1" dirty="0"/>
                <a:t>Sr. Manufacturing Technician</a:t>
              </a:r>
            </a:p>
          </p:txBody>
        </p:sp>
        <p:grpSp>
          <p:nvGrpSpPr>
            <p:cNvPr id="17" name="Group 16"/>
            <p:cNvGrpSpPr/>
            <p:nvPr/>
          </p:nvGrpSpPr>
          <p:grpSpPr>
            <a:xfrm>
              <a:off x="20118210" y="6537483"/>
              <a:ext cx="4270249" cy="6326894"/>
              <a:chOff x="20118210" y="6537483"/>
              <a:chExt cx="4270249" cy="6326894"/>
            </a:xfrm>
          </p:grpSpPr>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20230508" y="6537483"/>
                <a:ext cx="4045652" cy="5193792"/>
              </a:xfrm>
              <a:prstGeom prst="rect">
                <a:avLst/>
              </a:prstGeom>
            </p:spPr>
          </p:pic>
          <p:sp>
            <p:nvSpPr>
              <p:cNvPr id="34" name="TextBox 33"/>
              <p:cNvSpPr txBox="1"/>
              <p:nvPr/>
            </p:nvSpPr>
            <p:spPr>
              <a:xfrm>
                <a:off x="20118210" y="11793542"/>
                <a:ext cx="4270249" cy="1070835"/>
              </a:xfrm>
              <a:prstGeom prst="rect">
                <a:avLst/>
              </a:prstGeom>
              <a:noFill/>
            </p:spPr>
            <p:txBody>
              <a:bodyPr wrap="square" rtlCol="0">
                <a:spAutoFit/>
              </a:bodyPr>
              <a:lstStyle/>
              <a:p>
                <a:pPr algn="ctr"/>
                <a:r>
                  <a:rPr lang="en-US" sz="1333" dirty="0"/>
                  <a:t>Scott Yerbury</a:t>
                </a:r>
              </a:p>
            </p:txBody>
          </p:sp>
        </p:grpSp>
      </p:grpSp>
      <p:sp>
        <p:nvSpPr>
          <p:cNvPr id="43" name="TextBox 42">
            <a:extLst>
              <a:ext uri="{FF2B5EF4-FFF2-40B4-BE49-F238E27FC236}">
                <a16:creationId xmlns:a16="http://schemas.microsoft.com/office/drawing/2014/main" id="{DC78669A-4362-4D35-7CDC-240370AC1DB2}"/>
              </a:ext>
            </a:extLst>
          </p:cNvPr>
          <p:cNvSpPr txBox="1"/>
          <p:nvPr/>
        </p:nvSpPr>
        <p:spPr>
          <a:xfrm>
            <a:off x="6069831" y="6123760"/>
            <a:ext cx="1539101" cy="502573"/>
          </a:xfrm>
          <a:prstGeom prst="rect">
            <a:avLst/>
          </a:prstGeom>
          <a:noFill/>
        </p:spPr>
        <p:txBody>
          <a:bodyPr wrap="square" rtlCol="0">
            <a:spAutoFit/>
          </a:bodyPr>
          <a:lstStyle/>
          <a:p>
            <a:pPr algn="ctr"/>
            <a:r>
              <a:rPr lang="en-US" sz="1333" dirty="0"/>
              <a:t>Kannathal Natarajan</a:t>
            </a:r>
          </a:p>
        </p:txBody>
      </p:sp>
      <p:pic>
        <p:nvPicPr>
          <p:cNvPr id="2" name="Picture 1"/>
          <p:cNvPicPr preferRelativeResize="0">
            <a:picLocks/>
          </p:cNvPicPr>
          <p:nvPr/>
        </p:nvPicPr>
        <p:blipFill>
          <a:blip r:embed="rId14" cstate="print">
            <a:extLst>
              <a:ext uri="{28A0092B-C50C-407E-A947-70E740481C1C}">
                <a14:useLocalDpi xmlns:a14="http://schemas.microsoft.com/office/drawing/2010/main" val="0"/>
              </a:ext>
            </a:extLst>
          </a:blip>
          <a:stretch>
            <a:fillRect/>
          </a:stretch>
        </p:blipFill>
        <p:spPr>
          <a:xfrm>
            <a:off x="6193211" y="4687376"/>
            <a:ext cx="1186180" cy="1442720"/>
          </a:xfrm>
          <a:prstGeom prst="rect">
            <a:avLst/>
          </a:prstGeom>
        </p:spPr>
      </p:pic>
      <p:sp>
        <p:nvSpPr>
          <p:cNvPr id="9" name="Slide Number Placeholder 4">
            <a:extLst>
              <a:ext uri="{FF2B5EF4-FFF2-40B4-BE49-F238E27FC236}">
                <a16:creationId xmlns:a16="http://schemas.microsoft.com/office/drawing/2014/main" id="{D248DD48-EB59-68CB-3195-68BDD9401AAC}"/>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11</a:t>
            </a:fld>
            <a:endParaRPr lang="en-US" dirty="0"/>
          </a:p>
        </p:txBody>
      </p:sp>
    </p:spTree>
    <p:extLst>
      <p:ext uri="{BB962C8B-B14F-4D97-AF65-F5344CB8AC3E}">
        <p14:creationId xmlns:p14="http://schemas.microsoft.com/office/powerpoint/2010/main" val="93664231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should be done for EVERY on-site and off-site meeting. </a:t>
            </a:r>
          </a:p>
          <a:p>
            <a:pPr lvl="1"/>
            <a:r>
              <a:rPr lang="en-US" dirty="0"/>
              <a:t>Rotate responsibility. To be equitable, ALL team members should have a turn!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110</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team members?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111</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Client Meeting PPT</a:t>
            </a:r>
          </a:p>
        </p:txBody>
      </p:sp>
      <p:sp>
        <p:nvSpPr>
          <p:cNvPr id="3" name="Content Placeholder 2"/>
          <p:cNvSpPr>
            <a:spLocks noGrp="1"/>
          </p:cNvSpPr>
          <p:nvPr>
            <p:ph idx="1"/>
          </p:nvPr>
        </p:nvSpPr>
        <p:spPr>
          <a:xfrm>
            <a:off x="628650" y="1825625"/>
            <a:ext cx="7886700" cy="4530726"/>
          </a:xfrm>
        </p:spPr>
        <p:txBody>
          <a:bodyPr/>
          <a:lstStyle/>
          <a:p>
            <a:pPr marL="0" indent="0">
              <a:buNone/>
            </a:pPr>
            <a:r>
              <a:rPr lang="en-US" sz="2800" dirty="0"/>
              <a:t>Checklist</a:t>
            </a:r>
          </a:p>
          <a:p>
            <a:pPr>
              <a:buFont typeface="Wingdings" panose="05000000000000000000" pitchFamily="2" charset="2"/>
              <a:buChar char="ü"/>
            </a:pPr>
            <a:r>
              <a:rPr lang="en-US" dirty="0"/>
              <a:t>Are slides numbered?</a:t>
            </a:r>
          </a:p>
          <a:p>
            <a:pPr>
              <a:buFont typeface="Wingdings" panose="05000000000000000000" pitchFamily="2" charset="2"/>
              <a:buChar char="ü"/>
            </a:pPr>
            <a:r>
              <a:rPr lang="en-US" dirty="0"/>
              <a:t>Are figures labeled?</a:t>
            </a:r>
          </a:p>
          <a:p>
            <a:pPr>
              <a:buFont typeface="Wingdings" panose="05000000000000000000" pitchFamily="2" charset="2"/>
              <a:buChar char="ü"/>
            </a:pPr>
            <a:r>
              <a:rPr lang="en-US" dirty="0"/>
              <a:t>Have Team members names, PE/CE names, Client name, company logo been updated from blank template?</a:t>
            </a:r>
          </a:p>
          <a:p>
            <a:pPr>
              <a:buFont typeface="Wingdings" panose="05000000000000000000" pitchFamily="2" charset="2"/>
              <a:buChar char="ü"/>
            </a:pPr>
            <a:r>
              <a:rPr lang="en-US" dirty="0"/>
              <a:t>Does agenda match actual contents of PPT?</a:t>
            </a:r>
          </a:p>
          <a:p>
            <a:pPr>
              <a:buFont typeface="Wingdings" panose="05000000000000000000" pitchFamily="2" charset="2"/>
              <a:buChar char="ü"/>
            </a:pPr>
            <a:r>
              <a:rPr lang="en-US" dirty="0"/>
              <a:t>Do the contents match the rubric and Project Statement &amp; Objectives content?</a:t>
            </a:r>
          </a:p>
          <a:p>
            <a:pPr lvl="1">
              <a:buFont typeface="Wingdings" panose="05000000000000000000" pitchFamily="2" charset="2"/>
              <a:buChar char="ü"/>
            </a:pPr>
            <a:r>
              <a:rPr lang="en-US" dirty="0"/>
              <a:t>Background &amp; Customer Needs</a:t>
            </a:r>
          </a:p>
          <a:p>
            <a:pPr lvl="1">
              <a:buFont typeface="Wingdings" panose="05000000000000000000" pitchFamily="2" charset="2"/>
              <a:buChar char="ü"/>
            </a:pPr>
            <a:r>
              <a:rPr lang="en-US" dirty="0"/>
              <a:t>Technology Assessment</a:t>
            </a:r>
          </a:p>
          <a:p>
            <a:pPr lvl="1">
              <a:buFont typeface="Wingdings" panose="05000000000000000000" pitchFamily="2" charset="2"/>
              <a:buChar char="ü"/>
            </a:pPr>
            <a:r>
              <a:rPr lang="en-US" dirty="0"/>
              <a:t>Engineering Requirements</a:t>
            </a:r>
          </a:p>
          <a:p>
            <a:pPr lvl="1">
              <a:buFont typeface="Wingdings" panose="05000000000000000000" pitchFamily="2" charset="2"/>
              <a:buChar char="ü"/>
            </a:pPr>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112</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Action Items / Meeting Prep</a:t>
            </a:r>
            <a:br>
              <a:rPr lang="en-US" dirty="0"/>
            </a:br>
            <a:r>
              <a:rPr lang="en-US" sz="1800" dirty="0"/>
              <a:t>(to be completed </a:t>
            </a:r>
            <a:r>
              <a:rPr lang="en-US" sz="1800" b="1" dirty="0"/>
              <a:t>BEFORE Day 9</a:t>
            </a:r>
            <a:r>
              <a:rPr lang="en-US" sz="1800" dirty="0"/>
              <a:t>)</a:t>
            </a:r>
          </a:p>
        </p:txBody>
      </p:sp>
      <p:sp>
        <p:nvSpPr>
          <p:cNvPr id="8" name="Content Placeholder 2"/>
          <p:cNvSpPr txBox="1">
            <a:spLocks/>
          </p:cNvSpPr>
          <p:nvPr/>
        </p:nvSpPr>
        <p:spPr>
          <a:xfrm>
            <a:off x="1524000" y="1783307"/>
            <a:ext cx="6655108" cy="213944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Team should now be creating and updating your individual project tasks</a:t>
            </a:r>
          </a:p>
        </p:txBody>
      </p:sp>
      <p:sp>
        <p:nvSpPr>
          <p:cNvPr id="10" name="Content Placeholder 2"/>
          <p:cNvSpPr txBox="1">
            <a:spLocks/>
          </p:cNvSpPr>
          <p:nvPr/>
        </p:nvSpPr>
        <p:spPr>
          <a:xfrm>
            <a:off x="1524000" y="3922754"/>
            <a:ext cx="6655108" cy="496845"/>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Client Meeting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Client liaison should email PPT to Client no later than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Client. They are </a:t>
            </a:r>
            <a:r>
              <a:rPr lang="en-US" sz="1400" b="1" dirty="0">
                <a:solidFill>
                  <a:prstClr val="black"/>
                </a:solidFill>
                <a:latin typeface="Calibri" panose="020F0502020204030204"/>
                <a:ea typeface="+mn-lt"/>
                <a:cs typeface="Calibri" panose="020F0502020204030204"/>
              </a:rPr>
              <a:t>not</a:t>
            </a:r>
            <a:r>
              <a:rPr lang="en-US" sz="1400" dirty="0">
                <a:solidFill>
                  <a:prstClr val="black"/>
                </a:solidFill>
                <a:latin typeface="Calibri" panose="020F0502020204030204"/>
                <a:ea typeface="+mn-lt"/>
                <a:cs typeface="Calibri" panose="020F0502020204030204"/>
              </a:rPr>
              <a:t> the team's "spokesperson" at meetings, conference calls, etc.</a:t>
            </a:r>
          </a:p>
          <a:p>
            <a:pPr marL="171450" indent="-171450" defTabSz="685800">
              <a:spcBef>
                <a:spcPts val="750"/>
              </a:spcBef>
            </a:pPr>
            <a:r>
              <a:rPr lang="en-US" sz="1400" dirty="0">
                <a:solidFill>
                  <a:prstClr val="black"/>
                </a:solidFill>
                <a:latin typeface="Calibri" panose="020F0502020204030204"/>
                <a:cs typeface="Calibri"/>
              </a:rPr>
              <a:t>Prep for upcoming client meeting, e.g., identify speakers for each slide, prepare your notes, etc.</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7947" y="370753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51886" y="230426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113</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9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a:bodyPr>
          <a:lstStyle/>
          <a:p>
            <a:r>
              <a:rPr lang="en-US" dirty="0">
                <a:cs typeface="Calibri"/>
              </a:rPr>
              <a:t>Employee Orientation activities have ended!</a:t>
            </a:r>
          </a:p>
          <a:p>
            <a:r>
              <a:rPr lang="en-US" dirty="0">
                <a:cs typeface="Calibri"/>
              </a:rPr>
              <a:t>Primary purpose of the remaining on-site meetings is team review and assessment of work already completed, especially with your PE and/or CE.</a:t>
            </a:r>
          </a:p>
          <a:p>
            <a:r>
              <a:rPr lang="en-US" dirty="0">
                <a:cs typeface="Calibri"/>
              </a:rPr>
              <a:t>These 4 hours per week of on-site meeting time may be the only available time for FULL Engineering team to meet. So it is recommended to use for group discussions, group work,  planning, updating Needs and Requirements, making decisions, etc. IF all that is complete / up to date, use the time for individual work.</a:t>
            </a:r>
          </a:p>
          <a:p>
            <a:r>
              <a:rPr lang="en-US" dirty="0">
                <a:cs typeface="Calibri"/>
              </a:rPr>
              <a:t>Pro Forma Agenda posted on Capstone Support</a:t>
            </a:r>
          </a:p>
          <a:p>
            <a:pPr lvl="1"/>
            <a:r>
              <a:rPr lang="en-US" dirty="0">
                <a:cs typeface="Calibri"/>
                <a:hlinkClick r:id="rId2"/>
              </a:rPr>
              <a:t>https://designlab.eng.rpi.edu/edn/projects/capstone-support-dev/wiki/Pro_Forma_Meeting_Agenda</a:t>
            </a:r>
            <a:r>
              <a:rPr lang="en-US" dirty="0">
                <a:cs typeface="Calibri"/>
              </a:rPr>
              <a:t> </a:t>
            </a:r>
            <a:endParaRPr lang="en-US" sz="2800" dirty="0">
              <a:cs typeface="Calibri"/>
            </a:endParaRP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114</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74ABA-B03F-82FD-F109-07098AE2D1BA}"/>
              </a:ext>
            </a:extLst>
          </p:cNvPr>
          <p:cNvSpPr>
            <a:spLocks noGrp="1"/>
          </p:cNvSpPr>
          <p:nvPr>
            <p:ph type="title"/>
          </p:nvPr>
        </p:nvSpPr>
        <p:spPr/>
        <p:txBody>
          <a:bodyPr/>
          <a:lstStyle/>
          <a:p>
            <a:r>
              <a:rPr lang="en-US" dirty="0"/>
              <a:t>CONGRATULATIONS you are now ON BOARD</a:t>
            </a:r>
          </a:p>
        </p:txBody>
      </p:sp>
      <p:sp>
        <p:nvSpPr>
          <p:cNvPr id="5" name="Slide Number Placeholder 4">
            <a:extLst>
              <a:ext uri="{FF2B5EF4-FFF2-40B4-BE49-F238E27FC236}">
                <a16:creationId xmlns:a16="http://schemas.microsoft.com/office/drawing/2014/main" id="{195D1EFE-8A63-8E4A-12A8-CF0B13E10957}"/>
              </a:ext>
            </a:extLst>
          </p:cNvPr>
          <p:cNvSpPr>
            <a:spLocks noGrp="1"/>
          </p:cNvSpPr>
          <p:nvPr>
            <p:ph type="sldNum" sz="quarter" idx="12"/>
          </p:nvPr>
        </p:nvSpPr>
        <p:spPr/>
        <p:txBody>
          <a:bodyPr/>
          <a:lstStyle/>
          <a:p>
            <a:fld id="{028FE254-016A-4E51-98AE-D4B4E3F12C32}" type="slidenum">
              <a:rPr lang="en-US" sz="1200" smtClean="0"/>
              <a:t>115</a:t>
            </a:fld>
            <a:endParaRPr lang="en-US" sz="1200" dirty="0"/>
          </a:p>
        </p:txBody>
      </p:sp>
      <p:pic>
        <p:nvPicPr>
          <p:cNvPr id="7" name="Picture 6" descr="A cartoon of kids on a boat&#10;&#10;Description automatically generated">
            <a:extLst>
              <a:ext uri="{FF2B5EF4-FFF2-40B4-BE49-F238E27FC236}">
                <a16:creationId xmlns:a16="http://schemas.microsoft.com/office/drawing/2014/main" id="{461A0AA3-4B0F-94D4-4C15-EC45308AA8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3537" y="2514600"/>
            <a:ext cx="5529263" cy="3086100"/>
          </a:xfrm>
          <a:prstGeom prst="rect">
            <a:avLst/>
          </a:prstGeom>
        </p:spPr>
      </p:pic>
      <p:pic>
        <p:nvPicPr>
          <p:cNvPr id="9" name="Content Placeholder 8" descr="A cartoon character wearing a hat and sunglasses&#10;&#10;Description automatically generated">
            <a:extLst>
              <a:ext uri="{FF2B5EF4-FFF2-40B4-BE49-F238E27FC236}">
                <a16:creationId xmlns:a16="http://schemas.microsoft.com/office/drawing/2014/main" id="{09232417-2240-8158-7B0B-0110687B362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778" t="4645" r="52777" b="8498"/>
          <a:stretch/>
        </p:blipFill>
        <p:spPr>
          <a:xfrm>
            <a:off x="6062662" y="2858691"/>
            <a:ext cx="1009650" cy="1198959"/>
          </a:xfrm>
        </p:spPr>
      </p:pic>
      <p:sp>
        <p:nvSpPr>
          <p:cNvPr id="3" name="TextBox 2">
            <a:extLst>
              <a:ext uri="{FF2B5EF4-FFF2-40B4-BE49-F238E27FC236}">
                <a16:creationId xmlns:a16="http://schemas.microsoft.com/office/drawing/2014/main" id="{EF315042-11EB-3C20-2640-058A29FD735D}"/>
              </a:ext>
            </a:extLst>
          </p:cNvPr>
          <p:cNvSpPr txBox="1"/>
          <p:nvPr/>
        </p:nvSpPr>
        <p:spPr>
          <a:xfrm>
            <a:off x="2786829" y="4152024"/>
            <a:ext cx="1611339" cy="369332"/>
          </a:xfrm>
          <a:prstGeom prst="rect">
            <a:avLst/>
          </a:prstGeom>
          <a:noFill/>
        </p:spPr>
        <p:txBody>
          <a:bodyPr wrap="none" rtlCol="0">
            <a:spAutoFit/>
          </a:bodyPr>
          <a:lstStyle/>
          <a:p>
            <a:r>
              <a:rPr lang="en-US" dirty="0"/>
              <a:t>USS Design Lab</a:t>
            </a:r>
          </a:p>
        </p:txBody>
      </p:sp>
    </p:spTree>
    <p:extLst>
      <p:ext uri="{BB962C8B-B14F-4D97-AF65-F5344CB8AC3E}">
        <p14:creationId xmlns:p14="http://schemas.microsoft.com/office/powerpoint/2010/main" val="250617085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6ED9A-EAA6-5A3D-BAF7-FA1A9D659A85}"/>
              </a:ext>
            </a:extLst>
          </p:cNvPr>
          <p:cNvSpPr>
            <a:spLocks noGrp="1"/>
          </p:cNvSpPr>
          <p:nvPr>
            <p:ph type="ctrTitle"/>
          </p:nvPr>
        </p:nvSpPr>
        <p:spPr/>
        <p:txBody>
          <a:bodyPr/>
          <a:lstStyle/>
          <a:p>
            <a:r>
              <a:rPr lang="en-US" dirty="0"/>
              <a:t>All Employee Meetings</a:t>
            </a:r>
          </a:p>
        </p:txBody>
      </p:sp>
      <p:sp>
        <p:nvSpPr>
          <p:cNvPr id="3" name="Subtitle 2">
            <a:extLst>
              <a:ext uri="{FF2B5EF4-FFF2-40B4-BE49-F238E27FC236}">
                <a16:creationId xmlns:a16="http://schemas.microsoft.com/office/drawing/2014/main" id="{C2C99DF4-5D91-AC44-0AFF-37C72F6F1887}"/>
              </a:ext>
            </a:extLst>
          </p:cNvPr>
          <p:cNvSpPr>
            <a:spLocks noGrp="1"/>
          </p:cNvSpPr>
          <p:nvPr>
            <p:ph type="subTitle" idx="1"/>
          </p:nvPr>
        </p:nvSpPr>
        <p:spPr/>
        <p:txBody>
          <a:bodyPr/>
          <a:lstStyle/>
          <a:p>
            <a:endParaRPr lang="en-US" dirty="0"/>
          </a:p>
        </p:txBody>
      </p:sp>
      <p:sp>
        <p:nvSpPr>
          <p:cNvPr id="4" name="Slide Number Placeholder 4">
            <a:extLst>
              <a:ext uri="{FF2B5EF4-FFF2-40B4-BE49-F238E27FC236}">
                <a16:creationId xmlns:a16="http://schemas.microsoft.com/office/drawing/2014/main" id="{3D69C90E-0EED-0673-31B5-66C44D8D1C5D}"/>
              </a:ext>
            </a:extLst>
          </p:cNvPr>
          <p:cNvSpPr>
            <a:spLocks noGrp="1"/>
          </p:cNvSpPr>
          <p:nvPr>
            <p:ph type="sldNum" sz="quarter" idx="12"/>
          </p:nvPr>
        </p:nvSpPr>
        <p:spPr>
          <a:xfrm>
            <a:off x="6553200" y="6356350"/>
            <a:ext cx="2133600" cy="365125"/>
          </a:xfrm>
        </p:spPr>
        <p:txBody>
          <a:bodyPr/>
          <a:lstStyle/>
          <a:p>
            <a:fld id="{B044824F-EBE0-443F-8A8F-F64816AF04DC}" type="slidenum">
              <a:rPr lang="en-US" sz="1200" smtClean="0"/>
              <a:t>116</a:t>
            </a:fld>
            <a:endParaRPr lang="en-US" sz="1200" dirty="0"/>
          </a:p>
        </p:txBody>
      </p:sp>
    </p:spTree>
    <p:extLst>
      <p:ext uri="{BB962C8B-B14F-4D97-AF65-F5344CB8AC3E}">
        <p14:creationId xmlns:p14="http://schemas.microsoft.com/office/powerpoint/2010/main" val="8355153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BDR Q&amp;A</a:t>
            </a:r>
          </a:p>
        </p:txBody>
      </p:sp>
      <p:sp>
        <p:nvSpPr>
          <p:cNvPr id="3" name="Content Placeholder 2"/>
          <p:cNvSpPr>
            <a:spLocks noGrp="1"/>
          </p:cNvSpPr>
          <p:nvPr>
            <p:ph idx="1"/>
          </p:nvPr>
        </p:nvSpPr>
        <p:spPr/>
        <p:txBody>
          <a:bodyPr/>
          <a:lstStyle/>
          <a:p>
            <a:r>
              <a:rPr lang="en-US" dirty="0"/>
              <a:t>Action Item was to watch review 1 Wiki page…</a:t>
            </a:r>
          </a:p>
          <a:p>
            <a:r>
              <a:rPr lang="en-US" dirty="0"/>
              <a:t>Ask me 1-2 QUESTIONS about the content!</a:t>
            </a:r>
          </a:p>
          <a:p>
            <a:endParaRPr lang="en-US" dirty="0"/>
          </a:p>
          <a:p>
            <a:r>
              <a:rPr lang="en-US" dirty="0"/>
              <a:t>What does BDR stand for?</a:t>
            </a:r>
          </a:p>
          <a:p>
            <a:r>
              <a:rPr lang="en-US" dirty="0"/>
              <a:t>Who is audience for BDR?</a:t>
            </a:r>
          </a:p>
          <a:p>
            <a:r>
              <a:rPr lang="en-US" dirty="0"/>
              <a:t>Approx. how many PPT slides should team prepare?</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117</a:t>
            </a:fld>
            <a:endParaRPr lang="en-US" sz="1200" dirty="0"/>
          </a:p>
        </p:txBody>
      </p:sp>
      <p:sp>
        <p:nvSpPr>
          <p:cNvPr id="4" name="TextBox 3">
            <a:extLst>
              <a:ext uri="{FF2B5EF4-FFF2-40B4-BE49-F238E27FC236}">
                <a16:creationId xmlns:a16="http://schemas.microsoft.com/office/drawing/2014/main" id="{E77A4E81-8FAC-3A63-1F51-695955093362}"/>
              </a:ext>
            </a:extLst>
          </p:cNvPr>
          <p:cNvSpPr txBox="1"/>
          <p:nvPr/>
        </p:nvSpPr>
        <p:spPr>
          <a:xfrm>
            <a:off x="6572250" y="788661"/>
            <a:ext cx="18288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BDR Introduction</a:t>
            </a:r>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200400"/>
            <a:ext cx="3200400" cy="2308324"/>
          </a:xfrm>
          <a:prstGeom prst="rect">
            <a:avLst/>
          </a:prstGeom>
          <a:noFill/>
        </p:spPr>
        <p:txBody>
          <a:bodyPr wrap="square" rtlCol="0">
            <a:spAutoFit/>
          </a:bodyPr>
          <a:lstStyle/>
          <a:p>
            <a:r>
              <a:rPr lang="en-US" dirty="0"/>
              <a:t>Team is creating a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118</a:t>
            </a:fld>
            <a:endParaRPr lang="en-US" sz="1200" dirty="0"/>
          </a:p>
        </p:txBody>
      </p:sp>
      <p:sp>
        <p:nvSpPr>
          <p:cNvPr id="8" name="TextBox 7">
            <a:extLst>
              <a:ext uri="{FF2B5EF4-FFF2-40B4-BE49-F238E27FC236}">
                <a16:creationId xmlns:a16="http://schemas.microsoft.com/office/drawing/2014/main" id="{E2E6CB6B-E936-F849-349E-89FB0399BD26}"/>
              </a:ext>
            </a:extLst>
          </p:cNvPr>
          <p:cNvSpPr txBox="1"/>
          <p:nvPr/>
        </p:nvSpPr>
        <p:spPr>
          <a:xfrm>
            <a:off x="6705600" y="567326"/>
            <a:ext cx="1828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POSTER introduction</a:t>
            </a:r>
          </a:p>
        </p:txBody>
      </p:sp>
    </p:spTree>
    <p:extLst>
      <p:ext uri="{BB962C8B-B14F-4D97-AF65-F5344CB8AC3E}">
        <p14:creationId xmlns:p14="http://schemas.microsoft.com/office/powerpoint/2010/main" val="98912436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Download and Open </a:t>
            </a:r>
            <a:r>
              <a:rPr lang="en-US" dirty="0">
                <a:solidFill>
                  <a:schemeClr val="accent6"/>
                </a:solidFill>
              </a:rPr>
              <a:t>Poster.pptx </a:t>
            </a:r>
            <a:r>
              <a:rPr lang="en-US" dirty="0"/>
              <a:t>from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Project Statement &amp; Objectives.</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119</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494840" y="849871"/>
            <a:ext cx="4167391" cy="435428"/>
          </a:xfrm>
          <a:prstGeom prst="rect">
            <a:avLst/>
          </a:prstGeom>
        </p:spPr>
        <p:txBody>
          <a:bodyPr vert="horz" lIns="43543" tIns="21772" rIns="43543" bIns="21772"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222" b="1" dirty="0">
                <a:latin typeface="Arial Black" panose="020B0A04020102020204" pitchFamily="34" charset="0"/>
              </a:rPr>
              <a:t>Faculty – Chief Engineers</a:t>
            </a:r>
            <a:endParaRPr lang="en-US" sz="2222" b="1" i="1" dirty="0">
              <a:latin typeface="Arial Black" panose="020B0A040201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5726" y="444776"/>
            <a:ext cx="1513649" cy="485789"/>
          </a:xfrm>
          <a:prstGeom prst="rect">
            <a:avLst/>
          </a:prstGeom>
        </p:spPr>
      </p:pic>
      <p:sp>
        <p:nvSpPr>
          <p:cNvPr id="8" name="TextBox 7"/>
          <p:cNvSpPr txBox="1"/>
          <p:nvPr/>
        </p:nvSpPr>
        <p:spPr>
          <a:xfrm>
            <a:off x="85330" y="5436767"/>
            <a:ext cx="1216578" cy="502573"/>
          </a:xfrm>
          <a:prstGeom prst="rect">
            <a:avLst/>
          </a:prstGeom>
          <a:noFill/>
        </p:spPr>
        <p:txBody>
          <a:bodyPr wrap="square" rtlCol="0">
            <a:spAutoFit/>
          </a:bodyPr>
          <a:lstStyle/>
          <a:p>
            <a:pPr algn="ctr"/>
            <a:r>
              <a:rPr lang="en-US" sz="1333" b="1" dirty="0"/>
              <a:t>INDUSTRIAL SYSTEMS ENG:</a:t>
            </a:r>
          </a:p>
        </p:txBody>
      </p:sp>
      <p:sp>
        <p:nvSpPr>
          <p:cNvPr id="45" name="TextBox 44"/>
          <p:cNvSpPr txBox="1"/>
          <p:nvPr/>
        </p:nvSpPr>
        <p:spPr>
          <a:xfrm>
            <a:off x="3238400" y="5435473"/>
            <a:ext cx="1240613" cy="502573"/>
          </a:xfrm>
          <a:prstGeom prst="rect">
            <a:avLst/>
          </a:prstGeom>
          <a:noFill/>
        </p:spPr>
        <p:txBody>
          <a:bodyPr wrap="square" rtlCol="0">
            <a:spAutoFit/>
          </a:bodyPr>
          <a:lstStyle/>
          <a:p>
            <a:pPr algn="ctr"/>
            <a:r>
              <a:rPr lang="en-US" sz="1333" b="1" dirty="0"/>
              <a:t>MATERIALS ENG:</a:t>
            </a:r>
          </a:p>
        </p:txBody>
      </p:sp>
      <p:grpSp>
        <p:nvGrpSpPr>
          <p:cNvPr id="28" name="Group 27"/>
          <p:cNvGrpSpPr/>
          <p:nvPr/>
        </p:nvGrpSpPr>
        <p:grpSpPr>
          <a:xfrm>
            <a:off x="6225637" y="5213370"/>
            <a:ext cx="774954" cy="1329716"/>
            <a:chOff x="7132940" y="6974405"/>
            <a:chExt cx="1627404" cy="3288232"/>
          </a:xfrm>
        </p:grpSpPr>
        <p:pic>
          <p:nvPicPr>
            <p:cNvPr id="55" name="Picture 54"/>
            <p:cNvPicPr>
              <a:picLocks/>
            </p:cNvPicPr>
            <p:nvPr/>
          </p:nvPicPr>
          <p:blipFill>
            <a:blip r:embed="rId4">
              <a:extLst>
                <a:ext uri="{28A0092B-C50C-407E-A947-70E740481C1C}">
                  <a14:useLocalDpi xmlns:a14="http://schemas.microsoft.com/office/drawing/2010/main" val="0"/>
                </a:ext>
              </a:extLst>
            </a:blip>
            <a:stretch>
              <a:fillRect/>
            </a:stretch>
          </p:blipFill>
          <p:spPr>
            <a:xfrm>
              <a:off x="7132940" y="6974405"/>
              <a:ext cx="1627404" cy="2379646"/>
            </a:xfrm>
            <a:prstGeom prst="rect">
              <a:avLst/>
            </a:prstGeom>
            <a:ln>
              <a:noFill/>
            </a:ln>
          </p:spPr>
        </p:pic>
        <p:sp>
          <p:nvSpPr>
            <p:cNvPr id="56" name="TextBox 55"/>
            <p:cNvSpPr txBox="1">
              <a:spLocks/>
            </p:cNvSpPr>
            <p:nvPr/>
          </p:nvSpPr>
          <p:spPr>
            <a:xfrm>
              <a:off x="7160206" y="9357567"/>
              <a:ext cx="1495950" cy="905070"/>
            </a:xfrm>
            <a:prstGeom prst="rect">
              <a:avLst/>
            </a:prstGeom>
            <a:noFill/>
          </p:spPr>
          <p:txBody>
            <a:bodyPr wrap="square" rtlCol="0">
              <a:spAutoFit/>
            </a:bodyPr>
            <a:lstStyle/>
            <a:p>
              <a:pPr algn="ctr">
                <a:tabLst>
                  <a:tab pos="111898" algn="l"/>
                </a:tabLst>
              </a:pPr>
              <a:r>
                <a:rPr lang="en-US" sz="889" dirty="0"/>
                <a:t>Rahmi Ozisik</a:t>
              </a:r>
            </a:p>
          </p:txBody>
        </p:sp>
      </p:grpSp>
      <p:grpSp>
        <p:nvGrpSpPr>
          <p:cNvPr id="27" name="Group 26"/>
          <p:cNvGrpSpPr/>
          <p:nvPr/>
        </p:nvGrpSpPr>
        <p:grpSpPr>
          <a:xfrm>
            <a:off x="4299460" y="5230420"/>
            <a:ext cx="1096061" cy="1333406"/>
            <a:chOff x="9716163" y="7014593"/>
            <a:chExt cx="2301727" cy="2800154"/>
          </a:xfrm>
        </p:grpSpPr>
        <p:pic>
          <p:nvPicPr>
            <p:cNvPr id="13" name="Picture 12"/>
            <p:cNvPicPr>
              <a:picLocks/>
            </p:cNvPicPr>
            <p:nvPr/>
          </p:nvPicPr>
          <p:blipFill rotWithShape="1">
            <a:blip r:embed="rId5" cstate="print">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val="0"/>
                </a:ext>
              </a:extLst>
            </a:blip>
            <a:srcRect l="4033" r="4308" b="8646"/>
            <a:stretch/>
          </p:blipFill>
          <p:spPr>
            <a:xfrm>
              <a:off x="10093224" y="7014593"/>
              <a:ext cx="1627403" cy="2021765"/>
            </a:xfrm>
            <a:prstGeom prst="rect">
              <a:avLst/>
            </a:prstGeom>
            <a:ln>
              <a:noFill/>
            </a:ln>
          </p:spPr>
        </p:pic>
        <p:sp>
          <p:nvSpPr>
            <p:cNvPr id="57" name="TextBox 56"/>
            <p:cNvSpPr txBox="1"/>
            <p:nvPr/>
          </p:nvSpPr>
          <p:spPr>
            <a:xfrm>
              <a:off x="9716163" y="9046151"/>
              <a:ext cx="2301727" cy="768596"/>
            </a:xfrm>
            <a:prstGeom prst="rect">
              <a:avLst/>
            </a:prstGeom>
            <a:noFill/>
          </p:spPr>
          <p:txBody>
            <a:bodyPr wrap="square" rtlCol="0">
              <a:spAutoFit/>
            </a:bodyPr>
            <a:lstStyle/>
            <a:p>
              <a:pPr algn="ctr">
                <a:tabLst>
                  <a:tab pos="111898" algn="l"/>
                </a:tabLst>
              </a:pPr>
              <a:r>
                <a:rPr lang="en-US" sz="889" dirty="0"/>
                <a:t>Kathryn </a:t>
              </a:r>
              <a:r>
                <a:rPr lang="en-US" sz="889" dirty="0" err="1"/>
                <a:t>Dannemann</a:t>
              </a:r>
              <a:endParaRPr lang="en-US" sz="889" dirty="0"/>
            </a:p>
          </p:txBody>
        </p:sp>
      </p:grpSp>
      <p:sp>
        <p:nvSpPr>
          <p:cNvPr id="6" name="TextBox 5"/>
          <p:cNvSpPr txBox="1"/>
          <p:nvPr/>
        </p:nvSpPr>
        <p:spPr>
          <a:xfrm>
            <a:off x="246321" y="1022817"/>
            <a:ext cx="1357151" cy="374398"/>
          </a:xfrm>
          <a:prstGeom prst="rect">
            <a:avLst/>
          </a:prstGeom>
          <a:noFill/>
        </p:spPr>
        <p:txBody>
          <a:bodyPr wrap="square" rtlCol="0">
            <a:spAutoFit/>
          </a:bodyPr>
          <a:lstStyle/>
          <a:p>
            <a:r>
              <a:rPr lang="en-US" sz="1833" b="1" dirty="0"/>
              <a:t> </a:t>
            </a:r>
            <a:r>
              <a:rPr lang="en-US" sz="1333" b="1" dirty="0"/>
              <a:t>MANE ENG:</a:t>
            </a:r>
          </a:p>
        </p:txBody>
      </p:sp>
      <p:grpSp>
        <p:nvGrpSpPr>
          <p:cNvPr id="17" name="Group 16"/>
          <p:cNvGrpSpPr/>
          <p:nvPr/>
        </p:nvGrpSpPr>
        <p:grpSpPr>
          <a:xfrm>
            <a:off x="6340317" y="1318774"/>
            <a:ext cx="774954" cy="1329447"/>
            <a:chOff x="8303228" y="1200065"/>
            <a:chExt cx="1790142" cy="3261122"/>
          </a:xfrm>
        </p:grpSpPr>
        <p:pic>
          <p:nvPicPr>
            <p:cNvPr id="68" name="Picture 67"/>
            <p:cNvPicPr preferRelativeResize="0">
              <a:picLocks/>
            </p:cNvPicPr>
            <p:nvPr/>
          </p:nvPicPr>
          <p:blipFill rotWithShape="1">
            <a:blip r:embed="rId7" cstate="print">
              <a:extLst>
                <a:ext uri="{28A0092B-C50C-407E-A947-70E740481C1C}">
                  <a14:useLocalDpi xmlns:a14="http://schemas.microsoft.com/office/drawing/2010/main" val="0"/>
                </a:ext>
              </a:extLst>
            </a:blip>
            <a:srcRect b="9517"/>
            <a:stretch/>
          </p:blipFill>
          <p:spPr>
            <a:xfrm>
              <a:off x="8303228" y="1200065"/>
              <a:ext cx="1790142" cy="2355167"/>
            </a:xfrm>
            <a:prstGeom prst="rect">
              <a:avLst/>
            </a:prstGeom>
            <a:ln>
              <a:noFill/>
            </a:ln>
          </p:spPr>
        </p:pic>
        <p:sp>
          <p:nvSpPr>
            <p:cNvPr id="69" name="TextBox 68"/>
            <p:cNvSpPr txBox="1"/>
            <p:nvPr/>
          </p:nvSpPr>
          <p:spPr>
            <a:xfrm>
              <a:off x="8315894" y="3563397"/>
              <a:ext cx="1636754" cy="897790"/>
            </a:xfrm>
            <a:prstGeom prst="rect">
              <a:avLst/>
            </a:prstGeom>
            <a:noFill/>
          </p:spPr>
          <p:txBody>
            <a:bodyPr wrap="square" rtlCol="0">
              <a:spAutoFit/>
            </a:bodyPr>
            <a:lstStyle/>
            <a:p>
              <a:pPr algn="ctr">
                <a:tabLst>
                  <a:tab pos="111898" algn="l"/>
                </a:tabLst>
              </a:pPr>
              <a:r>
                <a:rPr lang="en-US" sz="889" dirty="0"/>
                <a:t>Dan Walczyk</a:t>
              </a:r>
            </a:p>
          </p:txBody>
        </p:sp>
      </p:grpSp>
      <p:grpSp>
        <p:nvGrpSpPr>
          <p:cNvPr id="38" name="Group 37"/>
          <p:cNvGrpSpPr/>
          <p:nvPr/>
        </p:nvGrpSpPr>
        <p:grpSpPr>
          <a:xfrm>
            <a:off x="1977519" y="1315055"/>
            <a:ext cx="774954" cy="1333985"/>
            <a:chOff x="11605879" y="3116416"/>
            <a:chExt cx="3719780" cy="6403130"/>
          </a:xfrm>
        </p:grpSpPr>
        <p:pic>
          <p:nvPicPr>
            <p:cNvPr id="2" name="Picture 1"/>
            <p:cNvPicPr preferRelativeResize="0">
              <a:picLocks/>
            </p:cNvPicPr>
            <p:nvPr/>
          </p:nvPicPr>
          <p:blipFill rotWithShape="1">
            <a:blip r:embed="rId8">
              <a:extLst>
                <a:ext uri="{28A0092B-C50C-407E-A947-70E740481C1C}">
                  <a14:useLocalDpi xmlns:a14="http://schemas.microsoft.com/office/drawing/2010/main" val="0"/>
                </a:ext>
              </a:extLst>
            </a:blip>
            <a:srcRect l="3724" r="6524"/>
            <a:stretch/>
          </p:blipFill>
          <p:spPr>
            <a:xfrm>
              <a:off x="11605879" y="3116416"/>
              <a:ext cx="3719780" cy="4608576"/>
            </a:xfrm>
            <a:prstGeom prst="rect">
              <a:avLst/>
            </a:prstGeom>
            <a:ln>
              <a:noFill/>
            </a:ln>
          </p:spPr>
        </p:pic>
        <p:sp>
          <p:nvSpPr>
            <p:cNvPr id="23" name="TextBox 22"/>
            <p:cNvSpPr txBox="1"/>
            <p:nvPr/>
          </p:nvSpPr>
          <p:spPr>
            <a:xfrm>
              <a:off x="11744162" y="7762755"/>
              <a:ext cx="3097085" cy="1756791"/>
            </a:xfrm>
            <a:prstGeom prst="rect">
              <a:avLst/>
            </a:prstGeom>
            <a:noFill/>
          </p:spPr>
          <p:txBody>
            <a:bodyPr wrap="square" rtlCol="0">
              <a:spAutoFit/>
            </a:bodyPr>
            <a:lstStyle/>
            <a:p>
              <a:pPr algn="ctr"/>
              <a:r>
                <a:rPr lang="en-US" sz="889" dirty="0"/>
                <a:t>Josh Hurst</a:t>
              </a:r>
            </a:p>
          </p:txBody>
        </p:sp>
      </p:grpSp>
      <p:grpSp>
        <p:nvGrpSpPr>
          <p:cNvPr id="34" name="Group 33"/>
          <p:cNvGrpSpPr/>
          <p:nvPr/>
        </p:nvGrpSpPr>
        <p:grpSpPr>
          <a:xfrm>
            <a:off x="5349310" y="5221000"/>
            <a:ext cx="798428" cy="1184140"/>
            <a:chOff x="11309985" y="6734842"/>
            <a:chExt cx="1676700" cy="2486693"/>
          </a:xfrm>
        </p:grpSpPr>
        <p:pic>
          <p:nvPicPr>
            <p:cNvPr id="14" name="Picture 13"/>
            <p:cNvPicPr preferRelativeResize="0">
              <a:picLocks/>
            </p:cNvPicPr>
            <p:nvPr/>
          </p:nvPicPr>
          <p:blipFill>
            <a:blip r:embed="rId9">
              <a:extLst>
                <a:ext uri="{28A0092B-C50C-407E-A947-70E740481C1C}">
                  <a14:useLocalDpi xmlns:a14="http://schemas.microsoft.com/office/drawing/2010/main" val="0"/>
                </a:ext>
              </a:extLst>
            </a:blip>
            <a:stretch>
              <a:fillRect/>
            </a:stretch>
          </p:blipFill>
          <p:spPr>
            <a:xfrm>
              <a:off x="11309985" y="6734842"/>
              <a:ext cx="1627404" cy="2016253"/>
            </a:xfrm>
            <a:prstGeom prst="rect">
              <a:avLst/>
            </a:prstGeom>
            <a:ln>
              <a:noFill/>
            </a:ln>
          </p:spPr>
        </p:pic>
        <p:sp>
          <p:nvSpPr>
            <p:cNvPr id="33" name="TextBox 32"/>
            <p:cNvSpPr txBox="1"/>
            <p:nvPr/>
          </p:nvSpPr>
          <p:spPr>
            <a:xfrm>
              <a:off x="11403784" y="8740289"/>
              <a:ext cx="1582901" cy="481246"/>
            </a:xfrm>
            <a:prstGeom prst="rect">
              <a:avLst/>
            </a:prstGeom>
            <a:noFill/>
          </p:spPr>
          <p:txBody>
            <a:bodyPr wrap="square" rtlCol="0">
              <a:spAutoFit/>
            </a:bodyPr>
            <a:lstStyle/>
            <a:p>
              <a:pPr algn="ctr"/>
              <a:r>
                <a:rPr lang="en-US" sz="889" dirty="0"/>
                <a:t>Daniel Lewis</a:t>
              </a:r>
            </a:p>
          </p:txBody>
        </p:sp>
      </p:grpSp>
      <p:grpSp>
        <p:nvGrpSpPr>
          <p:cNvPr id="77" name="Group 76"/>
          <p:cNvGrpSpPr/>
          <p:nvPr/>
        </p:nvGrpSpPr>
        <p:grpSpPr>
          <a:xfrm>
            <a:off x="3806810" y="2820392"/>
            <a:ext cx="795543" cy="1330143"/>
            <a:chOff x="4047357" y="3830983"/>
            <a:chExt cx="1670640" cy="2793302"/>
          </a:xfrm>
        </p:grpSpPr>
        <p:pic>
          <p:nvPicPr>
            <p:cNvPr id="78" name="Picture 77"/>
            <p:cNvPicPr preferRelativeResize="0">
              <a:picLocks/>
            </p:cNvPicPr>
            <p:nvPr/>
          </p:nvPicPr>
          <p:blipFill rotWithShape="1">
            <a:blip r:embed="rId10" cstate="print">
              <a:extLst>
                <a:ext uri="{28A0092B-C50C-407E-A947-70E740481C1C}">
                  <a14:useLocalDpi xmlns:a14="http://schemas.microsoft.com/office/drawing/2010/main" val="0"/>
                </a:ext>
              </a:extLst>
            </a:blip>
            <a:srcRect l="8062" r="5584"/>
            <a:stretch/>
          </p:blipFill>
          <p:spPr>
            <a:xfrm>
              <a:off x="4047357" y="3830983"/>
              <a:ext cx="1627403" cy="2016252"/>
            </a:xfrm>
            <a:prstGeom prst="rect">
              <a:avLst/>
            </a:prstGeom>
            <a:ln>
              <a:noFill/>
            </a:ln>
          </p:spPr>
        </p:pic>
        <p:sp>
          <p:nvSpPr>
            <p:cNvPr id="79" name="TextBox 78"/>
            <p:cNvSpPr txBox="1"/>
            <p:nvPr/>
          </p:nvSpPr>
          <p:spPr>
            <a:xfrm>
              <a:off x="4161605" y="5855689"/>
              <a:ext cx="1556392" cy="768596"/>
            </a:xfrm>
            <a:prstGeom prst="rect">
              <a:avLst/>
            </a:prstGeom>
            <a:noFill/>
          </p:spPr>
          <p:txBody>
            <a:bodyPr wrap="square" rtlCol="0">
              <a:spAutoFit/>
            </a:bodyPr>
            <a:lstStyle/>
            <a:p>
              <a:r>
                <a:rPr lang="en-US" sz="889" dirty="0"/>
                <a:t>Junichi Kanai</a:t>
              </a:r>
            </a:p>
          </p:txBody>
        </p:sp>
      </p:grpSp>
      <p:grpSp>
        <p:nvGrpSpPr>
          <p:cNvPr id="80" name="Group 79"/>
          <p:cNvGrpSpPr/>
          <p:nvPr/>
        </p:nvGrpSpPr>
        <p:grpSpPr>
          <a:xfrm>
            <a:off x="7249939" y="2813721"/>
            <a:ext cx="802222" cy="1319226"/>
            <a:chOff x="5847697" y="3882247"/>
            <a:chExt cx="1684666" cy="2770375"/>
          </a:xfrm>
        </p:grpSpPr>
        <p:pic>
          <p:nvPicPr>
            <p:cNvPr id="81" name="Picture 80"/>
            <p:cNvPicPr preferRelativeResize="0">
              <a:picLocks/>
            </p:cNvPicPr>
            <p:nvPr/>
          </p:nvPicPr>
          <p:blipFill rotWithShape="1">
            <a:blip r:embed="rId11" cstate="print">
              <a:extLst>
                <a:ext uri="{28A0092B-C50C-407E-A947-70E740481C1C}">
                  <a14:useLocalDpi xmlns:a14="http://schemas.microsoft.com/office/drawing/2010/main" val="0"/>
                </a:ext>
              </a:extLst>
            </a:blip>
            <a:srcRect l="6136" r="5911"/>
            <a:stretch/>
          </p:blipFill>
          <p:spPr>
            <a:xfrm>
              <a:off x="5847697" y="3882247"/>
              <a:ext cx="1627403" cy="2020253"/>
            </a:xfrm>
            <a:prstGeom prst="rect">
              <a:avLst/>
            </a:prstGeom>
            <a:ln>
              <a:noFill/>
            </a:ln>
          </p:spPr>
        </p:pic>
        <p:sp>
          <p:nvSpPr>
            <p:cNvPr id="82" name="TextBox 81"/>
            <p:cNvSpPr txBox="1"/>
            <p:nvPr/>
          </p:nvSpPr>
          <p:spPr>
            <a:xfrm>
              <a:off x="5889630" y="5884026"/>
              <a:ext cx="1642733" cy="768596"/>
            </a:xfrm>
            <a:prstGeom prst="rect">
              <a:avLst/>
            </a:prstGeom>
            <a:noFill/>
          </p:spPr>
          <p:txBody>
            <a:bodyPr wrap="square" rtlCol="0">
              <a:spAutoFit/>
            </a:bodyPr>
            <a:lstStyle/>
            <a:p>
              <a:pPr algn="ctr"/>
              <a:r>
                <a:rPr lang="en-US" sz="889" dirty="0"/>
                <a:t>Shayla Sawyer</a:t>
              </a:r>
            </a:p>
          </p:txBody>
        </p:sp>
      </p:grpSp>
      <p:sp>
        <p:nvSpPr>
          <p:cNvPr id="35" name="TextBox 34"/>
          <p:cNvSpPr txBox="1"/>
          <p:nvPr/>
        </p:nvSpPr>
        <p:spPr>
          <a:xfrm>
            <a:off x="308177" y="2560677"/>
            <a:ext cx="1145444" cy="297454"/>
          </a:xfrm>
          <a:prstGeom prst="rect">
            <a:avLst/>
          </a:prstGeom>
          <a:noFill/>
        </p:spPr>
        <p:txBody>
          <a:bodyPr wrap="square" rtlCol="0">
            <a:spAutoFit/>
          </a:bodyPr>
          <a:lstStyle/>
          <a:p>
            <a:r>
              <a:rPr lang="en-US" sz="1333" b="1" dirty="0"/>
              <a:t>ECSE ENG:</a:t>
            </a:r>
          </a:p>
        </p:txBody>
      </p:sp>
      <p:grpSp>
        <p:nvGrpSpPr>
          <p:cNvPr id="25" name="Group 24"/>
          <p:cNvGrpSpPr/>
          <p:nvPr/>
        </p:nvGrpSpPr>
        <p:grpSpPr>
          <a:xfrm>
            <a:off x="1162303" y="1316071"/>
            <a:ext cx="774954" cy="1328444"/>
            <a:chOff x="6691215" y="1283597"/>
            <a:chExt cx="1033272" cy="1771260"/>
          </a:xfrm>
        </p:grpSpPr>
        <p:pic>
          <p:nvPicPr>
            <p:cNvPr id="9" name="Picture 8"/>
            <p:cNvPicPr preferRelativeResize="0">
              <a:picLocks/>
            </p:cNvPicPr>
            <p:nvPr/>
          </p:nvPicPr>
          <p:blipFill rotWithShape="1">
            <a:blip r:embed="rId12">
              <a:extLst>
                <a:ext uri="{28A0092B-C50C-407E-A947-70E740481C1C}">
                  <a14:useLocalDpi xmlns:a14="http://schemas.microsoft.com/office/drawing/2010/main" val="0"/>
                </a:ext>
              </a:extLst>
            </a:blip>
            <a:srcRect l="15559" r="12757"/>
            <a:stretch/>
          </p:blipFill>
          <p:spPr>
            <a:xfrm>
              <a:off x="6691215" y="1283597"/>
              <a:ext cx="1033272" cy="1275593"/>
            </a:xfrm>
            <a:prstGeom prst="rect">
              <a:avLst/>
            </a:prstGeom>
            <a:ln>
              <a:noFill/>
            </a:ln>
          </p:spPr>
        </p:pic>
        <p:sp>
          <p:nvSpPr>
            <p:cNvPr id="87" name="TextBox 86"/>
            <p:cNvSpPr txBox="1"/>
            <p:nvPr/>
          </p:nvSpPr>
          <p:spPr>
            <a:xfrm>
              <a:off x="6796918" y="2566859"/>
              <a:ext cx="843185" cy="487998"/>
            </a:xfrm>
            <a:prstGeom prst="rect">
              <a:avLst/>
            </a:prstGeom>
            <a:noFill/>
          </p:spPr>
          <p:txBody>
            <a:bodyPr wrap="square" rtlCol="0">
              <a:spAutoFit/>
            </a:bodyPr>
            <a:lstStyle/>
            <a:p>
              <a:pPr algn="ctr">
                <a:tabLst>
                  <a:tab pos="111898" algn="l"/>
                </a:tabLst>
              </a:pPr>
              <a:r>
                <a:rPr lang="en-US" sz="889" dirty="0"/>
                <a:t>Sarah Felix</a:t>
              </a:r>
            </a:p>
          </p:txBody>
        </p:sp>
      </p:grpSp>
      <p:grpSp>
        <p:nvGrpSpPr>
          <p:cNvPr id="20" name="Group 19"/>
          <p:cNvGrpSpPr/>
          <p:nvPr/>
        </p:nvGrpSpPr>
        <p:grpSpPr>
          <a:xfrm>
            <a:off x="1204891" y="2807124"/>
            <a:ext cx="830534" cy="1198435"/>
            <a:chOff x="2653441" y="3126835"/>
            <a:chExt cx="1107379" cy="1597913"/>
          </a:xfrm>
        </p:grpSpPr>
        <p:pic>
          <p:nvPicPr>
            <p:cNvPr id="1026" name="Picture 2" descr="Mona M. Hella"/>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653441" y="3126835"/>
              <a:ext cx="1030171" cy="128016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773613" y="4419195"/>
              <a:ext cx="987207" cy="305553"/>
            </a:xfrm>
            <a:prstGeom prst="rect">
              <a:avLst/>
            </a:prstGeom>
            <a:noFill/>
            <a:ln>
              <a:noFill/>
            </a:ln>
          </p:spPr>
          <p:txBody>
            <a:bodyPr wrap="square" rtlCol="0">
              <a:spAutoFit/>
            </a:bodyPr>
            <a:lstStyle/>
            <a:p>
              <a:r>
                <a:rPr lang="en-US" sz="889" dirty="0"/>
                <a:t>Mona Hella</a:t>
              </a:r>
            </a:p>
          </p:txBody>
        </p:sp>
      </p:grpSp>
      <p:grpSp>
        <p:nvGrpSpPr>
          <p:cNvPr id="36" name="Group 35"/>
          <p:cNvGrpSpPr/>
          <p:nvPr/>
        </p:nvGrpSpPr>
        <p:grpSpPr>
          <a:xfrm>
            <a:off x="334316" y="2808533"/>
            <a:ext cx="833558" cy="1197026"/>
            <a:chOff x="4656107" y="3127001"/>
            <a:chExt cx="1111410" cy="1596034"/>
          </a:xfrm>
        </p:grpSpPr>
        <p:pic>
          <p:nvPicPr>
            <p:cNvPr id="1028" name="Picture 4" descr="Ishwara B. Bhat"/>
            <p:cNvPicPr preferRelativeResize="0">
              <a:picLocks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21540000">
              <a:off x="4656107" y="3127001"/>
              <a:ext cx="1033272" cy="128016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725156" y="4417482"/>
              <a:ext cx="1042361" cy="305553"/>
            </a:xfrm>
            <a:prstGeom prst="rect">
              <a:avLst/>
            </a:prstGeom>
            <a:noFill/>
          </p:spPr>
          <p:txBody>
            <a:bodyPr wrap="square" rtlCol="0">
              <a:spAutoFit/>
            </a:bodyPr>
            <a:lstStyle/>
            <a:p>
              <a:r>
                <a:rPr lang="en-US" sz="889" dirty="0"/>
                <a:t>Ishwara Bhat</a:t>
              </a:r>
            </a:p>
          </p:txBody>
        </p:sp>
      </p:grpSp>
      <p:grpSp>
        <p:nvGrpSpPr>
          <p:cNvPr id="39" name="Group 38"/>
          <p:cNvGrpSpPr/>
          <p:nvPr/>
        </p:nvGrpSpPr>
        <p:grpSpPr>
          <a:xfrm>
            <a:off x="4648186" y="2817184"/>
            <a:ext cx="839392" cy="1332209"/>
            <a:chOff x="8072061" y="3104115"/>
            <a:chExt cx="1119189" cy="1776278"/>
          </a:xfrm>
        </p:grpSpPr>
        <p:pic>
          <p:nvPicPr>
            <p:cNvPr id="1030" name="Picture 6" descr="Prabhakar Neti"/>
            <p:cNvPicPr preferRelativeResize="0">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8072061" y="3104115"/>
              <a:ext cx="1070452" cy="128016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8143589" y="4392396"/>
              <a:ext cx="1047661" cy="487997"/>
            </a:xfrm>
            <a:prstGeom prst="rect">
              <a:avLst/>
            </a:prstGeom>
            <a:noFill/>
          </p:spPr>
          <p:txBody>
            <a:bodyPr wrap="square" rtlCol="0">
              <a:spAutoFit/>
            </a:bodyPr>
            <a:lstStyle/>
            <a:p>
              <a:pPr algn="ctr"/>
              <a:r>
                <a:rPr lang="en-US" sz="889" dirty="0"/>
                <a:t>Prabhakar Neti</a:t>
              </a:r>
            </a:p>
          </p:txBody>
        </p:sp>
      </p:grpSp>
      <p:grpSp>
        <p:nvGrpSpPr>
          <p:cNvPr id="41" name="Group 40"/>
          <p:cNvGrpSpPr/>
          <p:nvPr/>
        </p:nvGrpSpPr>
        <p:grpSpPr>
          <a:xfrm>
            <a:off x="1325382" y="5239381"/>
            <a:ext cx="844139" cy="1326782"/>
            <a:chOff x="3676634" y="4713357"/>
            <a:chExt cx="1125519" cy="1769042"/>
          </a:xfrm>
        </p:grpSpPr>
        <p:pic>
          <p:nvPicPr>
            <p:cNvPr id="1032" name="Picture 8" descr="Nima Ahmadi"/>
            <p:cNvPicPr preferRelativeResize="0">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76634" y="4713357"/>
              <a:ext cx="1033272" cy="128016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3744483" y="5994402"/>
              <a:ext cx="1057670" cy="487997"/>
            </a:xfrm>
            <a:prstGeom prst="rect">
              <a:avLst/>
            </a:prstGeom>
            <a:noFill/>
          </p:spPr>
          <p:txBody>
            <a:bodyPr wrap="square" rtlCol="0">
              <a:spAutoFit/>
            </a:bodyPr>
            <a:lstStyle/>
            <a:p>
              <a:r>
                <a:rPr lang="en-US" sz="889" dirty="0"/>
                <a:t>Nima Ahmadi</a:t>
              </a:r>
            </a:p>
          </p:txBody>
        </p:sp>
      </p:grpSp>
      <p:grpSp>
        <p:nvGrpSpPr>
          <p:cNvPr id="3" name="Group 2"/>
          <p:cNvGrpSpPr/>
          <p:nvPr/>
        </p:nvGrpSpPr>
        <p:grpSpPr>
          <a:xfrm>
            <a:off x="5392173" y="1323911"/>
            <a:ext cx="894596" cy="1190717"/>
            <a:chOff x="9990366" y="1269999"/>
            <a:chExt cx="1192795" cy="1587623"/>
          </a:xfrm>
        </p:grpSpPr>
        <p:sp>
          <p:nvSpPr>
            <p:cNvPr id="44" name="TextBox 43"/>
            <p:cNvSpPr txBox="1"/>
            <p:nvPr/>
          </p:nvSpPr>
          <p:spPr>
            <a:xfrm>
              <a:off x="9990366" y="2552069"/>
              <a:ext cx="1192795" cy="305553"/>
            </a:xfrm>
            <a:prstGeom prst="rect">
              <a:avLst/>
            </a:prstGeom>
            <a:noFill/>
          </p:spPr>
          <p:txBody>
            <a:bodyPr wrap="square" rtlCol="0">
              <a:spAutoFit/>
            </a:bodyPr>
            <a:lstStyle/>
            <a:p>
              <a:pPr algn="ctr"/>
              <a:r>
                <a:rPr lang="en-US" sz="889" dirty="0"/>
                <a:t>Indika Perera</a:t>
              </a:r>
            </a:p>
          </p:txBody>
        </p:sp>
        <p:pic>
          <p:nvPicPr>
            <p:cNvPr id="71" name="Picture 70"/>
            <p:cNvPicPr preferRelativeResize="0">
              <a:picLocks/>
            </p:cNvPicPr>
            <p:nvPr/>
          </p:nvPicPr>
          <p:blipFill rotWithShape="1">
            <a:blip r:embed="rId17"/>
            <a:srcRect l="29540" r="25857"/>
            <a:stretch/>
          </p:blipFill>
          <p:spPr>
            <a:xfrm flipH="1">
              <a:off x="10115253" y="1269999"/>
              <a:ext cx="1033272" cy="1280160"/>
            </a:xfrm>
            <a:prstGeom prst="rect">
              <a:avLst/>
            </a:prstGeom>
          </p:spPr>
        </p:pic>
      </p:grpSp>
      <p:grpSp>
        <p:nvGrpSpPr>
          <p:cNvPr id="16" name="Group 15"/>
          <p:cNvGrpSpPr/>
          <p:nvPr/>
        </p:nvGrpSpPr>
        <p:grpSpPr>
          <a:xfrm>
            <a:off x="4470133" y="1330594"/>
            <a:ext cx="1033290" cy="1274262"/>
            <a:chOff x="8911658" y="1269999"/>
            <a:chExt cx="1377720" cy="1699016"/>
          </a:xfrm>
        </p:grpSpPr>
        <p:sp>
          <p:nvSpPr>
            <p:cNvPr id="43" name="TextBox 42"/>
            <p:cNvSpPr txBox="1"/>
            <p:nvPr/>
          </p:nvSpPr>
          <p:spPr>
            <a:xfrm>
              <a:off x="8911658" y="2566426"/>
              <a:ext cx="1377720" cy="402589"/>
            </a:xfrm>
            <a:prstGeom prst="rect">
              <a:avLst/>
            </a:prstGeom>
            <a:noFill/>
          </p:spPr>
          <p:txBody>
            <a:bodyPr wrap="square" rtlCol="0">
              <a:spAutoFit/>
            </a:bodyPr>
            <a:lstStyle/>
            <a:p>
              <a:pPr algn="ctr">
                <a:lnSpc>
                  <a:spcPts val="833"/>
                </a:lnSpc>
              </a:pPr>
              <a:r>
                <a:rPr lang="en-US" sz="889" dirty="0"/>
                <a:t>Karthik Panneerselvam</a:t>
              </a:r>
            </a:p>
          </p:txBody>
        </p:sp>
        <p:pic>
          <p:nvPicPr>
            <p:cNvPr id="74" name="Picture 18" descr="http://cemsim.rpi.edu/sites/default/files/styles/640_x_640_crop/public/people/karthi.jpg?itok=RKpcMvj0"/>
            <p:cNvPicPr preferRelativeResize="0">
              <a:picLocks noChangeArrowheads="1"/>
            </p:cNvPicPr>
            <p:nvPr/>
          </p:nvPicPr>
          <p:blipFill rotWithShape="1">
            <a:blip r:embed="rId18" cstate="print">
              <a:extLst>
                <a:ext uri="{28A0092B-C50C-407E-A947-70E740481C1C}">
                  <a14:useLocalDpi xmlns:a14="http://schemas.microsoft.com/office/drawing/2010/main" val="0"/>
                </a:ext>
              </a:extLst>
            </a:blip>
            <a:srcRect/>
            <a:stretch/>
          </p:blipFill>
          <p:spPr bwMode="auto">
            <a:xfrm>
              <a:off x="9122195" y="1269999"/>
              <a:ext cx="1033272" cy="1280160"/>
            </a:xfrm>
            <a:prstGeom prst="rect">
              <a:avLst/>
            </a:prstGeom>
            <a:solidFill>
              <a:schemeClr val="bg1"/>
            </a:solidFill>
          </p:spPr>
        </p:pic>
      </p:grpSp>
      <p:grpSp>
        <p:nvGrpSpPr>
          <p:cNvPr id="59" name="Group 58">
            <a:extLst>
              <a:ext uri="{FF2B5EF4-FFF2-40B4-BE49-F238E27FC236}">
                <a16:creationId xmlns:a16="http://schemas.microsoft.com/office/drawing/2014/main" id="{2FF2C02F-AD47-10D3-5B43-8708F2AF8345}"/>
              </a:ext>
            </a:extLst>
          </p:cNvPr>
          <p:cNvGrpSpPr/>
          <p:nvPr/>
        </p:nvGrpSpPr>
        <p:grpSpPr>
          <a:xfrm>
            <a:off x="2087960" y="5230420"/>
            <a:ext cx="1245609" cy="1343110"/>
            <a:chOff x="4642230" y="4795368"/>
            <a:chExt cx="1819111" cy="1790813"/>
          </a:xfrm>
        </p:grpSpPr>
        <p:pic>
          <p:nvPicPr>
            <p:cNvPr id="54" name="Picture 6" descr="Rostyslav (Rosty) Korolov">
              <a:extLst>
                <a:ext uri="{FF2B5EF4-FFF2-40B4-BE49-F238E27FC236}">
                  <a16:creationId xmlns:a16="http://schemas.microsoft.com/office/drawing/2014/main" id="{9CAD1F43-8D8E-164F-DFCE-123B8EE7B429}"/>
                </a:ext>
              </a:extLst>
            </p:cNvPr>
            <p:cNvPicPr preferRelativeResize="0">
              <a:picLocks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992946" y="4795368"/>
              <a:ext cx="1033272" cy="1280160"/>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808D5546-E612-D460-D445-3B2E916D0ADE}"/>
                </a:ext>
              </a:extLst>
            </p:cNvPr>
            <p:cNvSpPr txBox="1"/>
            <p:nvPr/>
          </p:nvSpPr>
          <p:spPr>
            <a:xfrm>
              <a:off x="4642230" y="6098184"/>
              <a:ext cx="1819111" cy="487997"/>
            </a:xfrm>
            <a:prstGeom prst="rect">
              <a:avLst/>
            </a:prstGeom>
            <a:noFill/>
          </p:spPr>
          <p:txBody>
            <a:bodyPr wrap="square" rtlCol="0">
              <a:spAutoFit/>
            </a:bodyPr>
            <a:lstStyle/>
            <a:p>
              <a:pPr algn="ctr"/>
              <a:r>
                <a:rPr lang="en-US" sz="889" dirty="0"/>
                <a:t>Rostyslav (</a:t>
              </a:r>
              <a:r>
                <a:rPr lang="en-US" sz="889" dirty="0" err="1"/>
                <a:t>Rosty</a:t>
              </a:r>
              <a:r>
                <a:rPr lang="en-US" sz="889" dirty="0"/>
                <a:t>) Korolov</a:t>
              </a:r>
            </a:p>
          </p:txBody>
        </p:sp>
      </p:grpSp>
      <p:grpSp>
        <p:nvGrpSpPr>
          <p:cNvPr id="64" name="Group 63">
            <a:extLst>
              <a:ext uri="{FF2B5EF4-FFF2-40B4-BE49-F238E27FC236}">
                <a16:creationId xmlns:a16="http://schemas.microsoft.com/office/drawing/2014/main" id="{4481C931-FC58-B7E9-3297-3BC6CC28879E}"/>
              </a:ext>
            </a:extLst>
          </p:cNvPr>
          <p:cNvGrpSpPr/>
          <p:nvPr/>
        </p:nvGrpSpPr>
        <p:grpSpPr>
          <a:xfrm>
            <a:off x="7935636" y="5208578"/>
            <a:ext cx="840519" cy="1322083"/>
            <a:chOff x="10659961" y="4811121"/>
            <a:chExt cx="1120692" cy="1762777"/>
          </a:xfrm>
        </p:grpSpPr>
        <p:pic>
          <p:nvPicPr>
            <p:cNvPr id="62" name="Picture 8">
              <a:extLst>
                <a:ext uri="{FF2B5EF4-FFF2-40B4-BE49-F238E27FC236}">
                  <a16:creationId xmlns:a16="http://schemas.microsoft.com/office/drawing/2014/main" id="{4A954B81-7B04-0EBC-825C-C6C943977F9C}"/>
                </a:ext>
              </a:extLst>
            </p:cNvPr>
            <p:cNvPicPr preferRelativeResize="0">
              <a:picLocks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659961" y="4811121"/>
              <a:ext cx="1033272" cy="1280160"/>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08FB5F59-1E64-7351-36F4-15D8E4335A92}"/>
                </a:ext>
              </a:extLst>
            </p:cNvPr>
            <p:cNvSpPr txBox="1"/>
            <p:nvPr/>
          </p:nvSpPr>
          <p:spPr>
            <a:xfrm>
              <a:off x="10714538" y="6085901"/>
              <a:ext cx="1066115" cy="487997"/>
            </a:xfrm>
            <a:prstGeom prst="rect">
              <a:avLst/>
            </a:prstGeom>
            <a:noFill/>
          </p:spPr>
          <p:txBody>
            <a:bodyPr wrap="square" rtlCol="0">
              <a:spAutoFit/>
            </a:bodyPr>
            <a:lstStyle/>
            <a:p>
              <a:r>
                <a:rPr lang="en-US" sz="889" dirty="0"/>
                <a:t>Chaitanya </a:t>
              </a:r>
              <a:r>
                <a:rPr lang="en-US" sz="889" dirty="0" err="1"/>
                <a:t>Ullal</a:t>
              </a:r>
              <a:endParaRPr lang="en-US" sz="889" dirty="0"/>
            </a:p>
          </p:txBody>
        </p:sp>
      </p:grpSp>
      <p:grpSp>
        <p:nvGrpSpPr>
          <p:cNvPr id="98" name="Group 97"/>
          <p:cNvGrpSpPr/>
          <p:nvPr/>
        </p:nvGrpSpPr>
        <p:grpSpPr>
          <a:xfrm>
            <a:off x="7141723" y="1330994"/>
            <a:ext cx="894596" cy="1183922"/>
            <a:chOff x="28414529" y="5143497"/>
            <a:chExt cx="3220547" cy="4262121"/>
          </a:xfrm>
        </p:grpSpPr>
        <p:sp>
          <p:nvSpPr>
            <p:cNvPr id="70" name="TextBox 69">
              <a:extLst>
                <a:ext uri="{FF2B5EF4-FFF2-40B4-BE49-F238E27FC236}">
                  <a16:creationId xmlns:a16="http://schemas.microsoft.com/office/drawing/2014/main" id="{8C343998-B84D-AEDF-14CA-3CD91C484679}"/>
                </a:ext>
              </a:extLst>
            </p:cNvPr>
            <p:cNvSpPr txBox="1"/>
            <p:nvPr/>
          </p:nvSpPr>
          <p:spPr>
            <a:xfrm>
              <a:off x="28414529" y="8580624"/>
              <a:ext cx="3220547" cy="824994"/>
            </a:xfrm>
            <a:prstGeom prst="rect">
              <a:avLst/>
            </a:prstGeom>
            <a:noFill/>
          </p:spPr>
          <p:txBody>
            <a:bodyPr wrap="square" rtlCol="0">
              <a:spAutoFit/>
            </a:bodyPr>
            <a:lstStyle/>
            <a:p>
              <a:pPr algn="ctr"/>
              <a:r>
                <a:rPr lang="en-US" sz="889" dirty="0"/>
                <a:t>Fred Willett</a:t>
              </a:r>
            </a:p>
          </p:txBody>
        </p:sp>
        <p:pic>
          <p:nvPicPr>
            <p:cNvPr id="84" name="Picture 83" descr="A person wearing glasses&#10;&#10;Description automatically generated with medium confidence">
              <a:extLst>
                <a:ext uri="{FF2B5EF4-FFF2-40B4-BE49-F238E27FC236}">
                  <a16:creationId xmlns:a16="http://schemas.microsoft.com/office/drawing/2014/main" id="{C71668E4-ABEF-7DD6-62DB-3BF619222E8A}"/>
                </a:ext>
              </a:extLst>
            </p:cNvPr>
            <p:cNvPicPr preferRelativeResize="0">
              <a:picLocks/>
            </p:cNvPicPr>
            <p:nvPr/>
          </p:nvPicPr>
          <p:blipFill rotWithShape="1">
            <a:blip r:embed="rId21" cstate="print">
              <a:extLst>
                <a:ext uri="{28A0092B-C50C-407E-A947-70E740481C1C}">
                  <a14:useLocalDpi xmlns:a14="http://schemas.microsoft.com/office/drawing/2010/main" val="0"/>
                </a:ext>
              </a:extLst>
            </a:blip>
            <a:srcRect l="7189" r="6853"/>
            <a:stretch/>
          </p:blipFill>
          <p:spPr>
            <a:xfrm>
              <a:off x="28514532" y="5143497"/>
              <a:ext cx="2788920" cy="3456432"/>
            </a:xfrm>
            <a:prstGeom prst="rect">
              <a:avLst/>
            </a:prstGeom>
          </p:spPr>
        </p:pic>
      </p:grpSp>
      <p:grpSp>
        <p:nvGrpSpPr>
          <p:cNvPr id="92" name="Group 91">
            <a:extLst>
              <a:ext uri="{FF2B5EF4-FFF2-40B4-BE49-F238E27FC236}">
                <a16:creationId xmlns:a16="http://schemas.microsoft.com/office/drawing/2014/main" id="{F1688862-50E8-A5FC-27CE-EF2898793E80}"/>
              </a:ext>
            </a:extLst>
          </p:cNvPr>
          <p:cNvGrpSpPr/>
          <p:nvPr/>
        </p:nvGrpSpPr>
        <p:grpSpPr>
          <a:xfrm>
            <a:off x="5539126" y="2817185"/>
            <a:ext cx="820914" cy="1315762"/>
            <a:chOff x="10803538" y="3155354"/>
            <a:chExt cx="1094552" cy="1754351"/>
          </a:xfrm>
        </p:grpSpPr>
        <p:sp>
          <p:nvSpPr>
            <p:cNvPr id="51" name="TextBox 50">
              <a:extLst>
                <a:ext uri="{FF2B5EF4-FFF2-40B4-BE49-F238E27FC236}">
                  <a16:creationId xmlns:a16="http://schemas.microsoft.com/office/drawing/2014/main" id="{A2BE8975-7744-6100-5F2F-6B95E4FD74D3}"/>
                </a:ext>
              </a:extLst>
            </p:cNvPr>
            <p:cNvSpPr txBox="1"/>
            <p:nvPr/>
          </p:nvSpPr>
          <p:spPr>
            <a:xfrm>
              <a:off x="10803538" y="4421707"/>
              <a:ext cx="1094552" cy="487998"/>
            </a:xfrm>
            <a:prstGeom prst="rect">
              <a:avLst/>
            </a:prstGeom>
            <a:noFill/>
          </p:spPr>
          <p:txBody>
            <a:bodyPr wrap="square" rtlCol="0">
              <a:spAutoFit/>
            </a:bodyPr>
            <a:lstStyle/>
            <a:p>
              <a:pPr algn="ctr"/>
              <a:r>
                <a:rPr lang="en-US" sz="889" dirty="0"/>
                <a:t>Alex Patterson</a:t>
              </a:r>
            </a:p>
          </p:txBody>
        </p:sp>
        <p:pic>
          <p:nvPicPr>
            <p:cNvPr id="85" name="Picture 84">
              <a:extLst>
                <a:ext uri="{FF2B5EF4-FFF2-40B4-BE49-F238E27FC236}">
                  <a16:creationId xmlns:a16="http://schemas.microsoft.com/office/drawing/2014/main" id="{3B271852-97BC-D527-8DEB-533EFA1E67C9}"/>
                </a:ext>
              </a:extLst>
            </p:cNvPr>
            <p:cNvPicPr preferRelativeResize="0">
              <a:picLocks/>
            </p:cNvPicPr>
            <p:nvPr/>
          </p:nvPicPr>
          <p:blipFill>
            <a:blip r:embed="rId22"/>
            <a:stretch>
              <a:fillRect/>
            </a:stretch>
          </p:blipFill>
          <p:spPr>
            <a:xfrm>
              <a:off x="10811609" y="3155354"/>
              <a:ext cx="1033272" cy="1280160"/>
            </a:xfrm>
            <a:prstGeom prst="rect">
              <a:avLst/>
            </a:prstGeom>
          </p:spPr>
        </p:pic>
      </p:grpSp>
      <p:grpSp>
        <p:nvGrpSpPr>
          <p:cNvPr id="93" name="Group 92">
            <a:extLst>
              <a:ext uri="{FF2B5EF4-FFF2-40B4-BE49-F238E27FC236}">
                <a16:creationId xmlns:a16="http://schemas.microsoft.com/office/drawing/2014/main" id="{0B10B3F9-9572-7F93-3342-735D0F9A3693}"/>
              </a:ext>
            </a:extLst>
          </p:cNvPr>
          <p:cNvGrpSpPr/>
          <p:nvPr/>
        </p:nvGrpSpPr>
        <p:grpSpPr>
          <a:xfrm>
            <a:off x="2049179" y="2803739"/>
            <a:ext cx="854221" cy="1181059"/>
            <a:chOff x="9470666" y="3153247"/>
            <a:chExt cx="1138961" cy="1574747"/>
          </a:xfrm>
        </p:grpSpPr>
        <p:sp>
          <p:nvSpPr>
            <p:cNvPr id="32" name="TextBox 31">
              <a:extLst>
                <a:ext uri="{FF2B5EF4-FFF2-40B4-BE49-F238E27FC236}">
                  <a16:creationId xmlns:a16="http://schemas.microsoft.com/office/drawing/2014/main" id="{F1AC3BFF-6D96-84B6-5DA2-EC2A9CA10C55}"/>
                </a:ext>
              </a:extLst>
            </p:cNvPr>
            <p:cNvSpPr txBox="1"/>
            <p:nvPr/>
          </p:nvSpPr>
          <p:spPr>
            <a:xfrm flipH="1">
              <a:off x="9470666" y="4422440"/>
              <a:ext cx="1138961" cy="305554"/>
            </a:xfrm>
            <a:prstGeom prst="rect">
              <a:avLst/>
            </a:prstGeom>
            <a:noFill/>
          </p:spPr>
          <p:txBody>
            <a:bodyPr wrap="square" rtlCol="0">
              <a:spAutoFit/>
            </a:bodyPr>
            <a:lstStyle/>
            <a:p>
              <a:pPr algn="ctr"/>
              <a:r>
                <a:rPr lang="en-US" sz="889" dirty="0"/>
                <a:t>Rena Huang</a:t>
              </a:r>
            </a:p>
          </p:txBody>
        </p:sp>
        <p:pic>
          <p:nvPicPr>
            <p:cNvPr id="91" name="Picture 4" descr="Rena Huang">
              <a:extLst>
                <a:ext uri="{FF2B5EF4-FFF2-40B4-BE49-F238E27FC236}">
                  <a16:creationId xmlns:a16="http://schemas.microsoft.com/office/drawing/2014/main" id="{D407B3A4-DB50-038A-30E9-2A1A59A667FE}"/>
                </a:ext>
              </a:extLst>
            </p:cNvPr>
            <p:cNvPicPr preferRelativeResize="0">
              <a:picLocks noChangeArrowheads="1"/>
            </p:cNvPicPr>
            <p:nvPr/>
          </p:nvPicPr>
          <p:blipFill rotWithShape="1">
            <a:blip r:embed="rId23" cstate="print">
              <a:extLst>
                <a:ext uri="{28A0092B-C50C-407E-A947-70E740481C1C}">
                  <a14:useLocalDpi xmlns:a14="http://schemas.microsoft.com/office/drawing/2010/main" val="0"/>
                </a:ext>
              </a:extLst>
            </a:blip>
            <a:srcRect l="7684" r="6736"/>
            <a:stretch/>
          </p:blipFill>
          <p:spPr bwMode="auto">
            <a:xfrm>
              <a:off x="9500303" y="3153247"/>
              <a:ext cx="1033272" cy="12806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62942827-A240-E36F-76A5-406F784702E8}"/>
              </a:ext>
            </a:extLst>
          </p:cNvPr>
          <p:cNvGrpSpPr/>
          <p:nvPr/>
        </p:nvGrpSpPr>
        <p:grpSpPr>
          <a:xfrm>
            <a:off x="6351405" y="2822345"/>
            <a:ext cx="1000595" cy="1180510"/>
            <a:chOff x="22861327" y="10526097"/>
            <a:chExt cx="3602141" cy="4249835"/>
          </a:xfrm>
        </p:grpSpPr>
        <p:sp>
          <p:nvSpPr>
            <p:cNvPr id="26" name="TextBox 25">
              <a:extLst>
                <a:ext uri="{FF2B5EF4-FFF2-40B4-BE49-F238E27FC236}">
                  <a16:creationId xmlns:a16="http://schemas.microsoft.com/office/drawing/2014/main" id="{6441C9A6-537B-9311-9E6C-751C67A82D84}"/>
                </a:ext>
              </a:extLst>
            </p:cNvPr>
            <p:cNvSpPr txBox="1"/>
            <p:nvPr/>
          </p:nvSpPr>
          <p:spPr>
            <a:xfrm>
              <a:off x="22861327" y="13950938"/>
              <a:ext cx="3602141" cy="824994"/>
            </a:xfrm>
            <a:prstGeom prst="rect">
              <a:avLst/>
            </a:prstGeom>
            <a:noFill/>
          </p:spPr>
          <p:txBody>
            <a:bodyPr wrap="none" rtlCol="0">
              <a:spAutoFit/>
            </a:bodyPr>
            <a:lstStyle/>
            <a:p>
              <a:r>
                <a:rPr lang="en-US" sz="889" dirty="0"/>
                <a:t>James Dylan Rees</a:t>
              </a:r>
            </a:p>
          </p:txBody>
        </p:sp>
        <p:pic>
          <p:nvPicPr>
            <p:cNvPr id="94" name="Picture 93">
              <a:extLst>
                <a:ext uri="{FF2B5EF4-FFF2-40B4-BE49-F238E27FC236}">
                  <a16:creationId xmlns:a16="http://schemas.microsoft.com/office/drawing/2014/main" id="{2E43DB20-B1FB-D9A8-CE55-F97C8DAAA30C}"/>
                </a:ext>
              </a:extLst>
            </p:cNvPr>
            <p:cNvPicPr preferRelativeResize="0">
              <a:picLocks/>
            </p:cNvPicPr>
            <p:nvPr/>
          </p:nvPicPr>
          <p:blipFill rotWithShape="1">
            <a:blip r:embed="rId24"/>
            <a:srcRect l="10635" b="9420"/>
            <a:stretch/>
          </p:blipFill>
          <p:spPr>
            <a:xfrm>
              <a:off x="23040688" y="10526097"/>
              <a:ext cx="2789835" cy="3456431"/>
            </a:xfrm>
            <a:prstGeom prst="rect">
              <a:avLst/>
            </a:prstGeom>
          </p:spPr>
        </p:pic>
      </p:grpSp>
      <p:grpSp>
        <p:nvGrpSpPr>
          <p:cNvPr id="29" name="Group 28"/>
          <p:cNvGrpSpPr/>
          <p:nvPr/>
        </p:nvGrpSpPr>
        <p:grpSpPr>
          <a:xfrm>
            <a:off x="3621736" y="1334290"/>
            <a:ext cx="1032901" cy="1328146"/>
            <a:chOff x="4598017" y="1285233"/>
            <a:chExt cx="1377202" cy="1770861"/>
          </a:xfrm>
        </p:grpSpPr>
        <p:sp>
          <p:nvSpPr>
            <p:cNvPr id="52" name="TextBox 51"/>
            <p:cNvSpPr txBox="1"/>
            <p:nvPr/>
          </p:nvSpPr>
          <p:spPr>
            <a:xfrm>
              <a:off x="4598017" y="2568097"/>
              <a:ext cx="1377202" cy="487997"/>
            </a:xfrm>
            <a:prstGeom prst="rect">
              <a:avLst/>
            </a:prstGeom>
            <a:noFill/>
          </p:spPr>
          <p:txBody>
            <a:bodyPr wrap="square" rtlCol="0">
              <a:spAutoFit/>
            </a:bodyPr>
            <a:lstStyle/>
            <a:p>
              <a:pPr algn="ctr">
                <a:tabLst>
                  <a:tab pos="111898" algn="l"/>
                </a:tabLst>
              </a:pPr>
              <a:r>
                <a:rPr lang="en-US" sz="889" dirty="0"/>
                <a:t>Matt Oehlschlaeger</a:t>
              </a:r>
            </a:p>
          </p:txBody>
        </p:sp>
        <p:pic>
          <p:nvPicPr>
            <p:cNvPr id="19" name="Picture 18"/>
            <p:cNvPicPr preferRelativeResize="0">
              <a:picLocks/>
            </p:cNvPicPr>
            <p:nvPr/>
          </p:nvPicPr>
          <p:blipFill>
            <a:blip r:embed="rId25"/>
            <a:stretch>
              <a:fillRect/>
            </a:stretch>
          </p:blipFill>
          <p:spPr>
            <a:xfrm>
              <a:off x="4758279" y="1285233"/>
              <a:ext cx="1033272" cy="1280160"/>
            </a:xfrm>
            <a:prstGeom prst="rect">
              <a:avLst/>
            </a:prstGeom>
          </p:spPr>
        </p:pic>
      </p:grpSp>
      <p:grpSp>
        <p:nvGrpSpPr>
          <p:cNvPr id="53" name="Group 52"/>
          <p:cNvGrpSpPr/>
          <p:nvPr/>
        </p:nvGrpSpPr>
        <p:grpSpPr>
          <a:xfrm>
            <a:off x="2799011" y="1315165"/>
            <a:ext cx="858331" cy="1337287"/>
            <a:chOff x="9401600" y="5165057"/>
            <a:chExt cx="3089991" cy="4814233"/>
          </a:xfrm>
        </p:grpSpPr>
        <p:sp>
          <p:nvSpPr>
            <p:cNvPr id="73" name="TextBox 72"/>
            <p:cNvSpPr txBox="1"/>
            <p:nvPr/>
          </p:nvSpPr>
          <p:spPr>
            <a:xfrm>
              <a:off x="9401600" y="8661697"/>
              <a:ext cx="3089991" cy="1317593"/>
            </a:xfrm>
            <a:prstGeom prst="rect">
              <a:avLst/>
            </a:prstGeom>
            <a:noFill/>
          </p:spPr>
          <p:txBody>
            <a:bodyPr wrap="square" rtlCol="0">
              <a:spAutoFit/>
            </a:bodyPr>
            <a:lstStyle/>
            <a:p>
              <a:pPr algn="ctr">
                <a:tabLst>
                  <a:tab pos="111898" algn="l"/>
                </a:tabLst>
              </a:pPr>
              <a:r>
                <a:rPr lang="en-US" sz="889" dirty="0"/>
                <a:t>Sandipan Mishra</a:t>
              </a:r>
            </a:p>
          </p:txBody>
        </p:sp>
        <p:pic>
          <p:nvPicPr>
            <p:cNvPr id="49" name="Picture 48"/>
            <p:cNvPicPr preferRelativeResize="0">
              <a:picLocks/>
            </p:cNvPicPr>
            <p:nvPr/>
          </p:nvPicPr>
          <p:blipFill rotWithShape="1">
            <a:blip r:embed="rId26"/>
            <a:srcRect l="6429" r="6429"/>
            <a:stretch/>
          </p:blipFill>
          <p:spPr>
            <a:xfrm>
              <a:off x="9561516" y="5165057"/>
              <a:ext cx="2788920" cy="3456432"/>
            </a:xfrm>
            <a:prstGeom prst="rect">
              <a:avLst/>
            </a:prstGeom>
          </p:spPr>
        </p:pic>
      </p:grpSp>
      <p:grpSp>
        <p:nvGrpSpPr>
          <p:cNvPr id="97" name="Group 96"/>
          <p:cNvGrpSpPr/>
          <p:nvPr/>
        </p:nvGrpSpPr>
        <p:grpSpPr>
          <a:xfrm>
            <a:off x="2923192" y="2812540"/>
            <a:ext cx="841883" cy="1192383"/>
            <a:chOff x="11129769" y="15605728"/>
            <a:chExt cx="3030777" cy="4292580"/>
          </a:xfrm>
        </p:grpSpPr>
        <p:pic>
          <p:nvPicPr>
            <p:cNvPr id="47" name="Picture 46"/>
            <p:cNvPicPr preferRelativeResize="0">
              <a:picLocks/>
            </p:cNvPicPr>
            <p:nvPr/>
          </p:nvPicPr>
          <p:blipFill>
            <a:blip r:embed="rId27"/>
            <a:stretch>
              <a:fillRect/>
            </a:stretch>
          </p:blipFill>
          <p:spPr>
            <a:xfrm>
              <a:off x="11189921" y="15605728"/>
              <a:ext cx="2789834" cy="3456432"/>
            </a:xfrm>
            <a:prstGeom prst="rect">
              <a:avLst/>
            </a:prstGeom>
          </p:spPr>
        </p:pic>
        <p:sp>
          <p:nvSpPr>
            <p:cNvPr id="83" name="TextBox 82"/>
            <p:cNvSpPr txBox="1"/>
            <p:nvPr/>
          </p:nvSpPr>
          <p:spPr>
            <a:xfrm>
              <a:off x="11129769" y="19073314"/>
              <a:ext cx="3030777" cy="824994"/>
            </a:xfrm>
            <a:prstGeom prst="rect">
              <a:avLst/>
            </a:prstGeom>
            <a:noFill/>
          </p:spPr>
          <p:txBody>
            <a:bodyPr wrap="square" rtlCol="0">
              <a:spAutoFit/>
            </a:bodyPr>
            <a:lstStyle/>
            <a:p>
              <a:pPr algn="ctr"/>
              <a:r>
                <a:rPr lang="en-US" sz="889" dirty="0"/>
                <a:t>Agung Julius</a:t>
              </a:r>
            </a:p>
          </p:txBody>
        </p:sp>
      </p:grpSp>
      <p:grpSp>
        <p:nvGrpSpPr>
          <p:cNvPr id="15" name="Group 14">
            <a:extLst>
              <a:ext uri="{FF2B5EF4-FFF2-40B4-BE49-F238E27FC236}">
                <a16:creationId xmlns:a16="http://schemas.microsoft.com/office/drawing/2014/main" id="{8D2CFA29-27FD-0640-D476-1DAB176B3145}"/>
              </a:ext>
            </a:extLst>
          </p:cNvPr>
          <p:cNvGrpSpPr/>
          <p:nvPr/>
        </p:nvGrpSpPr>
        <p:grpSpPr>
          <a:xfrm>
            <a:off x="8071751" y="2815900"/>
            <a:ext cx="778579" cy="1203835"/>
            <a:chOff x="28948496" y="10477683"/>
            <a:chExt cx="2802884" cy="4333805"/>
          </a:xfrm>
        </p:grpSpPr>
        <p:sp>
          <p:nvSpPr>
            <p:cNvPr id="99" name="TextBox 98"/>
            <p:cNvSpPr txBox="1"/>
            <p:nvPr/>
          </p:nvSpPr>
          <p:spPr>
            <a:xfrm>
              <a:off x="28948496" y="13986494"/>
              <a:ext cx="2802884" cy="824994"/>
            </a:xfrm>
            <a:prstGeom prst="rect">
              <a:avLst/>
            </a:prstGeom>
            <a:noFill/>
          </p:spPr>
          <p:txBody>
            <a:bodyPr wrap="square" rtlCol="0">
              <a:spAutoFit/>
            </a:bodyPr>
            <a:lstStyle/>
            <a:p>
              <a:pPr algn="ctr"/>
              <a:r>
                <a:rPr lang="en-US" sz="889" dirty="0"/>
                <a:t>Kyle Wilt</a:t>
              </a:r>
            </a:p>
          </p:txBody>
        </p:sp>
        <p:pic>
          <p:nvPicPr>
            <p:cNvPr id="10" name="Picture 9">
              <a:extLst>
                <a:ext uri="{FF2B5EF4-FFF2-40B4-BE49-F238E27FC236}">
                  <a16:creationId xmlns:a16="http://schemas.microsoft.com/office/drawing/2014/main" id="{F7D68796-81E9-8026-CF0A-D4F3EC0E5D6C}"/>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l="12896" r="17255"/>
            <a:stretch/>
          </p:blipFill>
          <p:spPr>
            <a:xfrm>
              <a:off x="29081532" y="10477683"/>
              <a:ext cx="2552636" cy="3456433"/>
            </a:xfrm>
            <a:prstGeom prst="rect">
              <a:avLst/>
            </a:prstGeom>
          </p:spPr>
        </p:pic>
      </p:grpSp>
      <p:grpSp>
        <p:nvGrpSpPr>
          <p:cNvPr id="30" name="Group 29">
            <a:extLst>
              <a:ext uri="{FF2B5EF4-FFF2-40B4-BE49-F238E27FC236}">
                <a16:creationId xmlns:a16="http://schemas.microsoft.com/office/drawing/2014/main" id="{48156274-8BA6-1124-8FBF-D239B9DDEEFD}"/>
              </a:ext>
            </a:extLst>
          </p:cNvPr>
          <p:cNvGrpSpPr/>
          <p:nvPr/>
        </p:nvGrpSpPr>
        <p:grpSpPr>
          <a:xfrm>
            <a:off x="7021414" y="5216514"/>
            <a:ext cx="915668" cy="1330837"/>
            <a:chOff x="25277089" y="16150552"/>
            <a:chExt cx="3296403" cy="4791013"/>
          </a:xfrm>
        </p:grpSpPr>
        <p:sp>
          <p:nvSpPr>
            <p:cNvPr id="67" name="TextBox 66">
              <a:extLst>
                <a:ext uri="{FF2B5EF4-FFF2-40B4-BE49-F238E27FC236}">
                  <a16:creationId xmlns:a16="http://schemas.microsoft.com/office/drawing/2014/main" id="{4E411136-AFF3-F50B-727A-D76F942610AB}"/>
                </a:ext>
              </a:extLst>
            </p:cNvPr>
            <p:cNvSpPr txBox="1"/>
            <p:nvPr/>
          </p:nvSpPr>
          <p:spPr>
            <a:xfrm>
              <a:off x="25277089" y="19623972"/>
              <a:ext cx="3296403" cy="1317593"/>
            </a:xfrm>
            <a:prstGeom prst="rect">
              <a:avLst/>
            </a:prstGeom>
            <a:noFill/>
          </p:spPr>
          <p:txBody>
            <a:bodyPr wrap="square" rtlCol="0">
              <a:spAutoFit/>
            </a:bodyPr>
            <a:lstStyle/>
            <a:p>
              <a:pPr algn="ctr"/>
              <a:r>
                <a:rPr lang="en-US" sz="889" dirty="0"/>
                <a:t>Edmund Palermo</a:t>
              </a:r>
            </a:p>
          </p:txBody>
        </p:sp>
        <p:pic>
          <p:nvPicPr>
            <p:cNvPr id="24" name="Picture 23">
              <a:extLst>
                <a:ext uri="{FF2B5EF4-FFF2-40B4-BE49-F238E27FC236}">
                  <a16:creationId xmlns:a16="http://schemas.microsoft.com/office/drawing/2014/main" id="{4CEA2553-7F69-8E8D-A995-E377017158FE}"/>
                </a:ext>
              </a:extLst>
            </p:cNvPr>
            <p:cNvPicPr>
              <a:picLocks noChangeAspect="1"/>
            </p:cNvPicPr>
            <p:nvPr/>
          </p:nvPicPr>
          <p:blipFill>
            <a:blip r:embed="rId29"/>
            <a:stretch>
              <a:fillRect/>
            </a:stretch>
          </p:blipFill>
          <p:spPr>
            <a:xfrm>
              <a:off x="25418700" y="16150552"/>
              <a:ext cx="2872467" cy="3456431"/>
            </a:xfrm>
            <a:prstGeom prst="rect">
              <a:avLst/>
            </a:prstGeom>
          </p:spPr>
        </p:pic>
      </p:grpSp>
      <p:pic>
        <p:nvPicPr>
          <p:cNvPr id="11" name="Picture 10"/>
          <p:cNvPicPr preferRelativeResize="0">
            <a:picLocks/>
          </p:cNvPicPr>
          <p:nvPr/>
        </p:nvPicPr>
        <p:blipFill>
          <a:blip r:embed="rId30"/>
          <a:stretch>
            <a:fillRect/>
          </a:stretch>
        </p:blipFill>
        <p:spPr>
          <a:xfrm>
            <a:off x="330538" y="1312042"/>
            <a:ext cx="774700" cy="960120"/>
          </a:xfrm>
          <a:prstGeom prst="rect">
            <a:avLst/>
          </a:prstGeom>
        </p:spPr>
      </p:pic>
      <p:grpSp>
        <p:nvGrpSpPr>
          <p:cNvPr id="48" name="Group 47"/>
          <p:cNvGrpSpPr/>
          <p:nvPr/>
        </p:nvGrpSpPr>
        <p:grpSpPr>
          <a:xfrm>
            <a:off x="342412" y="3984925"/>
            <a:ext cx="783146" cy="1189285"/>
            <a:chOff x="1173588" y="13435884"/>
            <a:chExt cx="2819327" cy="4281426"/>
          </a:xfrm>
        </p:grpSpPr>
        <p:pic>
          <p:nvPicPr>
            <p:cNvPr id="31" name="Picture 30"/>
            <p:cNvPicPr preferRelativeResize="0">
              <a:picLocks/>
            </p:cNvPicPr>
            <p:nvPr/>
          </p:nvPicPr>
          <p:blipFill>
            <a:blip r:embed="rId31"/>
            <a:stretch>
              <a:fillRect/>
            </a:stretch>
          </p:blipFill>
          <p:spPr>
            <a:xfrm>
              <a:off x="1203995" y="13435884"/>
              <a:ext cx="2788920" cy="3456432"/>
            </a:xfrm>
            <a:prstGeom prst="rect">
              <a:avLst/>
            </a:prstGeom>
          </p:spPr>
        </p:pic>
        <p:sp>
          <p:nvSpPr>
            <p:cNvPr id="42" name="TextBox 41"/>
            <p:cNvSpPr txBox="1"/>
            <p:nvPr/>
          </p:nvSpPr>
          <p:spPr>
            <a:xfrm>
              <a:off x="1173588" y="16892316"/>
              <a:ext cx="2819327" cy="824994"/>
            </a:xfrm>
            <a:prstGeom prst="rect">
              <a:avLst/>
            </a:prstGeom>
            <a:noFill/>
          </p:spPr>
          <p:txBody>
            <a:bodyPr wrap="square" rtlCol="0">
              <a:spAutoFit/>
            </a:bodyPr>
            <a:lstStyle/>
            <a:p>
              <a:pPr algn="ctr"/>
              <a:r>
                <a:rPr lang="en-US" sz="889" dirty="0"/>
                <a:t>Paul Chow</a:t>
              </a:r>
            </a:p>
          </p:txBody>
        </p:sp>
      </p:grpSp>
      <p:grpSp>
        <p:nvGrpSpPr>
          <p:cNvPr id="50" name="Group 49"/>
          <p:cNvGrpSpPr/>
          <p:nvPr/>
        </p:nvGrpSpPr>
        <p:grpSpPr>
          <a:xfrm>
            <a:off x="1287581" y="3984925"/>
            <a:ext cx="774700" cy="1189285"/>
            <a:chOff x="4694004" y="13492124"/>
            <a:chExt cx="2788920" cy="4281426"/>
          </a:xfrm>
        </p:grpSpPr>
        <p:pic>
          <p:nvPicPr>
            <p:cNvPr id="37" name="Picture 36"/>
            <p:cNvPicPr preferRelativeResize="0">
              <a:picLocks/>
            </p:cNvPicPr>
            <p:nvPr/>
          </p:nvPicPr>
          <p:blipFill>
            <a:blip r:embed="rId32"/>
            <a:stretch>
              <a:fillRect/>
            </a:stretch>
          </p:blipFill>
          <p:spPr>
            <a:xfrm>
              <a:off x="4694004" y="13492124"/>
              <a:ext cx="2788920" cy="3456432"/>
            </a:xfrm>
            <a:prstGeom prst="rect">
              <a:avLst/>
            </a:prstGeom>
          </p:spPr>
        </p:pic>
        <p:sp>
          <p:nvSpPr>
            <p:cNvPr id="46" name="TextBox 45"/>
            <p:cNvSpPr txBox="1"/>
            <p:nvPr/>
          </p:nvSpPr>
          <p:spPr>
            <a:xfrm>
              <a:off x="4694004" y="16948556"/>
              <a:ext cx="2788920" cy="824994"/>
            </a:xfrm>
            <a:prstGeom prst="rect">
              <a:avLst/>
            </a:prstGeom>
            <a:noFill/>
          </p:spPr>
          <p:txBody>
            <a:bodyPr wrap="square" rtlCol="0">
              <a:spAutoFit/>
            </a:bodyPr>
            <a:lstStyle/>
            <a:p>
              <a:r>
                <a:rPr lang="en-US" sz="889" dirty="0" err="1"/>
                <a:t>Muhsin</a:t>
              </a:r>
              <a:r>
                <a:rPr lang="en-US" sz="889" dirty="0"/>
                <a:t> </a:t>
              </a:r>
              <a:r>
                <a:rPr lang="en-US" sz="889" dirty="0" err="1"/>
                <a:t>Celik</a:t>
              </a:r>
              <a:endParaRPr lang="en-US" sz="889" dirty="0"/>
            </a:p>
          </p:txBody>
        </p:sp>
      </p:grpSp>
      <p:sp>
        <p:nvSpPr>
          <p:cNvPr id="60" name="TextBox 59"/>
          <p:cNvSpPr txBox="1"/>
          <p:nvPr/>
        </p:nvSpPr>
        <p:spPr>
          <a:xfrm>
            <a:off x="330538" y="2273516"/>
            <a:ext cx="766731" cy="365998"/>
          </a:xfrm>
          <a:prstGeom prst="rect">
            <a:avLst/>
          </a:prstGeom>
          <a:noFill/>
        </p:spPr>
        <p:txBody>
          <a:bodyPr wrap="square" rtlCol="0">
            <a:spAutoFit/>
          </a:bodyPr>
          <a:lstStyle/>
          <a:p>
            <a:pPr algn="ctr"/>
            <a:r>
              <a:rPr lang="en-US" sz="889" dirty="0"/>
              <a:t>Casey Hoffman</a:t>
            </a:r>
          </a:p>
        </p:txBody>
      </p:sp>
      <p:sp>
        <p:nvSpPr>
          <p:cNvPr id="61" name="TextBox 60"/>
          <p:cNvSpPr txBox="1"/>
          <p:nvPr/>
        </p:nvSpPr>
        <p:spPr>
          <a:xfrm>
            <a:off x="8187406" y="2285463"/>
            <a:ext cx="741624" cy="365998"/>
          </a:xfrm>
          <a:prstGeom prst="rect">
            <a:avLst/>
          </a:prstGeom>
          <a:noFill/>
        </p:spPr>
        <p:txBody>
          <a:bodyPr wrap="square" rtlCol="0">
            <a:spAutoFit/>
          </a:bodyPr>
          <a:lstStyle/>
          <a:p>
            <a:pPr algn="ctr"/>
            <a:r>
              <a:rPr lang="en-US" sz="889" dirty="0"/>
              <a:t>Clint Ballinger</a:t>
            </a:r>
          </a:p>
        </p:txBody>
      </p:sp>
      <p:pic>
        <p:nvPicPr>
          <p:cNvPr id="66" name="Picture 65" descr="A person in a blue suit&#10;&#10;Description automatically generated">
            <a:extLst>
              <a:ext uri="{FF2B5EF4-FFF2-40B4-BE49-F238E27FC236}">
                <a16:creationId xmlns:a16="http://schemas.microsoft.com/office/drawing/2014/main" id="{549E6136-F9D4-1F98-7DCD-6944B2989E05}"/>
              </a:ext>
            </a:extLst>
          </p:cNvPr>
          <p:cNvPicPr>
            <a:picLocks noChangeAspect="1"/>
          </p:cNvPicPr>
          <p:nvPr/>
        </p:nvPicPr>
        <p:blipFill rotWithShape="1">
          <a:blip r:embed="rId33">
            <a:extLst>
              <a:ext uri="{28A0092B-C50C-407E-A947-70E740481C1C}">
                <a14:useLocalDpi xmlns:a14="http://schemas.microsoft.com/office/drawing/2010/main" val="0"/>
              </a:ext>
            </a:extLst>
          </a:blip>
          <a:srcRect l="10414" r="12135"/>
          <a:stretch/>
        </p:blipFill>
        <p:spPr>
          <a:xfrm>
            <a:off x="8077912" y="1339724"/>
            <a:ext cx="729672" cy="942101"/>
          </a:xfrm>
          <a:prstGeom prst="rect">
            <a:avLst/>
          </a:prstGeom>
        </p:spPr>
      </p:pic>
      <p:sp>
        <p:nvSpPr>
          <p:cNvPr id="65" name="Slide Number Placeholder 4">
            <a:extLst>
              <a:ext uri="{FF2B5EF4-FFF2-40B4-BE49-F238E27FC236}">
                <a16:creationId xmlns:a16="http://schemas.microsoft.com/office/drawing/2014/main" id="{0BB8BC5C-068B-367D-7BE8-96B8372C5265}"/>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12</a:t>
            </a:fld>
            <a:endParaRPr lang="en-US" dirty="0"/>
          </a:p>
        </p:txBody>
      </p:sp>
    </p:spTree>
    <p:extLst>
      <p:ext uri="{BB962C8B-B14F-4D97-AF65-F5344CB8AC3E}">
        <p14:creationId xmlns:p14="http://schemas.microsoft.com/office/powerpoint/2010/main" val="313026412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450469916"/>
              </p:ext>
            </p:extLst>
          </p:nvPr>
        </p:nvGraphicFramePr>
        <p:xfrm>
          <a:off x="381000" y="1005329"/>
          <a:ext cx="8382000" cy="547116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a:effectLst/>
                          <a:latin typeface="+mj-lt"/>
                          <a:ea typeface="MS Mincho"/>
                        </a:rPr>
                        <a:t>1.0</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7.20.23</a:t>
                      </a:r>
                    </a:p>
                  </a:txBody>
                  <a:tcPr marL="68580" marR="68580" marT="0" marB="0"/>
                </a:tc>
                <a:tc>
                  <a:txBody>
                    <a:bodyPr/>
                    <a:lstStyle/>
                    <a:p>
                      <a:pPr marL="0" marR="0" algn="l">
                        <a:spcBef>
                          <a:spcPts val="0"/>
                        </a:spcBef>
                        <a:spcAft>
                          <a:spcPts val="0"/>
                        </a:spcAft>
                      </a:pPr>
                      <a:r>
                        <a:rPr lang="en-US" sz="1200" baseline="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S23 Playbook</a:t>
                      </a:r>
                    </a:p>
                    <a:p>
                      <a:pPr marL="0" marR="0" algn="l">
                        <a:spcBef>
                          <a:spcPts val="0"/>
                        </a:spcBef>
                        <a:spcAft>
                          <a:spcPts val="0"/>
                        </a:spcAft>
                      </a:pPr>
                      <a:r>
                        <a:rPr lang="en-US" sz="1200" dirty="0">
                          <a:effectLst/>
                          <a:latin typeface="+mj-lt"/>
                          <a:ea typeface="MS Mincho"/>
                        </a:rPr>
                        <a:t>Revision history cleared</a:t>
                      </a:r>
                    </a:p>
                    <a:p>
                      <a:pPr marL="0" marR="0" algn="l">
                        <a:spcBef>
                          <a:spcPts val="0"/>
                        </a:spcBef>
                        <a:spcAft>
                          <a:spcPts val="0"/>
                        </a:spcAft>
                      </a:pPr>
                      <a:r>
                        <a:rPr lang="en-US" sz="1200" dirty="0">
                          <a:effectLst/>
                          <a:latin typeface="+mj-lt"/>
                          <a:ea typeface="MS Mincho"/>
                        </a:rPr>
                        <a:t>Revision history moved to END of PPT</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8.4.23</a:t>
                      </a:r>
                    </a:p>
                  </a:txBody>
                  <a:tcPr marL="68580" marR="68580" marT="0" marB="0"/>
                </a:tc>
                <a:tc>
                  <a:txBody>
                    <a:bodyPr/>
                    <a:lstStyle/>
                    <a:p>
                      <a:pPr marL="0" marR="0" algn="l">
                        <a:spcBef>
                          <a:spcPts val="0"/>
                        </a:spcBef>
                        <a:spcAft>
                          <a:spcPts val="0"/>
                        </a:spcAft>
                      </a:pPr>
                      <a:r>
                        <a:rPr lang="en-US" sz="1200" b="0" dirty="0">
                          <a:effectLst/>
                          <a:latin typeface="+mj-lt"/>
                          <a:ea typeface="MS Mincho"/>
                        </a:rPr>
                        <a:t>AP/JK/MA/BD</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Slight time shifts for class 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Wraparound narrative language and explanation slides</a:t>
                      </a: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1.3</a:t>
                      </a:r>
                    </a:p>
                  </a:txBody>
                  <a:tcPr marL="68580" marR="68580" marT="0" marB="0"/>
                </a:tc>
                <a:tc>
                  <a:txBody>
                    <a:bodyPr/>
                    <a:lstStyle/>
                    <a:p>
                      <a:pPr marL="0" marR="0" algn="l">
                        <a:spcBef>
                          <a:spcPts val="0"/>
                        </a:spcBef>
                        <a:spcAft>
                          <a:spcPts val="0"/>
                        </a:spcAft>
                      </a:pPr>
                      <a:r>
                        <a:rPr lang="en-US" sz="1200" b="0" dirty="0">
                          <a:effectLst/>
                          <a:latin typeface="+mj-lt"/>
                          <a:ea typeface="MS Mincho"/>
                        </a:rPr>
                        <a:t>8.8.23</a:t>
                      </a:r>
                    </a:p>
                  </a:txBody>
                  <a:tcPr marL="68580" marR="68580" marT="0" marB="0"/>
                </a:tc>
                <a:tc>
                  <a:txBody>
                    <a:bodyPr/>
                    <a:lstStyle/>
                    <a:p>
                      <a:pPr marL="0" marR="0" algn="l">
                        <a:spcBef>
                          <a:spcPts val="0"/>
                        </a:spcBef>
                        <a:spcAft>
                          <a:spcPts val="0"/>
                        </a:spcAft>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a:effectLst/>
                          <a:latin typeface="+mj-lt"/>
                          <a:ea typeface="MS Mincho"/>
                        </a:rPr>
                        <a:t>Adjusting </a:t>
                      </a:r>
                      <a:endParaRPr lang="en-US" sz="1200" b="0" dirty="0">
                        <a:effectLst/>
                        <a:latin typeface="+mj-lt"/>
                        <a:ea typeface="MS Mincho"/>
                      </a:endParaRP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1.4</a:t>
                      </a:r>
                    </a:p>
                  </a:txBody>
                  <a:tcPr marL="68580" marR="68580" marT="0" marB="0"/>
                </a:tc>
                <a:tc>
                  <a:txBody>
                    <a:bodyPr/>
                    <a:lstStyle/>
                    <a:p>
                      <a:pPr marL="0" marR="0" algn="l">
                        <a:spcBef>
                          <a:spcPts val="0"/>
                        </a:spcBef>
                        <a:spcAft>
                          <a:spcPts val="0"/>
                        </a:spcAft>
                      </a:pPr>
                      <a:r>
                        <a:rPr lang="en-US" sz="1200" b="0" dirty="0">
                          <a:effectLst/>
                          <a:latin typeface="+mj-lt"/>
                          <a:ea typeface="MS Mincho"/>
                        </a:rPr>
                        <a:t>8.11.23</a:t>
                      </a:r>
                    </a:p>
                  </a:txBody>
                  <a:tcPr marL="68580" marR="68580" marT="0" marB="0"/>
                </a:tc>
                <a:tc>
                  <a:txBody>
                    <a:bodyPr/>
                    <a:lstStyle/>
                    <a:p>
                      <a:pPr marL="0" marR="0" algn="l">
                        <a:spcBef>
                          <a:spcPts val="0"/>
                        </a:spcBef>
                        <a:spcAft>
                          <a:spcPts val="0"/>
                        </a:spcAft>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out of class task -&gt; action item</a:t>
                      </a:r>
                    </a:p>
                    <a:p>
                      <a:pPr marL="0" marR="0" algn="l">
                        <a:spcBef>
                          <a:spcPts val="0"/>
                        </a:spcBef>
                        <a:spcAft>
                          <a:spcPts val="0"/>
                        </a:spcAft>
                      </a:pPr>
                      <a:r>
                        <a:rPr lang="en-US" sz="1200" b="0" baseline="0" dirty="0">
                          <a:effectLst/>
                          <a:latin typeface="+mj-lt"/>
                          <a:ea typeface="MS Mincho"/>
                        </a:rPr>
                        <a:t>Sponsor -&gt; client</a:t>
                      </a:r>
                    </a:p>
                    <a:p>
                      <a:pPr marL="0" marR="0" algn="l">
                        <a:spcBef>
                          <a:spcPts val="0"/>
                        </a:spcBef>
                        <a:spcAft>
                          <a:spcPts val="0"/>
                        </a:spcAft>
                      </a:pPr>
                      <a:r>
                        <a:rPr lang="en-US" sz="1200" b="0" baseline="0" dirty="0">
                          <a:effectLst/>
                          <a:latin typeface="+mj-lt"/>
                          <a:ea typeface="MS Mincho"/>
                        </a:rPr>
                        <a:t>PDR -&gt; </a:t>
                      </a:r>
                      <a:r>
                        <a:rPr lang="en-US" sz="1200" b="0" kern="1200" baseline="0" dirty="0">
                          <a:solidFill>
                            <a:schemeClr val="dk1"/>
                          </a:solidFill>
                          <a:effectLst/>
                          <a:latin typeface="+mn-lt"/>
                          <a:ea typeface="MS Mincho"/>
                          <a:cs typeface="+mn-cs"/>
                        </a:rPr>
                        <a:t>Board of Directors Review</a:t>
                      </a:r>
                      <a:endParaRPr lang="en-US" sz="1200" b="0" baseline="0" dirty="0">
                        <a:effectLst/>
                        <a:latin typeface="+mj-lt"/>
                        <a:ea typeface="MS Mincho"/>
                      </a:endParaRPr>
                    </a:p>
                    <a:p>
                      <a:pPr marL="0" marR="0" algn="l">
                        <a:spcBef>
                          <a:spcPts val="0"/>
                        </a:spcBef>
                        <a:spcAft>
                          <a:spcPts val="0"/>
                        </a:spcAft>
                      </a:pPr>
                      <a:r>
                        <a:rPr lang="en-US" sz="1200" b="0" baseline="0" dirty="0">
                          <a:effectLst/>
                          <a:latin typeface="+mj-lt"/>
                          <a:ea typeface="MS Mincho"/>
                        </a:rPr>
                        <a:t>Statement of Work -&gt; Project Statement &amp; Objectives</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1.5</a:t>
                      </a:r>
                    </a:p>
                  </a:txBody>
                  <a:tcPr marL="68580" marR="68580" marT="0" marB="0"/>
                </a:tc>
                <a:tc>
                  <a:txBody>
                    <a:bodyPr/>
                    <a:lstStyle/>
                    <a:p>
                      <a:pPr marL="0" marR="0" algn="l">
                        <a:spcBef>
                          <a:spcPts val="0"/>
                        </a:spcBef>
                        <a:spcAft>
                          <a:spcPts val="0"/>
                        </a:spcAft>
                      </a:pPr>
                      <a:r>
                        <a:rPr lang="en-US" sz="1200" b="0" dirty="0">
                          <a:effectLst/>
                          <a:latin typeface="+mj-lt"/>
                          <a:ea typeface="MS Mincho"/>
                        </a:rPr>
                        <a:t>8.14.23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Better / more positive wording for Class 11 slide. Changed “student” to “team member” for narrative. Minor tweaks  for look. Added D&amp;D graphic to the framing slide. Keep that?</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1.6</a:t>
                      </a:r>
                    </a:p>
                  </a:txBody>
                  <a:tcPr marL="68580" marR="68580" marT="0" marB="0"/>
                </a:tc>
                <a:tc>
                  <a:txBody>
                    <a:bodyPr/>
                    <a:lstStyle/>
                    <a:p>
                      <a:pPr marL="0" marR="0" algn="l">
                        <a:spcBef>
                          <a:spcPts val="0"/>
                        </a:spcBef>
                        <a:spcAft>
                          <a:spcPts val="0"/>
                        </a:spcAft>
                      </a:pPr>
                      <a:r>
                        <a:rPr lang="en-US" sz="1200" b="0" dirty="0">
                          <a:effectLst/>
                          <a:latin typeface="+mj-lt"/>
                          <a:ea typeface="MS Mincho"/>
                        </a:rPr>
                        <a:t>8.16.23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dirty="0">
                          <a:effectLst/>
                          <a:latin typeface="+mj-lt"/>
                          <a:ea typeface="MS Mincho"/>
                        </a:rPr>
                        <a:t>Team meetings yields many updates for narrative and improved wording.</a:t>
                      </a: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1.7</a:t>
                      </a:r>
                    </a:p>
                  </a:txBody>
                  <a:tcPr marL="68580" marR="68580" marT="0" marB="0"/>
                </a:tc>
                <a:tc>
                  <a:txBody>
                    <a:bodyPr/>
                    <a:lstStyle/>
                    <a:p>
                      <a:pPr marL="0" marR="0" algn="l">
                        <a:spcBef>
                          <a:spcPts val="0"/>
                        </a:spcBef>
                        <a:spcAft>
                          <a:spcPts val="0"/>
                        </a:spcAft>
                      </a:pPr>
                      <a:r>
                        <a:rPr lang="en-US" sz="1200" b="0" dirty="0">
                          <a:effectLst/>
                          <a:latin typeface="+mj-lt"/>
                          <a:ea typeface="MS Mincho"/>
                        </a:rPr>
                        <a:t>8.17.23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some links and terminology</a:t>
                      </a:r>
                    </a:p>
                    <a:p>
                      <a:pPr marL="0" marR="0" algn="l">
                        <a:spcBef>
                          <a:spcPts val="0"/>
                        </a:spcBef>
                        <a:spcAft>
                          <a:spcPts val="0"/>
                        </a:spcAft>
                      </a:pPr>
                      <a:r>
                        <a:rPr lang="en-US" sz="1200" b="0" dirty="0">
                          <a:effectLst/>
                          <a:latin typeface="+mj-lt"/>
                          <a:ea typeface="MS Mincho"/>
                        </a:rPr>
                        <a:t>Swept and replaced instances of ‘class’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1.8</a:t>
                      </a:r>
                    </a:p>
                  </a:txBody>
                  <a:tcPr marL="68580" marR="68580" marT="0" marB="0"/>
                </a:tc>
                <a:tc>
                  <a:txBody>
                    <a:bodyPr/>
                    <a:lstStyle/>
                    <a:p>
                      <a:pPr marL="0" marR="0" algn="l">
                        <a:spcBef>
                          <a:spcPts val="0"/>
                        </a:spcBef>
                        <a:spcAft>
                          <a:spcPts val="0"/>
                        </a:spcAft>
                      </a:pPr>
                      <a:r>
                        <a:rPr lang="en-US" sz="1200" dirty="0">
                          <a:effectLst/>
                          <a:latin typeface="+mj-lt"/>
                          <a:ea typeface="MS Mincho"/>
                        </a:rPr>
                        <a:t>8.17.23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AP,KN,MA,BD</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Removed </a:t>
                      </a:r>
                      <a:r>
                        <a:rPr lang="en-US" sz="1200" kern="1200" dirty="0">
                          <a:solidFill>
                            <a:schemeClr val="dk1"/>
                          </a:solidFill>
                          <a:effectLst/>
                          <a:latin typeface="+mn-lt"/>
                          <a:ea typeface="MS Mincho"/>
                          <a:cs typeface="+mn-cs"/>
                        </a:rPr>
                        <a:t>Orientation </a:t>
                      </a:r>
                      <a:r>
                        <a:rPr lang="en-US" sz="1200" dirty="0">
                          <a:effectLst/>
                          <a:latin typeface="+mj-lt"/>
                          <a:ea typeface="MS Mincho"/>
                        </a:rPr>
                        <a:t>Day 9+10</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Added All hands meeting slides</a:t>
                      </a:r>
                    </a:p>
                  </a:txBody>
                  <a:tcPr marL="68580" marR="68580" marT="0" marB="0"/>
                </a:tc>
                <a:extLst>
                  <a:ext uri="{0D108BD9-81ED-4DB2-BD59-A6C34878D82A}">
                    <a16:rowId xmlns:a16="http://schemas.microsoft.com/office/drawing/2014/main" val="3050399495"/>
                  </a:ext>
                </a:extLst>
              </a:tr>
              <a:tr h="416402">
                <a:tc>
                  <a:txBody>
                    <a:bodyPr/>
                    <a:lstStyle/>
                    <a:p>
                      <a:pPr marL="0" marR="0" algn="l">
                        <a:spcBef>
                          <a:spcPts val="0"/>
                        </a:spcBef>
                        <a:spcAft>
                          <a:spcPts val="0"/>
                        </a:spcAft>
                      </a:pPr>
                      <a:r>
                        <a:rPr lang="en-US" sz="1200" dirty="0">
                          <a:effectLst/>
                          <a:latin typeface="+mj-lt"/>
                          <a:ea typeface="MS Mincho"/>
                        </a:rPr>
                        <a:t>1.9</a:t>
                      </a:r>
                    </a:p>
                  </a:txBody>
                  <a:tcPr marL="68580" marR="68580" marT="0" marB="0"/>
                </a:tc>
                <a:tc>
                  <a:txBody>
                    <a:bodyPr/>
                    <a:lstStyle/>
                    <a:p>
                      <a:pPr marL="0" marR="0" algn="l">
                        <a:spcBef>
                          <a:spcPts val="0"/>
                        </a:spcBef>
                        <a:spcAft>
                          <a:spcPts val="0"/>
                        </a:spcAft>
                      </a:pPr>
                      <a:r>
                        <a:rPr lang="en-US" sz="1200" dirty="0">
                          <a:effectLst/>
                          <a:latin typeface="+mj-lt"/>
                          <a:ea typeface="MS Mincho"/>
                        </a:rPr>
                        <a:t>8.18.23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ALL references to ‘Webex Space location’ removed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Deleted hidden slides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Page numbers standardized</a:t>
                      </a: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1.10</a:t>
                      </a:r>
                    </a:p>
                  </a:txBody>
                  <a:tcPr marL="68580" marR="68580" marT="0" marB="0"/>
                </a:tc>
                <a:tc>
                  <a:txBody>
                    <a:bodyPr/>
                    <a:lstStyle/>
                    <a:p>
                      <a:pPr marL="0" marR="0" algn="l">
                        <a:spcBef>
                          <a:spcPts val="0"/>
                        </a:spcBef>
                        <a:spcAft>
                          <a:spcPts val="0"/>
                        </a:spcAft>
                      </a:pPr>
                      <a:r>
                        <a:rPr lang="en-US" sz="1200" dirty="0">
                          <a:effectLst/>
                          <a:latin typeface="+mj-lt"/>
                          <a:ea typeface="MS Mincho"/>
                        </a:rPr>
                        <a:t>8.21.23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Added Team-Building Retreat</a:t>
                      </a: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1.11</a:t>
                      </a:r>
                    </a:p>
                  </a:txBody>
                  <a:tcPr marL="68580" marR="68580" marT="0" marB="0"/>
                </a:tc>
                <a:tc>
                  <a:txBody>
                    <a:bodyPr/>
                    <a:lstStyle/>
                    <a:p>
                      <a:pPr marL="0" marR="0" algn="l">
                        <a:spcBef>
                          <a:spcPts val="0"/>
                        </a:spcBef>
                        <a:spcAft>
                          <a:spcPts val="0"/>
                        </a:spcAft>
                      </a:pPr>
                      <a:r>
                        <a:rPr lang="en-US" sz="1200" dirty="0">
                          <a:effectLst/>
                          <a:latin typeface="+mj-lt"/>
                          <a:ea typeface="MS Mincho"/>
                        </a:rPr>
                        <a:t>8.22.23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Ticket Out -&gt; Employee Survey</a:t>
                      </a:r>
                    </a:p>
                    <a:p>
                      <a:pPr marL="0" marR="0" algn="l">
                        <a:spcBef>
                          <a:spcPts val="0"/>
                        </a:spcBef>
                        <a:spcAft>
                          <a:spcPts val="0"/>
                        </a:spcAft>
                      </a:pPr>
                      <a:r>
                        <a:rPr lang="en-US" sz="1200" dirty="0">
                          <a:effectLst/>
                          <a:latin typeface="+mj-lt"/>
                          <a:ea typeface="MS Mincho"/>
                        </a:rPr>
                        <a:t>URLs checked throughout</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120</a:t>
            </a:fld>
            <a:endParaRPr lang="en-US" sz="1200" dirty="0"/>
          </a:p>
        </p:txBody>
      </p:sp>
    </p:spTree>
    <p:extLst>
      <p:ext uri="{BB962C8B-B14F-4D97-AF65-F5344CB8AC3E}">
        <p14:creationId xmlns:p14="http://schemas.microsoft.com/office/powerpoint/2010/main" val="234760629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58497454"/>
              </p:ext>
            </p:extLst>
          </p:nvPr>
        </p:nvGraphicFramePr>
        <p:xfrm>
          <a:off x="381000" y="1083623"/>
          <a:ext cx="8382000" cy="4045914"/>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MS Mincho"/>
                        <a:cs typeface="+mn-cs"/>
                      </a:endParaRPr>
                    </a:p>
                  </a:txBody>
                  <a:tcPr marL="68580" marR="68580" marT="0" marB="0"/>
                </a:tc>
                <a:extLst>
                  <a:ext uri="{0D108BD9-81ED-4DB2-BD59-A6C34878D82A}">
                    <a16:rowId xmlns:a16="http://schemas.microsoft.com/office/drawing/2014/main" val="1324179425"/>
                  </a:ext>
                </a:extLst>
              </a:tr>
              <a:tr h="256223">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9544247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7627968"/>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121</a:t>
            </a:fld>
            <a:endParaRPr lang="en-US" sz="1200" dirty="0"/>
          </a:p>
        </p:txBody>
      </p:sp>
    </p:spTree>
    <p:extLst>
      <p:ext uri="{BB962C8B-B14F-4D97-AF65-F5344CB8AC3E}">
        <p14:creationId xmlns:p14="http://schemas.microsoft.com/office/powerpoint/2010/main" val="276998368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634582405"/>
              </p:ext>
            </p:extLst>
          </p:nvPr>
        </p:nvGraphicFramePr>
        <p:xfrm>
          <a:off x="381000" y="1143000"/>
          <a:ext cx="8382000" cy="45323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551105972"/>
                  </a:ext>
                </a:extLst>
              </a:tr>
              <a:tr h="298127">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45355868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50151966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03320387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63642258"/>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70884049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794469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01821584"/>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122</a:t>
            </a:fld>
            <a:endParaRPr lang="en-US" sz="1200" dirty="0"/>
          </a:p>
        </p:txBody>
      </p:sp>
    </p:spTree>
    <p:extLst>
      <p:ext uri="{BB962C8B-B14F-4D97-AF65-F5344CB8AC3E}">
        <p14:creationId xmlns:p14="http://schemas.microsoft.com/office/powerpoint/2010/main" val="2475139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Diverse, Equitable and Inclusive</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a:bodyPr>
          <a:lstStyle/>
          <a:p>
            <a:pPr marL="0" indent="0">
              <a:buNone/>
            </a:pPr>
            <a:r>
              <a:rPr lang="en-US" dirty="0">
                <a:cs typeface="Calibri"/>
              </a:rPr>
              <a:t>At Design Lab we believe in:</a:t>
            </a:r>
          </a:p>
          <a:p>
            <a:pPr marL="0" indent="0">
              <a:buNone/>
            </a:pPr>
            <a:endParaRPr lang="en-US" dirty="0">
              <a:cs typeface="Calibri"/>
            </a:endParaRPr>
          </a:p>
          <a:p>
            <a:r>
              <a:rPr lang="en-US" dirty="0">
                <a:cs typeface="Calibri"/>
              </a:rPr>
              <a:t>Working with people of </a:t>
            </a:r>
            <a:r>
              <a:rPr lang="en-US" b="1" dirty="0">
                <a:cs typeface="Calibri"/>
              </a:rPr>
              <a:t>diverse</a:t>
            </a:r>
            <a:r>
              <a:rPr lang="en-US" dirty="0">
                <a:cs typeface="Calibri"/>
              </a:rPr>
              <a:t> backgrounds, skills, and perspective</a:t>
            </a:r>
          </a:p>
          <a:p>
            <a:r>
              <a:rPr lang="en-US" dirty="0">
                <a:cs typeface="Calibri"/>
              </a:rPr>
              <a:t>Creating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pPr marL="0"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13</a:t>
            </a:fld>
            <a:endParaRPr lang="en-US" dirty="0"/>
          </a:p>
        </p:txBody>
      </p:sp>
      <p:pic>
        <p:nvPicPr>
          <p:cNvPr id="4" name="Picture 3" descr="El Ayuntamiento de Murcia destina 75.000 euros para proyectos d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2000" y="4567908"/>
            <a:ext cx="3000000" cy="1957500"/>
          </a:xfrm>
          <a:prstGeom prst="rect">
            <a:avLst/>
          </a:prstGeom>
        </p:spPr>
      </p:pic>
    </p:spTree>
    <p:extLst>
      <p:ext uri="{BB962C8B-B14F-4D97-AF65-F5344CB8AC3E}">
        <p14:creationId xmlns:p14="http://schemas.microsoft.com/office/powerpoint/2010/main" val="22944046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sz="half" idx="1"/>
          </p:nvPr>
        </p:nvSpPr>
        <p:spPr>
          <a:xfrm>
            <a:off x="457200" y="1600201"/>
            <a:ext cx="4038600" cy="1143000"/>
          </a:xfrm>
        </p:spPr>
        <p:txBody>
          <a:bodyPr vert="horz" lIns="91440" tIns="45720" rIns="91440" bIns="45720" rtlCol="0" anchor="t">
            <a:normAutofit fontScale="92500"/>
          </a:bodyPr>
          <a:lstStyle/>
          <a:p>
            <a:pPr marL="0" indent="0">
              <a:buNone/>
            </a:pPr>
            <a:r>
              <a:rPr lang="en-US" dirty="0">
                <a:cs typeface="Calibri"/>
              </a:rPr>
              <a:t>Arrive to meetings on time.</a:t>
            </a:r>
            <a:br>
              <a:rPr lang="en-US" dirty="0">
                <a:cs typeface="Calibri"/>
              </a:rPr>
            </a:br>
            <a:r>
              <a:rPr lang="en-US" dirty="0">
                <a:cs typeface="Calibri"/>
              </a:rPr>
              <a:t>Stay until meeting ends.</a:t>
            </a:r>
          </a:p>
        </p:txBody>
      </p:sp>
      <p:pic>
        <p:nvPicPr>
          <p:cNvPr id="9" name="Content Placeholder 8" descr="Close up of The &lt;strong&gt;Thinker&lt;/strong&gt; | This is a closer look at Rodin's T… | Flick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0094" y="3225456"/>
            <a:ext cx="2090208" cy="1567656"/>
          </a:xfrm>
        </p:spPr>
      </p:pic>
      <p:sp>
        <p:nvSpPr>
          <p:cNvPr id="5" name="Slide Number Placeholder 4"/>
          <p:cNvSpPr>
            <a:spLocks noGrp="1"/>
          </p:cNvSpPr>
          <p:nvPr>
            <p:ph type="sldNum" sz="quarter" idx="12"/>
          </p:nvPr>
        </p:nvSpPr>
        <p:spPr/>
        <p:txBody>
          <a:bodyPr/>
          <a:lstStyle/>
          <a:p>
            <a:fld id="{B044824F-EBE0-443F-8A8F-F64816AF04DC}" type="slidenum">
              <a:rPr lang="en-US" smtClean="0"/>
              <a:t>14</a:t>
            </a:fld>
            <a:endParaRPr lang="en-US" dirty="0"/>
          </a:p>
        </p:txBody>
      </p:sp>
      <p:pic>
        <p:nvPicPr>
          <p:cNvPr id="10" name="Picture 9" descr="&lt;strong&gt;Clock&lt;/strong&gt; PNG 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1265587"/>
            <a:ext cx="1793654" cy="1812228"/>
          </a:xfrm>
          <a:prstGeom prst="rect">
            <a:avLst/>
          </a:prstGeom>
        </p:spPr>
      </p:pic>
      <p:sp>
        <p:nvSpPr>
          <p:cNvPr id="11" name="TextBox 10"/>
          <p:cNvSpPr txBox="1"/>
          <p:nvPr/>
        </p:nvSpPr>
        <p:spPr>
          <a:xfrm>
            <a:off x="2895600" y="3260321"/>
            <a:ext cx="4036298" cy="1040285"/>
          </a:xfrm>
          <a:prstGeom prst="rect">
            <a:avLst/>
          </a:prstGeom>
          <a:noFill/>
        </p:spPr>
        <p:txBody>
          <a:bodyPr wrap="none" rtlCol="0">
            <a:spAutoFit/>
          </a:bodyPr>
          <a:lstStyle/>
          <a:p>
            <a:pPr>
              <a:spcBef>
                <a:spcPct val="20000"/>
              </a:spcBef>
            </a:pPr>
            <a:r>
              <a:rPr lang="en-US" sz="2800" dirty="0">
                <a:cs typeface="Calibri"/>
              </a:rPr>
              <a:t>Be present in all meetings.</a:t>
            </a:r>
          </a:p>
          <a:p>
            <a:pPr>
              <a:spcBef>
                <a:spcPct val="20000"/>
              </a:spcBef>
            </a:pPr>
            <a:r>
              <a:rPr lang="en-US" sz="2800" dirty="0">
                <a:cs typeface="Calibri"/>
              </a:rPr>
              <a:t>Listen, Engage, Participate.</a:t>
            </a:r>
          </a:p>
        </p:txBody>
      </p:sp>
      <p:pic>
        <p:nvPicPr>
          <p:cNvPr id="12" name="Picture 11" descr="WOMEN TAKING A STAND: Answering the c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883" y="4650980"/>
            <a:ext cx="1644634" cy="1833219"/>
          </a:xfrm>
          <a:prstGeom prst="rect">
            <a:avLst/>
          </a:prstGeom>
        </p:spPr>
      </p:pic>
      <p:sp>
        <p:nvSpPr>
          <p:cNvPr id="13" name="TextBox 12"/>
          <p:cNvSpPr txBox="1"/>
          <p:nvPr/>
        </p:nvSpPr>
        <p:spPr>
          <a:xfrm>
            <a:off x="533400" y="5150794"/>
            <a:ext cx="4724400" cy="1231106"/>
          </a:xfrm>
          <a:prstGeom prst="rect">
            <a:avLst/>
          </a:prstGeom>
          <a:noFill/>
        </p:spPr>
        <p:txBody>
          <a:bodyPr wrap="square" rtlCol="0">
            <a:spAutoFit/>
          </a:bodyPr>
          <a:lstStyle/>
          <a:p>
            <a:pPr algn="r"/>
            <a:r>
              <a:rPr lang="en-US" sz="2800" dirty="0">
                <a:cs typeface="Calibri"/>
              </a:rPr>
              <a:t>Not distracted on your phone or other tasks.</a:t>
            </a:r>
          </a:p>
          <a:p>
            <a:endParaRPr lang="en-US" dirty="0"/>
          </a:p>
        </p:txBody>
      </p:sp>
      <p:sp>
        <p:nvSpPr>
          <p:cNvPr id="15" name="Oval 14"/>
          <p:cNvSpPr/>
          <p:nvPr/>
        </p:nvSpPr>
        <p:spPr>
          <a:xfrm>
            <a:off x="5325213" y="4386489"/>
            <a:ext cx="2455973" cy="2362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5" idx="1"/>
            <a:endCxn id="15" idx="5"/>
          </p:cNvCxnSpPr>
          <p:nvPr/>
        </p:nvCxnSpPr>
        <p:spPr>
          <a:xfrm>
            <a:off x="5684882" y="4732425"/>
            <a:ext cx="1736635" cy="167032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887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fontScale="92500" lnSpcReduction="10000"/>
          </a:bodyPr>
          <a:lstStyle/>
          <a:p>
            <a:r>
              <a:rPr lang="en-US" dirty="0">
                <a:cs typeface="Calibri"/>
              </a:rPr>
              <a:t>Your new position involves:</a:t>
            </a:r>
          </a:p>
          <a:p>
            <a:pPr lvl="1">
              <a:buFont typeface="Arial" panose="05000000000000000000" pitchFamily="2" charset="2"/>
              <a:buChar char="•"/>
            </a:pPr>
            <a:r>
              <a:rPr lang="en-US" dirty="0">
                <a:cs typeface="Calibri"/>
              </a:rPr>
              <a:t>4 Hours per week of on-site work</a:t>
            </a:r>
          </a:p>
          <a:p>
            <a:pPr lvl="1">
              <a:buFont typeface="Arial" panose="05000000000000000000" pitchFamily="2" charset="2"/>
              <a:buChar char="•"/>
            </a:pPr>
            <a:r>
              <a:rPr lang="en-US" b="1" dirty="0">
                <a:cs typeface="Calibri"/>
              </a:rPr>
              <a:t>5 Hours per week </a:t>
            </a:r>
            <a:r>
              <a:rPr lang="en-US" dirty="0">
                <a:cs typeface="Calibri"/>
              </a:rPr>
              <a:t>of</a:t>
            </a:r>
            <a:r>
              <a:rPr lang="en-US" b="1" dirty="0">
                <a:cs typeface="Calibri"/>
              </a:rPr>
              <a:t> </a:t>
            </a:r>
            <a:r>
              <a:rPr lang="en-US" dirty="0">
                <a:cs typeface="Calibri"/>
              </a:rPr>
              <a:t>off-site meetings / individually working</a:t>
            </a:r>
            <a:endParaRPr lang="en-US" b="1" dirty="0">
              <a:cs typeface="Calibri"/>
            </a:endParaRPr>
          </a:p>
          <a:p>
            <a:r>
              <a:rPr lang="en-US" dirty="0">
                <a:cs typeface="Calibri"/>
              </a:rPr>
              <a:t>Document all of your work (</a:t>
            </a:r>
            <a:r>
              <a:rPr lang="en-US" b="1" dirty="0">
                <a:cs typeface="Calibri"/>
              </a:rPr>
              <a:t>Communication Intensive Course</a:t>
            </a:r>
            <a:r>
              <a:rPr lang="en-US" dirty="0">
                <a:cs typeface="Calibri"/>
              </a:rPr>
              <a:t>)</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
        <p:nvSpPr>
          <p:cNvPr id="4" name="Wave 3"/>
          <p:cNvSpPr/>
          <p:nvPr/>
        </p:nvSpPr>
        <p:spPr>
          <a:xfrm>
            <a:off x="3886200" y="4724400"/>
            <a:ext cx="4343400" cy="1828800"/>
          </a:xfrm>
          <a:prstGeom prst="wave">
            <a:avLst>
              <a:gd name="adj1" fmla="val 12500"/>
              <a:gd name="adj2" fmla="val 15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Please respond in a timely manner!</a:t>
            </a:r>
          </a:p>
        </p:txBody>
      </p:sp>
    </p:spTree>
    <p:extLst>
      <p:ext uri="{BB962C8B-B14F-4D97-AF65-F5344CB8AC3E}">
        <p14:creationId xmlns:p14="http://schemas.microsoft.com/office/powerpoint/2010/main" val="3967559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More TEAM work</a:t>
            </a:r>
            <a:br>
              <a:rPr lang="en-US" dirty="0">
                <a:cs typeface="Calibri"/>
              </a:rPr>
            </a:br>
            <a:r>
              <a:rPr lang="en-US" dirty="0">
                <a:cs typeface="Calibri"/>
              </a:rPr>
              <a:t>than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457200" y="1425041"/>
            <a:ext cx="8229600" cy="2438400"/>
          </a:xfrm>
        </p:spPr>
        <p:txBody>
          <a:bodyPr vert="horz" lIns="91440" tIns="45720" rIns="91440" bIns="45720" numCol="2" rtlCol="0" anchor="t">
            <a:normAutofit fontScale="85000" lnSpcReduction="20000"/>
          </a:bodyPr>
          <a:lstStyle/>
          <a:p>
            <a:pPr marL="0" indent="0" algn="ctr">
              <a:spcBef>
                <a:spcPts val="0"/>
              </a:spcBef>
              <a:buNone/>
            </a:pPr>
            <a:r>
              <a:rPr lang="en-US" u="sng" dirty="0">
                <a:ea typeface="+mn-lt"/>
                <a:cs typeface="+mn-lt"/>
              </a:rPr>
              <a:t>Team Work</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Peer review</a:t>
            </a:r>
          </a:p>
          <a:p>
            <a:pPr lvl="1">
              <a:spcBef>
                <a:spcPts val="0"/>
              </a:spcBef>
              <a:buFont typeface="Arial" panose="020B0604020202020204" pitchFamily="34" charset="0"/>
              <a:buChar char="•"/>
            </a:pPr>
            <a:r>
              <a:rPr lang="en-US" sz="3200" dirty="0">
                <a:ea typeface="+mn-lt"/>
                <a:cs typeface="+mn-lt"/>
              </a:rPr>
              <a:t>Team member managed</a:t>
            </a:r>
          </a:p>
          <a:p>
            <a:pPr>
              <a:spcBef>
                <a:spcPts val="0"/>
              </a:spcBef>
            </a:pPr>
            <a:endParaRPr lang="en-US" dirty="0">
              <a:ea typeface="+mn-lt"/>
              <a:cs typeface="+mn-lt"/>
            </a:endParaRPr>
          </a:p>
          <a:p>
            <a:pPr marL="0" indent="0" algn="ctr">
              <a:spcBef>
                <a:spcPts val="0"/>
              </a:spcBef>
              <a:buNone/>
            </a:pPr>
            <a:r>
              <a:rPr lang="en-US" u="sng" dirty="0">
                <a:ea typeface="+mn-lt"/>
                <a:cs typeface="+mn-lt"/>
              </a:rPr>
              <a:t>Group Work </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08293" y="3429000"/>
            <a:ext cx="6180913" cy="3349723"/>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3744409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Work Expectations</a:t>
            </a:r>
            <a:endParaRPr lang="en-US" dirty="0"/>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do your boss and peers have at work?”</a:t>
            </a:r>
          </a:p>
          <a:p>
            <a:pPr marL="0" indent="0">
              <a:buNone/>
            </a:pPr>
            <a:endParaRPr lang="en-US" dirty="0"/>
          </a:p>
          <a:p>
            <a:pPr marL="0" indent="0">
              <a:buNone/>
            </a:pPr>
            <a:r>
              <a:rPr lang="en-US" dirty="0"/>
              <a:t>Let’s start doing this NOW in the </a:t>
            </a:r>
            <a:r>
              <a:rPr lang="en-US" dirty="0">
                <a:cs typeface="Calibri"/>
              </a:rPr>
              <a:t>Design Lab.</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Client.</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Please do not “hide” it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Corporate Communications Policies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using </a:t>
            </a:r>
            <a:r>
              <a:rPr lang="en-US" dirty="0">
                <a:solidFill>
                  <a:srgbClr val="FF0000"/>
                </a:solidFill>
                <a:cs typeface="Calibri"/>
              </a:rPr>
              <a:t>ONLY</a:t>
            </a:r>
            <a:r>
              <a:rPr lang="en-US" dirty="0">
                <a:cs typeface="Calibri"/>
              </a:rPr>
              <a:t> company standard tools:</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a:t>
            </a:r>
            <a:r>
              <a:rPr lang="en-US" dirty="0" err="1">
                <a:cs typeface="Calibri"/>
              </a:rPr>
              <a:t>WhenIsGood</a:t>
            </a:r>
            <a:r>
              <a:rPr lang="en-US" dirty="0">
                <a:cs typeface="Calibri"/>
              </a:rPr>
              <a:t> &amp; When2Meet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
        <p:nvSpPr>
          <p:cNvPr id="7" name="TextBox 6">
            <a:extLst>
              <a:ext uri="{FF2B5EF4-FFF2-40B4-BE49-F238E27FC236}">
                <a16:creationId xmlns:a16="http://schemas.microsoft.com/office/drawing/2014/main" id="{FF778401-DA87-4032-8F0F-D2C1344B3175}"/>
              </a:ext>
            </a:extLst>
          </p:cNvPr>
          <p:cNvSpPr txBox="1"/>
          <p:nvPr/>
        </p:nvSpPr>
        <p:spPr>
          <a:xfrm>
            <a:off x="0" y="6026428"/>
            <a:ext cx="9144000" cy="830997"/>
          </a:xfrm>
          <a:prstGeom prst="rect">
            <a:avLst/>
          </a:prstGeom>
          <a:noFill/>
        </p:spPr>
        <p:txBody>
          <a:bodyPr wrap="square" rtlCol="0">
            <a:spAutoFit/>
          </a:bodyPr>
          <a:lstStyle/>
          <a:p>
            <a:pPr algn="ctr"/>
            <a:r>
              <a:rPr lang="en-US" sz="2400" b="1" dirty="0"/>
              <a:t>This Helps Protect Against Unauthorized Access And </a:t>
            </a:r>
          </a:p>
          <a:p>
            <a:pPr algn="ctr"/>
            <a:r>
              <a:rPr lang="en-US" sz="2400" b="1" dirty="0"/>
              <a:t>Provides Equal Access To All Team Members </a:t>
            </a:r>
          </a:p>
        </p:txBody>
      </p:sp>
    </p:spTree>
    <p:extLst>
      <p:ext uri="{BB962C8B-B14F-4D97-AF65-F5344CB8AC3E}">
        <p14:creationId xmlns:p14="http://schemas.microsoft.com/office/powerpoint/2010/main" val="2382509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 on Sponsorship Agreement and Confidentiality</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19</a:t>
            </a:fld>
            <a:endParaRPr lang="en-US" sz="1200" dirty="0"/>
          </a:p>
        </p:txBody>
      </p:sp>
      <p:sp>
        <p:nvSpPr>
          <p:cNvPr id="7" name="TextBox 6"/>
          <p:cNvSpPr txBox="1"/>
          <p:nvPr/>
        </p:nvSpPr>
        <p:spPr>
          <a:xfrm>
            <a:off x="152400" y="1524000"/>
            <a:ext cx="8839200" cy="3785652"/>
          </a:xfrm>
          <a:prstGeom prst="rect">
            <a:avLst/>
          </a:prstGeom>
          <a:noFill/>
        </p:spPr>
        <p:txBody>
          <a:bodyPr wrap="square" rtlCol="0">
            <a:spAutoFit/>
          </a:bodyPr>
          <a:lstStyle/>
          <a:p>
            <a:pPr fontAlgn="t"/>
            <a:r>
              <a:rPr lang="en-US" sz="2400" dirty="0">
                <a:cs typeface="Calibri Light"/>
              </a:rPr>
              <a:t>You all received the New Employee Packet via email:</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a:t>
            </a:r>
            <a:br>
              <a:rPr lang="en-US" sz="2400" dirty="0"/>
            </a:br>
            <a:r>
              <a:rPr lang="en-US" sz="2400" dirty="0"/>
              <a:t>signatures in Adobe</a:t>
            </a:r>
          </a:p>
          <a:p>
            <a:pPr marL="285750" indent="-285750" fontAlgn="ctr">
              <a:buFont typeface="Arial" panose="020B0604020202020204" pitchFamily="34" charset="0"/>
              <a:buChar char="•"/>
            </a:pPr>
            <a:r>
              <a:rPr lang="en-US" sz="2400" dirty="0"/>
              <a:t>Recognition Waiver and Release	- </a:t>
            </a:r>
            <a:r>
              <a:rPr lang="en-US" sz="2400" b="1" dirty="0"/>
              <a:t>SIGN &amp; return by end of day</a:t>
            </a:r>
          </a:p>
          <a:p>
            <a:pPr marL="285750" indent="-285750" fontAlgn="t">
              <a:buFont typeface="Arial" panose="020B0604020202020204" pitchFamily="34" charset="0"/>
              <a:buChar char="•"/>
            </a:pPr>
            <a:r>
              <a:rPr lang="en-US" sz="2400" dirty="0"/>
              <a:t>Sponsorship Agreement		- </a:t>
            </a:r>
            <a:r>
              <a:rPr lang="en-US" sz="2400" b="1" dirty="0"/>
              <a:t>SIGN &amp; return by end of day</a:t>
            </a:r>
          </a:p>
          <a:p>
            <a:pPr fontAlgn="t"/>
            <a:endParaRPr lang="en-US" sz="2400" dirty="0"/>
          </a:p>
          <a:p>
            <a:pPr fontAlgn="t"/>
            <a:r>
              <a:rPr lang="en-US" sz="2400" b="1" dirty="0"/>
              <a:t>MANDATORY for all employees to SIGN &amp; return by end of day </a:t>
            </a:r>
          </a:p>
        </p:txBody>
      </p:sp>
    </p:spTree>
    <p:extLst>
      <p:ext uri="{BB962C8B-B14F-4D97-AF65-F5344CB8AC3E}">
        <p14:creationId xmlns:p14="http://schemas.microsoft.com/office/powerpoint/2010/main" val="4277901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850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endParaRPr lang="en-US" dirty="0"/>
          </a:p>
          <a:p>
            <a:pPr marL="0" indent="0" algn="ctr">
              <a:buNone/>
            </a:pPr>
            <a:r>
              <a:rPr lang="en-US" dirty="0"/>
              <a:t>#Pro Tip – Current Action Items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0F62-CC09-8603-AB66-F21D897DCE17}"/>
              </a:ext>
            </a:extLst>
          </p:cNvPr>
          <p:cNvSpPr>
            <a:spLocks noGrp="1"/>
          </p:cNvSpPr>
          <p:nvPr>
            <p:ph type="title"/>
          </p:nvPr>
        </p:nvSpPr>
        <p:spPr/>
        <p:txBody>
          <a:bodyPr/>
          <a:lstStyle/>
          <a:p>
            <a:pPr algn="ctr"/>
            <a:r>
              <a:rPr lang="en-US" dirty="0"/>
              <a:t>5 min - Team Member Intro</a:t>
            </a:r>
          </a:p>
        </p:txBody>
      </p:sp>
      <p:sp>
        <p:nvSpPr>
          <p:cNvPr id="3" name="Content Placeholder 2">
            <a:extLst>
              <a:ext uri="{FF2B5EF4-FFF2-40B4-BE49-F238E27FC236}">
                <a16:creationId xmlns:a16="http://schemas.microsoft.com/office/drawing/2014/main" id="{40EA7C25-5FEA-6099-C154-28E22F81F831}"/>
              </a:ext>
            </a:extLst>
          </p:cNvPr>
          <p:cNvSpPr>
            <a:spLocks noGrp="1"/>
          </p:cNvSpPr>
          <p:nvPr>
            <p:ph idx="1"/>
          </p:nvPr>
        </p:nvSpPr>
        <p:spPr/>
        <p:txBody>
          <a:bodyPr>
            <a:normAutofit/>
          </a:bodyPr>
          <a:lstStyle/>
          <a:p>
            <a:pPr>
              <a:lnSpc>
                <a:spcPct val="300000"/>
              </a:lnSpc>
            </a:pPr>
            <a:r>
              <a:rPr lang="en-US" sz="3200" dirty="0"/>
              <a:t>Introduce your Name, Major, and Hometown</a:t>
            </a:r>
          </a:p>
          <a:p>
            <a:r>
              <a:rPr lang="en-US" sz="3200" dirty="0"/>
              <a:t>You will </a:t>
            </a:r>
            <a:r>
              <a:rPr lang="en-US" sz="3200" dirty="0">
                <a:solidFill>
                  <a:srgbClr val="FF0000"/>
                </a:solidFill>
              </a:rPr>
              <a:t>share other information </a:t>
            </a:r>
            <a:r>
              <a:rPr lang="en-US" sz="3200" dirty="0"/>
              <a:t>during the following Ice Breaker Activity</a:t>
            </a:r>
          </a:p>
        </p:txBody>
      </p:sp>
      <p:sp>
        <p:nvSpPr>
          <p:cNvPr id="5" name="Slide Number Placeholder 4">
            <a:extLst>
              <a:ext uri="{FF2B5EF4-FFF2-40B4-BE49-F238E27FC236}">
                <a16:creationId xmlns:a16="http://schemas.microsoft.com/office/drawing/2014/main" id="{1D9A58CA-A5BA-BF1C-FF1B-E8CCD3AE3254}"/>
              </a:ext>
            </a:extLst>
          </p:cNvPr>
          <p:cNvSpPr>
            <a:spLocks noGrp="1"/>
          </p:cNvSpPr>
          <p:nvPr>
            <p:ph type="sldNum" sz="quarter" idx="12"/>
          </p:nvPr>
        </p:nvSpPr>
        <p:spPr/>
        <p:txBody>
          <a:bodyPr/>
          <a:lstStyle/>
          <a:p>
            <a:fld id="{028FE254-016A-4E51-98AE-D4B4E3F12C32}" type="slidenum">
              <a:rPr lang="en-US" sz="1200" smtClean="0"/>
              <a:t>20</a:t>
            </a:fld>
            <a:endParaRPr lang="en-US" dirty="0"/>
          </a:p>
        </p:txBody>
      </p:sp>
    </p:spTree>
    <p:extLst>
      <p:ext uri="{BB962C8B-B14F-4D97-AF65-F5344CB8AC3E}">
        <p14:creationId xmlns:p14="http://schemas.microsoft.com/office/powerpoint/2010/main" val="18762880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20 mins - Ice Breaker</a:t>
            </a:r>
          </a:p>
        </p:txBody>
      </p:sp>
      <p:sp>
        <p:nvSpPr>
          <p:cNvPr id="3" name="Content Placeholder 2"/>
          <p:cNvSpPr>
            <a:spLocks noGrp="1"/>
          </p:cNvSpPr>
          <p:nvPr>
            <p:ph idx="1"/>
          </p:nvPr>
        </p:nvSpPr>
        <p:spPr/>
        <p:txBody>
          <a:bodyPr>
            <a:normAutofit/>
          </a:bodyPr>
          <a:lstStyle/>
          <a:p>
            <a:pPr marL="0" indent="0">
              <a:lnSpc>
                <a:spcPct val="200000"/>
              </a:lnSpc>
              <a:buNone/>
            </a:pPr>
            <a:r>
              <a:rPr lang="en-US" sz="2800" dirty="0"/>
              <a:t>Desired Outcomes – Why are we doing this?</a:t>
            </a:r>
          </a:p>
          <a:p>
            <a:pPr lvl="1">
              <a:lnSpc>
                <a:spcPct val="110000"/>
              </a:lnSpc>
            </a:pPr>
            <a:r>
              <a:rPr lang="en-US" sz="2400" dirty="0"/>
              <a:t>Prepare everyone for collaborative engineering team performance by helping create a relaxed environment where everyone can share ideas and participate more fully</a:t>
            </a:r>
          </a:p>
          <a:p>
            <a:pPr lvl="1">
              <a:lnSpc>
                <a:spcPct val="110000"/>
              </a:lnSpc>
            </a:pPr>
            <a:endParaRPr lang="en-US" sz="2400" dirty="0"/>
          </a:p>
          <a:p>
            <a:pPr lvl="1">
              <a:lnSpc>
                <a:spcPct val="110000"/>
              </a:lnSpc>
            </a:pPr>
            <a:r>
              <a:rPr lang="en-US" sz="2400" dirty="0"/>
              <a:t>Build rapport among the engineering team members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21</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Community Agreements</a:t>
            </a:r>
          </a:p>
        </p:txBody>
      </p:sp>
      <p:sp>
        <p:nvSpPr>
          <p:cNvPr id="3" name="Content Placeholder 2"/>
          <p:cNvSpPr>
            <a:spLocks noGrp="1"/>
          </p:cNvSpPr>
          <p:nvPr>
            <p:ph idx="1"/>
          </p:nvPr>
        </p:nvSpPr>
        <p:spPr/>
        <p:txBody>
          <a:bodyPr/>
          <a:lstStyle/>
          <a:p>
            <a:pPr marL="0" indent="0">
              <a:buNone/>
            </a:pPr>
            <a:r>
              <a:rPr lang="en-US" sz="2400" dirty="0"/>
              <a:t>Community Agreements help teams (communities) create a culture that is inclusive, respectful, and open</a:t>
            </a:r>
          </a:p>
          <a:p>
            <a:pPr marL="800100" lvl="1" indent="-457200">
              <a:lnSpc>
                <a:spcPct val="150000"/>
              </a:lnSpc>
              <a:buFont typeface="+mj-lt"/>
              <a:buAutoNum type="arabicPeriod"/>
            </a:pPr>
            <a:r>
              <a:rPr lang="en-US" sz="2400" dirty="0"/>
              <a:t>Make Space to Take Space (Talking Stick)</a:t>
            </a:r>
          </a:p>
          <a:p>
            <a:pPr marL="800100" lvl="1" indent="-457200">
              <a:lnSpc>
                <a:spcPct val="150000"/>
              </a:lnSpc>
              <a:buFont typeface="+mj-lt"/>
              <a:buAutoNum type="arabicPeriod"/>
            </a:pPr>
            <a:r>
              <a:rPr lang="en-US" sz="2400" dirty="0"/>
              <a:t>Stories Stay, Lessons Leave</a:t>
            </a:r>
          </a:p>
          <a:p>
            <a:pPr marL="800100" lvl="1" indent="-457200">
              <a:lnSpc>
                <a:spcPct val="150000"/>
              </a:lnSpc>
              <a:buFont typeface="+mj-lt"/>
              <a:buAutoNum type="arabicPeriod"/>
            </a:pPr>
            <a:r>
              <a:rPr lang="en-US" sz="2400" dirty="0"/>
              <a:t>Embrace Ambiguity</a:t>
            </a:r>
          </a:p>
          <a:p>
            <a:pPr marL="800100" lvl="1" indent="-457200">
              <a:lnSpc>
                <a:spcPct val="150000"/>
              </a:lnSpc>
              <a:buFont typeface="+mj-lt"/>
              <a:buAutoNum type="arabicPeriod"/>
            </a:pPr>
            <a:r>
              <a:rPr lang="en-US" sz="2400" dirty="0"/>
              <a:t>___________ (Team generated, write on whiteboard)</a:t>
            </a:r>
          </a:p>
          <a:p>
            <a:pPr marL="800100" lvl="1" indent="-457200">
              <a:lnSpc>
                <a:spcPct val="150000"/>
              </a:lnSpc>
              <a:buFont typeface="+mj-lt"/>
              <a:buAutoNum type="arabicPeriod"/>
            </a:pPr>
            <a:r>
              <a:rPr lang="en-US" sz="2400" dirty="0"/>
              <a:t>___________ (Team generated, write on whiteboard)</a:t>
            </a:r>
          </a:p>
          <a:p>
            <a:pPr lvl="1">
              <a:lnSpc>
                <a:spcPct val="150000"/>
              </a:lnSpc>
            </a:pP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22</a:t>
            </a:fld>
            <a:endParaRPr lang="en-US" sz="1200" dirty="0"/>
          </a:p>
        </p:txBody>
      </p:sp>
    </p:spTree>
    <p:extLst>
      <p:ext uri="{BB962C8B-B14F-4D97-AF65-F5344CB8AC3E}">
        <p14:creationId xmlns:p14="http://schemas.microsoft.com/office/powerpoint/2010/main" val="1310139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Activity and Report Out</a:t>
            </a:r>
          </a:p>
        </p:txBody>
      </p:sp>
      <p:sp>
        <p:nvSpPr>
          <p:cNvPr id="3" name="Content Placeholder 2"/>
          <p:cNvSpPr>
            <a:spLocks noGrp="1"/>
          </p:cNvSpPr>
          <p:nvPr>
            <p:ph idx="1"/>
          </p:nvPr>
        </p:nvSpPr>
        <p:spPr>
          <a:xfrm>
            <a:off x="628650" y="1447800"/>
            <a:ext cx="7886700" cy="4729163"/>
          </a:xfrm>
        </p:spPr>
        <p:txBody>
          <a:bodyPr>
            <a:noAutofit/>
          </a:bodyPr>
          <a:lstStyle/>
          <a:p>
            <a:pPr lvl="1">
              <a:lnSpc>
                <a:spcPct val="100000"/>
              </a:lnSpc>
            </a:pPr>
            <a:r>
              <a:rPr lang="en-US" sz="2400" dirty="0"/>
              <a:t>This is referred to as a “Wave” Ice Breaker – There will be three waves</a:t>
            </a:r>
          </a:p>
          <a:p>
            <a:pPr lvl="1">
              <a:lnSpc>
                <a:spcPct val="150000"/>
              </a:lnSpc>
            </a:pPr>
            <a:r>
              <a:rPr lang="en-US" sz="2400" dirty="0"/>
              <a:t>Time to stand up and move!</a:t>
            </a:r>
          </a:p>
          <a:p>
            <a:pPr lvl="1">
              <a:lnSpc>
                <a:spcPct val="100000"/>
              </a:lnSpc>
            </a:pPr>
            <a:r>
              <a:rPr lang="en-US" sz="2400" dirty="0"/>
              <a:t>For each wave, teams will be given a prompt with three potential answers and have two minutes to sort themselves into three groups based on individuals’ answers to prompt</a:t>
            </a:r>
          </a:p>
          <a:p>
            <a:pPr lvl="2">
              <a:lnSpc>
                <a:spcPct val="150000"/>
              </a:lnSpc>
            </a:pPr>
            <a:r>
              <a:rPr lang="en-US" sz="1600" dirty="0"/>
              <a:t>Example prompt – Favorite “chill” music genre: jazz/classical/folk</a:t>
            </a:r>
          </a:p>
          <a:p>
            <a:pPr lvl="1">
              <a:lnSpc>
                <a:spcPct val="150000"/>
              </a:lnSpc>
            </a:pPr>
            <a:r>
              <a:rPr lang="en-US" sz="2000" dirty="0"/>
              <a:t>After dividing, teams will be asked to “report out” </a:t>
            </a:r>
          </a:p>
          <a:p>
            <a:pPr lvl="2">
              <a:lnSpc>
                <a:spcPct val="100000"/>
              </a:lnSpc>
            </a:pPr>
            <a:r>
              <a:rPr lang="en-US" sz="1600" dirty="0"/>
              <a:t>How did you sort yourselves?</a:t>
            </a:r>
          </a:p>
          <a:p>
            <a:pPr lvl="2">
              <a:lnSpc>
                <a:spcPct val="100000"/>
              </a:lnSpc>
            </a:pPr>
            <a:r>
              <a:rPr lang="en-US" sz="1600" dirty="0"/>
              <a:t>What is something interesting/funny/new that was revealed</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23</a:t>
            </a:fld>
            <a:endParaRPr lang="en-US" sz="1200" dirty="0"/>
          </a:p>
        </p:txBody>
      </p:sp>
      <p:sp>
        <p:nvSpPr>
          <p:cNvPr id="4" name="TextBox 3"/>
          <p:cNvSpPr txBox="1"/>
          <p:nvPr/>
        </p:nvSpPr>
        <p:spPr>
          <a:xfrm>
            <a:off x="1905000" y="5974270"/>
            <a:ext cx="5334000" cy="584775"/>
          </a:xfrm>
          <a:prstGeom prst="rect">
            <a:avLst/>
          </a:prstGeom>
          <a:noFill/>
        </p:spPr>
        <p:txBody>
          <a:bodyPr wrap="square" rtlCol="0">
            <a:spAutoFit/>
          </a:bodyPr>
          <a:lstStyle/>
          <a:p>
            <a:pPr marL="0" lvl="1" algn="ctr"/>
            <a:r>
              <a:rPr lang="en-US" sz="3200" dirty="0"/>
              <a:t>Any Questions?</a:t>
            </a:r>
          </a:p>
        </p:txBody>
      </p:sp>
    </p:spTree>
    <p:extLst>
      <p:ext uri="{BB962C8B-B14F-4D97-AF65-F5344CB8AC3E}">
        <p14:creationId xmlns:p14="http://schemas.microsoft.com/office/powerpoint/2010/main" val="3401753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One – Pets!</a:t>
            </a:r>
          </a:p>
        </p:txBody>
      </p:sp>
      <p:pic>
        <p:nvPicPr>
          <p:cNvPr id="7" name="Content Placeholder 6">
            <a:extLst>
              <a:ext uri="{FF2B5EF4-FFF2-40B4-BE49-F238E27FC236}">
                <a16:creationId xmlns:a16="http://schemas.microsoft.com/office/drawing/2014/main" id="{3F04BD5E-079F-477F-853C-907A9840261D}"/>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457950" y="1219201"/>
            <a:ext cx="1990725" cy="2654300"/>
          </a:xfrm>
        </p:spPr>
      </p:pic>
      <p:sp>
        <p:nvSpPr>
          <p:cNvPr id="5" name="Slide Number Placeholder 4"/>
          <p:cNvSpPr>
            <a:spLocks noGrp="1"/>
          </p:cNvSpPr>
          <p:nvPr>
            <p:ph type="sldNum" sz="quarter" idx="12"/>
          </p:nvPr>
        </p:nvSpPr>
        <p:spPr/>
        <p:txBody>
          <a:bodyPr/>
          <a:lstStyle/>
          <a:p>
            <a:fld id="{028FE254-016A-4E51-98AE-D4B4E3F12C32}" type="slidenum">
              <a:rPr lang="en-US" sz="1200" smtClean="0"/>
              <a:t>24</a:t>
            </a:fld>
            <a:endParaRPr lang="en-US" sz="1200" dirty="0"/>
          </a:p>
        </p:txBody>
      </p:sp>
      <p:sp>
        <p:nvSpPr>
          <p:cNvPr id="8" name="Content Placeholder 2">
            <a:extLst>
              <a:ext uri="{FF2B5EF4-FFF2-40B4-BE49-F238E27FC236}">
                <a16:creationId xmlns:a16="http://schemas.microsoft.com/office/drawing/2014/main" id="{E9CC7DB3-F267-4C0B-A9C6-1C015DCEDAE7}"/>
              </a:ext>
            </a:extLst>
          </p:cNvPr>
          <p:cNvSpPr txBox="1">
            <a:spLocks/>
          </p:cNvSpPr>
          <p:nvPr/>
        </p:nvSpPr>
        <p:spPr>
          <a:xfrm>
            <a:off x="628650" y="1602601"/>
            <a:ext cx="6055519" cy="4493398"/>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Arial"/>
              <a:buChar char="•"/>
            </a:pPr>
            <a:endParaRPr lang="fr-FR" sz="2400" dirty="0">
              <a:cs typeface="Calibri"/>
            </a:endParaRPr>
          </a:p>
        </p:txBody>
      </p:sp>
      <p:sp>
        <p:nvSpPr>
          <p:cNvPr id="9" name="Content Placeholder 3">
            <a:extLst>
              <a:ext uri="{FF2B5EF4-FFF2-40B4-BE49-F238E27FC236}">
                <a16:creationId xmlns:a16="http://schemas.microsoft.com/office/drawing/2014/main" id="{C69D1CEA-8385-4B0B-B555-921880AC2454}"/>
              </a:ext>
            </a:extLst>
          </p:cNvPr>
          <p:cNvSpPr txBox="1">
            <a:spLocks/>
          </p:cNvSpPr>
          <p:nvPr/>
        </p:nvSpPr>
        <p:spPr>
          <a:xfrm>
            <a:off x="628650" y="1825625"/>
            <a:ext cx="721995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What is your pet preference?</a:t>
            </a:r>
          </a:p>
          <a:p>
            <a:pPr lvl="1">
              <a:lnSpc>
                <a:spcPct val="200000"/>
              </a:lnSpc>
            </a:pPr>
            <a:r>
              <a:rPr lang="en-US" sz="2400" dirty="0"/>
              <a:t>Dogs</a:t>
            </a:r>
          </a:p>
          <a:p>
            <a:pPr lvl="1">
              <a:lnSpc>
                <a:spcPct val="200000"/>
              </a:lnSpc>
            </a:pPr>
            <a:r>
              <a:rPr lang="en-US" sz="2400" dirty="0"/>
              <a:t>Cats</a:t>
            </a:r>
          </a:p>
          <a:p>
            <a:pPr lvl="1">
              <a:lnSpc>
                <a:spcPct val="200000"/>
              </a:lnSpc>
            </a:pPr>
            <a:r>
              <a:rPr lang="en-US" sz="2400" dirty="0"/>
              <a:t>Other (birds, reptiles, all of the above, none)</a:t>
            </a:r>
          </a:p>
        </p:txBody>
      </p:sp>
      <p:pic>
        <p:nvPicPr>
          <p:cNvPr id="4" name="Picture 3" descr="&lt;strong&gt;Bearded dragon&lt;/strong&gt; | A &lt;strong&gt;bearded dragon&lt;/strong&gt; who was kind enough to pos… | Flick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5100479"/>
            <a:ext cx="1915851" cy="1595919"/>
          </a:xfrm>
          <a:prstGeom prst="rect">
            <a:avLst/>
          </a:prstGeom>
        </p:spPr>
      </p:pic>
    </p:spTree>
    <p:extLst>
      <p:ext uri="{BB962C8B-B14F-4D97-AF65-F5344CB8AC3E}">
        <p14:creationId xmlns:p14="http://schemas.microsoft.com/office/powerpoint/2010/main" val="27389561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Two – Exercise!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25</a:t>
            </a:fld>
            <a:endParaRPr lang="en-US" sz="1200" dirty="0"/>
          </a:p>
        </p:txBody>
      </p:sp>
      <p:pic>
        <p:nvPicPr>
          <p:cNvPr id="12" name="Picture 11">
            <a:extLst>
              <a:ext uri="{FF2B5EF4-FFF2-40B4-BE49-F238E27FC236}">
                <a16:creationId xmlns:a16="http://schemas.microsoft.com/office/drawing/2014/main" id="{51C340EF-249F-4817-A848-37A9E8AB04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9933" y="2133600"/>
            <a:ext cx="2370667" cy="3556002"/>
          </a:xfrm>
          <a:prstGeom prst="rect">
            <a:avLst/>
          </a:prstGeom>
        </p:spPr>
      </p:pic>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315383" y="1709740"/>
            <a:ext cx="5924550" cy="4351338"/>
          </a:xfrm>
        </p:spPr>
        <p:txBody>
          <a:bodyPr>
            <a:noAutofit/>
          </a:bodyPr>
          <a:lstStyle/>
          <a:p>
            <a:pPr marL="0" indent="0">
              <a:lnSpc>
                <a:spcPct val="200000"/>
              </a:lnSpc>
              <a:buNone/>
            </a:pPr>
            <a:r>
              <a:rPr lang="en-US" sz="2400" dirty="0"/>
              <a:t>What is your preferred means of exercise?</a:t>
            </a:r>
          </a:p>
          <a:p>
            <a:pPr marL="0" indent="0">
              <a:lnSpc>
                <a:spcPct val="100000"/>
              </a:lnSpc>
              <a:buNone/>
            </a:pPr>
            <a:endParaRPr lang="en-US" sz="2400" dirty="0"/>
          </a:p>
          <a:p>
            <a:pPr lvl="1">
              <a:lnSpc>
                <a:spcPct val="100000"/>
              </a:lnSpc>
            </a:pPr>
            <a:r>
              <a:rPr lang="en-US" sz="2400" dirty="0"/>
              <a:t>Cardio (Running, Cycling, Swimming, etc.)</a:t>
            </a:r>
          </a:p>
          <a:p>
            <a:pPr lvl="1">
              <a:lnSpc>
                <a:spcPct val="200000"/>
              </a:lnSpc>
            </a:pPr>
            <a:r>
              <a:rPr lang="en-US" sz="2400" dirty="0"/>
              <a:t>Strength (Weights, Plyometrics, etc.)</a:t>
            </a:r>
          </a:p>
          <a:p>
            <a:pPr lvl="1">
              <a:lnSpc>
                <a:spcPct val="200000"/>
              </a:lnSpc>
            </a:pPr>
            <a:r>
              <a:rPr lang="en-US" sz="2400" dirty="0"/>
              <a:t>Couch Potato </a:t>
            </a:r>
          </a:p>
        </p:txBody>
      </p:sp>
    </p:spTree>
    <p:extLst>
      <p:ext uri="{BB962C8B-B14F-4D97-AF65-F5344CB8AC3E}">
        <p14:creationId xmlns:p14="http://schemas.microsoft.com/office/powerpoint/2010/main" val="16086121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Three – Vacation!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26</a:t>
            </a:fld>
            <a:endParaRPr lang="en-US" sz="1200" dirty="0"/>
          </a:p>
        </p:txBody>
      </p:sp>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7886700" cy="4351338"/>
          </a:xfrm>
        </p:spPr>
        <p:txBody>
          <a:bodyPr>
            <a:normAutofit/>
          </a:bodyPr>
          <a:lstStyle/>
          <a:p>
            <a:pPr marL="0" indent="0">
              <a:buNone/>
            </a:pPr>
            <a:r>
              <a:rPr lang="en-US" sz="2400" dirty="0"/>
              <a:t>What is your preferred vacation environment?</a:t>
            </a:r>
          </a:p>
          <a:p>
            <a:pPr lvl="1">
              <a:lnSpc>
                <a:spcPct val="250000"/>
              </a:lnSpc>
            </a:pPr>
            <a:r>
              <a:rPr lang="en-US" sz="2400" dirty="0"/>
              <a:t>Mountains</a:t>
            </a:r>
          </a:p>
          <a:p>
            <a:pPr lvl="1">
              <a:lnSpc>
                <a:spcPct val="250000"/>
              </a:lnSpc>
            </a:pPr>
            <a:r>
              <a:rPr lang="en-US" sz="2400" dirty="0"/>
              <a:t>City</a:t>
            </a:r>
          </a:p>
          <a:p>
            <a:pPr lvl="1">
              <a:lnSpc>
                <a:spcPct val="250000"/>
              </a:lnSpc>
            </a:pPr>
            <a:r>
              <a:rPr lang="en-US" sz="2400" dirty="0"/>
              <a:t>Beach</a:t>
            </a:r>
          </a:p>
        </p:txBody>
      </p:sp>
      <p:pic>
        <p:nvPicPr>
          <p:cNvPr id="6" name="Picture 5">
            <a:extLst>
              <a:ext uri="{FF2B5EF4-FFF2-40B4-BE49-F238E27FC236}">
                <a16:creationId xmlns:a16="http://schemas.microsoft.com/office/drawing/2014/main" id="{FCF3476D-8104-4027-A4E0-624AC4B1E7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9000" y="2514600"/>
            <a:ext cx="4219960" cy="2635249"/>
          </a:xfrm>
          <a:prstGeom prst="rect">
            <a:avLst/>
          </a:prstGeom>
        </p:spPr>
      </p:pic>
    </p:spTree>
    <p:extLst>
      <p:ext uri="{BB962C8B-B14F-4D97-AF65-F5344CB8AC3E}">
        <p14:creationId xmlns:p14="http://schemas.microsoft.com/office/powerpoint/2010/main" val="39710008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2F12-6262-BBF6-CE30-320F3E9DC3B0}"/>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 – Staff Introduction &amp; Project Launch</a:t>
            </a:r>
            <a:endParaRPr lang="en-US" dirty="0"/>
          </a:p>
        </p:txBody>
      </p:sp>
      <p:sp>
        <p:nvSpPr>
          <p:cNvPr id="3" name="Content Placeholder 2">
            <a:extLst>
              <a:ext uri="{FF2B5EF4-FFF2-40B4-BE49-F238E27FC236}">
                <a16:creationId xmlns:a16="http://schemas.microsoft.com/office/drawing/2014/main" id="{4645BE72-9AD8-0657-E15A-BEC450188AEB}"/>
              </a:ext>
            </a:extLst>
          </p:cNvPr>
          <p:cNvSpPr>
            <a:spLocks noGrp="1"/>
          </p:cNvSpPr>
          <p:nvPr>
            <p:ph idx="1"/>
          </p:nvPr>
        </p:nvSpPr>
        <p:spPr/>
        <p:txBody>
          <a:bodyPr>
            <a:normAutofit/>
          </a:bodyPr>
          <a:lstStyle/>
          <a:p>
            <a:r>
              <a:rPr lang="en-US" sz="2400" dirty="0"/>
              <a:t>Chief Engineer (CE) &amp; Project Engineer (PE) Introductions</a:t>
            </a:r>
          </a:p>
          <a:p>
            <a:pPr lvl="1"/>
            <a:r>
              <a:rPr lang="en-US" sz="2000" dirty="0"/>
              <a:t>Both individuals will stop by to meet with the team</a:t>
            </a:r>
          </a:p>
          <a:p>
            <a:pPr lvl="1"/>
            <a:endParaRPr lang="en-US" sz="2000" dirty="0"/>
          </a:p>
          <a:p>
            <a:r>
              <a:rPr lang="en-US" sz="2400" dirty="0"/>
              <a:t>Project Description Review</a:t>
            </a:r>
          </a:p>
          <a:p>
            <a:pPr lvl="1"/>
            <a:r>
              <a:rPr lang="en-US" sz="2000" dirty="0"/>
              <a:t>If you have not read the document yet, NOW is your chance. You need that information to do the next step effectively!</a:t>
            </a:r>
          </a:p>
          <a:p>
            <a:pPr lvl="1"/>
            <a:endParaRPr lang="en-US" sz="2000" dirty="0"/>
          </a:p>
          <a:p>
            <a:r>
              <a:rPr lang="en-US" sz="2400" dirty="0"/>
              <a:t>Generate Project Questions</a:t>
            </a:r>
          </a:p>
        </p:txBody>
      </p:sp>
      <p:sp>
        <p:nvSpPr>
          <p:cNvPr id="4" name="Slide Number Placeholder 3">
            <a:extLst>
              <a:ext uri="{FF2B5EF4-FFF2-40B4-BE49-F238E27FC236}">
                <a16:creationId xmlns:a16="http://schemas.microsoft.com/office/drawing/2014/main" id="{98D662AA-AC23-5A7A-228F-C355A277A3E9}"/>
              </a:ext>
            </a:extLst>
          </p:cNvPr>
          <p:cNvSpPr>
            <a:spLocks noGrp="1"/>
          </p:cNvSpPr>
          <p:nvPr>
            <p:ph type="sldNum" sz="quarter" idx="12"/>
          </p:nvPr>
        </p:nvSpPr>
        <p:spPr/>
        <p:txBody>
          <a:bodyPr/>
          <a:lstStyle/>
          <a:p>
            <a:fld id="{028FE254-016A-4E51-98AE-D4B4E3F12C32}" type="slidenum">
              <a:rPr lang="en-US" smtClean="0"/>
              <a:t>27</a:t>
            </a:fld>
            <a:endParaRPr lang="en-US" dirty="0"/>
          </a:p>
        </p:txBody>
      </p:sp>
    </p:spTree>
    <p:extLst>
      <p:ext uri="{BB962C8B-B14F-4D97-AF65-F5344CB8AC3E}">
        <p14:creationId xmlns:p14="http://schemas.microsoft.com/office/powerpoint/2010/main" val="1663916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Project Engineer meets with each team:</a:t>
            </a:r>
          </a:p>
          <a:p>
            <a:pPr lvl="2"/>
            <a:r>
              <a:rPr lang="en-US" sz="2550" dirty="0">
                <a:ea typeface="+mn-lt"/>
                <a:cs typeface="+mn-lt"/>
              </a:rPr>
              <a:t>Explain the PE Role</a:t>
            </a:r>
          </a:p>
          <a:p>
            <a:pPr lvl="2"/>
            <a:r>
              <a:rPr lang="en-US" sz="2550" dirty="0">
                <a:ea typeface="+mn-lt"/>
                <a:cs typeface="+mn-lt"/>
              </a:rPr>
              <a:t>Check on team status / welfare</a:t>
            </a:r>
          </a:p>
          <a:p>
            <a:pPr lvl="2"/>
            <a:r>
              <a:rPr lang="en-US" sz="2550" dirty="0">
                <a:ea typeface="+mn-lt"/>
                <a:cs typeface="+mn-lt"/>
              </a:rPr>
              <a:t>Team member introductions </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Chief Engineer meets with each team:</a:t>
            </a:r>
          </a:p>
          <a:p>
            <a:pPr lvl="2"/>
            <a:r>
              <a:rPr lang="en-US" sz="2550" dirty="0">
                <a:ea typeface="+mn-lt"/>
                <a:cs typeface="+mn-lt"/>
              </a:rPr>
              <a:t>Explain the CE role</a:t>
            </a:r>
          </a:p>
          <a:p>
            <a:pPr lvl="2"/>
            <a:r>
              <a:rPr lang="en-US" sz="2550" dirty="0">
                <a:ea typeface="+mn-lt"/>
                <a:cs typeface="+mn-lt"/>
              </a:rPr>
              <a:t>Check on team status / welfare</a:t>
            </a:r>
          </a:p>
          <a:p>
            <a:pPr lvl="2"/>
            <a:r>
              <a:rPr lang="en-US" sz="2550" dirty="0">
                <a:ea typeface="+mn-lt"/>
                <a:cs typeface="+mn-lt"/>
              </a:rPr>
              <a:t>Team member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sp>
        <p:nvSpPr>
          <p:cNvPr id="2" name="Slide Number Placeholder 4">
            <a:extLst>
              <a:ext uri="{FF2B5EF4-FFF2-40B4-BE49-F238E27FC236}">
                <a16:creationId xmlns:a16="http://schemas.microsoft.com/office/drawing/2014/main" id="{7637D290-7070-ED34-867B-9ECA6FC5D3CC}"/>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60622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Review Project Description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2">
              <a:lnSpc>
                <a:spcPct val="100000"/>
              </a:lnSpc>
            </a:pPr>
            <a:r>
              <a:rPr lang="en-US" sz="3200" dirty="0">
                <a:ea typeface="+mn-lt"/>
                <a:cs typeface="+mn-lt"/>
              </a:rPr>
              <a:t>Re-Read Project Description</a:t>
            </a:r>
          </a:p>
          <a:p>
            <a:pPr lvl="2">
              <a:lnSpc>
                <a:spcPct val="100000"/>
              </a:lnSpc>
            </a:pPr>
            <a:endParaRPr lang="en-US" sz="3200" dirty="0">
              <a:ea typeface="+mn-lt"/>
              <a:cs typeface="+mn-lt"/>
            </a:endParaRPr>
          </a:p>
          <a:p>
            <a:pPr lvl="2">
              <a:lnSpc>
                <a:spcPct val="100000"/>
              </a:lnSpc>
            </a:pPr>
            <a:r>
              <a:rPr lang="en-US" sz="3200" dirty="0">
                <a:ea typeface="+mn-lt"/>
                <a:cs typeface="+mn-lt"/>
              </a:rPr>
              <a:t>PE is available to answer any fundamental project questions the Team may have</a:t>
            </a:r>
          </a:p>
          <a:p>
            <a:pPr lvl="3">
              <a:lnSpc>
                <a:spcPct val="100000"/>
              </a:lnSpc>
            </a:pPr>
            <a:r>
              <a:rPr lang="en-US" sz="3200" dirty="0">
                <a:ea typeface="+mn-lt"/>
                <a:cs typeface="+mn-lt"/>
              </a:rPr>
              <a:t>Write them on the Whiteboard</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Tree>
    <p:extLst>
      <p:ext uri="{BB962C8B-B14F-4D97-AF65-F5344CB8AC3E}">
        <p14:creationId xmlns:p14="http://schemas.microsoft.com/office/powerpoint/2010/main" val="9006803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These questions can be about any aspect of the project, but by the end of today MUST include questions targeted to functionality and goals</a:t>
            </a:r>
          </a:p>
          <a:p>
            <a:pPr>
              <a:lnSpc>
                <a:spcPct val="100000"/>
              </a:lnSpc>
            </a:pPr>
            <a:r>
              <a:rPr lang="en-US" sz="2400" dirty="0">
                <a:ea typeface="+mn-lt"/>
                <a:cs typeface="+mn-lt"/>
              </a:rPr>
              <a:t>Refer to the Project Description as needed</a:t>
            </a:r>
            <a:endParaRPr lang="en-US" sz="2400" dirty="0">
              <a:cs typeface="Calibri"/>
            </a:endParaRPr>
          </a:p>
          <a:p>
            <a:pPr>
              <a:lnSpc>
                <a:spcPct val="100000"/>
              </a:lnSpc>
            </a:pPr>
            <a:r>
              <a:rPr lang="en-US" sz="2400" dirty="0">
                <a:cs typeface="Calibri"/>
              </a:rPr>
              <a:t>Write individual questions on separate Post-It notes - ONE question per Post-It.</a:t>
            </a:r>
          </a:p>
          <a:p>
            <a:pPr>
              <a:lnSpc>
                <a:spcPct val="100000"/>
              </a:lnSpc>
            </a:pPr>
            <a:r>
              <a:rPr lang="en-US" sz="2400" dirty="0">
                <a:cs typeface="Calibri"/>
              </a:rPr>
              <a:t>Combine duplicate / similar ideas</a:t>
            </a:r>
          </a:p>
          <a:p>
            <a:pPr>
              <a:lnSpc>
                <a:spcPct val="100000"/>
              </a:lnSpc>
            </a:pPr>
            <a:r>
              <a:rPr lang="en-US" sz="24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
        <p:nvSpPr>
          <p:cNvPr id="4" name="TextBox 3"/>
          <p:cNvSpPr txBox="1"/>
          <p:nvPr/>
        </p:nvSpPr>
        <p:spPr>
          <a:xfrm>
            <a:off x="2095500" y="5340688"/>
            <a:ext cx="51435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meeting to preserve the list for Day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352720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sz="half" idx="1"/>
          </p:nvPr>
        </p:nvSpPr>
        <p:spPr/>
        <p:txBody>
          <a:bodyPr vert="horz" lIns="91440" tIns="45720" rIns="91440" bIns="45720" rtlCol="0" anchor="t">
            <a:normAutofit/>
          </a:bodyPr>
          <a:lstStyle/>
          <a:p>
            <a:pPr lvl="1">
              <a:lnSpc>
                <a:spcPct val="150000"/>
              </a:lnSpc>
              <a:buFont typeface="Arial"/>
              <a:buChar char="•"/>
            </a:pPr>
            <a:r>
              <a:rPr lang="en-US" sz="2800" dirty="0">
                <a:cs typeface="Calibri"/>
              </a:rPr>
              <a:t>Functionality</a:t>
            </a:r>
          </a:p>
          <a:p>
            <a:pPr lvl="1">
              <a:lnSpc>
                <a:spcPct val="150000"/>
              </a:lnSpc>
              <a:buFont typeface="Arial"/>
              <a:buChar char="•"/>
            </a:pPr>
            <a:r>
              <a:rPr lang="en-US" sz="2800" dirty="0">
                <a:cs typeface="Calibri"/>
              </a:rPr>
              <a:t>Performance </a:t>
            </a:r>
          </a:p>
          <a:p>
            <a:pPr lvl="1">
              <a:lnSpc>
                <a:spcPct val="150000"/>
              </a:lnSpc>
              <a:buFont typeface="Arial"/>
              <a:buChar char="•"/>
            </a:pPr>
            <a:r>
              <a:rPr lang="en-US" sz="2800" dirty="0">
                <a:cs typeface="Calibri"/>
              </a:rPr>
              <a:t>Quality</a:t>
            </a:r>
          </a:p>
          <a:p>
            <a:pPr lvl="1">
              <a:lnSpc>
                <a:spcPct val="150000"/>
              </a:lnSpc>
              <a:buFont typeface="Arial"/>
              <a:buChar char="•"/>
            </a:pPr>
            <a:r>
              <a:rPr lang="en-US" sz="2800" dirty="0">
                <a:cs typeface="Calibri"/>
              </a:rPr>
              <a:t>Usability</a:t>
            </a:r>
          </a:p>
          <a:p>
            <a:pPr lvl="1">
              <a:lnSpc>
                <a:spcPct val="150000"/>
              </a:lnSpc>
              <a:buFont typeface="Arial"/>
              <a:buChar char="•"/>
            </a:pPr>
            <a:r>
              <a:rPr lang="en-US" sz="2800" dirty="0">
                <a:cs typeface="Calibri"/>
              </a:rPr>
              <a:t>Accessibility</a:t>
            </a:r>
          </a:p>
          <a:p>
            <a:pPr lvl="1">
              <a:lnSpc>
                <a:spcPct val="150000"/>
              </a:lnSpc>
              <a:buFont typeface="Arial"/>
              <a:buChar char="•"/>
            </a:pPr>
            <a:r>
              <a:rPr lang="en-US" sz="2800" dirty="0">
                <a:cs typeface="Calibri"/>
              </a:rPr>
              <a:t>Reliability</a:t>
            </a:r>
          </a:p>
          <a:p>
            <a:pPr marL="0" indent="0">
              <a:buNone/>
            </a:pPr>
            <a:endParaRPr lang="en-US" sz="2800" dirty="0">
              <a:cs typeface="Calibri"/>
            </a:endParaRPr>
          </a:p>
        </p:txBody>
      </p:sp>
      <p:sp>
        <p:nvSpPr>
          <p:cNvPr id="4" name="Content Placeholder 3"/>
          <p:cNvSpPr>
            <a:spLocks noGrp="1"/>
          </p:cNvSpPr>
          <p:nvPr>
            <p:ph sz="half" idx="2"/>
          </p:nvPr>
        </p:nvSpPr>
        <p:spPr/>
        <p:txBody>
          <a:bodyPr>
            <a:normAutofit/>
          </a:bodyPr>
          <a:lstStyle/>
          <a:p>
            <a:pPr lvl="1">
              <a:lnSpc>
                <a:spcPct val="150000"/>
              </a:lnSpc>
              <a:buFont typeface="Arial"/>
              <a:buChar char="•"/>
            </a:pPr>
            <a:r>
              <a:rPr lang="en-US" sz="2800" dirty="0">
                <a:cs typeface="Calibri"/>
              </a:rPr>
              <a:t>Durability</a:t>
            </a:r>
          </a:p>
          <a:p>
            <a:pPr lvl="1">
              <a:lnSpc>
                <a:spcPct val="150000"/>
              </a:lnSpc>
              <a:buFont typeface="Arial"/>
              <a:buChar char="•"/>
            </a:pPr>
            <a:r>
              <a:rPr lang="en-US" sz="2800" dirty="0">
                <a:cs typeface="Calibri"/>
              </a:rPr>
              <a:t>Availability</a:t>
            </a:r>
          </a:p>
          <a:p>
            <a:pPr lvl="1">
              <a:lnSpc>
                <a:spcPct val="150000"/>
              </a:lnSpc>
              <a:buFont typeface="Arial"/>
              <a:buChar char="•"/>
            </a:pPr>
            <a:r>
              <a:rPr lang="en-US" sz="2800" dirty="0">
                <a:cs typeface="Calibri"/>
              </a:rPr>
              <a:t>Manufacturability</a:t>
            </a:r>
          </a:p>
          <a:p>
            <a:pPr lvl="1">
              <a:lnSpc>
                <a:spcPct val="150000"/>
              </a:lnSpc>
              <a:buFont typeface="Arial"/>
              <a:buChar char="•"/>
            </a:pPr>
            <a:r>
              <a:rPr lang="en-US" sz="2800" dirty="0">
                <a:cs typeface="Calibri"/>
              </a:rPr>
              <a:t>Maintainability</a:t>
            </a:r>
          </a:p>
          <a:p>
            <a:pPr lvl="1">
              <a:lnSpc>
                <a:spcPct val="150000"/>
              </a:lnSpc>
              <a:buFont typeface="Arial"/>
              <a:buChar char="•"/>
            </a:pPr>
            <a:r>
              <a:rPr lang="en-US" sz="2800" dirty="0">
                <a:cs typeface="Calibri"/>
              </a:rPr>
              <a:t>Environmental Impact</a:t>
            </a:r>
          </a:p>
          <a:p>
            <a:pPr lvl="1">
              <a:lnSpc>
                <a:spcPct val="150000"/>
              </a:lnSpc>
              <a:buFont typeface="Arial"/>
              <a:buChar char="•"/>
            </a:pPr>
            <a:r>
              <a:rPr lang="en-US" sz="2800" dirty="0">
                <a:cs typeface="Calibri"/>
              </a:rPr>
              <a:t>Interfaces</a:t>
            </a:r>
          </a:p>
          <a:p>
            <a:pPr lvl="1">
              <a:lnSpc>
                <a:spcPct val="150000"/>
              </a:lnSpc>
              <a:buFont typeface="Arial"/>
              <a:buChar char="•"/>
            </a:pPr>
            <a:endParaRPr lang="en-US" sz="28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
        <p:nvSpPr>
          <p:cNvPr id="5" name="TextBox 4"/>
          <p:cNvSpPr txBox="1"/>
          <p:nvPr/>
        </p:nvSpPr>
        <p:spPr>
          <a:xfrm>
            <a:off x="628650" y="1371600"/>
            <a:ext cx="7204921" cy="646331"/>
          </a:xfrm>
          <a:prstGeom prst="rect">
            <a:avLst/>
          </a:prstGeom>
          <a:noFill/>
        </p:spPr>
        <p:txBody>
          <a:bodyPr wrap="none" rtlCol="0">
            <a:spAutoFit/>
          </a:bodyPr>
          <a:lstStyle/>
          <a:p>
            <a:r>
              <a:rPr lang="en-US" dirty="0">
                <a:cs typeface="Calibri"/>
              </a:rPr>
              <a:t>The following list represents potential topic areas for generating questions:</a:t>
            </a:r>
          </a:p>
          <a:p>
            <a:endParaRPr lang="en-US" dirty="0"/>
          </a:p>
        </p:txBody>
      </p:sp>
    </p:spTree>
    <p:extLst>
      <p:ext uri="{BB962C8B-B14F-4D97-AF65-F5344CB8AC3E}">
        <p14:creationId xmlns:p14="http://schemas.microsoft.com/office/powerpoint/2010/main" val="4076130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During the second week, there will be an off-site, peer-led, Team-Building Retreat</a:t>
            </a:r>
          </a:p>
          <a:p>
            <a:r>
              <a:rPr lang="en-US" dirty="0">
                <a:cs typeface="Calibri"/>
              </a:rPr>
              <a:t>Retreat Goals:</a:t>
            </a:r>
          </a:p>
          <a:p>
            <a:pPr marR="0" lvl="1">
              <a:lnSpc>
                <a:spcPct val="80000"/>
              </a:lnSpc>
              <a:spcAft>
                <a:spcPts val="0"/>
              </a:spcAft>
            </a:pPr>
            <a:r>
              <a:rPr lang="en-US" sz="2400" dirty="0">
                <a:cs typeface="Calibri"/>
              </a:rPr>
              <a:t>Build positive foundations of teamwork and communication.</a:t>
            </a:r>
          </a:p>
          <a:p>
            <a:pPr marR="0" lvl="1">
              <a:lnSpc>
                <a:spcPct val="80000"/>
              </a:lnSpc>
              <a:spcAft>
                <a:spcPts val="0"/>
              </a:spcAft>
            </a:pPr>
            <a:r>
              <a:rPr lang="en-US" sz="2400" dirty="0">
                <a:cs typeface="Calibri"/>
              </a:rPr>
              <a:t>Foster motivation and accountability within teams.</a:t>
            </a:r>
          </a:p>
          <a:p>
            <a:pPr marR="0" lvl="1">
              <a:lnSpc>
                <a:spcPct val="80000"/>
              </a:lnSpc>
              <a:spcAft>
                <a:spcPts val="0"/>
              </a:spcAft>
            </a:pPr>
            <a:r>
              <a:rPr lang="en-US" sz="2400" dirty="0">
                <a:cs typeface="Calibri"/>
              </a:rPr>
              <a:t>Enhance leadership, working together, and getting to know each other.</a:t>
            </a:r>
          </a:p>
          <a:p>
            <a:pPr marR="0" lvl="1">
              <a:lnSpc>
                <a:spcPct val="80000"/>
              </a:lnSpc>
              <a:spcAft>
                <a:spcPts val="0"/>
              </a:spcAft>
            </a:pPr>
            <a:r>
              <a:rPr lang="en-US" sz="2400" dirty="0">
                <a:cs typeface="Calibri"/>
              </a:rPr>
              <a:t>Understand the importance of eye contact and active listening.</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33</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lnSpcReduction="20000"/>
          </a:bodyPr>
          <a:lstStyle/>
          <a:p>
            <a:r>
              <a:rPr lang="en-US" dirty="0">
                <a:cs typeface="Calibri"/>
              </a:rPr>
              <a:t>Location - ____________________</a:t>
            </a:r>
          </a:p>
          <a:p>
            <a:r>
              <a:rPr lang="en-US" dirty="0">
                <a:cs typeface="Calibri"/>
              </a:rPr>
              <a:t>Schedule - Three options:</a:t>
            </a:r>
          </a:p>
          <a:p>
            <a:pPr lvl="1">
              <a:tabLst>
                <a:tab pos="2514600" algn="l"/>
                <a:tab pos="3597275" algn="l"/>
              </a:tabLst>
            </a:pPr>
            <a:r>
              <a:rPr lang="en-US" dirty="0">
                <a:cs typeface="Calibri"/>
              </a:rPr>
              <a:t>Wednesday	09/06	6:30-8PM</a:t>
            </a:r>
          </a:p>
          <a:p>
            <a:pPr lvl="1">
              <a:tabLst>
                <a:tab pos="2514600" algn="l"/>
                <a:tab pos="3597275" algn="l"/>
              </a:tabLst>
            </a:pPr>
            <a:r>
              <a:rPr lang="en-US" dirty="0">
                <a:cs typeface="Calibri"/>
              </a:rPr>
              <a:t>Saturday	09/09	1:30-3PM</a:t>
            </a:r>
          </a:p>
          <a:p>
            <a:pPr lvl="1">
              <a:tabLst>
                <a:tab pos="2514600" algn="l"/>
                <a:tab pos="3597275" algn="l"/>
              </a:tabLst>
            </a:pPr>
            <a:r>
              <a:rPr lang="en-US" dirty="0">
                <a:cs typeface="Calibri"/>
              </a:rPr>
              <a:t>Sunday	09/10	4:30-6PM</a:t>
            </a:r>
          </a:p>
          <a:p>
            <a:r>
              <a:rPr lang="en-US" dirty="0">
                <a:cs typeface="Calibri"/>
              </a:rPr>
              <a:t>Attendance is expected (and incentivized with a little treat)</a:t>
            </a:r>
          </a:p>
          <a:p>
            <a:pPr lvl="1"/>
            <a:r>
              <a:rPr lang="en-US" dirty="0">
                <a:cs typeface="Calibri"/>
              </a:rPr>
              <a:t>Goal is to have entire or majority of team at one session</a:t>
            </a:r>
          </a:p>
          <a:p>
            <a:pPr lvl="1"/>
            <a:r>
              <a:rPr lang="en-US" dirty="0">
                <a:cs typeface="Calibri"/>
              </a:rPr>
              <a:t>If entire team can’t make same session, individuals will work with other teams during the event</a:t>
            </a:r>
          </a:p>
        </p:txBody>
      </p:sp>
      <p:sp>
        <p:nvSpPr>
          <p:cNvPr id="5" name="Slide Number Placeholder 4"/>
          <p:cNvSpPr>
            <a:spLocks noGrp="1"/>
          </p:cNvSpPr>
          <p:nvPr>
            <p:ph type="sldNum" sz="quarter" idx="12"/>
          </p:nvPr>
        </p:nvSpPr>
        <p:spPr/>
        <p:txBody>
          <a:bodyPr/>
          <a:lstStyle/>
          <a:p>
            <a:fld id="{B044824F-EBE0-443F-8A8F-F64816AF04DC}" type="slidenum">
              <a:rPr lang="en-US" smtClean="0"/>
              <a:t>34</a:t>
            </a:fld>
            <a:endParaRPr lang="en-US" dirty="0"/>
          </a:p>
        </p:txBody>
      </p:sp>
      <p:pic>
        <p:nvPicPr>
          <p:cNvPr id="6" name="Picture 5" descr="A group of people playing tug of war&#10;&#10;Description automatically generated">
            <a:extLst>
              <a:ext uri="{FF2B5EF4-FFF2-40B4-BE49-F238E27FC236}">
                <a16:creationId xmlns:a16="http://schemas.microsoft.com/office/drawing/2014/main" id="{A3420484-37DB-DF0E-F839-17B456727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715000" y="1524000"/>
            <a:ext cx="3221426" cy="2147617"/>
          </a:xfrm>
          <a:prstGeom prst="rect">
            <a:avLst/>
          </a:prstGeom>
        </p:spPr>
      </p:pic>
    </p:spTree>
    <p:extLst>
      <p:ext uri="{BB962C8B-B14F-4D97-AF65-F5344CB8AC3E}">
        <p14:creationId xmlns:p14="http://schemas.microsoft.com/office/powerpoint/2010/main" val="1311940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5105400" cy="4525963"/>
          </a:xfrm>
        </p:spPr>
        <p:txBody>
          <a:bodyPr vert="horz" lIns="91440" tIns="45720" rIns="91440" bIns="45720" rtlCol="0" anchor="t">
            <a:normAutofit/>
          </a:bodyPr>
          <a:lstStyle/>
          <a:p>
            <a:r>
              <a:rPr lang="en-US" dirty="0">
                <a:cs typeface="Calibri"/>
              </a:rPr>
              <a:t>Action Required!</a:t>
            </a:r>
          </a:p>
          <a:p>
            <a:pPr lvl="1"/>
            <a:r>
              <a:rPr lang="en-US" dirty="0">
                <a:cs typeface="Calibri"/>
              </a:rPr>
              <a:t>Determine which session works best for team</a:t>
            </a:r>
          </a:p>
          <a:p>
            <a:pPr lvl="1"/>
            <a:r>
              <a:rPr lang="en-US" dirty="0">
                <a:cs typeface="Calibri"/>
              </a:rPr>
              <a:t>Each individual must register by Close of Business (COB) on Tuesday, 09/05/23 at: </a:t>
            </a:r>
            <a:r>
              <a:rPr lang="en-US" sz="18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https://docs.google.com/spreadsheets/d/1YyuAUceBjjqBNjeVwXmJcqnEKxf7gu66obY1jszcvQQ/edit#gid=0</a:t>
            </a:r>
            <a:endParaRPr lang="en-US" dirty="0">
              <a:latin typeface="Calibri" panose="020F0502020204030204" pitchFamily="34" charset="0"/>
              <a:cs typeface="Calibri" panose="020F0502020204030204" pitchFamily="34" charset="0"/>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35</a:t>
            </a:fld>
            <a:endParaRPr lang="en-US" dirty="0"/>
          </a:p>
        </p:txBody>
      </p:sp>
      <p:pic>
        <p:nvPicPr>
          <p:cNvPr id="6" name="Picture 5" descr="A group of people in helmets on a tree trunk&#10;&#10;Description automatically generated">
            <a:extLst>
              <a:ext uri="{FF2B5EF4-FFF2-40B4-BE49-F238E27FC236}">
                <a16:creationId xmlns:a16="http://schemas.microsoft.com/office/drawing/2014/main" id="{8B87BA5F-9A6D-91FF-C5E7-8B5911BEB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075" y="1524000"/>
            <a:ext cx="3048000" cy="4061460"/>
          </a:xfrm>
          <a:prstGeom prst="rect">
            <a:avLst/>
          </a:prstGeom>
        </p:spPr>
      </p:pic>
    </p:spTree>
    <p:extLst>
      <p:ext uri="{BB962C8B-B14F-4D97-AF65-F5344CB8AC3E}">
        <p14:creationId xmlns:p14="http://schemas.microsoft.com/office/powerpoint/2010/main" val="2060681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lnSpcReduction="10000"/>
          </a:bodyPr>
          <a:lstStyle/>
          <a:p>
            <a:r>
              <a:rPr lang="en-US" dirty="0">
                <a:cs typeface="Calibri"/>
              </a:rPr>
              <a:t>Employee Survey</a:t>
            </a:r>
          </a:p>
          <a:p>
            <a:pPr lvl="1"/>
            <a:r>
              <a:rPr lang="en-US" dirty="0">
                <a:cs typeface="Calibri"/>
              </a:rPr>
              <a:t>The Design Lab wants your 'immediate' feedback on your experience.</a:t>
            </a:r>
          </a:p>
          <a:p>
            <a:pPr lvl="1"/>
            <a:r>
              <a:rPr lang="en-US" dirty="0">
                <a:cs typeface="Calibri"/>
              </a:rPr>
              <a:t>These 'surveys' after many meetings will help us to help you.</a:t>
            </a:r>
          </a:p>
          <a:p>
            <a:pPr lvl="1"/>
            <a:r>
              <a:rPr lang="en-US" dirty="0">
                <a:cs typeface="Calibri"/>
              </a:rPr>
              <a:t>Collected anonymously using Google Forms.</a:t>
            </a:r>
          </a:p>
          <a:p>
            <a:pPr lvl="2"/>
            <a:r>
              <a:rPr lang="en-US" dirty="0">
                <a:cs typeface="Calibri"/>
              </a:rPr>
              <a:t>If you ever want an individual response from PE/CE/Director, be sure to INCLUDE your name.</a:t>
            </a:r>
          </a:p>
          <a:p>
            <a:pPr lvl="1"/>
            <a:r>
              <a:rPr lang="en-US" dirty="0">
                <a:cs typeface="Calibri"/>
              </a:rPr>
              <a:t>Please Complete Employee Survey Today or Tomorrow</a:t>
            </a:r>
          </a:p>
          <a:p>
            <a:pPr lvl="1"/>
            <a:r>
              <a:rPr lang="en-US" dirty="0">
                <a:cs typeface="Calibri"/>
              </a:rPr>
              <a:t>You can also always use email or Webex to reach out to PE/CE with any questions.</a:t>
            </a:r>
          </a:p>
        </p:txBody>
      </p:sp>
      <p:sp>
        <p:nvSpPr>
          <p:cNvPr id="5" name="Slide Number Placeholder 4"/>
          <p:cNvSpPr>
            <a:spLocks noGrp="1"/>
          </p:cNvSpPr>
          <p:nvPr>
            <p:ph type="sldNum" sz="quarter" idx="12"/>
          </p:nvPr>
        </p:nvSpPr>
        <p:spPr/>
        <p:txBody>
          <a:bodyPr/>
          <a:lstStyle/>
          <a:p>
            <a:fld id="{B044824F-EBE0-443F-8A8F-F64816AF04DC}" type="slidenum">
              <a:rPr lang="en-US" smtClean="0"/>
              <a:t>36</a:t>
            </a:fld>
            <a:endParaRPr lang="en-US" dirty="0"/>
          </a:p>
        </p:txBody>
      </p:sp>
    </p:spTree>
    <p:extLst>
      <p:ext uri="{BB962C8B-B14F-4D97-AF65-F5344CB8AC3E}">
        <p14:creationId xmlns:p14="http://schemas.microsoft.com/office/powerpoint/2010/main" val="40615720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(what was previously called homework, to be completed </a:t>
            </a:r>
            <a:r>
              <a:rPr lang="en-US" sz="1800" b="1" dirty="0"/>
              <a:t>BEFORE Meeting 2</a:t>
            </a:r>
            <a:r>
              <a:rPr lang="en-US" sz="1800" dirty="0"/>
              <a:t>)</a:t>
            </a:r>
          </a:p>
        </p:txBody>
      </p:sp>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Re-read the Project Description with Meeting 1 Question Generation exercise in mind</a:t>
            </a:r>
          </a:p>
          <a:p>
            <a:pPr marL="171450" indent="-171450" defTabSz="685800">
              <a:spcBef>
                <a:spcPts val="750"/>
              </a:spcBef>
            </a:pPr>
            <a:r>
              <a:rPr lang="en-US" sz="1500" dirty="0">
                <a:solidFill>
                  <a:prstClr val="black"/>
                </a:solidFill>
                <a:latin typeface="Calibri" panose="020F0502020204030204"/>
              </a:rPr>
              <a:t>Post list of project questions for team’s </a:t>
            </a:r>
            <a:r>
              <a:rPr lang="en-US" sz="1500" dirty="0" err="1">
                <a:solidFill>
                  <a:prstClr val="black"/>
                </a:solidFill>
                <a:latin typeface="Calibri" panose="020F0502020204030204"/>
              </a:rPr>
              <a:t>Webex</a:t>
            </a:r>
            <a:r>
              <a:rPr lang="en-US" sz="1500" dirty="0">
                <a:solidFill>
                  <a:prstClr val="black"/>
                </a:solidFill>
                <a:latin typeface="Calibri" panose="020F0502020204030204"/>
              </a:rPr>
              <a:t> General space</a:t>
            </a:r>
          </a:p>
          <a:p>
            <a:pPr marL="171450" indent="-171450" defTabSz="685800">
              <a:lnSpc>
                <a:spcPct val="120000"/>
              </a:lnSpc>
              <a:spcBef>
                <a:spcPts val="750"/>
              </a:spcBef>
            </a:pPr>
            <a:r>
              <a:rPr lang="en-US" sz="1500" dirty="0">
                <a:solidFill>
                  <a:prstClr val="black"/>
                </a:solidFill>
                <a:latin typeface="Calibri" panose="020F0502020204030204"/>
              </a:rPr>
              <a:t>Each team member add TWO additional project questions to team’s Webex General space for further discussion in Day 2</a:t>
            </a:r>
            <a:endParaRPr lang="en-US" sz="1500" dirty="0">
              <a:solidFill>
                <a:prstClr val="black"/>
              </a:solidFill>
              <a:latin typeface="Calibri" panose="020F0502020204030204"/>
              <a:cs typeface="Calibri"/>
            </a:endParaRPr>
          </a:p>
        </p:txBody>
      </p:sp>
      <p:sp>
        <p:nvSpPr>
          <p:cNvPr id="10" name="Content Placeholder 2"/>
          <p:cNvSpPr txBox="1">
            <a:spLocks/>
          </p:cNvSpPr>
          <p:nvPr/>
        </p:nvSpPr>
        <p:spPr>
          <a:xfrm>
            <a:off x="1066800" y="2504716"/>
            <a:ext cx="7886700" cy="1263744"/>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Identify time and register for Team Building Retreat at </a:t>
            </a:r>
            <a:r>
              <a:rPr lang="en-US" sz="16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2"/>
              </a:rPr>
              <a:t>https://docs.google.com/spreadsheets/d/1YyuAUceBjjqBNjeVwXmJcqnEKxf7gu66obY1jszcvQQ/edit#gid=0</a:t>
            </a:r>
            <a:endParaRPr lang="en-US" sz="16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1066800" y="3779346"/>
            <a:ext cx="7886700" cy="2940517"/>
          </a:xfrm>
          <a:prstGeom prst="rect">
            <a:avLst/>
          </a:prstGeom>
          <a:solidFill>
            <a:schemeClr val="accent6">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p>
          <a:p>
            <a:pPr marL="171450" indent="-171450" defTabSz="685800">
              <a:spcBef>
                <a:spcPts val="750"/>
              </a:spcBef>
            </a:pPr>
            <a:r>
              <a:rPr lang="en-US" sz="1600" dirty="0">
                <a:solidFill>
                  <a:prstClr val="black"/>
                </a:solidFill>
                <a:latin typeface="Calibri" panose="020F0502020204030204"/>
                <a:ea typeface="+mn-lt"/>
                <a:cs typeface="Calibri" panose="020F0502020204030204"/>
              </a:rPr>
              <a:t>Complete </a:t>
            </a:r>
            <a:r>
              <a:rPr lang="en-US" sz="1600" dirty="0">
                <a:solidFill>
                  <a:prstClr val="black"/>
                </a:solidFill>
                <a:latin typeface="Calibri" panose="020F0502020204030204"/>
              </a:rPr>
              <a:t>Meeting 1 Employee Survey </a:t>
            </a:r>
            <a:r>
              <a:rPr lang="en-US" sz="2300" dirty="0">
                <a:solidFill>
                  <a:prstClr val="black"/>
                </a:solidFill>
                <a:latin typeface="Calibri" panose="020F0502020204030204"/>
              </a:rPr>
              <a:t>- </a:t>
            </a:r>
            <a:r>
              <a:rPr lang="en-US" sz="1725" dirty="0">
                <a:solidFill>
                  <a:prstClr val="black"/>
                </a:solidFill>
                <a:cs typeface="Calibri"/>
                <a:hlinkClick r:id="rId3"/>
              </a:rPr>
              <a:t>https://forms.gle/HoU1JufvnPfDkbtW6</a:t>
            </a:r>
            <a:r>
              <a:rPr lang="en-US" sz="1725" dirty="0">
                <a:solidFill>
                  <a:prstClr val="black"/>
                </a:solidFill>
                <a:cs typeface="Calibri"/>
              </a:rPr>
              <a:t> </a:t>
            </a:r>
          </a:p>
          <a:p>
            <a:pPr marL="171450" indent="-171450" defTabSz="685800">
              <a:spcBef>
                <a:spcPts val="750"/>
              </a:spcBef>
            </a:pPr>
            <a:r>
              <a:rPr lang="en-US" sz="3000" b="1" dirty="0">
                <a:solidFill>
                  <a:prstClr val="black"/>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4"/>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 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5"/>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37</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38</a:t>
            </a:fld>
            <a:endParaRPr lang="en-US" sz="1200" dirty="0"/>
          </a:p>
        </p:txBody>
      </p:sp>
      <p:sp>
        <p:nvSpPr>
          <p:cNvPr id="6" name="TextBox 5"/>
          <p:cNvSpPr txBox="1"/>
          <p:nvPr/>
        </p:nvSpPr>
        <p:spPr>
          <a:xfrm>
            <a:off x="447410" y="5500396"/>
            <a:ext cx="8345874" cy="769441"/>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meeting.</a:t>
            </a:r>
          </a:p>
          <a:p>
            <a:pPr algn="ctr"/>
            <a:r>
              <a:rPr lang="en-US" sz="1600" dirty="0"/>
              <a:t>Playbook -</a:t>
            </a:r>
            <a:r>
              <a:rPr lang="en-US" sz="1200" dirty="0"/>
              <a:t> </a:t>
            </a:r>
            <a:r>
              <a:rPr lang="en-US" sz="1200" dirty="0">
                <a:hlinkClick r:id="rId3"/>
              </a:rPr>
              <a:t>https://designlab.eng.rpi.edu/edn/projects/capstone-support-dev/wiki/Capstone_Playbook</a:t>
            </a:r>
            <a:endParaRPr lang="en-US" sz="1200" u="sng" dirty="0"/>
          </a:p>
          <a:p>
            <a:pPr algn="ctr"/>
            <a:endParaRPr lang="en-US" sz="1200" dirty="0"/>
          </a:p>
        </p:txBody>
      </p:sp>
      <p:grpSp>
        <p:nvGrpSpPr>
          <p:cNvPr id="13" name="Group 12"/>
          <p:cNvGrpSpPr/>
          <p:nvPr/>
        </p:nvGrpSpPr>
        <p:grpSpPr>
          <a:xfrm>
            <a:off x="7015498" y="452592"/>
            <a:ext cx="2999703" cy="830997"/>
            <a:chOff x="-1167540" y="3413632"/>
            <a:chExt cx="4250740" cy="885220"/>
          </a:xfrm>
        </p:grpSpPr>
        <p:sp>
          <p:nvSpPr>
            <p:cNvPr id="14" name="TextBox 13"/>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5" name="Oval 14"/>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6" name="Isosceles Triangle 15"/>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8" name="Picture 7" descr="A screenshot of a program&#10;&#10;Description automatically generated">
            <a:extLst>
              <a:ext uri="{FF2B5EF4-FFF2-40B4-BE49-F238E27FC236}">
                <a16:creationId xmlns:a16="http://schemas.microsoft.com/office/drawing/2014/main" id="{AFBD0D72-8954-8F82-443A-0A8CA77D19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0131" y="1548184"/>
            <a:ext cx="5003737" cy="3882529"/>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Design Lab Expectations Q&amp;A</a:t>
            </a:r>
          </a:p>
        </p:txBody>
      </p:sp>
      <p:sp>
        <p:nvSpPr>
          <p:cNvPr id="3" name="Content Placeholder 2"/>
          <p:cNvSpPr>
            <a:spLocks noGrp="1"/>
          </p:cNvSpPr>
          <p:nvPr>
            <p:ph idx="1"/>
          </p:nvPr>
        </p:nvSpPr>
        <p:spPr/>
        <p:txBody>
          <a:bodyPr>
            <a:noAutofit/>
          </a:bodyPr>
          <a:lstStyle/>
          <a:p>
            <a:r>
              <a:rPr lang="en-US" sz="2800" dirty="0"/>
              <a:t>Action Item was to watch 1 video </a:t>
            </a:r>
            <a:r>
              <a:rPr lang="en-US" sz="1400" dirty="0"/>
              <a:t>(</a:t>
            </a:r>
            <a:r>
              <a:rPr lang="en-US" sz="1400" dirty="0">
                <a:solidFill>
                  <a:prstClr val="black"/>
                </a:solidFill>
              </a:rPr>
              <a:t>Capstone Introduction &amp; Expectations – Part 2)</a:t>
            </a:r>
            <a:endParaRPr lang="en-US" sz="1400" dirty="0"/>
          </a:p>
          <a:p>
            <a:r>
              <a:rPr lang="en-US" sz="2800" dirty="0"/>
              <a:t>Ask me 1 or 2 QUESTIONS about content!</a:t>
            </a:r>
          </a:p>
          <a:p>
            <a:endParaRPr lang="en-US" sz="2800" dirty="0"/>
          </a:p>
          <a:p>
            <a:r>
              <a:rPr lang="en-US" sz="2800" dirty="0"/>
              <a:t>What is difference between IED and Capstone?</a:t>
            </a:r>
          </a:p>
          <a:p>
            <a:r>
              <a:rPr lang="en-US" sz="2800" dirty="0"/>
              <a:t>Who ‘owns’ your project – team, PE, CE, Client?</a:t>
            </a:r>
          </a:p>
          <a:p>
            <a:r>
              <a:rPr lang="en-US" sz="2800" dirty="0"/>
              <a:t>What is role of team members in Capstone?</a:t>
            </a:r>
          </a:p>
          <a:p>
            <a:r>
              <a:rPr lang="en-US" sz="2800" dirty="0"/>
              <a:t>What is role of PE?</a:t>
            </a:r>
          </a:p>
          <a:p>
            <a:r>
              <a:rPr lang="en-US" sz="2800"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39</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grpSp>
        <p:nvGrpSpPr>
          <p:cNvPr id="15" name="Group 14"/>
          <p:cNvGrpSpPr/>
          <p:nvPr/>
        </p:nvGrpSpPr>
        <p:grpSpPr>
          <a:xfrm>
            <a:off x="7086600" y="66049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8" name="Content Placeholder 7" descr="A screenshot of a program&#10;&#10;Description automatically generated">
            <a:extLst>
              <a:ext uri="{FF2B5EF4-FFF2-40B4-BE49-F238E27FC236}">
                <a16:creationId xmlns:a16="http://schemas.microsoft.com/office/drawing/2014/main" id="{DAFB3766-DE3D-94E1-A3E7-D8926335EBA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0762" y="1738704"/>
            <a:ext cx="6542476" cy="4222966"/>
          </a:xfrm>
        </p:spPr>
      </p:pic>
    </p:spTree>
    <p:extLst>
      <p:ext uri="{BB962C8B-B14F-4D97-AF65-F5344CB8AC3E}">
        <p14:creationId xmlns:p14="http://schemas.microsoft.com/office/powerpoint/2010/main" val="575134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fontScale="90000"/>
          </a:bodyPr>
          <a:lstStyle/>
          <a:p>
            <a:pPr algn="ctr"/>
            <a:r>
              <a:rPr lang="en-US" sz="4000" dirty="0">
                <a:latin typeface="+mn-lt"/>
              </a:rPr>
              <a:t>Action Item / Meeting Prep Categories</a:t>
            </a:r>
          </a:p>
        </p:txBody>
      </p:sp>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Design Lab Logistics</a:t>
            </a:r>
          </a:p>
          <a:p>
            <a:pPr marL="514350" lvl="1" indent="-171450" defTabSz="685800">
              <a:spcBef>
                <a:spcPts val="375"/>
              </a:spcBef>
            </a:pPr>
            <a:r>
              <a:rPr lang="en-US" sz="1800" dirty="0">
                <a:solidFill>
                  <a:prstClr val="black"/>
                </a:solidFill>
                <a:latin typeface="Calibri" panose="020F0502020204030204"/>
              </a:rPr>
              <a:t>Employee Surveys</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40</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41</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09673154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5974CF30-B8A1-4275-9A9F-C0BED83E05A2}"/>
              </a:ext>
            </a:extLst>
          </p:cNvPr>
          <p:cNvSpPr txBox="1"/>
          <p:nvPr/>
        </p:nvSpPr>
        <p:spPr>
          <a:xfrm>
            <a:off x="1858649" y="6019800"/>
            <a:ext cx="5350504" cy="584775"/>
          </a:xfrm>
          <a:prstGeom prst="rect">
            <a:avLst/>
          </a:prstGeom>
          <a:noFill/>
        </p:spPr>
        <p:txBody>
          <a:bodyPr wrap="none" rtlCol="0">
            <a:spAutoFit/>
          </a:bodyPr>
          <a:lstStyle/>
          <a:p>
            <a:pPr algn="ctr"/>
            <a:r>
              <a:rPr lang="en-US" sz="3200" b="1" dirty="0"/>
              <a:t>Project Works Starts on Day 1!</a:t>
            </a:r>
          </a:p>
        </p:txBody>
      </p:sp>
      <p:pic>
        <p:nvPicPr>
          <p:cNvPr id="5" name="Content Placeholder 6">
            <a:extLst>
              <a:ext uri="{FF2B5EF4-FFF2-40B4-BE49-F238E27FC236}">
                <a16:creationId xmlns:a16="http://schemas.microsoft.com/office/drawing/2014/main" id="{7F399127-2E04-4223-8155-A4E992D2D4F1}"/>
              </a:ext>
            </a:extLst>
          </p:cNvPr>
          <p:cNvPicPr>
            <a:picLocks noChangeAspect="1"/>
          </p:cNvPicPr>
          <p:nvPr/>
        </p:nvPicPr>
        <p:blipFill rotWithShape="1">
          <a:blip r:embed="rId3">
            <a:extLst>
              <a:ext uri="{28A0092B-C50C-407E-A947-70E740481C1C}">
                <a14:useLocalDpi xmlns:a14="http://schemas.microsoft.com/office/drawing/2010/main"/>
              </a:ext>
            </a:extLst>
          </a:blip>
          <a:srcRect l="31392" t="16699" r="31514" b="14429"/>
          <a:stretch/>
        </p:blipFill>
        <p:spPr>
          <a:xfrm>
            <a:off x="1219200" y="177225"/>
            <a:ext cx="1724025" cy="1722430"/>
          </a:xfrm>
          <a:prstGeom prst="rect">
            <a:avLst/>
          </a:prstGeom>
        </p:spPr>
      </p:pic>
    </p:spTree>
    <p:extLst>
      <p:ext uri="{BB962C8B-B14F-4D97-AF65-F5344CB8AC3E}">
        <p14:creationId xmlns:p14="http://schemas.microsoft.com/office/powerpoint/2010/main" val="2239109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35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762000" y="1371600"/>
            <a:ext cx="7753350" cy="4984751"/>
          </a:xfrm>
        </p:spPr>
        <p:txBody>
          <a:bodyPr vert="horz" lIns="91440" tIns="45720" rIns="91440" bIns="45720" rtlCol="0" anchor="t">
            <a:normAutofit fontScale="77500" lnSpcReduction="20000"/>
          </a:bodyPr>
          <a:lstStyle/>
          <a:p>
            <a:pPr marL="0" indent="0">
              <a:buNone/>
            </a:pPr>
            <a:r>
              <a:rPr lang="en-US" sz="3000" b="1" dirty="0">
                <a:cs typeface="Calibri"/>
              </a:rPr>
              <a:t>Goal</a:t>
            </a:r>
            <a:endParaRPr lang="en-US" sz="2000" b="1" dirty="0">
              <a:cs typeface="Calibri"/>
            </a:endParaRPr>
          </a:p>
          <a:p>
            <a:pPr marL="0" indent="0">
              <a:lnSpc>
                <a:spcPct val="120000"/>
              </a:lnSpc>
              <a:buNone/>
            </a:pPr>
            <a:r>
              <a:rPr lang="en-US" sz="2000" dirty="0">
                <a:cs typeface="Calibri"/>
              </a:rPr>
              <a:t>This exercise accelerates the </a:t>
            </a:r>
            <a:r>
              <a:rPr lang="en-US" sz="2000" b="1" dirty="0">
                <a:cs typeface="Calibri"/>
              </a:rPr>
              <a:t>Forming</a:t>
            </a:r>
            <a:r>
              <a:rPr lang="en-US" sz="2000" dirty="0">
                <a:cs typeface="Calibri"/>
              </a:rPr>
              <a:t> stage of the engineering team development process by establishing common understanding of the project and the team members’ background and skills</a:t>
            </a:r>
          </a:p>
          <a:p>
            <a:pPr marL="0" indent="0">
              <a:lnSpc>
                <a:spcPct val="120000"/>
              </a:lnSpc>
              <a:buNone/>
            </a:pPr>
            <a:r>
              <a:rPr lang="en-US" sz="2000" b="1" dirty="0">
                <a:cs typeface="Calibri"/>
              </a:rPr>
              <a:t>Time boxed exercise: </a:t>
            </a:r>
            <a:r>
              <a:rPr lang="en-US" sz="2000" dirty="0">
                <a:cs typeface="Calibri"/>
              </a:rPr>
              <a:t> It will feel rushed, things won't feel complete. 					</a:t>
            </a:r>
            <a:r>
              <a:rPr lang="en-US" sz="2000" b="1" dirty="0">
                <a:cs typeface="Calibri"/>
              </a:rPr>
              <a:t>THAT'S OK.</a:t>
            </a:r>
            <a:endParaRPr lang="en-US" b="1" dirty="0"/>
          </a:p>
          <a:p>
            <a:pPr marL="0" indent="0">
              <a:lnSpc>
                <a:spcPct val="120000"/>
              </a:lnSpc>
              <a:buNone/>
            </a:pPr>
            <a:r>
              <a:rPr lang="en-US" sz="2000" dirty="0">
                <a:cs typeface="Calibri"/>
              </a:rPr>
              <a:t>You'll want more time. You can't have it. Team </a:t>
            </a:r>
            <a:r>
              <a:rPr lang="en-US" sz="2000" b="1" dirty="0">
                <a:cs typeface="Calibri"/>
              </a:rPr>
              <a:t>must </a:t>
            </a:r>
            <a:r>
              <a:rPr lang="en-US" sz="2000" dirty="0">
                <a:cs typeface="Calibri"/>
              </a:rPr>
              <a:t>move on – the company has deadlines to meet! </a:t>
            </a:r>
          </a:p>
          <a:p>
            <a:pPr marL="0" indent="0">
              <a:buNone/>
            </a:pPr>
            <a:endParaRPr lang="en-US" sz="2000" dirty="0">
              <a:cs typeface="Calibri"/>
            </a:endParaRPr>
          </a:p>
          <a:p>
            <a:pPr marL="0" indent="0">
              <a:buNone/>
            </a:pPr>
            <a:r>
              <a:rPr lang="en-US" sz="3000" b="1" dirty="0">
                <a:cs typeface="Calibri"/>
              </a:rPr>
              <a:t>Process</a:t>
            </a:r>
            <a:r>
              <a:rPr lang="en-US" sz="2000" b="1" dirty="0">
                <a:cs typeface="Calibri"/>
              </a:rPr>
              <a:t> </a:t>
            </a:r>
          </a:p>
          <a:p>
            <a:pPr marL="0" indent="0">
              <a:buNone/>
            </a:pPr>
            <a:r>
              <a:rPr lang="en-US" sz="2000" dirty="0">
                <a:cs typeface="Calibri"/>
              </a:rPr>
              <a:t>For EACH section of poster:</a:t>
            </a:r>
            <a:endParaRPr lang="en-US" dirty="0"/>
          </a:p>
          <a:p>
            <a:r>
              <a:rPr lang="en-US" sz="2000" dirty="0">
                <a:cs typeface="Calibri"/>
              </a:rPr>
              <a:t>2 min</a:t>
            </a:r>
            <a:endParaRPr lang="en-US" sz="2000" dirty="0"/>
          </a:p>
          <a:p>
            <a:pPr lvl="1"/>
            <a:r>
              <a:rPr lang="en-US" sz="2000" dirty="0">
                <a:cs typeface="Calibri"/>
              </a:rPr>
              <a:t>Individual </a:t>
            </a:r>
            <a:r>
              <a:rPr lang="en-US" sz="2000" b="1" dirty="0">
                <a:cs typeface="Calibri"/>
              </a:rPr>
              <a:t>silent</a:t>
            </a:r>
            <a:r>
              <a:rPr lang="en-US" sz="2000" dirty="0">
                <a:cs typeface="Calibri"/>
              </a:rPr>
              <a:t> </a:t>
            </a:r>
            <a:r>
              <a:rPr lang="en-US" sz="2000" b="1" dirty="0">
                <a:cs typeface="Calibri"/>
              </a:rPr>
              <a:t>thought</a:t>
            </a:r>
            <a:r>
              <a:rPr lang="en-US" sz="2000" dirty="0">
                <a:cs typeface="Calibri"/>
              </a:rPr>
              <a:t> on content</a:t>
            </a:r>
          </a:p>
          <a:p>
            <a:pPr lvl="1"/>
            <a:r>
              <a:rPr lang="en-US" sz="2000" dirty="0">
                <a:cs typeface="Calibri"/>
              </a:rPr>
              <a:t>Write thoughts on Post-It Notes</a:t>
            </a:r>
          </a:p>
          <a:p>
            <a:r>
              <a:rPr lang="en-US" sz="2000" dirty="0">
                <a:cs typeface="Calibri"/>
              </a:rPr>
              <a:t>2 min</a:t>
            </a:r>
          </a:p>
          <a:p>
            <a:pPr lvl="1"/>
            <a:r>
              <a:rPr lang="en-US" sz="2000" dirty="0">
                <a:cs typeface="Calibri"/>
              </a:rPr>
              <a:t>Place Post-Its onto poster sheet</a:t>
            </a:r>
          </a:p>
          <a:p>
            <a:pPr lvl="1"/>
            <a:r>
              <a:rPr lang="en-US" sz="2000" dirty="0">
                <a:cs typeface="Calibri"/>
              </a:rPr>
              <a:t>Quick discussion of similar, unique, or new answers</a:t>
            </a:r>
          </a:p>
          <a:p>
            <a:r>
              <a:rPr lang="en-US" sz="20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42</a:t>
            </a:fld>
            <a:endParaRPr lang="en-US" dirty="0"/>
          </a:p>
        </p:txBody>
      </p:sp>
      <p:pic>
        <p:nvPicPr>
          <p:cNvPr id="5" name="Picture 4" descr="A group of sticky notes on a board&#10;&#10;Description automatically generated">
            <a:extLst>
              <a:ext uri="{FF2B5EF4-FFF2-40B4-BE49-F238E27FC236}">
                <a16:creationId xmlns:a16="http://schemas.microsoft.com/office/drawing/2014/main" id="{D1090CAA-DC5A-68C9-7945-07D5EB43C7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15" t="11482" r="7315" b="15926"/>
          <a:stretch/>
        </p:blipFill>
        <p:spPr>
          <a:xfrm rot="5400000">
            <a:off x="5849582" y="4056418"/>
            <a:ext cx="2622553" cy="1672517"/>
          </a:xfrm>
          <a:prstGeom prst="rect">
            <a:avLst/>
          </a:prstGeom>
        </p:spPr>
      </p:pic>
    </p:spTree>
    <p:extLst>
      <p:ext uri="{BB962C8B-B14F-4D97-AF65-F5344CB8AC3E}">
        <p14:creationId xmlns:p14="http://schemas.microsoft.com/office/powerpoint/2010/main" val="34445476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a:xfrm>
            <a:off x="628650" y="1524000"/>
            <a:ext cx="7886700" cy="5197475"/>
          </a:xfrm>
        </p:spPr>
        <p:txBody>
          <a:bodyPr>
            <a:normAutofit lnSpcReduction="10000"/>
          </a:bodyPr>
          <a:lstStyle/>
          <a:p>
            <a:pPr>
              <a:lnSpc>
                <a:spcPct val="150000"/>
              </a:lnSpc>
            </a:pPr>
            <a:r>
              <a:rPr lang="en-US" sz="2600" dirty="0"/>
              <a:t>We Are (5 min + 1 min)</a:t>
            </a:r>
          </a:p>
          <a:p>
            <a:pPr>
              <a:lnSpc>
                <a:spcPct val="150000"/>
              </a:lnSpc>
            </a:pPr>
            <a:r>
              <a:rPr lang="en-US" sz="2600" dirty="0"/>
              <a:t>Write your project name at top.</a:t>
            </a:r>
          </a:p>
          <a:p>
            <a:pPr>
              <a:lnSpc>
                <a:spcPct val="150000"/>
              </a:lnSpc>
            </a:pPr>
            <a:r>
              <a:rPr lang="en-US" sz="2600" dirty="0"/>
              <a:t>We Imagine Our Project to Be (2 min + 2 min)</a:t>
            </a:r>
          </a:p>
          <a:p>
            <a:pPr>
              <a:lnSpc>
                <a:spcPct val="150000"/>
              </a:lnSpc>
            </a:pPr>
            <a:r>
              <a:rPr lang="en-US" sz="2600" dirty="0"/>
              <a:t>What Can Go Wrong? (2 min + 2 min)</a:t>
            </a:r>
          </a:p>
          <a:p>
            <a:pPr>
              <a:lnSpc>
                <a:spcPct val="150000"/>
              </a:lnSpc>
            </a:pPr>
            <a:r>
              <a:rPr lang="en-US" sz="2600" dirty="0"/>
              <a:t>What are some potential challenges (2 min + 2 min)</a:t>
            </a:r>
          </a:p>
          <a:p>
            <a:pPr>
              <a:lnSpc>
                <a:spcPct val="110000"/>
              </a:lnSpc>
            </a:pPr>
            <a:r>
              <a:rPr lang="en-US" sz="2600" dirty="0">
                <a:ea typeface="+mj-lt"/>
                <a:cs typeface="+mj-lt"/>
              </a:rPr>
              <a:t>What classes and/or experience can you call on to help with this project? (2 min + 2 min)</a:t>
            </a:r>
          </a:p>
          <a:p>
            <a:pPr>
              <a:lnSpc>
                <a:spcPct val="110000"/>
              </a:lnSpc>
            </a:pPr>
            <a:r>
              <a:rPr lang="en-US" sz="2600" dirty="0">
                <a:ea typeface="+mj-lt"/>
                <a:cs typeface="+mj-lt"/>
              </a:rPr>
              <a:t>What technical problems need to be solved to successfully complete this project? (2 min + 2 min)</a:t>
            </a:r>
            <a:endParaRPr lang="en-US" sz="2600"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43</a:t>
            </a:fld>
            <a:endParaRPr lang="en-US" sz="1200" dirty="0"/>
          </a:p>
        </p:txBody>
      </p:sp>
    </p:spTree>
    <p:extLst>
      <p:ext uri="{BB962C8B-B14F-4D97-AF65-F5344CB8AC3E}">
        <p14:creationId xmlns:p14="http://schemas.microsoft.com/office/powerpoint/2010/main" val="36869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0BF15-B885-4AF7-BEC5-8352FD38ADAE}"/>
              </a:ext>
            </a:extLst>
          </p:cNvPr>
          <p:cNvSpPr>
            <a:spLocks noGrp="1"/>
          </p:cNvSpPr>
          <p:nvPr>
            <p:ph type="title"/>
          </p:nvPr>
        </p:nvSpPr>
        <p:spPr/>
        <p:txBody>
          <a:bodyPr/>
          <a:lstStyle/>
          <a:p>
            <a:r>
              <a:rPr lang="en-US" dirty="0"/>
              <a:t>15 min - Team Skill Assessment</a:t>
            </a:r>
          </a:p>
        </p:txBody>
      </p:sp>
      <p:sp>
        <p:nvSpPr>
          <p:cNvPr id="6" name="Text Placeholder 5">
            <a:extLst>
              <a:ext uri="{FF2B5EF4-FFF2-40B4-BE49-F238E27FC236}">
                <a16:creationId xmlns:a16="http://schemas.microsoft.com/office/drawing/2014/main" id="{5EC0F216-87A2-493B-B3FF-68C03115D622}"/>
              </a:ext>
            </a:extLst>
          </p:cNvPr>
          <p:cNvSpPr>
            <a:spLocks noGrp="1"/>
          </p:cNvSpPr>
          <p:nvPr>
            <p:ph type="body" idx="1"/>
          </p:nvPr>
        </p:nvSpPr>
        <p:spPr/>
        <p:txBody>
          <a:bodyPr/>
          <a:lstStyle/>
          <a:p>
            <a:r>
              <a:rPr lang="en-US" dirty="0"/>
              <a:t>Shared by 2+ Team Members</a:t>
            </a:r>
          </a:p>
        </p:txBody>
      </p:sp>
      <p:sp>
        <p:nvSpPr>
          <p:cNvPr id="7" name="Content Placeholder 6">
            <a:extLst>
              <a:ext uri="{FF2B5EF4-FFF2-40B4-BE49-F238E27FC236}">
                <a16:creationId xmlns:a16="http://schemas.microsoft.com/office/drawing/2014/main" id="{FC505380-84CA-415E-B122-B7113DBA2CE5}"/>
              </a:ext>
            </a:extLst>
          </p:cNvPr>
          <p:cNvSpPr>
            <a:spLocks noGrp="1"/>
          </p:cNvSpPr>
          <p:nvPr>
            <p:ph sz="half" idx="2"/>
          </p:nvPr>
        </p:nvSpPr>
        <p:spPr/>
        <p:txBody>
          <a:bodyPr/>
          <a:lstStyle/>
          <a:p>
            <a:r>
              <a:rPr lang="en-US" dirty="0"/>
              <a:t>________________</a:t>
            </a:r>
          </a:p>
          <a:p>
            <a:r>
              <a:rPr lang="en-US" dirty="0"/>
              <a:t>________________</a:t>
            </a:r>
          </a:p>
        </p:txBody>
      </p:sp>
      <p:sp>
        <p:nvSpPr>
          <p:cNvPr id="8" name="Text Placeholder 7">
            <a:extLst>
              <a:ext uri="{FF2B5EF4-FFF2-40B4-BE49-F238E27FC236}">
                <a16:creationId xmlns:a16="http://schemas.microsoft.com/office/drawing/2014/main" id="{E0B0B165-4A22-4851-851B-41D8D694321C}"/>
              </a:ext>
            </a:extLst>
          </p:cNvPr>
          <p:cNvSpPr>
            <a:spLocks noGrp="1"/>
          </p:cNvSpPr>
          <p:nvPr>
            <p:ph type="body" sz="quarter" idx="3"/>
          </p:nvPr>
        </p:nvSpPr>
        <p:spPr/>
        <p:txBody>
          <a:bodyPr/>
          <a:lstStyle/>
          <a:p>
            <a:r>
              <a:rPr lang="en-US" dirty="0"/>
              <a:t>Unique Skills</a:t>
            </a:r>
          </a:p>
        </p:txBody>
      </p:sp>
      <p:sp>
        <p:nvSpPr>
          <p:cNvPr id="9" name="Content Placeholder 8">
            <a:extLst>
              <a:ext uri="{FF2B5EF4-FFF2-40B4-BE49-F238E27FC236}">
                <a16:creationId xmlns:a16="http://schemas.microsoft.com/office/drawing/2014/main" id="{D6DABB7A-DBF0-4904-A205-1C3647C36B81}"/>
              </a:ext>
            </a:extLst>
          </p:cNvPr>
          <p:cNvSpPr>
            <a:spLocks noGrp="1"/>
          </p:cNvSpPr>
          <p:nvPr>
            <p:ph sz="quarter" idx="4"/>
          </p:nvPr>
        </p:nvSpPr>
        <p:spPr/>
        <p:txBody>
          <a:bodyPr/>
          <a:lstStyle/>
          <a:p>
            <a:r>
              <a:rPr lang="en-US" dirty="0"/>
              <a:t>_______________</a:t>
            </a:r>
          </a:p>
          <a:p>
            <a:r>
              <a:rPr lang="en-US" dirty="0"/>
              <a:t>_______________</a:t>
            </a:r>
          </a:p>
        </p:txBody>
      </p:sp>
      <p:sp>
        <p:nvSpPr>
          <p:cNvPr id="4" name="Slide Number Placeholder 3">
            <a:extLst>
              <a:ext uri="{FF2B5EF4-FFF2-40B4-BE49-F238E27FC236}">
                <a16:creationId xmlns:a16="http://schemas.microsoft.com/office/drawing/2014/main" id="{B2C7A554-1E7A-46EF-BE7F-A84F524E2410}"/>
              </a:ext>
            </a:extLst>
          </p:cNvPr>
          <p:cNvSpPr>
            <a:spLocks noGrp="1"/>
          </p:cNvSpPr>
          <p:nvPr>
            <p:ph type="sldNum" sz="quarter" idx="12"/>
          </p:nvPr>
        </p:nvSpPr>
        <p:spPr/>
        <p:txBody>
          <a:bodyPr/>
          <a:lstStyle/>
          <a:p>
            <a:fld id="{028FE254-016A-4E51-98AE-D4B4E3F12C32}" type="slidenum">
              <a:rPr lang="en-US" sz="1200" smtClean="0"/>
              <a:t>44</a:t>
            </a:fld>
            <a:endParaRPr lang="en-US" sz="1200" dirty="0"/>
          </a:p>
        </p:txBody>
      </p:sp>
      <p:sp>
        <p:nvSpPr>
          <p:cNvPr id="10" name="TextBox 9">
            <a:extLst>
              <a:ext uri="{FF2B5EF4-FFF2-40B4-BE49-F238E27FC236}">
                <a16:creationId xmlns:a16="http://schemas.microsoft.com/office/drawing/2014/main" id="{51C475A6-A298-4834-B34F-6CCDA113CE23}"/>
              </a:ext>
            </a:extLst>
          </p:cNvPr>
          <p:cNvSpPr txBox="1"/>
          <p:nvPr/>
        </p:nvSpPr>
        <p:spPr>
          <a:xfrm>
            <a:off x="3222833" y="3733800"/>
            <a:ext cx="2377574" cy="1156214"/>
          </a:xfrm>
          <a:prstGeom prst="rect">
            <a:avLst/>
          </a:prstGeom>
          <a:noFill/>
        </p:spPr>
        <p:txBody>
          <a:bodyPr wrap="none" rtlCol="0">
            <a:spAutoFit/>
          </a:bodyPr>
          <a:lstStyle/>
          <a:p>
            <a:r>
              <a:rPr lang="en-US" b="1" dirty="0"/>
              <a:t>Skill Gaps</a:t>
            </a:r>
          </a:p>
          <a:p>
            <a:pPr marL="171450" indent="-171450" defTabSz="685800">
              <a:lnSpc>
                <a:spcPct val="90000"/>
              </a:lnSpc>
              <a:spcBef>
                <a:spcPts val="750"/>
              </a:spcBef>
              <a:buFont typeface="Arial" panose="020B0604020202020204" pitchFamily="34" charset="0"/>
              <a:buChar char="•"/>
            </a:pPr>
            <a:r>
              <a:rPr lang="en-US" sz="2100" dirty="0"/>
              <a:t>_______________</a:t>
            </a:r>
          </a:p>
          <a:p>
            <a:pPr marL="171450" indent="-171450" defTabSz="685800">
              <a:lnSpc>
                <a:spcPct val="90000"/>
              </a:lnSpc>
              <a:spcBef>
                <a:spcPts val="750"/>
              </a:spcBef>
              <a:buFont typeface="Arial" panose="020B0604020202020204" pitchFamily="34" charset="0"/>
              <a:buChar char="•"/>
            </a:pPr>
            <a:r>
              <a:rPr lang="en-US" sz="2100" dirty="0"/>
              <a:t>_______________</a:t>
            </a:r>
          </a:p>
        </p:txBody>
      </p:sp>
      <p:sp>
        <p:nvSpPr>
          <p:cNvPr id="11" name="TextBox 10">
            <a:extLst>
              <a:ext uri="{FF2B5EF4-FFF2-40B4-BE49-F238E27FC236}">
                <a16:creationId xmlns:a16="http://schemas.microsoft.com/office/drawing/2014/main" id="{9DC6F53D-2935-46B3-91A8-B72D0D02F9D2}"/>
              </a:ext>
            </a:extLst>
          </p:cNvPr>
          <p:cNvSpPr txBox="1"/>
          <p:nvPr/>
        </p:nvSpPr>
        <p:spPr>
          <a:xfrm>
            <a:off x="598884" y="1297543"/>
            <a:ext cx="6039474" cy="369332"/>
          </a:xfrm>
          <a:prstGeom prst="rect">
            <a:avLst/>
          </a:prstGeom>
          <a:noFill/>
        </p:spPr>
        <p:txBody>
          <a:bodyPr wrap="none" rtlCol="0">
            <a:spAutoFit/>
          </a:bodyPr>
          <a:lstStyle/>
          <a:p>
            <a:r>
              <a:rPr lang="en-US" dirty="0"/>
              <a:t>Please Create a Word Document Based on your Team Poster</a:t>
            </a:r>
          </a:p>
        </p:txBody>
      </p:sp>
      <p:sp>
        <p:nvSpPr>
          <p:cNvPr id="12" name="TextBox 11">
            <a:extLst>
              <a:ext uri="{FF2B5EF4-FFF2-40B4-BE49-F238E27FC236}">
                <a16:creationId xmlns:a16="http://schemas.microsoft.com/office/drawing/2014/main" id="{CF1C04A2-B472-4108-8A7A-13C1029A417C}"/>
              </a:ext>
            </a:extLst>
          </p:cNvPr>
          <p:cNvSpPr txBox="1"/>
          <p:nvPr/>
        </p:nvSpPr>
        <p:spPr>
          <a:xfrm>
            <a:off x="593527" y="5519734"/>
            <a:ext cx="7956945" cy="830997"/>
          </a:xfrm>
          <a:prstGeom prst="rect">
            <a:avLst/>
          </a:prstGeom>
          <a:noFill/>
          <a:ln w="28575">
            <a:solidFill>
              <a:srgbClr val="FF0000"/>
            </a:solidFill>
          </a:ln>
        </p:spPr>
        <p:txBody>
          <a:bodyPr wrap="square" rtlCol="0">
            <a:spAutoFit/>
          </a:bodyPr>
          <a:lstStyle/>
          <a:p>
            <a:pPr algn="ctr"/>
            <a:r>
              <a:rPr lang="en-US" sz="2400" dirty="0"/>
              <a:t>Post the MS Word document in team’s general </a:t>
            </a:r>
          </a:p>
          <a:p>
            <a:pPr algn="ctr"/>
            <a:r>
              <a:rPr lang="en-US" sz="2400" dirty="0"/>
              <a:t>Webex space by end of today’s meeting!</a:t>
            </a:r>
          </a:p>
        </p:txBody>
      </p:sp>
    </p:spTree>
    <p:extLst>
      <p:ext uri="{BB962C8B-B14F-4D97-AF65-F5344CB8AC3E}">
        <p14:creationId xmlns:p14="http://schemas.microsoft.com/office/powerpoint/2010/main" val="34060266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Day 1 meeting and Action Items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Client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of questions &amp; classification</a:t>
            </a:r>
          </a:p>
          <a:p>
            <a:pPr lvl="1"/>
            <a:r>
              <a:rPr lang="en-US" sz="2000" dirty="0"/>
              <a:t>Post document to EDN Forum by end of meeting – Project Mgmt thread</a:t>
            </a:r>
            <a:br>
              <a:rPr lang="en-US" sz="2000" dirty="0"/>
            </a:br>
            <a:endParaRPr lang="en-US" sz="2000" dirty="0"/>
          </a:p>
          <a:p>
            <a:pPr marL="0" indent="0">
              <a:buNone/>
            </a:pPr>
            <a:r>
              <a:rPr lang="en-US" sz="2000" b="1" dirty="0">
                <a:solidFill>
                  <a:srgbClr val="FF0000"/>
                </a:solidFill>
              </a:rPr>
              <a:t>Does every team member have a TECHNICAL action item to complete by next meeting?</a:t>
            </a:r>
          </a:p>
          <a:p>
            <a:pPr lvl="1"/>
            <a:r>
              <a:rPr lang="en-US" sz="2000" b="1" dirty="0">
                <a:solidFill>
                  <a:srgbClr val="FF0000"/>
                </a:solidFill>
              </a:rPr>
              <a:t>Note: This is something that should happen by end of EVERY meeting.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45</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10 mins – Company Communication &amp; Documentation Policies</a:t>
            </a:r>
          </a:p>
        </p:txBody>
      </p:sp>
      <p:sp>
        <p:nvSpPr>
          <p:cNvPr id="3" name="Content Placeholder 2"/>
          <p:cNvSpPr>
            <a:spLocks noGrp="1"/>
          </p:cNvSpPr>
          <p:nvPr>
            <p:ph idx="1"/>
          </p:nvPr>
        </p:nvSpPr>
        <p:spPr>
          <a:xfrm>
            <a:off x="628650" y="1545360"/>
            <a:ext cx="7886700" cy="4800600"/>
          </a:xfrm>
        </p:spPr>
        <p:txBody>
          <a:bodyPr>
            <a:normAutofit fontScale="92500" lnSpcReduction="20000"/>
          </a:bodyPr>
          <a:lstStyle/>
          <a:p>
            <a:r>
              <a:rPr lang="en-US" dirty="0"/>
              <a:t>Electronic Design Notebook - REQUIRED for all collaboration</a:t>
            </a:r>
          </a:p>
          <a:p>
            <a:r>
              <a:rPr lang="en-US" dirty="0"/>
              <a:t>Webex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r>
              <a:rPr lang="en-US" dirty="0"/>
              <a:t>Texting, Instagram, WhatsApp, etc. for ANY project technical content</a:t>
            </a:r>
          </a:p>
          <a:p>
            <a:endParaRPr lang="en-US" dirty="0"/>
          </a:p>
          <a:p>
            <a:pPr>
              <a:lnSpc>
                <a:spcPct val="110000"/>
              </a:lnSpc>
              <a:spcBef>
                <a:spcPts val="600"/>
              </a:spcBef>
            </a:pPr>
            <a:r>
              <a:rPr lang="en-US" dirty="0"/>
              <a:t>Webex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46</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381000" y="1447800"/>
            <a:ext cx="845820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Performance Evaluation - accountability and visibility</a:t>
            </a:r>
          </a:p>
          <a:p>
            <a:pPr lvl="1"/>
            <a:r>
              <a:rPr lang="en-US" sz="5000" dirty="0"/>
              <a:t>Secure access to team and Client</a:t>
            </a:r>
          </a:p>
          <a:p>
            <a:pPr lvl="1"/>
            <a:r>
              <a:rPr lang="en-US" sz="5000" dirty="0"/>
              <a:t>Backed up daily !</a:t>
            </a:r>
          </a:p>
          <a:p>
            <a:pPr marL="342900" lvl="1" indent="0">
              <a:buNone/>
            </a:pPr>
            <a:endParaRPr lang="en-US" sz="5000" dirty="0"/>
          </a:p>
          <a:p>
            <a:pPr marL="342900" lvl="1" indent="0">
              <a:buNone/>
            </a:pPr>
            <a:r>
              <a:rPr lang="en-US" sz="5000" dirty="0"/>
              <a:t>The EDN software was chosen as it currently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2900" baseline="30000" dirty="0"/>
              <a:t>*</a:t>
            </a:r>
            <a:r>
              <a:rPr lang="en-US" sz="29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47</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ALL NOTES *</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48</a:t>
            </a:fld>
            <a:endParaRPr lang="en-US" sz="1200" dirty="0"/>
          </a:p>
        </p:txBody>
      </p:sp>
      <p:sp>
        <p:nvSpPr>
          <p:cNvPr id="4" name="TextBox 3"/>
          <p:cNvSpPr txBox="1"/>
          <p:nvPr/>
        </p:nvSpPr>
        <p:spPr>
          <a:xfrm>
            <a:off x="2657148" y="5607490"/>
            <a:ext cx="5379719" cy="923330"/>
          </a:xfrm>
          <a:prstGeom prst="rect">
            <a:avLst/>
          </a:prstGeom>
          <a:noFill/>
          <a:ln w="28575">
            <a:solidFill>
              <a:srgbClr val="FF0000"/>
            </a:solidFill>
          </a:ln>
        </p:spPr>
        <p:txBody>
          <a:bodyPr wrap="square" rtlCol="0">
            <a:spAutoFit/>
          </a:bodyPr>
          <a:lstStyle/>
          <a:p>
            <a:r>
              <a:rPr lang="en-US" b="1" spc="-1" dirty="0">
                <a:solidFill>
                  <a:srgbClr val="FF0000"/>
                </a:solidFill>
                <a:uFill>
                  <a:solidFill>
                    <a:srgbClr val="FFFFFF"/>
                  </a:solidFill>
                </a:uFill>
              </a:rPr>
              <a:t>* </a:t>
            </a:r>
            <a:r>
              <a:rPr lang="en-US" dirty="0"/>
              <a:t>On-site / off-site – ALL meetings &amp; individual work</a:t>
            </a:r>
          </a:p>
          <a:p>
            <a:r>
              <a:rPr lang="en-US" dirty="0"/>
              <a:t>Although everyone should take notes, there should be a designated note taker for each meeting.</a:t>
            </a:r>
          </a:p>
        </p:txBody>
      </p:sp>
      <p:pic>
        <p:nvPicPr>
          <p:cNvPr id="7" name="Picture 6">
            <a:extLst>
              <a:ext uri="{FF2B5EF4-FFF2-40B4-BE49-F238E27FC236}">
                <a16:creationId xmlns:a16="http://schemas.microsoft.com/office/drawing/2014/main" id="{0DAADA6C-878B-4D97-BDD2-F0C6A82CE0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323"/>
          <a:stretch/>
        </p:blipFill>
        <p:spPr>
          <a:xfrm flipH="1">
            <a:off x="6568969" y="1714752"/>
            <a:ext cx="1835362" cy="2019048"/>
          </a:xfrm>
          <a:prstGeom prst="rect">
            <a:avLst/>
          </a:prstGeom>
        </p:spPr>
      </p:pic>
      <p:sp>
        <p:nvSpPr>
          <p:cNvPr id="5" name="TextBox 4">
            <a:extLst>
              <a:ext uri="{FF2B5EF4-FFF2-40B4-BE49-F238E27FC236}">
                <a16:creationId xmlns:a16="http://schemas.microsoft.com/office/drawing/2014/main" id="{EB929855-A503-D2C5-4276-A00818342ECE}"/>
              </a:ext>
            </a:extLst>
          </p:cNvPr>
          <p:cNvSpPr txBox="1"/>
          <p:nvPr/>
        </p:nvSpPr>
        <p:spPr>
          <a:xfrm>
            <a:off x="6707252" y="2107398"/>
            <a:ext cx="1569718" cy="1354217"/>
          </a:xfrm>
          <a:prstGeom prst="rect">
            <a:avLst/>
          </a:prstGeom>
          <a:noFill/>
        </p:spPr>
        <p:txBody>
          <a:bodyPr wrap="square" rtlCol="0">
            <a:spAutoFit/>
          </a:bodyPr>
          <a:lstStyle/>
          <a:p>
            <a:pPr algn="ctr"/>
            <a:r>
              <a:rPr lang="en-US" dirty="0">
                <a:latin typeface="Segoe Script" panose="030B0504020000000003" pitchFamily="66" charset="0"/>
              </a:rPr>
              <a:t>Thou shalt document </a:t>
            </a:r>
            <a:r>
              <a:rPr lang="en-US" sz="2800" b="1" dirty="0">
                <a:latin typeface="Segoe Script" panose="030B0504020000000003" pitchFamily="66" charset="0"/>
              </a:rPr>
              <a:t>ALL</a:t>
            </a:r>
            <a:r>
              <a:rPr lang="en-US" dirty="0">
                <a:latin typeface="Segoe Script" panose="030B0504020000000003" pitchFamily="66" charset="0"/>
              </a:rPr>
              <a:t> </a:t>
            </a:r>
          </a:p>
          <a:p>
            <a:pPr algn="ctr"/>
            <a:r>
              <a:rPr lang="en-US" dirty="0">
                <a:latin typeface="Segoe Script" panose="030B0504020000000003" pitchFamily="66" charset="0"/>
              </a:rPr>
              <a:t>thy work </a:t>
            </a:r>
          </a:p>
        </p:txBody>
      </p:sp>
    </p:spTree>
    <p:extLst>
      <p:ext uri="{BB962C8B-B14F-4D97-AF65-F5344CB8AC3E}">
        <p14:creationId xmlns:p14="http://schemas.microsoft.com/office/powerpoint/2010/main" val="22842170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off-site by each team before Day 6</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https://designlab.eng.rpi.edu/edn/projects/capstone-support-dev/wiki/Team_Standards_Agreement</a:t>
            </a:r>
            <a:r>
              <a:rPr lang="en-US" dirty="0"/>
              <a:t> </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49</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of Day 6</a:t>
            </a:r>
          </a:p>
        </p:txBody>
      </p:sp>
    </p:spTree>
    <p:extLst>
      <p:ext uri="{BB962C8B-B14F-4D97-AF65-F5344CB8AC3E}">
        <p14:creationId xmlns:p14="http://schemas.microsoft.com/office/powerpoint/2010/main" val="3085754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fontScale="92500"/>
          </a:bodyPr>
          <a:lstStyle/>
          <a:p>
            <a:r>
              <a:rPr lang="en-US" dirty="0">
                <a:cs typeface="Calibri"/>
              </a:rPr>
              <a:t>This PowerPoint is available on Electronic Design Notebook (EDN) and will guide the first 8 meetings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 to get the latest info.</a:t>
            </a:r>
          </a:p>
          <a:p>
            <a:r>
              <a:rPr lang="en-US" dirty="0">
                <a:cs typeface="Calibri"/>
              </a:rPr>
              <a:t>Daily Meeting Agendas </a:t>
            </a:r>
          </a:p>
          <a:p>
            <a:pPr lvl="1"/>
            <a:r>
              <a:rPr lang="en-US" sz="1600" dirty="0">
                <a:cs typeface="Calibri"/>
                <a:hlinkClick r:id="rId3"/>
              </a:rPr>
              <a:t>https://designlab.eng.rpi.edu/edn/projects/capstone-support-dev/wiki/Capstone_Daily_Agendas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Design Lab Work Categories</a:t>
            </a:r>
          </a:p>
        </p:txBody>
      </p:sp>
      <p:sp>
        <p:nvSpPr>
          <p:cNvPr id="8" name="Content Placeholder 2"/>
          <p:cNvSpPr txBox="1">
            <a:spLocks/>
          </p:cNvSpPr>
          <p:nvPr/>
        </p:nvSpPr>
        <p:spPr>
          <a:xfrm>
            <a:off x="1447800" y="1752600"/>
            <a:ext cx="7264708"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447800" y="3082295"/>
            <a:ext cx="7264708"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487826"/>
            <a:ext cx="7264708"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Employee Survey &amp; Feedback</a:t>
            </a: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50</a:t>
            </a:fld>
            <a:endParaRPr lang="en-US" sz="1200" dirty="0"/>
          </a:p>
        </p:txBody>
      </p:sp>
    </p:spTree>
    <p:extLst>
      <p:ext uri="{BB962C8B-B14F-4D97-AF65-F5344CB8AC3E}">
        <p14:creationId xmlns:p14="http://schemas.microsoft.com/office/powerpoint/2010/main" val="38370455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33986"/>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3</a:t>
            </a:r>
            <a:r>
              <a:rPr lang="en-US" sz="1800" dirty="0"/>
              <a:t>)</a:t>
            </a:r>
          </a:p>
        </p:txBody>
      </p:sp>
      <p:sp>
        <p:nvSpPr>
          <p:cNvPr id="8" name="Content Placeholder 2"/>
          <p:cNvSpPr txBox="1">
            <a:spLocks/>
          </p:cNvSpPr>
          <p:nvPr/>
        </p:nvSpPr>
        <p:spPr>
          <a:xfrm>
            <a:off x="990600" y="1116427"/>
            <a:ext cx="7886700" cy="2026886"/>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3400" b="1" dirty="0">
                <a:solidFill>
                  <a:prstClr val="black"/>
                </a:solidFill>
                <a:latin typeface="Calibri" panose="020F0502020204030204"/>
              </a:rPr>
              <a:t>Project Technical Work</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Find answer(s) to assigned question(s) &amp; post to new thread titled “Day 2 Questions and Answers” in EDN Background Info Forum</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Identify one </a:t>
            </a:r>
            <a:r>
              <a:rPr lang="en-US" sz="2500" b="1" dirty="0">
                <a:solidFill>
                  <a:prstClr val="black"/>
                </a:solidFill>
                <a:latin typeface="Calibri" panose="020F0502020204030204"/>
                <a:ea typeface="+mn-lt"/>
                <a:cs typeface="Calibri" panose="020F0502020204030204"/>
              </a:rPr>
              <a:t>Customer Need </a:t>
            </a:r>
            <a:r>
              <a:rPr lang="en-US" sz="2500" dirty="0">
                <a:solidFill>
                  <a:prstClr val="black"/>
                </a:solidFill>
                <a:latin typeface="Calibri" panose="020F0502020204030204"/>
                <a:ea typeface="+mn-lt"/>
                <a:cs typeface="Calibri" panose="020F0502020204030204"/>
              </a:rPr>
              <a:t>for your project and translate it into an </a:t>
            </a:r>
            <a:r>
              <a:rPr lang="en-US" sz="2500" b="1" dirty="0">
                <a:solidFill>
                  <a:prstClr val="black"/>
                </a:solidFill>
                <a:latin typeface="Calibri" panose="020F0502020204030204"/>
                <a:ea typeface="+mn-lt"/>
                <a:cs typeface="Calibri" panose="020F0502020204030204"/>
              </a:rPr>
              <a:t>Engineering Requirement.</a:t>
            </a:r>
            <a:r>
              <a:rPr lang="en-US" sz="2500" dirty="0">
                <a:solidFill>
                  <a:prstClr val="black"/>
                </a:solidFill>
                <a:latin typeface="Calibri" panose="020F0502020204030204"/>
                <a:ea typeface="+mn-lt"/>
                <a:cs typeface="Calibri" panose="020F0502020204030204"/>
              </a:rPr>
              <a:t> Post to new thread in EDN Design Forum titled “Initial Needs and Requirements”. </a:t>
            </a:r>
            <a:r>
              <a:rPr lang="en-US" sz="2500" b="1" dirty="0">
                <a:solidFill>
                  <a:prstClr val="black"/>
                </a:solidFill>
                <a:latin typeface="Calibri" panose="020F0502020204030204"/>
                <a:ea typeface="+mn-lt"/>
                <a:cs typeface="Calibri" panose="020F0502020204030204"/>
              </a:rPr>
              <a:t>Leverage the Team Ideation Poster!</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For ongoing projects, review prior semesters’ final presentations in accordance with PE instructions for discussion during Meeting 3 or 4</a:t>
            </a:r>
          </a:p>
          <a:p>
            <a:pPr marL="514350" lvl="1" indent="-171450" defTabSz="685800">
              <a:spcBef>
                <a:spcPts val="375"/>
              </a:spcBef>
            </a:pPr>
            <a:r>
              <a:rPr lang="en-US" sz="2500" dirty="0">
                <a:solidFill>
                  <a:prstClr val="black"/>
                </a:solidFill>
                <a:latin typeface="Calibri" panose="020F0502020204030204"/>
              </a:rPr>
              <a:t>PPT should be in last semester's Final Deliverables Forum on EDN</a:t>
            </a:r>
          </a:p>
          <a:p>
            <a:pPr marL="514350" lvl="1" indent="-171450" defTabSz="685800">
              <a:spcBef>
                <a:spcPts val="375"/>
              </a:spcBef>
            </a:pPr>
            <a:r>
              <a:rPr lang="en-US" sz="2500" dirty="0">
                <a:solidFill>
                  <a:prstClr val="black"/>
                </a:solidFill>
                <a:ea typeface="+mn-lt"/>
                <a:cs typeface="Calibri" panose="020F0502020204030204"/>
              </a:rPr>
              <a:t>First team member - create new thread in EDN Background Info titled "Questions about project"</a:t>
            </a:r>
          </a:p>
          <a:p>
            <a:pPr marL="514350" lvl="1" indent="-171450" defTabSz="685800">
              <a:spcBef>
                <a:spcPts val="375"/>
              </a:spcBef>
            </a:pPr>
            <a:r>
              <a:rPr lang="en-US" sz="2500" dirty="0">
                <a:solidFill>
                  <a:prstClr val="black"/>
                </a:solidFill>
                <a:ea typeface="+mn-lt"/>
                <a:cs typeface="Calibri" panose="020F0502020204030204"/>
              </a:rPr>
              <a:t>Rest of team - respond to thread with questions you have about project</a:t>
            </a:r>
            <a:endParaRPr lang="en-US" sz="25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990600" y="3143311"/>
            <a:ext cx="7886700" cy="1807445"/>
          </a:xfrm>
          <a:prstGeom prst="rect">
            <a:avLst/>
          </a:prstGeom>
          <a:solidFill>
            <a:schemeClr val="accent1">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Read </a:t>
            </a:r>
            <a:r>
              <a:rPr lang="en-US" sz="2500" i="1" dirty="0">
                <a:solidFill>
                  <a:prstClr val="black"/>
                </a:solidFill>
                <a:latin typeface="Calibri" panose="020F0502020204030204"/>
                <a:ea typeface="+mn-lt"/>
                <a:cs typeface="Calibri" panose="020F0502020204030204"/>
              </a:rPr>
              <a:t>The Engineering Design Process Refresher.pptx </a:t>
            </a:r>
            <a:r>
              <a:rPr lang="en-US" sz="2500" dirty="0">
                <a:solidFill>
                  <a:prstClr val="black"/>
                </a:solidFill>
                <a:latin typeface="Calibri" panose="020F0502020204030204"/>
                <a:ea typeface="+mn-lt"/>
                <a:cs typeface="Calibri" panose="020F0502020204030204"/>
              </a:rPr>
              <a:t>in preparation for meeting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2"/>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https://mediasite.mms.rpi.edu/Mediasite5/Channel/anderm8winrpiedu-engr-2050/watch/87d950eccc2942038b1d06530e9217841d</a:t>
            </a:r>
            <a:r>
              <a:rPr lang="en-US" sz="1575" dirty="0">
                <a:solidFill>
                  <a:prstClr val="black"/>
                </a:solidFill>
                <a:latin typeface="Calibri" panose="020F0502020204030204"/>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latin typeface="Calibri" panose="020F0502020204030204"/>
                <a:ea typeface="+mn-lt"/>
                <a:cs typeface="Calibri" panose="020F0502020204030204"/>
                <a:hlinkClick r:id="rId4"/>
              </a:rPr>
              <a:t>https://mediasite.mms.rpi.edu/Mediasite5/Channel/anderm8winrpiedu-engr-2050/watch/96dceab44ae7447d812f5a216afa97cf1d</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600" dirty="0">
                <a:solidFill>
                  <a:prstClr val="black"/>
                </a:solidFill>
                <a:latin typeface="Calibri" panose="020F0502020204030204"/>
                <a:ea typeface="+mn-lt"/>
                <a:cs typeface="Calibri" panose="020F0502020204030204"/>
              </a:rPr>
              <a:t>Team Standards Agreement due by Day 6</a:t>
            </a:r>
          </a:p>
          <a:p>
            <a:pPr marL="57150" indent="-171450" defTabSz="685800">
              <a:spcBef>
                <a:spcPts val="375"/>
              </a:spcBef>
            </a:pPr>
            <a:r>
              <a:rPr lang="en-US" sz="2500" dirty="0">
                <a:solidFill>
                  <a:prstClr val="black"/>
                </a:solidFill>
                <a:latin typeface="Calibri" panose="020F0502020204030204"/>
              </a:rPr>
              <a:t>Identify time and register for Team Building Retreat at </a:t>
            </a:r>
            <a:r>
              <a:rPr lang="en-US" sz="13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5"/>
              </a:rPr>
              <a:t>https://docs.google.com/spreadsheets/d/1YyuAUceBjjqBNjeVwXmJcqnEKxf7gu66obY1jszcvQQ/edit#gid=0</a:t>
            </a:r>
            <a:endParaRPr lang="en-US" sz="1300" dirty="0">
              <a:solidFill>
                <a:prstClr val="black"/>
              </a:solidFill>
              <a:latin typeface="Calibri" panose="020F0502020204030204" pitchFamily="34" charset="0"/>
              <a:cs typeface="Calibri" panose="020F0502020204030204" pitchFamily="34" charset="0"/>
            </a:endParaRPr>
          </a:p>
          <a:p>
            <a:pPr marL="57150" indent="-171450" defTabSz="685800">
              <a:spcBef>
                <a:spcPts val="375"/>
              </a:spcBef>
            </a:pPr>
            <a:endParaRPr lang="en-US" sz="2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2 Employee Survey -</a:t>
            </a:r>
            <a:r>
              <a:rPr lang="en-US" sz="1200" dirty="0">
                <a:solidFill>
                  <a:prstClr val="black"/>
                </a:solidFill>
                <a:latin typeface="Calibri" panose="020F0502020204030204"/>
                <a:ea typeface="+mn-lt"/>
                <a:cs typeface="Calibri" panose="020F0502020204030204"/>
              </a:rPr>
              <a:t> </a:t>
            </a:r>
            <a:r>
              <a:rPr lang="en-US" sz="825" u="sng" dirty="0">
                <a:solidFill>
                  <a:prstClr val="black"/>
                </a:solidFill>
                <a:hlinkClick r:id="rId6"/>
              </a:rPr>
              <a:t>https://forms.gle/yvkvMFuR9rSaEhrB8</a:t>
            </a:r>
            <a:r>
              <a:rPr lang="en-US" sz="825" u="sng" dirty="0">
                <a:solidFill>
                  <a:prstClr val="black"/>
                </a:solidFill>
              </a:rPr>
              <a:t> </a:t>
            </a:r>
          </a:p>
          <a:p>
            <a:pPr marL="171450" indent="-171450" defTabSz="685800">
              <a:spcBef>
                <a:spcPts val="750"/>
              </a:spcBef>
            </a:pPr>
            <a:r>
              <a:rPr lang="en-US" sz="1400" dirty="0">
                <a:solidFill>
                  <a:prstClr val="black"/>
                </a:solidFill>
                <a:latin typeface="Calibri" panose="020F0502020204030204"/>
              </a:rPr>
              <a:t>Watch EDN Guidance for </a:t>
            </a:r>
            <a:r>
              <a:rPr lang="en-US" sz="1600" dirty="0"/>
              <a:t>Action Items </a:t>
            </a:r>
            <a:r>
              <a:rPr lang="en-US" sz="1400" dirty="0">
                <a:solidFill>
                  <a:prstClr val="black"/>
                </a:solidFill>
                <a:latin typeface="Calibri" panose="020F0502020204030204"/>
              </a:rPr>
              <a:t>- Initial Postings Video (7.5 min)</a:t>
            </a:r>
          </a:p>
          <a:p>
            <a:pPr marL="514350" lvl="1" indent="-171450" defTabSz="685800">
              <a:spcBef>
                <a:spcPts val="375"/>
              </a:spcBef>
            </a:pPr>
            <a:r>
              <a:rPr lang="en-US" sz="825" dirty="0">
                <a:solidFill>
                  <a:prstClr val="black"/>
                </a:solidFill>
                <a:latin typeface="Calibri" panose="020F0502020204030204"/>
                <a:hlinkClick r:id="rId7"/>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Post personal contact info (name, major, RPI email, phone #) to a Project Management Forum thread in accordance with the Initial Postings Video. First member creates the thread, other members reply to add their info. </a:t>
            </a:r>
          </a:p>
        </p:txBody>
      </p:sp>
      <p:sp>
        <p:nvSpPr>
          <p:cNvPr id="9" name="Oval 8"/>
          <p:cNvSpPr/>
          <p:nvPr/>
        </p:nvSpPr>
        <p:spPr>
          <a:xfrm>
            <a:off x="45023" y="358338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23396" y="172771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51</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52</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Project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88368" y="5499831"/>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8" name="Picture 7" descr="A screenshot of a computer&#10;&#10;Description automatically generated">
            <a:extLst>
              <a:ext uri="{FF2B5EF4-FFF2-40B4-BE49-F238E27FC236}">
                <a16:creationId xmlns:a16="http://schemas.microsoft.com/office/drawing/2014/main" id="{5DA08359-0176-E513-C108-D357B651DD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17638"/>
            <a:ext cx="9144000" cy="2267276"/>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70000" lnSpcReduction="20000"/>
          </a:bodyPr>
          <a:lstStyle/>
          <a:p>
            <a:r>
              <a:rPr lang="en-US" dirty="0"/>
              <a:t>Action Item was to watch 3 videos…</a:t>
            </a:r>
          </a:p>
          <a:p>
            <a:r>
              <a:rPr lang="en-US" dirty="0"/>
              <a:t>Ask me 2-3 QUESTIONS about the videos!</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r>
              <a:rPr lang="en-US" dirty="0"/>
              <a:t>What is a User Story?</a:t>
            </a:r>
          </a:p>
          <a:p>
            <a:r>
              <a:rPr lang="en-US" dirty="0"/>
              <a:t>What is an Acceptance Criteria?</a:t>
            </a:r>
          </a:p>
          <a:p>
            <a:r>
              <a:rPr lang="en-US" dirty="0"/>
              <a:t>What is the </a:t>
            </a:r>
            <a:r>
              <a:rPr lang="en-US" b="1" dirty="0"/>
              <a:t>difference</a:t>
            </a:r>
            <a:r>
              <a:rPr lang="en-US" dirty="0"/>
              <a:t> between a User Story and an Acceptance Criteria?</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53</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1000"/>
                                        <p:tgtEl>
                                          <p:spTgt spid="3">
                                            <p:txEl>
                                              <p:pRg st="9" end="9"/>
                                            </p:txEl>
                                          </p:spTgt>
                                        </p:tgtEl>
                                      </p:cBhvr>
                                    </p:animEffect>
                                    <p:anim calcmode="lin" valueType="num">
                                      <p:cBhvr>
                                        <p:cTn id="3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1000"/>
                                        <p:tgtEl>
                                          <p:spTgt spid="3">
                                            <p:txEl>
                                              <p:pRg st="11" end="11"/>
                                            </p:txEl>
                                          </p:spTgt>
                                        </p:tgtEl>
                                      </p:cBhvr>
                                    </p:animEffect>
                                    <p:anim calcmode="lin" valueType="num">
                                      <p:cBhvr>
                                        <p:cTn id="5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fld id="{B044824F-EBE0-443F-8A8F-F64816AF04DC}" type="slidenum">
              <a:rPr lang="en-US" smtClean="0"/>
              <a:t>54</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55</a:t>
            </a:fld>
            <a:endParaRPr lang="en-US" dirty="0"/>
          </a:p>
        </p:txBody>
      </p:sp>
      <p:pic>
        <p:nvPicPr>
          <p:cNvPr id="6" name="Picture 5" descr="[無料イラスト] 黒板と博士 - パブリックドメインQ：著作権フリー画像素材集"/>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447189"/>
            <a:ext cx="8458200" cy="4525963"/>
          </a:xfrm>
        </p:spPr>
        <p:txBody>
          <a:bodyPr vert="horz" lIns="91440" tIns="45720" rIns="91440" bIns="45720" rtlCol="0" anchor="t">
            <a:normAutofit fontScale="92500" lnSpcReduction="2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 Engineering Analysis folder</a:t>
            </a:r>
          </a:p>
          <a:p>
            <a:r>
              <a:rPr lang="en-US" dirty="0">
                <a:cs typeface="Calibri"/>
              </a:rPr>
              <a:t>Fill out based on team’s current (uninformed impression) of project</a:t>
            </a:r>
          </a:p>
          <a:p>
            <a:pPr lvl="1"/>
            <a:r>
              <a:rPr lang="en-US" dirty="0">
                <a:cs typeface="Calibri"/>
              </a:rPr>
              <a:t>This is first pass. Don’t worry that answers are not complete or verified by Client. You’ll be updating this often!</a:t>
            </a:r>
          </a:p>
        </p:txBody>
      </p:sp>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
        <p:nvSpPr>
          <p:cNvPr id="6" name="TextBox 5"/>
          <p:cNvSpPr/>
          <p:nvPr/>
        </p:nvSpPr>
        <p:spPr>
          <a:xfrm>
            <a:off x="0" y="5773029"/>
            <a:ext cx="9163440" cy="583321"/>
          </a:xfrm>
          <a:prstGeom prst="rect">
            <a:avLst/>
          </a:prstGeom>
          <a:gradFill rotWithShape="0">
            <a:gsLst>
              <a:gs pos="0">
                <a:srgbClr val="F08C56"/>
              </a:gs>
              <a:gs pos="100000">
                <a:srgbClr val="F57A27"/>
              </a:gs>
            </a:gsLst>
            <a:lin ang="5400000"/>
          </a:gra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wrap="square" lIns="90000" tIns="45000" rIns="90000" bIns="45000" anchor="t">
            <a:spAutoFit/>
          </a:bodyPr>
          <a:lstStyle/>
          <a:p>
            <a:pPr algn="ctr">
              <a:lnSpc>
                <a:spcPct val="100000"/>
              </a:lnSpc>
            </a:pPr>
            <a:r>
              <a:rPr lang="en-US" sz="3200" b="1" strike="noStrike" spc="-1" dirty="0">
                <a:solidFill>
                  <a:schemeClr val="lt1"/>
                </a:solidFill>
                <a:latin typeface="Calibri"/>
              </a:rPr>
              <a:t>The Upcoming Exercise Will Help You Generate Ideas!</a:t>
            </a:r>
            <a:endParaRPr lang="en-US" sz="3200" b="0" strike="noStrike" spc="-1" dirty="0">
              <a:solidFill>
                <a:srgbClr val="000000"/>
              </a:solidFill>
              <a:latin typeface="Arial"/>
            </a:endParaRPr>
          </a:p>
        </p:txBody>
      </p:sp>
    </p:spTree>
    <p:extLst>
      <p:ext uri="{BB962C8B-B14F-4D97-AF65-F5344CB8AC3E}">
        <p14:creationId xmlns:p14="http://schemas.microsoft.com/office/powerpoint/2010/main" val="23797356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57</a:t>
            </a:fld>
            <a:endParaRPr lang="en-US" dirty="0"/>
          </a:p>
        </p:txBody>
      </p:sp>
    </p:spTree>
    <p:extLst>
      <p:ext uri="{BB962C8B-B14F-4D97-AF65-F5344CB8AC3E}">
        <p14:creationId xmlns:p14="http://schemas.microsoft.com/office/powerpoint/2010/main" val="325255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58</a:t>
            </a:fld>
            <a:endParaRPr lang="en-US" dirty="0"/>
          </a:p>
        </p:txBody>
      </p:sp>
    </p:spTree>
    <p:extLst>
      <p:ext uri="{BB962C8B-B14F-4D97-AF65-F5344CB8AC3E}">
        <p14:creationId xmlns:p14="http://schemas.microsoft.com/office/powerpoint/2010/main" val="38268233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lnSpcReduction="10000"/>
          </a:bodyPr>
          <a:lstStyle/>
          <a:p>
            <a:r>
              <a:rPr lang="en-US" dirty="0">
                <a:cs typeface="Calibri"/>
              </a:rPr>
              <a:t>Read notes in template document for tips</a:t>
            </a:r>
          </a:p>
          <a:p>
            <a:r>
              <a:rPr lang="en-US" dirty="0">
                <a:cs typeface="Calibri"/>
              </a:rPr>
              <a:t>Remove/combine duplicates</a:t>
            </a:r>
          </a:p>
          <a:p>
            <a:r>
              <a:rPr lang="en-US" spc="-1" dirty="0">
                <a:solidFill>
                  <a:srgbClr val="000000"/>
                </a:solidFill>
              </a:rPr>
              <a:t>Add Requirements based on the Needs</a:t>
            </a:r>
            <a:endParaRPr lang="en-US" dirty="0">
              <a:cs typeface="Calibri"/>
            </a:endParaRP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dirty="0">
                <a:cs typeface="Calibri"/>
              </a:rPr>
              <a:t>Safety, Reliability, Maintainability, etc…</a:t>
            </a:r>
          </a:p>
          <a:p>
            <a:r>
              <a:rPr lang="en-US" sz="2800" spc="-1" dirty="0">
                <a:solidFill>
                  <a:srgbClr val="000000"/>
                </a:solidFill>
              </a:rPr>
              <a:t>Take photo of whiteboard and post to Design Forum</a:t>
            </a:r>
          </a:p>
          <a:p>
            <a:pPr lvl="1"/>
            <a:endParaRPr lang="en-US" sz="2400"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59</a:t>
            </a:fld>
            <a:endParaRPr lang="en-US" dirty="0"/>
          </a:p>
        </p:txBody>
      </p:sp>
    </p:spTree>
    <p:extLst>
      <p:ext uri="{BB962C8B-B14F-4D97-AF65-F5344CB8AC3E}">
        <p14:creationId xmlns:p14="http://schemas.microsoft.com/office/powerpoint/2010/main" val="4095449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Design Lab Mission</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fontScale="85000" lnSpcReduction="10000"/>
          </a:bodyPr>
          <a:lstStyle/>
          <a:p>
            <a:pPr marL="0" indent="0">
              <a:buNone/>
            </a:pPr>
            <a:r>
              <a:rPr lang="en-US" dirty="0">
                <a:ea typeface="+mn-lt"/>
                <a:cs typeface="+mn-lt"/>
              </a:rPr>
              <a:t>Our Mission is to Develop </a:t>
            </a:r>
            <a:r>
              <a:rPr lang="en-US" b="1" dirty="0">
                <a:ea typeface="+mn-lt"/>
                <a:cs typeface="+mn-lt"/>
              </a:rPr>
              <a:t>High Performing Engineers </a:t>
            </a:r>
            <a:r>
              <a:rPr lang="en-US" dirty="0">
                <a:ea typeface="+mn-lt"/>
                <a:cs typeface="+mn-lt"/>
              </a:rPr>
              <a:t>by Mentoring Students in Professional and Engineering Design Practices Through </a:t>
            </a:r>
            <a:r>
              <a:rPr lang="en-US" b="1" dirty="0">
                <a:ea typeface="+mn-lt"/>
                <a:cs typeface="+mn-lt"/>
              </a:rPr>
              <a:t>Project Based Learning</a:t>
            </a:r>
            <a:r>
              <a:rPr lang="en-US" dirty="0">
                <a:ea typeface="+mn-lt"/>
                <a:cs typeface="+mn-lt"/>
              </a:rPr>
              <a:t>.</a:t>
            </a:r>
            <a:endParaRPr lang="en-US" dirty="0">
              <a:cs typeface="Calibri"/>
            </a:endParaRPr>
          </a:p>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class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Project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60</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20000"/>
          </a:bodyPr>
          <a:lstStyle/>
          <a:p>
            <a:r>
              <a:rPr lang="en-US" dirty="0"/>
              <a:t>Team should review (outside of on-site meeting) the final PPT presentation given by previous engineering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engineering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61</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304800"/>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4</a:t>
            </a:r>
            <a:r>
              <a:rPr lang="en-US" sz="1800" dirty="0"/>
              <a:t>)</a:t>
            </a:r>
          </a:p>
        </p:txBody>
      </p:sp>
      <p:sp>
        <p:nvSpPr>
          <p:cNvPr id="8" name="Content Placeholder 2"/>
          <p:cNvSpPr txBox="1">
            <a:spLocks/>
          </p:cNvSpPr>
          <p:nvPr/>
        </p:nvSpPr>
        <p:spPr>
          <a:xfrm>
            <a:off x="1045640" y="114735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Update Needs/Reqs Workbook based on feedback and post to EDN Design Forum</a:t>
            </a:r>
          </a:p>
        </p:txBody>
      </p:sp>
      <p:sp>
        <p:nvSpPr>
          <p:cNvPr id="10" name="Content Placeholder 2"/>
          <p:cNvSpPr txBox="1">
            <a:spLocks/>
          </p:cNvSpPr>
          <p:nvPr/>
        </p:nvSpPr>
        <p:spPr>
          <a:xfrm>
            <a:off x="1045640" y="174841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349487"/>
            <a:ext cx="7886700" cy="4051313"/>
          </a:xfrm>
          <a:prstGeom prst="rect">
            <a:avLst/>
          </a:prstGeom>
          <a:solidFill>
            <a:schemeClr val="accent6">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Day 3 Employee Survey </a:t>
            </a:r>
            <a:r>
              <a:rPr lang="en-US" sz="1875" dirty="0">
                <a:solidFill>
                  <a:prstClr val="black"/>
                </a:solidFill>
                <a:latin typeface="Calibri" panose="020F0502020204030204"/>
                <a:ea typeface="+mn-lt"/>
                <a:cs typeface="Calibri" panose="020F0502020204030204"/>
              </a:rPr>
              <a:t>- </a:t>
            </a:r>
            <a:r>
              <a:rPr lang="en-US" sz="900" dirty="0">
                <a:solidFill>
                  <a:prstClr val="black"/>
                </a:solidFill>
                <a:hlinkClick r:id="rId2"/>
              </a:rPr>
              <a:t>https://forms.gle/DnhZCi1MzGQZTLAn8</a:t>
            </a:r>
            <a:endParaRPr lang="en-US" sz="900" dirty="0">
              <a:solidFill>
                <a:prstClr val="black"/>
              </a:solidFill>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Client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Client. They are not the team's "spokesperson" at meetings, conference calls, on/off site, etc.</a:t>
            </a:r>
          </a:p>
          <a:p>
            <a:pPr marL="171450" indent="-171450" defTabSz="685800">
              <a:spcBef>
                <a:spcPts val="750"/>
              </a:spcBef>
            </a:pPr>
            <a:r>
              <a:rPr lang="en-US" sz="2000" dirty="0">
                <a:solidFill>
                  <a:prstClr val="black"/>
                </a:solidFill>
                <a:latin typeface="Calibri" panose="020F0502020204030204"/>
              </a:rPr>
              <a:t>Watch Intro to EDN video (5 min) in preparation of Day 4 review</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rPr>
              <a:t>Read Project Documentation </a:t>
            </a:r>
            <a:r>
              <a:rPr lang="en-US" sz="2000" dirty="0"/>
              <a:t>page in preparation for Day 4 review</a:t>
            </a:r>
          </a:p>
          <a:p>
            <a:pPr marL="628650" lvl="1" indent="-171450" defTabSz="685800">
              <a:spcBef>
                <a:spcPts val="750"/>
              </a:spcBef>
            </a:pPr>
            <a:r>
              <a:rPr lang="en-US" sz="800" dirty="0">
                <a:hlinkClick r:id="rId4"/>
              </a:rPr>
              <a:t>https://designlab.eng.rpi.edu/edn/projects/capstone-support-dev/wiki/Project_Documentation</a:t>
            </a:r>
            <a:endParaRPr lang="en-US" sz="800" dirty="0"/>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notes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ONLY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6"/>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end of 3rd week</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7"/>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a:t>
            </a: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Instructions </a:t>
            </a:r>
            <a:r>
              <a:rPr lang="en-US" sz="1200" dirty="0">
                <a:solidFill>
                  <a:prstClr val="black"/>
                </a:solidFill>
                <a:latin typeface="Calibri" panose="020F0502020204030204"/>
                <a:ea typeface="+mn-lt"/>
                <a:cs typeface="Calibri" panose="020F0502020204030204"/>
                <a:hlinkClick r:id="rId8"/>
              </a:rPr>
              <a:t>https://designlab.eng.rpi.edu/edn/attachments/download/114354/RMPL%20Safety%20Module%20Completion%20Instructions-Percipio%20.pdf</a:t>
            </a:r>
            <a:r>
              <a:rPr lang="en-US" sz="1200" dirty="0">
                <a:solidFill>
                  <a:prstClr val="black"/>
                </a:solidFill>
                <a:latin typeface="Calibri" panose="020F0502020204030204"/>
                <a:ea typeface="+mn-lt"/>
                <a:cs typeface="Calibri" panose="020F0502020204030204"/>
              </a:rPr>
              <a:t> </a:t>
            </a:r>
          </a:p>
        </p:txBody>
      </p:sp>
      <p:sp>
        <p:nvSpPr>
          <p:cNvPr id="9" name="Oval 8"/>
          <p:cNvSpPr/>
          <p:nvPr/>
        </p:nvSpPr>
        <p:spPr>
          <a:xfrm>
            <a:off x="65955" y="18288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38100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01398" y="1066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62</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63</a:t>
            </a:fld>
            <a:endParaRPr lang="en-US" sz="1200" dirty="0"/>
          </a:p>
        </p:txBody>
      </p:sp>
      <p:sp>
        <p:nvSpPr>
          <p:cNvPr id="9" name="TextBox 8"/>
          <p:cNvSpPr txBox="1"/>
          <p:nvPr/>
        </p:nvSpPr>
        <p:spPr>
          <a:xfrm>
            <a:off x="88368"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7" name="Picture 6" descr="A screenshot of a computer&#10;&#10;Description automatically generated">
            <a:extLst>
              <a:ext uri="{FF2B5EF4-FFF2-40B4-BE49-F238E27FC236}">
                <a16:creationId xmlns:a16="http://schemas.microsoft.com/office/drawing/2014/main" id="{41DB470D-9A94-DF58-8CF0-657CAE7ECF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256" y="2133600"/>
            <a:ext cx="8367485" cy="2263336"/>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a:t>
            </a:r>
          </a:p>
          <a:p>
            <a:endParaRPr lang="en-US" dirty="0"/>
          </a:p>
          <a:p>
            <a:r>
              <a:rPr lang="en-US" dirty="0"/>
              <a:t>Team should be working towards agreement, and PE/CE/Client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12"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64</a:t>
            </a:fld>
            <a:endParaRPr lang="en-US" sz="1200" dirty="0"/>
          </a:p>
        </p:txBody>
      </p:sp>
    </p:spTree>
    <p:extLst>
      <p:ext uri="{BB962C8B-B14F-4D97-AF65-F5344CB8AC3E}">
        <p14:creationId xmlns:p14="http://schemas.microsoft.com/office/powerpoint/2010/main" val="20594436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Project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66</a:t>
            </a:fld>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Client </a:t>
            </a:r>
          </a:p>
          <a:p>
            <a:pPr lvl="1"/>
            <a:r>
              <a:rPr lang="en-US" dirty="0"/>
              <a:t>If Team has already had Kick-Off Meeting, what new questions have been identified as a result?</a:t>
            </a:r>
          </a:p>
          <a:p>
            <a:pPr lvl="2"/>
            <a:r>
              <a:rPr lang="en-US" dirty="0"/>
              <a:t>Clearly document, review with PE then email to Client, copy your PE &amp; CE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67</a:t>
            </a:fld>
            <a:endParaRPr lang="en-US" sz="1200" dirty="0"/>
          </a:p>
        </p:txBody>
      </p:sp>
      <p:pic>
        <p:nvPicPr>
          <p:cNvPr id="8" name="Picture 7">
            <a:extLst>
              <a:ext uri="{FF2B5EF4-FFF2-40B4-BE49-F238E27FC236}">
                <a16:creationId xmlns:a16="http://schemas.microsoft.com/office/drawing/2014/main" id="{3AC0B96F-1189-4C99-97CE-F3E0480A68B3}"/>
              </a:ext>
            </a:extLst>
          </p:cNvPr>
          <p:cNvPicPr>
            <a:picLocks noChangeAspect="1"/>
          </p:cNvPicPr>
          <p:nvPr/>
        </p:nvPicPr>
        <p:blipFill>
          <a:blip r:embed="rId2"/>
          <a:stretch>
            <a:fillRect/>
          </a:stretch>
        </p:blipFill>
        <p:spPr>
          <a:xfrm>
            <a:off x="6067425" y="2606391"/>
            <a:ext cx="2476500" cy="1244090"/>
          </a:xfrm>
          <a:prstGeom prst="rect">
            <a:avLst/>
          </a:prstGeom>
        </p:spPr>
      </p:pic>
    </p:spTree>
    <p:extLst>
      <p:ext uri="{BB962C8B-B14F-4D97-AF65-F5344CB8AC3E}">
        <p14:creationId xmlns:p14="http://schemas.microsoft.com/office/powerpoint/2010/main" val="28828240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68</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3789639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5</a:t>
            </a:r>
            <a:r>
              <a:rPr lang="en-US" sz="1800" dirty="0"/>
              <a:t>)</a:t>
            </a:r>
          </a:p>
        </p:txBody>
      </p:sp>
      <p:sp>
        <p:nvSpPr>
          <p:cNvPr id="8" name="Content Placeholder 2"/>
          <p:cNvSpPr txBox="1">
            <a:spLocks/>
          </p:cNvSpPr>
          <p:nvPr/>
        </p:nvSpPr>
        <p:spPr>
          <a:xfrm>
            <a:off x="1524000" y="1264897"/>
            <a:ext cx="6731308" cy="693562"/>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Update Needs/Reqs Workbook - post to Engineering Analysis folder in the repository</a:t>
            </a:r>
          </a:p>
        </p:txBody>
      </p:sp>
      <p:sp>
        <p:nvSpPr>
          <p:cNvPr id="10" name="Content Placeholder 2"/>
          <p:cNvSpPr txBox="1">
            <a:spLocks/>
          </p:cNvSpPr>
          <p:nvPr/>
        </p:nvSpPr>
        <p:spPr>
          <a:xfrm>
            <a:off x="1519989" y="1958459"/>
            <a:ext cx="6731308" cy="1454906"/>
          </a:xfrm>
          <a:prstGeom prst="rect">
            <a:avLst/>
          </a:prstGeom>
          <a:solidFill>
            <a:schemeClr val="accent1">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lnSpc>
                <a:spcPct val="100000"/>
              </a:lnSpc>
              <a:spcBef>
                <a:spcPts val="600"/>
              </a:spcBef>
            </a:pPr>
            <a:r>
              <a:rPr lang="en-US" sz="1400" dirty="0">
                <a:solidFill>
                  <a:prstClr val="black"/>
                </a:solidFill>
                <a:latin typeface="Calibri" panose="020F0502020204030204"/>
                <a:cs typeface="Calibri"/>
              </a:rPr>
              <a:t>Read the Project Statement &amp; Objectives wiki page</a:t>
            </a:r>
          </a:p>
          <a:p>
            <a:pPr marL="628650" lvl="1" indent="-171450" defTabSz="685800">
              <a:spcBef>
                <a:spcPts val="750"/>
              </a:spcBef>
            </a:pPr>
            <a:r>
              <a:rPr lang="en-US" sz="900" dirty="0">
                <a:solidFill>
                  <a:prstClr val="black"/>
                </a:solidFill>
                <a:latin typeface="Calibri" panose="020F0502020204030204"/>
                <a:cs typeface="Calibri"/>
                <a:hlinkClick r:id="rId2"/>
              </a:rPr>
              <a:t>https://designlab.eng.rpi.edu/edn/projects/capstone-support-dev/wiki/Project_Statement_and_Objectives</a:t>
            </a:r>
            <a:r>
              <a:rPr lang="en-US" sz="900" dirty="0">
                <a:solidFill>
                  <a:prstClr val="black"/>
                </a:solidFill>
                <a:latin typeface="Calibri" panose="020F0502020204030204"/>
                <a:cs typeface="Calibri"/>
              </a:rPr>
              <a:t> </a:t>
            </a:r>
          </a:p>
          <a:p>
            <a:pPr marL="171450" indent="-171450" defTabSz="685800">
              <a:lnSpc>
                <a:spcPct val="100000"/>
              </a:lnSpc>
              <a:spcBef>
                <a:spcPts val="600"/>
              </a:spcBef>
            </a:pPr>
            <a:r>
              <a:rPr lang="en-US" sz="1400" dirty="0">
                <a:solidFill>
                  <a:prstClr val="black"/>
                </a:solidFill>
                <a:ea typeface="+mn-lt"/>
                <a:cs typeface="Calibri" panose="020F0502020204030204"/>
              </a:rPr>
              <a:t>Read the Engineering Tools and Methods wiki page</a:t>
            </a:r>
          </a:p>
          <a:p>
            <a:pPr marL="628650" lvl="1" indent="-171450" defTabSz="685800">
              <a:spcBef>
                <a:spcPts val="750"/>
              </a:spcBef>
            </a:pPr>
            <a:r>
              <a:rPr lang="en-US" sz="1000" dirty="0">
                <a:solidFill>
                  <a:prstClr val="black"/>
                </a:solidFill>
                <a:ea typeface="+mn-lt"/>
                <a:cs typeface="Calibri" panose="020F0502020204030204"/>
                <a:hlinkClick r:id="rId3"/>
              </a:rPr>
              <a:t>https://designlab.eng.rpi.edu/edn/projects/capstone-support-dev/wiki/Engineering_Tools_and_Methods_Worksheet</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19989" y="3415216"/>
            <a:ext cx="6731308" cy="2909384"/>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4 Employee Survey - </a:t>
            </a:r>
            <a:r>
              <a:rPr lang="en-US" sz="900" dirty="0">
                <a:solidFill>
                  <a:prstClr val="black"/>
                </a:solidFill>
                <a:hlinkClick r:id="rId4"/>
              </a:rPr>
              <a:t>https://forms.gle/JcjmKtadJw7cZz3i6</a:t>
            </a:r>
            <a:r>
              <a:rPr lang="en-US" sz="900" dirty="0">
                <a:solidFill>
                  <a:prstClr val="black"/>
                </a:solidFill>
              </a:rPr>
              <a:t> </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Day 5 review</a:t>
            </a:r>
          </a:p>
          <a:p>
            <a:pPr marL="514350" lvl="1" indent="-171450" defTabSz="685800">
              <a:spcBef>
                <a:spcPts val="375"/>
              </a:spcBef>
            </a:pPr>
            <a:r>
              <a:rPr lang="en-US" sz="750" dirty="0">
                <a:solidFill>
                  <a:prstClr val="black"/>
                </a:solidFill>
                <a:latin typeface="Calibri" panose="020F0502020204030204"/>
                <a:cs typeface="Calibri"/>
                <a:hlinkClick r:id="rId5"/>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ea typeface="+mn-lt"/>
                <a:cs typeface="Calibri" panose="020F0502020204030204"/>
              </a:rPr>
              <a:t>Follow Subversion instructions to download and install client, then checkout a copy of the folder titled </a:t>
            </a:r>
            <a:r>
              <a:rPr lang="en-US" sz="1400" b="1" dirty="0">
                <a:solidFill>
                  <a:prstClr val="black"/>
                </a:solidFill>
                <a:ea typeface="+mn-lt"/>
                <a:cs typeface="Calibri" panose="020F0502020204030204"/>
              </a:rPr>
              <a:t>working </a:t>
            </a:r>
            <a:r>
              <a:rPr lang="en-US" sz="1400" dirty="0">
                <a:solidFill>
                  <a:prstClr val="black"/>
                </a:solidFill>
                <a:ea typeface="+mn-lt"/>
                <a:cs typeface="Calibri" panose="020F0502020204030204"/>
              </a:rPr>
              <a:t>from your project’s repository. Visit your PE’s office hours for assistance.</a:t>
            </a:r>
          </a:p>
          <a:p>
            <a:pPr marL="628650" lvl="1" indent="-171450" defTabSz="685800">
              <a:spcBef>
                <a:spcPts val="750"/>
              </a:spcBef>
            </a:pPr>
            <a:r>
              <a:rPr lang="en-US" sz="1000" dirty="0">
                <a:solidFill>
                  <a:prstClr val="black"/>
                </a:solidFill>
                <a:ea typeface="+mn-lt"/>
                <a:cs typeface="Calibri" panose="020F0502020204030204"/>
                <a:hlinkClick r:id="rId6"/>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end of 3rd week</a:t>
            </a:r>
          </a:p>
          <a:p>
            <a:pPr marL="514350" lvl="1"/>
            <a:r>
              <a:rPr lang="en-US" sz="1300" u="sng" dirty="0">
                <a:hlinkClick r:id="rId7"/>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ea typeface="+mn-lt"/>
                <a:cs typeface="Calibri" panose="020F0502020204030204"/>
              </a:rPr>
              <a:t>Instructions </a:t>
            </a:r>
            <a:r>
              <a:rPr lang="en-US" sz="600" dirty="0">
                <a:solidFill>
                  <a:prstClr val="black"/>
                </a:solidFill>
                <a:ea typeface="+mn-lt"/>
                <a:cs typeface="Calibri" panose="020F0502020204030204"/>
                <a:hlinkClick r:id="rId8"/>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331227"/>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16825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69</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6F5B-CA6A-626F-0FB0-828270587841}"/>
              </a:ext>
            </a:extLst>
          </p:cNvPr>
          <p:cNvSpPr>
            <a:spLocks noGrp="1"/>
          </p:cNvSpPr>
          <p:nvPr>
            <p:ph type="title"/>
          </p:nvPr>
        </p:nvSpPr>
        <p:spPr/>
        <p:txBody>
          <a:bodyPr>
            <a:normAutofit fontScale="90000"/>
          </a:bodyPr>
          <a:lstStyle/>
          <a:p>
            <a:r>
              <a:rPr lang="en-US" dirty="0"/>
              <a:t>Capstone Design as </a:t>
            </a:r>
            <a:br>
              <a:rPr lang="en-US" dirty="0"/>
            </a:br>
            <a:r>
              <a:rPr lang="en-US" dirty="0"/>
              <a:t>a Role Playing Game</a:t>
            </a:r>
          </a:p>
        </p:txBody>
      </p:sp>
      <p:sp>
        <p:nvSpPr>
          <p:cNvPr id="5" name="Content Placeholder 4">
            <a:extLst>
              <a:ext uri="{FF2B5EF4-FFF2-40B4-BE49-F238E27FC236}">
                <a16:creationId xmlns:a16="http://schemas.microsoft.com/office/drawing/2014/main" id="{B1A798CA-EBF1-778B-B635-BF23A896A2FE}"/>
              </a:ext>
            </a:extLst>
          </p:cNvPr>
          <p:cNvSpPr>
            <a:spLocks noGrp="1"/>
          </p:cNvSpPr>
          <p:nvPr>
            <p:ph idx="1"/>
          </p:nvPr>
        </p:nvSpPr>
        <p:spPr/>
        <p:txBody>
          <a:bodyPr/>
          <a:lstStyle/>
          <a:p>
            <a:r>
              <a:rPr lang="en-US" b="0" i="0" dirty="0">
                <a:effectLst/>
                <a:latin typeface="Segoe UI" panose="020B0502040204020203" pitchFamily="34" charset="0"/>
              </a:rPr>
              <a:t>Initial Cover letter and Resume</a:t>
            </a:r>
          </a:p>
          <a:p>
            <a:r>
              <a:rPr lang="en-US" b="0" i="0" dirty="0">
                <a:effectLst/>
                <a:latin typeface="Segoe UI" panose="020B0502040204020203" pitchFamily="34" charset="0"/>
              </a:rPr>
              <a:t>New Employee Packet from your Project Engineer</a:t>
            </a:r>
          </a:p>
          <a:p>
            <a:r>
              <a:rPr lang="en-US" b="0" i="0" dirty="0">
                <a:effectLst/>
                <a:latin typeface="Segoe UI" panose="020B0502040204020203" pitchFamily="34" charset="0"/>
              </a:rPr>
              <a:t>Company Support Staff</a:t>
            </a:r>
          </a:p>
          <a:p>
            <a:r>
              <a:rPr lang="en-US" b="0" i="0" dirty="0">
                <a:effectLst/>
                <a:latin typeface="Segoe UI" panose="020B0502040204020203" pitchFamily="34" charset="0"/>
              </a:rPr>
              <a:t>Project Engineers and Chief Engineers</a:t>
            </a:r>
          </a:p>
        </p:txBody>
      </p:sp>
      <p:sp>
        <p:nvSpPr>
          <p:cNvPr id="4" name="Slide Number Placeholder 3">
            <a:extLst>
              <a:ext uri="{FF2B5EF4-FFF2-40B4-BE49-F238E27FC236}">
                <a16:creationId xmlns:a16="http://schemas.microsoft.com/office/drawing/2014/main" id="{9A96997A-4E42-1D83-BFE8-33D3A69F3DD2}"/>
              </a:ext>
            </a:extLst>
          </p:cNvPr>
          <p:cNvSpPr>
            <a:spLocks noGrp="1"/>
          </p:cNvSpPr>
          <p:nvPr>
            <p:ph type="sldNum" sz="quarter" idx="12"/>
          </p:nvPr>
        </p:nvSpPr>
        <p:spPr/>
        <p:txBody>
          <a:bodyPr/>
          <a:lstStyle/>
          <a:p>
            <a:fld id="{B044824F-EBE0-443F-8A8F-F64816AF04DC}" type="slidenum">
              <a:rPr lang="en-US" smtClean="0"/>
              <a:t>7</a:t>
            </a:fld>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54770" y="136525"/>
            <a:ext cx="1632030" cy="1891415"/>
          </a:xfrm>
          <a:prstGeom prst="rect">
            <a:avLst/>
          </a:prstGeom>
        </p:spPr>
      </p:pic>
      <p:sp>
        <p:nvSpPr>
          <p:cNvPr id="6" name="TextBox 5">
            <a:extLst>
              <a:ext uri="{FF2B5EF4-FFF2-40B4-BE49-F238E27FC236}">
                <a16:creationId xmlns:a16="http://schemas.microsoft.com/office/drawing/2014/main" id="{DBFB8B14-908B-4E15-84D0-4368424CEDCB}"/>
              </a:ext>
            </a:extLst>
          </p:cNvPr>
          <p:cNvSpPr txBox="1"/>
          <p:nvPr/>
        </p:nvSpPr>
        <p:spPr>
          <a:xfrm>
            <a:off x="-1" y="4876800"/>
            <a:ext cx="9144001" cy="1569660"/>
          </a:xfrm>
          <a:prstGeom prst="rect">
            <a:avLst/>
          </a:prstGeom>
          <a:noFill/>
        </p:spPr>
        <p:txBody>
          <a:bodyPr wrap="square" rtlCol="0">
            <a:spAutoFit/>
          </a:bodyPr>
          <a:lstStyle/>
          <a:p>
            <a:pPr algn="ctr"/>
            <a:r>
              <a:rPr lang="en-US" sz="3200" b="1" dirty="0">
                <a:latin typeface="Segoe UI" panose="020B0502040204020203" pitchFamily="34" charset="0"/>
              </a:rPr>
              <a:t>Students in a Course </a:t>
            </a:r>
            <a:r>
              <a:rPr lang="en-US" sz="3200" b="1" dirty="0">
                <a:latin typeface="Segoe UI" panose="020B0502040204020203" pitchFamily="34" charset="0"/>
                <a:sym typeface="Wingdings" panose="05000000000000000000" pitchFamily="2" charset="2"/>
              </a:rPr>
              <a:t> </a:t>
            </a:r>
          </a:p>
          <a:p>
            <a:pPr algn="ctr"/>
            <a:r>
              <a:rPr lang="en-US" sz="3200" b="1" dirty="0">
                <a:latin typeface="Segoe UI" panose="020B0502040204020203" pitchFamily="34" charset="0"/>
                <a:sym typeface="Wingdings" panose="05000000000000000000" pitchFamily="2" charset="2"/>
              </a:rPr>
              <a:t>New </a:t>
            </a:r>
            <a:r>
              <a:rPr lang="en-US" sz="3200" b="1" dirty="0">
                <a:latin typeface="Segoe UI" panose="020B0502040204020203" pitchFamily="34" charset="0"/>
              </a:rPr>
              <a:t>Employees at a Company</a:t>
            </a:r>
          </a:p>
          <a:p>
            <a:endParaRPr lang="en-US" sz="3200" b="1" dirty="0"/>
          </a:p>
        </p:txBody>
      </p:sp>
    </p:spTree>
    <p:extLst>
      <p:ext uri="{BB962C8B-B14F-4D97-AF65-F5344CB8AC3E}">
        <p14:creationId xmlns:p14="http://schemas.microsoft.com/office/powerpoint/2010/main" val="17052077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70</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schedule of a program&#10;&#10;Description automatically generated with medium confidence">
            <a:extLst>
              <a:ext uri="{FF2B5EF4-FFF2-40B4-BE49-F238E27FC236}">
                <a16:creationId xmlns:a16="http://schemas.microsoft.com/office/drawing/2014/main" id="{8995E621-A5FD-42A0-91BE-7982EB8443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5169" y="1841938"/>
            <a:ext cx="5413662" cy="3231410"/>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477328"/>
          </a:xfrm>
          <a:prstGeom prst="rect">
            <a:avLst/>
          </a:prstGeom>
          <a:noFill/>
        </p:spPr>
        <p:txBody>
          <a:bodyPr wrap="square" rtlCol="0">
            <a:spAutoFit/>
          </a:bodyPr>
          <a:lstStyle/>
          <a:p>
            <a:r>
              <a:rPr lang="en-US" dirty="0"/>
              <a:t>Today is Day Five</a:t>
            </a:r>
          </a:p>
          <a:p>
            <a:endParaRPr lang="en-US" dirty="0"/>
          </a:p>
          <a:p>
            <a:r>
              <a:rPr lang="en-US" dirty="0"/>
              <a:t>Team will develop the Project Statement &amp; Objectives and identify Tools and Methods</a:t>
            </a:r>
          </a:p>
        </p:txBody>
      </p: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71</a:t>
            </a:fld>
            <a:endParaRPr lang="en-US" sz="1200" dirty="0"/>
          </a:p>
        </p:txBody>
      </p:sp>
    </p:spTree>
    <p:extLst>
      <p:ext uri="{BB962C8B-B14F-4D97-AF65-F5344CB8AC3E}">
        <p14:creationId xmlns:p14="http://schemas.microsoft.com/office/powerpoint/2010/main" val="32701720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Ask me 1-2 QUESTIONS about the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72</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client meeting presentations and the final design report</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73</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74</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When, Where, Why, and How of the team’s work</a:t>
            </a:r>
          </a:p>
        </p:txBody>
      </p:sp>
      <p:pic>
        <p:nvPicPr>
          <p:cNvPr id="7" name="Picture 6">
            <a:extLst>
              <a:ext uri="{FF2B5EF4-FFF2-40B4-BE49-F238E27FC236}">
                <a16:creationId xmlns:a16="http://schemas.microsoft.com/office/drawing/2014/main" id="{719EE636-E882-4BFC-A77E-3552731E7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6725" y="3340100"/>
            <a:ext cx="895350" cy="895350"/>
          </a:xfrm>
          <a:prstGeom prst="rect">
            <a:avLst/>
          </a:prstGeom>
        </p:spPr>
      </p:pic>
    </p:spTree>
    <p:extLst>
      <p:ext uri="{BB962C8B-B14F-4D97-AF65-F5344CB8AC3E}">
        <p14:creationId xmlns:p14="http://schemas.microsoft.com/office/powerpoint/2010/main" val="37459004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Corporate Communication &amp; Documentation </a:t>
            </a:r>
            <a:br>
              <a:rPr lang="en-US" dirty="0"/>
            </a:br>
            <a:r>
              <a:rPr lang="en-US" dirty="0"/>
              <a:t>Policies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0" indent="0" algn="ctr">
              <a:lnSpc>
                <a:spcPct val="150000"/>
              </a:lnSpc>
              <a:buNone/>
            </a:pPr>
            <a:r>
              <a:rPr lang="en-US" sz="2400" b="1" dirty="0">
                <a:ea typeface="+mn-lt"/>
                <a:cs typeface="+mn-lt"/>
              </a:rPr>
              <a:t>True or False</a:t>
            </a:r>
          </a:p>
          <a:p>
            <a:pPr marL="457200" indent="-457200">
              <a:lnSpc>
                <a:spcPct val="150000"/>
              </a:lnSpc>
              <a:buAutoNum type="arabicPeriod"/>
            </a:pPr>
            <a:r>
              <a:rPr lang="en-US" sz="2400" dirty="0">
                <a:ea typeface="+mn-lt"/>
                <a:cs typeface="+mn-lt"/>
              </a:rPr>
              <a:t>Information should be complete before documented?</a:t>
            </a:r>
          </a:p>
          <a:p>
            <a:pPr marL="457200" indent="-457200">
              <a:lnSpc>
                <a:spcPct val="150000"/>
              </a:lnSpc>
              <a:buAutoNum type="arabicPeriod"/>
            </a:pPr>
            <a:r>
              <a:rPr lang="en-US" sz="2400" dirty="0">
                <a:ea typeface="+mn-lt"/>
                <a:cs typeface="+mn-lt"/>
              </a:rPr>
              <a:t>It is necessary to document negative results?</a:t>
            </a:r>
          </a:p>
          <a:p>
            <a:pPr marL="457200" indent="-457200">
              <a:lnSpc>
                <a:spcPct val="150000"/>
              </a:lnSpc>
              <a:buAutoNum type="arabicPeriod"/>
            </a:pPr>
            <a:r>
              <a:rPr lang="en-US" sz="2400" dirty="0">
                <a:ea typeface="+mn-lt"/>
                <a:cs typeface="+mn-lt"/>
              </a:rPr>
              <a:t>Teammates share responsibility with PE/CE to offer technical feedback on EDN posts?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76</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Project Statement &amp; Objectives Q&amp;A</a:t>
            </a:r>
          </a:p>
        </p:txBody>
      </p:sp>
      <p:sp>
        <p:nvSpPr>
          <p:cNvPr id="3" name="Content Placeholder 2"/>
          <p:cNvSpPr>
            <a:spLocks noGrp="1"/>
          </p:cNvSpPr>
          <p:nvPr>
            <p:ph idx="1"/>
          </p:nvPr>
        </p:nvSpPr>
        <p:spPr/>
        <p:txBody>
          <a:bodyPr>
            <a:normAutofit/>
          </a:bodyPr>
          <a:lstStyle/>
          <a:p>
            <a:pPr marL="0" indent="0">
              <a:buNone/>
            </a:pPr>
            <a:r>
              <a:rPr lang="en-US" dirty="0"/>
              <a:t>Action Item was to read the wiki page…</a:t>
            </a:r>
          </a:p>
          <a:p>
            <a:pPr marL="0" indent="0">
              <a:buNone/>
            </a:pPr>
            <a:r>
              <a:rPr lang="en-US" dirty="0"/>
              <a:t>Ask me 1-2 QUESTIONS about the content!</a:t>
            </a:r>
          </a:p>
          <a:p>
            <a:endParaRPr lang="en-US" dirty="0"/>
          </a:p>
          <a:p>
            <a:r>
              <a:rPr lang="en-US" dirty="0"/>
              <a:t>What is a Project Statement &amp; Objectives (PSO)?</a:t>
            </a:r>
          </a:p>
          <a:p>
            <a:r>
              <a:rPr lang="en-US" dirty="0"/>
              <a:t>What is difference between the Long Term and Short Term Goals?</a:t>
            </a:r>
          </a:p>
          <a:p>
            <a:r>
              <a:rPr lang="en-US" dirty="0"/>
              <a:t>What is difference between an objective and a deliverable?</a:t>
            </a:r>
          </a:p>
          <a:p>
            <a:r>
              <a:rPr lang="en-US" dirty="0"/>
              <a:t>Where is the PSO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77</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Engineering Tools and Methods Q&amp;A</a:t>
            </a:r>
          </a:p>
        </p:txBody>
      </p:sp>
      <p:sp>
        <p:nvSpPr>
          <p:cNvPr id="3" name="Content Placeholder 2"/>
          <p:cNvSpPr>
            <a:spLocks noGrp="1"/>
          </p:cNvSpPr>
          <p:nvPr>
            <p:ph idx="1"/>
          </p:nvPr>
        </p:nvSpPr>
        <p:spPr/>
        <p:txBody>
          <a:bodyPr>
            <a:normAutofit/>
          </a:bodyPr>
          <a:lstStyle/>
          <a:p>
            <a:pPr marL="0" indent="0">
              <a:buNone/>
            </a:pPr>
            <a:r>
              <a:rPr lang="en-US" dirty="0"/>
              <a:t>Action Item was to read their wiki pages…</a:t>
            </a:r>
          </a:p>
          <a:p>
            <a:pPr marL="0" indent="0">
              <a:buNone/>
            </a:pPr>
            <a:r>
              <a:rPr lang="en-US" dirty="0"/>
              <a:t>Ask me 1-2 QUESTIONS about the content!</a:t>
            </a:r>
          </a:p>
          <a:p>
            <a:endParaRPr lang="en-US" dirty="0"/>
          </a:p>
          <a:p>
            <a:r>
              <a:rPr lang="en-US" dirty="0"/>
              <a:t>What are Engineering Tools and Methods?</a:t>
            </a:r>
          </a:p>
          <a:p>
            <a:r>
              <a:rPr lang="en-US" dirty="0"/>
              <a:t>Give an example of a Mechanical Engineering Tool or Method</a:t>
            </a:r>
          </a:p>
          <a:p>
            <a:r>
              <a:rPr lang="en-US" dirty="0"/>
              <a:t>Give an example of an Electrical Engineering Tool or Method</a:t>
            </a:r>
          </a:p>
          <a:p>
            <a:r>
              <a:rPr lang="en-US" dirty="0"/>
              <a:t>Give an example of a Computer Systems Engineering Tool or Method</a:t>
            </a:r>
          </a:p>
          <a:p>
            <a:r>
              <a:rPr lang="en-US" dirty="0"/>
              <a:t>Give an example of an Industrial Engineering Tool or Method</a:t>
            </a:r>
          </a:p>
          <a:p>
            <a:r>
              <a:rPr lang="en-US" dirty="0"/>
              <a:t>Give an example of a Material Engineering Tool or Method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78</a:t>
            </a:fld>
            <a:endParaRPr lang="en-US" sz="1200" dirty="0"/>
          </a:p>
        </p:txBody>
      </p:sp>
    </p:spTree>
    <p:extLst>
      <p:ext uri="{BB962C8B-B14F-4D97-AF65-F5344CB8AC3E}">
        <p14:creationId xmlns:p14="http://schemas.microsoft.com/office/powerpoint/2010/main" val="376019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725128" y="381000"/>
            <a:ext cx="7772400" cy="1205937"/>
          </a:xfrm>
        </p:spPr>
        <p:txBody>
          <a:bodyPr>
            <a:noAutofit/>
          </a:bodyPr>
          <a:lstStyle/>
          <a:p>
            <a:r>
              <a:rPr lang="en-US" sz="4000" dirty="0">
                <a:latin typeface="+mn-lt"/>
              </a:rPr>
              <a:t>10 </a:t>
            </a:r>
            <a:r>
              <a:rPr lang="en-US" sz="4000" dirty="0" err="1">
                <a:latin typeface="+mn-lt"/>
              </a:rPr>
              <a:t>mins</a:t>
            </a:r>
            <a:r>
              <a:rPr lang="en-US" sz="4000" dirty="0">
                <a:latin typeface="+mn-lt"/>
              </a:rPr>
              <a:t> - Technical Communications</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182328" y="2209800"/>
            <a:ext cx="6858000" cy="1314090"/>
          </a:xfrm>
        </p:spPr>
        <p:txBody>
          <a:bodyPr>
            <a:normAutofit fontScale="77500" lnSpcReduction="20000"/>
          </a:bodyPr>
          <a:lstStyle/>
          <a:p>
            <a:pPr>
              <a:lnSpc>
                <a:spcPct val="110000"/>
              </a:lnSpc>
              <a:spcBef>
                <a:spcPts val="1200"/>
              </a:spcBef>
            </a:pPr>
            <a:r>
              <a:rPr lang="en-US" sz="3200" dirty="0"/>
              <a:t>Helpful Hints for Career Success at </a:t>
            </a:r>
          </a:p>
          <a:p>
            <a:pPr>
              <a:lnSpc>
                <a:spcPct val="110000"/>
              </a:lnSpc>
              <a:spcBef>
                <a:spcPts val="1200"/>
              </a:spcBef>
            </a:pPr>
            <a:r>
              <a:rPr lang="en-US" sz="3200" dirty="0"/>
              <a:t>Design Lab</a:t>
            </a:r>
            <a:br>
              <a:rPr lang="en-US" sz="3200" dirty="0"/>
            </a:br>
            <a:r>
              <a:rPr lang="en-US" sz="3200" dirty="0"/>
              <a:t>And Beyond!</a:t>
            </a:r>
          </a:p>
        </p:txBody>
      </p:sp>
      <p:sp>
        <p:nvSpPr>
          <p:cNvPr id="5" name="Slide Number Placeholder 4">
            <a:extLst>
              <a:ext uri="{FF2B5EF4-FFF2-40B4-BE49-F238E27FC236}">
                <a16:creationId xmlns:a16="http://schemas.microsoft.com/office/drawing/2014/main" id="{26776B2B-4C59-5E93-FD35-DC81FD5095E5}"/>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79</a:t>
            </a:fld>
            <a:endParaRPr lang="en-US" dirty="0"/>
          </a:p>
        </p:txBody>
      </p:sp>
    </p:spTree>
    <p:extLst>
      <p:ext uri="{BB962C8B-B14F-4D97-AF65-F5344CB8AC3E}">
        <p14:creationId xmlns:p14="http://schemas.microsoft.com/office/powerpoint/2010/main" val="3202016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1600200" y="3657600"/>
            <a:ext cx="8077200" cy="2438400"/>
          </a:xfrm>
        </p:spPr>
        <p:txBody>
          <a:bodyPr>
            <a:normAutofit/>
          </a:bodyPr>
          <a:lstStyle/>
          <a:p>
            <a:r>
              <a:rPr lang="en-US" sz="5800" b="1" dirty="0">
                <a:solidFill>
                  <a:schemeClr val="tx1"/>
                </a:solidFill>
              </a:rPr>
              <a:t>Design Lab</a:t>
            </a:r>
          </a:p>
          <a:p>
            <a:r>
              <a:rPr lang="en-US" sz="5800" b="1" dirty="0">
                <a:solidFill>
                  <a:schemeClr val="tx1"/>
                </a:solidFill>
              </a:rPr>
              <a:t>Engineering Team</a:t>
            </a: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grpSp>
        <p:nvGrpSpPr>
          <p:cNvPr id="9" name="Group 8">
            <a:extLst>
              <a:ext uri="{FF2B5EF4-FFF2-40B4-BE49-F238E27FC236}">
                <a16:creationId xmlns:a16="http://schemas.microsoft.com/office/drawing/2014/main" id="{326A0BCE-EA0C-E9B0-7487-5672FE3C7BF4}"/>
              </a:ext>
            </a:extLst>
          </p:cNvPr>
          <p:cNvGrpSpPr/>
          <p:nvPr/>
        </p:nvGrpSpPr>
        <p:grpSpPr>
          <a:xfrm>
            <a:off x="329017" y="3100464"/>
            <a:ext cx="2057400" cy="2057400"/>
            <a:chOff x="329017" y="3100464"/>
            <a:chExt cx="2057400" cy="2057400"/>
          </a:xfrm>
        </p:grpSpPr>
        <p:pic>
          <p:nvPicPr>
            <p:cNvPr id="4" name="Picture 3" descr="A red and white name tag&#10;&#10;Description automatically generated">
              <a:extLst>
                <a:ext uri="{FF2B5EF4-FFF2-40B4-BE49-F238E27FC236}">
                  <a16:creationId xmlns:a16="http://schemas.microsoft.com/office/drawing/2014/main" id="{346340C7-C01A-195E-2D03-F9A674B4D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63009">
              <a:off x="329017" y="3100464"/>
              <a:ext cx="2057400" cy="2057400"/>
            </a:xfrm>
            <a:prstGeom prst="rect">
              <a:avLst/>
            </a:prstGeom>
          </p:spPr>
        </p:pic>
        <p:sp>
          <p:nvSpPr>
            <p:cNvPr id="7" name="TextBox 6">
              <a:extLst>
                <a:ext uri="{FF2B5EF4-FFF2-40B4-BE49-F238E27FC236}">
                  <a16:creationId xmlns:a16="http://schemas.microsoft.com/office/drawing/2014/main" id="{614264DD-A756-D540-F37C-25952B973D1E}"/>
                </a:ext>
              </a:extLst>
            </p:cNvPr>
            <p:cNvSpPr txBox="1"/>
            <p:nvPr/>
          </p:nvSpPr>
          <p:spPr>
            <a:xfrm rot="20163009">
              <a:off x="944879" y="4080027"/>
              <a:ext cx="1033296" cy="369332"/>
            </a:xfrm>
            <a:prstGeom prst="rect">
              <a:avLst/>
            </a:prstGeom>
            <a:noFill/>
          </p:spPr>
          <p:txBody>
            <a:bodyPr wrap="none" rtlCol="0">
              <a:spAutoFit/>
            </a:bodyPr>
            <a:lstStyle/>
            <a:p>
              <a:r>
                <a:rPr lang="en-US" dirty="0"/>
                <a:t>New hire</a:t>
              </a:r>
            </a:p>
          </p:txBody>
        </p:sp>
      </p:grpSp>
    </p:spTree>
    <p:extLst>
      <p:ext uri="{BB962C8B-B14F-4D97-AF65-F5344CB8AC3E}">
        <p14:creationId xmlns:p14="http://schemas.microsoft.com/office/powerpoint/2010/main" val="188116564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1049591" y="658762"/>
            <a:ext cx="6993194" cy="769886"/>
          </a:xfrm>
        </p:spPr>
        <p:txBody>
          <a:bodyPr>
            <a:normAutofit/>
          </a:bodyPr>
          <a:lstStyle/>
          <a:p>
            <a:r>
              <a:rPr lang="en-US" sz="4400" dirty="0">
                <a:latin typeface="+mn-lt"/>
              </a:rPr>
              <a:t>3 Keys to Success</a:t>
            </a:r>
            <a:r>
              <a:rPr lang="en-US" sz="4400" dirty="0"/>
              <a:t>*</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49940" y="2156692"/>
            <a:ext cx="6858000" cy="1655762"/>
          </a:xfrm>
        </p:spPr>
        <p:txBody>
          <a:bodyPr>
            <a:noAutofit/>
          </a:bodyPr>
          <a:lstStyle/>
          <a:p>
            <a:pPr marL="2743200" indent="-344488" algn="l">
              <a:lnSpc>
                <a:spcPct val="100000"/>
              </a:lnSpc>
              <a:buFont typeface="Arial" panose="020B0604020202020204" pitchFamily="34" charset="0"/>
              <a:buChar char="•"/>
            </a:pPr>
            <a:r>
              <a:rPr lang="en-US" sz="3200" dirty="0"/>
              <a:t>Ability to Speak</a:t>
            </a:r>
          </a:p>
          <a:p>
            <a:pPr marL="2743200" indent="-344488" algn="l">
              <a:lnSpc>
                <a:spcPct val="100000"/>
              </a:lnSpc>
              <a:buFont typeface="Arial" panose="020B0604020202020204" pitchFamily="34" charset="0"/>
              <a:buChar char="•"/>
            </a:pPr>
            <a:r>
              <a:rPr lang="en-US" sz="3200" dirty="0"/>
              <a:t>Ability to Write</a:t>
            </a:r>
          </a:p>
          <a:p>
            <a:pPr marL="2743200" indent="-344488" algn="l">
              <a:lnSpc>
                <a:spcPct val="100000"/>
              </a:lnSpc>
              <a:buFont typeface="Arial" panose="020B0604020202020204" pitchFamily="34" charset="0"/>
              <a:buChar char="•"/>
            </a:pPr>
            <a:r>
              <a:rPr lang="en-US" sz="3200" dirty="0"/>
              <a:t>Quality of Your Ideas</a:t>
            </a:r>
          </a:p>
        </p:txBody>
      </p:sp>
      <p:sp>
        <p:nvSpPr>
          <p:cNvPr id="8" name="TextBox 7">
            <a:extLst>
              <a:ext uri="{FF2B5EF4-FFF2-40B4-BE49-F238E27FC236}">
                <a16:creationId xmlns:a16="http://schemas.microsoft.com/office/drawing/2014/main" id="{8BF2D88F-D4C2-5897-0AB4-9417151817AA}"/>
              </a:ext>
            </a:extLst>
          </p:cNvPr>
          <p:cNvSpPr txBox="1"/>
          <p:nvPr/>
        </p:nvSpPr>
        <p:spPr>
          <a:xfrm>
            <a:off x="1975052" y="5934670"/>
            <a:ext cx="5644946" cy="923330"/>
          </a:xfrm>
          <a:prstGeom prst="rect">
            <a:avLst/>
          </a:prstGeom>
          <a:noFill/>
        </p:spPr>
        <p:txBody>
          <a:bodyPr wrap="square" rtlCol="0">
            <a:spAutoFit/>
          </a:bodyPr>
          <a:lstStyle/>
          <a:p>
            <a:r>
              <a:rPr lang="en-US" dirty="0"/>
              <a:t>*Prof. Patrick Winston, MIT – Director of AI Lab 1972-1997 </a:t>
            </a:r>
          </a:p>
          <a:p>
            <a:r>
              <a:rPr lang="en-US" dirty="0"/>
              <a:t>  </a:t>
            </a:r>
            <a:r>
              <a:rPr lang="en-US" dirty="0">
                <a:hlinkClick r:id="rId2"/>
              </a:rPr>
              <a:t>https://www.youtube.com/watch?v=ukYi50Gfc5M</a:t>
            </a:r>
            <a:endParaRPr lang="en-US" dirty="0"/>
          </a:p>
          <a:p>
            <a:endParaRPr lang="en-US" dirty="0"/>
          </a:p>
        </p:txBody>
      </p:sp>
      <p:sp>
        <p:nvSpPr>
          <p:cNvPr id="4" name="Slide Number Placeholder 4">
            <a:extLst>
              <a:ext uri="{FF2B5EF4-FFF2-40B4-BE49-F238E27FC236}">
                <a16:creationId xmlns:a16="http://schemas.microsoft.com/office/drawing/2014/main" id="{8744F65B-9E03-2D67-0F44-393318FCB290}"/>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80</a:t>
            </a:fld>
            <a:endParaRPr lang="en-US" dirty="0"/>
          </a:p>
        </p:txBody>
      </p:sp>
    </p:spTree>
    <p:extLst>
      <p:ext uri="{BB962C8B-B14F-4D97-AF65-F5344CB8AC3E}">
        <p14:creationId xmlns:p14="http://schemas.microsoft.com/office/powerpoint/2010/main" val="135536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CE1DC-EE6C-24F7-7A82-811C376FB6AC}"/>
              </a:ext>
            </a:extLst>
          </p:cNvPr>
          <p:cNvSpPr>
            <a:spLocks noGrp="1"/>
          </p:cNvSpPr>
          <p:nvPr>
            <p:ph type="title"/>
          </p:nvPr>
        </p:nvSpPr>
        <p:spPr/>
        <p:txBody>
          <a:bodyPr/>
          <a:lstStyle/>
          <a:p>
            <a:pPr algn="ctr"/>
            <a:r>
              <a:rPr lang="en-US" dirty="0">
                <a:latin typeface="Calibri (Headings)"/>
              </a:rPr>
              <a:t>Tech Memos and Reports</a:t>
            </a:r>
          </a:p>
        </p:txBody>
      </p:sp>
      <p:sp>
        <p:nvSpPr>
          <p:cNvPr id="3" name="Content Placeholder 2">
            <a:extLst>
              <a:ext uri="{FF2B5EF4-FFF2-40B4-BE49-F238E27FC236}">
                <a16:creationId xmlns:a16="http://schemas.microsoft.com/office/drawing/2014/main" id="{2B616B3C-B3E7-32CD-4A91-5CBDD15F44F9}"/>
              </a:ext>
            </a:extLst>
          </p:cNvPr>
          <p:cNvSpPr>
            <a:spLocks noGrp="1"/>
          </p:cNvSpPr>
          <p:nvPr>
            <p:ph idx="1"/>
          </p:nvPr>
        </p:nvSpPr>
        <p:spPr/>
        <p:txBody>
          <a:bodyPr>
            <a:normAutofit/>
          </a:bodyPr>
          <a:lstStyle/>
          <a:p>
            <a:r>
              <a:rPr lang="en-US" sz="3200" dirty="0"/>
              <a:t>Differ from a Term Paper or Essay</a:t>
            </a:r>
            <a:br>
              <a:rPr lang="en-US" sz="3200" dirty="0"/>
            </a:br>
            <a:r>
              <a:rPr lang="en-US" sz="3200" dirty="0"/>
              <a:t>	- News Article vs. Feature Story</a:t>
            </a:r>
            <a:br>
              <a:rPr lang="en-US" sz="3200" dirty="0"/>
            </a:br>
            <a:r>
              <a:rPr lang="en-US" sz="3200" dirty="0"/>
              <a:t>	- Factual vs. Opinion</a:t>
            </a:r>
          </a:p>
          <a:p>
            <a:r>
              <a:rPr lang="en-US" sz="3200" dirty="0"/>
              <a:t>Provide Technical Information and Results  </a:t>
            </a:r>
            <a:br>
              <a:rPr lang="en-US" sz="3200" dirty="0"/>
            </a:br>
            <a:r>
              <a:rPr lang="en-US" sz="3200" dirty="0"/>
              <a:t> 	- What?</a:t>
            </a:r>
            <a:br>
              <a:rPr lang="en-US" sz="3200" dirty="0"/>
            </a:br>
            <a:r>
              <a:rPr lang="en-US" sz="3200" dirty="0"/>
              <a:t> 	- Why?</a:t>
            </a:r>
            <a:br>
              <a:rPr lang="en-US" sz="3200" dirty="0"/>
            </a:br>
            <a:r>
              <a:rPr lang="en-US" sz="3200" dirty="0"/>
              <a:t> 	- How?</a:t>
            </a:r>
          </a:p>
          <a:p>
            <a:r>
              <a:rPr lang="en-US" sz="3200" dirty="0"/>
              <a:t>Reader must be able to </a:t>
            </a:r>
            <a:r>
              <a:rPr lang="en-US" sz="3200" b="1" dirty="0"/>
              <a:t>re-produce</a:t>
            </a:r>
            <a:r>
              <a:rPr lang="en-US" sz="3200" dirty="0"/>
              <a:t> the results</a:t>
            </a:r>
          </a:p>
          <a:p>
            <a:pPr marL="0" indent="0">
              <a:buNone/>
            </a:pPr>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81</a:t>
            </a:fld>
            <a:endParaRPr lang="en-US" dirty="0"/>
          </a:p>
        </p:txBody>
      </p:sp>
    </p:spTree>
    <p:extLst>
      <p:ext uri="{BB962C8B-B14F-4D97-AF65-F5344CB8AC3E}">
        <p14:creationId xmlns:p14="http://schemas.microsoft.com/office/powerpoint/2010/main" val="36330029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628650" y="216313"/>
            <a:ext cx="7886700" cy="805790"/>
          </a:xfrm>
        </p:spPr>
        <p:txBody>
          <a:bodyPr/>
          <a:lstStyle/>
          <a:p>
            <a:pPr algn="ctr"/>
            <a:r>
              <a:rPr lang="en-US" dirty="0">
                <a:latin typeface="+mn-lt"/>
              </a:rPr>
              <a:t>Start with an Outline</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412647" y="1253331"/>
            <a:ext cx="8274153" cy="4766470"/>
          </a:xfrm>
        </p:spPr>
        <p:txBody>
          <a:bodyPr>
            <a:noAutofit/>
          </a:bodyPr>
          <a:lstStyle/>
          <a:p>
            <a:pPr>
              <a:buFont typeface="Wingdings" panose="05000000000000000000" pitchFamily="2" charset="2"/>
              <a:buChar char="Ø"/>
            </a:pPr>
            <a:r>
              <a:rPr lang="en-US" sz="2400" dirty="0"/>
              <a:t>What is the </a:t>
            </a:r>
            <a:r>
              <a:rPr lang="en-US" sz="2400" b="1" dirty="0">
                <a:solidFill>
                  <a:srgbClr val="0000FF"/>
                </a:solidFill>
              </a:rPr>
              <a:t>Key Message</a:t>
            </a:r>
            <a:r>
              <a:rPr lang="en-US" sz="2400" dirty="0"/>
              <a:t>?</a:t>
            </a:r>
            <a:br>
              <a:rPr lang="en-US" sz="2400" dirty="0"/>
            </a:br>
            <a:r>
              <a:rPr lang="en-US" sz="2400" dirty="0"/>
              <a:t>	Who is the Audience?</a:t>
            </a:r>
            <a:br>
              <a:rPr lang="en-US" sz="2400" dirty="0"/>
            </a:br>
            <a:r>
              <a:rPr lang="en-US" sz="2400" dirty="0"/>
              <a:t>	Can an Uninformed Reader Understand?</a:t>
            </a:r>
            <a:br>
              <a:rPr lang="en-US" sz="2400" dirty="0"/>
            </a:br>
            <a:r>
              <a:rPr lang="en-US" sz="2400" dirty="0"/>
              <a:t>	Avoid Information Overload (...Data Dump)</a:t>
            </a:r>
          </a:p>
          <a:p>
            <a:pPr>
              <a:buFont typeface="Wingdings" panose="05000000000000000000" pitchFamily="2" charset="2"/>
              <a:buChar char="Ø"/>
            </a:pPr>
            <a:r>
              <a:rPr lang="en-US" sz="2400" dirty="0"/>
              <a:t>Utilize </a:t>
            </a:r>
            <a:r>
              <a:rPr lang="en-US" sz="2400" b="1" dirty="0">
                <a:solidFill>
                  <a:srgbClr val="FF0000"/>
                </a:solidFill>
              </a:rPr>
              <a:t>Illustrations </a:t>
            </a:r>
            <a:r>
              <a:rPr lang="en-US" sz="2400" dirty="0"/>
              <a:t>to convey the message </a:t>
            </a:r>
            <a:br>
              <a:rPr lang="en-US" sz="2400" dirty="0"/>
            </a:br>
            <a:r>
              <a:rPr lang="en-US" sz="2400" dirty="0"/>
              <a:t>   	“A picture is worth 1000 words!”</a:t>
            </a:r>
            <a:br>
              <a:rPr lang="en-US" sz="2400" dirty="0"/>
            </a:br>
            <a:r>
              <a:rPr lang="en-US" sz="2400" dirty="0"/>
              <a:t>	  - Figures, Plots</a:t>
            </a:r>
            <a:br>
              <a:rPr lang="en-US" sz="2400" dirty="0"/>
            </a:br>
            <a:r>
              <a:rPr lang="en-US" sz="2400" dirty="0"/>
              <a:t>	  - Schematics, Diagrams</a:t>
            </a:r>
            <a:br>
              <a:rPr lang="en-US" sz="2400" b="1" dirty="0">
                <a:solidFill>
                  <a:srgbClr val="FF0000"/>
                </a:solidFill>
              </a:rPr>
            </a:br>
            <a:r>
              <a:rPr lang="en-US" sz="2400" dirty="0"/>
              <a:t>	  - Tables, Lists</a:t>
            </a:r>
            <a:br>
              <a:rPr lang="en-US" sz="2400" dirty="0"/>
            </a:br>
            <a:r>
              <a:rPr lang="en-US" sz="2400" dirty="0"/>
              <a:t>	  - Equations</a:t>
            </a:r>
          </a:p>
          <a:p>
            <a:pPr>
              <a:buFont typeface="Wingdings" panose="05000000000000000000" pitchFamily="2" charset="2"/>
              <a:buChar char="Ø"/>
            </a:pPr>
            <a:r>
              <a:rPr lang="en-US" sz="2400" b="1" dirty="0">
                <a:solidFill>
                  <a:srgbClr val="00B050"/>
                </a:solidFill>
              </a:rPr>
              <a:t>Self-Explanatory </a:t>
            </a:r>
            <a:r>
              <a:rPr lang="en-US" sz="2400" dirty="0"/>
              <a:t>Figure Captions and Table Names</a:t>
            </a:r>
            <a:br>
              <a:rPr lang="en-US" sz="2400" dirty="0"/>
            </a:br>
            <a:r>
              <a:rPr lang="en-US" sz="2400" dirty="0"/>
              <a:t>        Can the reader understand the diagram/table	without reading the entire text?</a:t>
            </a:r>
          </a:p>
          <a:p>
            <a:endParaRPr lang="en-US" sz="2400" dirty="0"/>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82</a:t>
            </a:fld>
            <a:endParaRPr lang="en-US" dirty="0"/>
          </a:p>
        </p:txBody>
      </p:sp>
    </p:spTree>
    <p:extLst>
      <p:ext uri="{BB962C8B-B14F-4D97-AF65-F5344CB8AC3E}">
        <p14:creationId xmlns:p14="http://schemas.microsoft.com/office/powerpoint/2010/main" val="17347046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FE141-1E75-131B-EAE5-CAAD6B7EF0F1}"/>
              </a:ext>
            </a:extLst>
          </p:cNvPr>
          <p:cNvSpPr>
            <a:spLocks noGrp="1"/>
          </p:cNvSpPr>
          <p:nvPr>
            <p:ph type="title"/>
          </p:nvPr>
        </p:nvSpPr>
        <p:spPr/>
        <p:txBody>
          <a:bodyPr/>
          <a:lstStyle/>
          <a:p>
            <a:pPr algn="ctr"/>
            <a:r>
              <a:rPr lang="en-US" dirty="0">
                <a:latin typeface="+mn-lt"/>
              </a:rPr>
              <a:t>Writing Style</a:t>
            </a:r>
          </a:p>
        </p:txBody>
      </p:sp>
      <p:sp>
        <p:nvSpPr>
          <p:cNvPr id="3" name="Content Placeholder 2">
            <a:extLst>
              <a:ext uri="{FF2B5EF4-FFF2-40B4-BE49-F238E27FC236}">
                <a16:creationId xmlns:a16="http://schemas.microsoft.com/office/drawing/2014/main" id="{32E1DA2F-4A6C-4DD3-F657-89517F1D2957}"/>
              </a:ext>
            </a:extLst>
          </p:cNvPr>
          <p:cNvSpPr>
            <a:spLocks noGrp="1"/>
          </p:cNvSpPr>
          <p:nvPr>
            <p:ph idx="1"/>
          </p:nvPr>
        </p:nvSpPr>
        <p:spPr>
          <a:xfrm>
            <a:off x="1297245" y="1455177"/>
            <a:ext cx="7443632" cy="2369574"/>
          </a:xfrm>
        </p:spPr>
        <p:txBody>
          <a:bodyPr>
            <a:noAutofit/>
          </a:bodyPr>
          <a:lstStyle/>
          <a:p>
            <a:r>
              <a:rPr lang="en-US" sz="2800" dirty="0"/>
              <a:t>Clear and Concise</a:t>
            </a:r>
          </a:p>
          <a:p>
            <a:r>
              <a:rPr lang="en-US" sz="2800" dirty="0"/>
              <a:t>Short Sentences</a:t>
            </a:r>
          </a:p>
          <a:p>
            <a:r>
              <a:rPr lang="en-US" sz="2800" dirty="0"/>
              <a:t>Use Formatting for Clarity</a:t>
            </a:r>
            <a:br>
              <a:rPr lang="en-US" sz="2800" dirty="0"/>
            </a:br>
            <a:r>
              <a:rPr lang="en-US" sz="2800" dirty="0"/>
              <a:t>   </a:t>
            </a:r>
            <a:r>
              <a:rPr lang="en-US" sz="2000" dirty="0">
                <a:solidFill>
                  <a:srgbClr val="0000FF"/>
                </a:solidFill>
              </a:rPr>
              <a:t>4.0 Design Concept</a:t>
            </a:r>
            <a:br>
              <a:rPr lang="en-US" sz="2000" dirty="0">
                <a:solidFill>
                  <a:srgbClr val="0000FF"/>
                </a:solidFill>
              </a:rPr>
            </a:br>
            <a:r>
              <a:rPr lang="en-US" sz="2000" dirty="0">
                <a:solidFill>
                  <a:srgbClr val="0000FF"/>
                </a:solidFill>
              </a:rPr>
              <a:t>	   4.1 Mechanical System</a:t>
            </a:r>
            <a:br>
              <a:rPr lang="en-US" sz="2000" dirty="0">
                <a:solidFill>
                  <a:srgbClr val="0000FF"/>
                </a:solidFill>
              </a:rPr>
            </a:br>
            <a:r>
              <a:rPr lang="en-US" sz="2000" dirty="0">
                <a:solidFill>
                  <a:srgbClr val="0000FF"/>
                </a:solidFill>
              </a:rPr>
              <a:t>		4.1.1  Engine</a:t>
            </a:r>
            <a:br>
              <a:rPr lang="en-US" sz="2000" dirty="0">
                <a:solidFill>
                  <a:srgbClr val="0000FF"/>
                </a:solidFill>
              </a:rPr>
            </a:br>
            <a:r>
              <a:rPr lang="en-US" sz="2000" dirty="0">
                <a:solidFill>
                  <a:srgbClr val="0000FF"/>
                </a:solidFill>
              </a:rPr>
              <a:t>		4.1.2  Powertrain</a:t>
            </a:r>
            <a:br>
              <a:rPr lang="en-US" sz="2000" dirty="0">
                <a:solidFill>
                  <a:srgbClr val="0000FF"/>
                </a:solidFill>
              </a:rPr>
            </a:br>
            <a:r>
              <a:rPr lang="en-US" sz="2000" dirty="0">
                <a:solidFill>
                  <a:srgbClr val="0000FF"/>
                </a:solidFill>
              </a:rPr>
              <a:t>	   4.2 Electrical System</a:t>
            </a:r>
            <a:br>
              <a:rPr lang="en-US" sz="2000" dirty="0">
                <a:solidFill>
                  <a:srgbClr val="0000FF"/>
                </a:solidFill>
              </a:rPr>
            </a:br>
            <a:r>
              <a:rPr lang="en-US" sz="2000" dirty="0">
                <a:solidFill>
                  <a:srgbClr val="0000FF"/>
                </a:solidFill>
              </a:rPr>
              <a:t>		4.2.1  Sensors</a:t>
            </a:r>
            <a:br>
              <a:rPr lang="en-US" sz="2000" dirty="0">
                <a:solidFill>
                  <a:srgbClr val="0000FF"/>
                </a:solidFill>
              </a:rPr>
            </a:br>
            <a:r>
              <a:rPr lang="en-US" sz="2000" dirty="0">
                <a:solidFill>
                  <a:srgbClr val="0000FF"/>
                </a:solidFill>
              </a:rPr>
              <a:t>		4.2.2  Controls</a:t>
            </a:r>
          </a:p>
          <a:p>
            <a:r>
              <a:rPr lang="en-US" sz="2800" dirty="0"/>
              <a:t>Use a Scale in Figures to show Dimensions</a:t>
            </a:r>
          </a:p>
        </p:txBody>
      </p:sp>
      <p:pic>
        <p:nvPicPr>
          <p:cNvPr id="5" name="Picture 4">
            <a:extLst>
              <a:ext uri="{FF2B5EF4-FFF2-40B4-BE49-F238E27FC236}">
                <a16:creationId xmlns:a16="http://schemas.microsoft.com/office/drawing/2014/main" id="{375FB655-BD70-1B24-0251-5B7ECA6FA184}"/>
              </a:ext>
            </a:extLst>
          </p:cNvPr>
          <p:cNvPicPr>
            <a:picLocks noChangeAspect="1"/>
          </p:cNvPicPr>
          <p:nvPr/>
        </p:nvPicPr>
        <p:blipFill>
          <a:blip r:embed="rId2"/>
          <a:stretch>
            <a:fillRect/>
          </a:stretch>
        </p:blipFill>
        <p:spPr>
          <a:xfrm>
            <a:off x="6575502" y="1371600"/>
            <a:ext cx="1691898" cy="3131574"/>
          </a:xfrm>
          <a:prstGeom prst="rect">
            <a:avLst/>
          </a:prstGeom>
        </p:spPr>
      </p:pic>
      <p:sp>
        <p:nvSpPr>
          <p:cNvPr id="6"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83</a:t>
            </a:fld>
            <a:endParaRPr lang="en-US" dirty="0"/>
          </a:p>
        </p:txBody>
      </p:sp>
      <p:sp>
        <p:nvSpPr>
          <p:cNvPr id="4" name="TextBox 3">
            <a:extLst>
              <a:ext uri="{FF2B5EF4-FFF2-40B4-BE49-F238E27FC236}">
                <a16:creationId xmlns:a16="http://schemas.microsoft.com/office/drawing/2014/main" id="{391C53E5-676F-A3A6-DE49-EB9EF73A94F9}"/>
              </a:ext>
            </a:extLst>
          </p:cNvPr>
          <p:cNvSpPr txBox="1"/>
          <p:nvPr/>
        </p:nvSpPr>
        <p:spPr>
          <a:xfrm>
            <a:off x="6533849" y="4572000"/>
            <a:ext cx="1733551" cy="646331"/>
          </a:xfrm>
          <a:prstGeom prst="rect">
            <a:avLst/>
          </a:prstGeom>
          <a:noFill/>
        </p:spPr>
        <p:txBody>
          <a:bodyPr wrap="none" rtlCol="0">
            <a:spAutoFit/>
          </a:bodyPr>
          <a:lstStyle/>
          <a:p>
            <a:pPr algn="ctr"/>
            <a:r>
              <a:rPr lang="en-US" dirty="0"/>
              <a:t>Figure 1 – Water</a:t>
            </a:r>
            <a:br>
              <a:rPr lang="en-US" dirty="0"/>
            </a:br>
            <a:r>
              <a:rPr lang="en-US" dirty="0"/>
              <a:t>Column Sensor</a:t>
            </a:r>
          </a:p>
        </p:txBody>
      </p:sp>
    </p:spTree>
    <p:extLst>
      <p:ext uri="{BB962C8B-B14F-4D97-AF65-F5344CB8AC3E}">
        <p14:creationId xmlns:p14="http://schemas.microsoft.com/office/powerpoint/2010/main" val="34172466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p:txBody>
          <a:bodyPr/>
          <a:lstStyle/>
          <a:p>
            <a:r>
              <a:rPr lang="en-US" dirty="0">
                <a:latin typeface="Calibri (Headings)"/>
              </a:rPr>
              <a:t>Provide Supporting Information</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776130" y="1579822"/>
            <a:ext cx="7709107" cy="4351338"/>
          </a:xfrm>
        </p:spPr>
        <p:txBody>
          <a:bodyPr>
            <a:noAutofit/>
          </a:bodyPr>
          <a:lstStyle/>
          <a:p>
            <a:r>
              <a:rPr lang="en-US" sz="2400" dirty="0"/>
              <a:t>To Support Your Hypothesis</a:t>
            </a:r>
            <a:br>
              <a:rPr lang="en-US" sz="2400" dirty="0"/>
            </a:br>
            <a:r>
              <a:rPr lang="en-US" sz="2400" dirty="0"/>
              <a:t>	- Data</a:t>
            </a:r>
            <a:br>
              <a:rPr lang="en-US" sz="2400" dirty="0"/>
            </a:br>
            <a:r>
              <a:rPr lang="en-US" sz="2400" dirty="0"/>
              <a:t>	- Experimental Results</a:t>
            </a:r>
            <a:br>
              <a:rPr lang="en-US" sz="2400" dirty="0"/>
            </a:br>
            <a:r>
              <a:rPr lang="en-US" sz="2400" dirty="0"/>
              <a:t>	- Published Information</a:t>
            </a:r>
            <a:endParaRPr lang="en-US" sz="2400" b="1" dirty="0">
              <a:solidFill>
                <a:srgbClr val="FF0000"/>
              </a:solidFill>
            </a:endParaRPr>
          </a:p>
          <a:p>
            <a:r>
              <a:rPr lang="en-US" sz="2400" b="1" dirty="0">
                <a:solidFill>
                  <a:srgbClr val="0000FF"/>
                </a:solidFill>
              </a:rPr>
              <a:t>OR</a:t>
            </a:r>
            <a:r>
              <a:rPr lang="en-US" sz="2400" dirty="0"/>
              <a:t> To Present an Alternate Perspective</a:t>
            </a:r>
            <a:br>
              <a:rPr lang="en-US" sz="2400" dirty="0"/>
            </a:br>
            <a:r>
              <a:rPr lang="en-US" sz="2400" dirty="0"/>
              <a:t>	- Findings from the Literature</a:t>
            </a:r>
          </a:p>
          <a:p>
            <a:r>
              <a:rPr lang="en-US" sz="2400" dirty="0"/>
              <a:t>References and Citations</a:t>
            </a:r>
            <a:br>
              <a:rPr lang="en-US" sz="2400" dirty="0"/>
            </a:br>
            <a:r>
              <a:rPr lang="en-US" sz="2400" dirty="0"/>
              <a:t>	Always Provide Attribution!</a:t>
            </a:r>
          </a:p>
          <a:p>
            <a:pPr marL="0" indent="0">
              <a:buNone/>
            </a:pPr>
            <a:endParaRPr lang="en-US" sz="2400" b="1" dirty="0"/>
          </a:p>
          <a:p>
            <a:pPr marL="0" indent="0">
              <a:buNone/>
            </a:pPr>
            <a:r>
              <a:rPr lang="en-US" sz="2400" b="1" dirty="0"/>
              <a:t>PLAGIARISM</a:t>
            </a:r>
            <a:r>
              <a:rPr lang="en-US" sz="2400" dirty="0"/>
              <a:t>:</a:t>
            </a:r>
            <a:br>
              <a:rPr lang="en-US" sz="2400" dirty="0"/>
            </a:br>
            <a:r>
              <a:rPr lang="en-US" sz="2400" dirty="0"/>
              <a:t>	Use of Others’ Data/Figures/Text Without 	Attribution is Unethical and Not Acceptable</a:t>
            </a:r>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84</a:t>
            </a:fld>
            <a:endParaRPr lang="en-US" dirty="0"/>
          </a:p>
        </p:txBody>
      </p:sp>
    </p:spTree>
    <p:extLst>
      <p:ext uri="{BB962C8B-B14F-4D97-AF65-F5344CB8AC3E}">
        <p14:creationId xmlns:p14="http://schemas.microsoft.com/office/powerpoint/2010/main" val="11530793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p:txBody>
          <a:bodyPr/>
          <a:lstStyle/>
          <a:p>
            <a:pPr algn="ctr"/>
            <a:r>
              <a:rPr lang="en-US" dirty="0"/>
              <a:t>References</a:t>
            </a:r>
          </a:p>
        </p:txBody>
      </p:sp>
      <p:sp>
        <p:nvSpPr>
          <p:cNvPr id="3" name="Content Placeholder 2">
            <a:extLst>
              <a:ext uri="{FF2B5EF4-FFF2-40B4-BE49-F238E27FC236}">
                <a16:creationId xmlns:a16="http://schemas.microsoft.com/office/drawing/2014/main" id="{2D1C0F9F-1BB4-3D38-3D67-B4C69DAECBF8}"/>
              </a:ext>
            </a:extLst>
          </p:cNvPr>
          <p:cNvSpPr>
            <a:spLocks noGrp="1"/>
          </p:cNvSpPr>
          <p:nvPr>
            <p:ph idx="1"/>
          </p:nvPr>
        </p:nvSpPr>
        <p:spPr>
          <a:xfrm>
            <a:off x="658146" y="1501160"/>
            <a:ext cx="7886700" cy="4351338"/>
          </a:xfrm>
        </p:spPr>
        <p:txBody>
          <a:bodyPr>
            <a:normAutofit fontScale="92500" lnSpcReduction="20000"/>
          </a:bodyPr>
          <a:lstStyle/>
          <a:p>
            <a:r>
              <a:rPr lang="en-US" sz="3000" dirty="0"/>
              <a:t>Include Numbered Reference List </a:t>
            </a:r>
          </a:p>
          <a:p>
            <a:r>
              <a:rPr lang="en-US" sz="3000" dirty="0"/>
              <a:t>Use Word’s Built-in Utility</a:t>
            </a:r>
          </a:p>
          <a:p>
            <a:r>
              <a:rPr lang="en-US" sz="3000" dirty="0">
                <a:solidFill>
                  <a:srgbClr val="0000FF"/>
                </a:solidFill>
              </a:rPr>
              <a:t>All Figures and Tables must be referenced in the appropriate places in the text.</a:t>
            </a:r>
          </a:p>
          <a:p>
            <a:r>
              <a:rPr lang="en-US" sz="3000" dirty="0"/>
              <a:t>Is it a Legitimate/Reliable Reference?</a:t>
            </a:r>
            <a:br>
              <a:rPr lang="en-US" sz="3000" dirty="0"/>
            </a:br>
            <a:r>
              <a:rPr lang="en-US" sz="3000" dirty="0"/>
              <a:t>	- Peer Reviewed Journal Articles</a:t>
            </a:r>
            <a:br>
              <a:rPr lang="en-US" sz="3000" dirty="0"/>
            </a:br>
            <a:r>
              <a:rPr lang="en-US" sz="3000" dirty="0"/>
              <a:t>	- Technical Reports</a:t>
            </a:r>
            <a:br>
              <a:rPr lang="en-US" sz="3000" dirty="0"/>
            </a:br>
            <a:r>
              <a:rPr lang="en-US" sz="3000" dirty="0"/>
              <a:t>	- Textbook/Handbook</a:t>
            </a:r>
            <a:br>
              <a:rPr lang="en-US" sz="3000" dirty="0"/>
            </a:br>
            <a:r>
              <a:rPr lang="en-US" sz="3000" dirty="0"/>
              <a:t>	- Industry Website</a:t>
            </a:r>
          </a:p>
          <a:p>
            <a:r>
              <a:rPr lang="en-US" sz="3000" dirty="0"/>
              <a:t>For Web references, ensure all Reference Links are functional</a:t>
            </a:r>
            <a:r>
              <a:rPr lang="en-US" dirty="0"/>
              <a:t>	</a:t>
            </a:r>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85</a:t>
            </a:fld>
            <a:endParaRPr lang="en-US" dirty="0"/>
          </a:p>
        </p:txBody>
      </p:sp>
    </p:spTree>
    <p:extLst>
      <p:ext uri="{BB962C8B-B14F-4D97-AF65-F5344CB8AC3E}">
        <p14:creationId xmlns:p14="http://schemas.microsoft.com/office/powerpoint/2010/main" val="25129329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3200" dirty="0"/>
              <a:t>50 min – Creation of Project Statement and Objectives &amp; Engineering Tools and Methods </a:t>
            </a:r>
          </a:p>
        </p:txBody>
      </p:sp>
      <p:sp>
        <p:nvSpPr>
          <p:cNvPr id="3" name="Content Placeholder 2"/>
          <p:cNvSpPr>
            <a:spLocks noGrp="1"/>
          </p:cNvSpPr>
          <p:nvPr>
            <p:ph idx="1"/>
          </p:nvPr>
        </p:nvSpPr>
        <p:spPr>
          <a:xfrm>
            <a:off x="427383" y="1752600"/>
            <a:ext cx="8229600" cy="4968875"/>
          </a:xfrm>
        </p:spPr>
        <p:txBody>
          <a:bodyPr>
            <a:normAutofit fontScale="92500" lnSpcReduction="10000"/>
          </a:bodyPr>
          <a:lstStyle/>
          <a:p>
            <a:pPr lvl="1">
              <a:buFont typeface="Arial" panose="020B0604020202020204" pitchFamily="34" charset="0"/>
              <a:buChar char="•"/>
            </a:pPr>
            <a:r>
              <a:rPr lang="en-US" sz="2400" dirty="0"/>
              <a:t>Templates for both documents are on the Capstone Support Wiki</a:t>
            </a:r>
          </a:p>
          <a:p>
            <a:pPr lvl="2"/>
            <a:r>
              <a:rPr lang="en-US" dirty="0"/>
              <a:t> </a:t>
            </a:r>
            <a:r>
              <a:rPr lang="en-US" sz="1400" dirty="0">
                <a:hlinkClick r:id="rId2"/>
              </a:rPr>
              <a:t>https://designlab.eng.rpi.edu/edn/projects/capstone-support-dev/wiki/Templates_and_Forms</a:t>
            </a:r>
            <a:r>
              <a:rPr lang="en-US" sz="1400" dirty="0"/>
              <a:t> </a:t>
            </a:r>
          </a:p>
          <a:p>
            <a:pPr lvl="1">
              <a:buFont typeface="Arial" panose="020B0604020202020204" pitchFamily="34" charset="0"/>
              <a:buChar char="•"/>
            </a:pPr>
            <a:r>
              <a:rPr lang="en-US" sz="2400" dirty="0"/>
              <a:t>Instructions</a:t>
            </a:r>
          </a:p>
          <a:p>
            <a:pPr lvl="2">
              <a:buClr>
                <a:schemeClr val="tx1"/>
              </a:buClr>
            </a:pPr>
            <a:r>
              <a:rPr lang="en-US" sz="1400" dirty="0">
                <a:hlinkClick r:id="rId3"/>
              </a:rPr>
              <a:t>https://designlab.eng.rpi.edu/edn/projects/capstone-support-dev/wiki/Project_Statement_and_Objectives</a:t>
            </a:r>
            <a:endParaRPr lang="en-US" sz="1400" dirty="0"/>
          </a:p>
          <a:p>
            <a:pPr lvl="2">
              <a:buClr>
                <a:schemeClr val="tx1"/>
              </a:buClr>
            </a:pPr>
            <a:r>
              <a:rPr lang="en-US" sz="1400" dirty="0">
                <a:solidFill>
                  <a:srgbClr val="FF0000"/>
                </a:solidFill>
                <a:hlinkClick r:id="rId4"/>
              </a:rPr>
              <a:t>https://designlab.eng.rpi.edu/edn/projects/capstone-support-dev/wiki/Engineering_Tools_and_Methods_Worksheet</a:t>
            </a:r>
            <a:r>
              <a:rPr lang="en-US" sz="1400" dirty="0">
                <a:solidFill>
                  <a:srgbClr val="FF0000"/>
                </a:solidFill>
              </a:rPr>
              <a:t> </a:t>
            </a:r>
          </a:p>
          <a:p>
            <a:pPr lvl="1"/>
            <a:endParaRPr lang="en-US" sz="2400" dirty="0"/>
          </a:p>
          <a:p>
            <a:pPr lvl="1">
              <a:buFont typeface="Arial" panose="020B0604020202020204" pitchFamily="34" charset="0"/>
              <a:buChar char="•"/>
            </a:pPr>
            <a:r>
              <a:rPr lang="en-US" sz="2400" dirty="0"/>
              <a:t>Your CE &amp; PE are available to answer any questions and review your work</a:t>
            </a:r>
          </a:p>
          <a:p>
            <a:pPr lvl="1">
              <a:buFont typeface="Arial" panose="020B0604020202020204" pitchFamily="34" charset="0"/>
              <a:buChar char="•"/>
            </a:pPr>
            <a:r>
              <a:rPr lang="en-US" sz="2400" dirty="0"/>
              <a:t>Finish &amp; save in ‘working\Reports\Final Report + Poster‘ folder in the Repository as Prep for next Meeting</a:t>
            </a:r>
          </a:p>
          <a:p>
            <a:pPr lvl="1">
              <a:buFont typeface="Arial" panose="020B0604020202020204" pitchFamily="34" charset="0"/>
              <a:buChar char="•"/>
            </a:pPr>
            <a:r>
              <a:rPr lang="en-US" sz="2400" dirty="0"/>
              <a:t>Files in the Repo can be revised as needed. These are drafts and your documents may later change as the engineering team learns more!</a:t>
            </a:r>
          </a:p>
          <a:p>
            <a:pPr lvl="2"/>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86</a:t>
            </a:fld>
            <a:endParaRPr lang="en-US" dirty="0"/>
          </a:p>
        </p:txBody>
      </p:sp>
    </p:spTree>
    <p:extLst>
      <p:ext uri="{BB962C8B-B14F-4D97-AF65-F5344CB8AC3E}">
        <p14:creationId xmlns:p14="http://schemas.microsoft.com/office/powerpoint/2010/main" val="15959943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p:txBody>
          <a:bodyPr/>
          <a:lstStyle/>
          <a:p>
            <a:r>
              <a:rPr lang="en-US" dirty="0"/>
              <a:t>Long Term vs. Short Term</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a:xfrm>
            <a:off x="628650" y="1447800"/>
            <a:ext cx="7886700" cy="4729163"/>
          </a:xfrm>
        </p:spPr>
        <p:txBody>
          <a:bodyPr>
            <a:normAutofit fontScale="92500" lnSpcReduction="20000"/>
          </a:bodyPr>
          <a:lstStyle/>
          <a:p>
            <a:pPr marL="0" indent="0">
              <a:buNone/>
            </a:pPr>
            <a:r>
              <a:rPr lang="en-US" dirty="0"/>
              <a:t>Long Term</a:t>
            </a:r>
          </a:p>
          <a:p>
            <a:r>
              <a:rPr lang="en-US" dirty="0"/>
              <a:t>1 – 5+ years in future</a:t>
            </a:r>
          </a:p>
          <a:p>
            <a:r>
              <a:rPr lang="en-US" dirty="0"/>
              <a:t>Assume there may be multiple projects / semesters / teams working AFTER yours</a:t>
            </a:r>
          </a:p>
          <a:p>
            <a:r>
              <a:rPr lang="en-US" dirty="0"/>
              <a:t>Assume a successful output from each team</a:t>
            </a:r>
          </a:p>
          <a:p>
            <a:endParaRPr lang="en-US" sz="900" dirty="0"/>
          </a:p>
          <a:p>
            <a:pPr marL="0" indent="0" algn="ctr">
              <a:buNone/>
            </a:pPr>
            <a:r>
              <a:rPr lang="en-US" b="1" dirty="0"/>
              <a:t>What can the Client do / achieve 1-5+ years from now because your work was successful?</a:t>
            </a:r>
          </a:p>
          <a:p>
            <a:pPr marL="0" indent="0">
              <a:buNone/>
            </a:pPr>
            <a:endParaRPr lang="en-US" dirty="0"/>
          </a:p>
          <a:p>
            <a:pPr marL="0" indent="0">
              <a:buNone/>
            </a:pPr>
            <a:r>
              <a:rPr lang="en-US" dirty="0"/>
              <a:t>Short Term</a:t>
            </a:r>
          </a:p>
          <a:p>
            <a:r>
              <a:rPr lang="en-US" dirty="0"/>
              <a:t>By the end of this semester</a:t>
            </a:r>
          </a:p>
          <a:p>
            <a:r>
              <a:rPr lang="en-US" dirty="0"/>
              <a:t>Things your Client wants you to achieve early this semester, by mid-semester, and at the end of the semester</a:t>
            </a:r>
          </a:p>
          <a:p>
            <a:r>
              <a:rPr lang="en-US" dirty="0"/>
              <a:t>Assumes your success</a:t>
            </a:r>
          </a:p>
          <a:p>
            <a:endParaRPr lang="en-US" sz="900" dirty="0"/>
          </a:p>
          <a:p>
            <a:pPr marL="0" indent="0" algn="ctr">
              <a:buNone/>
            </a:pPr>
            <a:r>
              <a:rPr lang="en-US" b="1" dirty="0"/>
              <a:t>What can your Client do with your work immediately after the semester ends?</a:t>
            </a:r>
          </a:p>
          <a:p>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z="1200" smtClean="0"/>
              <a:t>87</a:t>
            </a:fld>
            <a:endParaRPr lang="en-US" sz="1200" dirty="0"/>
          </a:p>
        </p:txBody>
      </p:sp>
      <p:sp>
        <p:nvSpPr>
          <p:cNvPr id="6" name="Rectangle 5">
            <a:extLst>
              <a:ext uri="{FF2B5EF4-FFF2-40B4-BE49-F238E27FC236}">
                <a16:creationId xmlns:a16="http://schemas.microsoft.com/office/drawing/2014/main" id="{E257E5AC-FC69-2092-B1DD-1D8761DD252D}"/>
              </a:ext>
            </a:extLst>
          </p:cNvPr>
          <p:cNvSpPr/>
          <p:nvPr/>
        </p:nvSpPr>
        <p:spPr>
          <a:xfrm rot="1426304">
            <a:off x="6503769" y="771132"/>
            <a:ext cx="1518799"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FYI</a:t>
            </a:r>
          </a:p>
        </p:txBody>
      </p:sp>
    </p:spTree>
    <p:extLst>
      <p:ext uri="{BB962C8B-B14F-4D97-AF65-F5344CB8AC3E}">
        <p14:creationId xmlns:p14="http://schemas.microsoft.com/office/powerpoint/2010/main" val="21453096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Action Items / Meeting Prep</a:t>
            </a:r>
            <a:br>
              <a:rPr lang="en-US" dirty="0"/>
            </a:br>
            <a:r>
              <a:rPr lang="en-US" sz="1800" dirty="0"/>
              <a:t>(to be completed </a:t>
            </a:r>
            <a:r>
              <a:rPr lang="en-US" sz="1800" b="1" dirty="0"/>
              <a:t>BEFORE Day 6</a:t>
            </a:r>
            <a:r>
              <a:rPr lang="en-US" sz="1800" dirty="0"/>
              <a:t>)</a:t>
            </a:r>
          </a:p>
        </p:txBody>
      </p:sp>
      <p:sp>
        <p:nvSpPr>
          <p:cNvPr id="8" name="Content Placeholder 2"/>
          <p:cNvSpPr txBox="1">
            <a:spLocks/>
          </p:cNvSpPr>
          <p:nvPr/>
        </p:nvSpPr>
        <p:spPr>
          <a:xfrm>
            <a:off x="1600200" y="1117529"/>
            <a:ext cx="6807508" cy="1684853"/>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Wordsmith and polish Project Statement &amp; Objectives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Upload Project Statement &amp; Objectives to Repository prior to Day 6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Location - working/Reports/Design Report + Poster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Upload Needs &amp; Requirements spreadsheet to Repository</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Location - working/Engineering Analysis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on-site exercise</a:t>
            </a:r>
          </a:p>
          <a:p>
            <a:pPr marL="514350" lvl="1" indent="-171450" defTabSz="685800">
              <a:spcBef>
                <a:spcPts val="375"/>
              </a:spcBef>
            </a:pPr>
            <a:r>
              <a:rPr lang="en-US" sz="600" dirty="0">
                <a:solidFill>
                  <a:prstClr val="black"/>
                </a:solidFill>
                <a:latin typeface="Calibri" panose="020F0502020204030204"/>
                <a:ea typeface="+mn-lt"/>
                <a:cs typeface="Calibri" panose="020F0502020204030204"/>
                <a:hlinkClick r:id="rId2"/>
              </a:rPr>
              <a:t>https://mediasite.mms.rpi.edu/Mediasite5/Channel/anderm8winrpiedu-engr-2050/watch/d78db44fd9f7424b9d8f4c72857f84371d</a:t>
            </a:r>
            <a:r>
              <a:rPr lang="en-US" sz="600" dirty="0">
                <a:solidFill>
                  <a:prstClr val="black"/>
                </a:solidFill>
                <a:latin typeface="Calibri" panose="020F0502020204030204"/>
                <a:ea typeface="+mn-lt"/>
                <a:cs typeface="Calibri" panose="020F0502020204030204"/>
              </a:rPr>
              <a:t> </a:t>
            </a:r>
          </a:p>
          <a:p>
            <a:pPr marL="57150" indent="-171450" defTabSz="685800">
              <a:spcBef>
                <a:spcPts val="375"/>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p>
          <a:p>
            <a:pPr marL="514350" lvl="1" indent="-171450" defTabSz="685800">
              <a:spcBef>
                <a:spcPts val="375"/>
              </a:spcBef>
            </a:pPr>
            <a:endParaRPr lang="en-US" sz="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71405"/>
            <a:ext cx="6807508" cy="2289048"/>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5 Employee Survey - </a:t>
            </a:r>
            <a:r>
              <a:rPr lang="en-US" sz="750" u="sng" dirty="0">
                <a:solidFill>
                  <a:prstClr val="black"/>
                </a:solidFill>
                <a:hlinkClick r:id="rId3"/>
              </a:rPr>
              <a:t>https://forms.gle/cQMW67DEXopv8FD59</a:t>
            </a:r>
            <a:r>
              <a:rPr lang="en-US" sz="750" u="sng" dirty="0">
                <a:solidFill>
                  <a:prstClr val="black"/>
                </a:solidFill>
              </a:rPr>
              <a:t> </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rPr>
              <a:t>Watch SVN Training video</a:t>
            </a:r>
          </a:p>
          <a:p>
            <a:pPr marL="514350" lvl="1" indent="-171450" defTabSz="685800">
              <a:spcBef>
                <a:spcPts val="375"/>
              </a:spcBef>
            </a:pPr>
            <a:r>
              <a:rPr lang="en-US" sz="600" dirty="0">
                <a:solidFill>
                  <a:prstClr val="black"/>
                </a:solidFill>
                <a:latin typeface="Calibri" panose="020F0502020204030204"/>
                <a:cs typeface="Calibri"/>
                <a:hlinkClick r:id="rId4"/>
              </a:rPr>
              <a:t>https://designlab.eng.rpi.edu/edn/projects/capstone-support-dev/repository/112/raw/training/Getting%20Started%20with%20Subversion-For%20Windows%20Users.mp4</a:t>
            </a:r>
            <a:r>
              <a:rPr lang="en-US" sz="600" dirty="0">
                <a:solidFill>
                  <a:prstClr val="black"/>
                </a:solidFill>
                <a:latin typeface="Calibri" panose="020F0502020204030204"/>
                <a:cs typeface="Calibri"/>
              </a:rPr>
              <a:t> </a:t>
            </a:r>
          </a:p>
          <a:p>
            <a:pPr marL="171450" indent="-171450" defTabSz="685800">
              <a:spcBef>
                <a:spcPts val="750"/>
              </a:spcBef>
            </a:pPr>
            <a:r>
              <a:rPr lang="en-US" sz="1400" dirty="0">
                <a:solidFill>
                  <a:prstClr val="black"/>
                </a:solidFill>
                <a:latin typeface="Calibri" panose="020F0502020204030204"/>
                <a:cs typeface="Calibri"/>
              </a:rPr>
              <a:t>Complete the Online Safety Training in Percipio by end of 3rd week</a:t>
            </a:r>
            <a:endParaRPr lang="en-US" sz="1400" dirty="0">
              <a:solidFill>
                <a:prstClr val="black"/>
              </a:solidFill>
              <a:latin typeface="Calibri" panose="020F0502020204030204"/>
              <a:ea typeface="+mn-lt"/>
              <a:cs typeface="Calibri" panose="020F0502020204030204"/>
            </a:endParaRPr>
          </a:p>
          <a:p>
            <a:pPr marL="457200" lvl="1" indent="-171450" defTabSz="685800">
              <a:spcBef>
                <a:spcPts val="375"/>
              </a:spcBef>
              <a:tabLst>
                <a:tab pos="631825" algn="l"/>
              </a:tabLst>
            </a:pPr>
            <a:r>
              <a:rPr lang="en-US" sz="1100" dirty="0">
                <a:solidFill>
                  <a:prstClr val="black"/>
                </a:solidFill>
                <a:cs typeface="Calibri"/>
                <a:hlinkClick r:id="rId5"/>
              </a:rPr>
              <a:t>https://rpi.percipio.com/</a:t>
            </a:r>
            <a:endParaRPr lang="en-US" sz="1100" dirty="0">
              <a:solidFill>
                <a:prstClr val="black"/>
              </a:solidFill>
              <a:cs typeface="Calibri"/>
            </a:endParaRPr>
          </a:p>
          <a:p>
            <a:pPr marL="457200" lvl="1" indent="-171450" defTabSz="685800">
              <a:spcBef>
                <a:spcPts val="375"/>
              </a:spcBef>
              <a:tabLst>
                <a:tab pos="631825" algn="l"/>
              </a:tabLst>
            </a:pPr>
            <a:r>
              <a:rPr lang="en-US" sz="1400" dirty="0">
                <a:solidFill>
                  <a:prstClr val="black"/>
                </a:solidFill>
                <a:latin typeface="Calibri" panose="020F0502020204030204"/>
                <a:cs typeface="Calibri"/>
              </a:rPr>
              <a:t>Rensselaer Manufacturing and Prototyping Laboratories - Safety Orientation</a:t>
            </a:r>
          </a:p>
          <a:p>
            <a:pPr marL="457200" lvl="1" indent="-171450" defTabSz="685800">
              <a:spcBef>
                <a:spcPts val="750"/>
              </a:spcBef>
              <a:tabLst>
                <a:tab pos="631825" algn="l"/>
              </a:tabLst>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6"/>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88</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89</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7" name="Picture 6" descr="A group of tasks with text&#10;&#10;Description automatically generated with medium confidence">
            <a:extLst>
              <a:ext uri="{FF2B5EF4-FFF2-40B4-BE49-F238E27FC236}">
                <a16:creationId xmlns:a16="http://schemas.microsoft.com/office/drawing/2014/main" id="{ACDAFE7C-87BB-4EC6-7F4D-DB61535EF2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966" y="1690689"/>
            <a:ext cx="5630067" cy="3406244"/>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normAutofit fontScale="90000"/>
          </a:bodyPr>
          <a:lstStyle/>
          <a:p>
            <a:r>
              <a:rPr lang="en-US" dirty="0">
                <a:cs typeface="Calibri"/>
              </a:rPr>
              <a:t>New Employee On-Boarding </a:t>
            </a:r>
            <a:br>
              <a:rPr lang="en-US" dirty="0">
                <a:cs typeface="Calibri"/>
              </a:rPr>
            </a:br>
            <a:r>
              <a:rPr lang="en-US" dirty="0">
                <a:cs typeface="Calibri"/>
              </a:rPr>
              <a:t>Day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9</a:t>
            </a:fld>
            <a:endParaRPr lang="en-US" dirty="0"/>
          </a:p>
        </p:txBody>
      </p:sp>
      <p:grpSp>
        <p:nvGrpSpPr>
          <p:cNvPr id="15" name="Group 14"/>
          <p:cNvGrpSpPr/>
          <p:nvPr/>
        </p:nvGrpSpPr>
        <p:grpSpPr>
          <a:xfrm>
            <a:off x="7086600" y="88683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
        <p:nvSpPr>
          <p:cNvPr id="3" name="Title 1">
            <a:extLst>
              <a:ext uri="{FF2B5EF4-FFF2-40B4-BE49-F238E27FC236}">
                <a16:creationId xmlns:a16="http://schemas.microsoft.com/office/drawing/2014/main" id="{2F973A49-E1D4-46F7-0DC1-AC5C9EC953E3}"/>
              </a:ext>
            </a:extLst>
          </p:cNvPr>
          <p:cNvSpPr txBox="1">
            <a:spLocks/>
          </p:cNvSpPr>
          <p:nvPr/>
        </p:nvSpPr>
        <p:spPr>
          <a:xfrm>
            <a:off x="6096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cs typeface="Calibri"/>
              </a:rPr>
              <a:t>Class 1 Agenda</a:t>
            </a:r>
            <a:endParaRPr lang="en-US" dirty="0"/>
          </a:p>
        </p:txBody>
      </p:sp>
      <p:pic>
        <p:nvPicPr>
          <p:cNvPr id="9" name="Content Placeholder 8" descr="A screenshot of a program&#10;&#10;Description automatically generated">
            <a:extLst>
              <a:ext uri="{FF2B5EF4-FFF2-40B4-BE49-F238E27FC236}">
                <a16:creationId xmlns:a16="http://schemas.microsoft.com/office/drawing/2014/main" id="{F12F6B9E-44F9-5B23-82B0-4D4C9C472A7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9530" y="1795877"/>
            <a:ext cx="6704939" cy="4327831"/>
          </a:xfrm>
        </p:spPr>
      </p:pic>
    </p:spTree>
    <p:extLst>
      <p:ext uri="{BB962C8B-B14F-4D97-AF65-F5344CB8AC3E}">
        <p14:creationId xmlns:p14="http://schemas.microsoft.com/office/powerpoint/2010/main" val="210043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90</a:t>
            </a:fld>
            <a:endParaRPr lang="en-US" sz="1200" dirty="0"/>
          </a:p>
        </p:txBody>
      </p:sp>
    </p:spTree>
    <p:extLst>
      <p:ext uri="{BB962C8B-B14F-4D97-AF65-F5344CB8AC3E}">
        <p14:creationId xmlns:p14="http://schemas.microsoft.com/office/powerpoint/2010/main" val="20243014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Action Item was to watch 1 video…</a:t>
            </a:r>
          </a:p>
          <a:p>
            <a:r>
              <a:rPr lang="en-US" dirty="0"/>
              <a:t>Ask me 1-2 QUESTIONS about the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91</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92</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customer  needs/reqs </a:t>
            </a:r>
          </a:p>
          <a:p>
            <a:pPr lvl="1"/>
            <a:r>
              <a:rPr lang="en-US" dirty="0"/>
              <a:t>write separately on Post-It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93</a:t>
            </a:fld>
            <a:endParaRPr lang="en-US" sz="1200" dirty="0"/>
          </a:p>
        </p:txBody>
      </p:sp>
      <p:pic>
        <p:nvPicPr>
          <p:cNvPr id="6" name="Picture 5">
            <a:extLst>
              <a:ext uri="{FF2B5EF4-FFF2-40B4-BE49-F238E27FC236}">
                <a16:creationId xmlns:a16="http://schemas.microsoft.com/office/drawing/2014/main" id="{8C2C6285-190C-41BB-8A8B-BDAB299D8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363877"/>
            <a:ext cx="1218473" cy="1325563"/>
          </a:xfrm>
          <a:prstGeom prst="rect">
            <a:avLst/>
          </a:prstGeom>
        </p:spPr>
      </p:pic>
    </p:spTree>
    <p:extLst>
      <p:ext uri="{BB962C8B-B14F-4D97-AF65-F5344CB8AC3E}">
        <p14:creationId xmlns:p14="http://schemas.microsoft.com/office/powerpoint/2010/main" val="141170922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teammate’s posts to move idea forwards and advance project</a:t>
            </a:r>
          </a:p>
          <a:p>
            <a:pPr lvl="1"/>
            <a:r>
              <a:rPr lang="en-US" dirty="0"/>
              <a:t>Includes links to material as appropriate but it is helpful to explain what can be found at the link</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94</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Meeting Minutes instructions and template </a:t>
            </a:r>
            <a:r>
              <a:rPr lang="en-US" sz="1400" dirty="0">
                <a:hlinkClick r:id="rId2"/>
              </a:rPr>
              <a:t>https://designlab.eng.rpi.edu/edn/projects/capstone-support-dev/wiki/Meeting_Minutes</a:t>
            </a:r>
            <a:r>
              <a:rPr lang="en-US" sz="1400" dirty="0"/>
              <a:t> </a:t>
            </a:r>
          </a:p>
          <a:p>
            <a:r>
              <a:rPr lang="en-US" dirty="0"/>
              <a:t>Post your meeting minutes AT END of the meeting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95</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Technical Memo</a:t>
            </a:r>
          </a:p>
        </p:txBody>
      </p:sp>
      <p:sp>
        <p:nvSpPr>
          <p:cNvPr id="3" name="Content Placeholder 2"/>
          <p:cNvSpPr>
            <a:spLocks noGrp="1"/>
          </p:cNvSpPr>
          <p:nvPr>
            <p:ph idx="1"/>
          </p:nvPr>
        </p:nvSpPr>
        <p:spPr>
          <a:xfrm>
            <a:off x="628650" y="1295400"/>
            <a:ext cx="7886700" cy="4881563"/>
          </a:xfrm>
        </p:spPr>
        <p:txBody>
          <a:bodyPr>
            <a:normAutofit/>
          </a:bodyPr>
          <a:lstStyle/>
          <a:p>
            <a:pPr marL="0" indent="0">
              <a:buNone/>
            </a:pPr>
            <a:r>
              <a:rPr lang="en-US" dirty="0"/>
              <a:t>Team Creates (Together or Independently) A List of Topics, e.g.:</a:t>
            </a:r>
          </a:p>
          <a:p>
            <a:r>
              <a:rPr lang="en-US" dirty="0"/>
              <a:t>What is current state of the art? How is problem currently solved?</a:t>
            </a:r>
          </a:p>
          <a:p>
            <a:pPr lvl="1"/>
            <a:r>
              <a:rPr lang="en-US" dirty="0"/>
              <a:t>Literature search on topic X and how that helps the project</a:t>
            </a:r>
          </a:p>
          <a:p>
            <a:pPr lvl="1"/>
            <a:r>
              <a:rPr lang="en-US" dirty="0"/>
              <a:t>User interviews to gather additional needs and requirements</a:t>
            </a:r>
          </a:p>
          <a:p>
            <a:r>
              <a:rPr lang="en-US" dirty="0"/>
              <a:t>What will team members NEED to know to move forwards?</a:t>
            </a:r>
          </a:p>
          <a:p>
            <a:pPr lvl="1"/>
            <a:r>
              <a:rPr lang="en-US" dirty="0"/>
              <a:t>Identifying / installing / practicing software or techniques which will be required for the project and documenting any challenges or issues</a:t>
            </a:r>
          </a:p>
          <a:p>
            <a:r>
              <a:rPr lang="en-US" dirty="0"/>
              <a:t>What has already been accomplished by prior team?</a:t>
            </a:r>
          </a:p>
          <a:p>
            <a:pPr lvl="1"/>
            <a:r>
              <a:rPr lang="en-US" dirty="0"/>
              <a:t>Install existing project software and identify issues and opportunities for improvement</a:t>
            </a:r>
          </a:p>
          <a:p>
            <a:pPr lvl="1"/>
            <a:r>
              <a:rPr lang="en-US" dirty="0"/>
              <a:t>Verify work done by past Design Lab team(s) and identify issues and opportunities for improvement</a:t>
            </a:r>
          </a:p>
          <a:p>
            <a:pPr lvl="1"/>
            <a:r>
              <a:rPr lang="en-US" dirty="0"/>
              <a:t>Conduct testing or system operation described by prior team and identify issues and opportunities for improvement</a:t>
            </a:r>
          </a:p>
        </p:txBody>
      </p:sp>
      <p:sp>
        <p:nvSpPr>
          <p:cNvPr id="7" name="TextBox 6">
            <a:extLst>
              <a:ext uri="{FF2B5EF4-FFF2-40B4-BE49-F238E27FC236}">
                <a16:creationId xmlns:a16="http://schemas.microsoft.com/office/drawing/2014/main" id="{70789870-1925-432F-A716-F74A55752186}"/>
              </a:ext>
            </a:extLst>
          </p:cNvPr>
          <p:cNvSpPr txBox="1"/>
          <p:nvPr/>
        </p:nvSpPr>
        <p:spPr>
          <a:xfrm>
            <a:off x="381000" y="5933358"/>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https://designlab.eng.rpi.edu/edn/projects/capstone-support-dev/wiki/Technical_Memo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96</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9949-5FB3-45FB-8284-07F7F8C9B264}"/>
              </a:ext>
            </a:extLst>
          </p:cNvPr>
          <p:cNvSpPr>
            <a:spLocks noGrp="1"/>
          </p:cNvSpPr>
          <p:nvPr>
            <p:ph type="title"/>
          </p:nvPr>
        </p:nvSpPr>
        <p:spPr/>
        <p:txBody>
          <a:bodyPr/>
          <a:lstStyle/>
          <a:p>
            <a:r>
              <a:rPr lang="en-US" dirty="0"/>
              <a:t>10 min - Technical Memo</a:t>
            </a:r>
          </a:p>
        </p:txBody>
      </p:sp>
      <p:sp>
        <p:nvSpPr>
          <p:cNvPr id="3" name="Content Placeholder 2">
            <a:extLst>
              <a:ext uri="{FF2B5EF4-FFF2-40B4-BE49-F238E27FC236}">
                <a16:creationId xmlns:a16="http://schemas.microsoft.com/office/drawing/2014/main" id="{E4EF24A8-5B12-4507-9ACB-F618A14C4D86}"/>
              </a:ext>
            </a:extLst>
          </p:cNvPr>
          <p:cNvSpPr>
            <a:spLocks noGrp="1"/>
          </p:cNvSpPr>
          <p:nvPr>
            <p:ph idx="1"/>
          </p:nvPr>
        </p:nvSpPr>
        <p:spPr>
          <a:xfrm>
            <a:off x="628650" y="1371600"/>
            <a:ext cx="7886700" cy="4351338"/>
          </a:xfrm>
        </p:spPr>
        <p:txBody>
          <a:bodyPr>
            <a:normAutofit lnSpcReduction="10000"/>
          </a:bodyPr>
          <a:lstStyle/>
          <a:p>
            <a:r>
              <a:rPr lang="en-US" dirty="0"/>
              <a:t>If there is time during on-site meeting, team brainstorms list of topics and one person posts to Background Forum ASAP to allow collaboration</a:t>
            </a:r>
          </a:p>
          <a:p>
            <a:r>
              <a:rPr lang="en-US" dirty="0"/>
              <a:t>Outside of meeting, everyone review and reply with either their pick of one of those topics OR replies with a new proposed topic as their memo topic</a:t>
            </a:r>
          </a:p>
          <a:p>
            <a:r>
              <a:rPr lang="en-US" dirty="0"/>
              <a:t>ALL topics should directly apply to your project. It should provide useful information that will help the team better understand:</a:t>
            </a:r>
          </a:p>
          <a:p>
            <a:pPr lvl="1"/>
            <a:r>
              <a:rPr lang="en-US" dirty="0"/>
              <a:t>The needs &amp; requirement</a:t>
            </a:r>
          </a:p>
          <a:p>
            <a:pPr lvl="1"/>
            <a:r>
              <a:rPr lang="en-US" dirty="0"/>
              <a:t>Possible solution concepts</a:t>
            </a:r>
          </a:p>
          <a:p>
            <a:pPr lvl="1"/>
            <a:r>
              <a:rPr lang="en-US" dirty="0"/>
              <a:t>Potential technologies, tools and methods from your Problem Statement and Objectives</a:t>
            </a:r>
          </a:p>
          <a:p>
            <a:r>
              <a:rPr lang="en-US" dirty="0"/>
              <a:t>Your proposed topic should be SMART. This will make your writing easier and more beneficial to the team</a:t>
            </a:r>
          </a:p>
          <a:p>
            <a:r>
              <a:rPr lang="en-US" dirty="0"/>
              <a:t>Keep your writing focused. The memo is only 4 pages long!</a:t>
            </a:r>
          </a:p>
          <a:p>
            <a:endParaRPr lang="en-US" dirty="0"/>
          </a:p>
        </p:txBody>
      </p:sp>
      <p:sp>
        <p:nvSpPr>
          <p:cNvPr id="5" name="Slide Number Placeholder 4">
            <a:extLst>
              <a:ext uri="{FF2B5EF4-FFF2-40B4-BE49-F238E27FC236}">
                <a16:creationId xmlns:a16="http://schemas.microsoft.com/office/drawing/2014/main" id="{FF4E0530-33BA-4E1D-AD15-8889FB08060F}"/>
              </a:ext>
            </a:extLst>
          </p:cNvPr>
          <p:cNvSpPr>
            <a:spLocks noGrp="1"/>
          </p:cNvSpPr>
          <p:nvPr>
            <p:ph type="sldNum" sz="quarter" idx="12"/>
          </p:nvPr>
        </p:nvSpPr>
        <p:spPr/>
        <p:txBody>
          <a:bodyPr/>
          <a:lstStyle/>
          <a:p>
            <a:fld id="{028FE254-016A-4E51-98AE-D4B4E3F12C32}" type="slidenum">
              <a:rPr lang="en-US" sz="1200" smtClean="0"/>
              <a:t>97</a:t>
            </a:fld>
            <a:endParaRPr lang="en-US" sz="1200" dirty="0"/>
          </a:p>
        </p:txBody>
      </p:sp>
      <p:sp>
        <p:nvSpPr>
          <p:cNvPr id="7" name="TextBox 6">
            <a:extLst>
              <a:ext uri="{FF2B5EF4-FFF2-40B4-BE49-F238E27FC236}">
                <a16:creationId xmlns:a16="http://schemas.microsoft.com/office/drawing/2014/main" id="{638334BD-ED52-4C8F-8450-179D1235B789}"/>
              </a:ext>
            </a:extLst>
          </p:cNvPr>
          <p:cNvSpPr txBox="1"/>
          <p:nvPr/>
        </p:nvSpPr>
        <p:spPr>
          <a:xfrm>
            <a:off x="595018" y="5791200"/>
            <a:ext cx="7953973" cy="523220"/>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800" b="1" dirty="0"/>
              <a:t>PE/CE must approve your individual topic proposals </a:t>
            </a:r>
          </a:p>
        </p:txBody>
      </p:sp>
    </p:spTree>
    <p:extLst>
      <p:ext uri="{BB962C8B-B14F-4D97-AF65-F5344CB8AC3E}">
        <p14:creationId xmlns:p14="http://schemas.microsoft.com/office/powerpoint/2010/main" val="74550231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421" y="247687"/>
            <a:ext cx="7886700" cy="882440"/>
          </a:xfrm>
        </p:spPr>
        <p:txBody>
          <a:bodyPr/>
          <a:lstStyle/>
          <a:p>
            <a:r>
              <a:rPr lang="en-US" dirty="0"/>
              <a:t>Action Items / Meeting Prep</a:t>
            </a:r>
            <a:br>
              <a:rPr lang="en-US" dirty="0"/>
            </a:br>
            <a:r>
              <a:rPr lang="en-US" sz="1800" dirty="0"/>
              <a:t>(to be completed </a:t>
            </a:r>
            <a:r>
              <a:rPr lang="en-US" sz="1800" b="1" dirty="0"/>
              <a:t>BEFORE Day 7</a:t>
            </a:r>
            <a:r>
              <a:rPr lang="en-US" sz="1800" dirty="0"/>
              <a:t>)</a:t>
            </a:r>
          </a:p>
        </p:txBody>
      </p:sp>
      <p:sp>
        <p:nvSpPr>
          <p:cNvPr id="8" name="Content Placeholder 2"/>
          <p:cNvSpPr txBox="1">
            <a:spLocks/>
          </p:cNvSpPr>
          <p:nvPr/>
        </p:nvSpPr>
        <p:spPr>
          <a:xfrm>
            <a:off x="1447800" y="1219200"/>
            <a:ext cx="6883708" cy="2364311"/>
          </a:xfrm>
          <a:prstGeom prst="rect">
            <a:avLst/>
          </a:prstGeom>
          <a:solidFill>
            <a:schemeClr val="accent4">
              <a:lumMod val="20000"/>
              <a:lumOff val="80000"/>
            </a:schemeClr>
          </a:solidFill>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ea typeface="+mn-lt"/>
                <a:cs typeface="Calibri" panose="020F0502020204030204"/>
              </a:rPr>
              <a:t>Post list of proposed topics for Background Memos in </a:t>
            </a:r>
            <a:r>
              <a:rPr lang="en-US" sz="1400" dirty="0">
                <a:solidFill>
                  <a:prstClr val="black"/>
                </a:solidFill>
              </a:rPr>
              <a:t>Background Info forum</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Thread called “Memo topics” – notify PE/CE when posted for approval</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Each team member 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the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Day 7</a:t>
            </a:r>
          </a:p>
        </p:txBody>
      </p:sp>
      <p:sp>
        <p:nvSpPr>
          <p:cNvPr id="10" name="Content Placeholder 2"/>
          <p:cNvSpPr txBox="1">
            <a:spLocks/>
          </p:cNvSpPr>
          <p:nvPr/>
        </p:nvSpPr>
        <p:spPr>
          <a:xfrm>
            <a:off x="1447800" y="3583510"/>
            <a:ext cx="6883708" cy="1293288"/>
          </a:xfrm>
          <a:prstGeom prst="rect">
            <a:avLst/>
          </a:prstGeom>
          <a:solidFill>
            <a:schemeClr val="accent1">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47800" y="4876799"/>
            <a:ext cx="6883708" cy="1479551"/>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a:t>
            </a:r>
            <a:r>
              <a:rPr lang="en-US" sz="2100" dirty="0" err="1">
                <a:solidFill>
                  <a:srgbClr val="FF0000"/>
                </a:solidFill>
                <a:latin typeface="Calibri" panose="020F0502020204030204"/>
                <a:cs typeface="Calibri"/>
              </a:rPr>
              <a:t>Percipio</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400" dirty="0">
                <a:solidFill>
                  <a:prstClr val="black"/>
                </a:solidFill>
                <a:cs typeface="Calibri"/>
                <a:hlinkClick r:id="rId4"/>
              </a:rPr>
              <a:t>https://rpi.percipio.com/</a:t>
            </a:r>
            <a:endParaRPr lang="en-US" sz="1400" dirty="0">
              <a:solidFill>
                <a:prstClr val="black"/>
              </a:solidFill>
              <a:cs typeface="Calibri"/>
            </a:endParaRPr>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5"/>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514350" lvl="1" indent="-214313" defTabSz="685800">
              <a:spcBef>
                <a:spcPts val="375"/>
              </a:spcBef>
            </a:pPr>
            <a:endParaRPr lang="en-US" sz="1200" dirty="0">
              <a:solidFill>
                <a:prstClr val="black"/>
              </a:solidFill>
              <a:latin typeface="Calibri" panose="020F0502020204030204"/>
              <a:cs typeface="Calibri"/>
            </a:endParaRP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98</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99</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diagram of a project&#10;&#10;Description automatically generated">
            <a:extLst>
              <a:ext uri="{FF2B5EF4-FFF2-40B4-BE49-F238E27FC236}">
                <a16:creationId xmlns:a16="http://schemas.microsoft.com/office/drawing/2014/main" id="{A1FC04DB-4FB7-F7FF-5AFE-4A98638303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7757" y="2095936"/>
            <a:ext cx="5748485" cy="2666128"/>
          </a:xfrm>
          <a:prstGeom prst="rect">
            <a:avLst/>
          </a:prstGeom>
        </p:spPr>
      </p:pic>
    </p:spTree>
    <p:extLst>
      <p:ext uri="{BB962C8B-B14F-4D97-AF65-F5344CB8AC3E}">
        <p14:creationId xmlns:p14="http://schemas.microsoft.com/office/powerpoint/2010/main" val="11158598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10516</Words>
  <Application>Microsoft Office PowerPoint</Application>
  <PresentationFormat>On-screen Show (4:3)</PresentationFormat>
  <Paragraphs>1376</Paragraphs>
  <Slides>122</Slides>
  <Notes>37</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122</vt:i4>
      </vt:variant>
    </vt:vector>
  </HeadingPairs>
  <TitlesOfParts>
    <vt:vector size="135" baseType="lpstr">
      <vt:lpstr>Algerian</vt:lpstr>
      <vt:lpstr>Arial</vt:lpstr>
      <vt:lpstr>Arial Black</vt:lpstr>
      <vt:lpstr>Calibri</vt:lpstr>
      <vt:lpstr>Calibri (Headings)</vt:lpstr>
      <vt:lpstr>Calibri Light</vt:lpstr>
      <vt:lpstr>Segoe Script</vt:lpstr>
      <vt:lpstr>Segoe UI</vt:lpstr>
      <vt:lpstr>Times New Roman</vt:lpstr>
      <vt:lpstr>Wingdings</vt:lpstr>
      <vt:lpstr>Office Theme</vt:lpstr>
      <vt:lpstr>1_Office Theme</vt:lpstr>
      <vt:lpstr>2_Office Theme</vt:lpstr>
      <vt:lpstr>Welcome to  Capstone Design</vt:lpstr>
      <vt:lpstr>Link to Agendas</vt:lpstr>
      <vt:lpstr>PowerPoint Presentation</vt:lpstr>
      <vt:lpstr>Class 1 Agenda</vt:lpstr>
      <vt:lpstr>5 min - Logistics</vt:lpstr>
      <vt:lpstr>Design Lab Mission</vt:lpstr>
      <vt:lpstr>Capstone Design as  a Role Playing Game</vt:lpstr>
      <vt:lpstr>PowerPoint Presentation</vt:lpstr>
      <vt:lpstr>New Employee On-Boarding  Day 1 Agenda</vt:lpstr>
      <vt:lpstr>15 Min – Company Introductions  and Expectations</vt:lpstr>
      <vt:lpstr>Design Lab Team</vt:lpstr>
      <vt:lpstr>PowerPoint Presentation</vt:lpstr>
      <vt:lpstr>Diverse, Equitable and Inclusive</vt:lpstr>
      <vt:lpstr>Participation Expectations</vt:lpstr>
      <vt:lpstr>Participation Expectations</vt:lpstr>
      <vt:lpstr>Capstone is More TEAM work than GROUP work</vt:lpstr>
      <vt:lpstr>Work Expectations</vt:lpstr>
      <vt:lpstr>Corporate Communications Policies</vt:lpstr>
      <vt:lpstr>Accountability Step #1</vt:lpstr>
      <vt:lpstr>5 min - Team Member Intro</vt:lpstr>
      <vt:lpstr>20 mins - Ice Breaker</vt:lpstr>
      <vt:lpstr>Ice Breaker – Community Agreements</vt:lpstr>
      <vt:lpstr>Ice Breaker – Activity and Report Out</vt:lpstr>
      <vt:lpstr>Ice Breaker Wave One – Pets!</vt:lpstr>
      <vt:lpstr>Ice Breaker Wave Two – Exercise!</vt:lpstr>
      <vt:lpstr>Ice Breaker Wave Three – Vacation!</vt:lpstr>
      <vt:lpstr>40 min – Staff Introduction &amp; Project Launch</vt:lpstr>
      <vt:lpstr>5 min - Meet with Project Engineer</vt:lpstr>
      <vt:lpstr>5 min - Meet with Chief Engineer</vt:lpstr>
      <vt:lpstr>10 min – Review Project Description</vt:lpstr>
      <vt:lpstr>20 min - Generate Project Questions</vt:lpstr>
      <vt:lpstr>Question Prompts</vt:lpstr>
      <vt:lpstr>5 min – Team-Building Retreat</vt:lpstr>
      <vt:lpstr>Team-Building Retreat</vt:lpstr>
      <vt:lpstr>Team-Building Retreat</vt:lpstr>
      <vt:lpstr>10 min – Wrap-up</vt:lpstr>
      <vt:lpstr>Action Items / Meeting Prep (what was previously called homework, to be completed BEFORE Meeting 2)</vt:lpstr>
      <vt:lpstr>Day 2 Agenda</vt:lpstr>
      <vt:lpstr>10 min – Design Lab Expectations Q&amp;A</vt:lpstr>
      <vt:lpstr>Action Item / Meeting Prep Categories</vt:lpstr>
      <vt:lpstr>PowerPoint Presentation</vt:lpstr>
      <vt:lpstr>35 min - Team Ideation Exercise</vt:lpstr>
      <vt:lpstr>Team Ideation Poster Creation Activities</vt:lpstr>
      <vt:lpstr>15 min - Team Skill Assessment</vt:lpstr>
      <vt:lpstr>30 min - Classify and Assign Questions</vt:lpstr>
      <vt:lpstr>10 mins – Company Communication &amp; Documentation Policies</vt:lpstr>
      <vt:lpstr>Electronic Design Notebook (EDN)</vt:lpstr>
      <vt:lpstr>What Should I Document?</vt:lpstr>
      <vt:lpstr>5 min - Team Standards Agreement Intro</vt:lpstr>
      <vt:lpstr>Design Lab Work Categories</vt:lpstr>
      <vt:lpstr>Action Items / Meeting Prep (what you might call homework, to be completed BEFORE Day 3)</vt:lpstr>
      <vt:lpstr>Day 3 Agenda</vt:lpstr>
      <vt:lpstr>10 min - Engineering Design Process Q&amp;A</vt:lpstr>
      <vt:lpstr>Engineering Design Process</vt:lpstr>
      <vt:lpstr>30 min – Meet with CE (Day 3 or 4)</vt:lpstr>
      <vt:lpstr>45 min - Customer Needs &amp;  Engineering Requirements Generation</vt:lpstr>
      <vt:lpstr>PowerPoint Presentation</vt:lpstr>
      <vt:lpstr>Generating Ideas for Your Needs</vt:lpstr>
      <vt:lpstr>15 min – Group Review of Needs &amp; Requirements</vt:lpstr>
      <vt:lpstr>45 min - Project Kick-Off Meeting</vt:lpstr>
      <vt:lpstr>30/45 min - Prior Presentation (if applicable)</vt:lpstr>
      <vt:lpstr>Action Items / Meeting Prep (what you might call homework, to be completed BEFORE Day 4)</vt:lpstr>
      <vt:lpstr>Day 4 Agenda</vt:lpstr>
      <vt:lpstr>Engineering Design Process</vt:lpstr>
      <vt:lpstr>15 min – Group Review of Needs &amp; Requirements</vt:lpstr>
      <vt:lpstr>45 min - Project Kick-Off Meeting</vt:lpstr>
      <vt:lpstr>55 min - Project Work </vt:lpstr>
      <vt:lpstr>30 min – Meet with CE (Day 3 or 4)</vt:lpstr>
      <vt:lpstr>Action Items / Meeting Prep (to be completed BEFORE Day 5)</vt:lpstr>
      <vt:lpstr>Day 5 Agenda</vt:lpstr>
      <vt:lpstr>Engineering Design Process</vt:lpstr>
      <vt:lpstr>10 min – Documentation &amp; EDN Usage Q&amp;A</vt:lpstr>
      <vt:lpstr>What is Engineering Documentation?</vt:lpstr>
      <vt:lpstr>Why Document?</vt:lpstr>
      <vt:lpstr>Corporate Communication &amp; Documentation  Policies Reminder</vt:lpstr>
      <vt:lpstr>Documentation Wrap up</vt:lpstr>
      <vt:lpstr>10 min - Project Statement &amp; Objectives Q&amp;A</vt:lpstr>
      <vt:lpstr>10 min - Engineering Tools and Methods Q&amp;A</vt:lpstr>
      <vt:lpstr>10 mins - Technical Communications</vt:lpstr>
      <vt:lpstr>3 Keys to Success*</vt:lpstr>
      <vt:lpstr>Tech Memos and Reports</vt:lpstr>
      <vt:lpstr>Start with an Outline</vt:lpstr>
      <vt:lpstr>Writing Style</vt:lpstr>
      <vt:lpstr>Provide Supporting Information</vt:lpstr>
      <vt:lpstr>References</vt:lpstr>
      <vt:lpstr>50 min – Creation of Project Statement and Objectives &amp; Engineering Tools and Methods </vt:lpstr>
      <vt:lpstr>Long Term vs. Short Term</vt:lpstr>
      <vt:lpstr>Action Items / Meeting Prep (to be completed BEFORE Day 6)</vt:lpstr>
      <vt:lpstr>Day 6 Agenda</vt:lpstr>
      <vt:lpstr>Engineering Design Process</vt:lpstr>
      <vt:lpstr>10 min - Concept Generation Q&amp;A</vt:lpstr>
      <vt:lpstr>15 min – CE Time</vt:lpstr>
      <vt:lpstr>65 Min - Concept Generation</vt:lpstr>
      <vt:lpstr>5 min – Create Forum Threads</vt:lpstr>
      <vt:lpstr>15 min – Project Work</vt:lpstr>
      <vt:lpstr>10 min - Technical Memo</vt:lpstr>
      <vt:lpstr>10 min - Technical Memo</vt:lpstr>
      <vt:lpstr>Action Items / Meeting Prep (to be completed BEFORE Day 7)</vt:lpstr>
      <vt:lpstr>Day 7 Agenda</vt:lpstr>
      <vt:lpstr>Engineering Design Process</vt:lpstr>
      <vt:lpstr>10 min - Project Planning Q&amp;A</vt:lpstr>
      <vt:lpstr>Defining Meaningful Tasks</vt:lpstr>
      <vt:lpstr>Defining Meaningful Tasks aka “SMART”</vt:lpstr>
      <vt:lpstr>20 min - ‘Post-It Note’ Project Planning</vt:lpstr>
      <vt:lpstr>‘Post-It Note’ Project Planning Exercise</vt:lpstr>
      <vt:lpstr>10 Min - Reflecting on your New Project Plan</vt:lpstr>
      <vt:lpstr>Action Items/ Meeting Prep (to be completed BEFORE Day 8)</vt:lpstr>
      <vt:lpstr>Day 8 Agenda</vt:lpstr>
      <vt:lpstr>Engineering Design Process</vt:lpstr>
      <vt:lpstr>60 min – Follow Team created Agenda</vt:lpstr>
      <vt:lpstr>15 min – PE Review Project Plan</vt:lpstr>
      <vt:lpstr>30 min – PE Review of Client Meeting PPT</vt:lpstr>
      <vt:lpstr>Action Items / Meeting Prep (to be completed BEFORE Day 9)</vt:lpstr>
      <vt:lpstr>Day 9 and Beyond Agenda</vt:lpstr>
      <vt:lpstr>CONGRATULATIONS you are now ON BOARD</vt:lpstr>
      <vt:lpstr>All Employee Meetings</vt:lpstr>
      <vt:lpstr>5 min – BDR Q&amp;A</vt:lpstr>
      <vt:lpstr>Engineering Design Process</vt:lpstr>
      <vt:lpstr>95 min – Poster Creation</vt:lpstr>
      <vt:lpstr>Revision History </vt:lpstr>
      <vt:lpstr>Revision History - continued </vt:lpstr>
      <vt:lpstr>Revision History - continued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2023-08-22T18:17:51Z</dcterms:modified>
</cp:coreProperties>
</file>