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27"/>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1" r:id="rId16"/>
    <p:sldId id="465" r:id="rId17"/>
    <p:sldId id="274" r:id="rId18"/>
    <p:sldId id="464" r:id="rId19"/>
    <p:sldId id="270"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20" r:id="rId46"/>
    <p:sldId id="441" r:id="rId47"/>
    <p:sldId id="473" r:id="rId48"/>
    <p:sldId id="362" r:id="rId49"/>
    <p:sldId id="329" r:id="rId50"/>
    <p:sldId id="330" r:id="rId51"/>
    <p:sldId id="331" r:id="rId52"/>
    <p:sldId id="429" r:id="rId53"/>
    <p:sldId id="417" r:id="rId54"/>
    <p:sldId id="407" r:id="rId55"/>
    <p:sldId id="287" r:id="rId56"/>
    <p:sldId id="387" r:id="rId57"/>
    <p:sldId id="333" r:id="rId58"/>
    <p:sldId id="340" r:id="rId59"/>
    <p:sldId id="289" r:id="rId60"/>
    <p:sldId id="468" r:id="rId61"/>
    <p:sldId id="469" r:id="rId62"/>
    <p:sldId id="471" r:id="rId63"/>
    <p:sldId id="288" r:id="rId64"/>
    <p:sldId id="290" r:id="rId65"/>
    <p:sldId id="408" r:id="rId66"/>
    <p:sldId id="293" r:id="rId67"/>
    <p:sldId id="372" r:id="rId68"/>
    <p:sldId id="393" r:id="rId69"/>
    <p:sldId id="394" r:id="rId70"/>
    <p:sldId id="342" r:id="rId71"/>
    <p:sldId id="474" r:id="rId72"/>
    <p:sldId id="409" r:id="rId73"/>
    <p:sldId id="298" r:id="rId74"/>
    <p:sldId id="373" r:id="rId75"/>
    <p:sldId id="386" r:id="rId76"/>
    <p:sldId id="446" r:id="rId77"/>
    <p:sldId id="447" r:id="rId78"/>
    <p:sldId id="450" r:id="rId79"/>
    <p:sldId id="448" r:id="rId80"/>
    <p:sldId id="401" r:id="rId81"/>
    <p:sldId id="476" r:id="rId82"/>
    <p:sldId id="452" r:id="rId83"/>
    <p:sldId id="453" r:id="rId84"/>
    <p:sldId id="454" r:id="rId85"/>
    <p:sldId id="455" r:id="rId86"/>
    <p:sldId id="456" r:id="rId87"/>
    <p:sldId id="457" r:id="rId88"/>
    <p:sldId id="458" r:id="rId89"/>
    <p:sldId id="485" r:id="rId90"/>
    <p:sldId id="442" r:id="rId91"/>
    <p:sldId id="410" r:id="rId92"/>
    <p:sldId id="300" r:id="rId93"/>
    <p:sldId id="374" r:id="rId94"/>
    <p:sldId id="385" r:id="rId95"/>
    <p:sldId id="382" r:id="rId96"/>
    <p:sldId id="343" r:id="rId97"/>
    <p:sldId id="344" r:id="rId98"/>
    <p:sldId id="345" r:id="rId99"/>
    <p:sldId id="381" r:id="rId100"/>
    <p:sldId id="459" r:id="rId101"/>
    <p:sldId id="411" r:id="rId102"/>
    <p:sldId id="302" r:id="rId103"/>
    <p:sldId id="375" r:id="rId104"/>
    <p:sldId id="384" r:id="rId105"/>
    <p:sldId id="402" r:id="rId106"/>
    <p:sldId id="404" r:id="rId107"/>
    <p:sldId id="348" r:id="rId108"/>
    <p:sldId id="479" r:id="rId109"/>
    <p:sldId id="486" r:id="rId110"/>
    <p:sldId id="412" r:id="rId111"/>
    <p:sldId id="304" r:id="rId112"/>
    <p:sldId id="376" r:id="rId113"/>
    <p:sldId id="395" r:id="rId114"/>
    <p:sldId id="396" r:id="rId115"/>
    <p:sldId id="397" r:id="rId116"/>
    <p:sldId id="413" r:id="rId117"/>
    <p:sldId id="398" r:id="rId118"/>
    <p:sldId id="480" r:id="rId119"/>
    <p:sldId id="482" r:id="rId120"/>
    <p:sldId id="383" r:id="rId121"/>
    <p:sldId id="378" r:id="rId122"/>
    <p:sldId id="350" r:id="rId123"/>
    <p:sldId id="338" r:id="rId124"/>
    <p:sldId id="316" r:id="rId125"/>
    <p:sldId id="352" r:id="rId1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7749" autoAdjust="0"/>
  </p:normalViewPr>
  <p:slideViewPr>
    <p:cSldViewPr>
      <p:cViewPr varScale="1">
        <p:scale>
          <a:sx n="72" d="100"/>
          <a:sy n="72" d="100"/>
        </p:scale>
        <p:origin x="1786" y="53"/>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2365"/>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microsoft.com/office/2018/10/relationships/authors" Targe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8/24/2023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54</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74</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79</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92</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102</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119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CB431-4988-45D9-9B9A-305616048AF9}" type="slidenum">
              <a:rPr lang="en-US" smtClean="0"/>
              <a:t>13</a:t>
            </a:fld>
            <a:endParaRPr lang="en-US"/>
          </a:p>
        </p:txBody>
      </p:sp>
    </p:spTree>
    <p:extLst>
      <p:ext uri="{BB962C8B-B14F-4D97-AF65-F5344CB8AC3E}">
        <p14:creationId xmlns:p14="http://schemas.microsoft.com/office/powerpoint/2010/main" val="377702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8/24/2023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8/24/2023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8/24/2023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8/24/2023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8/24/2023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8/24/2023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8/24/2023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8/24/2023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8/24/2023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8/24/2023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8/24/2023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8/24/2023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8/24/2023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8/24/2023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8/24/2023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8/24/2023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8/24/2023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10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2.wdp"/><Relationship Id="rId3" Type="http://schemas.openxmlformats.org/officeDocument/2006/relationships/image" Target="../media/image6.wmf"/><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5.jpeg"/></Relationships>
</file>

<file path=ppt/slides/_rels/slide12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png"/><Relationship Id="rId3" Type="http://schemas.openxmlformats.org/officeDocument/2006/relationships/image" Target="../media/image6.wmf"/><Relationship Id="rId21" Type="http://schemas.openxmlformats.org/officeDocument/2006/relationships/image" Target="../media/image32.jpeg"/><Relationship Id="rId7" Type="http://schemas.openxmlformats.org/officeDocument/2006/relationships/image" Target="../media/image18.jpg"/><Relationship Id="rId12" Type="http://schemas.openxmlformats.org/officeDocument/2006/relationships/image" Target="../media/image23.jfif"/><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2.jpeg"/><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image" Target="../media/image17.pn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pn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png"/><Relationship Id="rId4" Type="http://schemas.openxmlformats.org/officeDocument/2006/relationships/image" Target="../media/image16.jpg"/><Relationship Id="rId9" Type="http://schemas.openxmlformats.org/officeDocument/2006/relationships/image" Target="../media/image20.jpg"/><Relationship Id="rId14" Type="http://schemas.openxmlformats.org/officeDocument/2006/relationships/image" Target="../media/image25.jpeg"/><Relationship Id="rId22" Type="http://schemas.openxmlformats.org/officeDocument/2006/relationships/image" Target="../media/image33.png"/><Relationship Id="rId27" Type="http://schemas.openxmlformats.org/officeDocument/2006/relationships/image" Target="../media/image38.jpeg"/><Relationship Id="rId30"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slide" Target="slide39.xml"/><Relationship Id="rId7" Type="http://schemas.openxmlformats.org/officeDocument/2006/relationships/slide" Target="slide90.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slide" Target="slide64.xml"/><Relationship Id="rId4" Type="http://schemas.openxmlformats.org/officeDocument/2006/relationships/slide" Target="slide53.xml"/><Relationship Id="rId9" Type="http://schemas.openxmlformats.org/officeDocument/2006/relationships/slide" Target="slide109.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forms.gle/yvkvMFuR9rSaEhrB8" TargetMode="Externa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hyperlink" Target="https://designlab.eng.rpi.edu/projects/capstone-support-dev/wiki%20-%20Playbook.ppt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9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9144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580576"/>
            <a:ext cx="6842356" cy="4210624"/>
          </a:xfrm>
        </p:spPr>
        <p:txBody>
          <a:bodyPr>
            <a:normAutofit lnSpcReduction="10000"/>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For now, 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8674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32655919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447800"/>
            <a:ext cx="7886700" cy="2971800"/>
          </a:xfrm>
        </p:spPr>
        <p:txBody>
          <a:bodyPr>
            <a:normAutofit fontScale="92500" lnSpcReduction="20000"/>
          </a:bodyPr>
          <a:lstStyle/>
          <a:p>
            <a:pPr marL="0" indent="0">
              <a:buNone/>
            </a:pPr>
            <a:r>
              <a:rPr lang="en-US" sz="1600" dirty="0"/>
              <a:t>10 min – Deliverables</a:t>
            </a:r>
          </a:p>
          <a:p>
            <a:r>
              <a:rPr lang="en-US" sz="1600" dirty="0"/>
              <a:t>Write each Deliverable from Project Statement and Objectives on a Post-It and place on the board/calendar at approximate due date. </a:t>
            </a:r>
          </a:p>
          <a:p>
            <a:r>
              <a:rPr lang="en-US" sz="1600" dirty="0"/>
              <a:t>Draw a box around the note so that it stands out.</a:t>
            </a:r>
          </a:p>
          <a:p>
            <a:pPr marL="0" indent="0">
              <a:buNone/>
            </a:pPr>
            <a:endParaRPr lang="en-US" sz="1600" dirty="0"/>
          </a:p>
          <a:p>
            <a:pPr marL="0" indent="0">
              <a:buNone/>
            </a:pPr>
            <a:r>
              <a:rPr lang="en-US" sz="1600" dirty="0"/>
              <a:t>10 min – Tasks</a:t>
            </a:r>
          </a:p>
          <a:p>
            <a:r>
              <a:rPr lang="en-US" sz="1600" dirty="0"/>
              <a:t>(Individually silently) Each team member generate list of TEN tasks which must be completed to accomplish the deliverables.</a:t>
            </a:r>
          </a:p>
          <a:p>
            <a:r>
              <a:rPr lang="en-US" sz="1600" dirty="0"/>
              <a:t>Off-site Action Item was to post 6 individual tasks to EDN, so start with those. Now create at least 4 more each.</a:t>
            </a:r>
          </a:p>
          <a:p>
            <a:r>
              <a:rPr lang="en-US" sz="1600" dirty="0"/>
              <a:t>Create 1 Post-It for each task</a:t>
            </a:r>
          </a:p>
          <a:p>
            <a:r>
              <a:rPr lang="en-US" sz="16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6" name="Rectangle 5">
            <a:extLst>
              <a:ext uri="{FF2B5EF4-FFF2-40B4-BE49-F238E27FC236}">
                <a16:creationId xmlns:a16="http://schemas.microsoft.com/office/drawing/2014/main" id="{31DE4610-3C26-DBE3-E528-75940B8309A0}"/>
              </a:ext>
            </a:extLst>
          </p:cNvPr>
          <p:cNvSpPr/>
          <p:nvPr/>
        </p:nvSpPr>
        <p:spPr>
          <a:xfrm>
            <a:off x="1143000"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492829"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09258"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676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25687"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4211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75854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57497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5367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367205" y="5486400"/>
            <a:ext cx="8409610" cy="830997"/>
          </a:xfrm>
          <a:prstGeom prst="rect">
            <a:avLst/>
          </a:prstGeom>
          <a:noFill/>
        </p:spPr>
        <p:txBody>
          <a:bodyPr wrap="none" rtlCol="0">
            <a:spAutoFit/>
          </a:bodyPr>
          <a:lstStyle/>
          <a:p>
            <a:pPr algn="ctr"/>
            <a:r>
              <a:rPr lang="en-US" sz="2400" b="1" dirty="0"/>
              <a:t>Each Student Should Leave meeting with their assigned Post-It’s.</a:t>
            </a:r>
          </a:p>
          <a:p>
            <a:pPr algn="ctr"/>
            <a:r>
              <a:rPr lang="en-US" sz="2400" b="1" dirty="0"/>
              <a:t>Each Student then Enters Their Own Tasks as EDN Issues!</a:t>
            </a:r>
          </a:p>
        </p:txBody>
      </p:sp>
    </p:spTree>
    <p:extLst>
      <p:ext uri="{BB962C8B-B14F-4D97-AF65-F5344CB8AC3E}">
        <p14:creationId xmlns:p14="http://schemas.microsoft.com/office/powerpoint/2010/main" val="26461601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107</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116</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117</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58497454"/>
              </p:ext>
            </p:extLst>
          </p:nvPr>
        </p:nvGraphicFramePr>
        <p:xfrm>
          <a:off x="381000" y="1083623"/>
          <a:ext cx="8382000" cy="404591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122</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123</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488304" y="585901"/>
            <a:ext cx="4167391" cy="435428"/>
          </a:xfrm>
          <a:prstGeom prst="rect">
            <a:avLst/>
          </a:prstGeom>
        </p:spPr>
        <p:txBody>
          <a:bodyPr vert="horz" lIns="43543" tIns="21772" rIns="43543" bIns="2177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22" b="1" dirty="0">
                <a:latin typeface="Arial Black" panose="020B0A04020102020204" pitchFamily="34" charset="0"/>
              </a:rPr>
              <a:t>Faculty – Chief Engineers</a:t>
            </a:r>
            <a:endParaRPr lang="en-US" sz="2222" b="1" i="1" dirty="0">
              <a:latin typeface="Arial Black" panose="020B0A04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726" y="228600"/>
            <a:ext cx="1513649" cy="485789"/>
          </a:xfrm>
          <a:prstGeom prst="rect">
            <a:avLst/>
          </a:prstGeom>
        </p:spPr>
      </p:pic>
      <p:sp>
        <p:nvSpPr>
          <p:cNvPr id="8" name="TextBox 7"/>
          <p:cNvSpPr txBox="1"/>
          <p:nvPr/>
        </p:nvSpPr>
        <p:spPr>
          <a:xfrm>
            <a:off x="-36102" y="4705863"/>
            <a:ext cx="3107250" cy="297454"/>
          </a:xfrm>
          <a:prstGeom prst="rect">
            <a:avLst/>
          </a:prstGeom>
          <a:noFill/>
        </p:spPr>
        <p:txBody>
          <a:bodyPr wrap="square" rtlCol="0">
            <a:spAutoFit/>
          </a:bodyPr>
          <a:lstStyle/>
          <a:p>
            <a:r>
              <a:rPr lang="en-US" sz="1333" b="1" dirty="0"/>
              <a:t>INDUSTRIAL &amp; SYSTEMS ENGINEERING:</a:t>
            </a:r>
          </a:p>
        </p:txBody>
      </p:sp>
      <p:sp>
        <p:nvSpPr>
          <p:cNvPr id="45" name="TextBox 44"/>
          <p:cNvSpPr txBox="1"/>
          <p:nvPr/>
        </p:nvSpPr>
        <p:spPr>
          <a:xfrm>
            <a:off x="3629596" y="4701342"/>
            <a:ext cx="2194784" cy="297454"/>
          </a:xfrm>
          <a:prstGeom prst="rect">
            <a:avLst/>
          </a:prstGeom>
          <a:noFill/>
        </p:spPr>
        <p:txBody>
          <a:bodyPr wrap="square" rtlCol="0">
            <a:spAutoFit/>
          </a:bodyPr>
          <a:lstStyle/>
          <a:p>
            <a:r>
              <a:rPr lang="en-US" sz="1333" b="1" dirty="0"/>
              <a:t>MATERIALS ENGINEERING:</a:t>
            </a:r>
          </a:p>
        </p:txBody>
      </p:sp>
      <p:grpSp>
        <p:nvGrpSpPr>
          <p:cNvPr id="28" name="Group 27"/>
          <p:cNvGrpSpPr/>
          <p:nvPr/>
        </p:nvGrpSpPr>
        <p:grpSpPr>
          <a:xfrm>
            <a:off x="5729729" y="5044471"/>
            <a:ext cx="774954" cy="1329716"/>
            <a:chOff x="7132940" y="6974405"/>
            <a:chExt cx="1627404" cy="3288232"/>
          </a:xfrm>
        </p:grpSpPr>
        <p:pic>
          <p:nvPicPr>
            <p:cNvPr id="55" name="Picture 54"/>
            <p:cNvPicPr>
              <a:picLocks/>
            </p:cNvPicPr>
            <p:nvPr/>
          </p:nvPicPr>
          <p:blipFill>
            <a:blip r:embed="rId4">
              <a:extLst>
                <a:ext uri="{28A0092B-C50C-407E-A947-70E740481C1C}">
                  <a14:useLocalDpi xmlns:a14="http://schemas.microsoft.com/office/drawing/2010/main" val="0"/>
                </a:ext>
              </a:extLst>
            </a:blip>
            <a:stretch>
              <a:fillRect/>
            </a:stretch>
          </p:blipFill>
          <p:spPr>
            <a:xfrm>
              <a:off x="7132940" y="6974405"/>
              <a:ext cx="1627404" cy="2379646"/>
            </a:xfrm>
            <a:prstGeom prst="rect">
              <a:avLst/>
            </a:prstGeom>
            <a:ln>
              <a:noFill/>
            </a:ln>
          </p:spPr>
        </p:pic>
        <p:sp>
          <p:nvSpPr>
            <p:cNvPr id="56" name="TextBox 55"/>
            <p:cNvSpPr txBox="1">
              <a:spLocks/>
            </p:cNvSpPr>
            <p:nvPr/>
          </p:nvSpPr>
          <p:spPr>
            <a:xfrm>
              <a:off x="7160206" y="9357567"/>
              <a:ext cx="1495950" cy="905070"/>
            </a:xfrm>
            <a:prstGeom prst="rect">
              <a:avLst/>
            </a:prstGeom>
            <a:noFill/>
          </p:spPr>
          <p:txBody>
            <a:bodyPr wrap="square" rtlCol="0">
              <a:spAutoFit/>
            </a:bodyPr>
            <a:lstStyle/>
            <a:p>
              <a:pPr algn="ctr">
                <a:tabLst>
                  <a:tab pos="111898" algn="l"/>
                </a:tabLst>
              </a:pPr>
              <a:r>
                <a:rPr lang="en-US" sz="889" dirty="0"/>
                <a:t>Rahmi Ozisik</a:t>
              </a:r>
            </a:p>
          </p:txBody>
        </p:sp>
      </p:grpSp>
      <p:grpSp>
        <p:nvGrpSpPr>
          <p:cNvPr id="27" name="Group 26"/>
          <p:cNvGrpSpPr/>
          <p:nvPr/>
        </p:nvGrpSpPr>
        <p:grpSpPr>
          <a:xfrm>
            <a:off x="3733800" y="5029200"/>
            <a:ext cx="1096061" cy="1333406"/>
            <a:chOff x="9716163" y="7014593"/>
            <a:chExt cx="2301727" cy="2800154"/>
          </a:xfrm>
        </p:grpSpPr>
        <p:pic>
          <p:nvPicPr>
            <p:cNvPr id="13" name="Picture 12"/>
            <p:cNvPicPr>
              <a:picLocks/>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0093224" y="7014593"/>
              <a:ext cx="1627403" cy="2021765"/>
            </a:xfrm>
            <a:prstGeom prst="rect">
              <a:avLst/>
            </a:prstGeom>
            <a:ln>
              <a:noFill/>
            </a:ln>
          </p:spPr>
        </p:pic>
        <p:sp>
          <p:nvSpPr>
            <p:cNvPr id="57" name="TextBox 56"/>
            <p:cNvSpPr txBox="1"/>
            <p:nvPr/>
          </p:nvSpPr>
          <p:spPr>
            <a:xfrm>
              <a:off x="9716163" y="9046151"/>
              <a:ext cx="2301727" cy="768596"/>
            </a:xfrm>
            <a:prstGeom prst="rect">
              <a:avLst/>
            </a:prstGeom>
            <a:noFill/>
          </p:spPr>
          <p:txBody>
            <a:bodyPr wrap="square" rtlCol="0">
              <a:spAutoFit/>
            </a:bodyPr>
            <a:lstStyle/>
            <a:p>
              <a:pPr algn="ctr">
                <a:tabLst>
                  <a:tab pos="111898" algn="l"/>
                </a:tabLst>
              </a:pPr>
              <a:r>
                <a:rPr lang="en-US" sz="889" dirty="0"/>
                <a:t>Kathryn </a:t>
              </a:r>
              <a:r>
                <a:rPr lang="en-US" sz="889" dirty="0" err="1"/>
                <a:t>Dannemann</a:t>
              </a:r>
              <a:endParaRPr lang="en-US" sz="889" dirty="0"/>
            </a:p>
          </p:txBody>
        </p:sp>
      </p:grpSp>
      <p:sp>
        <p:nvSpPr>
          <p:cNvPr id="6" name="TextBox 5"/>
          <p:cNvSpPr txBox="1"/>
          <p:nvPr/>
        </p:nvSpPr>
        <p:spPr>
          <a:xfrm>
            <a:off x="266641" y="1066800"/>
            <a:ext cx="2921052" cy="374398"/>
          </a:xfrm>
          <a:prstGeom prst="rect">
            <a:avLst/>
          </a:prstGeom>
          <a:noFill/>
        </p:spPr>
        <p:txBody>
          <a:bodyPr wrap="square" rtlCol="0">
            <a:spAutoFit/>
          </a:bodyPr>
          <a:lstStyle/>
          <a:p>
            <a:r>
              <a:rPr lang="en-US" sz="1833" b="1" dirty="0"/>
              <a:t> </a:t>
            </a:r>
            <a:r>
              <a:rPr lang="en-US" sz="1333" b="1" dirty="0"/>
              <a:t>MECHANICAL ENGINEERING:</a:t>
            </a:r>
          </a:p>
        </p:txBody>
      </p:sp>
      <p:grpSp>
        <p:nvGrpSpPr>
          <p:cNvPr id="17" name="Group 16"/>
          <p:cNvGrpSpPr/>
          <p:nvPr/>
        </p:nvGrpSpPr>
        <p:grpSpPr>
          <a:xfrm>
            <a:off x="6997446" y="1489953"/>
            <a:ext cx="774954" cy="1329447"/>
            <a:chOff x="8303228" y="1200065"/>
            <a:chExt cx="1790142" cy="3261122"/>
          </a:xfrm>
        </p:grpSpPr>
        <p:pic>
          <p:nvPicPr>
            <p:cNvPr id="68" name="Picture 67"/>
            <p:cNvPicPr preferRelativeResize="0">
              <a:picLocks/>
            </p:cNvPicPr>
            <p:nvPr/>
          </p:nvPicPr>
          <p:blipFill rotWithShape="1">
            <a:blip r:embed="rId7" cstate="print">
              <a:extLst>
                <a:ext uri="{28A0092B-C50C-407E-A947-70E740481C1C}">
                  <a14:useLocalDpi xmlns:a14="http://schemas.microsoft.com/office/drawing/2010/main" val="0"/>
                </a:ext>
              </a:extLst>
            </a:blip>
            <a:srcRect b="9517"/>
            <a:stretch/>
          </p:blipFill>
          <p:spPr>
            <a:xfrm>
              <a:off x="8303228" y="1200065"/>
              <a:ext cx="1790142" cy="2355167"/>
            </a:xfrm>
            <a:prstGeom prst="rect">
              <a:avLst/>
            </a:prstGeom>
            <a:ln>
              <a:noFill/>
            </a:ln>
          </p:spPr>
        </p:pic>
        <p:sp>
          <p:nvSpPr>
            <p:cNvPr id="69" name="TextBox 68"/>
            <p:cNvSpPr txBox="1"/>
            <p:nvPr/>
          </p:nvSpPr>
          <p:spPr>
            <a:xfrm>
              <a:off x="8315894" y="3563397"/>
              <a:ext cx="1636754" cy="897790"/>
            </a:xfrm>
            <a:prstGeom prst="rect">
              <a:avLst/>
            </a:prstGeom>
            <a:noFill/>
          </p:spPr>
          <p:txBody>
            <a:bodyPr wrap="square" rtlCol="0">
              <a:spAutoFit/>
            </a:bodyPr>
            <a:lstStyle/>
            <a:p>
              <a:pPr algn="ctr">
                <a:tabLst>
                  <a:tab pos="111898" algn="l"/>
                </a:tabLst>
              </a:pPr>
              <a:r>
                <a:rPr lang="en-US" sz="889" dirty="0"/>
                <a:t>Dan Walczyk</a:t>
              </a:r>
            </a:p>
          </p:txBody>
        </p:sp>
      </p:grpSp>
      <p:grpSp>
        <p:nvGrpSpPr>
          <p:cNvPr id="38" name="Group 37"/>
          <p:cNvGrpSpPr/>
          <p:nvPr/>
        </p:nvGrpSpPr>
        <p:grpSpPr>
          <a:xfrm>
            <a:off x="2819400" y="1438540"/>
            <a:ext cx="774954" cy="1333985"/>
            <a:chOff x="11605879" y="3116416"/>
            <a:chExt cx="3719780" cy="6403130"/>
          </a:xfrm>
        </p:grpSpPr>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3724" r="6524"/>
            <a:stretch/>
          </p:blipFill>
          <p:spPr>
            <a:xfrm>
              <a:off x="11605879" y="3116416"/>
              <a:ext cx="3719780" cy="4608576"/>
            </a:xfrm>
            <a:prstGeom prst="rect">
              <a:avLst/>
            </a:prstGeom>
            <a:ln>
              <a:noFill/>
            </a:ln>
          </p:spPr>
        </p:pic>
        <p:sp>
          <p:nvSpPr>
            <p:cNvPr id="23" name="TextBox 22"/>
            <p:cNvSpPr txBox="1"/>
            <p:nvPr/>
          </p:nvSpPr>
          <p:spPr>
            <a:xfrm>
              <a:off x="11744162" y="7762755"/>
              <a:ext cx="3097085" cy="1756791"/>
            </a:xfrm>
            <a:prstGeom prst="rect">
              <a:avLst/>
            </a:prstGeom>
            <a:noFill/>
          </p:spPr>
          <p:txBody>
            <a:bodyPr wrap="square" rtlCol="0">
              <a:spAutoFit/>
            </a:bodyPr>
            <a:lstStyle/>
            <a:p>
              <a:pPr algn="ctr"/>
              <a:r>
                <a:rPr lang="en-US" sz="889" dirty="0"/>
                <a:t>Josh Hurst</a:t>
              </a:r>
            </a:p>
          </p:txBody>
        </p:sp>
      </p:grpSp>
      <p:grpSp>
        <p:nvGrpSpPr>
          <p:cNvPr id="34" name="Group 33"/>
          <p:cNvGrpSpPr/>
          <p:nvPr/>
        </p:nvGrpSpPr>
        <p:grpSpPr>
          <a:xfrm>
            <a:off x="4819111" y="5041622"/>
            <a:ext cx="798428" cy="1184140"/>
            <a:chOff x="11309985" y="6734842"/>
            <a:chExt cx="1676700" cy="2486693"/>
          </a:xfrm>
        </p:grpSpPr>
        <p:pic>
          <p:nvPicPr>
            <p:cNvPr id="14" name="Picture 13"/>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309985" y="6734842"/>
              <a:ext cx="1627404" cy="2016253"/>
            </a:xfrm>
            <a:prstGeom prst="rect">
              <a:avLst/>
            </a:prstGeom>
            <a:ln w="38100">
              <a:solidFill>
                <a:srgbClr val="00B050"/>
              </a:solidFill>
            </a:ln>
          </p:spPr>
        </p:pic>
        <p:sp>
          <p:nvSpPr>
            <p:cNvPr id="33" name="TextBox 32"/>
            <p:cNvSpPr txBox="1"/>
            <p:nvPr/>
          </p:nvSpPr>
          <p:spPr>
            <a:xfrm>
              <a:off x="11403784" y="8740289"/>
              <a:ext cx="1582901" cy="481246"/>
            </a:xfrm>
            <a:prstGeom prst="rect">
              <a:avLst/>
            </a:prstGeom>
            <a:noFill/>
            <a:ln w="38100">
              <a:noFill/>
            </a:ln>
          </p:spPr>
          <p:txBody>
            <a:bodyPr wrap="square" rtlCol="0">
              <a:spAutoFit/>
            </a:bodyPr>
            <a:lstStyle/>
            <a:p>
              <a:pPr algn="ctr"/>
              <a:r>
                <a:rPr lang="en-US" sz="889" dirty="0">
                  <a:highlight>
                    <a:srgbClr val="FFFF00"/>
                  </a:highlight>
                </a:rPr>
                <a:t>Daniel Lewis</a:t>
              </a:r>
            </a:p>
          </p:txBody>
        </p:sp>
      </p:grpSp>
      <p:grpSp>
        <p:nvGrpSpPr>
          <p:cNvPr id="77" name="Group 76"/>
          <p:cNvGrpSpPr/>
          <p:nvPr/>
        </p:nvGrpSpPr>
        <p:grpSpPr>
          <a:xfrm>
            <a:off x="4262558" y="3164539"/>
            <a:ext cx="795543" cy="1330143"/>
            <a:chOff x="4047357" y="3830983"/>
            <a:chExt cx="1670640" cy="2793302"/>
          </a:xfrm>
        </p:grpSpPr>
        <p:pic>
          <p:nvPicPr>
            <p:cNvPr id="78" name="Picture 77"/>
            <p:cNvPicPr preferRelativeResize="0">
              <a:picLocks/>
            </p:cNvPicPr>
            <p:nvPr/>
          </p:nvPicPr>
          <p:blipFill rotWithShape="1">
            <a:blip r:embed="rId10" cstate="print">
              <a:extLst>
                <a:ext uri="{28A0092B-C50C-407E-A947-70E740481C1C}">
                  <a14:useLocalDpi xmlns:a14="http://schemas.microsoft.com/office/drawing/2010/main" val="0"/>
                </a:ext>
              </a:extLst>
            </a:blip>
            <a:srcRect l="8062" r="5584"/>
            <a:stretch/>
          </p:blipFill>
          <p:spPr>
            <a:xfrm>
              <a:off x="4047357" y="3830983"/>
              <a:ext cx="1627403" cy="2016252"/>
            </a:xfrm>
            <a:prstGeom prst="rect">
              <a:avLst/>
            </a:prstGeom>
            <a:ln>
              <a:noFill/>
            </a:ln>
          </p:spPr>
        </p:pic>
        <p:sp>
          <p:nvSpPr>
            <p:cNvPr id="79" name="TextBox 78"/>
            <p:cNvSpPr txBox="1"/>
            <p:nvPr/>
          </p:nvSpPr>
          <p:spPr>
            <a:xfrm>
              <a:off x="4161605" y="5855689"/>
              <a:ext cx="1556392" cy="768596"/>
            </a:xfrm>
            <a:prstGeom prst="rect">
              <a:avLst/>
            </a:prstGeom>
            <a:noFill/>
          </p:spPr>
          <p:txBody>
            <a:bodyPr wrap="square" rtlCol="0">
              <a:spAutoFit/>
            </a:bodyPr>
            <a:lstStyle/>
            <a:p>
              <a:r>
                <a:rPr lang="en-US" sz="889" dirty="0"/>
                <a:t>Junichi Kanai</a:t>
              </a:r>
            </a:p>
          </p:txBody>
        </p:sp>
      </p:grpSp>
      <p:grpSp>
        <p:nvGrpSpPr>
          <p:cNvPr id="80" name="Group 79"/>
          <p:cNvGrpSpPr/>
          <p:nvPr/>
        </p:nvGrpSpPr>
        <p:grpSpPr>
          <a:xfrm>
            <a:off x="7544132" y="3176574"/>
            <a:ext cx="802222" cy="1319226"/>
            <a:chOff x="5847697" y="3882247"/>
            <a:chExt cx="1684666" cy="2770375"/>
          </a:xfrm>
        </p:grpSpPr>
        <p:pic>
          <p:nvPicPr>
            <p:cNvPr id="81" name="Picture 80"/>
            <p:cNvPicPr preferRelativeResize="0">
              <a:picLocks/>
            </p:cNvPicPr>
            <p:nvPr/>
          </p:nvPicPr>
          <p:blipFill rotWithShape="1">
            <a:blip r:embed="rId11" cstate="print">
              <a:extLst>
                <a:ext uri="{28A0092B-C50C-407E-A947-70E740481C1C}">
                  <a14:useLocalDpi xmlns:a14="http://schemas.microsoft.com/office/drawing/2010/main" val="0"/>
                </a:ext>
              </a:extLst>
            </a:blip>
            <a:srcRect l="6136" r="5911"/>
            <a:stretch/>
          </p:blipFill>
          <p:spPr>
            <a:xfrm>
              <a:off x="5847697" y="3882247"/>
              <a:ext cx="1627403" cy="2020253"/>
            </a:xfrm>
            <a:prstGeom prst="rect">
              <a:avLst/>
            </a:prstGeom>
            <a:ln>
              <a:noFill/>
            </a:ln>
          </p:spPr>
        </p:pic>
        <p:sp>
          <p:nvSpPr>
            <p:cNvPr id="82" name="TextBox 81"/>
            <p:cNvSpPr txBox="1"/>
            <p:nvPr/>
          </p:nvSpPr>
          <p:spPr>
            <a:xfrm>
              <a:off x="5889630" y="5884026"/>
              <a:ext cx="1642733" cy="768596"/>
            </a:xfrm>
            <a:prstGeom prst="rect">
              <a:avLst/>
            </a:prstGeom>
            <a:noFill/>
          </p:spPr>
          <p:txBody>
            <a:bodyPr wrap="square" rtlCol="0">
              <a:spAutoFit/>
            </a:bodyPr>
            <a:lstStyle/>
            <a:p>
              <a:pPr algn="ctr"/>
              <a:r>
                <a:rPr lang="en-US" sz="889" dirty="0"/>
                <a:t>Shayla Sawyer</a:t>
              </a:r>
            </a:p>
          </p:txBody>
        </p:sp>
      </p:grpSp>
      <p:sp>
        <p:nvSpPr>
          <p:cNvPr id="35" name="TextBox 34"/>
          <p:cNvSpPr txBox="1"/>
          <p:nvPr/>
        </p:nvSpPr>
        <p:spPr>
          <a:xfrm>
            <a:off x="210707" y="2799543"/>
            <a:ext cx="4106255" cy="297454"/>
          </a:xfrm>
          <a:prstGeom prst="rect">
            <a:avLst/>
          </a:prstGeom>
          <a:noFill/>
        </p:spPr>
        <p:txBody>
          <a:bodyPr wrap="square" rtlCol="0">
            <a:spAutoFit/>
          </a:bodyPr>
          <a:lstStyle/>
          <a:p>
            <a:r>
              <a:rPr lang="en-US" sz="1333" b="1" dirty="0"/>
              <a:t>ELECTRICAL and COMPUTER SYSTEMS ENGINEERING:</a:t>
            </a:r>
          </a:p>
        </p:txBody>
      </p:sp>
      <p:grpSp>
        <p:nvGrpSpPr>
          <p:cNvPr id="25" name="Group 24"/>
          <p:cNvGrpSpPr/>
          <p:nvPr/>
        </p:nvGrpSpPr>
        <p:grpSpPr>
          <a:xfrm>
            <a:off x="1130046" y="1400908"/>
            <a:ext cx="774954" cy="1328444"/>
            <a:chOff x="6691215" y="1283597"/>
            <a:chExt cx="1033272" cy="1771260"/>
          </a:xfrm>
        </p:grpSpPr>
        <p:pic>
          <p:nvPicPr>
            <p:cNvPr id="9" name="Picture 8"/>
            <p:cNvPicPr preferRelativeResize="0">
              <a:picLocks/>
            </p:cNvPicPr>
            <p:nvPr/>
          </p:nvPicPr>
          <p:blipFill rotWithShape="1">
            <a:blip r:embed="rId12">
              <a:extLst>
                <a:ext uri="{28A0092B-C50C-407E-A947-70E740481C1C}">
                  <a14:useLocalDpi xmlns:a14="http://schemas.microsoft.com/office/drawing/2010/main" val="0"/>
                </a:ext>
              </a:extLst>
            </a:blip>
            <a:srcRect l="15559" r="12757"/>
            <a:stretch/>
          </p:blipFill>
          <p:spPr>
            <a:xfrm>
              <a:off x="6691215" y="1283597"/>
              <a:ext cx="1033272" cy="1275593"/>
            </a:xfrm>
            <a:prstGeom prst="rect">
              <a:avLst/>
            </a:prstGeom>
            <a:ln>
              <a:noFill/>
            </a:ln>
          </p:spPr>
        </p:pic>
        <p:sp>
          <p:nvSpPr>
            <p:cNvPr id="87" name="TextBox 86"/>
            <p:cNvSpPr txBox="1"/>
            <p:nvPr/>
          </p:nvSpPr>
          <p:spPr>
            <a:xfrm>
              <a:off x="6796918" y="2566859"/>
              <a:ext cx="843185" cy="487998"/>
            </a:xfrm>
            <a:prstGeom prst="rect">
              <a:avLst/>
            </a:prstGeom>
            <a:noFill/>
          </p:spPr>
          <p:txBody>
            <a:bodyPr wrap="square" rtlCol="0">
              <a:spAutoFit/>
            </a:bodyPr>
            <a:lstStyle/>
            <a:p>
              <a:pPr algn="ctr">
                <a:tabLst>
                  <a:tab pos="111898" algn="l"/>
                </a:tabLst>
              </a:pPr>
              <a:r>
                <a:rPr lang="en-US" sz="889" dirty="0"/>
                <a:t>Sarah Felix</a:t>
              </a:r>
            </a:p>
          </p:txBody>
        </p:sp>
      </p:grpSp>
      <p:grpSp>
        <p:nvGrpSpPr>
          <p:cNvPr id="20" name="Group 19"/>
          <p:cNvGrpSpPr/>
          <p:nvPr/>
        </p:nvGrpSpPr>
        <p:grpSpPr>
          <a:xfrm>
            <a:off x="2632842" y="3152389"/>
            <a:ext cx="772628" cy="1335268"/>
            <a:chOff x="2653441" y="3126835"/>
            <a:chExt cx="1030171" cy="1780357"/>
          </a:xfrm>
        </p:grpSpPr>
        <p:pic>
          <p:nvPicPr>
            <p:cNvPr id="1026" name="Picture 2" descr="Mona M. Hella"/>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53441" y="3126835"/>
              <a:ext cx="1030171"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3613" y="4419195"/>
              <a:ext cx="875562" cy="487997"/>
            </a:xfrm>
            <a:prstGeom prst="rect">
              <a:avLst/>
            </a:prstGeom>
            <a:noFill/>
            <a:ln>
              <a:noFill/>
            </a:ln>
          </p:spPr>
          <p:txBody>
            <a:bodyPr wrap="square" rtlCol="0">
              <a:spAutoFit/>
            </a:bodyPr>
            <a:lstStyle/>
            <a:p>
              <a:r>
                <a:rPr lang="en-US" sz="889" dirty="0"/>
                <a:t>Mona Hella</a:t>
              </a:r>
            </a:p>
          </p:txBody>
        </p:sp>
      </p:grpSp>
      <p:grpSp>
        <p:nvGrpSpPr>
          <p:cNvPr id="36" name="Group 35"/>
          <p:cNvGrpSpPr/>
          <p:nvPr/>
        </p:nvGrpSpPr>
        <p:grpSpPr>
          <a:xfrm>
            <a:off x="152400" y="3124200"/>
            <a:ext cx="833558" cy="1197026"/>
            <a:chOff x="4656107" y="3127001"/>
            <a:chExt cx="1111410" cy="1596034"/>
          </a:xfrm>
        </p:grpSpPr>
        <p:pic>
          <p:nvPicPr>
            <p:cNvPr id="1028" name="Picture 4" descr="Ishwara B. Bhat"/>
            <p:cNvPicPr preferRelativeResize="0">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540000">
              <a:off x="4656107" y="3127001"/>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25156" y="4417482"/>
              <a:ext cx="1042361" cy="305553"/>
            </a:xfrm>
            <a:prstGeom prst="rect">
              <a:avLst/>
            </a:prstGeom>
            <a:noFill/>
          </p:spPr>
          <p:txBody>
            <a:bodyPr wrap="square" rtlCol="0">
              <a:spAutoFit/>
            </a:bodyPr>
            <a:lstStyle/>
            <a:p>
              <a:r>
                <a:rPr lang="en-US" sz="889" dirty="0"/>
                <a:t>Ishwara Bhat</a:t>
              </a:r>
            </a:p>
          </p:txBody>
        </p:sp>
      </p:grpSp>
      <p:grpSp>
        <p:nvGrpSpPr>
          <p:cNvPr id="39" name="Group 38"/>
          <p:cNvGrpSpPr/>
          <p:nvPr/>
        </p:nvGrpSpPr>
        <p:grpSpPr>
          <a:xfrm>
            <a:off x="5089328" y="3163591"/>
            <a:ext cx="839392" cy="1332209"/>
            <a:chOff x="8072061" y="3104115"/>
            <a:chExt cx="1119189" cy="1776278"/>
          </a:xfrm>
        </p:grpSpPr>
        <p:pic>
          <p:nvPicPr>
            <p:cNvPr id="1030" name="Picture 6" descr="Prabhakar Neti"/>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072061" y="3104115"/>
              <a:ext cx="1070452" cy="128016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143589" y="4392396"/>
              <a:ext cx="1047661" cy="487997"/>
            </a:xfrm>
            <a:prstGeom prst="rect">
              <a:avLst/>
            </a:prstGeom>
            <a:noFill/>
            <a:ln w="38100">
              <a:noFill/>
            </a:ln>
          </p:spPr>
          <p:txBody>
            <a:bodyPr wrap="square" rtlCol="0">
              <a:spAutoFit/>
            </a:bodyPr>
            <a:lstStyle/>
            <a:p>
              <a:r>
                <a:rPr lang="en-US" sz="889" dirty="0">
                  <a:highlight>
                    <a:srgbClr val="FFFF00"/>
                  </a:highlight>
                </a:rPr>
                <a:t>Prabhakar Neti</a:t>
              </a:r>
            </a:p>
          </p:txBody>
        </p:sp>
      </p:grpSp>
      <p:grpSp>
        <p:nvGrpSpPr>
          <p:cNvPr id="41" name="Group 40"/>
          <p:cNvGrpSpPr/>
          <p:nvPr/>
        </p:nvGrpSpPr>
        <p:grpSpPr>
          <a:xfrm>
            <a:off x="514723" y="5093323"/>
            <a:ext cx="844139" cy="1326782"/>
            <a:chOff x="3676634" y="4713357"/>
            <a:chExt cx="1125519" cy="1769042"/>
          </a:xfrm>
        </p:grpSpPr>
        <p:pic>
          <p:nvPicPr>
            <p:cNvPr id="1032" name="Picture 8" descr="Nima Ahmadi"/>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6634" y="4713357"/>
              <a:ext cx="1033272" cy="128016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744483" y="5994402"/>
              <a:ext cx="1057670" cy="487997"/>
            </a:xfrm>
            <a:prstGeom prst="rect">
              <a:avLst/>
            </a:prstGeom>
            <a:noFill/>
          </p:spPr>
          <p:txBody>
            <a:bodyPr wrap="square" rtlCol="0">
              <a:spAutoFit/>
            </a:bodyPr>
            <a:lstStyle/>
            <a:p>
              <a:r>
                <a:rPr lang="en-US" sz="889" dirty="0">
                  <a:highlight>
                    <a:srgbClr val="FFFF00"/>
                  </a:highlight>
                </a:rPr>
                <a:t>Nima Ahmadi</a:t>
              </a:r>
            </a:p>
          </p:txBody>
        </p:sp>
      </p:grpSp>
      <p:grpSp>
        <p:nvGrpSpPr>
          <p:cNvPr id="3" name="Group 2"/>
          <p:cNvGrpSpPr/>
          <p:nvPr/>
        </p:nvGrpSpPr>
        <p:grpSpPr>
          <a:xfrm>
            <a:off x="6081514" y="1464853"/>
            <a:ext cx="894596" cy="1190717"/>
            <a:chOff x="9990366" y="1269999"/>
            <a:chExt cx="1192795" cy="1587623"/>
          </a:xfrm>
        </p:grpSpPr>
        <p:sp>
          <p:nvSpPr>
            <p:cNvPr id="44" name="TextBox 43"/>
            <p:cNvSpPr txBox="1"/>
            <p:nvPr/>
          </p:nvSpPr>
          <p:spPr>
            <a:xfrm>
              <a:off x="9990366" y="2552069"/>
              <a:ext cx="1192795" cy="305553"/>
            </a:xfrm>
            <a:prstGeom prst="rect">
              <a:avLst/>
            </a:prstGeom>
            <a:noFill/>
            <a:ln w="38100">
              <a:solidFill>
                <a:srgbClr val="92D050"/>
              </a:solidFill>
            </a:ln>
          </p:spPr>
          <p:txBody>
            <a:bodyPr wrap="square" rtlCol="0">
              <a:spAutoFit/>
            </a:bodyPr>
            <a:lstStyle/>
            <a:p>
              <a:pPr algn="ctr"/>
              <a:r>
                <a:rPr lang="en-US" sz="889" dirty="0">
                  <a:highlight>
                    <a:srgbClr val="FFFF00"/>
                  </a:highlight>
                </a:rPr>
                <a:t>Indika Perera</a:t>
              </a:r>
            </a:p>
          </p:txBody>
        </p:sp>
        <p:pic>
          <p:nvPicPr>
            <p:cNvPr id="71" name="Picture 70"/>
            <p:cNvPicPr preferRelativeResize="0">
              <a:picLocks/>
            </p:cNvPicPr>
            <p:nvPr/>
          </p:nvPicPr>
          <p:blipFill rotWithShape="1">
            <a:blip r:embed="rId17"/>
            <a:srcRect l="29540" r="25857"/>
            <a:stretch/>
          </p:blipFill>
          <p:spPr>
            <a:xfrm flipH="1">
              <a:off x="10115253" y="1269999"/>
              <a:ext cx="1033272" cy="1280160"/>
            </a:xfrm>
            <a:prstGeom prst="rect">
              <a:avLst/>
            </a:prstGeom>
            <a:ln w="38100">
              <a:solidFill>
                <a:srgbClr val="92D050"/>
              </a:solidFill>
            </a:ln>
          </p:spPr>
        </p:pic>
      </p:grpSp>
      <p:grpSp>
        <p:nvGrpSpPr>
          <p:cNvPr id="16" name="Group 15"/>
          <p:cNvGrpSpPr/>
          <p:nvPr/>
        </p:nvGrpSpPr>
        <p:grpSpPr>
          <a:xfrm>
            <a:off x="5181600" y="1447800"/>
            <a:ext cx="1033290" cy="1274262"/>
            <a:chOff x="8911658" y="1269999"/>
            <a:chExt cx="1377720" cy="1699016"/>
          </a:xfrm>
        </p:grpSpPr>
        <p:sp>
          <p:nvSpPr>
            <p:cNvPr id="43" name="TextBox 42"/>
            <p:cNvSpPr txBox="1"/>
            <p:nvPr/>
          </p:nvSpPr>
          <p:spPr>
            <a:xfrm>
              <a:off x="8911658" y="2566426"/>
              <a:ext cx="1377720" cy="402589"/>
            </a:xfrm>
            <a:prstGeom prst="rect">
              <a:avLst/>
            </a:prstGeom>
            <a:noFill/>
          </p:spPr>
          <p:txBody>
            <a:bodyPr wrap="square" rtlCol="0">
              <a:spAutoFit/>
            </a:bodyPr>
            <a:lstStyle/>
            <a:p>
              <a:pPr algn="ctr">
                <a:lnSpc>
                  <a:spcPts val="833"/>
                </a:lnSpc>
              </a:pPr>
              <a:r>
                <a:rPr lang="en-US" sz="889" dirty="0"/>
                <a:t>Karthik Panneerselvam</a:t>
              </a:r>
            </a:p>
          </p:txBody>
        </p:sp>
        <p:pic>
          <p:nvPicPr>
            <p:cNvPr id="74" name="Picture 18" descr="http://cemsim.rpi.edu/sites/default/files/styles/640_x_640_crop/public/people/karthi.jpg?itok=RKpcMvj0"/>
            <p:cNvPicPr preferRelativeResize="0">
              <a:picLocks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9122195" y="1269999"/>
              <a:ext cx="1033272" cy="1280160"/>
            </a:xfrm>
            <a:prstGeom prst="rect">
              <a:avLst/>
            </a:prstGeom>
            <a:solidFill>
              <a:schemeClr val="bg1"/>
            </a:solidFill>
          </p:spPr>
        </p:pic>
      </p:grpSp>
      <p:grpSp>
        <p:nvGrpSpPr>
          <p:cNvPr id="59" name="Group 58">
            <a:extLst>
              <a:ext uri="{FF2B5EF4-FFF2-40B4-BE49-F238E27FC236}">
                <a16:creationId xmlns:a16="http://schemas.microsoft.com/office/drawing/2014/main" id="{2FF2C02F-AD47-10D3-5B43-8708F2AF8345}"/>
              </a:ext>
            </a:extLst>
          </p:cNvPr>
          <p:cNvGrpSpPr/>
          <p:nvPr/>
        </p:nvGrpSpPr>
        <p:grpSpPr>
          <a:xfrm>
            <a:off x="1210581" y="5076995"/>
            <a:ext cx="1245609" cy="1343110"/>
            <a:chOff x="4642230" y="4795368"/>
            <a:chExt cx="1819111" cy="1790813"/>
          </a:xfrm>
        </p:grpSpPr>
        <p:pic>
          <p:nvPicPr>
            <p:cNvPr id="54" name="Picture 6" descr="Rostyslav (Rosty) Korolov">
              <a:extLst>
                <a:ext uri="{FF2B5EF4-FFF2-40B4-BE49-F238E27FC236}">
                  <a16:creationId xmlns:a16="http://schemas.microsoft.com/office/drawing/2014/main" id="{9CAD1F43-8D8E-164F-DFCE-123B8EE7B429}"/>
                </a:ext>
              </a:extLst>
            </p:cNvPr>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2946" y="4795368"/>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808D5546-E612-D460-D445-3B2E916D0ADE}"/>
                </a:ext>
              </a:extLst>
            </p:cNvPr>
            <p:cNvSpPr txBox="1"/>
            <p:nvPr/>
          </p:nvSpPr>
          <p:spPr>
            <a:xfrm>
              <a:off x="4642230" y="6098184"/>
              <a:ext cx="1819111" cy="487997"/>
            </a:xfrm>
            <a:prstGeom prst="rect">
              <a:avLst/>
            </a:prstGeom>
            <a:noFill/>
          </p:spPr>
          <p:txBody>
            <a:bodyPr wrap="square" rtlCol="0">
              <a:spAutoFit/>
            </a:bodyPr>
            <a:lstStyle/>
            <a:p>
              <a:pPr algn="ctr"/>
              <a:r>
                <a:rPr lang="en-US" sz="889" dirty="0"/>
                <a:t>Rostyslav (</a:t>
              </a:r>
              <a:r>
                <a:rPr lang="en-US" sz="889" dirty="0" err="1"/>
                <a:t>Rosty</a:t>
              </a:r>
              <a:r>
                <a:rPr lang="en-US" sz="889" dirty="0"/>
                <a:t>) Korolov</a:t>
              </a:r>
            </a:p>
          </p:txBody>
        </p:sp>
      </p:grpSp>
      <p:grpSp>
        <p:nvGrpSpPr>
          <p:cNvPr id="64" name="Group 63">
            <a:extLst>
              <a:ext uri="{FF2B5EF4-FFF2-40B4-BE49-F238E27FC236}">
                <a16:creationId xmlns:a16="http://schemas.microsoft.com/office/drawing/2014/main" id="{4481C931-FC58-B7E9-3297-3BC6CC28879E}"/>
              </a:ext>
            </a:extLst>
          </p:cNvPr>
          <p:cNvGrpSpPr/>
          <p:nvPr/>
        </p:nvGrpSpPr>
        <p:grpSpPr>
          <a:xfrm>
            <a:off x="7405437" y="5029200"/>
            <a:ext cx="840519" cy="1322083"/>
            <a:chOff x="10659961" y="4811121"/>
            <a:chExt cx="1120692" cy="1762777"/>
          </a:xfrm>
        </p:grpSpPr>
        <p:pic>
          <p:nvPicPr>
            <p:cNvPr id="62" name="Picture 8">
              <a:extLst>
                <a:ext uri="{FF2B5EF4-FFF2-40B4-BE49-F238E27FC236}">
                  <a16:creationId xmlns:a16="http://schemas.microsoft.com/office/drawing/2014/main" id="{4A954B81-7B04-0EBC-825C-C6C943977F9C}"/>
                </a:ext>
              </a:extLst>
            </p:cNvPr>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59961" y="4811121"/>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8FB5F59-1E64-7351-36F4-15D8E4335A92}"/>
                </a:ext>
              </a:extLst>
            </p:cNvPr>
            <p:cNvSpPr txBox="1"/>
            <p:nvPr/>
          </p:nvSpPr>
          <p:spPr>
            <a:xfrm>
              <a:off x="10714538" y="6085901"/>
              <a:ext cx="1066115" cy="487997"/>
            </a:xfrm>
            <a:prstGeom prst="rect">
              <a:avLst/>
            </a:prstGeom>
            <a:noFill/>
          </p:spPr>
          <p:txBody>
            <a:bodyPr wrap="square" rtlCol="0">
              <a:spAutoFit/>
            </a:bodyPr>
            <a:lstStyle/>
            <a:p>
              <a:r>
                <a:rPr lang="en-US" sz="889" dirty="0"/>
                <a:t>Chaitanya </a:t>
              </a:r>
              <a:r>
                <a:rPr lang="en-US" sz="889" dirty="0" err="1"/>
                <a:t>Ullal</a:t>
              </a:r>
              <a:endParaRPr lang="en-US" sz="889" dirty="0"/>
            </a:p>
          </p:txBody>
        </p:sp>
      </p:grpSp>
      <p:grpSp>
        <p:nvGrpSpPr>
          <p:cNvPr id="98" name="Group 97"/>
          <p:cNvGrpSpPr/>
          <p:nvPr/>
        </p:nvGrpSpPr>
        <p:grpSpPr>
          <a:xfrm>
            <a:off x="7792204" y="1483078"/>
            <a:ext cx="894596" cy="1183922"/>
            <a:chOff x="28414529" y="5143497"/>
            <a:chExt cx="3220547" cy="4262121"/>
          </a:xfrm>
        </p:grpSpPr>
        <p:sp>
          <p:nvSpPr>
            <p:cNvPr id="70" name="TextBox 69">
              <a:extLst>
                <a:ext uri="{FF2B5EF4-FFF2-40B4-BE49-F238E27FC236}">
                  <a16:creationId xmlns:a16="http://schemas.microsoft.com/office/drawing/2014/main" id="{8C343998-B84D-AEDF-14CA-3CD91C484679}"/>
                </a:ext>
              </a:extLst>
            </p:cNvPr>
            <p:cNvSpPr txBox="1"/>
            <p:nvPr/>
          </p:nvSpPr>
          <p:spPr>
            <a:xfrm>
              <a:off x="28414529" y="8580624"/>
              <a:ext cx="3220547" cy="824994"/>
            </a:xfrm>
            <a:prstGeom prst="rect">
              <a:avLst/>
            </a:prstGeom>
            <a:noFill/>
          </p:spPr>
          <p:txBody>
            <a:bodyPr wrap="square" rtlCol="0">
              <a:spAutoFit/>
            </a:bodyPr>
            <a:lstStyle/>
            <a:p>
              <a:pPr algn="ctr"/>
              <a:r>
                <a:rPr lang="en-US" sz="889" dirty="0"/>
                <a:t>Fred Willett</a:t>
              </a:r>
            </a:p>
          </p:txBody>
        </p:sp>
        <p:pic>
          <p:nvPicPr>
            <p:cNvPr id="84" name="Picture 83" descr="A person wearing glasses&#10;&#10;Description automatically generated with medium confidence">
              <a:extLst>
                <a:ext uri="{FF2B5EF4-FFF2-40B4-BE49-F238E27FC236}">
                  <a16:creationId xmlns:a16="http://schemas.microsoft.com/office/drawing/2014/main" id="{C71668E4-ABEF-7DD6-62DB-3BF619222E8A}"/>
                </a:ext>
              </a:extLst>
            </p:cNvPr>
            <p:cNvPicPr preferRelativeResize="0">
              <a:picLocks/>
            </p:cNvPicPr>
            <p:nvPr/>
          </p:nvPicPr>
          <p:blipFill rotWithShape="1">
            <a:blip r:embed="rId21" cstate="print">
              <a:extLst>
                <a:ext uri="{28A0092B-C50C-407E-A947-70E740481C1C}">
                  <a14:useLocalDpi xmlns:a14="http://schemas.microsoft.com/office/drawing/2010/main" val="0"/>
                </a:ext>
              </a:extLst>
            </a:blip>
            <a:srcRect l="7189" r="6853"/>
            <a:stretch/>
          </p:blipFill>
          <p:spPr>
            <a:xfrm>
              <a:off x="28514532" y="5143497"/>
              <a:ext cx="2788920" cy="3456432"/>
            </a:xfrm>
            <a:prstGeom prst="rect">
              <a:avLst/>
            </a:prstGeom>
          </p:spPr>
        </p:pic>
      </p:grpSp>
      <p:grpSp>
        <p:nvGrpSpPr>
          <p:cNvPr id="92" name="Group 91">
            <a:extLst>
              <a:ext uri="{FF2B5EF4-FFF2-40B4-BE49-F238E27FC236}">
                <a16:creationId xmlns:a16="http://schemas.microsoft.com/office/drawing/2014/main" id="{F1688862-50E8-A5FC-27CE-EF2898793E80}"/>
              </a:ext>
            </a:extLst>
          </p:cNvPr>
          <p:cNvGrpSpPr/>
          <p:nvPr/>
        </p:nvGrpSpPr>
        <p:grpSpPr>
          <a:xfrm>
            <a:off x="5906283" y="3154081"/>
            <a:ext cx="820914" cy="1315762"/>
            <a:chOff x="10803538" y="3155354"/>
            <a:chExt cx="1094552" cy="1754351"/>
          </a:xfrm>
        </p:grpSpPr>
        <p:sp>
          <p:nvSpPr>
            <p:cNvPr id="51" name="TextBox 50">
              <a:extLst>
                <a:ext uri="{FF2B5EF4-FFF2-40B4-BE49-F238E27FC236}">
                  <a16:creationId xmlns:a16="http://schemas.microsoft.com/office/drawing/2014/main" id="{A2BE8975-7744-6100-5F2F-6B95E4FD74D3}"/>
                </a:ext>
              </a:extLst>
            </p:cNvPr>
            <p:cNvSpPr txBox="1"/>
            <p:nvPr/>
          </p:nvSpPr>
          <p:spPr>
            <a:xfrm>
              <a:off x="10803538" y="4421707"/>
              <a:ext cx="1094552" cy="487998"/>
            </a:xfrm>
            <a:prstGeom prst="rect">
              <a:avLst/>
            </a:prstGeom>
            <a:noFill/>
          </p:spPr>
          <p:txBody>
            <a:bodyPr wrap="square" rtlCol="0">
              <a:spAutoFit/>
            </a:bodyPr>
            <a:lstStyle/>
            <a:p>
              <a:pPr algn="ctr"/>
              <a:r>
                <a:rPr lang="en-US" sz="889" dirty="0"/>
                <a:t>Alex Patterson</a:t>
              </a:r>
            </a:p>
          </p:txBody>
        </p:sp>
        <p:pic>
          <p:nvPicPr>
            <p:cNvPr id="85" name="Picture 84">
              <a:extLst>
                <a:ext uri="{FF2B5EF4-FFF2-40B4-BE49-F238E27FC236}">
                  <a16:creationId xmlns:a16="http://schemas.microsoft.com/office/drawing/2014/main" id="{3B271852-97BC-D527-8DEB-533EFA1E67C9}"/>
                </a:ext>
              </a:extLst>
            </p:cNvPr>
            <p:cNvPicPr preferRelativeResize="0">
              <a:picLocks/>
            </p:cNvPicPr>
            <p:nvPr/>
          </p:nvPicPr>
          <p:blipFill>
            <a:blip r:embed="rId22"/>
            <a:stretch>
              <a:fillRect/>
            </a:stretch>
          </p:blipFill>
          <p:spPr>
            <a:xfrm>
              <a:off x="10811609" y="3155354"/>
              <a:ext cx="1033272" cy="1280160"/>
            </a:xfrm>
            <a:prstGeom prst="rect">
              <a:avLst/>
            </a:prstGeom>
          </p:spPr>
        </p:pic>
      </p:grpSp>
      <p:grpSp>
        <p:nvGrpSpPr>
          <p:cNvPr id="93" name="Group 92">
            <a:extLst>
              <a:ext uri="{FF2B5EF4-FFF2-40B4-BE49-F238E27FC236}">
                <a16:creationId xmlns:a16="http://schemas.microsoft.com/office/drawing/2014/main" id="{0B10B3F9-9572-7F93-3342-735D0F9A3693}"/>
              </a:ext>
            </a:extLst>
          </p:cNvPr>
          <p:cNvGrpSpPr/>
          <p:nvPr/>
        </p:nvGrpSpPr>
        <p:grpSpPr>
          <a:xfrm>
            <a:off x="3471042" y="3162341"/>
            <a:ext cx="854221" cy="1181059"/>
            <a:chOff x="9470666" y="3153247"/>
            <a:chExt cx="1138961" cy="1574747"/>
          </a:xfrm>
        </p:grpSpPr>
        <p:sp>
          <p:nvSpPr>
            <p:cNvPr id="32" name="TextBox 31">
              <a:extLst>
                <a:ext uri="{FF2B5EF4-FFF2-40B4-BE49-F238E27FC236}">
                  <a16:creationId xmlns:a16="http://schemas.microsoft.com/office/drawing/2014/main" id="{F1AC3BFF-6D96-84B6-5DA2-EC2A9CA10C55}"/>
                </a:ext>
              </a:extLst>
            </p:cNvPr>
            <p:cNvSpPr txBox="1"/>
            <p:nvPr/>
          </p:nvSpPr>
          <p:spPr>
            <a:xfrm flipH="1">
              <a:off x="9470666" y="4422440"/>
              <a:ext cx="1138961" cy="305554"/>
            </a:xfrm>
            <a:prstGeom prst="rect">
              <a:avLst/>
            </a:prstGeom>
            <a:noFill/>
          </p:spPr>
          <p:txBody>
            <a:bodyPr wrap="square" rtlCol="0">
              <a:spAutoFit/>
            </a:bodyPr>
            <a:lstStyle/>
            <a:p>
              <a:pPr algn="ctr"/>
              <a:r>
                <a:rPr lang="en-US" sz="889" dirty="0"/>
                <a:t>Rena Huang</a:t>
              </a:r>
            </a:p>
          </p:txBody>
        </p:sp>
        <p:pic>
          <p:nvPicPr>
            <p:cNvPr id="91" name="Picture 4" descr="Rena Huang">
              <a:extLst>
                <a:ext uri="{FF2B5EF4-FFF2-40B4-BE49-F238E27FC236}">
                  <a16:creationId xmlns:a16="http://schemas.microsoft.com/office/drawing/2014/main" id="{D407B3A4-DB50-038A-30E9-2A1A59A667FE}"/>
                </a:ext>
              </a:extLst>
            </p:cNvPr>
            <p:cNvPicPr preferRelativeResize="0">
              <a:picLocks noChangeArrowheads="1"/>
            </p:cNvPicPr>
            <p:nvPr/>
          </p:nvPicPr>
          <p:blipFill rotWithShape="1">
            <a:blip r:embed="rId23" cstate="print">
              <a:extLst>
                <a:ext uri="{28A0092B-C50C-407E-A947-70E740481C1C}">
                  <a14:useLocalDpi xmlns:a14="http://schemas.microsoft.com/office/drawing/2010/main" val="0"/>
                </a:ext>
              </a:extLst>
            </a:blip>
            <a:srcRect l="7684" r="6736"/>
            <a:stretch/>
          </p:blipFill>
          <p:spPr bwMode="auto">
            <a:xfrm>
              <a:off x="9500303" y="3153247"/>
              <a:ext cx="1033272" cy="1280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942827-A240-E36F-76A5-406F784702E8}"/>
              </a:ext>
            </a:extLst>
          </p:cNvPr>
          <p:cNvGrpSpPr/>
          <p:nvPr/>
        </p:nvGrpSpPr>
        <p:grpSpPr>
          <a:xfrm>
            <a:off x="6670040" y="3162665"/>
            <a:ext cx="1000595" cy="1180510"/>
            <a:chOff x="22861327" y="10526097"/>
            <a:chExt cx="3602141" cy="4249835"/>
          </a:xfrm>
        </p:grpSpPr>
        <p:sp>
          <p:nvSpPr>
            <p:cNvPr id="26" name="TextBox 25">
              <a:extLst>
                <a:ext uri="{FF2B5EF4-FFF2-40B4-BE49-F238E27FC236}">
                  <a16:creationId xmlns:a16="http://schemas.microsoft.com/office/drawing/2014/main" id="{6441C9A6-537B-9311-9E6C-751C67A82D84}"/>
                </a:ext>
              </a:extLst>
            </p:cNvPr>
            <p:cNvSpPr txBox="1"/>
            <p:nvPr/>
          </p:nvSpPr>
          <p:spPr>
            <a:xfrm>
              <a:off x="22861327" y="13950938"/>
              <a:ext cx="3602141" cy="824994"/>
            </a:xfrm>
            <a:prstGeom prst="rect">
              <a:avLst/>
            </a:prstGeom>
            <a:noFill/>
            <a:ln w="38100">
              <a:noFill/>
            </a:ln>
          </p:spPr>
          <p:txBody>
            <a:bodyPr wrap="none" rtlCol="0">
              <a:spAutoFit/>
            </a:bodyPr>
            <a:lstStyle/>
            <a:p>
              <a:r>
                <a:rPr lang="en-US" sz="889" dirty="0">
                  <a:highlight>
                    <a:srgbClr val="FFFF00"/>
                  </a:highlight>
                </a:rPr>
                <a:t>James Dylan Rees</a:t>
              </a:r>
            </a:p>
          </p:txBody>
        </p:sp>
        <p:pic>
          <p:nvPicPr>
            <p:cNvPr id="94" name="Picture 93">
              <a:extLst>
                <a:ext uri="{FF2B5EF4-FFF2-40B4-BE49-F238E27FC236}">
                  <a16:creationId xmlns:a16="http://schemas.microsoft.com/office/drawing/2014/main" id="{2E43DB20-B1FB-D9A8-CE55-F97C8DAAA30C}"/>
                </a:ext>
              </a:extLst>
            </p:cNvPr>
            <p:cNvPicPr preferRelativeResize="0">
              <a:picLocks/>
            </p:cNvPicPr>
            <p:nvPr/>
          </p:nvPicPr>
          <p:blipFill rotWithShape="1">
            <a:blip r:embed="rId24"/>
            <a:srcRect l="10635" b="9420"/>
            <a:stretch/>
          </p:blipFill>
          <p:spPr>
            <a:xfrm>
              <a:off x="23040688" y="10526097"/>
              <a:ext cx="2789835" cy="3456431"/>
            </a:xfrm>
            <a:prstGeom prst="rect">
              <a:avLst/>
            </a:prstGeom>
            <a:ln w="38100">
              <a:solidFill>
                <a:srgbClr val="00B050"/>
              </a:solidFill>
            </a:ln>
          </p:spPr>
        </p:pic>
      </p:grpSp>
      <p:grpSp>
        <p:nvGrpSpPr>
          <p:cNvPr id="29" name="Group 28"/>
          <p:cNvGrpSpPr/>
          <p:nvPr/>
        </p:nvGrpSpPr>
        <p:grpSpPr>
          <a:xfrm>
            <a:off x="4377299" y="1456964"/>
            <a:ext cx="1032901" cy="1328146"/>
            <a:chOff x="4598017" y="1285233"/>
            <a:chExt cx="1377202" cy="1770861"/>
          </a:xfrm>
        </p:grpSpPr>
        <p:sp>
          <p:nvSpPr>
            <p:cNvPr id="52" name="TextBox 51"/>
            <p:cNvSpPr txBox="1"/>
            <p:nvPr/>
          </p:nvSpPr>
          <p:spPr>
            <a:xfrm>
              <a:off x="4598017" y="2568097"/>
              <a:ext cx="1377202" cy="487997"/>
            </a:xfrm>
            <a:prstGeom prst="rect">
              <a:avLst/>
            </a:prstGeom>
            <a:noFill/>
          </p:spPr>
          <p:txBody>
            <a:bodyPr wrap="square" rtlCol="0">
              <a:spAutoFit/>
            </a:bodyPr>
            <a:lstStyle/>
            <a:p>
              <a:pPr algn="ctr">
                <a:tabLst>
                  <a:tab pos="111898" algn="l"/>
                </a:tabLst>
              </a:pPr>
              <a:r>
                <a:rPr lang="en-US" sz="889" dirty="0"/>
                <a:t>Matt Oehlschlaeger</a:t>
              </a:r>
            </a:p>
          </p:txBody>
        </p:sp>
        <p:pic>
          <p:nvPicPr>
            <p:cNvPr id="19" name="Picture 18"/>
            <p:cNvPicPr preferRelativeResize="0">
              <a:picLocks/>
            </p:cNvPicPr>
            <p:nvPr/>
          </p:nvPicPr>
          <p:blipFill>
            <a:blip r:embed="rId25"/>
            <a:stretch>
              <a:fillRect/>
            </a:stretch>
          </p:blipFill>
          <p:spPr>
            <a:xfrm>
              <a:off x="4758279" y="1285233"/>
              <a:ext cx="1033272" cy="1280160"/>
            </a:xfrm>
            <a:prstGeom prst="rect">
              <a:avLst/>
            </a:prstGeom>
          </p:spPr>
        </p:pic>
      </p:grpSp>
      <p:grpSp>
        <p:nvGrpSpPr>
          <p:cNvPr id="53" name="Group 52"/>
          <p:cNvGrpSpPr/>
          <p:nvPr/>
        </p:nvGrpSpPr>
        <p:grpSpPr>
          <a:xfrm>
            <a:off x="3637469" y="1447800"/>
            <a:ext cx="858331" cy="1337287"/>
            <a:chOff x="9401600" y="5165057"/>
            <a:chExt cx="3089991" cy="4814233"/>
          </a:xfrm>
        </p:grpSpPr>
        <p:sp>
          <p:nvSpPr>
            <p:cNvPr id="73" name="TextBox 72"/>
            <p:cNvSpPr txBox="1"/>
            <p:nvPr/>
          </p:nvSpPr>
          <p:spPr>
            <a:xfrm>
              <a:off x="9401600" y="8661697"/>
              <a:ext cx="3089991" cy="1317593"/>
            </a:xfrm>
            <a:prstGeom prst="rect">
              <a:avLst/>
            </a:prstGeom>
            <a:noFill/>
          </p:spPr>
          <p:txBody>
            <a:bodyPr wrap="square" rtlCol="0">
              <a:spAutoFit/>
            </a:bodyPr>
            <a:lstStyle/>
            <a:p>
              <a:pPr algn="ctr">
                <a:tabLst>
                  <a:tab pos="111898" algn="l"/>
                </a:tabLst>
              </a:pPr>
              <a:r>
                <a:rPr lang="en-US" sz="889" dirty="0"/>
                <a:t>Sandipan Mishra</a:t>
              </a:r>
            </a:p>
          </p:txBody>
        </p:sp>
        <p:pic>
          <p:nvPicPr>
            <p:cNvPr id="49" name="Picture 48"/>
            <p:cNvPicPr preferRelativeResize="0">
              <a:picLocks/>
            </p:cNvPicPr>
            <p:nvPr/>
          </p:nvPicPr>
          <p:blipFill rotWithShape="1">
            <a:blip r:embed="rId26"/>
            <a:srcRect l="6429" r="6429"/>
            <a:stretch/>
          </p:blipFill>
          <p:spPr>
            <a:xfrm>
              <a:off x="9561516" y="5165057"/>
              <a:ext cx="2788920" cy="3456432"/>
            </a:xfrm>
            <a:prstGeom prst="rect">
              <a:avLst/>
            </a:prstGeom>
          </p:spPr>
        </p:pic>
      </p:grpSp>
      <p:grpSp>
        <p:nvGrpSpPr>
          <p:cNvPr id="15" name="Group 14">
            <a:extLst>
              <a:ext uri="{FF2B5EF4-FFF2-40B4-BE49-F238E27FC236}">
                <a16:creationId xmlns:a16="http://schemas.microsoft.com/office/drawing/2014/main" id="{8D2CFA29-27FD-0640-D476-1DAB176B3145}"/>
              </a:ext>
            </a:extLst>
          </p:cNvPr>
          <p:cNvGrpSpPr/>
          <p:nvPr/>
        </p:nvGrpSpPr>
        <p:grpSpPr>
          <a:xfrm>
            <a:off x="8357442" y="3176574"/>
            <a:ext cx="778579" cy="1203835"/>
            <a:chOff x="28948496" y="10477683"/>
            <a:chExt cx="2802884" cy="4333805"/>
          </a:xfrm>
        </p:grpSpPr>
        <p:sp>
          <p:nvSpPr>
            <p:cNvPr id="99" name="TextBox 98"/>
            <p:cNvSpPr txBox="1"/>
            <p:nvPr/>
          </p:nvSpPr>
          <p:spPr>
            <a:xfrm>
              <a:off x="28948496" y="13986494"/>
              <a:ext cx="2802884" cy="824994"/>
            </a:xfrm>
            <a:prstGeom prst="rect">
              <a:avLst/>
            </a:prstGeom>
            <a:noFill/>
          </p:spPr>
          <p:txBody>
            <a:bodyPr wrap="square" rtlCol="0">
              <a:spAutoFit/>
            </a:bodyPr>
            <a:lstStyle/>
            <a:p>
              <a:pPr algn="ctr"/>
              <a:r>
                <a:rPr lang="en-US" sz="889" dirty="0"/>
                <a:t>Kyle Wilt</a:t>
              </a:r>
            </a:p>
          </p:txBody>
        </p:sp>
        <p:pic>
          <p:nvPicPr>
            <p:cNvPr id="10" name="Picture 9">
              <a:extLst>
                <a:ext uri="{FF2B5EF4-FFF2-40B4-BE49-F238E27FC236}">
                  <a16:creationId xmlns:a16="http://schemas.microsoft.com/office/drawing/2014/main" id="{F7D68796-81E9-8026-CF0A-D4F3EC0E5D6C}"/>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2896" r="17255"/>
            <a:stretch/>
          </p:blipFill>
          <p:spPr>
            <a:xfrm>
              <a:off x="29081532" y="10477683"/>
              <a:ext cx="2552636" cy="3456433"/>
            </a:xfrm>
            <a:prstGeom prst="rect">
              <a:avLst/>
            </a:prstGeom>
          </p:spPr>
        </p:pic>
      </p:grpSp>
      <p:grpSp>
        <p:nvGrpSpPr>
          <p:cNvPr id="30" name="Group 29">
            <a:extLst>
              <a:ext uri="{FF2B5EF4-FFF2-40B4-BE49-F238E27FC236}">
                <a16:creationId xmlns:a16="http://schemas.microsoft.com/office/drawing/2014/main" id="{48156274-8BA6-1124-8FBF-D239B9DDEEFD}"/>
              </a:ext>
            </a:extLst>
          </p:cNvPr>
          <p:cNvGrpSpPr/>
          <p:nvPr/>
        </p:nvGrpSpPr>
        <p:grpSpPr>
          <a:xfrm>
            <a:off x="6469430" y="4984226"/>
            <a:ext cx="915668" cy="1330837"/>
            <a:chOff x="25277089" y="16150552"/>
            <a:chExt cx="3296403" cy="4791013"/>
          </a:xfrm>
        </p:grpSpPr>
        <p:sp>
          <p:nvSpPr>
            <p:cNvPr id="67" name="TextBox 66">
              <a:extLst>
                <a:ext uri="{FF2B5EF4-FFF2-40B4-BE49-F238E27FC236}">
                  <a16:creationId xmlns:a16="http://schemas.microsoft.com/office/drawing/2014/main" id="{4E411136-AFF3-F50B-727A-D76F942610AB}"/>
                </a:ext>
              </a:extLst>
            </p:cNvPr>
            <p:cNvSpPr txBox="1"/>
            <p:nvPr/>
          </p:nvSpPr>
          <p:spPr>
            <a:xfrm>
              <a:off x="25277089" y="19623972"/>
              <a:ext cx="3296403" cy="1317593"/>
            </a:xfrm>
            <a:prstGeom prst="rect">
              <a:avLst/>
            </a:prstGeom>
            <a:noFill/>
          </p:spPr>
          <p:txBody>
            <a:bodyPr wrap="square" rtlCol="0">
              <a:spAutoFit/>
            </a:bodyPr>
            <a:lstStyle/>
            <a:p>
              <a:pPr algn="ctr"/>
              <a:r>
                <a:rPr lang="en-US" sz="889" dirty="0"/>
                <a:t>Edmund Palermo</a:t>
              </a:r>
            </a:p>
          </p:txBody>
        </p:sp>
        <p:pic>
          <p:nvPicPr>
            <p:cNvPr id="24" name="Picture 23">
              <a:extLst>
                <a:ext uri="{FF2B5EF4-FFF2-40B4-BE49-F238E27FC236}">
                  <a16:creationId xmlns:a16="http://schemas.microsoft.com/office/drawing/2014/main" id="{4CEA2553-7F69-8E8D-A995-E377017158FE}"/>
                </a:ext>
              </a:extLst>
            </p:cNvPr>
            <p:cNvPicPr>
              <a:picLocks noChangeAspect="1"/>
            </p:cNvPicPr>
            <p:nvPr/>
          </p:nvPicPr>
          <p:blipFill>
            <a:blip r:embed="rId28"/>
            <a:stretch>
              <a:fillRect/>
            </a:stretch>
          </p:blipFill>
          <p:spPr>
            <a:xfrm>
              <a:off x="25418700" y="16150552"/>
              <a:ext cx="2872467" cy="3456431"/>
            </a:xfrm>
            <a:prstGeom prst="rect">
              <a:avLst/>
            </a:prstGeom>
          </p:spPr>
        </p:pic>
      </p:grpSp>
      <p:pic>
        <p:nvPicPr>
          <p:cNvPr id="11" name="Picture 10"/>
          <p:cNvPicPr preferRelativeResize="0">
            <a:picLocks/>
          </p:cNvPicPr>
          <p:nvPr/>
        </p:nvPicPr>
        <p:blipFill>
          <a:blip r:embed="rId29"/>
          <a:stretch>
            <a:fillRect/>
          </a:stretch>
        </p:blipFill>
        <p:spPr>
          <a:xfrm>
            <a:off x="2014276" y="1399304"/>
            <a:ext cx="741624" cy="964050"/>
          </a:xfrm>
          <a:prstGeom prst="rect">
            <a:avLst/>
          </a:prstGeom>
          <a:ln w="38100">
            <a:solidFill>
              <a:srgbClr val="92D050"/>
            </a:solidFill>
          </a:ln>
        </p:spPr>
      </p:pic>
      <p:grpSp>
        <p:nvGrpSpPr>
          <p:cNvPr id="48" name="Group 47"/>
          <p:cNvGrpSpPr/>
          <p:nvPr/>
        </p:nvGrpSpPr>
        <p:grpSpPr>
          <a:xfrm>
            <a:off x="1772605" y="3134571"/>
            <a:ext cx="814372" cy="1174539"/>
            <a:chOff x="1173588" y="13488970"/>
            <a:chExt cx="2931741" cy="4228340"/>
          </a:xfrm>
        </p:grpSpPr>
        <p:pic>
          <p:nvPicPr>
            <p:cNvPr id="31" name="Picture 30"/>
            <p:cNvPicPr preferRelativeResize="0">
              <a:picLocks/>
            </p:cNvPicPr>
            <p:nvPr/>
          </p:nvPicPr>
          <p:blipFill>
            <a:blip r:embed="rId30"/>
            <a:stretch>
              <a:fillRect/>
            </a:stretch>
          </p:blipFill>
          <p:spPr>
            <a:xfrm>
              <a:off x="1203990" y="13488970"/>
              <a:ext cx="2901339" cy="3403346"/>
            </a:xfrm>
            <a:prstGeom prst="rect">
              <a:avLst/>
            </a:prstGeom>
            <a:ln w="38100">
              <a:solidFill>
                <a:srgbClr val="00B050"/>
              </a:solidFill>
            </a:ln>
          </p:spPr>
        </p:pic>
        <p:sp>
          <p:nvSpPr>
            <p:cNvPr id="42" name="TextBox 41"/>
            <p:cNvSpPr txBox="1"/>
            <p:nvPr/>
          </p:nvSpPr>
          <p:spPr>
            <a:xfrm>
              <a:off x="1173588" y="16892316"/>
              <a:ext cx="2819327" cy="824994"/>
            </a:xfrm>
            <a:prstGeom prst="rect">
              <a:avLst/>
            </a:prstGeom>
            <a:noFill/>
            <a:ln w="38100">
              <a:noFill/>
            </a:ln>
          </p:spPr>
          <p:txBody>
            <a:bodyPr wrap="square" rtlCol="0">
              <a:spAutoFit/>
            </a:bodyPr>
            <a:lstStyle/>
            <a:p>
              <a:pPr algn="ctr"/>
              <a:r>
                <a:rPr lang="en-US" sz="889" dirty="0">
                  <a:highlight>
                    <a:srgbClr val="FFFF00"/>
                  </a:highlight>
                </a:rPr>
                <a:t>Paul Chow</a:t>
              </a:r>
            </a:p>
          </p:txBody>
        </p:sp>
      </p:grpSp>
      <p:grpSp>
        <p:nvGrpSpPr>
          <p:cNvPr id="50" name="Group 49"/>
          <p:cNvGrpSpPr/>
          <p:nvPr/>
        </p:nvGrpSpPr>
        <p:grpSpPr>
          <a:xfrm>
            <a:off x="922940" y="3161419"/>
            <a:ext cx="774700" cy="1139319"/>
            <a:chOff x="4694004" y="13672002"/>
            <a:chExt cx="2788920" cy="4101548"/>
          </a:xfrm>
        </p:grpSpPr>
        <p:pic>
          <p:nvPicPr>
            <p:cNvPr id="37" name="Picture 36"/>
            <p:cNvPicPr preferRelativeResize="0">
              <a:picLocks/>
            </p:cNvPicPr>
            <p:nvPr/>
          </p:nvPicPr>
          <p:blipFill>
            <a:blip r:embed="rId31"/>
            <a:stretch>
              <a:fillRect/>
            </a:stretch>
          </p:blipFill>
          <p:spPr>
            <a:xfrm>
              <a:off x="4694004" y="13672002"/>
              <a:ext cx="2788870" cy="3276551"/>
            </a:xfrm>
            <a:prstGeom prst="rect">
              <a:avLst/>
            </a:prstGeom>
            <a:ln w="38100">
              <a:solidFill>
                <a:srgbClr val="00B050"/>
              </a:solidFill>
            </a:ln>
          </p:spPr>
        </p:pic>
        <p:sp>
          <p:nvSpPr>
            <p:cNvPr id="46" name="TextBox 45"/>
            <p:cNvSpPr txBox="1"/>
            <p:nvPr/>
          </p:nvSpPr>
          <p:spPr>
            <a:xfrm>
              <a:off x="4694004" y="16948556"/>
              <a:ext cx="2788920" cy="824994"/>
            </a:xfrm>
            <a:prstGeom prst="rect">
              <a:avLst/>
            </a:prstGeom>
            <a:noFill/>
            <a:ln w="38100">
              <a:noFill/>
            </a:ln>
          </p:spPr>
          <p:txBody>
            <a:bodyPr wrap="square" rtlCol="0">
              <a:spAutoFit/>
            </a:bodyPr>
            <a:lstStyle/>
            <a:p>
              <a:r>
                <a:rPr lang="en-US" sz="889" dirty="0" err="1">
                  <a:highlight>
                    <a:srgbClr val="FFFF00"/>
                  </a:highlight>
                </a:rPr>
                <a:t>Muhsin</a:t>
              </a:r>
              <a:r>
                <a:rPr lang="en-US" sz="889" dirty="0">
                  <a:highlight>
                    <a:srgbClr val="FFFF00"/>
                  </a:highlight>
                </a:rPr>
                <a:t> </a:t>
              </a:r>
              <a:r>
                <a:rPr lang="en-US" sz="889" dirty="0" err="1">
                  <a:highlight>
                    <a:srgbClr val="FFFF00"/>
                  </a:highlight>
                </a:rPr>
                <a:t>Celik</a:t>
              </a:r>
              <a:endParaRPr lang="en-US" sz="889" dirty="0">
                <a:highlight>
                  <a:srgbClr val="FFFF00"/>
                </a:highlight>
              </a:endParaRPr>
            </a:p>
          </p:txBody>
        </p:sp>
      </p:grpSp>
      <p:sp>
        <p:nvSpPr>
          <p:cNvPr id="60" name="TextBox 59"/>
          <p:cNvSpPr txBox="1"/>
          <p:nvPr/>
        </p:nvSpPr>
        <p:spPr>
          <a:xfrm>
            <a:off x="1905000" y="2440723"/>
            <a:ext cx="766731" cy="365998"/>
          </a:xfrm>
          <a:prstGeom prst="rect">
            <a:avLst/>
          </a:prstGeom>
          <a:noFill/>
        </p:spPr>
        <p:txBody>
          <a:bodyPr wrap="square" rtlCol="0">
            <a:spAutoFit/>
          </a:bodyPr>
          <a:lstStyle/>
          <a:p>
            <a:pPr algn="ctr"/>
            <a:r>
              <a:rPr lang="en-US" sz="889" dirty="0">
                <a:highlight>
                  <a:srgbClr val="FFFF00"/>
                </a:highlight>
              </a:rPr>
              <a:t>Casey Hoffman</a:t>
            </a:r>
          </a:p>
        </p:txBody>
      </p:sp>
      <p:sp>
        <p:nvSpPr>
          <p:cNvPr id="61" name="TextBox 60"/>
          <p:cNvSpPr txBox="1"/>
          <p:nvPr/>
        </p:nvSpPr>
        <p:spPr>
          <a:xfrm>
            <a:off x="255986" y="2376569"/>
            <a:ext cx="741624" cy="365998"/>
          </a:xfrm>
          <a:prstGeom prst="rect">
            <a:avLst/>
          </a:prstGeom>
          <a:noFill/>
        </p:spPr>
        <p:txBody>
          <a:bodyPr wrap="square" rtlCol="0">
            <a:spAutoFit/>
          </a:bodyPr>
          <a:lstStyle/>
          <a:p>
            <a:pPr algn="ctr"/>
            <a:r>
              <a:rPr lang="en-US" sz="889" dirty="0">
                <a:highlight>
                  <a:srgbClr val="FFFF00"/>
                </a:highlight>
              </a:rPr>
              <a:t>Clint Ballinger</a:t>
            </a:r>
          </a:p>
        </p:txBody>
      </p:sp>
      <p:pic>
        <p:nvPicPr>
          <p:cNvPr id="66" name="Picture 65" descr="A person in a blue suit&#10;&#10;Description automatically generated">
            <a:extLst>
              <a:ext uri="{FF2B5EF4-FFF2-40B4-BE49-F238E27FC236}">
                <a16:creationId xmlns:a16="http://schemas.microsoft.com/office/drawing/2014/main" id="{549E6136-F9D4-1F98-7DCD-6944B2989E05}"/>
              </a:ext>
            </a:extLst>
          </p:cNvPr>
          <p:cNvPicPr>
            <a:picLocks noChangeAspect="1"/>
          </p:cNvPicPr>
          <p:nvPr/>
        </p:nvPicPr>
        <p:blipFill rotWithShape="1">
          <a:blip r:embed="rId32">
            <a:extLst>
              <a:ext uri="{28A0092B-C50C-407E-A947-70E740481C1C}">
                <a14:useLocalDpi xmlns:a14="http://schemas.microsoft.com/office/drawing/2010/main" val="0"/>
              </a:ext>
            </a:extLst>
          </a:blip>
          <a:srcRect l="10414" r="12135"/>
          <a:stretch/>
        </p:blipFill>
        <p:spPr>
          <a:xfrm>
            <a:off x="341559" y="1395341"/>
            <a:ext cx="729672" cy="942101"/>
          </a:xfrm>
          <a:prstGeom prst="rect">
            <a:avLst/>
          </a:prstGeom>
          <a:ln w="41275">
            <a:solidFill>
              <a:srgbClr val="92D050"/>
            </a:solidFill>
          </a:ln>
        </p:spPr>
      </p:pic>
      <p:sp>
        <p:nvSpPr>
          <p:cNvPr id="65" name="Slide Number Placeholder 4">
            <a:extLst>
              <a:ext uri="{FF2B5EF4-FFF2-40B4-BE49-F238E27FC236}">
                <a16:creationId xmlns:a16="http://schemas.microsoft.com/office/drawing/2014/main" id="{0BB8BC5C-068B-367D-7BE8-96B8372C526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13</a:t>
            </a:fld>
            <a:endParaRPr lang="en-US" dirty="0"/>
          </a:p>
        </p:txBody>
      </p:sp>
    </p:spTree>
    <p:extLst>
      <p:ext uri="{BB962C8B-B14F-4D97-AF65-F5344CB8AC3E}">
        <p14:creationId xmlns:p14="http://schemas.microsoft.com/office/powerpoint/2010/main" val="3939151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company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2294404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57200" y="1425041"/>
            <a:ext cx="8229600" cy="2438400"/>
          </a:xfrm>
        </p:spPr>
        <p:txBody>
          <a:bodyPr vert="horz" lIns="91440" tIns="45720" rIns="91440" bIns="45720" numCol="2" rtlCol="0" anchor="t">
            <a:normAutofit fontScale="85000" lnSpcReduction="2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https://forms.gle/HoU1JufnPfDkbtW6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7" name="Picture 6" descr="A screenshot of a program&#10;&#10;Description automatically generated">
            <a:extLst>
              <a:ext uri="{FF2B5EF4-FFF2-40B4-BE49-F238E27FC236}">
                <a16:creationId xmlns:a16="http://schemas.microsoft.com/office/drawing/2014/main" id="{C0EDFAFC-2500-0758-C52F-6B47787A1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615" y="1500667"/>
            <a:ext cx="5113463" cy="3932261"/>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762000" y="1371600"/>
            <a:ext cx="7753350" cy="4984751"/>
          </a:xfrm>
        </p:spPr>
        <p:txBody>
          <a:bodyPr vert="horz" lIns="91440" tIns="45720" rIns="91440" bIns="45720" rtlCol="0" anchor="t">
            <a:normAutofit fontScale="775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000" dirty="0">
                <a:cs typeface="Calibri"/>
              </a:rPr>
              <a:t>This exercise accelerates the </a:t>
            </a:r>
            <a:r>
              <a:rPr lang="en-US" sz="2000" b="1" dirty="0">
                <a:cs typeface="Calibri"/>
              </a:rPr>
              <a:t>Forming</a:t>
            </a:r>
            <a:r>
              <a:rPr lang="en-US" sz="2000" dirty="0">
                <a:cs typeface="Calibri"/>
              </a:rPr>
              <a:t> stage of the engineering team development process by establishing common understanding of the project and the team members’ background and skills</a:t>
            </a:r>
          </a:p>
          <a:p>
            <a:pPr marL="0" indent="0">
              <a:lnSpc>
                <a:spcPct val="120000"/>
              </a:lnSpc>
              <a:buNone/>
            </a:pPr>
            <a:r>
              <a:rPr lang="en-US" sz="2000" b="1" dirty="0">
                <a:cs typeface="Calibri"/>
              </a:rPr>
              <a:t>Time boxed exercise: </a:t>
            </a:r>
            <a:r>
              <a:rPr lang="en-US" sz="2000" dirty="0">
                <a:cs typeface="Calibri"/>
              </a:rPr>
              <a:t> It will feel rushed, things won't feel complete. 					</a:t>
            </a:r>
            <a:r>
              <a:rPr lang="en-US" sz="2000" b="1" dirty="0">
                <a:cs typeface="Calibri"/>
              </a:rPr>
              <a:t>THAT'S OK.</a:t>
            </a:r>
            <a:endParaRPr lang="en-US" b="1" dirty="0"/>
          </a:p>
          <a:p>
            <a:pPr marL="0" indent="0">
              <a:lnSpc>
                <a:spcPct val="120000"/>
              </a:lnSpc>
              <a:buNone/>
            </a:pPr>
            <a:r>
              <a:rPr lang="en-US" sz="2000" dirty="0">
                <a:cs typeface="Calibri"/>
              </a:rPr>
              <a:t>You'll want more time. You can't have it. Team </a:t>
            </a:r>
            <a:r>
              <a:rPr lang="en-US" sz="2000" b="1" dirty="0">
                <a:cs typeface="Calibri"/>
              </a:rPr>
              <a:t>must </a:t>
            </a:r>
            <a:r>
              <a:rPr lang="en-US" sz="2000" dirty="0">
                <a:cs typeface="Calibri"/>
              </a:rPr>
              <a:t>move on – the company has deadlines to meet! </a:t>
            </a:r>
          </a:p>
          <a:p>
            <a:pPr marL="0" indent="0">
              <a:buNone/>
            </a:pPr>
            <a:endParaRPr lang="en-US" sz="2000" dirty="0">
              <a:cs typeface="Calibri"/>
            </a:endParaRPr>
          </a:p>
          <a:p>
            <a:pPr marL="0" indent="0">
              <a:buNone/>
            </a:pPr>
            <a:r>
              <a:rPr lang="en-US" sz="3000" b="1" dirty="0">
                <a:cs typeface="Calibri"/>
              </a:rPr>
              <a:t>Process</a:t>
            </a:r>
            <a:r>
              <a:rPr lang="en-US" sz="2000" b="1" dirty="0">
                <a:cs typeface="Calibri"/>
              </a:rPr>
              <a:t> </a:t>
            </a:r>
          </a:p>
          <a:p>
            <a:pPr marL="0" indent="0">
              <a:buNone/>
            </a:pPr>
            <a:r>
              <a:rPr lang="en-US" sz="2000" dirty="0">
                <a:cs typeface="Calibri"/>
              </a:rPr>
              <a:t>For EACH section of Ideation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Post-It Notes</a:t>
            </a:r>
          </a:p>
          <a:p>
            <a:r>
              <a:rPr lang="en-US" sz="2000" dirty="0">
                <a:cs typeface="Calibri"/>
              </a:rPr>
              <a:t>2 min</a:t>
            </a:r>
          </a:p>
          <a:p>
            <a:pPr lvl="1"/>
            <a:r>
              <a:rPr lang="en-US" sz="2000" dirty="0">
                <a:cs typeface="Calibri"/>
              </a:rPr>
              <a:t>Place Post-Its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Tree>
    <p:extLst>
      <p:ext uri="{BB962C8B-B14F-4D97-AF65-F5344CB8AC3E}">
        <p14:creationId xmlns:p14="http://schemas.microsoft.com/office/powerpoint/2010/main" val="3444547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in team’s general </a:t>
            </a:r>
          </a:p>
          <a:p>
            <a:pPr algn="ctr"/>
            <a:r>
              <a:rPr lang="en-US" sz="2400" dirty="0"/>
              <a:t>Webex space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6"/>
              </a:rPr>
              <a:t>https://forms.gle/yvkvFuR9rSaEhrB8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56</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64</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https://forms.gle/JcjmKadJw7cZz3i6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74</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75</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p:txBody>
          <a:bodyPr>
            <a:normAutofit fontScale="90000"/>
          </a:bodyPr>
          <a:lstStyle/>
          <a:p>
            <a:r>
              <a:rPr lang="en-US" dirty="0"/>
              <a:t>Capstone Design as </a:t>
            </a:r>
            <a:br>
              <a:rPr lang="en-US" dirty="0"/>
            </a:br>
            <a:r>
              <a:rPr lang="en-US" dirty="0"/>
              <a:t>a Role Playing Game</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4770" y="136525"/>
            <a:ext cx="1632030" cy="1891415"/>
          </a:xfrm>
          <a:prstGeom prst="rect">
            <a:avLst/>
          </a:prstGeom>
        </p:spPr>
      </p:pic>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1569660"/>
          </a:xfrm>
          <a:prstGeom prst="rect">
            <a:avLst/>
          </a:prstGeom>
          <a:noFill/>
        </p:spPr>
        <p:txBody>
          <a:bodyPr wrap="square" rtlCol="0">
            <a:spAutoFit/>
          </a:bodyPr>
          <a:lstStyle/>
          <a:p>
            <a:pPr algn="ct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latin typeface="Segoe UI" panose="020B0502040204020203" pitchFamily="34" charset="0"/>
                <a:sym typeface="Wingdings" panose="05000000000000000000" pitchFamily="2" charset="2"/>
              </a:rPr>
              <a:t>New </a:t>
            </a:r>
            <a:r>
              <a:rPr lang="en-US" sz="3200" b="1" dirty="0">
                <a:latin typeface="Segoe UI" panose="020B0502040204020203" pitchFamily="34" charset="0"/>
              </a:rPr>
              <a:t>Employees at a Company</a:t>
            </a: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a:t>
            </a:r>
            <a:br>
              <a:rPr lang="en-US" sz="3200" dirty="0"/>
            </a:br>
            <a:r>
              <a:rPr lang="en-US" sz="3200" dirty="0"/>
              <a:t>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81</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87</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21453096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10585</Words>
  <Application>Microsoft Office PowerPoint</Application>
  <PresentationFormat>On-screen Show (4:3)</PresentationFormat>
  <Paragraphs>1392</Paragraphs>
  <Slides>123</Slides>
  <Notes>37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123</vt:i4>
      </vt:variant>
    </vt:vector>
  </HeadingPairs>
  <TitlesOfParts>
    <vt:vector size="136" baseType="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as  a Role Playing Game</vt:lpstr>
      <vt:lpstr>PowerPoint Presentation</vt:lpstr>
      <vt:lpstr>New Employee On-Boarding  Day 1 Agenda</vt:lpstr>
      <vt:lpstr>15 Min – Company Introductions  and Expectations</vt:lpstr>
      <vt:lpstr>Design Lab Team</vt:lpstr>
      <vt:lpstr>PowerPoint Presentation</vt:lpstr>
      <vt:lpstr>Design Lab company values</vt:lpstr>
      <vt:lpstr>Participation Expectations</vt:lpstr>
      <vt:lpstr>Work Expectations</vt:lpstr>
      <vt:lpstr>Capstone is More TEAM work than GROUP work</vt:lpstr>
      <vt:lpstr>Work Expectations</vt:lpstr>
      <vt:lpstr>Company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Q&amp;A</vt:lpstr>
      <vt:lpstr>10 mins - Technical Communications</vt:lpstr>
      <vt:lpstr>3 Keys to Success*</vt:lpstr>
      <vt:lpstr>Tech Memos and Reports</vt:lpstr>
      <vt:lpstr>Start with an Outline</vt:lpstr>
      <vt:lpstr>Writing Style</vt:lpstr>
      <vt:lpstr>Provide Supporting Information</vt:lpstr>
      <vt:lpstr>References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2023-08-24T13:55:54Z</dcterms:modified>
</cp:coreProperties>
</file>