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27"/>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7" r:id="rId16"/>
    <p:sldId id="491" r:id="rId17"/>
    <p:sldId id="274" r:id="rId18"/>
    <p:sldId id="464" r:id="rId19"/>
    <p:sldId id="492" r:id="rId20"/>
    <p:sldId id="258" r:id="rId21"/>
    <p:sldId id="400" r:id="rId22"/>
    <p:sldId id="265" r:id="rId23"/>
    <p:sldId id="434" r:id="rId24"/>
    <p:sldId id="422" r:id="rId25"/>
    <p:sldId id="431" r:id="rId26"/>
    <p:sldId id="438" r:id="rId27"/>
    <p:sldId id="437" r:id="rId28"/>
    <p:sldId id="435" r:id="rId29"/>
    <p:sldId id="439" r:id="rId30"/>
    <p:sldId id="489" r:id="rId31"/>
    <p:sldId id="423" r:id="rId32"/>
    <p:sldId id="424" r:id="rId33"/>
    <p:sldId id="460" r:id="rId34"/>
    <p:sldId id="421" r:id="rId35"/>
    <p:sldId id="440" r:id="rId36"/>
    <p:sldId id="292" r:id="rId37"/>
    <p:sldId id="487" r:id="rId38"/>
    <p:sldId id="488" r:id="rId39"/>
    <p:sldId id="461" r:id="rId40"/>
    <p:sldId id="406" r:id="rId41"/>
    <p:sldId id="264" r:id="rId42"/>
    <p:sldId id="389" r:id="rId43"/>
    <p:sldId id="426" r:id="rId44"/>
    <p:sldId id="428" r:id="rId45"/>
    <p:sldId id="493" r:id="rId46"/>
    <p:sldId id="441" r:id="rId47"/>
    <p:sldId id="473" r:id="rId48"/>
    <p:sldId id="362" r:id="rId49"/>
    <p:sldId id="329" r:id="rId50"/>
    <p:sldId id="330" r:id="rId51"/>
    <p:sldId id="331" r:id="rId52"/>
    <p:sldId id="429" r:id="rId53"/>
    <p:sldId id="417" r:id="rId54"/>
    <p:sldId id="407" r:id="rId55"/>
    <p:sldId id="287" r:id="rId56"/>
    <p:sldId id="387" r:id="rId57"/>
    <p:sldId id="333" r:id="rId58"/>
    <p:sldId id="340" r:id="rId59"/>
    <p:sldId id="289" r:id="rId60"/>
    <p:sldId id="468" r:id="rId61"/>
    <p:sldId id="469" r:id="rId62"/>
    <p:sldId id="471" r:id="rId63"/>
    <p:sldId id="288" r:id="rId64"/>
    <p:sldId id="290" r:id="rId65"/>
    <p:sldId id="408" r:id="rId66"/>
    <p:sldId id="293" r:id="rId67"/>
    <p:sldId id="372" r:id="rId68"/>
    <p:sldId id="393" r:id="rId69"/>
    <p:sldId id="394" r:id="rId70"/>
    <p:sldId id="342" r:id="rId71"/>
    <p:sldId id="474" r:id="rId72"/>
    <p:sldId id="409" r:id="rId73"/>
    <p:sldId id="298" r:id="rId74"/>
    <p:sldId id="373" r:id="rId75"/>
    <p:sldId id="386" r:id="rId76"/>
    <p:sldId id="446" r:id="rId77"/>
    <p:sldId id="447" r:id="rId78"/>
    <p:sldId id="450" r:id="rId79"/>
    <p:sldId id="448" r:id="rId80"/>
    <p:sldId id="401" r:id="rId81"/>
    <p:sldId id="476" r:id="rId82"/>
    <p:sldId id="452" r:id="rId83"/>
    <p:sldId id="453" r:id="rId84"/>
    <p:sldId id="454" r:id="rId85"/>
    <p:sldId id="455" r:id="rId86"/>
    <p:sldId id="456" r:id="rId87"/>
    <p:sldId id="457" r:id="rId88"/>
    <p:sldId id="458" r:id="rId89"/>
    <p:sldId id="485" r:id="rId90"/>
    <p:sldId id="442" r:id="rId91"/>
    <p:sldId id="410" r:id="rId92"/>
    <p:sldId id="300" r:id="rId93"/>
    <p:sldId id="374" r:id="rId94"/>
    <p:sldId id="385" r:id="rId95"/>
    <p:sldId id="382" r:id="rId96"/>
    <p:sldId id="343" r:id="rId97"/>
    <p:sldId id="344" r:id="rId98"/>
    <p:sldId id="345" r:id="rId99"/>
    <p:sldId id="381" r:id="rId100"/>
    <p:sldId id="459" r:id="rId101"/>
    <p:sldId id="411" r:id="rId102"/>
    <p:sldId id="302" r:id="rId103"/>
    <p:sldId id="375" r:id="rId104"/>
    <p:sldId id="384" r:id="rId105"/>
    <p:sldId id="494" r:id="rId106"/>
    <p:sldId id="404" r:id="rId107"/>
    <p:sldId id="495" r:id="rId108"/>
    <p:sldId id="496" r:id="rId109"/>
    <p:sldId id="486" r:id="rId110"/>
    <p:sldId id="412" r:id="rId111"/>
    <p:sldId id="304" r:id="rId112"/>
    <p:sldId id="376" r:id="rId113"/>
    <p:sldId id="395" r:id="rId114"/>
    <p:sldId id="396" r:id="rId115"/>
    <p:sldId id="397" r:id="rId116"/>
    <p:sldId id="413" r:id="rId117"/>
    <p:sldId id="398" r:id="rId118"/>
    <p:sldId id="480" r:id="rId119"/>
    <p:sldId id="482" r:id="rId120"/>
    <p:sldId id="383" r:id="rId121"/>
    <p:sldId id="378" r:id="rId122"/>
    <p:sldId id="350" r:id="rId123"/>
    <p:sldId id="338" r:id="rId124"/>
    <p:sldId id="316" r:id="rId125"/>
    <p:sldId id="352" r:id="rId1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1784" autoAdjust="0"/>
  </p:normalViewPr>
  <p:slideViewPr>
    <p:cSldViewPr>
      <p:cViewPr varScale="1">
        <p:scale>
          <a:sx n="70" d="100"/>
          <a:sy n="70" d="100"/>
        </p:scale>
        <p:origin x="1910" y="53"/>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236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microsoft.com/office/2015/10/relationships/revisionInfo" Target="revisionInfo.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slide" Target="slides/slide123.xml"/><Relationship Id="rId134" Type="http://schemas.microsoft.com/office/2018/10/relationships/authors" Targe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8/31/2023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40</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54</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72</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74</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79</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91</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92</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102</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119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8/31/2023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8/31/2023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8/31/2023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8/31/2023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8/31/2023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8/31/2023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8/31/2023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8/31/2023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8/31/2023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8/31/2023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8/31/2023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8/31/2023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8/31/2023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8/31/2023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8/31/2023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0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2.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slide" Target="slide39.xml"/><Relationship Id="rId7" Type="http://schemas.openxmlformats.org/officeDocument/2006/relationships/slide" Target="slide90.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1.xml"/><Relationship Id="rId5" Type="http://schemas.openxmlformats.org/officeDocument/2006/relationships/slide" Target="slide64.xml"/><Relationship Id="rId4" Type="http://schemas.openxmlformats.org/officeDocument/2006/relationships/slide" Target="slide53.xml"/><Relationship Id="rId9" Type="http://schemas.openxmlformats.org/officeDocument/2006/relationships/slide" Target="slide109.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projects/capstone-support-dev/repository/112/raw/training/EDN%20Guidance%20for%20Out%20of%20Class%20Tasks%20-%20Initial%20Postings.mp4" TargetMode="External"/><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forms.gle/yvkvMFuR9rSaEhrB8"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hyperlink" Target="https://designlab.eng.rpi.edu/projects/capstone-support-dev/wiki%20-%20Playbook.ppt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107</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116</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117</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59653305"/>
              </p:ext>
            </p:extLst>
          </p:nvPr>
        </p:nvGraphicFramePr>
        <p:xfrm>
          <a:off x="381000" y="1083623"/>
          <a:ext cx="8382000" cy="4189423"/>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8.28.23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Replaced Paul Chow’s photo with Russ Kraft on Faculty – Chief Engineers (Slide 13).</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Added Engineering Tools and Methods description to clarify “ETM”</a:t>
                      </a: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1.18</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Clarified one thought per post-it, added speaker note to discuss Day2-3Action items out or written order </a:t>
                      </a:r>
                      <a:r>
                        <a:rPr lang="en-US" sz="1200" kern="1200">
                          <a:solidFill>
                            <a:schemeClr val="dk1"/>
                          </a:solidFill>
                          <a:effectLst/>
                          <a:latin typeface="+mn-lt"/>
                          <a:ea typeface="MS Mincho"/>
                          <a:cs typeface="+mn-cs"/>
                        </a:rPr>
                        <a:t>for clarity</a:t>
                      </a: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122</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123</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11" name="Group 10">
            <a:extLst>
              <a:ext uri="{FF2B5EF4-FFF2-40B4-BE49-F238E27FC236}">
                <a16:creationId xmlns:a16="http://schemas.microsoft.com/office/drawing/2014/main" id="{44D0A97B-8FDE-8DCE-B8B5-590C3BF6B81D}"/>
              </a:ext>
            </a:extLst>
          </p:cNvPr>
          <p:cNvGrpSpPr/>
          <p:nvPr/>
        </p:nvGrpSpPr>
        <p:grpSpPr>
          <a:xfrm>
            <a:off x="727606" y="1221652"/>
            <a:ext cx="7360545" cy="5151248"/>
            <a:chOff x="727606" y="1221652"/>
            <a:chExt cx="7360545" cy="5151248"/>
          </a:xfrm>
        </p:grpSpPr>
        <p:sp>
          <p:nvSpPr>
            <p:cNvPr id="10" name="TextBox 9">
              <a:extLst>
                <a:ext uri="{FF2B5EF4-FFF2-40B4-BE49-F238E27FC236}">
                  <a16:creationId xmlns:a16="http://schemas.microsoft.com/office/drawing/2014/main" id="{D77653D0-5120-1E04-F4F3-AFD76905649C}"/>
                </a:ext>
              </a:extLst>
            </p:cNvPr>
            <p:cNvSpPr txBox="1"/>
            <p:nvPr/>
          </p:nvSpPr>
          <p:spPr>
            <a:xfrm>
              <a:off x="727606"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8624"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3151091"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57" name="TextBox 56">
              <a:extLst>
                <a:ext uri="{FF2B5EF4-FFF2-40B4-BE49-F238E27FC236}">
                  <a16:creationId xmlns:a16="http://schemas.microsoft.com/office/drawing/2014/main" id="{5762127F-D6CA-A72B-B6BE-98010417388C}"/>
                </a:ext>
              </a:extLst>
            </p:cNvPr>
            <p:cNvSpPr txBox="1"/>
            <p:nvPr/>
          </p:nvSpPr>
          <p:spPr>
            <a:xfrm>
              <a:off x="1736056"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27606"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4208133" y="2446432"/>
              <a:ext cx="1084762" cy="261610"/>
            </a:xfrm>
            <a:prstGeom prst="rect">
              <a:avLst/>
            </a:prstGeom>
            <a:solidFill>
              <a:schemeClr val="bg1"/>
            </a:solidFill>
          </p:spPr>
          <p:txBody>
            <a:bodyPr wrap="square" rtlCol="0">
              <a:spAutoFit/>
            </a:bodyPr>
            <a:lstStyle/>
            <a:p>
              <a:pPr algn="ctr"/>
              <a:r>
                <a:rPr lang="en-US" sz="1100" dirty="0"/>
                <a:t>Russ Kraft</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558862"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25524"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30798"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456911"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11625"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03389"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7"/>
            <a:srcRect l="-1860" t="4664" r="1860" b="-4664"/>
            <a:stretch/>
          </p:blipFill>
          <p:spPr>
            <a:xfrm>
              <a:off x="1713190"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8"/>
            <a:srcRect l="9170" b="17636"/>
            <a:stretch/>
          </p:blipFill>
          <p:spPr>
            <a:xfrm>
              <a:off x="6923876"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9">
              <a:extLst>
                <a:ext uri="{28A0092B-C50C-407E-A947-70E740481C1C}">
                  <a14:useLocalDpi xmlns:a14="http://schemas.microsoft.com/office/drawing/2010/main" val="0"/>
                </a:ext>
              </a:extLst>
            </a:blip>
            <a:srcRect l="10414" r="12135"/>
            <a:stretch/>
          </p:blipFill>
          <p:spPr>
            <a:xfrm>
              <a:off x="1846816"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0"/>
            <a:stretch>
              <a:fillRect/>
            </a:stretch>
          </p:blipFill>
          <p:spPr>
            <a:xfrm>
              <a:off x="3161728"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081156"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3CEE55-7014-5B31-EBA8-F64C098CB356}"/>
                </a:ext>
              </a:extLst>
            </p:cNvPr>
            <p:cNvPicPr>
              <a:picLocks noChangeAspect="1"/>
            </p:cNvPicPr>
            <p:nvPr/>
          </p:nvPicPr>
          <p:blipFill>
            <a:blip r:embed="rId13"/>
            <a:stretch>
              <a:fillRect/>
            </a:stretch>
          </p:blipFill>
          <p:spPr>
            <a:xfrm>
              <a:off x="4285102" y="1227382"/>
              <a:ext cx="1034437" cy="1243585"/>
            </a:xfrm>
            <a:prstGeom prst="rect">
              <a:avLst/>
            </a:prstGeom>
          </p:spPr>
        </p:pic>
      </p:grpSp>
    </p:spTree>
    <p:extLst>
      <p:ext uri="{BB962C8B-B14F-4D97-AF65-F5344CB8AC3E}">
        <p14:creationId xmlns:p14="http://schemas.microsoft.com/office/powerpoint/2010/main" val="2125714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863"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Company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50000"/>
              </a:lnSpc>
            </a:pPr>
            <a:r>
              <a:rPr lang="en-US" sz="2800" dirty="0"/>
              <a:t>Time to stand up and move!</a:t>
            </a:r>
          </a:p>
          <a:p>
            <a:pPr lvl="1">
              <a:lnSpc>
                <a:spcPct val="100000"/>
              </a:lnSpc>
            </a:pPr>
            <a:r>
              <a:rPr lang="en-US" sz="2800" dirty="0"/>
              <a:t>For each wave, teams will be given a prompt with three potential answers and have two minutes to sort themselves into three groups based on individuals’ answers to prompt</a:t>
            </a:r>
          </a:p>
          <a:p>
            <a:pPr lvl="2">
              <a:lnSpc>
                <a:spcPct val="150000"/>
              </a:lnSpc>
            </a:pPr>
            <a:r>
              <a:rPr lang="en-US" sz="1800" dirty="0"/>
              <a:t>Example prompt – Favorite “chill” music genre: jazz/classical/folk</a:t>
            </a:r>
          </a:p>
          <a:p>
            <a:pPr lvl="1">
              <a:lnSpc>
                <a:spcPct val="150000"/>
              </a:lnSpc>
            </a:pPr>
            <a:r>
              <a:rPr lang="en-US" sz="2400" dirty="0"/>
              <a:t>After dividing, teams will be asked to “report out” </a:t>
            </a:r>
          </a:p>
          <a:p>
            <a:pPr lvl="2">
              <a:lnSpc>
                <a:spcPct val="100000"/>
              </a:lnSpc>
            </a:pPr>
            <a:r>
              <a:rPr lang="en-US" sz="1800" dirty="0"/>
              <a:t>How did you sort yourselves?</a:t>
            </a:r>
          </a:p>
          <a:p>
            <a:pPr lvl="2">
              <a:lnSpc>
                <a:spcPct val="100000"/>
              </a:lnSpc>
            </a:pPr>
            <a:r>
              <a:rPr lang="en-US" sz="18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7" name="Picture 6" descr="A screenshot of a program&#10;&#10;Description automatically generated">
            <a:extLst>
              <a:ext uri="{FF2B5EF4-FFF2-40B4-BE49-F238E27FC236}">
                <a16:creationId xmlns:a16="http://schemas.microsoft.com/office/drawing/2014/main" id="{C0EDFAFC-2500-0758-C52F-6B47787A1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615" y="1500667"/>
            <a:ext cx="5113463" cy="3932261"/>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company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Tree>
    <p:extLst>
      <p:ext uri="{BB962C8B-B14F-4D97-AF65-F5344CB8AC3E}">
        <p14:creationId xmlns:p14="http://schemas.microsoft.com/office/powerpoint/2010/main" val="368463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in team’s general </a:t>
            </a:r>
          </a:p>
          <a:p>
            <a:pPr algn="ctr"/>
            <a:r>
              <a:rPr lang="en-US" sz="2400" dirty="0"/>
              <a:t>Webex space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7"/>
              </a:rPr>
              <a:t>https://forms.gle/yvkvFuRSaEhrB8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8"/>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54</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56</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64</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71</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74</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75</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a:t>
            </a:r>
            <a:br>
              <a:rPr lang="en-US" sz="3200" dirty="0"/>
            </a:br>
            <a:r>
              <a:rPr lang="en-US" sz="3200" dirty="0"/>
              <a:t>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80</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81</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82</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87</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21453096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10644</Words>
  <Application>Microsoft Office PowerPoint</Application>
  <PresentationFormat>On-screen Show (4:3)</PresentationFormat>
  <Paragraphs>1397</Paragraphs>
  <Slides>123</Slides>
  <Notes>38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123</vt:i4>
      </vt:variant>
    </vt:vector>
  </HeadingPairs>
  <TitlesOfParts>
    <vt:vector size="136" baseType="lpstr">
      <vt:lpstr>Algerian</vt:lpstr>
      <vt:lpstr>Arial</vt:lpstr>
      <vt:lpstr>Arial Black</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Company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Company Communications &amp; Documentation Policies</vt:lpstr>
      <vt:lpstr>Accountability Step #1</vt:lpstr>
      <vt:lpstr>5 min - Team Member Intro</vt:lpstr>
      <vt:lpstr>20 mins - Ice Breaker</vt:lpstr>
      <vt:lpstr>Ice Breaker – Community Agreements</vt:lpstr>
      <vt:lpstr>Wave 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10 min - Engineering Design Process Q&amp;A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Action Items / Meeting Prep (what you might call homework, to be completed BEFORE Day 4)</vt:lpstr>
      <vt:lpstr>Day 4 Agenda</vt:lpstr>
      <vt:lpstr>Engineering Design Process</vt:lpstr>
      <vt:lpstr>15 min – Group Review of Needs &amp; Requirements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Provide Supporting Information</vt:lpstr>
      <vt:lpstr>References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2023-08-31T16:31:15Z</dcterms:modified>
</cp:coreProperties>
</file>