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30"/>
  </p:notesMasterIdLst>
  <p:sldIdLst>
    <p:sldId id="256" r:id="rId4"/>
    <p:sldId id="339" r:id="rId5"/>
    <p:sldId id="415" r:id="rId6"/>
    <p:sldId id="276" r:id="rId7"/>
    <p:sldId id="257" r:id="rId8"/>
    <p:sldId id="490" r:id="rId9"/>
    <p:sldId id="275" r:id="rId10"/>
    <p:sldId id="462" r:id="rId11"/>
    <p:sldId id="463" r:id="rId12"/>
    <p:sldId id="483" r:id="rId13"/>
    <p:sldId id="484" r:id="rId14"/>
    <p:sldId id="477" r:id="rId15"/>
    <p:sldId id="497" r:id="rId16"/>
    <p:sldId id="491" r:id="rId17"/>
    <p:sldId id="274" r:id="rId18"/>
    <p:sldId id="464" r:id="rId19"/>
    <p:sldId id="492" r:id="rId20"/>
    <p:sldId id="258" r:id="rId21"/>
    <p:sldId id="400" r:id="rId22"/>
    <p:sldId id="265" r:id="rId23"/>
    <p:sldId id="434" r:id="rId24"/>
    <p:sldId id="422" r:id="rId25"/>
    <p:sldId id="431" r:id="rId26"/>
    <p:sldId id="438" r:id="rId27"/>
    <p:sldId id="437" r:id="rId28"/>
    <p:sldId id="435" r:id="rId29"/>
    <p:sldId id="439" r:id="rId30"/>
    <p:sldId id="489" r:id="rId31"/>
    <p:sldId id="423" r:id="rId32"/>
    <p:sldId id="424" r:id="rId33"/>
    <p:sldId id="460" r:id="rId34"/>
    <p:sldId id="421" r:id="rId35"/>
    <p:sldId id="440" r:id="rId36"/>
    <p:sldId id="292" r:id="rId37"/>
    <p:sldId id="487" r:id="rId38"/>
    <p:sldId id="488" r:id="rId39"/>
    <p:sldId id="461" r:id="rId40"/>
    <p:sldId id="406" r:id="rId41"/>
    <p:sldId id="264" r:id="rId42"/>
    <p:sldId id="389" r:id="rId43"/>
    <p:sldId id="426" r:id="rId44"/>
    <p:sldId id="428" r:id="rId45"/>
    <p:sldId id="493" r:id="rId46"/>
    <p:sldId id="441" r:id="rId47"/>
    <p:sldId id="473" r:id="rId48"/>
    <p:sldId id="362" r:id="rId49"/>
    <p:sldId id="329" r:id="rId50"/>
    <p:sldId id="330" r:id="rId51"/>
    <p:sldId id="331" r:id="rId52"/>
    <p:sldId id="429" r:id="rId53"/>
    <p:sldId id="417" r:id="rId54"/>
    <p:sldId id="407" r:id="rId55"/>
    <p:sldId id="287" r:id="rId56"/>
    <p:sldId id="333" r:id="rId57"/>
    <p:sldId id="340" r:id="rId58"/>
    <p:sldId id="289" r:id="rId59"/>
    <p:sldId id="468" r:id="rId60"/>
    <p:sldId id="469" r:id="rId61"/>
    <p:sldId id="471" r:id="rId62"/>
    <p:sldId id="288" r:id="rId63"/>
    <p:sldId id="290" r:id="rId64"/>
    <p:sldId id="387" r:id="rId65"/>
    <p:sldId id="498" r:id="rId66"/>
    <p:sldId id="408" r:id="rId67"/>
    <p:sldId id="293" r:id="rId68"/>
    <p:sldId id="372" r:id="rId69"/>
    <p:sldId id="393" r:id="rId70"/>
    <p:sldId id="499" r:id="rId71"/>
    <p:sldId id="500" r:id="rId72"/>
    <p:sldId id="394" r:id="rId73"/>
    <p:sldId id="342" r:id="rId74"/>
    <p:sldId id="474" r:id="rId75"/>
    <p:sldId id="409" r:id="rId76"/>
    <p:sldId id="298" r:id="rId77"/>
    <p:sldId id="373" r:id="rId78"/>
    <p:sldId id="386" r:id="rId79"/>
    <p:sldId id="446" r:id="rId80"/>
    <p:sldId id="447" r:id="rId81"/>
    <p:sldId id="450" r:id="rId82"/>
    <p:sldId id="448" r:id="rId83"/>
    <p:sldId id="401" r:id="rId84"/>
    <p:sldId id="476" r:id="rId85"/>
    <p:sldId id="452" r:id="rId86"/>
    <p:sldId id="453" r:id="rId87"/>
    <p:sldId id="454" r:id="rId88"/>
    <p:sldId id="455" r:id="rId89"/>
    <p:sldId id="456" r:id="rId90"/>
    <p:sldId id="457" r:id="rId91"/>
    <p:sldId id="458" r:id="rId92"/>
    <p:sldId id="485" r:id="rId93"/>
    <p:sldId id="442" r:id="rId94"/>
    <p:sldId id="410" r:id="rId95"/>
    <p:sldId id="300" r:id="rId96"/>
    <p:sldId id="374" r:id="rId97"/>
    <p:sldId id="385" r:id="rId98"/>
    <p:sldId id="382" r:id="rId99"/>
    <p:sldId id="343" r:id="rId100"/>
    <p:sldId id="344" r:id="rId101"/>
    <p:sldId id="345" r:id="rId102"/>
    <p:sldId id="381" r:id="rId103"/>
    <p:sldId id="459" r:id="rId104"/>
    <p:sldId id="411" r:id="rId105"/>
    <p:sldId id="302" r:id="rId106"/>
    <p:sldId id="375" r:id="rId107"/>
    <p:sldId id="384" r:id="rId108"/>
    <p:sldId id="494" r:id="rId109"/>
    <p:sldId id="404" r:id="rId110"/>
    <p:sldId id="495" r:id="rId111"/>
    <p:sldId id="496" r:id="rId112"/>
    <p:sldId id="486" r:id="rId113"/>
    <p:sldId id="412" r:id="rId114"/>
    <p:sldId id="304" r:id="rId115"/>
    <p:sldId id="376" r:id="rId116"/>
    <p:sldId id="395" r:id="rId117"/>
    <p:sldId id="396" r:id="rId118"/>
    <p:sldId id="397" r:id="rId119"/>
    <p:sldId id="413" r:id="rId120"/>
    <p:sldId id="398" r:id="rId121"/>
    <p:sldId id="480" r:id="rId122"/>
    <p:sldId id="482" r:id="rId123"/>
    <p:sldId id="383" r:id="rId124"/>
    <p:sldId id="378" r:id="rId125"/>
    <p:sldId id="350" r:id="rId126"/>
    <p:sldId id="338" r:id="rId127"/>
    <p:sldId id="316" r:id="rId128"/>
    <p:sldId id="352" r:id="rId1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81784" autoAdjust="0"/>
  </p:normalViewPr>
  <p:slideViewPr>
    <p:cSldViewPr>
      <p:cViewPr varScale="1">
        <p:scale>
          <a:sx n="84" d="100"/>
          <a:sy n="84" d="100"/>
        </p:scale>
        <p:origin x="1062" y="78"/>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22262"/>
    </p:cViewPr>
  </p:sorterViewPr>
  <p:notesViewPr>
    <p:cSldViewPr>
      <p:cViewPr varScale="1">
        <p:scale>
          <a:sx n="61" d="100"/>
          <a:sy n="61" d="100"/>
        </p:scale>
        <p:origin x="3139"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commentAuthors" Target="commentAuthors.xml"/><Relationship Id="rId136" Type="http://schemas.microsoft.com/office/2015/10/relationships/revisionInfo" Target="revisionInfo.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microsoft.com/office/2018/10/relationships/authors" Target="author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presProps" Target="pres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5" tIns="46578" rIns="93155" bIns="46578"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55" tIns="46578" rIns="93155" bIns="46578" rtlCol="0"/>
          <a:lstStyle>
            <a:lvl1pPr algn="r">
              <a:defRPr sz="1200"/>
            </a:lvl1pPr>
          </a:lstStyle>
          <a:p>
            <a:fld id="{D0FE861C-486B-4E18-A0E9-A790238A915C}" type="datetimeFigureOut">
              <a:rPr lang="en-US" smtClean="0"/>
              <a:t>9/13/2023</a:t>
            </a:fld>
            <a:endParaRPr lang="en-US" dirty="0"/>
          </a:p>
        </p:txBody>
      </p:sp>
      <p:sp>
        <p:nvSpPr>
          <p:cNvPr id="4" name="Slide Image Placeholder 3"/>
          <p:cNvSpPr>
            <a:spLocks noGrp="1" noRot="1" noChangeAspect="1"/>
          </p:cNvSpPr>
          <p:nvPr>
            <p:ph type="sldImg" idx="2"/>
          </p:nvPr>
        </p:nvSpPr>
        <p:spPr>
          <a:xfrm>
            <a:off x="1181100" y="695325"/>
            <a:ext cx="4648200" cy="3486150"/>
          </a:xfrm>
          <a:prstGeom prst="rect">
            <a:avLst/>
          </a:prstGeom>
          <a:noFill/>
          <a:ln w="12700">
            <a:solidFill>
              <a:prstClr val="black"/>
            </a:solidFill>
          </a:ln>
        </p:spPr>
        <p:txBody>
          <a:bodyPr vert="horz" lIns="93155" tIns="46578" rIns="93155" bIns="4657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55" tIns="46578" rIns="93155" bIns="465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55" tIns="46578" rIns="93155"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55" tIns="46578" rIns="93155" bIns="46578"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40</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clearer if facilitator covers Team Development/Design Process Refresher section before Project Technical </a:t>
            </a:r>
            <a:r>
              <a:rPr lang="en-US"/>
              <a:t>Work section</a:t>
            </a:r>
          </a:p>
        </p:txBody>
      </p:sp>
      <p:sp>
        <p:nvSpPr>
          <p:cNvPr id="4" name="Slide Number Placeholder 3"/>
          <p:cNvSpPr>
            <a:spLocks noGrp="1"/>
          </p:cNvSpPr>
          <p:nvPr>
            <p:ph type="sldNum" sz="quarter" idx="5"/>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63</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65</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75</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76</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77</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81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82</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94</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95</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97</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104</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105</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108</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109</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113</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114</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121</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12</a:t>
            </a:fld>
            <a:endParaRPr lang="en-US" dirty="0"/>
          </a:p>
        </p:txBody>
      </p:sp>
      <p:sp>
        <p:nvSpPr>
          <p:cNvPr id="30723" name="Rectangle 2"/>
          <p:cNvSpPr>
            <a:spLocks noGrp="1" noRot="1" noChangeAspect="1" noChangeArrowheads="1" noTextEdit="1"/>
          </p:cNvSpPr>
          <p:nvPr>
            <p:ph type="sldImg"/>
          </p:nvPr>
        </p:nvSpPr>
        <p:spPr>
          <a:xfrm>
            <a:off x="7743825" y="2835275"/>
            <a:ext cx="10198100" cy="7650163"/>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122</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13</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9/13/2023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9/13/2023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9/13/2023</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9/13/2023</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9/13/2023</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9/13/2023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9/13/2023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9/13/2023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9/13/2023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9/13/2023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9/13/2023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9/13/2023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9/13/2023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9/13/2023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9/13/2023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10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hyperlink" Target="https://designlab.eng.rpi.edu/edn/projects/capstone-support-dev/wiki/Technical_Memo"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Templates_and_Forms" TargetMode="External"/><Relationship Id="rId4" Type="http://schemas.openxmlformats.org/officeDocument/2006/relationships/hyperlink" Target="https://designlab.eng.rpi.edu/edn/projects/capstone-support-dev/wiki/Risks_Associated_with_Project_Plans"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1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hdphoto" Target="../media/hdphoto2.wdp"/><Relationship Id="rId3" Type="http://schemas.openxmlformats.org/officeDocument/2006/relationships/image" Target="../media/image5.wmf"/><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2.jp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03.xml"/><Relationship Id="rId3" Type="http://schemas.openxmlformats.org/officeDocument/2006/relationships/slide" Target="slide39.xml"/><Relationship Id="rId7" Type="http://schemas.openxmlformats.org/officeDocument/2006/relationships/slide" Target="slide93.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4.xml"/><Relationship Id="rId5" Type="http://schemas.openxmlformats.org/officeDocument/2006/relationships/slide" Target="slide65.xml"/><Relationship Id="rId4" Type="http://schemas.openxmlformats.org/officeDocument/2006/relationships/slide" Target="slide53.xml"/><Relationship Id="rId9" Type="http://schemas.openxmlformats.org/officeDocument/2006/relationships/slide" Target="slide11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orms.gle/HoU1JufvnPfDkbtW6"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hyperlink" Target="https://designlab.eng.rpi.edu/edn/projects/capstone-support-dev/repository/112/raw/training/EDN%20Guidance%20for%20Out%20of%20Class%20Tasks%20-%20Initial%20Postings.mp4" TargetMode="External"/><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forms.gle/yvkvMFuR9rSaEhrB8" TargetMode="External"/><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hyperlink" Target="https://designlab.eng.rpi.edu/projects/capstone-support-dev/wiki%20-%20Playbook.pptx"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7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hyperlink" Target="https://www.youtube.com/watch?v=ukYi50Gfc5M" TargetMode="Externa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9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8</a:t>
            </a:r>
          </a:p>
          <a:p>
            <a:r>
              <a:rPr lang="en-US" dirty="0">
                <a:cs typeface="Calibri"/>
              </a:rPr>
              <a:t>Scaffolded Sessions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15" name="Group 14"/>
          <p:cNvGrpSpPr/>
          <p:nvPr/>
        </p:nvGrpSpPr>
        <p:grpSpPr>
          <a:xfrm>
            <a:off x="7086600" y="88683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101</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7</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diagram of a project&#10;&#10;Description automatically generated">
            <a:extLst>
              <a:ext uri="{FF2B5EF4-FFF2-40B4-BE49-F238E27FC236}">
                <a16:creationId xmlns:a16="http://schemas.microsoft.com/office/drawing/2014/main" id="{A1FC04DB-4FB7-F7FF-5AFE-4A986383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757" y="2095936"/>
            <a:ext cx="5748485" cy="266612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108</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50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109</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1F81-03D6-9BE2-0561-C767B4BB6A41}"/>
              </a:ext>
            </a:extLst>
          </p:cNvPr>
          <p:cNvSpPr>
            <a:spLocks noGrp="1"/>
          </p:cNvSpPr>
          <p:nvPr>
            <p:ph type="title"/>
          </p:nvPr>
        </p:nvSpPr>
        <p:spPr/>
        <p:txBody>
          <a:bodyPr>
            <a:normAutofit fontScale="90000"/>
          </a:bodyPr>
          <a:lstStyle/>
          <a:p>
            <a:r>
              <a:rPr lang="en-US" dirty="0"/>
              <a:t>15 Min – Company Introductions </a:t>
            </a:r>
            <a:br>
              <a:rPr lang="en-US" dirty="0"/>
            </a:br>
            <a:r>
              <a:rPr lang="en-US" dirty="0"/>
              <a:t>and Expectations</a:t>
            </a:r>
          </a:p>
        </p:txBody>
      </p:sp>
      <p:pic>
        <p:nvPicPr>
          <p:cNvPr id="6" name="Content Placeholder 5" descr="A notebook with drawing of various business icons&#10;&#10;Description automatically generated with medium confidence">
            <a:extLst>
              <a:ext uri="{FF2B5EF4-FFF2-40B4-BE49-F238E27FC236}">
                <a16:creationId xmlns:a16="http://schemas.microsoft.com/office/drawing/2014/main" id="{3FE7E5C1-2E24-2AED-13DE-78BCEE6A3B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
        <p:nvSpPr>
          <p:cNvPr id="4" name="Slide Number Placeholder 3">
            <a:extLst>
              <a:ext uri="{FF2B5EF4-FFF2-40B4-BE49-F238E27FC236}">
                <a16:creationId xmlns:a16="http://schemas.microsoft.com/office/drawing/2014/main" id="{40A7138D-79F2-E56F-8094-02A56CB0D3DF}"/>
              </a:ext>
            </a:extLst>
          </p:cNvPr>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1687121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110</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9/21 (9/26)</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3"/>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4"/>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5"/>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45 mins of Day 8, NOT just work on your Client Meeting slides!</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6"/>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113</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114</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115</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Client name, company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116</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and updating your individual project tasks</a:t>
            </a:r>
          </a:p>
        </p:txBody>
      </p:sp>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117</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Employee Orientation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118</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ABA-B03F-82FD-F109-07098AE2D1BA}"/>
              </a:ext>
            </a:extLst>
          </p:cNvPr>
          <p:cNvSpPr>
            <a:spLocks noGrp="1"/>
          </p:cNvSpPr>
          <p:nvPr>
            <p:ph type="title"/>
          </p:nvPr>
        </p:nvSpPr>
        <p:spPr/>
        <p:txBody>
          <a:bodyPr/>
          <a:lstStyle/>
          <a:p>
            <a:r>
              <a:rPr lang="en-US" dirty="0"/>
              <a:t>CONGRATULATIONS you are now ON BOARD</a:t>
            </a:r>
          </a:p>
        </p:txBody>
      </p:sp>
      <p:sp>
        <p:nvSpPr>
          <p:cNvPr id="5" name="Slide Number Placeholder 4">
            <a:extLst>
              <a:ext uri="{FF2B5EF4-FFF2-40B4-BE49-F238E27FC236}">
                <a16:creationId xmlns:a16="http://schemas.microsoft.com/office/drawing/2014/main" id="{195D1EFE-8A63-8E4A-12A8-CF0B13E10957}"/>
              </a:ext>
            </a:extLst>
          </p:cNvPr>
          <p:cNvSpPr>
            <a:spLocks noGrp="1"/>
          </p:cNvSpPr>
          <p:nvPr>
            <p:ph type="sldNum" sz="quarter" idx="12"/>
          </p:nvPr>
        </p:nvSpPr>
        <p:spPr/>
        <p:txBody>
          <a:bodyPr/>
          <a:lstStyle/>
          <a:p>
            <a:fld id="{028FE254-016A-4E51-98AE-D4B4E3F12C32}" type="slidenum">
              <a:rPr lang="en-US" sz="1200" smtClean="0"/>
              <a:t>119</a:t>
            </a:fld>
            <a:endParaRPr lang="en-US" sz="1200" dirty="0"/>
          </a:p>
        </p:txBody>
      </p:sp>
      <p:pic>
        <p:nvPicPr>
          <p:cNvPr id="7" name="Picture 6" descr="A cartoon of kids on a boat&#10;&#10;Description automatically generated">
            <a:extLst>
              <a:ext uri="{FF2B5EF4-FFF2-40B4-BE49-F238E27FC236}">
                <a16:creationId xmlns:a16="http://schemas.microsoft.com/office/drawing/2014/main" id="{461A0AA3-4B0F-94D4-4C15-EC45308A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537" y="2514600"/>
            <a:ext cx="5529263" cy="3086100"/>
          </a:xfrm>
          <a:prstGeom prst="rect">
            <a:avLst/>
          </a:prstGeom>
        </p:spPr>
      </p:pic>
      <p:pic>
        <p:nvPicPr>
          <p:cNvPr id="9" name="Content Placeholder 8" descr="A cartoon character wearing a hat and sunglasses&#10;&#10;Description automatically generated">
            <a:extLst>
              <a:ext uri="{FF2B5EF4-FFF2-40B4-BE49-F238E27FC236}">
                <a16:creationId xmlns:a16="http://schemas.microsoft.com/office/drawing/2014/main" id="{09232417-2240-8158-7B0B-0110687B36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78" t="4645" r="52777" b="8498"/>
          <a:stretch/>
        </p:blipFill>
        <p:spPr>
          <a:xfrm>
            <a:off x="6062662" y="2858691"/>
            <a:ext cx="1009650" cy="1198959"/>
          </a:xfrm>
        </p:spPr>
      </p:pic>
      <p:sp>
        <p:nvSpPr>
          <p:cNvPr id="3" name="TextBox 2">
            <a:extLst>
              <a:ext uri="{FF2B5EF4-FFF2-40B4-BE49-F238E27FC236}">
                <a16:creationId xmlns:a16="http://schemas.microsoft.com/office/drawing/2014/main" id="{EF315042-11EB-3C20-2640-058A29FD735D}"/>
              </a:ext>
            </a:extLst>
          </p:cNvPr>
          <p:cNvSpPr txBox="1"/>
          <p:nvPr/>
        </p:nvSpPr>
        <p:spPr>
          <a:xfrm>
            <a:off x="2786829" y="4152024"/>
            <a:ext cx="1611339" cy="369332"/>
          </a:xfrm>
          <a:prstGeom prst="rect">
            <a:avLst/>
          </a:prstGeom>
          <a:noFill/>
        </p:spPr>
        <p:txBody>
          <a:bodyPr wrap="none" rtlCol="0">
            <a:spAutoFit/>
          </a:bodyPr>
          <a:lstStyle/>
          <a:p>
            <a:r>
              <a:rPr lang="en-US" dirty="0"/>
              <a:t>USS Design Lab</a:t>
            </a:r>
          </a:p>
        </p:txBody>
      </p:sp>
    </p:spTree>
    <p:extLst>
      <p:ext uri="{BB962C8B-B14F-4D97-AF65-F5344CB8AC3E}">
        <p14:creationId xmlns:p14="http://schemas.microsoft.com/office/powerpoint/2010/main" val="2506170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23997" y="4260311"/>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Project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1869681" y="1313675"/>
            <a:ext cx="5354781" cy="349986"/>
          </a:xfrm>
        </p:spPr>
        <p:txBody>
          <a:bodyPr>
            <a:noAutofit/>
          </a:bodyPr>
          <a:lstStyle/>
          <a:p>
            <a:pPr eaLnBrk="1" hangingPunct="1"/>
            <a:r>
              <a:rPr lang="en-US" sz="2400" b="1" dirty="0">
                <a:latin typeface="Arial Black" panose="020B0A04020102020204" pitchFamily="34" charset="0"/>
              </a:rPr>
              <a:t>Design Lab Team</a:t>
            </a:r>
            <a:endParaRPr lang="en-US" sz="2400" b="1" i="1" dirty="0">
              <a:latin typeface="Arial Black" panose="020B0A04020102020204" pitchFamily="34" charset="0"/>
            </a:endParaRPr>
          </a:p>
        </p:txBody>
      </p:sp>
      <p:grpSp>
        <p:nvGrpSpPr>
          <p:cNvPr id="5" name="Group 4"/>
          <p:cNvGrpSpPr/>
          <p:nvPr/>
        </p:nvGrpSpPr>
        <p:grpSpPr>
          <a:xfrm>
            <a:off x="3194563" y="4681041"/>
            <a:ext cx="1163957" cy="1753229"/>
            <a:chOff x="5319662" y="4902977"/>
            <a:chExt cx="1551943" cy="2337638"/>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58011" y="6844010"/>
              <a:ext cx="1513594" cy="396605"/>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658532" y="4693726"/>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665024" y="4681040"/>
            <a:ext cx="1186291" cy="1740175"/>
            <a:chOff x="16837628" y="12451617"/>
            <a:chExt cx="3877155" cy="6264628"/>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6881136" y="17645411"/>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582587" y="1967731"/>
            <a:ext cx="1472173" cy="2419824"/>
            <a:chOff x="5757157" y="5151503"/>
            <a:chExt cx="5299823" cy="8711367"/>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356553" y="5151503"/>
              <a:ext cx="3873759" cy="1646298"/>
            </a:xfrm>
            <a:prstGeom prst="rect">
              <a:avLst/>
            </a:prstGeom>
            <a:noFill/>
          </p:spPr>
          <p:txBody>
            <a:bodyPr wrap="square" rtlCol="0">
              <a:spAutoFit/>
            </a:bodyPr>
            <a:lstStyle/>
            <a:p>
              <a:pPr algn="ctr">
                <a:lnSpc>
                  <a:spcPts val="1389"/>
                </a:lnSpc>
              </a:pPr>
              <a:r>
                <a:rPr lang="en-US" sz="1500" b="1" dirty="0"/>
                <a:t>Technical Director</a:t>
              </a:r>
            </a:p>
          </p:txBody>
        </p:sp>
      </p:grpSp>
      <p:grpSp>
        <p:nvGrpSpPr>
          <p:cNvPr id="39" name="Group 38"/>
          <p:cNvGrpSpPr/>
          <p:nvPr/>
        </p:nvGrpSpPr>
        <p:grpSpPr>
          <a:xfrm>
            <a:off x="2111938" y="1957748"/>
            <a:ext cx="1612323" cy="2218445"/>
            <a:chOff x="6655837" y="4753753"/>
            <a:chExt cx="5804362" cy="7986403"/>
          </a:xfrm>
        </p:grpSpPr>
        <p:sp>
          <p:nvSpPr>
            <p:cNvPr id="29" name="TextBox 28"/>
            <p:cNvSpPr txBox="1"/>
            <p:nvPr/>
          </p:nvSpPr>
          <p:spPr>
            <a:xfrm>
              <a:off x="6655837" y="4753753"/>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790923" y="1931542"/>
            <a:ext cx="1509753" cy="2240976"/>
            <a:chOff x="13377941" y="4515430"/>
            <a:chExt cx="5435112" cy="8067512"/>
          </a:xfrm>
        </p:grpSpPr>
        <p:sp>
          <p:nvSpPr>
            <p:cNvPr id="28" name="TextBox 27"/>
            <p:cNvSpPr txBox="1"/>
            <p:nvPr/>
          </p:nvSpPr>
          <p:spPr>
            <a:xfrm>
              <a:off x="13564637" y="4515430"/>
              <a:ext cx="5061716" cy="1646298"/>
            </a:xfrm>
            <a:prstGeom prst="rect">
              <a:avLst/>
            </a:prstGeom>
            <a:noFill/>
          </p:spPr>
          <p:txBody>
            <a:bodyPr wrap="square" rtlCol="0">
              <a:spAutoFit/>
            </a:bodyPr>
            <a:lstStyle/>
            <a:p>
              <a:pPr algn="ctr">
                <a:lnSpc>
                  <a:spcPts val="1389"/>
                </a:lnSpc>
              </a:pPr>
              <a:r>
                <a:rPr lang="en-US" sz="1500" b="1" dirty="0"/>
                <a:t>Purchasing Agent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5150154" y="1927033"/>
            <a:ext cx="1910092" cy="2248861"/>
            <a:chOff x="14157755" y="4403071"/>
            <a:chExt cx="6876332" cy="8095901"/>
          </a:xfrm>
        </p:grpSpPr>
        <p:sp>
          <p:nvSpPr>
            <p:cNvPr id="27" name="TextBox 26"/>
            <p:cNvSpPr txBox="1"/>
            <p:nvPr/>
          </p:nvSpPr>
          <p:spPr>
            <a:xfrm>
              <a:off x="14157755" y="4403071"/>
              <a:ext cx="6876332" cy="1646298"/>
            </a:xfrm>
            <a:prstGeom prst="rect">
              <a:avLst/>
            </a:prstGeom>
            <a:noFill/>
          </p:spPr>
          <p:txBody>
            <a:bodyPr wrap="square" rtlCol="0">
              <a:spAutoFit/>
            </a:bodyPr>
            <a:lstStyle/>
            <a:p>
              <a:pPr algn="ctr">
                <a:lnSpc>
                  <a:spcPts val="1389"/>
                </a:lnSpc>
              </a:pPr>
              <a:r>
                <a:rPr lang="en-US" sz="1500" b="1" dirty="0"/>
                <a:t>Manufacturing Director</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934200" y="1905000"/>
            <a:ext cx="1718670" cy="2267518"/>
            <a:chOff x="19385185" y="4701311"/>
            <a:chExt cx="6187211" cy="8163066"/>
          </a:xfrm>
        </p:grpSpPr>
        <p:sp>
          <p:nvSpPr>
            <p:cNvPr id="24" name="TextBox 23"/>
            <p:cNvSpPr txBox="1"/>
            <p:nvPr/>
          </p:nvSpPr>
          <p:spPr>
            <a:xfrm>
              <a:off x="19385185" y="4701311"/>
              <a:ext cx="6187211" cy="1646298"/>
            </a:xfrm>
            <a:prstGeom prst="rect">
              <a:avLst/>
            </a:prstGeom>
            <a:noFill/>
          </p:spPr>
          <p:txBody>
            <a:bodyPr wrap="square" rtlCol="0">
              <a:spAutoFit/>
            </a:bodyPr>
            <a:lstStyle/>
            <a:p>
              <a:pPr algn="ctr">
                <a:lnSpc>
                  <a:spcPts val="1389"/>
                </a:lnSpc>
              </a:pPr>
              <a:r>
                <a:rPr lang="en-US" sz="1500" b="1" dirty="0"/>
                <a:t>Sr. Manufacturing Technician</a:t>
              </a:r>
            </a:p>
          </p:txBody>
        </p:sp>
        <p:grpSp>
          <p:nvGrpSpPr>
            <p:cNvPr id="17" name="Group 16"/>
            <p:cNvGrpSpPr/>
            <p:nvPr/>
          </p:nvGrpSpPr>
          <p:grpSpPr>
            <a:xfrm>
              <a:off x="20118210" y="6537483"/>
              <a:ext cx="4270249" cy="6326894"/>
              <a:chOff x="20118210" y="6537483"/>
              <a:chExt cx="4270249" cy="6326894"/>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118210" y="11793542"/>
                <a:ext cx="4270249" cy="1070835"/>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6069831" y="6123760"/>
            <a:ext cx="1539101" cy="502573"/>
          </a:xfrm>
          <a:prstGeom prst="rect">
            <a:avLst/>
          </a:prstGeom>
          <a:noFill/>
        </p:spPr>
        <p:txBody>
          <a:bodyPr wrap="square" rtlCol="0">
            <a:spAutoFit/>
          </a:bodyPr>
          <a:lstStyle/>
          <a:p>
            <a:pPr algn="ctr"/>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193211" y="4687376"/>
            <a:ext cx="1186180" cy="1442720"/>
          </a:xfrm>
          <a:prstGeom prst="rect">
            <a:avLst/>
          </a:prstGeom>
        </p:spPr>
      </p:pic>
      <p:sp>
        <p:nvSpPr>
          <p:cNvPr id="9" name="Slide Number Placeholder 4">
            <a:extLst>
              <a:ext uri="{FF2B5EF4-FFF2-40B4-BE49-F238E27FC236}">
                <a16:creationId xmlns:a16="http://schemas.microsoft.com/office/drawing/2014/main" id="{D248DD48-EB59-68CB-3195-68BDD9401AA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9366423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120</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121</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828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122</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123</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1580341"/>
              </p:ext>
            </p:extLst>
          </p:nvPr>
        </p:nvGraphicFramePr>
        <p:xfrm>
          <a:off x="381000" y="1005329"/>
          <a:ext cx="8382000" cy="55321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Keep that?</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p>
                      <a:pPr marL="0" marR="0" algn="l">
                        <a:spcBef>
                          <a:spcPts val="0"/>
                        </a:spcBef>
                        <a:spcAft>
                          <a:spcPts val="0"/>
                        </a:spcAft>
                      </a:pPr>
                      <a:r>
                        <a:rPr lang="en-US" sz="1200" b="0" dirty="0">
                          <a:effectLst/>
                          <a:latin typeface="+mj-lt"/>
                          <a:ea typeface="MS Mincho"/>
                        </a:rPr>
                        <a:t>Swept and replaced instances of ‘class’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AP,KN,MA,BD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 </a:t>
                      </a:r>
                      <a:r>
                        <a:rPr lang="en-US" sz="1200" kern="1200" dirty="0">
                          <a:solidFill>
                            <a:schemeClr val="dk1"/>
                          </a:solidFill>
                          <a:effectLst/>
                          <a:latin typeface="+mn-lt"/>
                          <a:ea typeface="MS Mincho"/>
                          <a:cs typeface="+mn-cs"/>
                        </a:rPr>
                        <a:t>Orientation </a:t>
                      </a:r>
                      <a:r>
                        <a:rPr lang="en-US" sz="1200" dirty="0">
                          <a:effectLst/>
                          <a:latin typeface="+mj-lt"/>
                          <a:ea typeface="MS Mincho"/>
                        </a:rPr>
                        <a:t>Day 9+10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Added All hands meeting slides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ALL references to ‘Webex Space location’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Deleted hidden slides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Page numbers standardized</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Team-Building Retreat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8.22.23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Ticket Out -&gt; Employee Survey</a:t>
                      </a:r>
                    </a:p>
                    <a:p>
                      <a:pPr marL="0" marR="0" algn="l">
                        <a:spcBef>
                          <a:spcPts val="0"/>
                        </a:spcBef>
                        <a:spcAft>
                          <a:spcPts val="0"/>
                        </a:spcAft>
                      </a:pPr>
                      <a:r>
                        <a:rPr lang="en-US" sz="1200" dirty="0">
                          <a:effectLst/>
                          <a:latin typeface="+mj-lt"/>
                          <a:ea typeface="MS Mincho"/>
                        </a:rPr>
                        <a:t>URLs checked throughout</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8.23.23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Incorporated suggestions from KD</a:t>
                      </a:r>
                    </a:p>
                    <a:p>
                      <a:pPr marL="0" marR="0" algn="l">
                        <a:spcBef>
                          <a:spcPts val="0"/>
                        </a:spcBef>
                        <a:spcAft>
                          <a:spcPts val="0"/>
                        </a:spcAft>
                      </a:pPr>
                      <a:r>
                        <a:rPr lang="en-US" sz="1200" dirty="0">
                          <a:effectLst/>
                          <a:latin typeface="+mj-lt"/>
                          <a:ea typeface="MS Mincho"/>
                        </a:rPr>
                        <a:t>Review and update of Action Items to match on-site meeting content</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Agreement of Action Items between Playbook slides and Capstone Support Wiki</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124</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8108580"/>
              </p:ext>
            </p:extLst>
          </p:nvPr>
        </p:nvGraphicFramePr>
        <p:xfrm>
          <a:off x="381000" y="1083623"/>
          <a:ext cx="8382000" cy="4189423"/>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MA</a:t>
                      </a:r>
                    </a:p>
                  </a:txBody>
                  <a:tcPr marL="68580" marR="68580" marT="0" marB="0"/>
                </a:tc>
                <a:tc>
                  <a:txBody>
                    <a:bodyPr/>
                    <a:lstStyle/>
                    <a:p>
                      <a:pPr marL="0" marR="0" algn="l">
                        <a:spcBef>
                          <a:spcPts val="0"/>
                        </a:spcBef>
                        <a:spcAft>
                          <a:spcPts val="0"/>
                        </a:spcAft>
                      </a:pPr>
                      <a:r>
                        <a:rPr lang="en-US" sz="1200" dirty="0">
                          <a:effectLst/>
                          <a:latin typeface="+mj-lt"/>
                          <a:ea typeface="MS Mincho"/>
                        </a:rPr>
                        <a:t>Broken links </a:t>
                      </a:r>
                      <a:r>
                        <a:rPr lang="en-US" sz="1200">
                          <a:effectLst/>
                          <a:latin typeface="+mj-lt"/>
                          <a:ea typeface="MS Mincho"/>
                        </a:rPr>
                        <a:t>to Mediasite fixed</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8.25.23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Changes to slides 8,13,14,17,43,103,105,106</a:t>
                      </a: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8.28.23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Replaced Paul Chow’s photo with Russ Kraft on Faculty – Chief Engineers (Slide 13).</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Added Engineering Tools and Methods description to clarify “ETM”</a:t>
                      </a: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1.18</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Clarified one thought per post-it, added speaker note to discuss Day2-3Action items out or written order </a:t>
                      </a:r>
                      <a:r>
                        <a:rPr lang="en-US" sz="1200" kern="1200">
                          <a:solidFill>
                            <a:schemeClr val="dk1"/>
                          </a:solidFill>
                          <a:effectLst/>
                          <a:latin typeface="+mn-lt"/>
                          <a:ea typeface="MS Mincho"/>
                          <a:cs typeface="+mn-cs"/>
                        </a:rPr>
                        <a:t>for clarity</a:t>
                      </a: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8.31.23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Fixed timing of Day 2 Agenda</a:t>
                      </a: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algn="l">
                        <a:spcBef>
                          <a:spcPts val="0"/>
                        </a:spcBef>
                        <a:spcAft>
                          <a:spcPts val="0"/>
                        </a:spcAft>
                      </a:pPr>
                      <a:r>
                        <a:rPr lang="en-US" sz="1200" dirty="0">
                          <a:effectLst/>
                          <a:latin typeface="+mj-lt"/>
                          <a:ea typeface="MS Mincho"/>
                        </a:rPr>
                        <a:t>Changed posting location of Skill Assessment to EDN</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9.5.23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 MA</a:t>
                      </a:r>
                    </a:p>
                  </a:txBody>
                  <a:tcPr marL="68580" marR="68580" marT="0" marB="0"/>
                </a:tc>
                <a:tc>
                  <a:txBody>
                    <a:bodyPr/>
                    <a:lstStyle/>
                    <a:p>
                      <a:pPr marL="0" marR="0" algn="l">
                        <a:spcBef>
                          <a:spcPts val="0"/>
                        </a:spcBef>
                        <a:spcAft>
                          <a:spcPts val="0"/>
                        </a:spcAft>
                      </a:pPr>
                      <a:r>
                        <a:rPr lang="en-US" sz="1200" dirty="0">
                          <a:effectLst/>
                          <a:latin typeface="+mj-lt"/>
                          <a:ea typeface="MS Mincho"/>
                        </a:rPr>
                        <a:t>Improvement in discussion of User Stories, spit onto separate slide</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9.13.23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Updates to Technical Communication slides 83-89</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125</a:t>
            </a:fld>
            <a:endParaRPr lang="en-US" sz="1200" dirty="0"/>
          </a:p>
        </p:txBody>
      </p:sp>
    </p:spTree>
    <p:extLst>
      <p:ext uri="{BB962C8B-B14F-4D97-AF65-F5344CB8AC3E}">
        <p14:creationId xmlns:p14="http://schemas.microsoft.com/office/powerpoint/2010/main" val="27699836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126</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13</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11" name="Group 10">
            <a:extLst>
              <a:ext uri="{FF2B5EF4-FFF2-40B4-BE49-F238E27FC236}">
                <a16:creationId xmlns:a16="http://schemas.microsoft.com/office/drawing/2014/main" id="{44D0A97B-8FDE-8DCE-B8B5-590C3BF6B81D}"/>
              </a:ext>
            </a:extLst>
          </p:cNvPr>
          <p:cNvGrpSpPr/>
          <p:nvPr/>
        </p:nvGrpSpPr>
        <p:grpSpPr>
          <a:xfrm>
            <a:off x="727606" y="1221652"/>
            <a:ext cx="7360545" cy="5151248"/>
            <a:chOff x="727606" y="1221652"/>
            <a:chExt cx="7360545" cy="5151248"/>
          </a:xfrm>
        </p:grpSpPr>
        <p:sp>
          <p:nvSpPr>
            <p:cNvPr id="10" name="TextBox 9">
              <a:extLst>
                <a:ext uri="{FF2B5EF4-FFF2-40B4-BE49-F238E27FC236}">
                  <a16:creationId xmlns:a16="http://schemas.microsoft.com/office/drawing/2014/main" id="{D77653D0-5120-1E04-F4F3-AFD76905649C}"/>
                </a:ext>
              </a:extLst>
            </p:cNvPr>
            <p:cNvSpPr txBox="1"/>
            <p:nvPr/>
          </p:nvSpPr>
          <p:spPr>
            <a:xfrm>
              <a:off x="727606" y="3215895"/>
              <a:ext cx="1072973" cy="399079"/>
            </a:xfrm>
            <a:prstGeom prst="rect">
              <a:avLst/>
            </a:prstGeom>
            <a:noFill/>
          </p:spPr>
          <p:txBody>
            <a:bodyPr wrap="square" rtlCol="0">
              <a:spAutoFit/>
            </a:bodyPr>
            <a:lstStyle/>
            <a:p>
              <a:r>
                <a:rPr lang="en-US" b="1" dirty="0"/>
                <a:t> MANE</a:t>
              </a:r>
            </a:p>
          </p:txBody>
        </p:sp>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88624" y="1221652"/>
              <a:ext cx="991950" cy="1246908"/>
            </a:xfrm>
            <a:prstGeom prst="rect">
              <a:avLst/>
            </a:prstGeom>
            <a:solidFill>
              <a:schemeClr val="bg1"/>
            </a:solidFill>
          </p:spPr>
        </p:pic>
        <p:sp>
          <p:nvSpPr>
            <p:cNvPr id="59" name="TextBox 58">
              <a:extLst>
                <a:ext uri="{FF2B5EF4-FFF2-40B4-BE49-F238E27FC236}">
                  <a16:creationId xmlns:a16="http://schemas.microsoft.com/office/drawing/2014/main" id="{341A72D1-98C4-E119-F50A-5A9DEB60F759}"/>
                </a:ext>
              </a:extLst>
            </p:cNvPr>
            <p:cNvSpPr txBox="1"/>
            <p:nvPr/>
          </p:nvSpPr>
          <p:spPr>
            <a:xfrm>
              <a:off x="3151091" y="2485831"/>
              <a:ext cx="929483" cy="261610"/>
            </a:xfrm>
            <a:prstGeom prst="rect">
              <a:avLst/>
            </a:prstGeom>
            <a:solidFill>
              <a:schemeClr val="bg1"/>
            </a:solidFill>
          </p:spPr>
          <p:txBody>
            <a:bodyPr wrap="square" rtlCol="0">
              <a:spAutoFit/>
            </a:bodyPr>
            <a:lstStyle/>
            <a:p>
              <a:pPr algn="ctr"/>
              <a:r>
                <a:rPr lang="en-US" sz="1100" dirty="0"/>
                <a:t>Junichi Kanai</a:t>
              </a:r>
            </a:p>
          </p:txBody>
        </p:sp>
        <p:sp>
          <p:nvSpPr>
            <p:cNvPr id="57" name="TextBox 56">
              <a:extLst>
                <a:ext uri="{FF2B5EF4-FFF2-40B4-BE49-F238E27FC236}">
                  <a16:creationId xmlns:a16="http://schemas.microsoft.com/office/drawing/2014/main" id="{5762127F-D6CA-A72B-B6BE-98010417388C}"/>
                </a:ext>
              </a:extLst>
            </p:cNvPr>
            <p:cNvSpPr txBox="1"/>
            <p:nvPr/>
          </p:nvSpPr>
          <p:spPr>
            <a:xfrm>
              <a:off x="1736056" y="4207684"/>
              <a:ext cx="1164779" cy="261610"/>
            </a:xfrm>
            <a:prstGeom prst="rect">
              <a:avLst/>
            </a:prstGeom>
            <a:solidFill>
              <a:schemeClr val="bg1"/>
            </a:solidFill>
          </p:spPr>
          <p:txBody>
            <a:bodyPr wrap="square" rtlCol="0">
              <a:spAutoFit/>
            </a:bodyPr>
            <a:lstStyle/>
            <a:p>
              <a:pPr algn="ctr">
                <a:tabLst>
                  <a:tab pos="112009" algn="l"/>
                </a:tabLst>
              </a:pPr>
              <a:r>
                <a:rPr lang="en-US" sz="1100" dirty="0"/>
                <a:t>Clint Ballinger</a:t>
              </a:r>
            </a:p>
          </p:txBody>
        </p:sp>
        <p:sp>
          <p:nvSpPr>
            <p:cNvPr id="15" name="TextBox 14">
              <a:extLst>
                <a:ext uri="{FF2B5EF4-FFF2-40B4-BE49-F238E27FC236}">
                  <a16:creationId xmlns:a16="http://schemas.microsoft.com/office/drawing/2014/main" id="{45169B42-551E-06D6-959A-30DA8F386A0F}"/>
                </a:ext>
              </a:extLst>
            </p:cNvPr>
            <p:cNvSpPr txBox="1"/>
            <p:nvPr/>
          </p:nvSpPr>
          <p:spPr>
            <a:xfrm>
              <a:off x="727606" y="1645567"/>
              <a:ext cx="904830" cy="399079"/>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1045685" y="5099289"/>
              <a:ext cx="721124" cy="399079"/>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1612999" y="5942013"/>
              <a:ext cx="1343021" cy="430887"/>
            </a:xfrm>
            <a:prstGeom prst="rect">
              <a:avLst/>
            </a:prstGeom>
            <a:noFill/>
          </p:spPr>
          <p:txBody>
            <a:bodyPr wrap="square" rtlCol="0">
              <a:spAutoFit/>
            </a:bodyPr>
            <a:lstStyle/>
            <a:p>
              <a:pPr algn="ctr">
                <a:tabLst>
                  <a:tab pos="112009" algn="l"/>
                </a:tabLst>
              </a:pPr>
              <a:r>
                <a:rPr lang="en-US" sz="1100" dirty="0"/>
                <a:t>Kathryn</a:t>
              </a:r>
              <a:r>
                <a:rPr lang="en-US" sz="857" dirty="0"/>
                <a:t> </a:t>
              </a:r>
              <a:r>
                <a:rPr lang="en-US" sz="1100" dirty="0"/>
                <a:t>Dannemann</a:t>
              </a:r>
            </a:p>
          </p:txBody>
        </p:sp>
        <p:sp>
          <p:nvSpPr>
            <p:cNvPr id="18" name="TextBox 17">
              <a:extLst>
                <a:ext uri="{FF2B5EF4-FFF2-40B4-BE49-F238E27FC236}">
                  <a16:creationId xmlns:a16="http://schemas.microsoft.com/office/drawing/2014/main" id="{A9A2F8A6-B6D6-F4D9-A86F-652BA5076CED}"/>
                </a:ext>
              </a:extLst>
            </p:cNvPr>
            <p:cNvSpPr txBox="1"/>
            <p:nvPr/>
          </p:nvSpPr>
          <p:spPr>
            <a:xfrm>
              <a:off x="4208133" y="2446432"/>
              <a:ext cx="1084762" cy="261610"/>
            </a:xfrm>
            <a:prstGeom prst="rect">
              <a:avLst/>
            </a:prstGeom>
            <a:solidFill>
              <a:schemeClr val="bg1"/>
            </a:solidFill>
          </p:spPr>
          <p:txBody>
            <a:bodyPr wrap="square" rtlCol="0">
              <a:spAutoFit/>
            </a:bodyPr>
            <a:lstStyle/>
            <a:p>
              <a:pPr algn="ctr"/>
              <a:r>
                <a:rPr lang="en-US" sz="1100" dirty="0"/>
                <a:t>Russ Kraft</a:t>
              </a:r>
            </a:p>
          </p:txBody>
        </p:sp>
        <p:sp>
          <p:nvSpPr>
            <p:cNvPr id="19" name="TextBox 18">
              <a:extLst>
                <a:ext uri="{FF2B5EF4-FFF2-40B4-BE49-F238E27FC236}">
                  <a16:creationId xmlns:a16="http://schemas.microsoft.com/office/drawing/2014/main" id="{4ABFA362-3463-4672-7949-23A6FA01AB0D}"/>
                </a:ext>
              </a:extLst>
            </p:cNvPr>
            <p:cNvSpPr txBox="1"/>
            <p:nvPr/>
          </p:nvSpPr>
          <p:spPr>
            <a:xfrm>
              <a:off x="5833850" y="5943117"/>
              <a:ext cx="1104049" cy="261610"/>
            </a:xfrm>
            <a:prstGeom prst="rect">
              <a:avLst/>
            </a:prstGeom>
            <a:noFill/>
          </p:spPr>
          <p:txBody>
            <a:bodyPr wrap="square" rtlCol="0">
              <a:spAutoFit/>
            </a:bodyPr>
            <a:lstStyle/>
            <a:p>
              <a:pPr algn="ctr">
                <a:tabLst>
                  <a:tab pos="112009" algn="l"/>
                </a:tabLst>
              </a:pPr>
              <a:r>
                <a:rPr lang="en-US" sz="1100" dirty="0"/>
                <a:t>Nima</a:t>
              </a:r>
              <a:r>
                <a:rPr lang="en-US" sz="857" dirty="0"/>
                <a:t> </a:t>
              </a:r>
              <a:r>
                <a:rPr lang="en-US" sz="1100" dirty="0"/>
                <a:t>Ahmadi</a:t>
              </a:r>
            </a:p>
          </p:txBody>
        </p:sp>
        <p:sp>
          <p:nvSpPr>
            <p:cNvPr id="21" name="TextBox 20">
              <a:extLst>
                <a:ext uri="{FF2B5EF4-FFF2-40B4-BE49-F238E27FC236}">
                  <a16:creationId xmlns:a16="http://schemas.microsoft.com/office/drawing/2014/main" id="{E975162A-02C5-66BD-306C-DAB20B9E2789}"/>
                </a:ext>
              </a:extLst>
            </p:cNvPr>
            <p:cNvSpPr txBox="1"/>
            <p:nvPr/>
          </p:nvSpPr>
          <p:spPr>
            <a:xfrm>
              <a:off x="4923942" y="5026832"/>
              <a:ext cx="721124" cy="399079"/>
            </a:xfrm>
            <a:prstGeom prst="rect">
              <a:avLst/>
            </a:prstGeom>
            <a:solidFill>
              <a:schemeClr val="bg1"/>
            </a:solidFill>
          </p:spPr>
          <p:txBody>
            <a:bodyPr wrap="square" rtlCol="0">
              <a:spAutoFit/>
            </a:bodyPr>
            <a:lstStyle/>
            <a:p>
              <a:r>
                <a:rPr lang="en-US" b="1" dirty="0"/>
                <a:t>IME</a:t>
              </a:r>
            </a:p>
          </p:txBody>
        </p:sp>
        <p:sp>
          <p:nvSpPr>
            <p:cNvPr id="54" name="TextBox 53">
              <a:extLst>
                <a:ext uri="{FF2B5EF4-FFF2-40B4-BE49-F238E27FC236}">
                  <a16:creationId xmlns:a16="http://schemas.microsoft.com/office/drawing/2014/main" id="{EAB40920-C270-CD4C-2431-0FCD07B0419E}"/>
                </a:ext>
              </a:extLst>
            </p:cNvPr>
            <p:cNvSpPr txBox="1"/>
            <p:nvPr/>
          </p:nvSpPr>
          <p:spPr>
            <a:xfrm>
              <a:off x="5558862" y="2487081"/>
              <a:ext cx="1251869" cy="261610"/>
            </a:xfrm>
            <a:prstGeom prst="rect">
              <a:avLst/>
            </a:prstGeom>
            <a:solidFill>
              <a:schemeClr val="bg1"/>
            </a:solidFill>
          </p:spPr>
          <p:txBody>
            <a:bodyPr wrap="square" rtlCol="0">
              <a:spAutoFit/>
            </a:bodyPr>
            <a:lstStyle/>
            <a:p>
              <a:r>
                <a:rPr lang="en-US" sz="1100"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rotWithShape="1">
            <a:blip r:embed="rId4"/>
            <a:srcRect l="5300" r="5946"/>
            <a:stretch/>
          </p:blipFill>
          <p:spPr>
            <a:xfrm>
              <a:off x="5525524" y="1221652"/>
              <a:ext cx="1108327" cy="1247101"/>
            </a:xfrm>
            <a:prstGeom prst="rect">
              <a:avLst/>
            </a:prstGeom>
          </p:spPr>
        </p:pic>
        <p:sp>
          <p:nvSpPr>
            <p:cNvPr id="25" name="TextBox 24">
              <a:extLst>
                <a:ext uri="{FF2B5EF4-FFF2-40B4-BE49-F238E27FC236}">
                  <a16:creationId xmlns:a16="http://schemas.microsoft.com/office/drawing/2014/main" id="{732F9A2F-47D1-64EB-A7CC-E6E39AD12DAF}"/>
                </a:ext>
              </a:extLst>
            </p:cNvPr>
            <p:cNvSpPr txBox="1"/>
            <p:nvPr/>
          </p:nvSpPr>
          <p:spPr>
            <a:xfrm>
              <a:off x="4430798" y="4249248"/>
              <a:ext cx="1082934" cy="261610"/>
            </a:xfrm>
            <a:prstGeom prst="rect">
              <a:avLst/>
            </a:prstGeom>
            <a:solidFill>
              <a:schemeClr val="bg1"/>
            </a:solidFill>
          </p:spPr>
          <p:txBody>
            <a:bodyPr wrap="square" rtlCol="0">
              <a:spAutoFit/>
            </a:bodyPr>
            <a:lstStyle/>
            <a:p>
              <a:pPr algn="ctr">
                <a:tabLst>
                  <a:tab pos="112009" algn="l"/>
                </a:tabLst>
              </a:pPr>
              <a:r>
                <a:rPr lang="en-US" sz="1100" dirty="0" err="1"/>
                <a:t>Indika</a:t>
              </a:r>
              <a:r>
                <a:rPr lang="en-US" sz="1100" dirty="0"/>
                <a:t> </a:t>
              </a:r>
              <a:r>
                <a:rPr lang="en-US" sz="1100" dirty="0" err="1"/>
                <a:t>Perera</a:t>
              </a:r>
              <a:endParaRPr lang="en-US" sz="1100"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5"/>
            <a:srcRect l="29540" r="25857"/>
            <a:stretch/>
          </p:blipFill>
          <p:spPr>
            <a:xfrm flipH="1">
              <a:off x="4456911" y="3013659"/>
              <a:ext cx="1036144" cy="1243584"/>
            </a:xfrm>
            <a:prstGeom prst="rect">
              <a:avLst/>
            </a:prstGeom>
          </p:spPr>
        </p:pic>
        <p:sp>
          <p:nvSpPr>
            <p:cNvPr id="52" name="TextBox 51">
              <a:extLst>
                <a:ext uri="{FF2B5EF4-FFF2-40B4-BE49-F238E27FC236}">
                  <a16:creationId xmlns:a16="http://schemas.microsoft.com/office/drawing/2014/main" id="{FC14434F-9DD0-1EB2-96AD-760A0204A3C4}"/>
                </a:ext>
              </a:extLst>
            </p:cNvPr>
            <p:cNvSpPr txBox="1"/>
            <p:nvPr/>
          </p:nvSpPr>
          <p:spPr>
            <a:xfrm>
              <a:off x="1711625" y="2476723"/>
              <a:ext cx="1084763" cy="261610"/>
            </a:xfrm>
            <a:prstGeom prst="rect">
              <a:avLst/>
            </a:prstGeom>
            <a:solidFill>
              <a:schemeClr val="bg1"/>
            </a:solidFill>
            <a:ln>
              <a:noFill/>
            </a:ln>
          </p:spPr>
          <p:txBody>
            <a:bodyPr wrap="square" rtlCol="0">
              <a:spAutoFit/>
            </a:bodyPr>
            <a:lstStyle/>
            <a:p>
              <a:pPr algn="ctr"/>
              <a:r>
                <a:rPr lang="en-US" sz="1100" dirty="0"/>
                <a:t>Muhsin Celik</a:t>
              </a:r>
            </a:p>
          </p:txBody>
        </p:sp>
        <p:sp>
          <p:nvSpPr>
            <p:cNvPr id="50" name="TextBox 49">
              <a:extLst>
                <a:ext uri="{FF2B5EF4-FFF2-40B4-BE49-F238E27FC236}">
                  <a16:creationId xmlns:a16="http://schemas.microsoft.com/office/drawing/2014/main" id="{98EDDE6F-8468-C6A1-79B9-6530ECCF6F3A}"/>
                </a:ext>
              </a:extLst>
            </p:cNvPr>
            <p:cNvSpPr txBox="1"/>
            <p:nvPr/>
          </p:nvSpPr>
          <p:spPr>
            <a:xfrm>
              <a:off x="7003389" y="2514302"/>
              <a:ext cx="1084762" cy="261610"/>
            </a:xfrm>
            <a:prstGeom prst="rect">
              <a:avLst/>
            </a:prstGeom>
            <a:solidFill>
              <a:schemeClr val="bg1"/>
            </a:solidFill>
          </p:spPr>
          <p:txBody>
            <a:bodyPr wrap="square" rtlCol="0">
              <a:spAutoFit/>
            </a:bodyPr>
            <a:lstStyle/>
            <a:p>
              <a:pPr algn="ctr"/>
              <a:r>
                <a:rPr lang="en-US" sz="1100" dirty="0"/>
                <a:t>Dylan Rees</a:t>
              </a:r>
            </a:p>
          </p:txBody>
        </p:sp>
        <p:pic>
          <p:nvPicPr>
            <p:cNvPr id="6" name="Picture 5">
              <a:extLst>
                <a:ext uri="{FF2B5EF4-FFF2-40B4-BE49-F238E27FC236}">
                  <a16:creationId xmlns:a16="http://schemas.microsoft.com/office/drawing/2014/main" id="{96C64018-AF69-4305-CBE6-75A168A9BE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800579" y="4654350"/>
              <a:ext cx="1020193" cy="1314583"/>
            </a:xfrm>
            <a:prstGeom prst="rect">
              <a:avLst/>
            </a:prstGeom>
          </p:spPr>
        </p:pic>
        <p:pic>
          <p:nvPicPr>
            <p:cNvPr id="7" name="Picture 6">
              <a:extLst>
                <a:ext uri="{FF2B5EF4-FFF2-40B4-BE49-F238E27FC236}">
                  <a16:creationId xmlns:a16="http://schemas.microsoft.com/office/drawing/2014/main" id="{636D0153-D76E-79D9-99AC-A0055C50E57C}"/>
                </a:ext>
              </a:extLst>
            </p:cNvPr>
            <p:cNvPicPr>
              <a:picLocks noChangeAspect="1"/>
            </p:cNvPicPr>
            <p:nvPr/>
          </p:nvPicPr>
          <p:blipFill rotWithShape="1">
            <a:blip r:embed="rId7"/>
            <a:srcRect l="-1860" t="4664" r="1860" b="-4664"/>
            <a:stretch/>
          </p:blipFill>
          <p:spPr>
            <a:xfrm>
              <a:off x="1713190" y="1245716"/>
              <a:ext cx="1146977" cy="1243584"/>
            </a:xfrm>
            <a:prstGeom prst="rect">
              <a:avLst/>
            </a:prstGeom>
          </p:spPr>
        </p:pic>
        <p:pic>
          <p:nvPicPr>
            <p:cNvPr id="9" name="Picture 8">
              <a:extLst>
                <a:ext uri="{FF2B5EF4-FFF2-40B4-BE49-F238E27FC236}">
                  <a16:creationId xmlns:a16="http://schemas.microsoft.com/office/drawing/2014/main" id="{BFB123C5-E140-52BF-57A5-CDE534C0DA9E}"/>
                </a:ext>
              </a:extLst>
            </p:cNvPr>
            <p:cNvPicPr>
              <a:picLocks noChangeAspect="1"/>
            </p:cNvPicPr>
            <p:nvPr/>
          </p:nvPicPr>
          <p:blipFill rotWithShape="1">
            <a:blip r:embed="rId8"/>
            <a:srcRect l="9170" b="17636"/>
            <a:stretch/>
          </p:blipFill>
          <p:spPr>
            <a:xfrm>
              <a:off x="6923876" y="1251482"/>
              <a:ext cx="1105187" cy="1252728"/>
            </a:xfrm>
            <a:prstGeom prst="rect">
              <a:avLst/>
            </a:prstGeom>
          </p:spPr>
        </p:pic>
        <p:pic>
          <p:nvPicPr>
            <p:cNvPr id="13" name="Picture 12" descr="A person in a blue suit&#10;&#10;Description automatically generated">
              <a:extLst>
                <a:ext uri="{FF2B5EF4-FFF2-40B4-BE49-F238E27FC236}">
                  <a16:creationId xmlns:a16="http://schemas.microsoft.com/office/drawing/2014/main" id="{F281A933-7980-5BBE-168D-BE12A7AF1752}"/>
                </a:ext>
              </a:extLst>
            </p:cNvPr>
            <p:cNvPicPr>
              <a:picLocks noChangeAspect="1"/>
            </p:cNvPicPr>
            <p:nvPr/>
          </p:nvPicPr>
          <p:blipFill rotWithShape="1">
            <a:blip r:embed="rId9">
              <a:extLst>
                <a:ext uri="{28A0092B-C50C-407E-A947-70E740481C1C}">
                  <a14:useLocalDpi xmlns:a14="http://schemas.microsoft.com/office/drawing/2010/main" val="0"/>
                </a:ext>
              </a:extLst>
            </a:blip>
            <a:srcRect l="10414" r="12135"/>
            <a:stretch/>
          </p:blipFill>
          <p:spPr>
            <a:xfrm>
              <a:off x="1846816" y="3005477"/>
              <a:ext cx="963176" cy="1243584"/>
            </a:xfrm>
            <a:prstGeom prst="rect">
              <a:avLst/>
            </a:prstGeom>
            <a:ln w="41275">
              <a:noFill/>
            </a:ln>
          </p:spPr>
        </p:pic>
        <p:pic>
          <p:nvPicPr>
            <p:cNvPr id="14" name="Picture 13">
              <a:extLst>
                <a:ext uri="{FF2B5EF4-FFF2-40B4-BE49-F238E27FC236}">
                  <a16:creationId xmlns:a16="http://schemas.microsoft.com/office/drawing/2014/main" id="{CBC1F24C-5EEA-D391-5901-FD1970410AE2}"/>
                </a:ext>
              </a:extLst>
            </p:cNvPr>
            <p:cNvPicPr preferRelativeResize="0">
              <a:picLocks/>
            </p:cNvPicPr>
            <p:nvPr/>
          </p:nvPicPr>
          <p:blipFill>
            <a:blip r:embed="rId10"/>
            <a:stretch>
              <a:fillRect/>
            </a:stretch>
          </p:blipFill>
          <p:spPr>
            <a:xfrm>
              <a:off x="3161728" y="3009436"/>
              <a:ext cx="963175" cy="1243584"/>
            </a:xfrm>
            <a:prstGeom prst="rect">
              <a:avLst/>
            </a:prstGeom>
            <a:ln w="38100">
              <a:noFill/>
            </a:ln>
          </p:spPr>
        </p:pic>
        <p:sp>
          <p:nvSpPr>
            <p:cNvPr id="20" name="TextBox 19">
              <a:extLst>
                <a:ext uri="{FF2B5EF4-FFF2-40B4-BE49-F238E27FC236}">
                  <a16:creationId xmlns:a16="http://schemas.microsoft.com/office/drawing/2014/main" id="{1A851266-9D06-2608-2E34-A260E449F479}"/>
                </a:ext>
              </a:extLst>
            </p:cNvPr>
            <p:cNvSpPr txBox="1"/>
            <p:nvPr/>
          </p:nvSpPr>
          <p:spPr>
            <a:xfrm>
              <a:off x="3081156" y="4250755"/>
              <a:ext cx="1164779" cy="261610"/>
            </a:xfrm>
            <a:prstGeom prst="rect">
              <a:avLst/>
            </a:prstGeom>
            <a:solidFill>
              <a:schemeClr val="bg1"/>
            </a:solidFill>
          </p:spPr>
          <p:txBody>
            <a:bodyPr wrap="square" rtlCol="0">
              <a:spAutoFit/>
            </a:bodyPr>
            <a:lstStyle/>
            <a:p>
              <a:pPr algn="ctr">
                <a:tabLst>
                  <a:tab pos="112009" algn="l"/>
                </a:tabLst>
              </a:pPr>
              <a:r>
                <a:rPr lang="en-US" sz="1100" dirty="0"/>
                <a:t>Casey Hoffman</a:t>
              </a:r>
            </a:p>
          </p:txBody>
        </p:sp>
        <p:pic>
          <p:nvPicPr>
            <p:cNvPr id="27" name="Picture 26">
              <a:extLst>
                <a:ext uri="{FF2B5EF4-FFF2-40B4-BE49-F238E27FC236}">
                  <a16:creationId xmlns:a16="http://schemas.microsoft.com/office/drawing/2014/main" id="{A6F09DA1-3049-7BA0-0BBC-94436D1099FE}"/>
                </a:ext>
              </a:extLst>
            </p:cNvPr>
            <p:cNvPicPr preferRelativeResize="0">
              <a:picLocks/>
            </p:cNvPicPr>
            <p:nvPr/>
          </p:nvPicPr>
          <p:blipFill>
            <a:blip r:embed="rId11">
              <a:extLst>
                <a:ext uri="{28A0092B-C50C-407E-A947-70E740481C1C}">
                  <a14:useLocalDpi xmlns:a14="http://schemas.microsoft.com/office/drawing/2010/main" val="0"/>
                </a:ext>
              </a:extLst>
            </a:blip>
            <a:stretch>
              <a:fillRect/>
            </a:stretch>
          </p:blipFill>
          <p:spPr>
            <a:xfrm>
              <a:off x="3002889" y="4653804"/>
              <a:ext cx="938041" cy="1338845"/>
            </a:xfrm>
            <a:prstGeom prst="rect">
              <a:avLst/>
            </a:prstGeom>
            <a:ln w="38100">
              <a:noFill/>
            </a:ln>
          </p:spPr>
        </p:pic>
        <p:sp>
          <p:nvSpPr>
            <p:cNvPr id="28" name="TextBox 27">
              <a:extLst>
                <a:ext uri="{FF2B5EF4-FFF2-40B4-BE49-F238E27FC236}">
                  <a16:creationId xmlns:a16="http://schemas.microsoft.com/office/drawing/2014/main" id="{1C1839CA-7A0F-2A00-2F85-F7AA432B7FCE}"/>
                </a:ext>
              </a:extLst>
            </p:cNvPr>
            <p:cNvSpPr txBox="1"/>
            <p:nvPr/>
          </p:nvSpPr>
          <p:spPr>
            <a:xfrm>
              <a:off x="2977809" y="5982586"/>
              <a:ext cx="963121" cy="261610"/>
            </a:xfrm>
            <a:prstGeom prst="rect">
              <a:avLst/>
            </a:prstGeom>
            <a:noFill/>
            <a:ln w="38100">
              <a:noFill/>
            </a:ln>
          </p:spPr>
          <p:txBody>
            <a:bodyPr wrap="square" rtlCol="0">
              <a:spAutoFit/>
            </a:bodyPr>
            <a:lstStyle/>
            <a:p>
              <a:pPr algn="ctr"/>
              <a:r>
                <a:rPr lang="en-US" sz="1100" dirty="0"/>
                <a:t>Dan Lewis</a:t>
              </a:r>
              <a:endParaRPr lang="en-US" sz="889" dirty="0"/>
            </a:p>
          </p:txBody>
        </p:sp>
        <p:pic>
          <p:nvPicPr>
            <p:cNvPr id="32" name="Picture 8" descr="Nima Ahmadi">
              <a:extLst>
                <a:ext uri="{FF2B5EF4-FFF2-40B4-BE49-F238E27FC236}">
                  <a16:creationId xmlns:a16="http://schemas.microsoft.com/office/drawing/2014/main" id="{B9AEF284-DDF9-D791-86CA-304A04A388F6}"/>
                </a:ext>
              </a:extLst>
            </p:cNvPr>
            <p:cNvPicPr preferRelativeResize="0">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3861" y="4749431"/>
              <a:ext cx="914400" cy="1188720"/>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33CEE55-7014-5B31-EBA8-F64C098CB356}"/>
                </a:ext>
              </a:extLst>
            </p:cNvPr>
            <p:cNvPicPr>
              <a:picLocks noChangeAspect="1"/>
            </p:cNvPicPr>
            <p:nvPr/>
          </p:nvPicPr>
          <p:blipFill>
            <a:blip r:embed="rId13"/>
            <a:stretch>
              <a:fillRect/>
            </a:stretch>
          </p:blipFill>
          <p:spPr>
            <a:xfrm>
              <a:off x="4285102" y="1227382"/>
              <a:ext cx="1034437" cy="1243585"/>
            </a:xfrm>
            <a:prstGeom prst="rect">
              <a:avLst/>
            </a:prstGeom>
          </p:spPr>
        </p:pic>
      </p:grpSp>
    </p:spTree>
    <p:extLst>
      <p:ext uri="{BB962C8B-B14F-4D97-AF65-F5344CB8AC3E}">
        <p14:creationId xmlns:p14="http://schemas.microsoft.com/office/powerpoint/2010/main" val="2125714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4342873"/>
            <a:ext cx="3000000" cy="1957500"/>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7863"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Company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company standard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85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3200" dirty="0"/>
              <a:t>Introduce your Name, Major, and Hometown</a:t>
            </a:r>
          </a:p>
          <a:p>
            <a:r>
              <a:rPr lang="en-US" sz="3200" dirty="0"/>
              <a:t>You will </a:t>
            </a:r>
            <a:r>
              <a:rPr lang="en-US" sz="3200" dirty="0">
                <a:solidFill>
                  <a:srgbClr val="FF0000"/>
                </a:solidFill>
              </a:rPr>
              <a:t>share other information </a:t>
            </a:r>
            <a:r>
              <a:rPr lang="en-US" sz="3200" dirty="0"/>
              <a:t>during the following Ice Breaker Activity</a:t>
            </a:r>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lnSpc>
                <a:spcPct val="150000"/>
              </a:lnSpc>
              <a:buFont typeface="+mj-lt"/>
              <a:buAutoNum type="arabicPeriod"/>
            </a:pPr>
            <a:r>
              <a:rPr lang="en-US" sz="2400" dirty="0"/>
              <a:t>Make Space to Take Space (Talking Stick)</a:t>
            </a:r>
          </a:p>
          <a:p>
            <a:pPr marL="800100" lvl="1" indent="-457200">
              <a:lnSpc>
                <a:spcPct val="150000"/>
              </a:lnSpc>
              <a:buFont typeface="+mj-lt"/>
              <a:buAutoNum type="arabicPeriod"/>
            </a:pPr>
            <a:r>
              <a:rPr lang="en-US" sz="2400" dirty="0"/>
              <a:t>Stories Stay, Lessons Leave</a:t>
            </a:r>
          </a:p>
          <a:p>
            <a:pPr marL="800100" lvl="1" indent="-457200">
              <a:lnSpc>
                <a:spcPct val="150000"/>
              </a:lnSpc>
              <a:buFont typeface="+mj-lt"/>
              <a:buAutoNum type="arabicPeriod"/>
            </a:pPr>
            <a:r>
              <a:rPr lang="en-US" sz="2400" dirty="0"/>
              <a:t>Embrace Ambiguity</a:t>
            </a:r>
          </a:p>
          <a:p>
            <a:pPr marL="800100" lvl="1" indent="-457200">
              <a:lnSpc>
                <a:spcPct val="150000"/>
              </a:lnSpc>
              <a:buFont typeface="+mj-lt"/>
              <a:buAutoNum type="arabicPeriod"/>
            </a:pPr>
            <a:r>
              <a:rPr lang="en-US" sz="2400" dirty="0"/>
              <a:t>___________ (Team generated, write on whiteboard)</a:t>
            </a:r>
          </a:p>
          <a:p>
            <a:pPr marL="800100" lvl="1" indent="-457200">
              <a:lnSpc>
                <a:spcPct val="150000"/>
              </a:lnSpc>
              <a:buFont typeface="+mj-lt"/>
              <a:buAutoNum type="arabicPeriod"/>
            </a:pPr>
            <a:r>
              <a:rPr lang="en-US" sz="2400" dirty="0"/>
              <a:t>___________ (Team generated, write on whiteboard)</a:t>
            </a:r>
          </a:p>
          <a:p>
            <a:pPr lvl="1">
              <a:lnSpc>
                <a:spcPct val="150000"/>
              </a:lnSpc>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Wave Ice Breaker – Activity and Report Out</a:t>
            </a:r>
          </a:p>
        </p:txBody>
      </p:sp>
      <p:sp>
        <p:nvSpPr>
          <p:cNvPr id="3" name="Content Placeholder 2"/>
          <p:cNvSpPr>
            <a:spLocks noGrp="1"/>
          </p:cNvSpPr>
          <p:nvPr>
            <p:ph idx="1"/>
          </p:nvPr>
        </p:nvSpPr>
        <p:spPr>
          <a:xfrm>
            <a:off x="628650" y="1447800"/>
            <a:ext cx="7886700" cy="4729163"/>
          </a:xfrm>
        </p:spPr>
        <p:txBody>
          <a:bodyPr>
            <a:noAutofit/>
          </a:bodyPr>
          <a:lstStyle/>
          <a:p>
            <a:pPr lvl="1">
              <a:lnSpc>
                <a:spcPct val="150000"/>
              </a:lnSpc>
            </a:pPr>
            <a:r>
              <a:rPr lang="en-US" sz="2800" dirty="0"/>
              <a:t>Time to stand up and move!</a:t>
            </a:r>
          </a:p>
          <a:p>
            <a:pPr lvl="1">
              <a:lnSpc>
                <a:spcPct val="100000"/>
              </a:lnSpc>
            </a:pPr>
            <a:r>
              <a:rPr lang="en-US" sz="2800" dirty="0"/>
              <a:t>For each wave, teams will be given a prompt with three potential answers and have two minutes to sort themselves into three groups based on individuals’ answers to prompt</a:t>
            </a:r>
          </a:p>
          <a:p>
            <a:pPr lvl="2">
              <a:lnSpc>
                <a:spcPct val="150000"/>
              </a:lnSpc>
            </a:pPr>
            <a:r>
              <a:rPr lang="en-US" sz="1800" dirty="0"/>
              <a:t>Example prompt – Favorite “chill” music genre: jazz/classical/folk</a:t>
            </a:r>
          </a:p>
          <a:p>
            <a:pPr lvl="1">
              <a:lnSpc>
                <a:spcPct val="150000"/>
              </a:lnSpc>
            </a:pPr>
            <a:r>
              <a:rPr lang="en-US" sz="2400" dirty="0"/>
              <a:t>After dividing, teams will be asked to “report out” </a:t>
            </a:r>
          </a:p>
          <a:p>
            <a:pPr lvl="2">
              <a:lnSpc>
                <a:spcPct val="100000"/>
              </a:lnSpc>
            </a:pPr>
            <a:r>
              <a:rPr lang="en-US" sz="1800" dirty="0"/>
              <a:t>How did you sort yourselves?</a:t>
            </a:r>
          </a:p>
          <a:p>
            <a:pPr lvl="2">
              <a:lnSpc>
                <a:spcPct val="100000"/>
              </a:lnSpc>
            </a:pPr>
            <a:r>
              <a:rPr lang="en-US" sz="1800" dirty="0"/>
              <a:t>What is something interesting/funny/new that was revealed</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4" name="TextBox 3"/>
          <p:cNvSpPr txBox="1"/>
          <p:nvPr/>
        </p:nvSpPr>
        <p:spPr>
          <a:xfrm>
            <a:off x="1905000" y="5974270"/>
            <a:ext cx="5334000" cy="584775"/>
          </a:xfrm>
          <a:prstGeom prst="rect">
            <a:avLst/>
          </a:prstGeom>
          <a:noFill/>
        </p:spPr>
        <p:txBody>
          <a:bodyPr wrap="square" rtlCol="0">
            <a:spAutoFit/>
          </a:bodyPr>
          <a:lstStyle/>
          <a:p>
            <a:pPr marL="0" lvl="1" algn="ctr"/>
            <a:r>
              <a:rPr lang="en-US" sz="3200" dirty="0"/>
              <a:t>Any Questions?</a:t>
            </a:r>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57950" y="1219201"/>
            <a:ext cx="1990725" cy="2654300"/>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72199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What is your pet preference?</a:t>
            </a:r>
          </a:p>
          <a:p>
            <a:pPr lvl="1">
              <a:lnSpc>
                <a:spcPct val="200000"/>
              </a:lnSpc>
            </a:pPr>
            <a:r>
              <a:rPr lang="en-US" sz="2400" dirty="0"/>
              <a:t>Dogs</a:t>
            </a:r>
          </a:p>
          <a:p>
            <a:pPr lvl="1">
              <a:lnSpc>
                <a:spcPct val="200000"/>
              </a:lnSpc>
            </a:pPr>
            <a:r>
              <a:rPr lang="en-US" sz="2400" dirty="0"/>
              <a:t>Cats</a:t>
            </a:r>
          </a:p>
          <a:p>
            <a:pPr lvl="1">
              <a:lnSpc>
                <a:spcPct val="200000"/>
              </a:lnSpc>
            </a:pPr>
            <a:r>
              <a:rPr lang="en-US" sz="2400" dirty="0"/>
              <a:t>Other (birds, reptiles, all of the above, none)</a:t>
            </a:r>
          </a:p>
        </p:txBody>
      </p:sp>
      <p:pic>
        <p:nvPicPr>
          <p:cNvPr id="4" name="Picture 3" descr="&lt;strong&gt;Bearded dragon&lt;/strong&gt; | A &lt;strong&gt;bearded dragon&lt;/strong&gt; who was kind enough to pos…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5100479"/>
            <a:ext cx="1915851" cy="1595919"/>
          </a:xfrm>
          <a:prstGeom prst="rect">
            <a:avLst/>
          </a:prstGeom>
        </p:spPr>
      </p:pic>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9933"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315383" y="1709740"/>
            <a:ext cx="5924550" cy="4351338"/>
          </a:xfrm>
        </p:spPr>
        <p:txBody>
          <a:bodyPr>
            <a:noAutofit/>
          </a:bodyPr>
          <a:lstStyle/>
          <a:p>
            <a:pPr marL="0" indent="0">
              <a:lnSpc>
                <a:spcPct val="200000"/>
              </a:lnSpc>
              <a:buNone/>
            </a:pPr>
            <a:r>
              <a:rPr lang="en-US" sz="2400" dirty="0"/>
              <a:t>What is your preferred means of exercise?</a:t>
            </a:r>
          </a:p>
          <a:p>
            <a:pPr marL="0" indent="0">
              <a:lnSpc>
                <a:spcPct val="100000"/>
              </a:lnSpc>
              <a:buNone/>
            </a:pPr>
            <a:endParaRPr lang="en-US" sz="2400" dirty="0"/>
          </a:p>
          <a:p>
            <a:pPr lvl="1">
              <a:lnSpc>
                <a:spcPct val="100000"/>
              </a:lnSpc>
            </a:pPr>
            <a:r>
              <a:rPr lang="en-US" sz="2400" dirty="0"/>
              <a:t>Cardio (Running, Cycling, Swimming, etc.)</a:t>
            </a:r>
          </a:p>
          <a:p>
            <a:pPr lvl="1">
              <a:lnSpc>
                <a:spcPct val="200000"/>
              </a:lnSpc>
            </a:pPr>
            <a:r>
              <a:rPr lang="en-US" sz="2400" dirty="0"/>
              <a:t>Strength (Weights, Plyometrics, etc.)</a:t>
            </a:r>
          </a:p>
          <a:p>
            <a:pPr lvl="1">
              <a:lnSpc>
                <a:spcPct val="200000"/>
              </a:lnSpc>
            </a:pPr>
            <a:r>
              <a:rPr lang="en-US" sz="2400"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normAutofit/>
          </a:bodyPr>
          <a:lstStyle/>
          <a:p>
            <a:pPr marL="0" indent="0">
              <a:buNone/>
            </a:pPr>
            <a:r>
              <a:rPr lang="en-US" sz="2400" dirty="0"/>
              <a:t>What is your preferred vacation environment?</a:t>
            </a:r>
          </a:p>
          <a:p>
            <a:pPr lvl="1">
              <a:lnSpc>
                <a:spcPct val="250000"/>
              </a:lnSpc>
            </a:pPr>
            <a:r>
              <a:rPr lang="en-US" sz="2400" dirty="0"/>
              <a:t>Mountains</a:t>
            </a:r>
          </a:p>
          <a:p>
            <a:pPr lvl="1">
              <a:lnSpc>
                <a:spcPct val="250000"/>
              </a:lnSpc>
            </a:pPr>
            <a:r>
              <a:rPr lang="en-US" sz="2400" dirty="0"/>
              <a:t>City</a:t>
            </a:r>
          </a:p>
          <a:p>
            <a:pPr lvl="1">
              <a:lnSpc>
                <a:spcPct val="250000"/>
              </a:lnSpc>
            </a:pPr>
            <a:r>
              <a:rPr lang="en-US" sz="2400"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4" name="Slide Number Placeholder 3">
            <a:extLst>
              <a:ext uri="{FF2B5EF4-FFF2-40B4-BE49-F238E27FC236}">
                <a16:creationId xmlns:a16="http://schemas.microsoft.com/office/drawing/2014/main" id="{98D662AA-AC23-5A7A-228F-C355A277A3E9}"/>
              </a:ext>
            </a:extLst>
          </p:cNvPr>
          <p:cNvSpPr>
            <a:spLocks noGrp="1"/>
          </p:cNvSpPr>
          <p:nvPr>
            <p:ph type="sldNum" sz="quarter" idx="12"/>
          </p:nvPr>
        </p:nvSpPr>
        <p:spPr/>
        <p:txBody>
          <a:bodyPr/>
          <a:lstStyle/>
          <a:p>
            <a:fld id="{028FE254-016A-4E51-98AE-D4B4E3F12C32}" type="slidenum">
              <a:rPr lang="en-US" smtClean="0"/>
              <a:t>28</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Meet in Design Lab</a:t>
            </a:r>
          </a:p>
          <a:p>
            <a:r>
              <a:rPr lang="en-US" dirty="0">
                <a:cs typeface="Calibri"/>
              </a:rPr>
              <a:t>Schedule - Three options:</a:t>
            </a:r>
          </a:p>
          <a:p>
            <a:pPr lvl="1">
              <a:tabLst>
                <a:tab pos="2514600" algn="l"/>
                <a:tab pos="3597275" algn="l"/>
              </a:tabLst>
            </a:pPr>
            <a:r>
              <a:rPr lang="en-US" dirty="0">
                <a:cs typeface="Calibri"/>
              </a:rPr>
              <a:t>Wednesday	09/06	6:30-8PM</a:t>
            </a:r>
          </a:p>
          <a:p>
            <a:pPr lvl="1">
              <a:tabLst>
                <a:tab pos="2514600" algn="l"/>
                <a:tab pos="3597275" algn="l"/>
              </a:tabLst>
            </a:pPr>
            <a:r>
              <a:rPr lang="en-US" dirty="0">
                <a:cs typeface="Calibri"/>
              </a:rPr>
              <a:t>Saturday	09/09	1:30-3PM</a:t>
            </a:r>
          </a:p>
          <a:p>
            <a:pPr lvl="1">
              <a:tabLst>
                <a:tab pos="2514600" algn="l"/>
                <a:tab pos="3597275" algn="l"/>
              </a:tabLst>
            </a:pPr>
            <a:r>
              <a:rPr lang="en-US" dirty="0">
                <a:cs typeface="Calibri"/>
              </a:rPr>
              <a:t>Sunday	09/10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2619" y="1543050"/>
            <a:ext cx="2974181" cy="1982787"/>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09/05/23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The Design Lab wants your 'immediate' feedback on your experience.</a:t>
            </a:r>
          </a:p>
          <a:p>
            <a:pPr lvl="1"/>
            <a:r>
              <a:rPr lang="en-US" dirty="0">
                <a:cs typeface="Calibri"/>
              </a:rPr>
              <a:t>These 'surveys' after many meetings will help us to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Employee Survey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Day 1 Employee Survey </a:t>
            </a:r>
            <a:r>
              <a:rPr lang="en-US" sz="2300" dirty="0">
                <a:solidFill>
                  <a:prstClr val="black"/>
                </a:solidFill>
                <a:latin typeface="Calibri" panose="020F0502020204030204"/>
              </a:rPr>
              <a:t>- </a:t>
            </a:r>
            <a:r>
              <a:rPr lang="en-US" sz="1725" dirty="0">
                <a:solidFill>
                  <a:prstClr val="black"/>
                </a:solidFill>
                <a:cs typeface="Calibri"/>
                <a:hlinkClick r:id="rId3"/>
              </a:rPr>
              <a:t>https://forms.gle/HoU1JnPfDkbtW6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4"/>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5"/>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15498" y="452592"/>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Picture 7" descr="A screenshot of a program&#10;&#10;Description automatically generated">
            <a:extLst>
              <a:ext uri="{FF2B5EF4-FFF2-40B4-BE49-F238E27FC236}">
                <a16:creationId xmlns:a16="http://schemas.microsoft.com/office/drawing/2014/main" id="{29E88FCB-5744-177D-45AF-78C986382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73" y="1371054"/>
            <a:ext cx="5147991" cy="4058622"/>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40</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company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15" t="11482" r="7315" b="15926"/>
          <a:stretch/>
        </p:blipFill>
        <p:spPr>
          <a:xfrm rot="5400000">
            <a:off x="5849582" y="4056418"/>
            <a:ext cx="2622553" cy="1672517"/>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Tree>
    <p:extLst>
      <p:ext uri="{BB962C8B-B14F-4D97-AF65-F5344CB8AC3E}">
        <p14:creationId xmlns:p14="http://schemas.microsoft.com/office/powerpoint/2010/main" val="3684635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Company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8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Employee Survey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2 Employee Survey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7"/>
              </a:rPr>
              <a:t>https://forms.gle/yvkvFuRSaEhrB8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8"/>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53</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55</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Employee Survey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https://forms.gle/DnZCi1MzGQZAn8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Day 4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65</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68</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69</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70</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71</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72</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5 review</a:t>
            </a:r>
          </a:p>
          <a:p>
            <a:pPr marL="457200" lvl="1" indent="-117475"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5 review</a:t>
            </a:r>
          </a:p>
          <a:p>
            <a:pPr marL="45720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post to EDN Design Forum</a:t>
            </a: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Employee Survey - </a:t>
            </a:r>
            <a:r>
              <a:rPr lang="en-US" sz="900" dirty="0">
                <a:solidFill>
                  <a:prstClr val="black"/>
                </a:solidFill>
                <a:hlinkClick r:id="rId4"/>
              </a:rPr>
              <a:t>https://forms.gle/JcjmdJw7cZz3i6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74</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77</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78</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b="0" i="0" dirty="0">
                <a:effectLst/>
                <a:latin typeface="Segoe UI" panose="020B0502040204020203" pitchFamily="34" charset="0"/>
              </a:rPr>
              <a:t>Company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182328" y="2209800"/>
            <a:ext cx="6858000" cy="1314090"/>
          </a:xfrm>
        </p:spPr>
        <p:txBody>
          <a:bodyPr>
            <a:normAutofit fontScale="77500" lnSpcReduction="20000"/>
          </a:bodyPr>
          <a:lstStyle/>
          <a:p>
            <a:pPr>
              <a:lnSpc>
                <a:spcPct val="110000"/>
              </a:lnSpc>
              <a:spcBef>
                <a:spcPts val="1200"/>
              </a:spcBef>
            </a:pPr>
            <a:r>
              <a:rPr lang="en-US" sz="3200" dirty="0"/>
              <a:t>Helpful Hints for Career Success at </a:t>
            </a:r>
          </a:p>
          <a:p>
            <a:pPr>
              <a:lnSpc>
                <a:spcPct val="110000"/>
              </a:lnSpc>
              <a:spcBef>
                <a:spcPts val="1200"/>
              </a:spcBef>
            </a:pPr>
            <a:r>
              <a:rPr lang="en-US" sz="3200" dirty="0"/>
              <a:t>Design Lab</a:t>
            </a:r>
            <a:br>
              <a:rPr lang="en-US" sz="3200" dirty="0"/>
            </a:br>
            <a:r>
              <a:rPr lang="en-US" sz="3200" dirty="0"/>
              <a:t>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83</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75052" y="5934670"/>
            <a:ext cx="5644946" cy="923330"/>
          </a:xfrm>
          <a:prstGeom prst="rect">
            <a:avLst/>
          </a:prstGeom>
          <a:noFill/>
        </p:spPr>
        <p:txBody>
          <a:bodyPr wrap="square" rtlCol="0">
            <a:spAutoFit/>
          </a:bodyPr>
          <a:lstStyle/>
          <a:p>
            <a:r>
              <a:rPr lang="en-US" dirty="0"/>
              <a:t>*Prof. Patrick Winston, MIT – Director of AI Lab 1972-1997 </a:t>
            </a:r>
          </a:p>
          <a:p>
            <a:r>
              <a:rPr lang="en-US" dirty="0"/>
              <a:t>  </a:t>
            </a:r>
            <a:r>
              <a:rPr lang="en-US" dirty="0">
                <a:hlinkClick r:id="rId2"/>
              </a:rPr>
              <a:t>https://www.youtube.com/watch?v=ukYi50Gfc5M</a:t>
            </a:r>
            <a:endParaRPr lang="en-US" dirty="0"/>
          </a:p>
          <a:p>
            <a:endParaRPr lang="en-US"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84</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a:t>
            </a:r>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85</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lstStyle/>
          <a:p>
            <a:pPr algn="ctr"/>
            <a:r>
              <a:rPr lang="en-US"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412647" y="1253331"/>
            <a:ext cx="8274153" cy="4766470"/>
          </a:xfrm>
        </p:spPr>
        <p:txBody>
          <a:bodyPr>
            <a:noAutofit/>
          </a:bodyPr>
          <a:lstStyle/>
          <a:p>
            <a:pPr>
              <a:buFont typeface="Wingdings" panose="05000000000000000000" pitchFamily="2" charset="2"/>
              <a:buChar char="Ø"/>
            </a:pPr>
            <a:r>
              <a:rPr lang="en-US" sz="2400" dirty="0"/>
              <a:t>What is the </a:t>
            </a:r>
            <a:r>
              <a:rPr lang="en-US" sz="2400" b="1" dirty="0">
                <a:solidFill>
                  <a:srgbClr val="0000FF"/>
                </a:solidFill>
              </a:rPr>
              <a:t>Key Message</a:t>
            </a:r>
            <a:r>
              <a:rPr lang="en-US" sz="24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400" dirty="0"/>
              <a:t>Utilize </a:t>
            </a:r>
            <a:r>
              <a:rPr lang="en-US" sz="2400" b="1" dirty="0">
                <a:solidFill>
                  <a:srgbClr val="FF0000"/>
                </a:solidFill>
              </a:rPr>
              <a:t>Illustrations </a:t>
            </a:r>
            <a:r>
              <a:rPr lang="en-US" sz="24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400" b="1" dirty="0">
                <a:solidFill>
                  <a:srgbClr val="00B050"/>
                </a:solidFill>
              </a:rPr>
              <a:t>Self-Explanatory </a:t>
            </a:r>
            <a:r>
              <a:rPr lang="en-US" sz="24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86</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000" dirty="0">
                <a:solidFill>
                  <a:srgbClr val="0000FF"/>
                </a:solidFill>
              </a:rPr>
              <a:t>4.0 Design Concept</a:t>
            </a:r>
            <a:br>
              <a:rPr lang="en-US" sz="2000" dirty="0">
                <a:solidFill>
                  <a:srgbClr val="0000FF"/>
                </a:solidFill>
              </a:rPr>
            </a:br>
            <a:r>
              <a:rPr lang="en-US" sz="2000" dirty="0">
                <a:solidFill>
                  <a:srgbClr val="0000FF"/>
                </a:solidFill>
              </a:rPr>
              <a:t>	   4.1 Mechanical System</a:t>
            </a:r>
            <a:br>
              <a:rPr lang="en-US" sz="2000" dirty="0">
                <a:solidFill>
                  <a:srgbClr val="0000FF"/>
                </a:solidFill>
              </a:rPr>
            </a:br>
            <a:r>
              <a:rPr lang="en-US" sz="2000" dirty="0">
                <a:solidFill>
                  <a:srgbClr val="0000FF"/>
                </a:solidFill>
              </a:rPr>
              <a:t>		4.1.1  Engine</a:t>
            </a:r>
            <a:br>
              <a:rPr lang="en-US" sz="2000" dirty="0">
                <a:solidFill>
                  <a:srgbClr val="0000FF"/>
                </a:solidFill>
              </a:rPr>
            </a:br>
            <a:r>
              <a:rPr lang="en-US" sz="2000" dirty="0">
                <a:solidFill>
                  <a:srgbClr val="0000FF"/>
                </a:solidFill>
              </a:rPr>
              <a:t>		4.1.2  Powertrain</a:t>
            </a:r>
            <a:br>
              <a:rPr lang="en-US" sz="2000" dirty="0">
                <a:solidFill>
                  <a:srgbClr val="0000FF"/>
                </a:solidFill>
              </a:rPr>
            </a:br>
            <a:r>
              <a:rPr lang="en-US" sz="2000" dirty="0">
                <a:solidFill>
                  <a:srgbClr val="0000FF"/>
                </a:solidFill>
              </a:rPr>
              <a:t>	   4.2 Electrical System</a:t>
            </a:r>
            <a:br>
              <a:rPr lang="en-US" sz="2000" dirty="0">
                <a:solidFill>
                  <a:srgbClr val="0000FF"/>
                </a:solidFill>
              </a:rPr>
            </a:br>
            <a:r>
              <a:rPr lang="en-US" sz="2000" dirty="0">
                <a:solidFill>
                  <a:srgbClr val="0000FF"/>
                </a:solidFill>
              </a:rPr>
              <a:t>		4.2.1  Sensors</a:t>
            </a:r>
            <a:br>
              <a:rPr lang="en-US" sz="2000" dirty="0">
                <a:solidFill>
                  <a:srgbClr val="0000FF"/>
                </a:solidFill>
              </a:rPr>
            </a:br>
            <a:r>
              <a:rPr lang="en-US" sz="20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87</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579822"/>
            <a:ext cx="7709107" cy="4351338"/>
          </a:xfrm>
        </p:spPr>
        <p:txBody>
          <a:bodyPr>
            <a:noAutofit/>
          </a:bodyPr>
          <a:lstStyle/>
          <a:p>
            <a:r>
              <a:rPr lang="en-US" sz="2400" dirty="0"/>
              <a:t>To Support Your Hypothesis</a:t>
            </a:r>
            <a:br>
              <a:rPr lang="en-US" sz="2400" dirty="0"/>
            </a:br>
            <a:r>
              <a:rPr lang="en-US" sz="2400" dirty="0"/>
              <a:t>	- Data</a:t>
            </a:r>
            <a:br>
              <a:rPr lang="en-US" sz="2400" dirty="0"/>
            </a:br>
            <a:r>
              <a:rPr lang="en-US" sz="2400" dirty="0"/>
              <a:t>	- Experimental Results</a:t>
            </a:r>
            <a:br>
              <a:rPr lang="en-US" sz="2400" dirty="0"/>
            </a:br>
            <a:r>
              <a:rPr lang="en-US" sz="2400" dirty="0"/>
              <a:t>	- Published Information</a:t>
            </a:r>
            <a:endParaRPr lang="en-US" sz="2400" b="1" dirty="0">
              <a:solidFill>
                <a:srgbClr val="FF0000"/>
              </a:solidFill>
            </a:endParaRPr>
          </a:p>
          <a:p>
            <a:r>
              <a:rPr lang="en-US" sz="2400" b="1" dirty="0">
                <a:solidFill>
                  <a:srgbClr val="0000FF"/>
                </a:solidFill>
              </a:rPr>
              <a:t>OR</a:t>
            </a:r>
            <a:r>
              <a:rPr lang="en-US" sz="2400" dirty="0"/>
              <a:t> To Present an Alternate Perspective</a:t>
            </a:r>
            <a:br>
              <a:rPr lang="en-US" sz="2400" dirty="0"/>
            </a:br>
            <a:r>
              <a:rPr lang="en-US" sz="2400" dirty="0"/>
              <a:t>	- Findings from the Literature</a:t>
            </a:r>
          </a:p>
          <a:p>
            <a:r>
              <a:rPr lang="en-US" sz="2400" dirty="0"/>
              <a:t>References and Citations</a:t>
            </a:r>
            <a:br>
              <a:rPr lang="en-US" sz="2400" dirty="0"/>
            </a:br>
            <a:r>
              <a:rPr lang="en-US" sz="2400" dirty="0"/>
              <a:t>	Always Provide Attribution!</a:t>
            </a:r>
          </a:p>
          <a:p>
            <a:pPr marL="0" indent="0">
              <a:buNone/>
            </a:pPr>
            <a:endParaRPr lang="en-US" sz="2400" b="1" dirty="0"/>
          </a:p>
          <a:p>
            <a:pPr marL="0" indent="0">
              <a:buNone/>
            </a:pPr>
            <a:r>
              <a:rPr lang="en-US" sz="2400" b="1" dirty="0"/>
              <a:t>PLAGIARISM</a:t>
            </a:r>
            <a:r>
              <a:rPr lang="en-US" sz="2400" dirty="0"/>
              <a:t>:</a:t>
            </a:r>
            <a:br>
              <a:rPr lang="en-US" sz="2400" dirty="0"/>
            </a:br>
            <a:r>
              <a:rPr lang="en-US" sz="2400" dirty="0"/>
              <a:t>	Use of Others’ Data/Figures/Text Without 	Attribution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88</a:t>
            </a:fld>
            <a:endParaRPr lang="en-US" dirty="0"/>
          </a:p>
        </p:txBody>
      </p:sp>
    </p:spTree>
    <p:extLst>
      <p:ext uri="{BB962C8B-B14F-4D97-AF65-F5344CB8AC3E}">
        <p14:creationId xmlns:p14="http://schemas.microsoft.com/office/powerpoint/2010/main" val="11530793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658146" y="1501160"/>
            <a:ext cx="7886700" cy="4351338"/>
          </a:xfrm>
        </p:spPr>
        <p:txBody>
          <a:bodyPr>
            <a:normAutofit fontScale="92500" lnSpcReduction="10000"/>
          </a:bodyPr>
          <a:lstStyle/>
          <a:p>
            <a:r>
              <a:rPr lang="en-US" sz="3000" dirty="0"/>
              <a:t>Include Numbered Reference List </a:t>
            </a:r>
          </a:p>
          <a:p>
            <a:r>
              <a:rPr lang="en-US" sz="3000" dirty="0"/>
              <a:t>Use Word’s Built-in Utility</a:t>
            </a:r>
          </a:p>
          <a:p>
            <a:r>
              <a:rPr lang="en-US" sz="3000" dirty="0">
                <a:solidFill>
                  <a:srgbClr val="0000FF"/>
                </a:solidFill>
              </a:rPr>
              <a:t>All Figures and Tables must be referenced in the appropriate places in the text.</a:t>
            </a:r>
          </a:p>
          <a:p>
            <a:r>
              <a:rPr lang="en-US" sz="3000" dirty="0"/>
              <a:t>Is it a Legitimate/Reliable Reference?</a:t>
            </a:r>
            <a:br>
              <a:rPr lang="en-US" sz="3000" dirty="0"/>
            </a:br>
            <a:r>
              <a:rPr lang="en-US" sz="3000" dirty="0"/>
              <a:t>	- Peer Reviewed Journal Articles</a:t>
            </a:r>
            <a:br>
              <a:rPr lang="en-US" sz="3000" dirty="0"/>
            </a:br>
            <a:r>
              <a:rPr lang="en-US" sz="3000" dirty="0"/>
              <a:t>	- Technical Reports</a:t>
            </a:r>
            <a:br>
              <a:rPr lang="en-US" sz="3000" dirty="0"/>
            </a:br>
            <a:r>
              <a:rPr lang="en-US" sz="3000" dirty="0"/>
              <a:t>	- Textbook/Handbook</a:t>
            </a:r>
            <a:br>
              <a:rPr lang="en-US" sz="3000" dirty="0"/>
            </a:br>
            <a:r>
              <a:rPr lang="en-US" sz="3000" dirty="0"/>
              <a:t>	- Industry Website</a:t>
            </a:r>
          </a:p>
          <a:p>
            <a:r>
              <a:rPr lang="en-US" sz="3000" dirty="0"/>
              <a:t>For Web references, ensure all Reference Links are functional</a:t>
            </a:r>
            <a:r>
              <a:rPr lang="en-US" dirty="0"/>
              <a:t>	</a:t>
            </a:r>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89</a:t>
            </a:fld>
            <a:endParaRPr lang="en-US" dirty="0"/>
          </a:p>
        </p:txBody>
      </p:sp>
    </p:spTree>
    <p:extLst>
      <p:ext uri="{BB962C8B-B14F-4D97-AF65-F5344CB8AC3E}">
        <p14:creationId xmlns:p14="http://schemas.microsoft.com/office/powerpoint/2010/main" val="2512932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90</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628650" y="1447800"/>
            <a:ext cx="7886700" cy="4729163"/>
          </a:xfrm>
        </p:spPr>
        <p:txBody>
          <a:bodyPr>
            <a:normAutofit fontScale="92500" lnSpcReduction="20000"/>
          </a:bodyPr>
          <a:lstStyle/>
          <a:p>
            <a:pPr marL="0" indent="0">
              <a:buNone/>
            </a:pPr>
            <a:r>
              <a:rPr lang="en-US" dirty="0"/>
              <a:t>Long Term</a:t>
            </a:r>
          </a:p>
          <a:p>
            <a:r>
              <a:rPr lang="en-US" dirty="0"/>
              <a:t>1 – 5+ years in future</a:t>
            </a:r>
          </a:p>
          <a:p>
            <a:r>
              <a:rPr lang="en-US" dirty="0"/>
              <a:t>Assume there may be multiple projects / semesters / teams working AFTER yours</a:t>
            </a:r>
          </a:p>
          <a:p>
            <a:r>
              <a:rPr lang="en-US" dirty="0"/>
              <a:t>Assume a successful output from each team</a:t>
            </a:r>
          </a:p>
          <a:p>
            <a:endParaRPr lang="en-US" sz="900" dirty="0"/>
          </a:p>
          <a:p>
            <a:pPr marL="0" indent="0" algn="ctr">
              <a:buNone/>
            </a:pPr>
            <a:r>
              <a:rPr lang="en-US" b="1" dirty="0"/>
              <a:t>What can the Client do / achieve 1-5+ years from now because your work was successful?</a:t>
            </a:r>
          </a:p>
          <a:p>
            <a:pPr marL="0" indent="0">
              <a:buNone/>
            </a:pPr>
            <a:endParaRPr lang="en-US" dirty="0"/>
          </a:p>
          <a:p>
            <a:pPr marL="0" indent="0">
              <a:buNone/>
            </a:pPr>
            <a:r>
              <a:rPr lang="en-US" dirty="0"/>
              <a:t>Short Term</a:t>
            </a:r>
          </a:p>
          <a:p>
            <a:r>
              <a:rPr lang="en-US" dirty="0"/>
              <a:t>By the end of this semester</a:t>
            </a:r>
          </a:p>
          <a:p>
            <a:r>
              <a:rPr lang="en-US" dirty="0"/>
              <a:t>Things your Client wants you to achieve early this semester, by mid-semester, and at the end of the semester</a:t>
            </a:r>
          </a:p>
          <a:p>
            <a:r>
              <a:rPr lang="en-US" dirty="0"/>
              <a:t>Assumes your success</a:t>
            </a:r>
          </a:p>
          <a:p>
            <a:endParaRPr lang="en-US" sz="900" dirty="0"/>
          </a:p>
          <a:p>
            <a:pPr marL="0" indent="0" algn="ctr">
              <a:buNone/>
            </a:pPr>
            <a:r>
              <a:rPr lang="en-US" b="1" dirty="0"/>
              <a:t>What can your Client do with your work immediately after the semester ends?</a:t>
            </a:r>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91</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21453096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246552"/>
            <a:ext cx="6807508" cy="1562723"/>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Update Needs &amp; Requirements spreadsheet to Repository</a:t>
            </a:r>
          </a:p>
          <a:p>
            <a:pPr marL="514350" lvl="1"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Shift file to Repository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ea typeface="+mn-lt"/>
                <a:cs typeface="Calibri" panose="020F0502020204030204"/>
                <a:hlinkClick r:id="rId2"/>
              </a:rPr>
              <a:t>https://mediasite.mms.rpi.edu/mediasite/Play/d78db44fd9f7424b9d8f4c72857f84371d</a:t>
            </a:r>
            <a:r>
              <a:rPr lang="en-US" sz="600" dirty="0">
                <a:solidFill>
                  <a:prstClr val="black"/>
                </a:solidFill>
                <a:ea typeface="+mn-lt"/>
                <a:cs typeface="Calibri" panose="020F0502020204030204"/>
              </a:rPr>
              <a:t>  </a:t>
            </a:r>
            <a:endParaRPr lang="en-US" sz="600" dirty="0">
              <a:solidFill>
                <a:prstClr val="black"/>
              </a:solidFill>
              <a:latin typeface="Calibri" panose="020F0502020204030204"/>
              <a:ea typeface="+mn-lt"/>
              <a:cs typeface="Calibri" panose="020F0502020204030204"/>
            </a:endParaRP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Employee Survey - </a:t>
            </a:r>
            <a:r>
              <a:rPr lang="en-US" sz="750" u="sng" dirty="0">
                <a:solidFill>
                  <a:prstClr val="black"/>
                </a:solidFill>
                <a:hlinkClick r:id="rId3"/>
              </a:rPr>
              <a:t>https://forms.gle/cQM67DEpv8FD59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93</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10928</Words>
  <Application>Microsoft Office PowerPoint</Application>
  <PresentationFormat>On-screen Show (4:3)</PresentationFormat>
  <Paragraphs>1437</Paragraphs>
  <Slides>126</Slides>
  <Notes>40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126</vt:i4>
      </vt:variant>
    </vt:vector>
  </HeadingPairs>
  <TitlesOfParts>
    <vt:vector size="139" baseType="lpstr">
      <vt:lpstr>Algerian</vt:lpstr>
      <vt:lpstr>Arial</vt:lpstr>
      <vt:lpstr>Arial Black</vt:lpstr>
      <vt:lpstr>Calibri</vt:lpstr>
      <vt:lpstr>Calibri (Headings)</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15 Min – Company Introductions  and Expectations</vt:lpstr>
      <vt:lpstr>Design Lab Team</vt:lpstr>
      <vt:lpstr>Faculty – Chief Engineers</vt:lpstr>
      <vt:lpstr>Design Lab - Core Values</vt:lpstr>
      <vt:lpstr>Participation Expectations</vt:lpstr>
      <vt:lpstr>Work Expectations</vt:lpstr>
      <vt:lpstr>Capstone is More TEAM work than GROUP work</vt:lpstr>
      <vt:lpstr>Work Expectations</vt:lpstr>
      <vt:lpstr>Company Communications &amp; Documentation Policies</vt:lpstr>
      <vt:lpstr>Accountability Step #1</vt:lpstr>
      <vt:lpstr>5 min - Team Member Intro</vt:lpstr>
      <vt:lpstr>20 mins - Ice Breaker</vt:lpstr>
      <vt:lpstr>Ice Breaker – Community Agreements</vt:lpstr>
      <vt:lpstr>Wave Ice Breaker – Activity and Report Out</vt:lpstr>
      <vt:lpstr>Ice Breaker Wave One – Pets!</vt:lpstr>
      <vt:lpstr>Ice Breaker Wave Two – Exercise!</vt:lpstr>
      <vt:lpstr>Ice Breaker Wave Three – Vacation!</vt:lpstr>
      <vt:lpstr>40 min – Staff Introduction &amp; Project Launch</vt:lpstr>
      <vt:lpstr>5 min - Meet with Project Engineer</vt:lpstr>
      <vt:lpstr>5 min - Meet with Chief Engineer</vt:lpstr>
      <vt:lpstr>10 min – Review Project Description</vt:lpstr>
      <vt:lpstr>20 min - Generate Project Questions</vt:lpstr>
      <vt:lpstr>Question Prompts</vt:lpstr>
      <vt:lpstr>5 min – Team-Building Retreat</vt:lpstr>
      <vt:lpstr>Team-Building Retreat</vt:lpstr>
      <vt:lpstr>Team-Building Retreat</vt:lpstr>
      <vt:lpstr>10 min – Wrap-up</vt:lpstr>
      <vt:lpstr>Action Items / Meeting Prep (previously called homework, to be completed BEFORE Meeting 2)</vt:lpstr>
      <vt:lpstr>Day 2 Agenda</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Company Communication &amp; Documentation Policies</vt:lpstr>
      <vt:lpstr>Electronic Design Notebook (EDN)</vt:lpstr>
      <vt:lpstr>What Should I Document?</vt:lpstr>
      <vt:lpstr>5 min - Team Standards Agreement Intro</vt:lpstr>
      <vt:lpstr>Design Lab Work Categories</vt:lpstr>
      <vt:lpstr>Action Items / Meeting Prep (previously called homework, to be completed BEFORE Day 3)</vt:lpstr>
      <vt:lpstr>Day 3 Agenda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10 min - Engineering Design Process Q&amp;A</vt:lpstr>
      <vt:lpstr>Engineering Design Process Q&amp;A</vt:lpstr>
      <vt:lpstr>Action Items / Meeting Prep (what you might call homework, to be completed BEFORE Day 4)</vt:lpstr>
      <vt:lpstr>Day 4 Agenda</vt:lpstr>
      <vt:lpstr>Engineering Design Process</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Action Items / Meeting Prep (to be completed BEFORE Day 5)</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Provide Supporting Information</vt:lpstr>
      <vt:lpstr>References</vt:lpstr>
      <vt:lpstr>50 min – Creation of Project Statement and Objectives &amp; Engineering Tools and Methods </vt:lpstr>
      <vt:lpstr>Long Term vs. Short Term</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and Beyond Agenda</vt:lpstr>
      <vt:lpstr>CONGRATULATIONS you are now ON BOARD</vt:lpstr>
      <vt:lpstr>All Employee Meetings</vt:lpstr>
      <vt:lpstr>5 min – BDR Q&amp;A</vt:lpstr>
      <vt:lpstr>Engineering Design Process</vt:lpstr>
      <vt:lpstr>95 min – Poster Creation</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2023-09-13T18:07:06Z</dcterms:modified>
</cp:coreProperties>
</file>