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48"/>
  </p:notesMasterIdLst>
  <p:sldIdLst>
    <p:sldId id="256" r:id="rId4"/>
    <p:sldId id="339" r:id="rId5"/>
    <p:sldId id="415" r:id="rId6"/>
    <p:sldId id="276" r:id="rId7"/>
    <p:sldId id="257" r:id="rId8"/>
    <p:sldId id="490" r:id="rId9"/>
    <p:sldId id="275" r:id="rId10"/>
    <p:sldId id="462" r:id="rId11"/>
    <p:sldId id="463" r:id="rId12"/>
    <p:sldId id="483" r:id="rId13"/>
    <p:sldId id="484" r:id="rId14"/>
    <p:sldId id="477" r:id="rId15"/>
    <p:sldId id="497" r:id="rId16"/>
    <p:sldId id="491" r:id="rId17"/>
    <p:sldId id="274" r:id="rId18"/>
    <p:sldId id="464" r:id="rId19"/>
    <p:sldId id="492" r:id="rId20"/>
    <p:sldId id="258" r:id="rId21"/>
    <p:sldId id="400" r:id="rId22"/>
    <p:sldId id="265" r:id="rId23"/>
    <p:sldId id="434" r:id="rId24"/>
    <p:sldId id="422" r:id="rId25"/>
    <p:sldId id="506" r:id="rId26"/>
    <p:sldId id="505" r:id="rId27"/>
    <p:sldId id="489" r:id="rId28"/>
    <p:sldId id="423" r:id="rId29"/>
    <p:sldId id="424" r:id="rId30"/>
    <p:sldId id="460" r:id="rId31"/>
    <p:sldId id="421" r:id="rId32"/>
    <p:sldId id="440" r:id="rId33"/>
    <p:sldId id="292" r:id="rId34"/>
    <p:sldId id="487" r:id="rId35"/>
    <p:sldId id="488" r:id="rId36"/>
    <p:sldId id="461" r:id="rId37"/>
    <p:sldId id="406" r:id="rId38"/>
    <p:sldId id="264" r:id="rId39"/>
    <p:sldId id="389" r:id="rId40"/>
    <p:sldId id="426" r:id="rId41"/>
    <p:sldId id="428" r:id="rId42"/>
    <p:sldId id="493" r:id="rId43"/>
    <p:sldId id="441" r:id="rId44"/>
    <p:sldId id="473" r:id="rId45"/>
    <p:sldId id="362" r:id="rId46"/>
    <p:sldId id="329" r:id="rId47"/>
    <p:sldId id="330" r:id="rId48"/>
    <p:sldId id="331" r:id="rId49"/>
    <p:sldId id="429" r:id="rId50"/>
    <p:sldId id="417" r:id="rId51"/>
    <p:sldId id="407" r:id="rId52"/>
    <p:sldId id="287" r:id="rId53"/>
    <p:sldId id="333" r:id="rId54"/>
    <p:sldId id="340" r:id="rId55"/>
    <p:sldId id="289" r:id="rId56"/>
    <p:sldId id="468" r:id="rId57"/>
    <p:sldId id="469" r:id="rId58"/>
    <p:sldId id="471" r:id="rId59"/>
    <p:sldId id="288" r:id="rId60"/>
    <p:sldId id="290" r:id="rId61"/>
    <p:sldId id="387" r:id="rId62"/>
    <p:sldId id="498" r:id="rId63"/>
    <p:sldId id="408" r:id="rId64"/>
    <p:sldId id="293" r:id="rId65"/>
    <p:sldId id="372" r:id="rId66"/>
    <p:sldId id="393" r:id="rId67"/>
    <p:sldId id="499" r:id="rId68"/>
    <p:sldId id="500" r:id="rId69"/>
    <p:sldId id="394" r:id="rId70"/>
    <p:sldId id="342" r:id="rId71"/>
    <p:sldId id="474" r:id="rId72"/>
    <p:sldId id="409" r:id="rId73"/>
    <p:sldId id="518" r:id="rId74"/>
    <p:sldId id="508" r:id="rId75"/>
    <p:sldId id="509" r:id="rId76"/>
    <p:sldId id="510" r:id="rId77"/>
    <p:sldId id="511" r:id="rId78"/>
    <p:sldId id="512" r:id="rId79"/>
    <p:sldId id="513" r:id="rId80"/>
    <p:sldId id="346" r:id="rId81"/>
    <p:sldId id="314" r:id="rId82"/>
    <p:sldId id="327" r:id="rId83"/>
    <p:sldId id="514" r:id="rId84"/>
    <p:sldId id="515" r:id="rId85"/>
    <p:sldId id="336" r:id="rId86"/>
    <p:sldId id="516" r:id="rId87"/>
    <p:sldId id="348" r:id="rId88"/>
    <p:sldId id="351" r:id="rId89"/>
    <p:sldId id="519" r:id="rId90"/>
    <p:sldId id="298" r:id="rId91"/>
    <p:sldId id="373" r:id="rId92"/>
    <p:sldId id="386" r:id="rId93"/>
    <p:sldId id="446" r:id="rId94"/>
    <p:sldId id="447" r:id="rId95"/>
    <p:sldId id="450" r:id="rId96"/>
    <p:sldId id="448" r:id="rId97"/>
    <p:sldId id="401" r:id="rId98"/>
    <p:sldId id="476" r:id="rId99"/>
    <p:sldId id="452" r:id="rId100"/>
    <p:sldId id="453" r:id="rId101"/>
    <p:sldId id="454" r:id="rId102"/>
    <p:sldId id="455" r:id="rId103"/>
    <p:sldId id="456" r:id="rId104"/>
    <p:sldId id="269" r:id="rId105"/>
    <p:sldId id="501" r:id="rId106"/>
    <p:sldId id="502" r:id="rId107"/>
    <p:sldId id="266" r:id="rId108"/>
    <p:sldId id="268" r:id="rId109"/>
    <p:sldId id="503" r:id="rId110"/>
    <p:sldId id="485" r:id="rId111"/>
    <p:sldId id="504" r:id="rId112"/>
    <p:sldId id="410" r:id="rId113"/>
    <p:sldId id="300" r:id="rId114"/>
    <p:sldId id="374" r:id="rId115"/>
    <p:sldId id="385" r:id="rId116"/>
    <p:sldId id="382" r:id="rId117"/>
    <p:sldId id="343" r:id="rId118"/>
    <p:sldId id="344" r:id="rId119"/>
    <p:sldId id="345" r:id="rId120"/>
    <p:sldId id="381" r:id="rId121"/>
    <p:sldId id="459" r:id="rId122"/>
    <p:sldId id="411" r:id="rId123"/>
    <p:sldId id="302" r:id="rId124"/>
    <p:sldId id="375" r:id="rId125"/>
    <p:sldId id="384" r:id="rId126"/>
    <p:sldId id="494" r:id="rId127"/>
    <p:sldId id="404" r:id="rId128"/>
    <p:sldId id="495" r:id="rId129"/>
    <p:sldId id="496" r:id="rId130"/>
    <p:sldId id="486" r:id="rId131"/>
    <p:sldId id="412" r:id="rId132"/>
    <p:sldId id="304" r:id="rId133"/>
    <p:sldId id="376" r:id="rId134"/>
    <p:sldId id="395" r:id="rId135"/>
    <p:sldId id="396" r:id="rId136"/>
    <p:sldId id="397" r:id="rId137"/>
    <p:sldId id="413" r:id="rId138"/>
    <p:sldId id="398" r:id="rId139"/>
    <p:sldId id="480" r:id="rId140"/>
    <p:sldId id="482" r:id="rId141"/>
    <p:sldId id="383" r:id="rId142"/>
    <p:sldId id="378" r:id="rId143"/>
    <p:sldId id="350" r:id="rId144"/>
    <p:sldId id="338" r:id="rId145"/>
    <p:sldId id="316" r:id="rId146"/>
    <p:sldId id="352" r:id="rId14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3281" autoAdjust="0"/>
  </p:normalViewPr>
  <p:slideViewPr>
    <p:cSldViewPr>
      <p:cViewPr>
        <p:scale>
          <a:sx n="80" d="100"/>
          <a:sy n="80" d="100"/>
        </p:scale>
        <p:origin x="1517" y="-96"/>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3073"/>
    </p:cViewPr>
  </p:sorterViewPr>
  <p:notesViewPr>
    <p:cSldViewPr>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commentAuthors" Target="commentAuthors.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presProps" Target="presProps.xml"/><Relationship Id="rId155" Type="http://schemas.microsoft.com/office/2018/10/relationships/authors" Target="author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microsoft.com/office/2015/10/relationships/revisionInfo" Target="revisionInfo.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1/3/2024</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37</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clearer if facilitator covers Team Development/Design Process Refresher section before Project Technical </a:t>
            </a:r>
            <a:r>
              <a:rPr lang="en-US"/>
              <a:t>Work section</a:t>
            </a:r>
          </a:p>
        </p:txBody>
      </p:sp>
      <p:sp>
        <p:nvSpPr>
          <p:cNvPr id="4" name="Slide Number Placeholder 3"/>
          <p:cNvSpPr>
            <a:spLocks noGrp="1"/>
          </p:cNvSpPr>
          <p:nvPr>
            <p:ph type="sldNum" sz="quarter" idx="5"/>
          </p:nvPr>
        </p:nvSpPr>
        <p:spPr/>
        <p:txBody>
          <a:bodyPr/>
          <a:lstStyle/>
          <a:p>
            <a:fld id="{DF811066-0135-4CAA-8AD4-89A97190AC00}" type="slidenum">
              <a:rPr lang="en-US" smtClean="0"/>
              <a:t>49</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50</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59</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60</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62</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69</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385763" y="685800"/>
            <a:ext cx="6075362" cy="3417888"/>
          </a:xfrm>
        </p:spPr>
      </p:sp>
      <p:sp>
        <p:nvSpPr>
          <p:cNvPr id="169987" name="Rectangle 3"/>
          <p:cNvSpPr>
            <a:spLocks noGrp="1" noChangeArrowheads="1"/>
          </p:cNvSpPr>
          <p:nvPr>
            <p:ph type="body" idx="1"/>
          </p:nvPr>
        </p:nvSpPr>
        <p:spPr>
          <a:noFill/>
          <a:ln/>
        </p:spPr>
        <p:txBody>
          <a:bodyPr/>
          <a:lstStyle/>
          <a:p>
            <a:r>
              <a:rPr lang="en-US" dirty="0">
                <a:latin typeface="Times New Roman" pitchFamily="18" charset="0"/>
              </a:rPr>
              <a:t>See if they have questions</a:t>
            </a:r>
          </a:p>
          <a:p>
            <a:r>
              <a:rPr lang="en-US" dirty="0">
                <a:latin typeface="Times New Roman" pitchFamily="18" charset="0"/>
              </a:rPr>
              <a:t>Capture all questions on the overhead projectors. Leave room to add tech specs!</a:t>
            </a:r>
          </a:p>
          <a:p>
            <a:r>
              <a:rPr lang="en-US" dirty="0">
                <a:latin typeface="Times New Roman" pitchFamily="18" charset="0"/>
              </a:rPr>
              <a:t>Limit to </a:t>
            </a:r>
            <a:r>
              <a:rPr lang="en-US" baseline="0" dirty="0">
                <a:latin typeface="Times New Roman" pitchFamily="18" charset="0"/>
              </a:rPr>
              <a:t>20 questions</a:t>
            </a:r>
            <a:endParaRPr lang="en-US" dirty="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385763" y="685800"/>
            <a:ext cx="6075362" cy="3417888"/>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a:t>
            </a:r>
            <a:r>
              <a:rPr lang="en-US" baseline="0">
                <a:latin typeface="Times New Roman" pitchFamily="18" charset="0"/>
              </a:rPr>
              <a:t>by itself? </a:t>
            </a:r>
            <a:endParaRPr lang="en-US" dirty="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385763" y="685800"/>
            <a:ext cx="6075362" cy="3417888"/>
          </a:xfrm>
        </p:spPr>
      </p:sp>
      <p:sp>
        <p:nvSpPr>
          <p:cNvPr id="169987" name="Rectangle 3"/>
          <p:cNvSpPr>
            <a:spLocks noGrp="1" noChangeArrowheads="1"/>
          </p:cNvSpPr>
          <p:nvPr>
            <p:ph type="body" idx="1"/>
          </p:nvPr>
        </p:nvSpPr>
        <p:spPr>
          <a:noFill/>
          <a:ln/>
        </p:spPr>
        <p:txBody>
          <a:bodyPr/>
          <a:lstStyle/>
          <a:p>
            <a:r>
              <a:rPr lang="en-US" dirty="0">
                <a:latin typeface="Times New Roman" pitchFamily="18" charset="0"/>
              </a:rPr>
              <a:t>Using the lists of customer requirements on the overheads</a:t>
            </a:r>
          </a:p>
          <a:p>
            <a:r>
              <a:rPr lang="en-US" dirty="0">
                <a:latin typeface="Times New Roman" pitchFamily="18" charset="0"/>
              </a:rPr>
              <a:t>See if they have questions</a:t>
            </a:r>
          </a:p>
          <a:p>
            <a:r>
              <a:rPr lang="en-US" dirty="0">
                <a:latin typeface="Times New Roman" pitchFamily="18" charset="0"/>
              </a:rPr>
              <a:t>Capture responses on the overhead projectors next to the corresponding</a:t>
            </a:r>
            <a:r>
              <a:rPr lang="en-US" baseline="0" dirty="0">
                <a:latin typeface="Times New Roman" pitchFamily="18" charset="0"/>
              </a:rPr>
              <a:t> requirements</a:t>
            </a:r>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385763" y="685800"/>
            <a:ext cx="6075362" cy="3417888"/>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385763" y="685800"/>
            <a:ext cx="6075362" cy="3417888"/>
          </a:xfrm>
        </p:spPr>
      </p:sp>
      <p:sp>
        <p:nvSpPr>
          <p:cNvPr id="169987" name="Rectangle 3"/>
          <p:cNvSpPr>
            <a:spLocks noGrp="1" noChangeArrowheads="1"/>
          </p:cNvSpPr>
          <p:nvPr>
            <p:ph type="body" idx="1"/>
          </p:nvPr>
        </p:nvSpPr>
        <p:spPr>
          <a:noFill/>
          <a:ln/>
        </p:spPr>
        <p:txBody>
          <a:bodyPr/>
          <a:lstStyle/>
          <a:p>
            <a:r>
              <a:rPr lang="en-US" dirty="0">
                <a:latin typeface="Times New Roman" pitchFamily="18" charset="0"/>
              </a:rPr>
              <a:t>Using the lists of customer requirements on the overheads</a:t>
            </a:r>
          </a:p>
          <a:p>
            <a:r>
              <a:rPr lang="en-US" dirty="0">
                <a:latin typeface="Times New Roman" pitchFamily="18" charset="0"/>
              </a:rPr>
              <a:t>See if they have questions</a:t>
            </a:r>
          </a:p>
          <a:p>
            <a:r>
              <a:rPr lang="en-US" dirty="0">
                <a:latin typeface="Times New Roman" pitchFamily="18" charset="0"/>
              </a:rPr>
              <a:t>Capture responses on the overhead projectors next to the corresponding</a:t>
            </a:r>
            <a:r>
              <a:rPr lang="en-US" baseline="0" dirty="0">
                <a:latin typeface="Times New Roman" pitchFamily="18" charset="0"/>
              </a:rPr>
              <a:t> requirements</a:t>
            </a:r>
            <a:endParaRPr lang="en-US" dirty="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385763" y="685800"/>
            <a:ext cx="6075362" cy="3417888"/>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89</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90</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91</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95</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96</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98</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112</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113</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115</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122</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123</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127</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12</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131</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132</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139</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140</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892927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1/3/2024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1/3/2024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1/3/2024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1/3/2024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1/3/2024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1/3/2024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1/3/2024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1/3/2024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1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2.jp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3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1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21.xml"/><Relationship Id="rId3" Type="http://schemas.openxmlformats.org/officeDocument/2006/relationships/slide" Target="slide36.xml"/><Relationship Id="rId7" Type="http://schemas.openxmlformats.org/officeDocument/2006/relationships/slide" Target="slide11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8.xml"/><Relationship Id="rId5" Type="http://schemas.openxmlformats.org/officeDocument/2006/relationships/slide" Target="slide62.xml"/><Relationship Id="rId4" Type="http://schemas.openxmlformats.org/officeDocument/2006/relationships/slide" Target="slide50.xml"/><Relationship Id="rId9" Type="http://schemas.openxmlformats.org/officeDocument/2006/relationships/slide" Target="slide130.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hyperlink" Target="https://designlab.eng.rpi.edu/edn/projects/capstone-support-dev/repository/112/raw/training/EDN%20Guidance%20for%20Out%20of%20Class%20Tasks%20-%20Initial%20Postings.mp4" TargetMode="External"/><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forms.gle/yvkvMFuR9rSaEhrB8"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designlab.eng.rpi.edu/projects/capstone-support-dev/wiki%20-%20Playbook.pptx"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hyperlink" Target="https://designlab.eng.rpi.edu/projects/capstone-support-dev/wiki%20-%20Playbook.pptx"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 TargetMode="External"/><Relationship Id="rId4" Type="http://schemas.openxmlformats.org/officeDocument/2006/relationships/hyperlink" Target="https://designlab.eng.rpi.edu/edn/projects/capstone-support-dev/wiki/Project_Documentation"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8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100</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101</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Tree>
    <p:extLst>
      <p:ext uri="{BB962C8B-B14F-4D97-AF65-F5344CB8AC3E}">
        <p14:creationId xmlns:p14="http://schemas.microsoft.com/office/powerpoint/2010/main" val="23434400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103</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104</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Tree>
    <p:extLst>
      <p:ext uri="{BB962C8B-B14F-4D97-AF65-F5344CB8AC3E}">
        <p14:creationId xmlns:p14="http://schemas.microsoft.com/office/powerpoint/2010/main" val="32507985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25307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Tree>
    <p:extLst>
      <p:ext uri="{BB962C8B-B14F-4D97-AF65-F5344CB8AC3E}">
        <p14:creationId xmlns:p14="http://schemas.microsoft.com/office/powerpoint/2010/main" val="28114423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108</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109</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Design Lab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https://forms.gle/cQM67DEpv8FD59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111</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113</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115</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116</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117</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118</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119</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120</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121</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descr="A screenshot of a project plan&#10;&#10;Description automatically generated">
            <a:extLst>
              <a:ext uri="{FF2B5EF4-FFF2-40B4-BE49-F238E27FC236}">
                <a16:creationId xmlns:a16="http://schemas.microsoft.com/office/drawing/2014/main" id="{A4D6C089-E964-B382-53DF-4EFD72225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944" y="1758186"/>
            <a:ext cx="6838111" cy="33416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122</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123</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124</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125</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126</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40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127</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128</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45 mins of Day 8,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129</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13</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11" name="Group 10">
            <a:extLst>
              <a:ext uri="{FF2B5EF4-FFF2-40B4-BE49-F238E27FC236}">
                <a16:creationId xmlns:a16="http://schemas.microsoft.com/office/drawing/2014/main" id="{44D0A97B-8FDE-8DCE-B8B5-590C3BF6B81D}"/>
              </a:ext>
            </a:extLst>
          </p:cNvPr>
          <p:cNvGrpSpPr/>
          <p:nvPr/>
        </p:nvGrpSpPr>
        <p:grpSpPr>
          <a:xfrm>
            <a:off x="727606" y="1221652"/>
            <a:ext cx="7360545" cy="5151248"/>
            <a:chOff x="727606" y="1221652"/>
            <a:chExt cx="7360545" cy="5151248"/>
          </a:xfrm>
        </p:grpSpPr>
        <p:sp>
          <p:nvSpPr>
            <p:cNvPr id="10" name="TextBox 9">
              <a:extLst>
                <a:ext uri="{FF2B5EF4-FFF2-40B4-BE49-F238E27FC236}">
                  <a16:creationId xmlns:a16="http://schemas.microsoft.com/office/drawing/2014/main" id="{D77653D0-5120-1E04-F4F3-AFD76905649C}"/>
                </a:ext>
              </a:extLst>
            </p:cNvPr>
            <p:cNvSpPr txBox="1"/>
            <p:nvPr/>
          </p:nvSpPr>
          <p:spPr>
            <a:xfrm>
              <a:off x="727606" y="3215895"/>
              <a:ext cx="1072973" cy="399079"/>
            </a:xfrm>
            <a:prstGeom prst="rect">
              <a:avLst/>
            </a:prstGeom>
            <a:noFill/>
          </p:spPr>
          <p:txBody>
            <a:bodyPr wrap="square" rtlCol="0">
              <a:spAutoFit/>
            </a:bodyPr>
            <a:lstStyle/>
            <a:p>
              <a:r>
                <a:rPr lang="en-US" b="1" dirty="0"/>
                <a:t> MANE</a:t>
              </a:r>
            </a:p>
          </p:txBody>
        </p:sp>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88624" y="1221652"/>
              <a:ext cx="991950" cy="1246908"/>
            </a:xfrm>
            <a:prstGeom prst="rect">
              <a:avLst/>
            </a:prstGeom>
            <a:solidFill>
              <a:schemeClr val="bg1"/>
            </a:solidFill>
          </p:spPr>
        </p:pic>
        <p:sp>
          <p:nvSpPr>
            <p:cNvPr id="59" name="TextBox 58">
              <a:extLst>
                <a:ext uri="{FF2B5EF4-FFF2-40B4-BE49-F238E27FC236}">
                  <a16:creationId xmlns:a16="http://schemas.microsoft.com/office/drawing/2014/main" id="{341A72D1-98C4-E119-F50A-5A9DEB60F759}"/>
                </a:ext>
              </a:extLst>
            </p:cNvPr>
            <p:cNvSpPr txBox="1"/>
            <p:nvPr/>
          </p:nvSpPr>
          <p:spPr>
            <a:xfrm>
              <a:off x="3151091" y="2485831"/>
              <a:ext cx="929483" cy="261610"/>
            </a:xfrm>
            <a:prstGeom prst="rect">
              <a:avLst/>
            </a:prstGeom>
            <a:solidFill>
              <a:schemeClr val="bg1"/>
            </a:solidFill>
          </p:spPr>
          <p:txBody>
            <a:bodyPr wrap="square" rtlCol="0">
              <a:spAutoFit/>
            </a:bodyPr>
            <a:lstStyle/>
            <a:p>
              <a:pPr algn="ctr"/>
              <a:r>
                <a:rPr lang="en-US" sz="1100" dirty="0"/>
                <a:t>Junichi Kanai</a:t>
              </a:r>
            </a:p>
          </p:txBody>
        </p:sp>
        <p:sp>
          <p:nvSpPr>
            <p:cNvPr id="57" name="TextBox 56">
              <a:extLst>
                <a:ext uri="{FF2B5EF4-FFF2-40B4-BE49-F238E27FC236}">
                  <a16:creationId xmlns:a16="http://schemas.microsoft.com/office/drawing/2014/main" id="{5762127F-D6CA-A72B-B6BE-98010417388C}"/>
                </a:ext>
              </a:extLst>
            </p:cNvPr>
            <p:cNvSpPr txBox="1"/>
            <p:nvPr/>
          </p:nvSpPr>
          <p:spPr>
            <a:xfrm>
              <a:off x="1736056" y="4207684"/>
              <a:ext cx="1164779" cy="261610"/>
            </a:xfrm>
            <a:prstGeom prst="rect">
              <a:avLst/>
            </a:prstGeom>
            <a:solidFill>
              <a:schemeClr val="bg1"/>
            </a:solidFill>
          </p:spPr>
          <p:txBody>
            <a:bodyPr wrap="square" rtlCol="0">
              <a:spAutoFit/>
            </a:bodyPr>
            <a:lstStyle/>
            <a:p>
              <a:pPr algn="ctr">
                <a:tabLst>
                  <a:tab pos="112009" algn="l"/>
                </a:tabLst>
              </a:pPr>
              <a:r>
                <a:rPr lang="en-US" sz="1100" dirty="0"/>
                <a:t>Clint Ballinger</a:t>
              </a:r>
            </a:p>
          </p:txBody>
        </p:sp>
        <p:sp>
          <p:nvSpPr>
            <p:cNvPr id="15" name="TextBox 14">
              <a:extLst>
                <a:ext uri="{FF2B5EF4-FFF2-40B4-BE49-F238E27FC236}">
                  <a16:creationId xmlns:a16="http://schemas.microsoft.com/office/drawing/2014/main" id="{45169B42-551E-06D6-959A-30DA8F386A0F}"/>
                </a:ext>
              </a:extLst>
            </p:cNvPr>
            <p:cNvSpPr txBox="1"/>
            <p:nvPr/>
          </p:nvSpPr>
          <p:spPr>
            <a:xfrm>
              <a:off x="727606" y="1645567"/>
              <a:ext cx="904830" cy="399079"/>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1045685" y="5099289"/>
              <a:ext cx="721124" cy="399079"/>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1612999" y="5942013"/>
              <a:ext cx="1343021" cy="430887"/>
            </a:xfrm>
            <a:prstGeom prst="rect">
              <a:avLst/>
            </a:prstGeom>
            <a:noFill/>
          </p:spPr>
          <p:txBody>
            <a:bodyPr wrap="square" rtlCol="0">
              <a:spAutoFit/>
            </a:bodyPr>
            <a:lstStyle/>
            <a:p>
              <a:pPr algn="ctr">
                <a:tabLst>
                  <a:tab pos="112009" algn="l"/>
                </a:tabLst>
              </a:pPr>
              <a:r>
                <a:rPr lang="en-US" sz="1100" dirty="0"/>
                <a:t>Kathryn</a:t>
              </a:r>
              <a:r>
                <a:rPr lang="en-US" sz="857" dirty="0"/>
                <a:t> </a:t>
              </a:r>
              <a:r>
                <a:rPr lang="en-US" sz="1100" dirty="0"/>
                <a:t>Dannemann</a:t>
              </a:r>
            </a:p>
          </p:txBody>
        </p:sp>
        <p:sp>
          <p:nvSpPr>
            <p:cNvPr id="18" name="TextBox 17">
              <a:extLst>
                <a:ext uri="{FF2B5EF4-FFF2-40B4-BE49-F238E27FC236}">
                  <a16:creationId xmlns:a16="http://schemas.microsoft.com/office/drawing/2014/main" id="{A9A2F8A6-B6D6-F4D9-A86F-652BA5076CED}"/>
                </a:ext>
              </a:extLst>
            </p:cNvPr>
            <p:cNvSpPr txBox="1"/>
            <p:nvPr/>
          </p:nvSpPr>
          <p:spPr>
            <a:xfrm>
              <a:off x="4208133" y="2446432"/>
              <a:ext cx="1084762" cy="261610"/>
            </a:xfrm>
            <a:prstGeom prst="rect">
              <a:avLst/>
            </a:prstGeom>
            <a:solidFill>
              <a:schemeClr val="bg1"/>
            </a:solidFill>
          </p:spPr>
          <p:txBody>
            <a:bodyPr wrap="square" rtlCol="0">
              <a:spAutoFit/>
            </a:bodyPr>
            <a:lstStyle/>
            <a:p>
              <a:pPr algn="ctr"/>
              <a:r>
                <a:rPr lang="en-US" sz="1100" dirty="0"/>
                <a:t>Russ Kraft</a:t>
              </a:r>
            </a:p>
          </p:txBody>
        </p:sp>
        <p:sp>
          <p:nvSpPr>
            <p:cNvPr id="19" name="TextBox 18">
              <a:extLst>
                <a:ext uri="{FF2B5EF4-FFF2-40B4-BE49-F238E27FC236}">
                  <a16:creationId xmlns:a16="http://schemas.microsoft.com/office/drawing/2014/main" id="{4ABFA362-3463-4672-7949-23A6FA01AB0D}"/>
                </a:ext>
              </a:extLst>
            </p:cNvPr>
            <p:cNvSpPr txBox="1"/>
            <p:nvPr/>
          </p:nvSpPr>
          <p:spPr>
            <a:xfrm>
              <a:off x="5833850" y="5943117"/>
              <a:ext cx="1104049" cy="261610"/>
            </a:xfrm>
            <a:prstGeom prst="rect">
              <a:avLst/>
            </a:prstGeom>
            <a:noFill/>
          </p:spPr>
          <p:txBody>
            <a:bodyPr wrap="square" rtlCol="0">
              <a:spAutoFit/>
            </a:bodyPr>
            <a:lstStyle/>
            <a:p>
              <a:pPr algn="ctr">
                <a:tabLst>
                  <a:tab pos="112009" algn="l"/>
                </a:tabLst>
              </a:pPr>
              <a:r>
                <a:rPr lang="en-US" sz="1100" dirty="0"/>
                <a:t>Nima</a:t>
              </a:r>
              <a:r>
                <a:rPr lang="en-US" sz="857" dirty="0"/>
                <a:t> </a:t>
              </a:r>
              <a:r>
                <a:rPr lang="en-US" sz="1100" dirty="0"/>
                <a:t>Ahmadi</a:t>
              </a:r>
            </a:p>
          </p:txBody>
        </p:sp>
        <p:sp>
          <p:nvSpPr>
            <p:cNvPr id="21" name="TextBox 20">
              <a:extLst>
                <a:ext uri="{FF2B5EF4-FFF2-40B4-BE49-F238E27FC236}">
                  <a16:creationId xmlns:a16="http://schemas.microsoft.com/office/drawing/2014/main" id="{E975162A-02C5-66BD-306C-DAB20B9E2789}"/>
                </a:ext>
              </a:extLst>
            </p:cNvPr>
            <p:cNvSpPr txBox="1"/>
            <p:nvPr/>
          </p:nvSpPr>
          <p:spPr>
            <a:xfrm>
              <a:off x="4923942" y="5026832"/>
              <a:ext cx="721124" cy="399079"/>
            </a:xfrm>
            <a:prstGeom prst="rect">
              <a:avLst/>
            </a:prstGeom>
            <a:solidFill>
              <a:schemeClr val="bg1"/>
            </a:solidFill>
          </p:spPr>
          <p:txBody>
            <a:bodyPr wrap="square" rtlCol="0">
              <a:spAutoFit/>
            </a:bodyPr>
            <a:lstStyle/>
            <a:p>
              <a:r>
                <a:rPr lang="en-US" b="1" dirty="0"/>
                <a:t>IME</a:t>
              </a:r>
            </a:p>
          </p:txBody>
        </p:sp>
        <p:sp>
          <p:nvSpPr>
            <p:cNvPr id="54" name="TextBox 53">
              <a:extLst>
                <a:ext uri="{FF2B5EF4-FFF2-40B4-BE49-F238E27FC236}">
                  <a16:creationId xmlns:a16="http://schemas.microsoft.com/office/drawing/2014/main" id="{EAB40920-C270-CD4C-2431-0FCD07B0419E}"/>
                </a:ext>
              </a:extLst>
            </p:cNvPr>
            <p:cNvSpPr txBox="1"/>
            <p:nvPr/>
          </p:nvSpPr>
          <p:spPr>
            <a:xfrm>
              <a:off x="5558862" y="2487081"/>
              <a:ext cx="1251869" cy="261610"/>
            </a:xfrm>
            <a:prstGeom prst="rect">
              <a:avLst/>
            </a:prstGeom>
            <a:solidFill>
              <a:schemeClr val="bg1"/>
            </a:solidFill>
          </p:spPr>
          <p:txBody>
            <a:bodyPr wrap="square" rtlCol="0">
              <a:spAutoFit/>
            </a:bodyPr>
            <a:lstStyle/>
            <a:p>
              <a:r>
                <a:rPr lang="en-US" sz="1100"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rotWithShape="1">
            <a:blip r:embed="rId4"/>
            <a:srcRect l="5300" r="5946"/>
            <a:stretch/>
          </p:blipFill>
          <p:spPr>
            <a:xfrm>
              <a:off x="5525524" y="1221652"/>
              <a:ext cx="1108327" cy="1247101"/>
            </a:xfrm>
            <a:prstGeom prst="rect">
              <a:avLst/>
            </a:prstGeom>
          </p:spPr>
        </p:pic>
        <p:sp>
          <p:nvSpPr>
            <p:cNvPr id="25" name="TextBox 24">
              <a:extLst>
                <a:ext uri="{FF2B5EF4-FFF2-40B4-BE49-F238E27FC236}">
                  <a16:creationId xmlns:a16="http://schemas.microsoft.com/office/drawing/2014/main" id="{732F9A2F-47D1-64EB-A7CC-E6E39AD12DAF}"/>
                </a:ext>
              </a:extLst>
            </p:cNvPr>
            <p:cNvSpPr txBox="1"/>
            <p:nvPr/>
          </p:nvSpPr>
          <p:spPr>
            <a:xfrm>
              <a:off x="4430798" y="4249248"/>
              <a:ext cx="1082934" cy="261610"/>
            </a:xfrm>
            <a:prstGeom prst="rect">
              <a:avLst/>
            </a:prstGeom>
            <a:solidFill>
              <a:schemeClr val="bg1"/>
            </a:solidFill>
          </p:spPr>
          <p:txBody>
            <a:bodyPr wrap="square" rtlCol="0">
              <a:spAutoFit/>
            </a:bodyPr>
            <a:lstStyle/>
            <a:p>
              <a:pPr algn="ctr">
                <a:tabLst>
                  <a:tab pos="112009" algn="l"/>
                </a:tabLst>
              </a:pPr>
              <a:r>
                <a:rPr lang="en-US" sz="1100" dirty="0" err="1"/>
                <a:t>Indika</a:t>
              </a:r>
              <a:r>
                <a:rPr lang="en-US" sz="1100" dirty="0"/>
                <a:t> </a:t>
              </a:r>
              <a:r>
                <a:rPr lang="en-US" sz="1100" dirty="0" err="1"/>
                <a:t>Perera</a:t>
              </a:r>
              <a:endParaRPr lang="en-US" sz="1100"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5"/>
            <a:srcRect l="29540" r="25857"/>
            <a:stretch/>
          </p:blipFill>
          <p:spPr>
            <a:xfrm flipH="1">
              <a:off x="4456911" y="3013659"/>
              <a:ext cx="1036144" cy="1243584"/>
            </a:xfrm>
            <a:prstGeom prst="rect">
              <a:avLst/>
            </a:prstGeom>
          </p:spPr>
        </p:pic>
        <p:sp>
          <p:nvSpPr>
            <p:cNvPr id="52" name="TextBox 51">
              <a:extLst>
                <a:ext uri="{FF2B5EF4-FFF2-40B4-BE49-F238E27FC236}">
                  <a16:creationId xmlns:a16="http://schemas.microsoft.com/office/drawing/2014/main" id="{FC14434F-9DD0-1EB2-96AD-760A0204A3C4}"/>
                </a:ext>
              </a:extLst>
            </p:cNvPr>
            <p:cNvSpPr txBox="1"/>
            <p:nvPr/>
          </p:nvSpPr>
          <p:spPr>
            <a:xfrm>
              <a:off x="1711625" y="2476723"/>
              <a:ext cx="1084763" cy="261610"/>
            </a:xfrm>
            <a:prstGeom prst="rect">
              <a:avLst/>
            </a:prstGeom>
            <a:solidFill>
              <a:schemeClr val="bg1"/>
            </a:solidFill>
            <a:ln>
              <a:noFill/>
            </a:ln>
          </p:spPr>
          <p:txBody>
            <a:bodyPr wrap="square" rtlCol="0">
              <a:spAutoFit/>
            </a:bodyPr>
            <a:lstStyle/>
            <a:p>
              <a:pPr algn="ctr"/>
              <a:r>
                <a:rPr lang="en-US" sz="1100" dirty="0"/>
                <a:t>Muhsin Celik</a:t>
              </a:r>
            </a:p>
          </p:txBody>
        </p:sp>
        <p:sp>
          <p:nvSpPr>
            <p:cNvPr id="50" name="TextBox 49">
              <a:extLst>
                <a:ext uri="{FF2B5EF4-FFF2-40B4-BE49-F238E27FC236}">
                  <a16:creationId xmlns:a16="http://schemas.microsoft.com/office/drawing/2014/main" id="{98EDDE6F-8468-C6A1-79B9-6530ECCF6F3A}"/>
                </a:ext>
              </a:extLst>
            </p:cNvPr>
            <p:cNvSpPr txBox="1"/>
            <p:nvPr/>
          </p:nvSpPr>
          <p:spPr>
            <a:xfrm>
              <a:off x="7003389" y="2514302"/>
              <a:ext cx="1084762" cy="261610"/>
            </a:xfrm>
            <a:prstGeom prst="rect">
              <a:avLst/>
            </a:prstGeom>
            <a:solidFill>
              <a:schemeClr val="bg1"/>
            </a:solidFill>
          </p:spPr>
          <p:txBody>
            <a:bodyPr wrap="square" rtlCol="0">
              <a:spAutoFit/>
            </a:bodyPr>
            <a:lstStyle/>
            <a:p>
              <a:pPr algn="ctr"/>
              <a:r>
                <a:rPr lang="en-US" sz="1100" dirty="0"/>
                <a:t>Dylan Rees</a:t>
              </a:r>
            </a:p>
          </p:txBody>
        </p:sp>
        <p:pic>
          <p:nvPicPr>
            <p:cNvPr id="6" name="Picture 5">
              <a:extLst>
                <a:ext uri="{FF2B5EF4-FFF2-40B4-BE49-F238E27FC236}">
                  <a16:creationId xmlns:a16="http://schemas.microsoft.com/office/drawing/2014/main" id="{96C64018-AF69-4305-CBE6-75A168A9BE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800579" y="4654350"/>
              <a:ext cx="1020193" cy="1314583"/>
            </a:xfrm>
            <a:prstGeom prst="rect">
              <a:avLst/>
            </a:prstGeom>
          </p:spPr>
        </p:pic>
        <p:pic>
          <p:nvPicPr>
            <p:cNvPr id="7" name="Picture 6">
              <a:extLst>
                <a:ext uri="{FF2B5EF4-FFF2-40B4-BE49-F238E27FC236}">
                  <a16:creationId xmlns:a16="http://schemas.microsoft.com/office/drawing/2014/main" id="{636D0153-D76E-79D9-99AC-A0055C50E57C}"/>
                </a:ext>
              </a:extLst>
            </p:cNvPr>
            <p:cNvPicPr>
              <a:picLocks noChangeAspect="1"/>
            </p:cNvPicPr>
            <p:nvPr/>
          </p:nvPicPr>
          <p:blipFill rotWithShape="1">
            <a:blip r:embed="rId7"/>
            <a:srcRect l="-1860" t="4664" r="1860" b="-4664"/>
            <a:stretch/>
          </p:blipFill>
          <p:spPr>
            <a:xfrm>
              <a:off x="1713190" y="1245716"/>
              <a:ext cx="1146977" cy="1243584"/>
            </a:xfrm>
            <a:prstGeom prst="rect">
              <a:avLst/>
            </a:prstGeom>
          </p:spPr>
        </p:pic>
        <p:pic>
          <p:nvPicPr>
            <p:cNvPr id="9" name="Picture 8">
              <a:extLst>
                <a:ext uri="{FF2B5EF4-FFF2-40B4-BE49-F238E27FC236}">
                  <a16:creationId xmlns:a16="http://schemas.microsoft.com/office/drawing/2014/main" id="{BFB123C5-E140-52BF-57A5-CDE534C0DA9E}"/>
                </a:ext>
              </a:extLst>
            </p:cNvPr>
            <p:cNvPicPr>
              <a:picLocks noChangeAspect="1"/>
            </p:cNvPicPr>
            <p:nvPr/>
          </p:nvPicPr>
          <p:blipFill rotWithShape="1">
            <a:blip r:embed="rId8"/>
            <a:srcRect l="9170" b="17636"/>
            <a:stretch/>
          </p:blipFill>
          <p:spPr>
            <a:xfrm>
              <a:off x="6923876" y="1251482"/>
              <a:ext cx="1105187" cy="1252728"/>
            </a:xfrm>
            <a:prstGeom prst="rect">
              <a:avLst/>
            </a:prstGeom>
          </p:spPr>
        </p:pic>
        <p:pic>
          <p:nvPicPr>
            <p:cNvPr id="13" name="Picture 12" descr="A person in a blue suit&#10;&#10;Description automatically generated">
              <a:extLst>
                <a:ext uri="{FF2B5EF4-FFF2-40B4-BE49-F238E27FC236}">
                  <a16:creationId xmlns:a16="http://schemas.microsoft.com/office/drawing/2014/main" id="{F281A933-7980-5BBE-168D-BE12A7AF1752}"/>
                </a:ext>
              </a:extLst>
            </p:cNvPr>
            <p:cNvPicPr>
              <a:picLocks noChangeAspect="1"/>
            </p:cNvPicPr>
            <p:nvPr/>
          </p:nvPicPr>
          <p:blipFill rotWithShape="1">
            <a:blip r:embed="rId9">
              <a:extLst>
                <a:ext uri="{28A0092B-C50C-407E-A947-70E740481C1C}">
                  <a14:useLocalDpi xmlns:a14="http://schemas.microsoft.com/office/drawing/2010/main" val="0"/>
                </a:ext>
              </a:extLst>
            </a:blip>
            <a:srcRect l="10414" r="12135"/>
            <a:stretch/>
          </p:blipFill>
          <p:spPr>
            <a:xfrm>
              <a:off x="1846816" y="3005477"/>
              <a:ext cx="963176" cy="1243584"/>
            </a:xfrm>
            <a:prstGeom prst="rect">
              <a:avLst/>
            </a:prstGeom>
            <a:ln w="41275">
              <a:noFill/>
            </a:ln>
          </p:spPr>
        </p:pic>
        <p:pic>
          <p:nvPicPr>
            <p:cNvPr id="14" name="Picture 13">
              <a:extLst>
                <a:ext uri="{FF2B5EF4-FFF2-40B4-BE49-F238E27FC236}">
                  <a16:creationId xmlns:a16="http://schemas.microsoft.com/office/drawing/2014/main" id="{CBC1F24C-5EEA-D391-5901-FD1970410AE2}"/>
                </a:ext>
              </a:extLst>
            </p:cNvPr>
            <p:cNvPicPr preferRelativeResize="0">
              <a:picLocks/>
            </p:cNvPicPr>
            <p:nvPr/>
          </p:nvPicPr>
          <p:blipFill>
            <a:blip r:embed="rId10"/>
            <a:stretch>
              <a:fillRect/>
            </a:stretch>
          </p:blipFill>
          <p:spPr>
            <a:xfrm>
              <a:off x="3161728" y="3009436"/>
              <a:ext cx="963175" cy="1243584"/>
            </a:xfrm>
            <a:prstGeom prst="rect">
              <a:avLst/>
            </a:prstGeom>
            <a:ln w="38100">
              <a:noFill/>
            </a:ln>
          </p:spPr>
        </p:pic>
        <p:sp>
          <p:nvSpPr>
            <p:cNvPr id="20" name="TextBox 19">
              <a:extLst>
                <a:ext uri="{FF2B5EF4-FFF2-40B4-BE49-F238E27FC236}">
                  <a16:creationId xmlns:a16="http://schemas.microsoft.com/office/drawing/2014/main" id="{1A851266-9D06-2608-2E34-A260E449F479}"/>
                </a:ext>
              </a:extLst>
            </p:cNvPr>
            <p:cNvSpPr txBox="1"/>
            <p:nvPr/>
          </p:nvSpPr>
          <p:spPr>
            <a:xfrm>
              <a:off x="3081156" y="4250755"/>
              <a:ext cx="1164779" cy="261610"/>
            </a:xfrm>
            <a:prstGeom prst="rect">
              <a:avLst/>
            </a:prstGeom>
            <a:solidFill>
              <a:schemeClr val="bg1"/>
            </a:solidFill>
          </p:spPr>
          <p:txBody>
            <a:bodyPr wrap="square" rtlCol="0">
              <a:spAutoFit/>
            </a:bodyPr>
            <a:lstStyle/>
            <a:p>
              <a:pPr algn="ctr">
                <a:tabLst>
                  <a:tab pos="112009" algn="l"/>
                </a:tabLst>
              </a:pPr>
              <a:r>
                <a:rPr lang="en-US" sz="1100" dirty="0"/>
                <a:t>Casey Hoffman</a:t>
              </a:r>
            </a:p>
          </p:txBody>
        </p:sp>
        <p:pic>
          <p:nvPicPr>
            <p:cNvPr id="27" name="Picture 26">
              <a:extLst>
                <a:ext uri="{FF2B5EF4-FFF2-40B4-BE49-F238E27FC236}">
                  <a16:creationId xmlns:a16="http://schemas.microsoft.com/office/drawing/2014/main" id="{A6F09DA1-3049-7BA0-0BBC-94436D1099FE}"/>
                </a:ext>
              </a:extLst>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3002889" y="4653804"/>
              <a:ext cx="938041" cy="1338845"/>
            </a:xfrm>
            <a:prstGeom prst="rect">
              <a:avLst/>
            </a:prstGeom>
            <a:ln w="38100">
              <a:noFill/>
            </a:ln>
          </p:spPr>
        </p:pic>
        <p:sp>
          <p:nvSpPr>
            <p:cNvPr id="28" name="TextBox 27">
              <a:extLst>
                <a:ext uri="{FF2B5EF4-FFF2-40B4-BE49-F238E27FC236}">
                  <a16:creationId xmlns:a16="http://schemas.microsoft.com/office/drawing/2014/main" id="{1C1839CA-7A0F-2A00-2F85-F7AA432B7FCE}"/>
                </a:ext>
              </a:extLst>
            </p:cNvPr>
            <p:cNvSpPr txBox="1"/>
            <p:nvPr/>
          </p:nvSpPr>
          <p:spPr>
            <a:xfrm>
              <a:off x="2977809" y="5982586"/>
              <a:ext cx="963121" cy="261610"/>
            </a:xfrm>
            <a:prstGeom prst="rect">
              <a:avLst/>
            </a:prstGeom>
            <a:noFill/>
            <a:ln w="38100">
              <a:noFill/>
            </a:ln>
          </p:spPr>
          <p:txBody>
            <a:bodyPr wrap="square" rtlCol="0">
              <a:spAutoFit/>
            </a:bodyPr>
            <a:lstStyle/>
            <a:p>
              <a:pPr algn="ctr"/>
              <a:r>
                <a:rPr lang="en-US" sz="1100" dirty="0"/>
                <a:t>Dan Lewis</a:t>
              </a:r>
              <a:endParaRPr lang="en-US" sz="889" dirty="0"/>
            </a:p>
          </p:txBody>
        </p:sp>
        <p:pic>
          <p:nvPicPr>
            <p:cNvPr id="32" name="Picture 8" descr="Nima Ahmadi">
              <a:extLst>
                <a:ext uri="{FF2B5EF4-FFF2-40B4-BE49-F238E27FC236}">
                  <a16:creationId xmlns:a16="http://schemas.microsoft.com/office/drawing/2014/main" id="{B9AEF284-DDF9-D791-86CA-304A04A388F6}"/>
                </a:ext>
              </a:extLst>
            </p:cNvPr>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3861" y="4749431"/>
              <a:ext cx="914400" cy="118872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3CEE55-7014-5B31-EBA8-F64C098CB356}"/>
                </a:ext>
              </a:extLst>
            </p:cNvPr>
            <p:cNvPicPr>
              <a:picLocks noChangeAspect="1"/>
            </p:cNvPicPr>
            <p:nvPr/>
          </p:nvPicPr>
          <p:blipFill>
            <a:blip r:embed="rId13"/>
            <a:stretch>
              <a:fillRect/>
            </a:stretch>
          </p:blipFill>
          <p:spPr>
            <a:xfrm>
              <a:off x="4285102" y="1227382"/>
              <a:ext cx="1034437" cy="1243585"/>
            </a:xfrm>
            <a:prstGeom prst="rect">
              <a:avLst/>
            </a:prstGeom>
          </p:spPr>
        </p:pic>
      </p:grpSp>
    </p:spTree>
    <p:extLst>
      <p:ext uri="{BB962C8B-B14F-4D97-AF65-F5344CB8AC3E}">
        <p14:creationId xmlns:p14="http://schemas.microsoft.com/office/powerpoint/2010/main" val="21257140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130</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133</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134</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136</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137</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138</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139</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140</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141</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1580341"/>
              </p:ext>
            </p:extLst>
          </p:nvPr>
        </p:nvGraphicFramePr>
        <p:xfrm>
          <a:off x="381000" y="1005329"/>
          <a:ext cx="8382000" cy="55321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Incorporated suggestions from KD</a:t>
                      </a:r>
                    </a:p>
                    <a:p>
                      <a:pPr marL="0" marR="0" algn="l">
                        <a:spcBef>
                          <a:spcPts val="0"/>
                        </a:spcBef>
                        <a:spcAft>
                          <a:spcPts val="0"/>
                        </a:spcAft>
                      </a:pPr>
                      <a:r>
                        <a:rPr lang="en-US" sz="1200" dirty="0">
                          <a:effectLst/>
                          <a:latin typeface="+mj-lt"/>
                          <a:ea typeface="MS Mincho"/>
                        </a:rPr>
                        <a:t>Review and update of Action Items to match on-site meeting content</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Agreement of Action Items between Playbook slides and Capstone Support Wiki</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142</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60423134"/>
              </p:ext>
            </p:extLst>
          </p:nvPr>
        </p:nvGraphicFramePr>
        <p:xfrm>
          <a:off x="381000" y="1083623"/>
          <a:ext cx="8382000" cy="461995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MA</a:t>
                      </a:r>
                    </a:p>
                  </a:txBody>
                  <a:tcPr marL="68580" marR="68580" marT="0" marB="0"/>
                </a:tc>
                <a:tc>
                  <a:txBody>
                    <a:bodyPr/>
                    <a:lstStyle/>
                    <a:p>
                      <a:pPr marL="0" marR="0" algn="l">
                        <a:spcBef>
                          <a:spcPts val="0"/>
                        </a:spcBef>
                        <a:spcAft>
                          <a:spcPts val="0"/>
                        </a:spcAft>
                      </a:pPr>
                      <a:r>
                        <a:rPr lang="en-US" sz="1200" dirty="0">
                          <a:effectLst/>
                          <a:latin typeface="+mj-lt"/>
                          <a:ea typeface="MS Mincho"/>
                        </a:rPr>
                        <a:t>Broken links </a:t>
                      </a:r>
                      <a:r>
                        <a:rPr lang="en-US" sz="1200">
                          <a:effectLst/>
                          <a:latin typeface="+mj-lt"/>
                          <a:ea typeface="MS Mincho"/>
                        </a:rPr>
                        <a:t>to Mediasite fixed</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8.25.23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Changes to slides 8,13,14,17,43,103,105,106</a:t>
                      </a: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8.28.23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Replaced Paul Chow’s photo with Russ Kraft on Faculty – Chief Engineers (Slide 13).</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Added Engineering Tools and Methods description to clarify “ETM”</a:t>
                      </a: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1.18</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Clarified one thought per post-it, added speaker note to discuss Day2-3Action items out or written order </a:t>
                      </a:r>
                      <a:r>
                        <a:rPr lang="en-US" sz="1200" kern="1200">
                          <a:solidFill>
                            <a:schemeClr val="dk1"/>
                          </a:solidFill>
                          <a:effectLst/>
                          <a:latin typeface="+mn-lt"/>
                          <a:ea typeface="MS Mincho"/>
                          <a:cs typeface="+mn-cs"/>
                        </a:rPr>
                        <a:t>for clarity</a:t>
                      </a: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8.31.23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timing of Day 2 Agenda</a:t>
                      </a: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Changed posting location of Skill Assessment to EDN</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9.5.23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a:t>
                      </a:r>
                    </a:p>
                  </a:txBody>
                  <a:tcPr marL="68580" marR="68580" marT="0" marB="0"/>
                </a:tc>
                <a:tc>
                  <a:txBody>
                    <a:bodyPr/>
                    <a:lstStyle/>
                    <a:p>
                      <a:pPr marL="0" marR="0" algn="l">
                        <a:spcBef>
                          <a:spcPts val="0"/>
                        </a:spcBef>
                        <a:spcAft>
                          <a:spcPts val="0"/>
                        </a:spcAft>
                      </a:pPr>
                      <a:r>
                        <a:rPr lang="en-US" sz="1200" dirty="0">
                          <a:effectLst/>
                          <a:latin typeface="+mj-lt"/>
                          <a:ea typeface="MS Mincho"/>
                        </a:rPr>
                        <a:t>Improvement in discussion of User Stories, split onto separate slide</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9.13.23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Updates to Technical Communication slides 83-89</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9.15.23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 to Day 7 agenda to highlight reflection on Project Plan</a:t>
                      </a: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a:effectLst/>
                          <a:latin typeface="+mj-lt"/>
                          <a:ea typeface="MS Mincho"/>
                        </a:rPr>
                        <a:t>11.16.23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 BD</a:t>
                      </a:r>
                    </a:p>
                  </a:txBody>
                  <a:tcPr marL="68580" marR="68580" marT="0" marB="0"/>
                </a:tc>
                <a:tc>
                  <a:txBody>
                    <a:bodyPr/>
                    <a:lstStyle/>
                    <a:p>
                      <a:pPr marL="0" marR="0" algn="l">
                        <a:spcBef>
                          <a:spcPts val="0"/>
                        </a:spcBef>
                        <a:spcAft>
                          <a:spcPts val="0"/>
                        </a:spcAft>
                      </a:pPr>
                      <a:r>
                        <a:rPr lang="en-US" sz="1200" dirty="0">
                          <a:effectLst/>
                          <a:latin typeface="+mj-lt"/>
                          <a:ea typeface="MS Mincho"/>
                        </a:rPr>
                        <a:t>ALL mentions of “company” wiped from document</a:t>
                      </a:r>
                    </a:p>
                    <a:p>
                      <a:pPr marL="0" marR="0" algn="l">
                        <a:spcBef>
                          <a:spcPts val="0"/>
                        </a:spcBef>
                        <a:spcAft>
                          <a:spcPts val="0"/>
                        </a:spcAft>
                      </a:pPr>
                      <a:r>
                        <a:rPr lang="en-US" sz="1200" dirty="0">
                          <a:effectLst/>
                          <a:latin typeface="+mj-lt"/>
                          <a:ea typeface="MS Mincho"/>
                        </a:rPr>
                        <a:t>Additional sub-bullets for CE/team meetings day 3+4</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a:effectLst/>
                          <a:latin typeface="+mj-lt"/>
                          <a:ea typeface="MS Mincho"/>
                        </a:rPr>
                        <a:t>1.25</a:t>
                      </a:r>
                    </a:p>
                  </a:txBody>
                  <a:tcPr marL="68580" marR="68580" marT="0" marB="0"/>
                </a:tc>
                <a:tc>
                  <a:txBody>
                    <a:bodyPr/>
                    <a:lstStyle/>
                    <a:p>
                      <a:pPr marL="0" marR="0" algn="l">
                        <a:spcBef>
                          <a:spcPts val="0"/>
                        </a:spcBef>
                        <a:spcAft>
                          <a:spcPts val="0"/>
                        </a:spcAft>
                      </a:pPr>
                      <a:r>
                        <a:rPr lang="en-US" sz="1200" dirty="0">
                          <a:effectLst/>
                          <a:latin typeface="+mj-lt"/>
                          <a:ea typeface="MS Mincho"/>
                        </a:rPr>
                        <a:t>12.8.23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a:t>
                      </a:r>
                    </a:p>
                  </a:txBody>
                  <a:tcPr marL="68580" marR="68580" marT="0" marB="0"/>
                </a:tc>
                <a:tc>
                  <a:txBody>
                    <a:bodyPr/>
                    <a:lstStyle/>
                    <a:p>
                      <a:pPr marL="0" marR="0" algn="l">
                        <a:spcBef>
                          <a:spcPts val="0"/>
                        </a:spcBef>
                        <a:spcAft>
                          <a:spcPts val="0"/>
                        </a:spcAft>
                      </a:pPr>
                      <a:r>
                        <a:rPr lang="en-US" sz="1200" dirty="0">
                          <a:effectLst/>
                          <a:latin typeface="+mj-lt"/>
                          <a:ea typeface="MS Mincho"/>
                        </a:rPr>
                        <a:t>New ice breaker activity on Day 1</a:t>
                      </a: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r>
                        <a:rPr lang="en-US" sz="1200" dirty="0">
                          <a:effectLst/>
                          <a:latin typeface="+mj-lt"/>
                          <a:ea typeface="MS Mincho"/>
                        </a:rPr>
                        <a:t>1.26</a:t>
                      </a:r>
                    </a:p>
                  </a:txBody>
                  <a:tcPr marL="68580" marR="68580" marT="0" marB="0"/>
                </a:tc>
                <a:tc>
                  <a:txBody>
                    <a:bodyPr/>
                    <a:lstStyle/>
                    <a:p>
                      <a:pPr marL="0" marR="0" algn="l">
                        <a:spcBef>
                          <a:spcPts val="0"/>
                        </a:spcBef>
                        <a:spcAft>
                          <a:spcPts val="0"/>
                        </a:spcAft>
                      </a:pPr>
                      <a:r>
                        <a:rPr lang="en-US" sz="1200" dirty="0">
                          <a:effectLst/>
                          <a:latin typeface="+mj-lt"/>
                          <a:ea typeface="MS Mincho"/>
                        </a:rPr>
                        <a:t>12.19.23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Ideation Poster callback to Tech Memo topics slide</a:t>
                      </a:r>
                    </a:p>
                    <a:p>
                      <a:pPr marL="0" marR="0" algn="l">
                        <a:spcBef>
                          <a:spcPts val="0"/>
                        </a:spcBef>
                        <a:spcAft>
                          <a:spcPts val="0"/>
                        </a:spcAft>
                      </a:pPr>
                      <a:r>
                        <a:rPr lang="en-US" sz="1200" dirty="0">
                          <a:effectLst/>
                          <a:latin typeface="+mj-lt"/>
                          <a:ea typeface="MS Mincho"/>
                        </a:rPr>
                        <a:t>Occasional formatting upgrades</a:t>
                      </a: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r>
                        <a:rPr lang="en-US" sz="1200" dirty="0">
                          <a:effectLst/>
                          <a:latin typeface="+mj-lt"/>
                          <a:ea typeface="MS Mincho"/>
                        </a:rPr>
                        <a:t>1.27</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143</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144</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10000"/>
          </a:bodyPr>
          <a:lstStyle/>
          <a:p>
            <a:r>
              <a:rPr lang="en-US" dirty="0"/>
              <a:t>Break into pairs within your team</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23</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FA38-319C-49B5-9735-1D446728FC32}"/>
              </a:ext>
            </a:extLst>
          </p:cNvPr>
          <p:cNvSpPr>
            <a:spLocks noGrp="1"/>
          </p:cNvSpPr>
          <p:nvPr>
            <p:ph type="title"/>
          </p:nvPr>
        </p:nvSpPr>
        <p:spPr/>
        <p:txBody>
          <a:bodyPr/>
          <a:lstStyle/>
          <a:p>
            <a:r>
              <a:rPr lang="en-US" dirty="0"/>
              <a:t>Ice Breaker Activity</a:t>
            </a:r>
          </a:p>
        </p:txBody>
      </p:sp>
      <p:sp>
        <p:nvSpPr>
          <p:cNvPr id="3" name="Content Placeholder 2">
            <a:extLst>
              <a:ext uri="{FF2B5EF4-FFF2-40B4-BE49-F238E27FC236}">
                <a16:creationId xmlns:a16="http://schemas.microsoft.com/office/drawing/2014/main" id="{1A791D36-2EF2-DEF0-AF86-1AF034A8856D}"/>
              </a:ext>
            </a:extLst>
          </p:cNvPr>
          <p:cNvSpPr>
            <a:spLocks noGrp="1"/>
          </p:cNvSpPr>
          <p:nvPr>
            <p:ph idx="1"/>
          </p:nvPr>
        </p:nvSpPr>
        <p:spPr/>
        <p:txBody>
          <a:bodyPr/>
          <a:lstStyle/>
          <a:p>
            <a:r>
              <a:rPr lang="en-US" dirty="0"/>
              <a:t>Insert </a:t>
            </a:r>
            <a:r>
              <a:rPr lang="en-US" dirty="0" err="1"/>
              <a:t>Slido</a:t>
            </a:r>
            <a:r>
              <a:rPr lang="en-US" dirty="0"/>
              <a:t> material here!!!</a:t>
            </a:r>
          </a:p>
          <a:p>
            <a:endParaRPr lang="en-US" dirty="0"/>
          </a:p>
          <a:p>
            <a:r>
              <a:rPr lang="en-US" dirty="0"/>
              <a:t>Three slides</a:t>
            </a:r>
          </a:p>
          <a:p>
            <a:endParaRPr lang="en-US" dirty="0"/>
          </a:p>
          <a:p>
            <a:r>
              <a:rPr lang="en-US" dirty="0"/>
              <a:t>Note that both sides will access same </a:t>
            </a:r>
            <a:r>
              <a:rPr lang="en-US" dirty="0" err="1"/>
              <a:t>Slido</a:t>
            </a:r>
            <a:r>
              <a:rPr lang="en-US" dirty="0"/>
              <a:t>. NOT a problem!</a:t>
            </a:r>
          </a:p>
        </p:txBody>
      </p:sp>
      <p:sp>
        <p:nvSpPr>
          <p:cNvPr id="6" name="Slide Number Placeholder 4">
            <a:extLst>
              <a:ext uri="{FF2B5EF4-FFF2-40B4-BE49-F238E27FC236}">
                <a16:creationId xmlns:a16="http://schemas.microsoft.com/office/drawing/2014/main" id="{C74C7906-4931-4FB1-9145-32468E04407C}"/>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24</a:t>
            </a:fld>
            <a:endParaRPr lang="en-US" dirty="0"/>
          </a:p>
        </p:txBody>
      </p:sp>
    </p:spTree>
    <p:extLst>
      <p:ext uri="{BB962C8B-B14F-4D97-AF65-F5344CB8AC3E}">
        <p14:creationId xmlns:p14="http://schemas.microsoft.com/office/powerpoint/2010/main" val="420121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31</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32</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Day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https://forms.gle/HoU1JnPfDkbtW6</a:t>
            </a:r>
            <a:r>
              <a:rPr lang="en-US" sz="1725" dirty="0">
                <a:solidFill>
                  <a:prstClr val="black"/>
                </a:solidFill>
                <a:cs typeface="Calibri"/>
              </a:rPr>
              <a:t> </a:t>
            </a: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29E88FCB-5744-177D-45AF-78C986382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73" y="1371054"/>
            <a:ext cx="5147991" cy="4058622"/>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42</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44</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7"/>
              </a:rPr>
              <a:t>https://forms.gle/yvkvFuRSaEhrB8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8"/>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50</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52</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53</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59</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60</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https://forms.gle/DnZCi1MzGQZAn8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61</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62</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66</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68</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5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5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post to EDN Design Forum</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71</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
        <p:nvSpPr>
          <p:cNvPr id="4" name="TextBox 3">
            <a:extLst>
              <a:ext uri="{FF2B5EF4-FFF2-40B4-BE49-F238E27FC236}">
                <a16:creationId xmlns:a16="http://schemas.microsoft.com/office/drawing/2014/main" id="{0D0C7F72-A46A-423D-B052-D0CC2A0C8DF8}"/>
              </a:ext>
            </a:extLst>
          </p:cNvPr>
          <p:cNvSpPr txBox="1"/>
          <p:nvPr/>
        </p:nvSpPr>
        <p:spPr>
          <a:xfrm>
            <a:off x="304800" y="1119982"/>
            <a:ext cx="2362200" cy="646331"/>
          </a:xfrm>
          <a:prstGeom prst="rect">
            <a:avLst/>
          </a:prstGeom>
          <a:noFill/>
        </p:spPr>
        <p:txBody>
          <a:bodyPr wrap="square" rtlCol="0">
            <a:spAutoFit/>
          </a:bodyPr>
          <a:lstStyle/>
          <a:p>
            <a:pPr algn="ctr"/>
            <a:r>
              <a:rPr lang="en-US" b="1" dirty="0">
                <a:solidFill>
                  <a:srgbClr val="FF0000"/>
                </a:solidFill>
              </a:rPr>
              <a:t>NEEDS NEW EXCEL GRAPHIC!!</a:t>
            </a:r>
          </a:p>
        </p:txBody>
      </p:sp>
    </p:spTree>
    <p:extLst>
      <p:ext uri="{BB962C8B-B14F-4D97-AF65-F5344CB8AC3E}">
        <p14:creationId xmlns:p14="http://schemas.microsoft.com/office/powerpoint/2010/main" val="2290457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45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Tree>
    <p:extLst>
      <p:ext uri="{BB962C8B-B14F-4D97-AF65-F5344CB8AC3E}">
        <p14:creationId xmlns:p14="http://schemas.microsoft.com/office/powerpoint/2010/main" val="12651529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Tree>
    <p:extLst>
      <p:ext uri="{BB962C8B-B14F-4D97-AF65-F5344CB8AC3E}">
        <p14:creationId xmlns:p14="http://schemas.microsoft.com/office/powerpoint/2010/main" val="20368758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Tree>
    <p:extLst>
      <p:ext uri="{BB962C8B-B14F-4D97-AF65-F5344CB8AC3E}">
        <p14:creationId xmlns:p14="http://schemas.microsoft.com/office/powerpoint/2010/main" val="15149707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Tree>
    <p:extLst>
      <p:ext uri="{BB962C8B-B14F-4D97-AF65-F5344CB8AC3E}">
        <p14:creationId xmlns:p14="http://schemas.microsoft.com/office/powerpoint/2010/main" val="10438328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nvPr>
        </p:nvGraphicFramePr>
        <p:xfrm>
          <a:off x="628650" y="1825625"/>
          <a:ext cx="7886700" cy="350139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endParaRPr lang="en-US" sz="1100" dirty="0"/>
                    </a:p>
                  </a:txBody>
                  <a:tcPr marL="68580" marR="68580" marT="34290" marB="34290"/>
                </a:tc>
                <a:tc>
                  <a:txBody>
                    <a:bodyPr/>
                    <a:lstStyle/>
                    <a:p>
                      <a:pPr marL="0" indent="0">
                        <a:buFont typeface="+mj-lt"/>
                        <a:buNone/>
                      </a:pPr>
                      <a:endParaRPr lang="en-US" sz="1100" dirty="0"/>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Tree>
    <p:extLst>
      <p:ext uri="{BB962C8B-B14F-4D97-AF65-F5344CB8AC3E}">
        <p14:creationId xmlns:p14="http://schemas.microsoft.com/office/powerpoint/2010/main" val="42459191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nvPr>
        </p:nvGraphicFramePr>
        <p:xfrm>
          <a:off x="628650" y="1825625"/>
          <a:ext cx="7886700" cy="350139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endParaRPr lang="en-US" sz="1100" dirty="0"/>
                    </a:p>
                  </a:txBody>
                  <a:tcPr marL="68580" marR="68580" marT="34290" marB="34290"/>
                </a:tc>
                <a:tc>
                  <a:txBody>
                    <a:bodyPr/>
                    <a:lstStyle/>
                    <a:p>
                      <a:pPr marL="0" indent="0">
                        <a:buFont typeface="+mj-lt"/>
                        <a:buNone/>
                      </a:pPr>
                      <a:endParaRPr lang="en-US" sz="1100" dirty="0"/>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Tree>
    <p:extLst>
      <p:ext uri="{BB962C8B-B14F-4D97-AF65-F5344CB8AC3E}">
        <p14:creationId xmlns:p14="http://schemas.microsoft.com/office/powerpoint/2010/main" val="23013121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Tree>
    <p:extLst>
      <p:ext uri="{BB962C8B-B14F-4D97-AF65-F5344CB8AC3E}">
        <p14:creationId xmlns:p14="http://schemas.microsoft.com/office/powerpoint/2010/main" val="14666218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Tree>
    <p:extLst>
      <p:ext uri="{BB962C8B-B14F-4D97-AF65-F5344CB8AC3E}">
        <p14:creationId xmlns:p14="http://schemas.microsoft.com/office/powerpoint/2010/main" val="32058698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Tree>
    <p:extLst>
      <p:ext uri="{BB962C8B-B14F-4D97-AF65-F5344CB8AC3E}">
        <p14:creationId xmlns:p14="http://schemas.microsoft.com/office/powerpoint/2010/main" val="16140850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Tree>
    <p:extLst>
      <p:ext uri="{BB962C8B-B14F-4D97-AF65-F5344CB8AC3E}">
        <p14:creationId xmlns:p14="http://schemas.microsoft.com/office/powerpoint/2010/main" val="27531912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105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Tree>
    <p:extLst>
      <p:ext uri="{BB962C8B-B14F-4D97-AF65-F5344CB8AC3E}">
        <p14:creationId xmlns:p14="http://schemas.microsoft.com/office/powerpoint/2010/main" val="19725356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Review the Needs and Requirements Rubric and make any further changes</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5"/>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6"/>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7"/>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
        <p:nvSpPr>
          <p:cNvPr id="4" name="TextBox 3">
            <a:extLst>
              <a:ext uri="{FF2B5EF4-FFF2-40B4-BE49-F238E27FC236}">
                <a16:creationId xmlns:a16="http://schemas.microsoft.com/office/drawing/2014/main" id="{66AE1B51-EF24-49A0-84BF-FB24F6A965CE}"/>
              </a:ext>
            </a:extLst>
          </p:cNvPr>
          <p:cNvSpPr txBox="1"/>
          <p:nvPr/>
        </p:nvSpPr>
        <p:spPr>
          <a:xfrm>
            <a:off x="228600" y="914399"/>
            <a:ext cx="2362200" cy="923330"/>
          </a:xfrm>
          <a:prstGeom prst="rect">
            <a:avLst/>
          </a:prstGeom>
          <a:noFill/>
          <a:ln>
            <a:solidFill>
              <a:srgbClr val="FF0000"/>
            </a:solidFill>
          </a:ln>
        </p:spPr>
        <p:txBody>
          <a:bodyPr wrap="square" rtlCol="0">
            <a:spAutoFit/>
          </a:bodyPr>
          <a:lstStyle/>
          <a:p>
            <a:r>
              <a:rPr lang="en-US" b="1" dirty="0">
                <a:solidFill>
                  <a:srgbClr val="FF0000"/>
                </a:solidFill>
                <a:highlight>
                  <a:srgbClr val="FFFF00"/>
                </a:highlight>
              </a:rPr>
              <a:t>Days need renumbering here till the end</a:t>
            </a:r>
          </a:p>
        </p:txBody>
      </p:sp>
    </p:spTree>
    <p:extLst>
      <p:ext uri="{BB962C8B-B14F-4D97-AF65-F5344CB8AC3E}">
        <p14:creationId xmlns:p14="http://schemas.microsoft.com/office/powerpoint/2010/main" val="29261530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91</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92</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97</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98</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99</a:t>
            </a:fld>
            <a:endParaRPr lang="en-US" dirty="0"/>
          </a:p>
        </p:txBody>
      </p:sp>
    </p:spTree>
    <p:extLst>
      <p:ext uri="{BB962C8B-B14F-4D97-AF65-F5344CB8AC3E}">
        <p14:creationId xmlns:p14="http://schemas.microsoft.com/office/powerpoint/2010/main" val="3633002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12411</Words>
  <Application>Microsoft Office PowerPoint</Application>
  <PresentationFormat>On-screen Show (4:3)</PresentationFormat>
  <Paragraphs>1628</Paragraphs>
  <Slides>144</Slides>
  <Notes>43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144</vt:i4>
      </vt:variant>
    </vt:vector>
  </HeadingPairs>
  <TitlesOfParts>
    <vt:vector size="159" baseType="lpstr">
      <vt:lpstr>MS Mincho</vt:lpstr>
      <vt:lpstr>游ゴシック Light</vt:lpstr>
      <vt:lpstr>Algerian</vt:lpstr>
      <vt:lpstr>Arial</vt:lpstr>
      <vt:lpstr>Arial Black</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15 Min – Design Lab Introductions  and Expectations</vt:lpstr>
      <vt:lpstr>Design Lab Team</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5 min - Team Member Intro</vt:lpstr>
      <vt:lpstr>20 mins - Ice Breaker</vt:lpstr>
      <vt:lpstr>The Process…</vt:lpstr>
      <vt:lpstr>Ice Breaker Activity</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Design Lab Work Categories</vt:lpstr>
      <vt:lpstr>Action Items / Meeting Prep (previously called homework, to be completed BEFORE Day 3)</vt:lpstr>
      <vt:lpstr>Day 3 Agenda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10 min - Engineering Design Process Q&amp;A</vt:lpstr>
      <vt:lpstr>Engineering Design Process Q&amp;A</vt:lpstr>
      <vt:lpstr>Action Items / Meeting Prep (what you might call homework, to be completed BEFORE Day 4)</vt:lpstr>
      <vt:lpstr>Day 4 Agenda</vt:lpstr>
      <vt:lpstr>Engineering Design Process</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Action Items / Meeting Prep (to be completed BEFORE Day 5)</vt:lpstr>
      <vt:lpstr>Day 5 Agenda</vt:lpstr>
      <vt:lpstr>45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105 mins - Enhance your Project’s Needs &amp; Requirements</vt:lpstr>
      <vt:lpstr>Action Items / Meeting Prep (to be completed BEFORE Day 6)</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2024-01-03T19:25:47Z</dcterms:modified>
</cp:coreProperties>
</file>