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5"/>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287" r:id="rId55"/>
    <p:sldId id="539" r:id="rId56"/>
    <p:sldId id="333"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72" r:id="rId71"/>
    <p:sldId id="393" r:id="rId72"/>
    <p:sldId id="499" r:id="rId73"/>
    <p:sldId id="500" r:id="rId74"/>
    <p:sldId id="394" r:id="rId75"/>
    <p:sldId id="342" r:id="rId76"/>
    <p:sldId id="474" r:id="rId77"/>
    <p:sldId id="524" r:id="rId78"/>
    <p:sldId id="409" r:id="rId79"/>
    <p:sldId id="518" r:id="rId80"/>
    <p:sldId id="541" r:id="rId81"/>
    <p:sldId id="508" r:id="rId82"/>
    <p:sldId id="509" r:id="rId83"/>
    <p:sldId id="510" r:id="rId84"/>
    <p:sldId id="511" r:id="rId85"/>
    <p:sldId id="512" r:id="rId86"/>
    <p:sldId id="513" r:id="rId87"/>
    <p:sldId id="346" r:id="rId88"/>
    <p:sldId id="314" r:id="rId89"/>
    <p:sldId id="327" r:id="rId90"/>
    <p:sldId id="514" r:id="rId91"/>
    <p:sldId id="515" r:id="rId92"/>
    <p:sldId id="336" r:id="rId93"/>
    <p:sldId id="516" r:id="rId94"/>
    <p:sldId id="348" r:id="rId95"/>
    <p:sldId id="351" r:id="rId96"/>
    <p:sldId id="527" r:id="rId97"/>
    <p:sldId id="532" r:id="rId98"/>
    <p:sldId id="533" r:id="rId99"/>
    <p:sldId id="534" r:id="rId100"/>
    <p:sldId id="519" r:id="rId101"/>
    <p:sldId id="298" r:id="rId102"/>
    <p:sldId id="542" r:id="rId103"/>
    <p:sldId id="373" r:id="rId104"/>
    <p:sldId id="386" r:id="rId105"/>
    <p:sldId id="446" r:id="rId106"/>
    <p:sldId id="447" r:id="rId107"/>
    <p:sldId id="450" r:id="rId108"/>
    <p:sldId id="448" r:id="rId109"/>
    <p:sldId id="401" r:id="rId110"/>
    <p:sldId id="476" r:id="rId111"/>
    <p:sldId id="452" r:id="rId112"/>
    <p:sldId id="453" r:id="rId113"/>
    <p:sldId id="454" r:id="rId114"/>
    <p:sldId id="455" r:id="rId115"/>
    <p:sldId id="456" r:id="rId116"/>
    <p:sldId id="269" r:id="rId117"/>
    <p:sldId id="501" r:id="rId118"/>
    <p:sldId id="502" r:id="rId119"/>
    <p:sldId id="266" r:id="rId120"/>
    <p:sldId id="268" r:id="rId121"/>
    <p:sldId id="503" r:id="rId122"/>
    <p:sldId id="485" r:id="rId123"/>
    <p:sldId id="504" r:id="rId124"/>
    <p:sldId id="528" r:id="rId125"/>
    <p:sldId id="410" r:id="rId126"/>
    <p:sldId id="300" r:id="rId127"/>
    <p:sldId id="543" r:id="rId128"/>
    <p:sldId id="374" r:id="rId129"/>
    <p:sldId id="385" r:id="rId130"/>
    <p:sldId id="382" r:id="rId131"/>
    <p:sldId id="343" r:id="rId132"/>
    <p:sldId id="344" r:id="rId133"/>
    <p:sldId id="345" r:id="rId134"/>
    <p:sldId id="381" r:id="rId135"/>
    <p:sldId id="459" r:id="rId136"/>
    <p:sldId id="529" r:id="rId137"/>
    <p:sldId id="411" r:id="rId138"/>
    <p:sldId id="302" r:id="rId139"/>
    <p:sldId id="544" r:id="rId140"/>
    <p:sldId id="375" r:id="rId141"/>
    <p:sldId id="384" r:id="rId142"/>
    <p:sldId id="494" r:id="rId143"/>
    <p:sldId id="404" r:id="rId144"/>
    <p:sldId id="495" r:id="rId145"/>
    <p:sldId id="496" r:id="rId146"/>
    <p:sldId id="486" r:id="rId147"/>
    <p:sldId id="530" r:id="rId148"/>
    <p:sldId id="535" r:id="rId149"/>
    <p:sldId id="412" r:id="rId150"/>
    <p:sldId id="304" r:id="rId151"/>
    <p:sldId id="545" r:id="rId152"/>
    <p:sldId id="376" r:id="rId153"/>
    <p:sldId id="395" r:id="rId154"/>
    <p:sldId id="396" r:id="rId155"/>
    <p:sldId id="397" r:id="rId156"/>
    <p:sldId id="398" r:id="rId157"/>
    <p:sldId id="413" r:id="rId158"/>
    <p:sldId id="482" r:id="rId159"/>
    <p:sldId id="383" r:id="rId160"/>
    <p:sldId id="378" r:id="rId161"/>
    <p:sldId id="350" r:id="rId162"/>
    <p:sldId id="338" r:id="rId163"/>
    <p:sldId id="352" r:id="rId16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105" d="100"/>
          <a:sy n="105" d="100"/>
        </p:scale>
        <p:origin x="1884" y="11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5/10/relationships/revisionInfo" Target="revisionInfo.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Yogi Berra – If you don’t know where you are going, you’ll end up somewhere else</a:t>
            </a:r>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Class 2 agenda?</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2.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3.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4.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5.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See if they have questions</a:t>
            </a:r>
          </a:p>
          <a:p>
            <a:r>
              <a:rPr lang="en-US" dirty="0">
                <a:latin typeface="Times New Roman" pitchFamily="18" charset="0"/>
              </a:rPr>
              <a:t>Capture all questions on the overhead projectors. Leave room to add tech specs!</a:t>
            </a:r>
          </a:p>
          <a:p>
            <a:r>
              <a:rPr lang="en-US" dirty="0">
                <a:latin typeface="Times New Roman" pitchFamily="18" charset="0"/>
              </a:rPr>
              <a:t>Limit to </a:t>
            </a:r>
            <a:r>
              <a:rPr lang="en-US" baseline="0" dirty="0">
                <a:latin typeface="Times New Roman" pitchFamily="18" charset="0"/>
              </a:rPr>
              <a:t>20 questions</a:t>
            </a:r>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a:t>
            </a:r>
            <a:r>
              <a:rPr lang="en-US" baseline="0">
                <a:latin typeface="Times New Roman" pitchFamily="18" charset="0"/>
              </a:rPr>
              <a:t>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easily be 5 minutes</a:t>
            </a:r>
          </a:p>
        </p:txBody>
      </p:sp>
      <p:sp>
        <p:nvSpPr>
          <p:cNvPr id="4" name="Slide Number Placeholder 3"/>
          <p:cNvSpPr>
            <a:spLocks noGrp="1"/>
          </p:cNvSpPr>
          <p:nvPr>
            <p:ph type="sldNum" sz="quarter" idx="5"/>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8.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9.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discussion here about </a:t>
            </a:r>
            <a:r>
              <a:rPr lang="en-US" u="sng" dirty="0"/>
              <a:t>building on</a:t>
            </a:r>
            <a:r>
              <a:rPr lang="en-US" u="none" dirty="0"/>
              <a:t> what was learned in IED as opposed to IED refresher</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Getting%20Started%20with%20Subversion-For%20Windows%20Users.mp4"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chnical_Memo" TargetMode="External"/><Relationship Id="rId5" Type="http://schemas.openxmlformats.org/officeDocument/2006/relationships/hyperlink" Target="https://designlab.eng.rpi.edu/edn/projects/capstone-support-dev/repository/112/raw/training/Creating%20Versions%20from%20your%20Statement%20of%20Work.mp4" TargetMode="External"/><Relationship Id="rId4" Type="http://schemas.openxmlformats.org/officeDocument/2006/relationships/hyperlink" Target="https://rpi.percipio.com/"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36.xml"/><Relationship Id="rId7" Type="http://schemas.openxmlformats.org/officeDocument/2006/relationships/slide" Target="slide9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66.xml"/><Relationship Id="rId10" Type="http://schemas.openxmlformats.org/officeDocument/2006/relationships/slide" Target="slide148.xml"/><Relationship Id="rId4" Type="http://schemas.openxmlformats.org/officeDocument/2006/relationships/slide" Target="slide52.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Documentation"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7" Type="http://schemas.openxmlformats.org/officeDocument/2006/relationships/hyperlink" Target="https://designlab.eng.rpi.edu/edn/projects/capstone-support-dev/wiki/Engineering_Tools_and_Methods_Worksheet"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Project_Statement_and_Objectives" TargetMode="Externa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Six</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529901"/>
            <a:chOff x="289477" y="2816170"/>
            <a:chExt cx="8118231" cy="3529901"/>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3"/>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4"/>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683535"/>
            <a:ext cx="8039857" cy="1562723"/>
            <a:chOff x="367851" y="1246552"/>
            <a:chExt cx="8039857" cy="1562723"/>
          </a:xfrm>
        </p:grpSpPr>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30972"/>
            <a:chOff x="310188" y="3446028"/>
            <a:chExt cx="8021320" cy="3030972"/>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4"/>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5"/>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6"/>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61978487"/>
              </p:ext>
            </p:extLst>
          </p:nvPr>
        </p:nvGraphicFramePr>
        <p:xfrm>
          <a:off x="381000" y="1005329"/>
          <a:ext cx="8382000" cy="473045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
        <p:nvSpPr>
          <p:cNvPr id="6" name="TextBox 5">
            <a:extLst>
              <a:ext uri="{FF2B5EF4-FFF2-40B4-BE49-F238E27FC236}">
                <a16:creationId xmlns:a16="http://schemas.microsoft.com/office/drawing/2014/main" id="{0BC3B1EC-CE99-F8FD-FD0E-F1270AF9FAFD}"/>
              </a:ext>
            </a:extLst>
          </p:cNvPr>
          <p:cNvSpPr txBox="1"/>
          <p:nvPr/>
        </p:nvSpPr>
        <p:spPr>
          <a:xfrm>
            <a:off x="5029200" y="365126"/>
            <a:ext cx="3657600" cy="1569660"/>
          </a:xfrm>
          <a:prstGeom prst="rect">
            <a:avLst/>
          </a:prstGeom>
          <a:noFill/>
        </p:spPr>
        <p:txBody>
          <a:bodyPr wrap="square" rtlCol="0">
            <a:spAutoFit/>
          </a:bodyPr>
          <a:lstStyle/>
          <a:p>
            <a:r>
              <a:rPr lang="en-US" sz="2400" dirty="0">
                <a:solidFill>
                  <a:srgbClr val="FF0000"/>
                </a:solidFill>
              </a:rPr>
              <a:t>Should we say anything about why we specifically do not include safety in this list?</a:t>
            </a:r>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the Armory</a:t>
            </a:r>
          </a:p>
          <a:p>
            <a:r>
              <a:rPr lang="en-US" dirty="0">
                <a:cs typeface="Calibri"/>
              </a:rPr>
              <a:t>Schedule - Three options:</a:t>
            </a:r>
          </a:p>
          <a:p>
            <a:pPr lvl="1">
              <a:tabLst>
                <a:tab pos="2514600" algn="l"/>
                <a:tab pos="3597275" algn="l"/>
              </a:tabLst>
            </a:pPr>
            <a:r>
              <a:rPr lang="en-US" dirty="0">
                <a:cs typeface="Calibri"/>
              </a:rPr>
              <a:t>Wednesday	01/17	6:30-8PM</a:t>
            </a:r>
          </a:p>
          <a:p>
            <a:pPr lvl="1">
              <a:tabLst>
                <a:tab pos="2514600" algn="l"/>
                <a:tab pos="3597275" algn="l"/>
              </a:tabLst>
            </a:pPr>
            <a:r>
              <a:rPr lang="en-US" dirty="0">
                <a:cs typeface="Calibri"/>
              </a:rPr>
              <a:t>Saturday	01/20	1:30-3PM</a:t>
            </a:r>
          </a:p>
          <a:p>
            <a:pPr lvl="1">
              <a:tabLst>
                <a:tab pos="2514600" algn="l"/>
                <a:tab pos="3597275" algn="l"/>
              </a:tabLst>
            </a:pPr>
            <a:r>
              <a:rPr lang="en-US" dirty="0">
                <a:cs typeface="Calibri"/>
              </a:rPr>
              <a:t>Sunday	01/21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
        <p:nvSpPr>
          <p:cNvPr id="4" name="TextBox 3">
            <a:extLst>
              <a:ext uri="{FF2B5EF4-FFF2-40B4-BE49-F238E27FC236}">
                <a16:creationId xmlns:a16="http://schemas.microsoft.com/office/drawing/2014/main" id="{B28363D3-DC1C-66CE-50B5-53FB931CC7B2}"/>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Dates/Times/Location with Jordan</a:t>
            </a:r>
          </a:p>
        </p:txBody>
      </p:sp>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
        <p:nvSpPr>
          <p:cNvPr id="4" name="TextBox 3">
            <a:extLst>
              <a:ext uri="{FF2B5EF4-FFF2-40B4-BE49-F238E27FC236}">
                <a16:creationId xmlns:a16="http://schemas.microsoft.com/office/drawing/2014/main" id="{EA874AED-F815-0890-7F9F-BCE42A497107}"/>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Link with Jordan</a:t>
            </a:r>
          </a:p>
        </p:txBody>
      </p:sp>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3" name="TextBox 2">
            <a:extLst>
              <a:ext uri="{FF2B5EF4-FFF2-40B4-BE49-F238E27FC236}">
                <a16:creationId xmlns:a16="http://schemas.microsoft.com/office/drawing/2014/main" id="{358B00BC-CB60-04FF-DCAA-CD9BE89D600F}"/>
              </a:ext>
            </a:extLst>
          </p:cNvPr>
          <p:cNvSpPr txBox="1"/>
          <p:nvPr/>
        </p:nvSpPr>
        <p:spPr>
          <a:xfrm>
            <a:off x="4114800" y="0"/>
            <a:ext cx="5448300" cy="369332"/>
          </a:xfrm>
          <a:prstGeom prst="rect">
            <a:avLst/>
          </a:prstGeom>
          <a:noFill/>
        </p:spPr>
        <p:txBody>
          <a:bodyPr wrap="square" rtlCol="0">
            <a:spAutoFit/>
          </a:bodyPr>
          <a:lstStyle/>
          <a:p>
            <a:r>
              <a:rPr lang="en-US" dirty="0">
                <a:solidFill>
                  <a:srgbClr val="FF0000"/>
                </a:solidFill>
              </a:rPr>
              <a:t>Update link for team building signup</a:t>
            </a:r>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Client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4" name="TextBox 3">
            <a:extLst>
              <a:ext uri="{FF2B5EF4-FFF2-40B4-BE49-F238E27FC236}">
                <a16:creationId xmlns:a16="http://schemas.microsoft.com/office/drawing/2014/main" id="{A9FBDA98-4007-6022-0289-59D315A0DB12}"/>
              </a:ext>
            </a:extLst>
          </p:cNvPr>
          <p:cNvSpPr txBox="1"/>
          <p:nvPr/>
        </p:nvSpPr>
        <p:spPr>
          <a:xfrm>
            <a:off x="4272455" y="1351750"/>
            <a:ext cx="4191000" cy="954107"/>
          </a:xfrm>
          <a:prstGeom prst="rect">
            <a:avLst/>
          </a:prstGeom>
          <a:noFill/>
        </p:spPr>
        <p:txBody>
          <a:bodyPr wrap="square" rtlCol="0">
            <a:spAutoFit/>
          </a:bodyPr>
          <a:lstStyle/>
          <a:p>
            <a:r>
              <a:rPr lang="en-US" sz="2800" dirty="0">
                <a:solidFill>
                  <a:srgbClr val="FF0000"/>
                </a:solidFill>
              </a:rPr>
              <a:t>Replace with “Universal” EDP slide?</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page in preparation for Day 4 review</a:t>
              </a:r>
            </a:p>
            <a:p>
              <a:pPr marL="628650" lvl="1" indent="-171450" defTabSz="685800">
                <a:spcBef>
                  <a:spcPts val="750"/>
                </a:spcBef>
              </a:pPr>
              <a:r>
                <a:rPr lang="en-US" sz="800" dirty="0">
                  <a:hlinkClick r:id="rId3"/>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strike="sngStrike"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 </a:t>
              </a:r>
              <a:r>
                <a:rPr lang="en-US" sz="1400" b="1" dirty="0">
                  <a:solidFill>
                    <a:srgbClr val="FF0000"/>
                  </a:solidFill>
                  <a:ea typeface="+mn-lt"/>
                  <a:cs typeface="Calibri" panose="020F0502020204030204"/>
                </a:rPr>
                <a:t>(Keep?)</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2400" dirty="0">
                  <a:solidFill>
                    <a:srgbClr val="FF0000"/>
                  </a:solidFill>
                  <a:latin typeface="Calibri" panose="020F0502020204030204"/>
                  <a:cs typeface="Calibri"/>
                </a:rPr>
                <a:t>Need new items here </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0D0C7F72-A46A-423D-B052-D0CC2A0C8DF8}"/>
              </a:ext>
            </a:extLst>
          </p:cNvPr>
          <p:cNvSpPr txBox="1"/>
          <p:nvPr/>
        </p:nvSpPr>
        <p:spPr>
          <a:xfrm>
            <a:off x="304800" y="1119982"/>
            <a:ext cx="2362200" cy="646331"/>
          </a:xfrm>
          <a:prstGeom prst="rect">
            <a:avLst/>
          </a:prstGeom>
          <a:noFill/>
        </p:spPr>
        <p:txBody>
          <a:bodyPr wrap="square" rtlCol="0">
            <a:spAutoFit/>
          </a:bodyPr>
          <a:lstStyle/>
          <a:p>
            <a:pPr algn="ctr"/>
            <a:r>
              <a:rPr lang="en-US" b="1" dirty="0">
                <a:solidFill>
                  <a:srgbClr val="FF0000"/>
                </a:solidFill>
              </a:rPr>
              <a:t>NEEDS NEW EXCEL GRAPHIC!!</a:t>
            </a:r>
          </a:p>
        </p:txBody>
      </p:sp>
    </p:spTree>
    <p:extLst>
      <p:ext uri="{BB962C8B-B14F-4D97-AF65-F5344CB8AC3E}">
        <p14:creationId xmlns:p14="http://schemas.microsoft.com/office/powerpoint/2010/main" val="2290457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97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4245919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2301312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 </a:t>
            </a:r>
            <a:r>
              <a:rPr lang="en-US" sz="1400" dirty="0">
                <a:solidFill>
                  <a:srgbClr val="FF0000"/>
                </a:solidFill>
                <a:latin typeface="Calibri" panose="020F0502020204030204"/>
                <a:cs typeface="Calibri"/>
              </a:rPr>
              <a:t>(Keep? Has been assigned previously)</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865224"/>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6"/>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7"/>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Review the Needs and Requirements Rubric and make any further changes</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66AE1B51-EF24-49A0-84BF-FB24F6A965CE}"/>
              </a:ext>
            </a:extLst>
          </p:cNvPr>
          <p:cNvSpPr txBox="1"/>
          <p:nvPr/>
        </p:nvSpPr>
        <p:spPr>
          <a:xfrm>
            <a:off x="228600" y="914399"/>
            <a:ext cx="2362200" cy="923330"/>
          </a:xfrm>
          <a:prstGeom prst="rect">
            <a:avLst/>
          </a:prstGeom>
          <a:noFill/>
          <a:ln>
            <a:solidFill>
              <a:srgbClr val="FF0000"/>
            </a:solidFill>
          </a:ln>
        </p:spPr>
        <p:txBody>
          <a:bodyPr wrap="square" rtlCol="0">
            <a:spAutoFit/>
          </a:bodyPr>
          <a:lstStyle/>
          <a:p>
            <a:r>
              <a:rPr lang="en-US" b="1" dirty="0">
                <a:solidFill>
                  <a:srgbClr val="FF0000"/>
                </a:solidFill>
                <a:highlight>
                  <a:srgbClr val="FFFF00"/>
                </a:highlight>
              </a:rPr>
              <a:t>Days need renumbering here till the end</a:t>
            </a:r>
          </a:p>
        </p:txBody>
      </p:sp>
    </p:spTree>
    <p:extLst>
      <p:ext uri="{BB962C8B-B14F-4D97-AF65-F5344CB8AC3E}">
        <p14:creationId xmlns:p14="http://schemas.microsoft.com/office/powerpoint/2010/main" val="292615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13141</Words>
  <Application>Microsoft Office PowerPoint</Application>
  <PresentationFormat>On-screen Show (4:3)</PresentationFormat>
  <Paragraphs>1658</Paragraphs>
  <Slides>161</Slides>
  <Notes>60</Notes>
  <HiddenSlides>6</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161</vt:i4>
      </vt:variant>
    </vt:vector>
  </HeadingPairs>
  <TitlesOfParts>
    <vt:vector size="173"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Agenda</vt:lpstr>
      <vt:lpstr>Engineering Design Process -  Scaffolding Progression</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10 min – Wrap-up</vt:lpstr>
      <vt:lpstr>Action Items / Meeting Prep (to be completed BEFORE Day 7)</vt:lpstr>
      <vt:lpstr>Day 8 Agenda</vt:lpstr>
      <vt:lpstr>Engineering Design Process -  Scaffolding Progression</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8)</vt:lpstr>
      <vt:lpstr>Day 9 Agenda</vt:lpstr>
      <vt:lpstr>Engineering Design Process -  Scaffolding Progression</vt:lpstr>
      <vt:lpstr>Engineering Design Process</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2024-01-05T17:29:49Z</dcterms:modified>
</cp:coreProperties>
</file>