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59"/>
  </p:notesMasterIdLst>
  <p:sldIdLst>
    <p:sldId id="256" r:id="rId4"/>
    <p:sldId id="339" r:id="rId5"/>
    <p:sldId id="415" r:id="rId6"/>
    <p:sldId id="276" r:id="rId7"/>
    <p:sldId id="257" r:id="rId8"/>
    <p:sldId id="490" r:id="rId9"/>
    <p:sldId id="275" r:id="rId10"/>
    <p:sldId id="462" r:id="rId11"/>
    <p:sldId id="463" r:id="rId12"/>
    <p:sldId id="483" r:id="rId13"/>
    <p:sldId id="497" r:id="rId14"/>
    <p:sldId id="491" r:id="rId15"/>
    <p:sldId id="274" r:id="rId16"/>
    <p:sldId id="464" r:id="rId17"/>
    <p:sldId id="492" r:id="rId18"/>
    <p:sldId id="258" r:id="rId19"/>
    <p:sldId id="400" r:id="rId20"/>
    <p:sldId id="265" r:id="rId21"/>
    <p:sldId id="422" r:id="rId22"/>
    <p:sldId id="506" r:id="rId23"/>
    <p:sldId id="505" r:id="rId24"/>
    <p:sldId id="489" r:id="rId25"/>
    <p:sldId id="423" r:id="rId26"/>
    <p:sldId id="424" r:id="rId27"/>
    <p:sldId id="460" r:id="rId28"/>
    <p:sldId id="526" r:id="rId29"/>
    <p:sldId id="421" r:id="rId30"/>
    <p:sldId id="525" r:id="rId31"/>
    <p:sldId id="440" r:id="rId32"/>
    <p:sldId id="292" r:id="rId33"/>
    <p:sldId id="487" r:id="rId34"/>
    <p:sldId id="488" r:id="rId35"/>
    <p:sldId id="521" r:id="rId36"/>
    <p:sldId id="531" r:id="rId37"/>
    <p:sldId id="406" r:id="rId38"/>
    <p:sldId id="264" r:id="rId39"/>
    <p:sldId id="537" r:id="rId40"/>
    <p:sldId id="389" r:id="rId41"/>
    <p:sldId id="426" r:id="rId42"/>
    <p:sldId id="428" r:id="rId43"/>
    <p:sldId id="493" r:id="rId44"/>
    <p:sldId id="441" r:id="rId45"/>
    <p:sldId id="473" r:id="rId46"/>
    <p:sldId id="362" r:id="rId47"/>
    <p:sldId id="329" r:id="rId48"/>
    <p:sldId id="330" r:id="rId49"/>
    <p:sldId id="331" r:id="rId50"/>
    <p:sldId id="429" r:id="rId51"/>
    <p:sldId id="522" r:id="rId52"/>
    <p:sldId id="536" r:id="rId53"/>
    <p:sldId id="407" r:id="rId54"/>
    <p:sldId id="546" r:id="rId55"/>
    <p:sldId id="287" r:id="rId56"/>
    <p:sldId id="539" r:id="rId57"/>
    <p:sldId id="340" r:id="rId58"/>
    <p:sldId id="289" r:id="rId59"/>
    <p:sldId id="468" r:id="rId60"/>
    <p:sldId id="469" r:id="rId61"/>
    <p:sldId id="471" r:id="rId62"/>
    <p:sldId id="288" r:id="rId63"/>
    <p:sldId id="290" r:id="rId64"/>
    <p:sldId id="387" r:id="rId65"/>
    <p:sldId id="498" r:id="rId66"/>
    <p:sldId id="547" r:id="rId67"/>
    <p:sldId id="408" r:id="rId68"/>
    <p:sldId id="293" r:id="rId69"/>
    <p:sldId id="540" r:id="rId70"/>
    <p:sldId id="393" r:id="rId71"/>
    <p:sldId id="499" r:id="rId72"/>
    <p:sldId id="500" r:id="rId73"/>
    <p:sldId id="394" r:id="rId74"/>
    <p:sldId id="342" r:id="rId75"/>
    <p:sldId id="474" r:id="rId76"/>
    <p:sldId id="524" r:id="rId77"/>
    <p:sldId id="409" r:id="rId78"/>
    <p:sldId id="518" r:id="rId79"/>
    <p:sldId id="541" r:id="rId80"/>
    <p:sldId id="508" r:id="rId81"/>
    <p:sldId id="509" r:id="rId82"/>
    <p:sldId id="510" r:id="rId83"/>
    <p:sldId id="511" r:id="rId84"/>
    <p:sldId id="512" r:id="rId85"/>
    <p:sldId id="513" r:id="rId86"/>
    <p:sldId id="346" r:id="rId87"/>
    <p:sldId id="314" r:id="rId88"/>
    <p:sldId id="327" r:id="rId89"/>
    <p:sldId id="514" r:id="rId90"/>
    <p:sldId id="515" r:id="rId91"/>
    <p:sldId id="336" r:id="rId92"/>
    <p:sldId id="516" r:id="rId93"/>
    <p:sldId id="348" r:id="rId94"/>
    <p:sldId id="351" r:id="rId95"/>
    <p:sldId id="527" r:id="rId96"/>
    <p:sldId id="532" r:id="rId97"/>
    <p:sldId id="533" r:id="rId98"/>
    <p:sldId id="519" r:id="rId99"/>
    <p:sldId id="298" r:id="rId100"/>
    <p:sldId id="542" r:id="rId101"/>
    <p:sldId id="386" r:id="rId102"/>
    <p:sldId id="446" r:id="rId103"/>
    <p:sldId id="447" r:id="rId104"/>
    <p:sldId id="450" r:id="rId105"/>
    <p:sldId id="448" r:id="rId106"/>
    <p:sldId id="401" r:id="rId107"/>
    <p:sldId id="476" r:id="rId108"/>
    <p:sldId id="452" r:id="rId109"/>
    <p:sldId id="453" r:id="rId110"/>
    <p:sldId id="454" r:id="rId111"/>
    <p:sldId id="455" r:id="rId112"/>
    <p:sldId id="456" r:id="rId113"/>
    <p:sldId id="269" r:id="rId114"/>
    <p:sldId id="501" r:id="rId115"/>
    <p:sldId id="502" r:id="rId116"/>
    <p:sldId id="266" r:id="rId117"/>
    <p:sldId id="268" r:id="rId118"/>
    <p:sldId id="503" r:id="rId119"/>
    <p:sldId id="485" r:id="rId120"/>
    <p:sldId id="504" r:id="rId121"/>
    <p:sldId id="528" r:id="rId122"/>
    <p:sldId id="410" r:id="rId123"/>
    <p:sldId id="300" r:id="rId124"/>
    <p:sldId id="543" r:id="rId125"/>
    <p:sldId id="385" r:id="rId126"/>
    <p:sldId id="382" r:id="rId127"/>
    <p:sldId id="343" r:id="rId128"/>
    <p:sldId id="344" r:id="rId129"/>
    <p:sldId id="345" r:id="rId130"/>
    <p:sldId id="381" r:id="rId131"/>
    <p:sldId id="459" r:id="rId132"/>
    <p:sldId id="529" r:id="rId133"/>
    <p:sldId id="411" r:id="rId134"/>
    <p:sldId id="302" r:id="rId135"/>
    <p:sldId id="544" r:id="rId136"/>
    <p:sldId id="384" r:id="rId137"/>
    <p:sldId id="494" r:id="rId138"/>
    <p:sldId id="404" r:id="rId139"/>
    <p:sldId id="495" r:id="rId140"/>
    <p:sldId id="496" r:id="rId141"/>
    <p:sldId id="486" r:id="rId142"/>
    <p:sldId id="530" r:id="rId143"/>
    <p:sldId id="535" r:id="rId144"/>
    <p:sldId id="412" r:id="rId145"/>
    <p:sldId id="304" r:id="rId146"/>
    <p:sldId id="545" r:id="rId147"/>
    <p:sldId id="395" r:id="rId148"/>
    <p:sldId id="396" r:id="rId149"/>
    <p:sldId id="397" r:id="rId150"/>
    <p:sldId id="398" r:id="rId151"/>
    <p:sldId id="413" r:id="rId152"/>
    <p:sldId id="482" r:id="rId153"/>
    <p:sldId id="383" r:id="rId154"/>
    <p:sldId id="378" r:id="rId155"/>
    <p:sldId id="350" r:id="rId156"/>
    <p:sldId id="338" r:id="rId157"/>
    <p:sldId id="352" r:id="rId15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95" autoAdjust="0"/>
    <p:restoredTop sz="89266" autoAdjust="0"/>
  </p:normalViewPr>
  <p:slideViewPr>
    <p:cSldViewPr>
      <p:cViewPr varScale="1">
        <p:scale>
          <a:sx n="85" d="100"/>
          <a:sy n="85" d="100"/>
        </p:scale>
        <p:origin x="1450" y="62"/>
      </p:cViewPr>
      <p:guideLst>
        <p:guide orient="horz" pos="2160"/>
        <p:guide pos="2880"/>
      </p:guideLst>
    </p:cSldViewPr>
  </p:slideViewPr>
  <p:notesTextViewPr>
    <p:cViewPr>
      <p:scale>
        <a:sx n="200" d="100"/>
        <a:sy n="200" d="100"/>
      </p:scale>
      <p:origin x="0" y="0"/>
    </p:cViewPr>
  </p:notesTextViewPr>
  <p:sorterViewPr>
    <p:cViewPr>
      <p:scale>
        <a:sx n="130" d="100"/>
        <a:sy n="130" d="100"/>
      </p:scale>
      <p:origin x="0" y="-36994"/>
    </p:cViewPr>
  </p:sorterViewPr>
  <p:notesViewPr>
    <p:cSldViewPr>
      <p:cViewPr varScale="1">
        <p:scale>
          <a:sx n="61" d="100"/>
          <a:sy n="61" d="100"/>
        </p:scale>
        <p:origin x="3125" y="53"/>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notesMaster" Target="notesMasters/notesMaster1.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commentAuthors" Target="commentAuthors.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presProps" Target="presProps.xml"/><Relationship Id="rId166"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microsoft.com/office/2015/10/relationships/revisionInfo" Target="revisionInfo.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43" tIns="46572" rIns="93143" bIns="46572" rtlCol="0"/>
          <a:lstStyle>
            <a:lvl1pPr algn="l">
              <a:defRPr sz="1200"/>
            </a:lvl1pPr>
          </a:lstStyle>
          <a:p>
            <a:endParaRPr lang="en-US" dirty="0"/>
          </a:p>
        </p:txBody>
      </p:sp>
      <p:sp>
        <p:nvSpPr>
          <p:cNvPr id="3" name="Date Placeholder 2"/>
          <p:cNvSpPr>
            <a:spLocks noGrp="1"/>
          </p:cNvSpPr>
          <p:nvPr>
            <p:ph type="dt" idx="1"/>
          </p:nvPr>
        </p:nvSpPr>
        <p:spPr>
          <a:xfrm>
            <a:off x="3970940" y="0"/>
            <a:ext cx="3037840" cy="464820"/>
          </a:xfrm>
          <a:prstGeom prst="rect">
            <a:avLst/>
          </a:prstGeom>
        </p:spPr>
        <p:txBody>
          <a:bodyPr vert="horz" lIns="93143" tIns="46572" rIns="93143" bIns="46572" rtlCol="0"/>
          <a:lstStyle>
            <a:lvl1pPr algn="r">
              <a:defRPr sz="1200"/>
            </a:lvl1pPr>
          </a:lstStyle>
          <a:p>
            <a:fld id="{D0FE861C-486B-4E18-A0E9-A790238A915C}" type="datetimeFigureOut">
              <a:rPr lang="en-US" smtClean="0"/>
              <a:t>1/8/2024</a:t>
            </a:fld>
            <a:endParaRPr lang="en-US" dirty="0"/>
          </a:p>
        </p:txBody>
      </p:sp>
      <p:sp>
        <p:nvSpPr>
          <p:cNvPr id="4" name="Slide Image Placeholder 3"/>
          <p:cNvSpPr>
            <a:spLocks noGrp="1" noRot="1" noChangeAspect="1"/>
          </p:cNvSpPr>
          <p:nvPr>
            <p:ph type="sldImg" idx="2"/>
          </p:nvPr>
        </p:nvSpPr>
        <p:spPr>
          <a:xfrm>
            <a:off x="1181100" y="695325"/>
            <a:ext cx="4648200" cy="3486150"/>
          </a:xfrm>
          <a:prstGeom prst="rect">
            <a:avLst/>
          </a:prstGeom>
          <a:noFill/>
          <a:ln w="12700">
            <a:solidFill>
              <a:prstClr val="black"/>
            </a:solidFill>
          </a:ln>
        </p:spPr>
        <p:txBody>
          <a:bodyPr vert="horz" lIns="93143" tIns="46572" rIns="93143" bIns="46572"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43" tIns="46572" rIns="93143" bIns="4657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3143" tIns="46572" rIns="93143" bIns="4657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0" y="8829968"/>
            <a:ext cx="3037840" cy="464820"/>
          </a:xfrm>
          <a:prstGeom prst="rect">
            <a:avLst/>
          </a:prstGeom>
        </p:spPr>
        <p:txBody>
          <a:bodyPr vert="horz" lIns="93143" tIns="46572" rIns="93143" bIns="46572"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159">
              <a:defRPr/>
            </a:pPr>
            <a:r>
              <a:rPr lang="en-US" dirty="0"/>
              <a:t>Begin discussion here about </a:t>
            </a:r>
            <a:r>
              <a:rPr lang="en-US" u="sng" dirty="0"/>
              <a:t>building on</a:t>
            </a:r>
            <a:r>
              <a:rPr lang="en-US" u="none" dirty="0"/>
              <a:t> what was learned in IED as opposed to IED refresher</a:t>
            </a:r>
            <a:endParaRPr lang="en-US" dirty="0"/>
          </a:p>
          <a:p>
            <a:r>
              <a:rPr lang="en-US"/>
              <a:t>Yogi Berra – If you don’t know where you are going, you’ll end up somewhere else</a:t>
            </a:r>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1952191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29</a:t>
            </a:fld>
            <a:endParaRPr lang="en-US" dirty="0"/>
          </a:p>
        </p:txBody>
      </p:sp>
    </p:spTree>
    <p:extLst>
      <p:ext uri="{BB962C8B-B14F-4D97-AF65-F5344CB8AC3E}">
        <p14:creationId xmlns:p14="http://schemas.microsoft.com/office/powerpoint/2010/main" val="3617022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30</a:t>
            </a:fld>
            <a:endParaRPr lang="en-US" dirty="0"/>
          </a:p>
        </p:txBody>
      </p:sp>
    </p:spTree>
    <p:extLst>
      <p:ext uri="{BB962C8B-B14F-4D97-AF65-F5344CB8AC3E}">
        <p14:creationId xmlns:p14="http://schemas.microsoft.com/office/powerpoint/2010/main" val="2596907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http://www.entrepreneur-resources.net/theres-no-i-in-team-let-your-company-identity-grow-naturally</a:t>
            </a:r>
          </a:p>
        </p:txBody>
      </p:sp>
      <p:sp>
        <p:nvSpPr>
          <p:cNvPr id="4" name="Slide Number Placeholder 3"/>
          <p:cNvSpPr>
            <a:spLocks noGrp="1"/>
          </p:cNvSpPr>
          <p:nvPr>
            <p:ph type="sldNum" sz="quarter" idx="5"/>
          </p:nvPr>
        </p:nvSpPr>
        <p:spPr/>
        <p:txBody>
          <a:bodyPr/>
          <a:lstStyle/>
          <a:p>
            <a:fld id="{DF811066-0135-4CAA-8AD4-89A97190AC00}" type="slidenum">
              <a:rPr lang="en-US" smtClean="0"/>
              <a:t>31</a:t>
            </a:fld>
            <a:endParaRPr lang="en-US" dirty="0"/>
          </a:p>
        </p:txBody>
      </p:sp>
    </p:spTree>
    <p:extLst>
      <p:ext uri="{BB962C8B-B14F-4D97-AF65-F5344CB8AC3E}">
        <p14:creationId xmlns:p14="http://schemas.microsoft.com/office/powerpoint/2010/main" val="3761056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http://www.msimarinesolutions.com/uploads/3/2/3/0/32309061/img-2216.jpg</a:t>
            </a:r>
          </a:p>
        </p:txBody>
      </p:sp>
      <p:sp>
        <p:nvSpPr>
          <p:cNvPr id="4" name="Slide Number Placeholder 3"/>
          <p:cNvSpPr>
            <a:spLocks noGrp="1"/>
          </p:cNvSpPr>
          <p:nvPr>
            <p:ph type="sldNum" sz="quarter" idx="5"/>
          </p:nvPr>
        </p:nvSpPr>
        <p:spPr/>
        <p:txBody>
          <a:bodyPr/>
          <a:lstStyle/>
          <a:p>
            <a:fld id="{DF811066-0135-4CAA-8AD4-89A97190AC00}" type="slidenum">
              <a:rPr lang="en-US" smtClean="0"/>
              <a:t>32</a:t>
            </a:fld>
            <a:endParaRPr lang="en-US" dirty="0"/>
          </a:p>
        </p:txBody>
      </p:sp>
    </p:spTree>
    <p:extLst>
      <p:ext uri="{BB962C8B-B14F-4D97-AF65-F5344CB8AC3E}">
        <p14:creationId xmlns:p14="http://schemas.microsoft.com/office/powerpoint/2010/main" val="89292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different from industry</a:t>
            </a:r>
          </a:p>
        </p:txBody>
      </p:sp>
      <p:sp>
        <p:nvSpPr>
          <p:cNvPr id="4" name="Slide Number Placeholder 3"/>
          <p:cNvSpPr>
            <a:spLocks noGrp="1"/>
          </p:cNvSpPr>
          <p:nvPr>
            <p:ph type="sldNum" sz="quarter" idx="5"/>
          </p:nvPr>
        </p:nvSpPr>
        <p:spPr/>
        <p:txBody>
          <a:bodyPr/>
          <a:lstStyle/>
          <a:p>
            <a:fld id="{DF811066-0135-4CAA-8AD4-89A97190AC00}" type="slidenum">
              <a:rPr lang="en-US" smtClean="0"/>
              <a:t>33</a:t>
            </a:fld>
            <a:endParaRPr lang="en-US" dirty="0"/>
          </a:p>
        </p:txBody>
      </p:sp>
    </p:spTree>
    <p:extLst>
      <p:ext uri="{BB962C8B-B14F-4D97-AF65-F5344CB8AC3E}">
        <p14:creationId xmlns:p14="http://schemas.microsoft.com/office/powerpoint/2010/main" val="748444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34</a:t>
            </a:fld>
            <a:endParaRPr lang="en-US" dirty="0"/>
          </a:p>
        </p:txBody>
      </p:sp>
    </p:spTree>
    <p:extLst>
      <p:ext uri="{BB962C8B-B14F-4D97-AF65-F5344CB8AC3E}">
        <p14:creationId xmlns:p14="http://schemas.microsoft.com/office/powerpoint/2010/main" val="2878128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04159">
              <a:defRPr/>
            </a:pPr>
            <a:fld id="{DF811066-0135-4CAA-8AD4-89A97190AC00}" type="slidenum">
              <a:rPr lang="en-US">
                <a:solidFill>
                  <a:prstClr val="black"/>
                </a:solidFill>
                <a:latin typeface="Calibri"/>
              </a:rPr>
              <a:pPr defTabSz="904159">
                <a:defRPr/>
              </a:pPr>
              <a:t>37</a:t>
            </a:fld>
            <a:endParaRPr lang="en-US" dirty="0">
              <a:solidFill>
                <a:prstClr val="black"/>
              </a:solidFill>
              <a:latin typeface="Calibri"/>
            </a:endParaRPr>
          </a:p>
        </p:txBody>
      </p:sp>
    </p:spTree>
    <p:extLst>
      <p:ext uri="{BB962C8B-B14F-4D97-AF65-F5344CB8AC3E}">
        <p14:creationId xmlns:p14="http://schemas.microsoft.com/office/powerpoint/2010/main" val="3679528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 – </a:t>
            </a:r>
            <a:r>
              <a:rPr lang="en-US" i="1" dirty="0"/>
              <a:t>Not re-learning IED material – building on what was learned</a:t>
            </a:r>
            <a:endParaRPr lang="en-US" dirty="0"/>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38</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Tuckman’s stages of team development – learned in IED, practiced and built on in CD</a:t>
            </a:r>
          </a:p>
        </p:txBody>
      </p:sp>
      <p:sp>
        <p:nvSpPr>
          <p:cNvPr id="4" name="Slide Number Placeholder 3"/>
          <p:cNvSpPr>
            <a:spLocks noGrp="1"/>
          </p:cNvSpPr>
          <p:nvPr>
            <p:ph type="sldNum" sz="quarter" idx="5"/>
          </p:nvPr>
        </p:nvSpPr>
        <p:spPr/>
        <p:txBody>
          <a:bodyPr/>
          <a:lstStyle/>
          <a:p>
            <a:fld id="{DF811066-0135-4CAA-8AD4-89A97190AC00}" type="slidenum">
              <a:rPr lang="en-US" smtClean="0"/>
              <a:t>41</a:t>
            </a:fld>
            <a:endParaRPr lang="en-US" dirty="0"/>
          </a:p>
        </p:txBody>
      </p:sp>
    </p:spTree>
    <p:extLst>
      <p:ext uri="{BB962C8B-B14F-4D97-AF65-F5344CB8AC3E}">
        <p14:creationId xmlns:p14="http://schemas.microsoft.com/office/powerpoint/2010/main" val="38295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42</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43</a:t>
            </a:fld>
            <a:endParaRPr lang="en-US" dirty="0"/>
          </a:p>
        </p:txBody>
      </p:sp>
    </p:spTree>
    <p:extLst>
      <p:ext uri="{BB962C8B-B14F-4D97-AF65-F5344CB8AC3E}">
        <p14:creationId xmlns:p14="http://schemas.microsoft.com/office/powerpoint/2010/main" val="3094094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51</a:t>
            </a:fld>
            <a:endParaRPr lang="en-US" dirty="0"/>
          </a:p>
        </p:txBody>
      </p:sp>
    </p:spTree>
    <p:extLst>
      <p:ext uri="{BB962C8B-B14F-4D97-AF65-F5344CB8AC3E}">
        <p14:creationId xmlns:p14="http://schemas.microsoft.com/office/powerpoint/2010/main" val="4233103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a:t>
            </a:r>
          </a:p>
          <a:p>
            <a:r>
              <a:rPr lang="en-US" dirty="0"/>
              <a:t>Continuing projects should</a:t>
            </a:r>
            <a:r>
              <a:rPr lang="en-US" baseline="0" dirty="0"/>
              <a:t> follow Track C or D</a:t>
            </a:r>
          </a:p>
          <a:p>
            <a:r>
              <a:rPr lang="en-US" baseline="0" dirty="0"/>
              <a:t>New projects can follow A, B, E or F</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53</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04159">
              <a:defRPr/>
            </a:pPr>
            <a:fld id="{DF811066-0135-4CAA-8AD4-89A97190AC00}" type="slidenum">
              <a:rPr lang="en-US">
                <a:solidFill>
                  <a:prstClr val="black"/>
                </a:solidFill>
                <a:latin typeface="Calibri"/>
              </a:rPr>
              <a:pPr defTabSz="904159">
                <a:defRPr/>
              </a:pPr>
              <a:t>54</a:t>
            </a:fld>
            <a:endParaRPr lang="en-US" dirty="0">
              <a:solidFill>
                <a:prstClr val="black"/>
              </a:solidFill>
              <a:latin typeface="Calibri"/>
            </a:endParaRPr>
          </a:p>
        </p:txBody>
      </p:sp>
    </p:spTree>
    <p:extLst>
      <p:ext uri="{BB962C8B-B14F-4D97-AF65-F5344CB8AC3E}">
        <p14:creationId xmlns:p14="http://schemas.microsoft.com/office/powerpoint/2010/main" val="37446599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these slides in front of class VERY BRIEFLY. They are a reference for the 4 activities which will be done this meeting and next meeting (Day 3 &amp; 4). Students will/can/should open the Playbook and read when they are going through the activities.</a:t>
            </a:r>
          </a:p>
        </p:txBody>
      </p:sp>
      <p:sp>
        <p:nvSpPr>
          <p:cNvPr id="4" name="Slide Number Placeholder 3"/>
          <p:cNvSpPr>
            <a:spLocks noGrp="1"/>
          </p:cNvSpPr>
          <p:nvPr>
            <p:ph type="sldNum" sz="quarter" idx="5"/>
          </p:nvPr>
        </p:nvSpPr>
        <p:spPr/>
        <p:txBody>
          <a:bodyPr/>
          <a:lstStyle/>
          <a:p>
            <a:fld id="{DF811066-0135-4CAA-8AD4-89A97190AC00}" type="slidenum">
              <a:rPr lang="en-US" smtClean="0"/>
              <a:t>55</a:t>
            </a:fld>
            <a:endParaRPr lang="en-US" dirty="0"/>
          </a:p>
        </p:txBody>
      </p:sp>
    </p:spTree>
    <p:extLst>
      <p:ext uri="{BB962C8B-B14F-4D97-AF65-F5344CB8AC3E}">
        <p14:creationId xmlns:p14="http://schemas.microsoft.com/office/powerpoint/2010/main" val="27481998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62</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63</a:t>
            </a:fld>
            <a:endParaRPr lang="en-US" dirty="0"/>
          </a:p>
        </p:txBody>
      </p:sp>
    </p:spTree>
    <p:extLst>
      <p:ext uri="{BB962C8B-B14F-4D97-AF65-F5344CB8AC3E}">
        <p14:creationId xmlns:p14="http://schemas.microsoft.com/office/powerpoint/2010/main" val="37958671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(Make clear for new vs. continuing on slide)</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66</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a:t>
            </a:fld>
            <a:endParaRPr lang="en-US" dirty="0"/>
          </a:p>
        </p:txBody>
      </p:sp>
    </p:spTree>
    <p:extLst>
      <p:ext uri="{BB962C8B-B14F-4D97-AF65-F5344CB8AC3E}">
        <p14:creationId xmlns:p14="http://schemas.microsoft.com/office/powerpoint/2010/main" val="181043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04159">
              <a:defRPr/>
            </a:pPr>
            <a:fld id="{DF811066-0135-4CAA-8AD4-89A97190AC00}" type="slidenum">
              <a:rPr lang="en-US">
                <a:solidFill>
                  <a:prstClr val="black"/>
                </a:solidFill>
                <a:latin typeface="Calibri"/>
              </a:rPr>
              <a:pPr defTabSz="904159">
                <a:defRPr/>
              </a:pPr>
              <a:t>67</a:t>
            </a:fld>
            <a:endParaRPr lang="en-US" dirty="0">
              <a:solidFill>
                <a:prstClr val="black"/>
              </a:solidFill>
              <a:latin typeface="Calibri"/>
            </a:endParaRPr>
          </a:p>
        </p:txBody>
      </p:sp>
    </p:spTree>
    <p:extLst>
      <p:ext uri="{BB962C8B-B14F-4D97-AF65-F5344CB8AC3E}">
        <p14:creationId xmlns:p14="http://schemas.microsoft.com/office/powerpoint/2010/main" val="33945072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73</a:t>
            </a:fld>
            <a:endParaRPr lang="en-US" dirty="0"/>
          </a:p>
        </p:txBody>
      </p:sp>
    </p:spTree>
    <p:extLst>
      <p:ext uri="{BB962C8B-B14F-4D97-AF65-F5344CB8AC3E}">
        <p14:creationId xmlns:p14="http://schemas.microsoft.com/office/powerpoint/2010/main" val="37170161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04159">
              <a:defRPr/>
            </a:pPr>
            <a:fld id="{DF811066-0135-4CAA-8AD4-89A97190AC00}" type="slidenum">
              <a:rPr lang="en-US">
                <a:solidFill>
                  <a:prstClr val="black"/>
                </a:solidFill>
                <a:latin typeface="Calibri"/>
              </a:rPr>
              <a:pPr defTabSz="904159">
                <a:defRPr/>
              </a:pPr>
              <a:t>77</a:t>
            </a:fld>
            <a:endParaRPr lang="en-US" dirty="0">
              <a:solidFill>
                <a:prstClr val="black"/>
              </a:solidFill>
              <a:latin typeface="Calibri"/>
            </a:endParaRPr>
          </a:p>
        </p:txBody>
      </p:sp>
    </p:spTree>
    <p:extLst>
      <p:ext uri="{BB962C8B-B14F-4D97-AF65-F5344CB8AC3E}">
        <p14:creationId xmlns:p14="http://schemas.microsoft.com/office/powerpoint/2010/main" val="20191056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44588" y="685800"/>
            <a:ext cx="4556125" cy="3417888"/>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44588" y="685800"/>
            <a:ext cx="4556125" cy="3417888"/>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a:p>
            <a:r>
              <a:rPr lang="en-US" dirty="0">
                <a:latin typeface="Times New Roman" pitchFamily="18" charset="0"/>
              </a:rPr>
              <a:t>Some possible items: What is it used for? What kind of vehicle? How big? What kind of vehicle? To transport</a:t>
            </a:r>
            <a:r>
              <a:rPr lang="en-US" baseline="0" dirty="0">
                <a:latin typeface="Times New Roman" pitchFamily="18" charset="0"/>
              </a:rPr>
              <a:t> what (people)? How many people will it carry? What does it look like? What does it do? Does it move by itself? </a:t>
            </a:r>
            <a:endParaRPr lang="en-US" dirty="0">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44588" y="685800"/>
            <a:ext cx="4556125" cy="3417888"/>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extLst>
      <p:ext uri="{BB962C8B-B14F-4D97-AF65-F5344CB8AC3E}">
        <p14:creationId xmlns:p14="http://schemas.microsoft.com/office/powerpoint/2010/main" val="14840920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44588" y="685800"/>
            <a:ext cx="4556125" cy="3417888"/>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extLst>
      <p:ext uri="{BB962C8B-B14F-4D97-AF65-F5344CB8AC3E}">
        <p14:creationId xmlns:p14="http://schemas.microsoft.com/office/powerpoint/2010/main" val="7210433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44588" y="685800"/>
            <a:ext cx="4556125" cy="3417888"/>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44588" y="685800"/>
            <a:ext cx="4556125" cy="3417888"/>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6.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defTabSz="904159">
              <a:defRPr/>
            </a:pPr>
            <a:fld id="{DF811066-0135-4CAA-8AD4-89A97190AC00}" type="slidenum">
              <a:rPr lang="en-US">
                <a:solidFill>
                  <a:prstClr val="black"/>
                </a:solidFill>
                <a:latin typeface="Calibri"/>
              </a:rPr>
              <a:pPr defTabSz="904159">
                <a:defRPr/>
              </a:pPr>
              <a:t>98</a:t>
            </a:fld>
            <a:endParaRPr lang="en-US" dirty="0">
              <a:solidFill>
                <a:prstClr val="black"/>
              </a:solidFill>
              <a:latin typeface="Calibri"/>
            </a:endParaRPr>
          </a:p>
        </p:txBody>
      </p:sp>
    </p:spTree>
    <p:extLst>
      <p:ext uri="{BB962C8B-B14F-4D97-AF65-F5344CB8AC3E}">
        <p14:creationId xmlns:p14="http://schemas.microsoft.com/office/powerpoint/2010/main" val="2274607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11</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99</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100</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104</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105</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107</a:t>
            </a:fld>
            <a:endParaRPr lang="en-US" dirty="0"/>
          </a:p>
        </p:txBody>
      </p:sp>
    </p:spTree>
    <p:extLst>
      <p:ext uri="{BB962C8B-B14F-4D97-AF65-F5344CB8AC3E}">
        <p14:creationId xmlns:p14="http://schemas.microsoft.com/office/powerpoint/2010/main" val="22043173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119</a:t>
            </a:fld>
            <a:endParaRPr lang="en-US" dirty="0"/>
          </a:p>
        </p:txBody>
      </p:sp>
    </p:spTree>
    <p:extLst>
      <p:ext uri="{BB962C8B-B14F-4D97-AF65-F5344CB8AC3E}">
        <p14:creationId xmlns:p14="http://schemas.microsoft.com/office/powerpoint/2010/main" val="16574423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7.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defTabSz="904159">
              <a:defRPr/>
            </a:pPr>
            <a:fld id="{DF811066-0135-4CAA-8AD4-89A97190AC00}" type="slidenum">
              <a:rPr lang="en-US">
                <a:solidFill>
                  <a:prstClr val="black"/>
                </a:solidFill>
                <a:latin typeface="Calibri"/>
              </a:rPr>
              <a:pPr defTabSz="904159">
                <a:defRPr/>
              </a:pPr>
              <a:t>122</a:t>
            </a:fld>
            <a:endParaRPr lang="en-US" dirty="0">
              <a:solidFill>
                <a:prstClr val="black"/>
              </a:solidFill>
              <a:latin typeface="Calibri"/>
            </a:endParaRPr>
          </a:p>
        </p:txBody>
      </p:sp>
    </p:spTree>
    <p:extLst>
      <p:ext uri="{BB962C8B-B14F-4D97-AF65-F5344CB8AC3E}">
        <p14:creationId xmlns:p14="http://schemas.microsoft.com/office/powerpoint/2010/main" val="1837934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123</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125</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04159">
              <a:defRPr/>
            </a:pPr>
            <a:fld id="{DF811066-0135-4CAA-8AD4-89A97190AC00}" type="slidenum">
              <a:rPr lang="en-US">
                <a:solidFill>
                  <a:prstClr val="black"/>
                </a:solidFill>
                <a:latin typeface="Calibri"/>
              </a:rPr>
              <a:pPr defTabSz="904159">
                <a:defRPr/>
              </a:pPr>
              <a:t>133</a:t>
            </a:fld>
            <a:endParaRPr lang="en-US" dirty="0">
              <a:solidFill>
                <a:prstClr val="black"/>
              </a:solidFill>
              <a:latin typeface="Calibri"/>
            </a:endParaRPr>
          </a:p>
        </p:txBody>
      </p:sp>
    </p:spTree>
    <p:extLst>
      <p:ext uri="{BB962C8B-B14F-4D97-AF65-F5344CB8AC3E}">
        <p14:creationId xmlns:p14="http://schemas.microsoft.com/office/powerpoint/2010/main" val="2863234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15</a:t>
            </a:fld>
            <a:endParaRPr lang="en-US" dirty="0"/>
          </a:p>
        </p:txBody>
      </p:sp>
    </p:spTree>
    <p:extLst>
      <p:ext uri="{BB962C8B-B14F-4D97-AF65-F5344CB8AC3E}">
        <p14:creationId xmlns:p14="http://schemas.microsoft.com/office/powerpoint/2010/main" val="21050318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building a house as example</a:t>
            </a:r>
          </a:p>
        </p:txBody>
      </p:sp>
      <p:sp>
        <p:nvSpPr>
          <p:cNvPr id="4" name="Slide Number Placeholder 3"/>
          <p:cNvSpPr>
            <a:spLocks noGrp="1"/>
          </p:cNvSpPr>
          <p:nvPr>
            <p:ph type="sldNum" sz="quarter" idx="10"/>
          </p:nvPr>
        </p:nvSpPr>
        <p:spPr/>
        <p:txBody>
          <a:bodyPr/>
          <a:lstStyle/>
          <a:p>
            <a:fld id="{5C821964-560F-4BDB-BAAF-EC529F5D9B05}" type="slidenum">
              <a:rPr lang="en-US" smtClean="0"/>
              <a:t>134</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137</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138</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04159">
              <a:defRPr/>
            </a:pPr>
            <a:fld id="{DF811066-0135-4CAA-8AD4-89A97190AC00}" type="slidenum">
              <a:rPr lang="en-US">
                <a:solidFill>
                  <a:prstClr val="black"/>
                </a:solidFill>
                <a:latin typeface="Calibri"/>
              </a:rPr>
              <a:pPr defTabSz="904159">
                <a:defRPr/>
              </a:pPr>
              <a:t>144</a:t>
            </a:fld>
            <a:endParaRPr lang="en-US" dirty="0">
              <a:solidFill>
                <a:prstClr val="black"/>
              </a:solidFill>
              <a:latin typeface="Calibri"/>
            </a:endParaRPr>
          </a:p>
        </p:txBody>
      </p:sp>
    </p:spTree>
    <p:extLst>
      <p:ext uri="{BB962C8B-B14F-4D97-AF65-F5344CB8AC3E}">
        <p14:creationId xmlns:p14="http://schemas.microsoft.com/office/powerpoint/2010/main" val="31191359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145</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151</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152</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16</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19</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20</a:t>
            </a:fld>
            <a:endParaRPr lang="en-US" dirty="0"/>
          </a:p>
        </p:txBody>
      </p:sp>
    </p:spTree>
    <p:extLst>
      <p:ext uri="{BB962C8B-B14F-4D97-AF65-F5344CB8AC3E}">
        <p14:creationId xmlns:p14="http://schemas.microsoft.com/office/powerpoint/2010/main" val="1029104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111840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9513F1D-B2AA-48CF-93C4-F9C9035B693D}" type="datetime1">
              <a:rPr lang="en-US" smtClean="0"/>
              <a:t>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DA21CB-5BB2-49FE-A24C-634DDCE3D048}" type="datetime1">
              <a:rPr lang="en-US" smtClean="0"/>
              <a:t>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D0E696-AAED-4211-8FBC-08CFB93FFA9E}" type="datetime1">
              <a:rPr lang="en-US" smtClean="0"/>
              <a:t>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DA997CF-7B20-4037-8BB1-29DEE50F02AE}" type="datetime1">
              <a:rPr lang="en-US" smtClean="0"/>
              <a:t>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FF6846-6ABD-46BF-BC24-C049DB9A2E81}" type="datetime1">
              <a:rPr lang="en-US" smtClean="0"/>
              <a:t>1/8/2024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FC702CF-3A95-40F7-B3FF-C7ACABDA521C}" type="datetime1">
              <a:rPr lang="en-US" smtClean="0"/>
              <a:t>1/8/2024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1B6DBD-D619-476C-A397-43FAB1B8FBF8}" type="datetime1">
              <a:rPr lang="en-US" smtClean="0"/>
              <a:t>1/8/2024</a:t>
            </a:fld>
            <a:endParaRPr lang="en-US" dirty="0"/>
          </a:p>
        </p:txBody>
      </p:sp>
      <p:sp>
        <p:nvSpPr>
          <p:cNvPr id="6" name="Footer Placeholder 5"/>
          <p:cNvSpPr>
            <a:spLocks noGrp="1"/>
          </p:cNvSpPr>
          <p:nvPr>
            <p:ph type="ftr" sz="quarter" idx="11"/>
          </p:nvPr>
        </p:nvSpPr>
        <p:spPr/>
        <p:txBody>
          <a:bodyPr/>
          <a:lstStyle>
            <a:lvl1pPr>
              <a:defRPr sz="1200"/>
            </a:lvl1p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402898-4514-43E7-8F08-E2BF9B58C8B3}" type="datetime1">
              <a:rPr lang="en-US" smtClean="0"/>
              <a:t>1/8/2024</a:t>
            </a:fld>
            <a:endParaRPr lang="en-US" dirty="0"/>
          </a:p>
        </p:txBody>
      </p:sp>
      <p:sp>
        <p:nvSpPr>
          <p:cNvPr id="8" name="Footer Placeholder 7"/>
          <p:cNvSpPr>
            <a:spLocks noGrp="1"/>
          </p:cNvSpPr>
          <p:nvPr>
            <p:ph type="ftr" sz="quarter" idx="11"/>
          </p:nvPr>
        </p:nvSpPr>
        <p:spPr/>
        <p:txBody>
          <a:bodyPr/>
          <a:lstStyle>
            <a:lvl1pPr>
              <a:defRPr sz="1200"/>
            </a:lvl1pPr>
          </a:lstStyle>
          <a:p>
            <a:endParaRPr lang="en-US" dirty="0"/>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B7441A-0BAC-4952-AEC7-804CF968087C}" type="datetime1">
              <a:rPr lang="en-US" smtClean="0"/>
              <a:t>1/8/2024</a:t>
            </a:fld>
            <a:endParaRPr lang="en-US" dirty="0"/>
          </a:p>
        </p:txBody>
      </p:sp>
      <p:sp>
        <p:nvSpPr>
          <p:cNvPr id="4" name="Footer Placeholder 3"/>
          <p:cNvSpPr>
            <a:spLocks noGrp="1"/>
          </p:cNvSpPr>
          <p:nvPr>
            <p:ph type="ftr" sz="quarter" idx="11"/>
          </p:nvPr>
        </p:nvSpPr>
        <p:spPr/>
        <p:txBody>
          <a:bodyPr/>
          <a:lstStyle>
            <a:lvl1pPr>
              <a:defRPr sz="1200"/>
            </a:lvl1pPr>
          </a:lstStyle>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3F6033-F7CB-4E51-A93B-A78296EA5E62}" type="datetime1">
              <a:rPr lang="en-US" smtClean="0"/>
              <a:t>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3776EA7-9C35-46B6-B9DB-FF0ADC37837B}" type="datetime1">
              <a:rPr lang="en-US" smtClean="0"/>
              <a:t>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E3EC58-201F-4D04-9156-B136F8447585}" type="datetime1">
              <a:rPr lang="en-US" smtClean="0"/>
              <a:t>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A02D5F1-911D-4491-8EEA-C2317AD3850A}" type="datetime1">
              <a:rPr lang="en-US" smtClean="0"/>
              <a:t>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E2E5C9-FB0E-491A-A38A-C4A45A87FCC9}" type="datetime1">
              <a:rPr lang="en-US" smtClean="0"/>
              <a:t>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5ADD67-4450-48DE-B33D-B16558549A02}" type="datetime1">
              <a:rPr lang="en-US" smtClean="0"/>
              <a:t>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42787DC-5E04-4CA3-8038-0D285C245AE6}" type="datetime1">
              <a:rPr lang="en-US" smtClean="0"/>
              <a:t>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8445AE-B20B-4E6A-9DE4-F8FD45E32BB2}" type="datetime1">
              <a:rPr lang="en-US" smtClean="0"/>
              <a:t>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FEED8B-7C15-4B6C-ACFF-A11CE195747F}" type="datetime1">
              <a:rPr lang="en-US" smtClean="0"/>
              <a:t>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9458E4-984F-4265-A75F-5738CAD3C9C7}" type="datetime1">
              <a:rPr lang="en-US" smtClean="0"/>
              <a:t>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DD6CF5-1CF5-4EB6-9763-76F030CDC0A3}" type="datetime1">
              <a:rPr lang="en-US" smtClean="0"/>
              <a:t>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12B517-0625-484D-A470-34676D65FB5B}" type="datetime1">
              <a:rPr lang="en-US" smtClean="0"/>
              <a:t>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52139A-1B98-42B3-98CD-F1AC60E96582}" type="datetime1">
              <a:rPr lang="en-US" smtClean="0"/>
              <a:t>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3D7704-E511-4B55-A70E-9C0CB04EB5B5}" type="datetime1">
              <a:rPr lang="en-US" smtClean="0"/>
              <a:t>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052704-FA72-4C57-8162-5A410785F17F}" type="datetime1">
              <a:rPr lang="en-US" smtClean="0"/>
              <a:t>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55F94EF-CEBE-4BB9-BD2E-D4B5F0B5A003}" type="datetime1">
              <a:rPr lang="en-US" smtClean="0"/>
              <a:t>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42C9A1-080F-4081-A9B6-14ED6624200E}" type="datetime1">
              <a:rPr lang="en-US" smtClean="0"/>
              <a:t>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6FF09-FEB5-4309-BAE4-619043613F09}" type="datetime1">
              <a:rPr lang="en-US" smtClean="0"/>
              <a:t>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2833EA-2445-4601-B311-ED5E98BECADB}" type="datetime1">
              <a:rPr lang="en-US" smtClean="0"/>
              <a:t>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330B92-8069-4533-A3E9-97D271154CB6}" type="datetime1">
              <a:rPr lang="en-US" smtClean="0"/>
              <a:t>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CE84CA-8EB9-496F-96CD-9BDC9583437D}" type="datetime1">
              <a:rPr lang="en-US" smtClean="0"/>
              <a:t>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7E15C4-9F9C-4149-BE4D-08125668915A}" type="datetime1">
              <a:rPr lang="en-US" smtClean="0"/>
              <a:t>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6C13D4-7426-4595-A306-E8BD12F4766C}" type="datetime1">
              <a:rPr lang="en-US" smtClean="0"/>
              <a:t>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A6B048-E9D0-4C1F-B98C-60472DB25604}" type="datetime1">
              <a:rPr lang="en-US" smtClean="0"/>
              <a:t>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FEC0D-907B-42B8-9AE8-46C379D1B514}" type="datetime1">
              <a:rPr lang="en-US" smtClean="0"/>
              <a:t>1/8/2024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06066E1-CACC-41F6-AF95-5F3B4F34AD66}" type="datetime1">
              <a:rPr lang="en-US" smtClean="0"/>
              <a:t>1/8/2024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59D3F47-7496-4295-8C12-198760B09013}" type="datetime1">
              <a:rPr lang="en-US" smtClean="0"/>
              <a:t>1/8/2024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3" Type="http://schemas.openxmlformats.org/officeDocument/2006/relationships/hyperlink" Target="https://www.youtube.com/watch?v=ukYi50Gfc5M" TargetMode="External"/><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jpeg"/></Relationships>
</file>

<file path=ppt/slides/_rels/slide1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Statement_and_Objectives"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2.xml"/><Relationship Id="rId4" Type="http://schemas.openxmlformats.org/officeDocument/2006/relationships/hyperlink" Target="https://designlab.eng.rpi.edu/edn/projects/capstone-support-dev/wiki/Engineering_Tools_and_Methods_Worksheet" TargetMode="Externa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hyperlink" Target="https://mediasite.mms.rpi.edu/mediasite/Play/d78db44fd9f7424b9d8f4c72857f84371d" TargetMode="External"/><Relationship Id="rId1" Type="http://schemas.openxmlformats.org/officeDocument/2006/relationships/slideLayout" Target="../slideLayouts/slideLayout24.xml"/></Relationships>
</file>

<file path=ppt/slides/_rels/slide121.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1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s>
</file>

<file path=ppt/slides/_rels/slide132.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1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designlab.eng.rpi.edu/edn/projects/capstone-support-dev/wiki/Reflecting_on_your_New_Project_Plan" TargetMode="Externa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hyperlink" Target="https://designlab.eng.rpi.edu/edn/projects/capstone-support-dev/wiki/Pro_Forma_Meeting_Agenda" TargetMode="Externa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hyperlink" Target="https://designlab.eng.rpi.edu/edn/projects/capstone-support-dev/wiki/Templates_and_Forms" TargetMode="External"/><Relationship Id="rId2" Type="http://schemas.openxmlformats.org/officeDocument/2006/relationships/hyperlink" Target="https://designlab.eng.rpi.edu/edn/projects/capstone-support-dev/wiki/Risks_Associated_with_Project_Plans"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wiki/Technical_Memo" TargetMode="External"/><Relationship Id="rId4" Type="http://schemas.openxmlformats.org/officeDocument/2006/relationships/hyperlink" Target="https://designlab.eng.rpi.edu/edn/projects/capstone-support-dev/repository/112/raw/training/Creating%20Versions%20from%20your%20Statement%20of%20Work.mp4" TargetMode="External"/></Relationships>
</file>

<file path=ppt/slides/_rels/slide143.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1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slide" Target="slide121.xml"/><Relationship Id="rId3" Type="http://schemas.openxmlformats.org/officeDocument/2006/relationships/slide" Target="slide36.xml"/><Relationship Id="rId7" Type="http://schemas.openxmlformats.org/officeDocument/2006/relationships/slide" Target="slide97.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76.xml"/><Relationship Id="rId5" Type="http://schemas.openxmlformats.org/officeDocument/2006/relationships/slide" Target="slide66.xml"/><Relationship Id="rId10" Type="http://schemas.openxmlformats.org/officeDocument/2006/relationships/slide" Target="slide143.xml"/><Relationship Id="rId4" Type="http://schemas.openxmlformats.org/officeDocument/2006/relationships/slide" Target="slide53.xml"/><Relationship Id="rId9" Type="http://schemas.openxmlformats.org/officeDocument/2006/relationships/slide" Target="slide13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docs.google.com/spreadsheets/d/1P_wqMm3Eu2vV9AddlFigfpbTnq51wiNo8OvcZnW1cPw/edit#gid=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docs.google.com/spreadsheets/d/1P_wqMm3Eu2vV9AddlFigfpbTnq51wiNo8OvcZnW1cPw/edit#gid=0"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Daily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The%20Engineering%20Design%20Process%20Refresher.pptx" TargetMode="External"/><Relationship Id="rId7" Type="http://schemas.openxmlformats.org/officeDocument/2006/relationships/hyperlink" Target="https://designlab.eng.rpi.edu/edn/projects/capstone-support-dev/repository/112/raw/training/EDN%20Guidance%20for%20Out%20of%20Class%20Tasks%20-%20Initial%20Postings.mp4" TargetMode="External"/><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hyperlink" Target="https://docs.google.com/spreadsheets/d/1P_wqMm3Eu2vV9AddlFigfpbTnq51wiNo8OvcZnW1cPw/edit#gid=0" TargetMode="External"/><Relationship Id="rId5" Type="http://schemas.openxmlformats.org/officeDocument/2006/relationships/hyperlink" Target="https://mediasite.mms.rpi.edu/mediasite/Play/96dceab44ae7447d812f5a216afa97cf1d" TargetMode="External"/><Relationship Id="rId4" Type="http://schemas.openxmlformats.org/officeDocument/2006/relationships/hyperlink" Target="https://mediasite.mms.rpi.edu/mediasite/Play/87d950eccc2942038b1d06530e9217841d"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9.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designlab.eng.rpi.edu/edn/projects/capstone-support-dev/wiki/Meeting_Minutes" TargetMode="External"/><Relationship Id="rId2" Type="http://schemas.openxmlformats.org/officeDocument/2006/relationships/hyperlink" Target="https://designlab.eng.rpi.edu/edn/projects/capstone-support-dev/repository/112/raw/training/Intro%20to%20the%20EDN.mp4" TargetMode="External"/><Relationship Id="rId1" Type="http://schemas.openxmlformats.org/officeDocument/2006/relationships/slideLayout" Target="../slideLayouts/slideLayout24.xml"/><Relationship Id="rId6" Type="http://schemas.openxmlformats.org/officeDocument/2006/relationships/hyperlink" Target="https://designlab.eng.rpi.edu/edn/attachments/download/114354/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wiki/Subversion_Clients#section-2"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hyperlink" Target="https://designlab.eng.rpi.edu/projects/capstone-support-dev/wiki%20-%20Playbook.pptx"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rpi.percipio.com/"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repository/112/entry/Rubrics/Needs%20and%20Requirements%20rubric.docx" TargetMode="External"/><Relationship Id="rId4" Type="http://schemas.openxmlformats.org/officeDocument/2006/relationships/hyperlink" Target="https://designlab.eng.rpi.edu/edn/attachments/download/114354/RMPL%20Safety%20Module%20Completion%20Instructions-Percipio%20.pdf"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4" Type="http://schemas.openxmlformats.org/officeDocument/2006/relationships/image" Target="../media/image33.PNG"/></Relationships>
</file>

<file path=ppt/slides/_rels/slide7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Rubrics/Needs%20and%20Requirements%20rubric.docx" TargetMode="External"/><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s://rpi.percipio.com/" TargetMode="External"/><Relationship Id="rId2" Type="http://schemas.openxmlformats.org/officeDocument/2006/relationships/hyperlink" Target="https://designlab.eng.rpi.edu/edn/projects/capstone-support-dev/wiki/Project_Documentation"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Engineering_Tools_and_Methods_Worksheet" TargetMode="External"/><Relationship Id="rId5" Type="http://schemas.openxmlformats.org/officeDocument/2006/relationships/hyperlink" Target="https://designlab.eng.rpi.edu/edn/projects/capstone-support-dev/wiki/Project_Statement_and_Objectives" TargetMode="External"/><Relationship Id="rId4" Type="http://schemas.openxmlformats.org/officeDocument/2006/relationships/hyperlink" Target="https://designlab.eng.rpi.edu/edn/attachments/download/114354/RMPL%20Safety%20Module%20Completion%20Instructions-Percipio%20.pdf"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9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Classes 1 to 9</a:t>
            </a:r>
          </a:p>
          <a:p>
            <a:r>
              <a:rPr lang="en-US" dirty="0">
                <a:cs typeface="Calibri"/>
              </a:rPr>
              <a:t>Scaffolded Meetings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normAutofit fontScale="90000"/>
          </a:bodyPr>
          <a:lstStyle/>
          <a:p>
            <a:r>
              <a:rPr lang="en-US" dirty="0">
                <a:cs typeface="Calibri"/>
              </a:rPr>
              <a:t>New Employee On-Boarding </a:t>
            </a:r>
            <a:br>
              <a:rPr lang="en-US" dirty="0">
                <a:cs typeface="Calibri"/>
              </a:rPr>
            </a:br>
            <a:r>
              <a:rPr lang="en-US" dirty="0">
                <a:cs typeface="Calibri"/>
              </a:rPr>
              <a:t>Day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grpSp>
        <p:nvGrpSpPr>
          <p:cNvPr id="4" name="Group 3">
            <a:extLst>
              <a:ext uri="{FF2B5EF4-FFF2-40B4-BE49-F238E27FC236}">
                <a16:creationId xmlns:a16="http://schemas.microsoft.com/office/drawing/2014/main" id="{90754639-962A-7A30-72BB-F18370110E00}"/>
              </a:ext>
            </a:extLst>
          </p:cNvPr>
          <p:cNvGrpSpPr/>
          <p:nvPr/>
        </p:nvGrpSpPr>
        <p:grpSpPr>
          <a:xfrm>
            <a:off x="7086600" y="886834"/>
            <a:ext cx="2999703" cy="830997"/>
            <a:chOff x="7086600" y="886834"/>
            <a:chExt cx="2999703" cy="830997"/>
          </a:xfrm>
        </p:grpSpPr>
        <p:sp>
          <p:nvSpPr>
            <p:cNvPr id="16" name="TextBox 15"/>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17" name="Oval 16"/>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
        <p:nvSpPr>
          <p:cNvPr id="3" name="Title 1">
            <a:extLst>
              <a:ext uri="{FF2B5EF4-FFF2-40B4-BE49-F238E27FC236}">
                <a16:creationId xmlns:a16="http://schemas.microsoft.com/office/drawing/2014/main" id="{2F973A49-E1D4-46F7-0DC1-AC5C9EC953E3}"/>
              </a:ext>
            </a:extLst>
          </p:cNvPr>
          <p:cNvSpPr txBox="1">
            <a:spLocks/>
          </p:cNvSpPr>
          <p:nvPr/>
        </p:nvSpPr>
        <p:spPr>
          <a:xfrm>
            <a:off x="6096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cs typeface="Calibri"/>
              </a:rPr>
              <a:t>Class 1 Agenda</a:t>
            </a:r>
            <a:endParaRPr lang="en-US" dirty="0"/>
          </a:p>
        </p:txBody>
      </p:sp>
      <p:pic>
        <p:nvPicPr>
          <p:cNvPr id="10" name="Content Placeholder 9" descr="A screenshot of a computer&#10;&#10;Description automatically generated">
            <a:extLst>
              <a:ext uri="{FF2B5EF4-FFF2-40B4-BE49-F238E27FC236}">
                <a16:creationId xmlns:a16="http://schemas.microsoft.com/office/drawing/2014/main" id="{6F62C562-97E7-C935-1E7F-9285FC79F41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9338" y="1999672"/>
            <a:ext cx="7125324" cy="4228114"/>
          </a:xfrm>
        </p:spPr>
      </p:pic>
    </p:spTree>
    <p:extLst>
      <p:ext uri="{BB962C8B-B14F-4D97-AF65-F5344CB8AC3E}">
        <p14:creationId xmlns:p14="http://schemas.microsoft.com/office/powerpoint/2010/main" val="21004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100</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101</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103</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104</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a:t>
            </a:r>
            <a:r>
              <a:rPr lang="en-US" sz="4000"/>
              <a:t>Methods (ETM) Q</a:t>
            </a:r>
            <a:r>
              <a:rPr lang="en-US" sz="4000" dirty="0"/>
              <a:t>&amp;A</a:t>
            </a:r>
          </a:p>
        </p:txBody>
      </p:sp>
      <p:sp>
        <p:nvSpPr>
          <p:cNvPr id="3" name="Content Placeholder 2"/>
          <p:cNvSpPr>
            <a:spLocks noGrp="1"/>
          </p:cNvSpPr>
          <p:nvPr>
            <p:ph idx="1"/>
          </p:nvPr>
        </p:nvSpPr>
        <p:spPr/>
        <p:txBody>
          <a:bodyPr>
            <a:normAutofit/>
          </a:bodyPr>
          <a:lstStyle/>
          <a:p>
            <a:pPr marL="0" indent="0">
              <a:buNone/>
            </a:pPr>
            <a:r>
              <a:rPr lang="en-US" dirty="0"/>
              <a:t>Action Item was to read their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105</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725128" y="381000"/>
            <a:ext cx="7772400" cy="1205937"/>
          </a:xfrm>
        </p:spPr>
        <p:txBody>
          <a:bodyPr>
            <a:noAutofit/>
          </a:bodyPr>
          <a:lstStyle/>
          <a:p>
            <a:r>
              <a:rPr lang="en-US" sz="4000" dirty="0">
                <a:latin typeface="+mn-lt"/>
              </a:rPr>
              <a:t>10 </a:t>
            </a:r>
            <a:r>
              <a:rPr lang="en-US" sz="4000" dirty="0" err="1">
                <a:latin typeface="+mn-lt"/>
              </a:rPr>
              <a:t>mins</a:t>
            </a:r>
            <a:r>
              <a:rPr lang="en-US" sz="4000" dirty="0">
                <a:latin typeface="+mn-lt"/>
              </a:rPr>
              <a:t> - Technical Communications</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371600" y="2771955"/>
            <a:ext cx="6858000" cy="1314090"/>
          </a:xfrm>
        </p:spPr>
        <p:txBody>
          <a:bodyPr>
            <a:noAutofit/>
          </a:bodyPr>
          <a:lstStyle/>
          <a:p>
            <a:pPr>
              <a:lnSpc>
                <a:spcPct val="110000"/>
              </a:lnSpc>
              <a:spcBef>
                <a:spcPts val="1200"/>
              </a:spcBef>
            </a:pPr>
            <a:r>
              <a:rPr lang="en-US" sz="3600" dirty="0"/>
              <a:t>Helpful Hints for Career Success Design Lab - And Beyond!</a:t>
            </a:r>
          </a:p>
        </p:txBody>
      </p:sp>
    </p:spTree>
    <p:extLst>
      <p:ext uri="{BB962C8B-B14F-4D97-AF65-F5344CB8AC3E}">
        <p14:creationId xmlns:p14="http://schemas.microsoft.com/office/powerpoint/2010/main" val="32020167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1049591" y="658762"/>
            <a:ext cx="6993194" cy="769886"/>
          </a:xfrm>
        </p:spPr>
        <p:txBody>
          <a:bodyPr>
            <a:normAutofit/>
          </a:bodyPr>
          <a:lstStyle/>
          <a:p>
            <a:r>
              <a:rPr lang="en-US" sz="4400" dirty="0">
                <a:latin typeface="+mn-lt"/>
              </a:rPr>
              <a:t>3 Keys to Success</a:t>
            </a:r>
            <a:r>
              <a:rPr lang="en-US" sz="4400" dirty="0"/>
              <a:t>*</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49940" y="2156692"/>
            <a:ext cx="6858000" cy="1655762"/>
          </a:xfrm>
        </p:spPr>
        <p:txBody>
          <a:bodyPr>
            <a:noAutofit/>
          </a:bodyPr>
          <a:lstStyle/>
          <a:p>
            <a:pPr marL="2743200" indent="-344488" algn="l">
              <a:lnSpc>
                <a:spcPct val="100000"/>
              </a:lnSpc>
              <a:buFont typeface="Arial" panose="020B0604020202020204" pitchFamily="34" charset="0"/>
              <a:buChar char="•"/>
            </a:pPr>
            <a:r>
              <a:rPr lang="en-US" sz="3200" dirty="0"/>
              <a:t>Ability to Speak</a:t>
            </a:r>
          </a:p>
          <a:p>
            <a:pPr marL="2743200" indent="-344488" algn="l">
              <a:lnSpc>
                <a:spcPct val="100000"/>
              </a:lnSpc>
              <a:buFont typeface="Arial" panose="020B0604020202020204" pitchFamily="34" charset="0"/>
              <a:buChar char="•"/>
            </a:pPr>
            <a:r>
              <a:rPr lang="en-US" sz="3200" dirty="0"/>
              <a:t>Ability to Write</a:t>
            </a:r>
          </a:p>
          <a:p>
            <a:pPr marL="2743200" indent="-344488" algn="l">
              <a:lnSpc>
                <a:spcPct val="100000"/>
              </a:lnSpc>
              <a:buFont typeface="Arial" panose="020B0604020202020204" pitchFamily="34" charset="0"/>
              <a:buChar char="•"/>
            </a:pPr>
            <a:r>
              <a:rPr lang="en-US" sz="3200" dirty="0"/>
              <a:t>Quality of Your Ideas</a:t>
            </a:r>
          </a:p>
        </p:txBody>
      </p:sp>
      <p:sp>
        <p:nvSpPr>
          <p:cNvPr id="8" name="TextBox 7">
            <a:extLst>
              <a:ext uri="{FF2B5EF4-FFF2-40B4-BE49-F238E27FC236}">
                <a16:creationId xmlns:a16="http://schemas.microsoft.com/office/drawing/2014/main" id="{8BF2D88F-D4C2-5897-0AB4-9417151817AA}"/>
              </a:ext>
            </a:extLst>
          </p:cNvPr>
          <p:cNvSpPr txBox="1"/>
          <p:nvPr/>
        </p:nvSpPr>
        <p:spPr>
          <a:xfrm>
            <a:off x="1981200" y="5894685"/>
            <a:ext cx="6248400" cy="1015663"/>
          </a:xfrm>
          <a:prstGeom prst="rect">
            <a:avLst/>
          </a:prstGeom>
          <a:noFill/>
        </p:spPr>
        <p:txBody>
          <a:bodyPr wrap="square" rtlCol="0">
            <a:spAutoFit/>
          </a:bodyPr>
          <a:lstStyle/>
          <a:p>
            <a:r>
              <a:rPr lang="en-US" sz="2000" dirty="0"/>
              <a:t>*Prof. Patrick Winston, MIT – Director of AI Lab 1972-1997 </a:t>
            </a:r>
          </a:p>
          <a:p>
            <a:r>
              <a:rPr lang="en-US" sz="2000" dirty="0"/>
              <a:t>  </a:t>
            </a:r>
            <a:r>
              <a:rPr lang="en-US" sz="2000" dirty="0">
                <a:hlinkClick r:id="rId3"/>
              </a:rPr>
              <a:t>https://www.youtube.com/watch?v=ukYi50Gfc5M</a:t>
            </a:r>
            <a:endParaRPr lang="en-US" sz="2000" dirty="0"/>
          </a:p>
          <a:p>
            <a:endParaRPr lang="en-US" sz="2000" dirty="0"/>
          </a:p>
        </p:txBody>
      </p:sp>
    </p:spTree>
    <p:extLst>
      <p:ext uri="{BB962C8B-B14F-4D97-AF65-F5344CB8AC3E}">
        <p14:creationId xmlns:p14="http://schemas.microsoft.com/office/powerpoint/2010/main" val="13553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CE1DC-EE6C-24F7-7A82-811C376FB6AC}"/>
              </a:ext>
            </a:extLst>
          </p:cNvPr>
          <p:cNvSpPr>
            <a:spLocks noGrp="1"/>
          </p:cNvSpPr>
          <p:nvPr>
            <p:ph type="title"/>
          </p:nvPr>
        </p:nvSpPr>
        <p:spPr/>
        <p:txBody>
          <a:bodyPr/>
          <a:lstStyle/>
          <a:p>
            <a:pPr algn="ctr"/>
            <a:r>
              <a:rPr lang="en-US" dirty="0">
                <a:latin typeface="Calibri (Headings)"/>
              </a:rPr>
              <a:t>Tech Memos and Reports</a:t>
            </a:r>
          </a:p>
        </p:txBody>
      </p:sp>
      <p:sp>
        <p:nvSpPr>
          <p:cNvPr id="3" name="Content Placeholder 2">
            <a:extLst>
              <a:ext uri="{FF2B5EF4-FFF2-40B4-BE49-F238E27FC236}">
                <a16:creationId xmlns:a16="http://schemas.microsoft.com/office/drawing/2014/main" id="{2B616B3C-B3E7-32CD-4A91-5CBDD15F44F9}"/>
              </a:ext>
            </a:extLst>
          </p:cNvPr>
          <p:cNvSpPr>
            <a:spLocks noGrp="1"/>
          </p:cNvSpPr>
          <p:nvPr>
            <p:ph idx="1"/>
          </p:nvPr>
        </p:nvSpPr>
        <p:spPr>
          <a:xfrm>
            <a:off x="457200" y="1600200"/>
            <a:ext cx="8382000" cy="4983162"/>
          </a:xfrm>
        </p:spPr>
        <p:txBody>
          <a:bodyPr>
            <a:normAutofit/>
          </a:bodyPr>
          <a:lstStyle/>
          <a:p>
            <a:r>
              <a:rPr lang="en-US" sz="3200" dirty="0"/>
              <a:t>Differ from a Term Paper or Essay</a:t>
            </a:r>
            <a:br>
              <a:rPr lang="en-US" sz="3200" dirty="0"/>
            </a:br>
            <a:r>
              <a:rPr lang="en-US" sz="3200" dirty="0"/>
              <a:t>	- News Article vs. Feature Story</a:t>
            </a:r>
            <a:br>
              <a:rPr lang="en-US" sz="3200" dirty="0"/>
            </a:br>
            <a:r>
              <a:rPr lang="en-US" sz="3200" dirty="0"/>
              <a:t>	- Factual vs. Opinions</a:t>
            </a:r>
          </a:p>
          <a:p>
            <a:pPr marL="0" indent="0">
              <a:buNone/>
            </a:pPr>
            <a:endParaRPr lang="en-US" sz="3200" dirty="0"/>
          </a:p>
          <a:p>
            <a:r>
              <a:rPr lang="en-US" sz="3200" dirty="0"/>
              <a:t>Provide Technical Information and Results  </a:t>
            </a:r>
            <a:br>
              <a:rPr lang="en-US" sz="3200" dirty="0"/>
            </a:br>
            <a:r>
              <a:rPr lang="en-US" sz="3200" dirty="0"/>
              <a:t> 	- What?</a:t>
            </a:r>
            <a:br>
              <a:rPr lang="en-US" sz="3200" dirty="0"/>
            </a:br>
            <a:r>
              <a:rPr lang="en-US" sz="3200" dirty="0"/>
              <a:t> 	- Why?</a:t>
            </a:r>
            <a:br>
              <a:rPr lang="en-US" sz="3200" dirty="0"/>
            </a:br>
            <a:r>
              <a:rPr lang="en-US" sz="3200" dirty="0"/>
              <a:t> 	- How?</a:t>
            </a:r>
          </a:p>
          <a:p>
            <a:pPr marL="0" indent="0">
              <a:buNone/>
            </a:pPr>
            <a:endParaRPr lang="en-US" sz="3200" dirty="0"/>
          </a:p>
          <a:p>
            <a:r>
              <a:rPr lang="en-US" sz="3200" dirty="0"/>
              <a:t>Reader must be able to </a:t>
            </a:r>
            <a:r>
              <a:rPr lang="en-US" sz="3200" b="1" dirty="0"/>
              <a:t>re-produce</a:t>
            </a:r>
            <a:r>
              <a:rPr lang="en-US" sz="3200" dirty="0"/>
              <a:t> the results</a:t>
            </a:r>
          </a:p>
          <a:p>
            <a:pPr marL="0" indent="0">
              <a:buNone/>
            </a:pP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108</a:t>
            </a:fld>
            <a:endParaRPr lang="en-US" dirty="0"/>
          </a:p>
        </p:txBody>
      </p:sp>
    </p:spTree>
    <p:extLst>
      <p:ext uri="{BB962C8B-B14F-4D97-AF65-F5344CB8AC3E}">
        <p14:creationId xmlns:p14="http://schemas.microsoft.com/office/powerpoint/2010/main" val="363300298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628650" y="216313"/>
            <a:ext cx="7886700" cy="805790"/>
          </a:xfrm>
        </p:spPr>
        <p:txBody>
          <a:bodyPr>
            <a:normAutofit/>
          </a:bodyPr>
          <a:lstStyle/>
          <a:p>
            <a:pPr algn="ctr"/>
            <a:r>
              <a:rPr lang="en-US" sz="4000" dirty="0">
                <a:latin typeface="+mn-lt"/>
              </a:rPr>
              <a:t>Start with an Outline</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228600" y="1066800"/>
            <a:ext cx="8731353" cy="5410200"/>
          </a:xfrm>
        </p:spPr>
        <p:txBody>
          <a:bodyPr>
            <a:noAutofit/>
          </a:bodyPr>
          <a:lstStyle/>
          <a:p>
            <a:pPr>
              <a:buFont typeface="Wingdings" panose="05000000000000000000" pitchFamily="2" charset="2"/>
              <a:buChar char="Ø"/>
            </a:pPr>
            <a:r>
              <a:rPr lang="en-US" sz="2800" dirty="0"/>
              <a:t>What is the </a:t>
            </a:r>
            <a:r>
              <a:rPr lang="en-US" sz="2800" b="1" dirty="0">
                <a:solidFill>
                  <a:srgbClr val="0000FF"/>
                </a:solidFill>
              </a:rPr>
              <a:t>Key Message</a:t>
            </a:r>
            <a:r>
              <a:rPr lang="en-US" sz="2800" dirty="0"/>
              <a:t>?</a:t>
            </a:r>
            <a:br>
              <a:rPr lang="en-US" sz="2400" dirty="0"/>
            </a:br>
            <a:r>
              <a:rPr lang="en-US" sz="2400" dirty="0"/>
              <a:t>	Who is the Audience?</a:t>
            </a:r>
            <a:br>
              <a:rPr lang="en-US" sz="2400" dirty="0"/>
            </a:br>
            <a:r>
              <a:rPr lang="en-US" sz="2400" dirty="0"/>
              <a:t>	Can an Uninformed Reader Understand?</a:t>
            </a:r>
            <a:br>
              <a:rPr lang="en-US" sz="2400" dirty="0"/>
            </a:br>
            <a:r>
              <a:rPr lang="en-US" sz="2400" dirty="0"/>
              <a:t>	Avoid Information Overload (...Data Dump)</a:t>
            </a:r>
          </a:p>
          <a:p>
            <a:pPr>
              <a:buFont typeface="Wingdings" panose="05000000000000000000" pitchFamily="2" charset="2"/>
              <a:buChar char="Ø"/>
            </a:pPr>
            <a:r>
              <a:rPr lang="en-US" sz="2800" dirty="0"/>
              <a:t>Utilize </a:t>
            </a:r>
            <a:r>
              <a:rPr lang="en-US" sz="2800" b="1" dirty="0">
                <a:solidFill>
                  <a:srgbClr val="FF0000"/>
                </a:solidFill>
              </a:rPr>
              <a:t>Illustrations </a:t>
            </a:r>
            <a:r>
              <a:rPr lang="en-US" sz="2800" dirty="0"/>
              <a:t>to convey the message </a:t>
            </a:r>
            <a:br>
              <a:rPr lang="en-US" sz="2400" dirty="0"/>
            </a:br>
            <a:r>
              <a:rPr lang="en-US" sz="2400" dirty="0"/>
              <a:t>   	“A picture is worth 1000 words!”</a:t>
            </a:r>
            <a:br>
              <a:rPr lang="en-US" sz="2400" dirty="0"/>
            </a:br>
            <a:r>
              <a:rPr lang="en-US" sz="2400" dirty="0"/>
              <a:t>	  - Figures, Plots</a:t>
            </a:r>
            <a:br>
              <a:rPr lang="en-US" sz="2400" dirty="0"/>
            </a:br>
            <a:r>
              <a:rPr lang="en-US" sz="2400" dirty="0"/>
              <a:t>	  - Schematics, Diagrams</a:t>
            </a:r>
            <a:br>
              <a:rPr lang="en-US" sz="2400" b="1" dirty="0">
                <a:solidFill>
                  <a:srgbClr val="FF0000"/>
                </a:solidFill>
              </a:rPr>
            </a:br>
            <a:r>
              <a:rPr lang="en-US" sz="2400" dirty="0"/>
              <a:t>	  - Tables, Lists</a:t>
            </a:r>
            <a:br>
              <a:rPr lang="en-US" sz="2400" dirty="0"/>
            </a:br>
            <a:r>
              <a:rPr lang="en-US" sz="2400" dirty="0"/>
              <a:t>	  - Equations</a:t>
            </a:r>
          </a:p>
          <a:p>
            <a:pPr>
              <a:buFont typeface="Wingdings" panose="05000000000000000000" pitchFamily="2" charset="2"/>
              <a:buChar char="Ø"/>
            </a:pPr>
            <a:r>
              <a:rPr lang="en-US" sz="2800" b="1" dirty="0">
                <a:solidFill>
                  <a:srgbClr val="00B050"/>
                </a:solidFill>
              </a:rPr>
              <a:t>Self-Explanatory </a:t>
            </a:r>
            <a:r>
              <a:rPr lang="en-US" sz="2800" dirty="0"/>
              <a:t>Figure Captions and Table Names</a:t>
            </a:r>
            <a:br>
              <a:rPr lang="en-US" sz="2400" dirty="0"/>
            </a:br>
            <a:r>
              <a:rPr lang="en-US" sz="2400" dirty="0"/>
              <a:t>        Can the reader understand the diagram/table without 	reading the entire text?</a:t>
            </a:r>
          </a:p>
          <a:p>
            <a:endParaRPr lang="en-US" sz="2400" dirty="0"/>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109</a:t>
            </a:fld>
            <a:endParaRPr lang="en-US" dirty="0"/>
          </a:p>
        </p:txBody>
      </p:sp>
    </p:spTree>
    <p:extLst>
      <p:ext uri="{BB962C8B-B14F-4D97-AF65-F5344CB8AC3E}">
        <p14:creationId xmlns:p14="http://schemas.microsoft.com/office/powerpoint/2010/main" val="1734704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99332"/>
            <a:ext cx="8229600" cy="1143000"/>
          </a:xfrm>
        </p:spPr>
        <p:txBody>
          <a:bodyPr>
            <a:normAutofit/>
          </a:bodyPr>
          <a:lstStyle/>
          <a:p>
            <a:pPr algn="ctr"/>
            <a:r>
              <a:rPr lang="en-US" sz="4000" dirty="0">
                <a:latin typeface="Arial" panose="020B0604020202020204" pitchFamily="34" charset="0"/>
                <a:cs typeface="Arial" panose="020B0604020202020204" pitchFamily="34" charset="0"/>
              </a:rPr>
              <a:t>Faculty – Chief Engineers</a:t>
            </a:r>
            <a:endParaRPr lang="en-US" sz="4000"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11</a:t>
            </a:fld>
            <a:endParaRPr lang="en-US" sz="1200" dirty="0"/>
          </a:p>
        </p:txBody>
      </p:sp>
      <p:sp>
        <p:nvSpPr>
          <p:cNvPr id="12" name="Rectangle 11">
            <a:extLst>
              <a:ext uri="{FF2B5EF4-FFF2-40B4-BE49-F238E27FC236}">
                <a16:creationId xmlns:a16="http://schemas.microsoft.com/office/drawing/2014/main" id="{1984434A-01C0-C57B-FDDD-F1F4FFB6A84F}"/>
              </a:ext>
            </a:extLst>
          </p:cNvPr>
          <p:cNvSpPr/>
          <p:nvPr/>
        </p:nvSpPr>
        <p:spPr>
          <a:xfrm>
            <a:off x="2207314" y="4030927"/>
            <a:ext cx="217237" cy="242289"/>
          </a:xfrm>
          <a:prstGeom prst="rect">
            <a:avLst/>
          </a:prstGeom>
          <a:solidFill>
            <a:schemeClr val="bg1"/>
          </a:solidFill>
        </p:spPr>
        <p:txBody>
          <a:bodyPr wrap="none">
            <a:spAutoFit/>
          </a:bodyPr>
          <a:lstStyle/>
          <a:p>
            <a:endParaRPr lang="en-US" sz="857" dirty="0"/>
          </a:p>
        </p:txBody>
      </p:sp>
      <p:grpSp>
        <p:nvGrpSpPr>
          <p:cNvPr id="3" name="Group 2">
            <a:extLst>
              <a:ext uri="{FF2B5EF4-FFF2-40B4-BE49-F238E27FC236}">
                <a16:creationId xmlns:a16="http://schemas.microsoft.com/office/drawing/2014/main" id="{B5043A99-6A93-9740-9E2D-687F3C056991}"/>
              </a:ext>
            </a:extLst>
          </p:cNvPr>
          <p:cNvGrpSpPr>
            <a:grpSpLocks noChangeAspect="1"/>
          </p:cNvGrpSpPr>
          <p:nvPr/>
        </p:nvGrpSpPr>
        <p:grpSpPr>
          <a:xfrm>
            <a:off x="1081500" y="1280628"/>
            <a:ext cx="6858000" cy="4831654"/>
            <a:chOff x="266662" y="1875215"/>
            <a:chExt cx="5554474" cy="3913283"/>
          </a:xfrm>
        </p:grpSpPr>
        <p:sp>
          <p:nvSpPr>
            <p:cNvPr id="8" name="TextBox 7">
              <a:extLst>
                <a:ext uri="{FF2B5EF4-FFF2-40B4-BE49-F238E27FC236}">
                  <a16:creationId xmlns:a16="http://schemas.microsoft.com/office/drawing/2014/main" id="{1E7F5A53-512A-709A-9A15-DED2C53875B0}"/>
                </a:ext>
              </a:extLst>
            </p:cNvPr>
            <p:cNvSpPr txBox="1"/>
            <p:nvPr/>
          </p:nvSpPr>
          <p:spPr>
            <a:xfrm>
              <a:off x="266662" y="3359681"/>
              <a:ext cx="804730" cy="300082"/>
            </a:xfrm>
            <a:prstGeom prst="rect">
              <a:avLst/>
            </a:prstGeom>
            <a:noFill/>
          </p:spPr>
          <p:txBody>
            <a:bodyPr wrap="square" rtlCol="0">
              <a:spAutoFit/>
            </a:bodyPr>
            <a:lstStyle/>
            <a:p>
              <a:pPr defTabSz="685800"/>
              <a:r>
                <a:rPr lang="en-US" sz="1350" b="1" dirty="0">
                  <a:solidFill>
                    <a:prstClr val="black"/>
                  </a:solidFill>
                  <a:latin typeface="Calibri"/>
                </a:rPr>
                <a:t> MANE</a:t>
              </a:r>
            </a:p>
          </p:txBody>
        </p:sp>
        <p:sp>
          <p:nvSpPr>
            <p:cNvPr id="22" name="TextBox 21">
              <a:extLst>
                <a:ext uri="{FF2B5EF4-FFF2-40B4-BE49-F238E27FC236}">
                  <a16:creationId xmlns:a16="http://schemas.microsoft.com/office/drawing/2014/main" id="{355A1565-790B-C849-F0D8-AE6FBFE213A1}"/>
                </a:ext>
              </a:extLst>
            </p:cNvPr>
            <p:cNvSpPr txBox="1"/>
            <p:nvPr/>
          </p:nvSpPr>
          <p:spPr>
            <a:xfrm>
              <a:off x="266662" y="2181935"/>
              <a:ext cx="678623" cy="300082"/>
            </a:xfrm>
            <a:prstGeom prst="rect">
              <a:avLst/>
            </a:prstGeom>
            <a:noFill/>
          </p:spPr>
          <p:txBody>
            <a:bodyPr wrap="square" rtlCol="0">
              <a:spAutoFit/>
            </a:bodyPr>
            <a:lstStyle/>
            <a:p>
              <a:pPr defTabSz="685800"/>
              <a:r>
                <a:rPr lang="en-US" sz="1350" b="1" dirty="0">
                  <a:solidFill>
                    <a:prstClr val="black"/>
                  </a:solidFill>
                  <a:latin typeface="Calibri"/>
                </a:rPr>
                <a:t>ECSE</a:t>
              </a:r>
            </a:p>
          </p:txBody>
        </p:sp>
        <p:sp>
          <p:nvSpPr>
            <p:cNvPr id="23" name="TextBox 22">
              <a:extLst>
                <a:ext uri="{FF2B5EF4-FFF2-40B4-BE49-F238E27FC236}">
                  <a16:creationId xmlns:a16="http://schemas.microsoft.com/office/drawing/2014/main" id="{5ABDB94E-F9C8-A323-ECB3-E7A0DB941B31}"/>
                </a:ext>
              </a:extLst>
            </p:cNvPr>
            <p:cNvSpPr txBox="1"/>
            <p:nvPr/>
          </p:nvSpPr>
          <p:spPr>
            <a:xfrm>
              <a:off x="505221"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MSE</a:t>
              </a:r>
            </a:p>
          </p:txBody>
        </p:sp>
        <p:sp>
          <p:nvSpPr>
            <p:cNvPr id="24" name="TextBox 23">
              <a:extLst>
                <a:ext uri="{FF2B5EF4-FFF2-40B4-BE49-F238E27FC236}">
                  <a16:creationId xmlns:a16="http://schemas.microsoft.com/office/drawing/2014/main" id="{1D6A7C7D-9ED7-5BC5-04DB-CE4C2856130C}"/>
                </a:ext>
              </a:extLst>
            </p:cNvPr>
            <p:cNvSpPr txBox="1"/>
            <p:nvPr/>
          </p:nvSpPr>
          <p:spPr>
            <a:xfrm>
              <a:off x="4345969"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ISYE</a:t>
              </a:r>
            </a:p>
          </p:txBody>
        </p:sp>
        <p:grpSp>
          <p:nvGrpSpPr>
            <p:cNvPr id="26" name="Group 25">
              <a:extLst>
                <a:ext uri="{FF2B5EF4-FFF2-40B4-BE49-F238E27FC236}">
                  <a16:creationId xmlns:a16="http://schemas.microsoft.com/office/drawing/2014/main" id="{6421D334-B560-E072-F93D-812BE235F156}"/>
                </a:ext>
              </a:extLst>
            </p:cNvPr>
            <p:cNvGrpSpPr/>
            <p:nvPr/>
          </p:nvGrpSpPr>
          <p:grpSpPr>
            <a:xfrm>
              <a:off x="2013679" y="1875215"/>
              <a:ext cx="743963" cy="1282904"/>
              <a:chOff x="2711585" y="1366395"/>
              <a:chExt cx="991950" cy="1710538"/>
            </a:xfrm>
          </p:grpSpPr>
          <p:pic>
            <p:nvPicPr>
              <p:cNvPr id="3076" name="Picture 3075">
                <a:extLst>
                  <a:ext uri="{FF2B5EF4-FFF2-40B4-BE49-F238E27FC236}">
                    <a16:creationId xmlns:a16="http://schemas.microsoft.com/office/drawing/2014/main" id="{D3AD7C4C-8D19-C9CF-CC55-674617CB98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11585" y="1366395"/>
                <a:ext cx="991950" cy="1246908"/>
              </a:xfrm>
              <a:prstGeom prst="rect">
                <a:avLst/>
              </a:prstGeom>
              <a:solidFill>
                <a:schemeClr val="bg1"/>
              </a:solidFill>
            </p:spPr>
          </p:pic>
          <p:sp>
            <p:nvSpPr>
              <p:cNvPr id="3077" name="TextBox 3076">
                <a:extLst>
                  <a:ext uri="{FF2B5EF4-FFF2-40B4-BE49-F238E27FC236}">
                    <a16:creationId xmlns:a16="http://schemas.microsoft.com/office/drawing/2014/main" id="{0E1C17A8-6DA5-4157-98B7-3A629A54DAE4}"/>
                  </a:ext>
                </a:extLst>
              </p:cNvPr>
              <p:cNvSpPr txBox="1"/>
              <p:nvPr/>
            </p:nvSpPr>
            <p:spPr>
              <a:xfrm>
                <a:off x="2711585" y="2615268"/>
                <a:ext cx="929483" cy="461665"/>
              </a:xfrm>
              <a:prstGeom prst="rect">
                <a:avLst/>
              </a:prstGeom>
              <a:solidFill>
                <a:schemeClr val="bg1"/>
              </a:solidFill>
            </p:spPr>
            <p:txBody>
              <a:bodyPr wrap="square" rtlCol="0">
                <a:spAutoFit/>
              </a:bodyPr>
              <a:lstStyle/>
              <a:p>
                <a:pPr algn="ctr" defTabSz="685800"/>
                <a:r>
                  <a:rPr lang="en-US" sz="825" dirty="0">
                    <a:solidFill>
                      <a:prstClr val="black"/>
                    </a:solidFill>
                    <a:latin typeface="Calibri"/>
                  </a:rPr>
                  <a:t>Junichi Kanai</a:t>
                </a:r>
              </a:p>
            </p:txBody>
          </p:sp>
        </p:grpSp>
        <p:sp>
          <p:nvSpPr>
            <p:cNvPr id="29" name="TextBox 28">
              <a:extLst>
                <a:ext uri="{FF2B5EF4-FFF2-40B4-BE49-F238E27FC236}">
                  <a16:creationId xmlns:a16="http://schemas.microsoft.com/office/drawing/2014/main" id="{3D9992E4-EBB1-70D8-2D87-437E44768841}"/>
                </a:ext>
              </a:extLst>
            </p:cNvPr>
            <p:cNvSpPr txBox="1"/>
            <p:nvPr/>
          </p:nvSpPr>
          <p:spPr>
            <a:xfrm>
              <a:off x="930707" y="5404270"/>
              <a:ext cx="1007266" cy="346249"/>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Kathryn</a:t>
              </a:r>
              <a:r>
                <a:rPr lang="en-US" sz="643" dirty="0">
                  <a:solidFill>
                    <a:prstClr val="black"/>
                  </a:solidFill>
                  <a:latin typeface="Calibri"/>
                </a:rPr>
                <a:t> </a:t>
              </a:r>
              <a:r>
                <a:rPr lang="en-US" sz="825" dirty="0">
                  <a:solidFill>
                    <a:prstClr val="black"/>
                  </a:solidFill>
                  <a:latin typeface="Calibri"/>
                </a:rPr>
                <a:t>Dannemann</a:t>
              </a:r>
            </a:p>
          </p:txBody>
        </p:sp>
        <p:grpSp>
          <p:nvGrpSpPr>
            <p:cNvPr id="30" name="Group 29">
              <a:extLst>
                <a:ext uri="{FF2B5EF4-FFF2-40B4-BE49-F238E27FC236}">
                  <a16:creationId xmlns:a16="http://schemas.microsoft.com/office/drawing/2014/main" id="{327F4298-9C25-356A-D010-9993F1180CE7}"/>
                </a:ext>
              </a:extLst>
            </p:cNvPr>
            <p:cNvGrpSpPr/>
            <p:nvPr/>
          </p:nvGrpSpPr>
          <p:grpSpPr>
            <a:xfrm>
              <a:off x="2904745" y="1885246"/>
              <a:ext cx="942344" cy="1141089"/>
              <a:chOff x="4011175" y="1332828"/>
              <a:chExt cx="1256458" cy="1521451"/>
            </a:xfrm>
          </p:grpSpPr>
          <p:sp>
            <p:nvSpPr>
              <p:cNvPr id="3073" name="TextBox 3072">
                <a:extLst>
                  <a:ext uri="{FF2B5EF4-FFF2-40B4-BE49-F238E27FC236}">
                    <a16:creationId xmlns:a16="http://schemas.microsoft.com/office/drawing/2014/main" id="{48CA92CA-1246-DF86-499B-7B5D05441115}"/>
                  </a:ext>
                </a:extLst>
              </p:cNvPr>
              <p:cNvSpPr txBox="1"/>
              <p:nvPr/>
            </p:nvSpPr>
            <p:spPr>
              <a:xfrm>
                <a:off x="4015764" y="2561891"/>
                <a:ext cx="1251869" cy="292388"/>
              </a:xfrm>
              <a:prstGeom prst="rect">
                <a:avLst/>
              </a:prstGeom>
              <a:solidFill>
                <a:schemeClr val="bg1"/>
              </a:solidFill>
            </p:spPr>
            <p:txBody>
              <a:bodyPr wrap="square" rtlCol="0">
                <a:spAutoFit/>
              </a:bodyPr>
              <a:lstStyle/>
              <a:p>
                <a:pPr defTabSz="685800"/>
                <a:r>
                  <a:rPr lang="en-US" sz="825" dirty="0">
                    <a:solidFill>
                      <a:prstClr val="black"/>
                    </a:solidFill>
                    <a:latin typeface="Calibri"/>
                  </a:rPr>
                  <a:t> Prabahakar Neti</a:t>
                </a:r>
              </a:p>
            </p:txBody>
          </p:sp>
          <p:pic>
            <p:nvPicPr>
              <p:cNvPr id="3075" name="Picture 3074">
                <a:extLst>
                  <a:ext uri="{FF2B5EF4-FFF2-40B4-BE49-F238E27FC236}">
                    <a16:creationId xmlns:a16="http://schemas.microsoft.com/office/drawing/2014/main" id="{08A1F764-5C18-6DFA-6EDD-D071A040BDB3}"/>
                  </a:ext>
                </a:extLst>
              </p:cNvPr>
              <p:cNvPicPr>
                <a:picLocks noChangeAspect="1"/>
              </p:cNvPicPr>
              <p:nvPr/>
            </p:nvPicPr>
            <p:blipFill rotWithShape="1">
              <a:blip r:embed="rId4"/>
              <a:srcRect l="5300" r="5946"/>
              <a:stretch/>
            </p:blipFill>
            <p:spPr>
              <a:xfrm>
                <a:off x="4011175" y="1332828"/>
                <a:ext cx="1108327" cy="1247101"/>
              </a:xfrm>
              <a:prstGeom prst="rect">
                <a:avLst/>
              </a:prstGeom>
            </p:spPr>
          </p:pic>
        </p:grpSp>
        <p:grpSp>
          <p:nvGrpSpPr>
            <p:cNvPr id="31" name="Group 30">
              <a:extLst>
                <a:ext uri="{FF2B5EF4-FFF2-40B4-BE49-F238E27FC236}">
                  <a16:creationId xmlns:a16="http://schemas.microsoft.com/office/drawing/2014/main" id="{F0C17F2D-CDBC-1F98-FA12-DC3F3A54DF32}"/>
                </a:ext>
              </a:extLst>
            </p:cNvPr>
            <p:cNvGrpSpPr/>
            <p:nvPr/>
          </p:nvGrpSpPr>
          <p:grpSpPr>
            <a:xfrm>
              <a:off x="2080493" y="3131841"/>
              <a:ext cx="812201" cy="1145983"/>
              <a:chOff x="4058741" y="3134339"/>
              <a:chExt cx="1082934" cy="1527977"/>
            </a:xfrm>
          </p:grpSpPr>
          <p:sp>
            <p:nvSpPr>
              <p:cNvPr id="63" name="TextBox 62">
                <a:extLst>
                  <a:ext uri="{FF2B5EF4-FFF2-40B4-BE49-F238E27FC236}">
                    <a16:creationId xmlns:a16="http://schemas.microsoft.com/office/drawing/2014/main" id="{8DA1B37B-4F05-B4E1-7EA5-33DC08B7B65C}"/>
                  </a:ext>
                </a:extLst>
              </p:cNvPr>
              <p:cNvSpPr txBox="1"/>
              <p:nvPr/>
            </p:nvSpPr>
            <p:spPr>
              <a:xfrm>
                <a:off x="4058741" y="4369928"/>
                <a:ext cx="1082934" cy="292388"/>
              </a:xfrm>
              <a:prstGeom prst="rect">
                <a:avLst/>
              </a:prstGeom>
              <a:solidFill>
                <a:schemeClr val="bg1"/>
              </a:solidFill>
            </p:spPr>
            <p:txBody>
              <a:bodyPr wrap="square" rtlCol="0">
                <a:spAutoFit/>
              </a:bodyPr>
              <a:lstStyle/>
              <a:p>
                <a:pPr algn="ctr" defTabSz="685800">
                  <a:tabLst>
                    <a:tab pos="84007" algn="l"/>
                  </a:tabLst>
                </a:pPr>
                <a:r>
                  <a:rPr lang="en-US" sz="825" dirty="0" err="1">
                    <a:solidFill>
                      <a:prstClr val="black"/>
                    </a:solidFill>
                    <a:latin typeface="Calibri"/>
                  </a:rPr>
                  <a:t>Indika</a:t>
                </a:r>
                <a:r>
                  <a:rPr lang="en-US" sz="825" dirty="0">
                    <a:solidFill>
                      <a:prstClr val="black"/>
                    </a:solidFill>
                    <a:latin typeface="Calibri"/>
                  </a:rPr>
                  <a:t> </a:t>
                </a:r>
                <a:r>
                  <a:rPr lang="en-US" sz="825" dirty="0" err="1">
                    <a:solidFill>
                      <a:prstClr val="black"/>
                    </a:solidFill>
                    <a:latin typeface="Calibri"/>
                  </a:rPr>
                  <a:t>Perera</a:t>
                </a:r>
                <a:endParaRPr lang="en-US" sz="825" dirty="0">
                  <a:solidFill>
                    <a:prstClr val="black"/>
                  </a:solidFill>
                  <a:latin typeface="Calibri"/>
                </a:endParaRPr>
              </a:p>
            </p:txBody>
          </p:sp>
          <p:pic>
            <p:nvPicPr>
              <p:cNvPr id="3072" name="Picture 3071">
                <a:extLst>
                  <a:ext uri="{FF2B5EF4-FFF2-40B4-BE49-F238E27FC236}">
                    <a16:creationId xmlns:a16="http://schemas.microsoft.com/office/drawing/2014/main" id="{3B8C3E73-31BD-B370-4E73-DC443CB817F6}"/>
                  </a:ext>
                </a:extLst>
              </p:cNvPr>
              <p:cNvPicPr>
                <a:picLocks noChangeAspect="1"/>
              </p:cNvPicPr>
              <p:nvPr/>
            </p:nvPicPr>
            <p:blipFill rotWithShape="1">
              <a:blip r:embed="rId5"/>
              <a:srcRect l="29540" r="25857"/>
              <a:stretch/>
            </p:blipFill>
            <p:spPr>
              <a:xfrm flipH="1">
                <a:off x="4084854" y="3134339"/>
                <a:ext cx="1036144" cy="1243584"/>
              </a:xfrm>
              <a:prstGeom prst="rect">
                <a:avLst/>
              </a:prstGeom>
            </p:spPr>
          </p:pic>
        </p:grpSp>
        <p:pic>
          <p:nvPicPr>
            <p:cNvPr id="33" name="Picture 32">
              <a:extLst>
                <a:ext uri="{FF2B5EF4-FFF2-40B4-BE49-F238E27FC236}">
                  <a16:creationId xmlns:a16="http://schemas.microsoft.com/office/drawing/2014/main" id="{402EC520-8864-CBFB-658F-B1F91CC7CD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10" t="3036" r="7206" b="13233"/>
            <a:stretch/>
          </p:blipFill>
          <p:spPr>
            <a:xfrm>
              <a:off x="1071392" y="4438523"/>
              <a:ext cx="819364" cy="985937"/>
            </a:xfrm>
            <a:prstGeom prst="rect">
              <a:avLst/>
            </a:prstGeom>
          </p:spPr>
        </p:pic>
        <p:grpSp>
          <p:nvGrpSpPr>
            <p:cNvPr id="34" name="Group 33">
              <a:extLst>
                <a:ext uri="{FF2B5EF4-FFF2-40B4-BE49-F238E27FC236}">
                  <a16:creationId xmlns:a16="http://schemas.microsoft.com/office/drawing/2014/main" id="{1C0E4F20-55F7-F1E1-218C-2D3D549413A7}"/>
                </a:ext>
              </a:extLst>
            </p:cNvPr>
            <p:cNvGrpSpPr/>
            <p:nvPr/>
          </p:nvGrpSpPr>
          <p:grpSpPr>
            <a:xfrm>
              <a:off x="1004676" y="1882047"/>
              <a:ext cx="861407" cy="1142547"/>
              <a:chOff x="1339568" y="1366396"/>
              <a:chExt cx="1148542" cy="1523395"/>
            </a:xfrm>
          </p:grpSpPr>
          <p:sp>
            <p:nvSpPr>
              <p:cNvPr id="61" name="TextBox 60">
                <a:extLst>
                  <a:ext uri="{FF2B5EF4-FFF2-40B4-BE49-F238E27FC236}">
                    <a16:creationId xmlns:a16="http://schemas.microsoft.com/office/drawing/2014/main" id="{3AC118D0-2ACA-29EE-6303-781D9021BC9D}"/>
                  </a:ext>
                </a:extLst>
              </p:cNvPr>
              <p:cNvSpPr txBox="1"/>
              <p:nvPr/>
            </p:nvSpPr>
            <p:spPr>
              <a:xfrm>
                <a:off x="1339568" y="2597403"/>
                <a:ext cx="1084763" cy="292388"/>
              </a:xfrm>
              <a:prstGeom prst="rect">
                <a:avLst/>
              </a:prstGeom>
              <a:solidFill>
                <a:schemeClr val="bg1"/>
              </a:solidFill>
              <a:ln>
                <a:noFill/>
              </a:ln>
            </p:spPr>
            <p:txBody>
              <a:bodyPr wrap="square" rtlCol="0">
                <a:spAutoFit/>
              </a:bodyPr>
              <a:lstStyle/>
              <a:p>
                <a:pPr algn="ctr" defTabSz="685800"/>
                <a:r>
                  <a:rPr lang="en-US" sz="825" dirty="0">
                    <a:solidFill>
                      <a:prstClr val="black"/>
                    </a:solidFill>
                    <a:latin typeface="Calibri"/>
                  </a:rPr>
                  <a:t>Muhsin Celik</a:t>
                </a:r>
              </a:p>
            </p:txBody>
          </p:sp>
          <p:pic>
            <p:nvPicPr>
              <p:cNvPr id="62" name="Picture 61">
                <a:extLst>
                  <a:ext uri="{FF2B5EF4-FFF2-40B4-BE49-F238E27FC236}">
                    <a16:creationId xmlns:a16="http://schemas.microsoft.com/office/drawing/2014/main" id="{B86C9F99-AFE0-6190-CA5B-151F6084FCEB}"/>
                  </a:ext>
                </a:extLst>
              </p:cNvPr>
              <p:cNvPicPr>
                <a:picLocks noChangeAspect="1"/>
              </p:cNvPicPr>
              <p:nvPr/>
            </p:nvPicPr>
            <p:blipFill rotWithShape="1">
              <a:blip r:embed="rId7"/>
              <a:srcRect l="-1860" t="4664" r="1860" b="-4664"/>
              <a:stretch/>
            </p:blipFill>
            <p:spPr>
              <a:xfrm>
                <a:off x="1341133" y="1366396"/>
                <a:ext cx="1146977" cy="1243584"/>
              </a:xfrm>
              <a:prstGeom prst="rect">
                <a:avLst/>
              </a:prstGeom>
            </p:spPr>
          </p:pic>
        </p:grpSp>
        <p:grpSp>
          <p:nvGrpSpPr>
            <p:cNvPr id="35" name="Group 34">
              <a:extLst>
                <a:ext uri="{FF2B5EF4-FFF2-40B4-BE49-F238E27FC236}">
                  <a16:creationId xmlns:a16="http://schemas.microsoft.com/office/drawing/2014/main" id="{FB10A54A-7979-A4B2-2AFC-5D9FB76AD742}"/>
                </a:ext>
              </a:extLst>
            </p:cNvPr>
            <p:cNvGrpSpPr/>
            <p:nvPr/>
          </p:nvGrpSpPr>
          <p:grpSpPr>
            <a:xfrm>
              <a:off x="1017172" y="3124551"/>
              <a:ext cx="873584" cy="1150281"/>
              <a:chOff x="2709099" y="3130116"/>
              <a:chExt cx="1164779" cy="1533707"/>
            </a:xfrm>
          </p:grpSpPr>
          <p:pic>
            <p:nvPicPr>
              <p:cNvPr id="56" name="Picture 55">
                <a:extLst>
                  <a:ext uri="{FF2B5EF4-FFF2-40B4-BE49-F238E27FC236}">
                    <a16:creationId xmlns:a16="http://schemas.microsoft.com/office/drawing/2014/main" id="{5EB74422-88C0-257E-E001-C81A95C6D17B}"/>
                  </a:ext>
                </a:extLst>
              </p:cNvPr>
              <p:cNvPicPr preferRelativeResize="0">
                <a:picLocks/>
              </p:cNvPicPr>
              <p:nvPr/>
            </p:nvPicPr>
            <p:blipFill>
              <a:blip r:embed="rId8"/>
              <a:stretch>
                <a:fillRect/>
              </a:stretch>
            </p:blipFill>
            <p:spPr>
              <a:xfrm>
                <a:off x="2789671" y="3130116"/>
                <a:ext cx="963175" cy="1243584"/>
              </a:xfrm>
              <a:prstGeom prst="rect">
                <a:avLst/>
              </a:prstGeom>
              <a:ln w="38100">
                <a:noFill/>
              </a:ln>
            </p:spPr>
          </p:pic>
          <p:sp>
            <p:nvSpPr>
              <p:cNvPr id="60" name="TextBox 59">
                <a:extLst>
                  <a:ext uri="{FF2B5EF4-FFF2-40B4-BE49-F238E27FC236}">
                    <a16:creationId xmlns:a16="http://schemas.microsoft.com/office/drawing/2014/main" id="{68555B62-5036-92E9-FB3D-DBBDD123BB4A}"/>
                  </a:ext>
                </a:extLst>
              </p:cNvPr>
              <p:cNvSpPr txBox="1"/>
              <p:nvPr/>
            </p:nvSpPr>
            <p:spPr>
              <a:xfrm>
                <a:off x="2709099" y="4371435"/>
                <a:ext cx="1164779" cy="292388"/>
              </a:xfrm>
              <a:prstGeom prst="rect">
                <a:avLst/>
              </a:prstGeom>
              <a:solidFill>
                <a:schemeClr val="bg1"/>
              </a:solidFill>
            </p:spPr>
            <p:txBody>
              <a:bodyPr wrap="square" rtlCol="0">
                <a:spAutoFit/>
              </a:bodyPr>
              <a:lstStyle/>
              <a:p>
                <a:pPr algn="ctr" defTabSz="685800">
                  <a:tabLst>
                    <a:tab pos="84007" algn="l"/>
                  </a:tabLst>
                </a:pPr>
                <a:r>
                  <a:rPr lang="en-US" sz="825" dirty="0">
                    <a:solidFill>
                      <a:prstClr val="black"/>
                    </a:solidFill>
                    <a:latin typeface="Calibri"/>
                  </a:rPr>
                  <a:t>Casey Hoffman</a:t>
                </a:r>
              </a:p>
            </p:txBody>
          </p:sp>
        </p:grpSp>
        <p:grpSp>
          <p:nvGrpSpPr>
            <p:cNvPr id="36" name="Group 35">
              <a:extLst>
                <a:ext uri="{FF2B5EF4-FFF2-40B4-BE49-F238E27FC236}">
                  <a16:creationId xmlns:a16="http://schemas.microsoft.com/office/drawing/2014/main" id="{51CDE641-C7BD-0F69-9CFF-FEB0E3696D2E}"/>
                </a:ext>
              </a:extLst>
            </p:cNvPr>
            <p:cNvGrpSpPr/>
            <p:nvPr/>
          </p:nvGrpSpPr>
          <p:grpSpPr>
            <a:xfrm>
              <a:off x="4869993" y="4391531"/>
              <a:ext cx="828037" cy="1210923"/>
              <a:chOff x="7887125" y="4712374"/>
              <a:chExt cx="1104049" cy="1614563"/>
            </a:xfrm>
          </p:grpSpPr>
          <p:sp>
            <p:nvSpPr>
              <p:cNvPr id="51" name="TextBox 50">
                <a:extLst>
                  <a:ext uri="{FF2B5EF4-FFF2-40B4-BE49-F238E27FC236}">
                    <a16:creationId xmlns:a16="http://schemas.microsoft.com/office/drawing/2014/main" id="{1C0B5515-4C91-4A95-51EE-2845EA1BF03A}"/>
                  </a:ext>
                </a:extLst>
              </p:cNvPr>
              <p:cNvSpPr txBox="1"/>
              <p:nvPr/>
            </p:nvSpPr>
            <p:spPr>
              <a:xfrm>
                <a:off x="7887125" y="6034549"/>
                <a:ext cx="1104049" cy="292388"/>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Nima</a:t>
                </a:r>
                <a:r>
                  <a:rPr lang="en-US" sz="643" dirty="0">
                    <a:solidFill>
                      <a:prstClr val="black"/>
                    </a:solidFill>
                    <a:latin typeface="Calibri"/>
                  </a:rPr>
                  <a:t> </a:t>
                </a:r>
                <a:r>
                  <a:rPr lang="en-US" sz="825" dirty="0">
                    <a:solidFill>
                      <a:prstClr val="black"/>
                    </a:solidFill>
                    <a:latin typeface="Calibri"/>
                  </a:rPr>
                  <a:t>Ahmadi</a:t>
                </a:r>
              </a:p>
            </p:txBody>
          </p:sp>
          <p:pic>
            <p:nvPicPr>
              <p:cNvPr id="53" name="Picture 8" descr="Nima Ahmadi">
                <a:extLst>
                  <a:ext uri="{FF2B5EF4-FFF2-40B4-BE49-F238E27FC236}">
                    <a16:creationId xmlns:a16="http://schemas.microsoft.com/office/drawing/2014/main" id="{04119389-AEBB-153F-8E32-2807DBBBE0C3}"/>
                  </a:ext>
                </a:extLst>
              </p:cNvPr>
              <p:cNvPicPr preferRelativeResize="0">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47234" y="4712374"/>
                <a:ext cx="1043940" cy="1322175"/>
              </a:xfrm>
              <a:prstGeom prst="rect">
                <a:avLst/>
              </a:prstGeom>
              <a:noFill/>
              <a:ln w="38100">
                <a:noFill/>
              </a:ln>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7AE51960-D300-D261-C7B1-2BC42C7A8F35}"/>
                </a:ext>
              </a:extLst>
            </p:cNvPr>
            <p:cNvGrpSpPr/>
            <p:nvPr/>
          </p:nvGrpSpPr>
          <p:grpSpPr>
            <a:xfrm>
              <a:off x="3995608" y="1891154"/>
              <a:ext cx="782955" cy="1153770"/>
              <a:chOff x="7955038" y="1377914"/>
              <a:chExt cx="1043940" cy="1538360"/>
            </a:xfrm>
          </p:grpSpPr>
          <p:pic>
            <p:nvPicPr>
              <p:cNvPr id="48" name="Picture 47">
                <a:extLst>
                  <a:ext uri="{FF2B5EF4-FFF2-40B4-BE49-F238E27FC236}">
                    <a16:creationId xmlns:a16="http://schemas.microsoft.com/office/drawing/2014/main" id="{7290A034-D682-8E2D-427E-183C1A333967}"/>
                  </a:ext>
                </a:extLst>
              </p:cNvPr>
              <p:cNvPicPr>
                <a:picLocks noChangeAspect="1"/>
              </p:cNvPicPr>
              <p:nvPr/>
            </p:nvPicPr>
            <p:blipFill>
              <a:blip r:embed="rId10"/>
              <a:stretch>
                <a:fillRect/>
              </a:stretch>
            </p:blipFill>
            <p:spPr>
              <a:xfrm>
                <a:off x="7955038" y="1377914"/>
                <a:ext cx="1043940" cy="1252728"/>
              </a:xfrm>
              <a:prstGeom prst="rect">
                <a:avLst/>
              </a:prstGeom>
            </p:spPr>
          </p:pic>
          <p:sp>
            <p:nvSpPr>
              <p:cNvPr id="49" name="TextBox 48">
                <a:extLst>
                  <a:ext uri="{FF2B5EF4-FFF2-40B4-BE49-F238E27FC236}">
                    <a16:creationId xmlns:a16="http://schemas.microsoft.com/office/drawing/2014/main" id="{1CAF8C4B-01BB-8578-DEBF-EBAA4F890ACA}"/>
                  </a:ext>
                </a:extLst>
              </p:cNvPr>
              <p:cNvSpPr txBox="1"/>
              <p:nvPr/>
            </p:nvSpPr>
            <p:spPr>
              <a:xfrm>
                <a:off x="8067119" y="2623886"/>
                <a:ext cx="846063" cy="292388"/>
              </a:xfrm>
              <a:prstGeom prst="rect">
                <a:avLst/>
              </a:prstGeom>
              <a:noFill/>
            </p:spPr>
            <p:txBody>
              <a:bodyPr wrap="square" rtlCol="0">
                <a:spAutoFit/>
              </a:bodyPr>
              <a:lstStyle/>
              <a:p>
                <a:pPr defTabSz="685800"/>
                <a:r>
                  <a:rPr lang="en-US" sz="825" dirty="0">
                    <a:solidFill>
                      <a:prstClr val="black"/>
                    </a:solidFill>
                    <a:latin typeface="Calibri"/>
                  </a:rPr>
                  <a:t>Paul Chow</a:t>
                </a:r>
              </a:p>
            </p:txBody>
          </p:sp>
        </p:grpSp>
        <p:grpSp>
          <p:nvGrpSpPr>
            <p:cNvPr id="38" name="Group 37">
              <a:extLst>
                <a:ext uri="{FF2B5EF4-FFF2-40B4-BE49-F238E27FC236}">
                  <a16:creationId xmlns:a16="http://schemas.microsoft.com/office/drawing/2014/main" id="{8D0DD0D9-E0FE-2E9F-F59C-8E7D0E9782D8}"/>
                </a:ext>
              </a:extLst>
            </p:cNvPr>
            <p:cNvGrpSpPr/>
            <p:nvPr/>
          </p:nvGrpSpPr>
          <p:grpSpPr>
            <a:xfrm>
              <a:off x="5038180" y="1882049"/>
              <a:ext cx="782956" cy="1269505"/>
              <a:chOff x="10030953" y="8969605"/>
              <a:chExt cx="1043941" cy="1692672"/>
            </a:xfrm>
          </p:grpSpPr>
          <p:sp>
            <p:nvSpPr>
              <p:cNvPr id="46" name="TextBox 45">
                <a:extLst>
                  <a:ext uri="{FF2B5EF4-FFF2-40B4-BE49-F238E27FC236}">
                    <a16:creationId xmlns:a16="http://schemas.microsoft.com/office/drawing/2014/main" id="{5406D6A2-E08E-0A90-538D-1C240E728FD0}"/>
                  </a:ext>
                </a:extLst>
              </p:cNvPr>
              <p:cNvSpPr txBox="1"/>
              <p:nvPr/>
            </p:nvSpPr>
            <p:spPr>
              <a:xfrm>
                <a:off x="10030953" y="10200612"/>
                <a:ext cx="1043941" cy="461665"/>
              </a:xfrm>
              <a:prstGeom prst="rect">
                <a:avLst/>
              </a:prstGeom>
              <a:noFill/>
            </p:spPr>
            <p:txBody>
              <a:bodyPr wrap="square" rtlCol="0">
                <a:spAutoFit/>
              </a:bodyPr>
              <a:lstStyle/>
              <a:p>
                <a:pPr algn="ctr" defTabSz="685800"/>
                <a:r>
                  <a:rPr lang="en-US" sz="825" dirty="0">
                    <a:solidFill>
                      <a:prstClr val="black"/>
                    </a:solidFill>
                    <a:latin typeface="Calibri"/>
                  </a:rPr>
                  <a:t>Alex Patterson</a:t>
                </a:r>
              </a:p>
            </p:txBody>
          </p:sp>
          <p:pic>
            <p:nvPicPr>
              <p:cNvPr id="47" name="Picture 46">
                <a:extLst>
                  <a:ext uri="{FF2B5EF4-FFF2-40B4-BE49-F238E27FC236}">
                    <a16:creationId xmlns:a16="http://schemas.microsoft.com/office/drawing/2014/main" id="{EE942E32-6342-3D80-9DC5-502A8D6AB52C}"/>
                  </a:ext>
                </a:extLst>
              </p:cNvPr>
              <p:cNvPicPr preferRelativeResize="0">
                <a:picLocks/>
              </p:cNvPicPr>
              <p:nvPr/>
            </p:nvPicPr>
            <p:blipFill>
              <a:blip r:embed="rId11"/>
              <a:stretch>
                <a:fillRect/>
              </a:stretch>
            </p:blipFill>
            <p:spPr>
              <a:xfrm>
                <a:off x="10032478" y="8969605"/>
                <a:ext cx="1042416" cy="1242636"/>
              </a:xfrm>
              <a:prstGeom prst="rect">
                <a:avLst/>
              </a:prstGeom>
            </p:spPr>
          </p:pic>
        </p:grpSp>
        <p:grpSp>
          <p:nvGrpSpPr>
            <p:cNvPr id="40" name="Group 39">
              <a:extLst>
                <a:ext uri="{FF2B5EF4-FFF2-40B4-BE49-F238E27FC236}">
                  <a16:creationId xmlns:a16="http://schemas.microsoft.com/office/drawing/2014/main" id="{840B5155-5FC9-6F95-EEA8-EFB09B1ADEDB}"/>
                </a:ext>
              </a:extLst>
            </p:cNvPr>
            <p:cNvGrpSpPr/>
            <p:nvPr/>
          </p:nvGrpSpPr>
          <p:grpSpPr>
            <a:xfrm>
              <a:off x="2045370" y="4438115"/>
              <a:ext cx="828037" cy="1350383"/>
              <a:chOff x="16515287" y="6525698"/>
              <a:chExt cx="1104049" cy="1800510"/>
            </a:xfrm>
          </p:grpSpPr>
          <p:pic>
            <p:nvPicPr>
              <p:cNvPr id="44" name="Picture 43">
                <a:extLst>
                  <a:ext uri="{FF2B5EF4-FFF2-40B4-BE49-F238E27FC236}">
                    <a16:creationId xmlns:a16="http://schemas.microsoft.com/office/drawing/2014/main" id="{385D4714-26D1-8E26-3971-D329D6A7C9FC}"/>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16515287" y="6525698"/>
                <a:ext cx="1104049" cy="1328782"/>
              </a:xfrm>
              <a:prstGeom prst="rect">
                <a:avLst/>
              </a:prstGeom>
              <a:ln>
                <a:noFill/>
              </a:ln>
            </p:spPr>
          </p:pic>
          <p:sp>
            <p:nvSpPr>
              <p:cNvPr id="45" name="TextBox 44">
                <a:extLst>
                  <a:ext uri="{FF2B5EF4-FFF2-40B4-BE49-F238E27FC236}">
                    <a16:creationId xmlns:a16="http://schemas.microsoft.com/office/drawing/2014/main" id="{5C3CE20D-A30B-0B56-CC58-ED2F02B4B189}"/>
                  </a:ext>
                </a:extLst>
              </p:cNvPr>
              <p:cNvSpPr txBox="1">
                <a:spLocks/>
              </p:cNvSpPr>
              <p:nvPr/>
            </p:nvSpPr>
            <p:spPr>
              <a:xfrm>
                <a:off x="16515288" y="7864543"/>
                <a:ext cx="963121" cy="461665"/>
              </a:xfrm>
              <a:prstGeom prst="rect">
                <a:avLst/>
              </a:prstGeom>
              <a:noFill/>
            </p:spPr>
            <p:txBody>
              <a:bodyPr wrap="square" rtlCol="0">
                <a:spAutoFit/>
              </a:bodyPr>
              <a:lstStyle/>
              <a:p>
                <a:pPr algn="ctr" defTabSz="685800">
                  <a:tabLst>
                    <a:tab pos="268538" algn="l"/>
                  </a:tabLst>
                </a:pPr>
                <a:r>
                  <a:rPr lang="en-US" sz="825" dirty="0">
                    <a:solidFill>
                      <a:prstClr val="black"/>
                    </a:solidFill>
                    <a:latin typeface="Calibri"/>
                  </a:rPr>
                  <a:t>Rahmi Ozisik</a:t>
                </a:r>
              </a:p>
            </p:txBody>
          </p:sp>
        </p:grpSp>
        <p:grpSp>
          <p:nvGrpSpPr>
            <p:cNvPr id="41" name="Group 40">
              <a:extLst>
                <a:ext uri="{FF2B5EF4-FFF2-40B4-BE49-F238E27FC236}">
                  <a16:creationId xmlns:a16="http://schemas.microsoft.com/office/drawing/2014/main" id="{1D0A3D51-F112-CB52-98A2-1071DE92E879}"/>
                </a:ext>
              </a:extLst>
            </p:cNvPr>
            <p:cNvGrpSpPr/>
            <p:nvPr/>
          </p:nvGrpSpPr>
          <p:grpSpPr>
            <a:xfrm>
              <a:off x="3031188" y="3124551"/>
              <a:ext cx="938902" cy="1152192"/>
              <a:chOff x="3823680" y="3023068"/>
              <a:chExt cx="1251869" cy="1536255"/>
            </a:xfrm>
          </p:grpSpPr>
          <p:pic>
            <p:nvPicPr>
              <p:cNvPr id="42" name="Picture 41" descr="A person wearing glasses&#10;&#10;Description automatically generated with medium confidence">
                <a:extLst>
                  <a:ext uri="{FF2B5EF4-FFF2-40B4-BE49-F238E27FC236}">
                    <a16:creationId xmlns:a16="http://schemas.microsoft.com/office/drawing/2014/main" id="{12BAA8D9-314D-D5F0-E6FD-527B25753CF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189" r="6853"/>
              <a:stretch/>
            </p:blipFill>
            <p:spPr>
              <a:xfrm>
                <a:off x="3852870" y="3023068"/>
                <a:ext cx="1108328" cy="1237344"/>
              </a:xfrm>
              <a:prstGeom prst="rect">
                <a:avLst/>
              </a:prstGeom>
            </p:spPr>
          </p:pic>
          <p:sp>
            <p:nvSpPr>
              <p:cNvPr id="43" name="TextBox 42">
                <a:extLst>
                  <a:ext uri="{FF2B5EF4-FFF2-40B4-BE49-F238E27FC236}">
                    <a16:creationId xmlns:a16="http://schemas.microsoft.com/office/drawing/2014/main" id="{821C26B5-D2A4-039D-286A-A2BBBADB70EE}"/>
                  </a:ext>
                </a:extLst>
              </p:cNvPr>
              <p:cNvSpPr txBox="1"/>
              <p:nvPr/>
            </p:nvSpPr>
            <p:spPr>
              <a:xfrm>
                <a:off x="3823680" y="4266935"/>
                <a:ext cx="1251869" cy="292388"/>
              </a:xfrm>
              <a:prstGeom prst="rect">
                <a:avLst/>
              </a:prstGeom>
              <a:noFill/>
            </p:spPr>
            <p:txBody>
              <a:bodyPr wrap="square" rtlCol="0">
                <a:spAutoFit/>
              </a:bodyPr>
              <a:lstStyle/>
              <a:p>
                <a:pPr algn="ctr" defTabSz="685800"/>
                <a:r>
                  <a:rPr lang="en-US" sz="825" dirty="0">
                    <a:solidFill>
                      <a:prstClr val="black"/>
                    </a:solidFill>
                    <a:latin typeface="Calibri"/>
                  </a:rPr>
                  <a:t>Fred Willett</a:t>
                </a:r>
              </a:p>
            </p:txBody>
          </p:sp>
        </p:grpSp>
      </p:grpSp>
    </p:spTree>
    <p:extLst>
      <p:ext uri="{BB962C8B-B14F-4D97-AF65-F5344CB8AC3E}">
        <p14:creationId xmlns:p14="http://schemas.microsoft.com/office/powerpoint/2010/main" val="21257140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E141-1E75-131B-EAE5-CAAD6B7EF0F1}"/>
              </a:ext>
            </a:extLst>
          </p:cNvPr>
          <p:cNvSpPr>
            <a:spLocks noGrp="1"/>
          </p:cNvSpPr>
          <p:nvPr>
            <p:ph type="title"/>
          </p:nvPr>
        </p:nvSpPr>
        <p:spPr/>
        <p:txBody>
          <a:bodyPr/>
          <a:lstStyle/>
          <a:p>
            <a:pPr algn="ctr"/>
            <a:r>
              <a:rPr lang="en-US" dirty="0">
                <a:latin typeface="+mn-lt"/>
              </a:rPr>
              <a:t>Writing Style</a:t>
            </a:r>
          </a:p>
        </p:txBody>
      </p:sp>
      <p:sp>
        <p:nvSpPr>
          <p:cNvPr id="3" name="Content Placeholder 2">
            <a:extLst>
              <a:ext uri="{FF2B5EF4-FFF2-40B4-BE49-F238E27FC236}">
                <a16:creationId xmlns:a16="http://schemas.microsoft.com/office/drawing/2014/main" id="{32E1DA2F-4A6C-4DD3-F657-89517F1D2957}"/>
              </a:ext>
            </a:extLst>
          </p:cNvPr>
          <p:cNvSpPr>
            <a:spLocks noGrp="1"/>
          </p:cNvSpPr>
          <p:nvPr>
            <p:ph idx="1"/>
          </p:nvPr>
        </p:nvSpPr>
        <p:spPr>
          <a:xfrm>
            <a:off x="1297245" y="1455177"/>
            <a:ext cx="7443632" cy="2369574"/>
          </a:xfrm>
        </p:spPr>
        <p:txBody>
          <a:bodyPr>
            <a:noAutofit/>
          </a:bodyPr>
          <a:lstStyle/>
          <a:p>
            <a:r>
              <a:rPr lang="en-US" sz="2800" dirty="0"/>
              <a:t>Clear and Concise</a:t>
            </a:r>
          </a:p>
          <a:p>
            <a:r>
              <a:rPr lang="en-US" sz="2800" dirty="0"/>
              <a:t>Short Sentences</a:t>
            </a:r>
          </a:p>
          <a:p>
            <a:r>
              <a:rPr lang="en-US" sz="2800" dirty="0"/>
              <a:t>Use Formatting for Clarity</a:t>
            </a:r>
            <a:br>
              <a:rPr lang="en-US" sz="2800" dirty="0"/>
            </a:br>
            <a:r>
              <a:rPr lang="en-US" sz="2800" dirty="0"/>
              <a:t>   </a:t>
            </a:r>
            <a:r>
              <a:rPr lang="en-US" sz="2800" dirty="0">
                <a:solidFill>
                  <a:srgbClr val="0000FF"/>
                </a:solidFill>
              </a:rPr>
              <a:t>4.0 Design Concept</a:t>
            </a:r>
            <a:br>
              <a:rPr lang="en-US" sz="2800" dirty="0">
                <a:solidFill>
                  <a:srgbClr val="0000FF"/>
                </a:solidFill>
              </a:rPr>
            </a:br>
            <a:r>
              <a:rPr lang="en-US" sz="2800" dirty="0">
                <a:solidFill>
                  <a:srgbClr val="0000FF"/>
                </a:solidFill>
              </a:rPr>
              <a:t>	   4.1 Mechanical System</a:t>
            </a:r>
            <a:br>
              <a:rPr lang="en-US" sz="2800" dirty="0">
                <a:solidFill>
                  <a:srgbClr val="0000FF"/>
                </a:solidFill>
              </a:rPr>
            </a:br>
            <a:r>
              <a:rPr lang="en-US" sz="2800" dirty="0">
                <a:solidFill>
                  <a:srgbClr val="0000FF"/>
                </a:solidFill>
              </a:rPr>
              <a:t>		4.1.1  Engine</a:t>
            </a:r>
            <a:br>
              <a:rPr lang="en-US" sz="2800" dirty="0">
                <a:solidFill>
                  <a:srgbClr val="0000FF"/>
                </a:solidFill>
              </a:rPr>
            </a:br>
            <a:r>
              <a:rPr lang="en-US" sz="2800" dirty="0">
                <a:solidFill>
                  <a:srgbClr val="0000FF"/>
                </a:solidFill>
              </a:rPr>
              <a:t>		4.1.2  Powertrain</a:t>
            </a:r>
            <a:br>
              <a:rPr lang="en-US" sz="2800" dirty="0">
                <a:solidFill>
                  <a:srgbClr val="0000FF"/>
                </a:solidFill>
              </a:rPr>
            </a:br>
            <a:r>
              <a:rPr lang="en-US" sz="2800" dirty="0">
                <a:solidFill>
                  <a:srgbClr val="0000FF"/>
                </a:solidFill>
              </a:rPr>
              <a:t>	   4.2 Electrical System</a:t>
            </a:r>
            <a:br>
              <a:rPr lang="en-US" sz="2800" dirty="0">
                <a:solidFill>
                  <a:srgbClr val="0000FF"/>
                </a:solidFill>
              </a:rPr>
            </a:br>
            <a:r>
              <a:rPr lang="en-US" sz="2800" dirty="0">
                <a:solidFill>
                  <a:srgbClr val="0000FF"/>
                </a:solidFill>
              </a:rPr>
              <a:t>		4.2.1  Sensors</a:t>
            </a:r>
            <a:br>
              <a:rPr lang="en-US" sz="2800" dirty="0">
                <a:solidFill>
                  <a:srgbClr val="0000FF"/>
                </a:solidFill>
              </a:rPr>
            </a:br>
            <a:r>
              <a:rPr lang="en-US" sz="2800" dirty="0">
                <a:solidFill>
                  <a:srgbClr val="0000FF"/>
                </a:solidFill>
              </a:rPr>
              <a:t>		4.2.2  Controls</a:t>
            </a:r>
          </a:p>
          <a:p>
            <a:r>
              <a:rPr lang="en-US" sz="2800" dirty="0"/>
              <a:t>Use a Scale in Figures to show Dimensions</a:t>
            </a:r>
          </a:p>
        </p:txBody>
      </p:sp>
      <p:pic>
        <p:nvPicPr>
          <p:cNvPr id="5" name="Picture 4">
            <a:extLst>
              <a:ext uri="{FF2B5EF4-FFF2-40B4-BE49-F238E27FC236}">
                <a16:creationId xmlns:a16="http://schemas.microsoft.com/office/drawing/2014/main" id="{375FB655-BD70-1B24-0251-5B7ECA6FA184}"/>
              </a:ext>
            </a:extLst>
          </p:cNvPr>
          <p:cNvPicPr>
            <a:picLocks noChangeAspect="1"/>
          </p:cNvPicPr>
          <p:nvPr/>
        </p:nvPicPr>
        <p:blipFill>
          <a:blip r:embed="rId2"/>
          <a:stretch>
            <a:fillRect/>
          </a:stretch>
        </p:blipFill>
        <p:spPr>
          <a:xfrm>
            <a:off x="6575502" y="1371600"/>
            <a:ext cx="1691898" cy="3131574"/>
          </a:xfrm>
          <a:prstGeom prst="rect">
            <a:avLst/>
          </a:prstGeom>
        </p:spPr>
      </p:pic>
      <p:sp>
        <p:nvSpPr>
          <p:cNvPr id="6"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110</a:t>
            </a:fld>
            <a:endParaRPr lang="en-US" dirty="0"/>
          </a:p>
        </p:txBody>
      </p:sp>
      <p:sp>
        <p:nvSpPr>
          <p:cNvPr id="4" name="TextBox 3">
            <a:extLst>
              <a:ext uri="{FF2B5EF4-FFF2-40B4-BE49-F238E27FC236}">
                <a16:creationId xmlns:a16="http://schemas.microsoft.com/office/drawing/2014/main" id="{391C53E5-676F-A3A6-DE49-EB9EF73A94F9}"/>
              </a:ext>
            </a:extLst>
          </p:cNvPr>
          <p:cNvSpPr txBox="1"/>
          <p:nvPr/>
        </p:nvSpPr>
        <p:spPr>
          <a:xfrm>
            <a:off x="6533849" y="4572000"/>
            <a:ext cx="1733551" cy="646331"/>
          </a:xfrm>
          <a:prstGeom prst="rect">
            <a:avLst/>
          </a:prstGeom>
          <a:noFill/>
        </p:spPr>
        <p:txBody>
          <a:bodyPr wrap="none" rtlCol="0">
            <a:spAutoFit/>
          </a:bodyPr>
          <a:lstStyle/>
          <a:p>
            <a:pPr algn="ctr"/>
            <a:r>
              <a:rPr lang="en-US" dirty="0"/>
              <a:t>Figure 1 – Water</a:t>
            </a:r>
            <a:br>
              <a:rPr lang="en-US" dirty="0"/>
            </a:br>
            <a:r>
              <a:rPr lang="en-US" dirty="0"/>
              <a:t>Column Sensor</a:t>
            </a:r>
          </a:p>
        </p:txBody>
      </p:sp>
    </p:spTree>
    <p:extLst>
      <p:ext uri="{BB962C8B-B14F-4D97-AF65-F5344CB8AC3E}">
        <p14:creationId xmlns:p14="http://schemas.microsoft.com/office/powerpoint/2010/main" val="341724665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B84BD-F274-FCC0-D644-A59EE0AC7F8D}"/>
              </a:ext>
            </a:extLst>
          </p:cNvPr>
          <p:cNvSpPr>
            <a:spLocks noGrp="1"/>
          </p:cNvSpPr>
          <p:nvPr>
            <p:ph type="title"/>
          </p:nvPr>
        </p:nvSpPr>
        <p:spPr>
          <a:xfrm>
            <a:off x="628649" y="163958"/>
            <a:ext cx="7886700" cy="1325563"/>
          </a:xfrm>
        </p:spPr>
        <p:txBody>
          <a:bodyPr>
            <a:normAutofit/>
          </a:bodyPr>
          <a:lstStyle/>
          <a:p>
            <a:pPr algn="ctr"/>
            <a:r>
              <a:rPr lang="en-US" dirty="0"/>
              <a:t>Label Plots – axes, </a:t>
            </a:r>
            <a:br>
              <a:rPr lang="en-US" dirty="0"/>
            </a:br>
            <a:r>
              <a:rPr lang="en-US" dirty="0"/>
              <a:t>legend (for multiple data sets)</a:t>
            </a:r>
          </a:p>
        </p:txBody>
      </p:sp>
      <p:pic>
        <p:nvPicPr>
          <p:cNvPr id="4" name="Content Placeholder 3">
            <a:extLst>
              <a:ext uri="{FF2B5EF4-FFF2-40B4-BE49-F238E27FC236}">
                <a16:creationId xmlns:a16="http://schemas.microsoft.com/office/drawing/2014/main" id="{3A5B2B5A-5832-6CB7-2999-21242602DF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4598" y="1798193"/>
            <a:ext cx="7227955" cy="4351338"/>
          </a:xfrm>
          <a:prstGeom prst="rect">
            <a:avLst/>
          </a:prstGeom>
        </p:spPr>
      </p:pic>
      <p:sp>
        <p:nvSpPr>
          <p:cNvPr id="7" name="TextBox 6">
            <a:extLst>
              <a:ext uri="{FF2B5EF4-FFF2-40B4-BE49-F238E27FC236}">
                <a16:creationId xmlns:a16="http://schemas.microsoft.com/office/drawing/2014/main" id="{BCB9B9FA-383E-8ABE-036D-5DC51B26F7BD}"/>
              </a:ext>
            </a:extLst>
          </p:cNvPr>
          <p:cNvSpPr txBox="1"/>
          <p:nvPr/>
        </p:nvSpPr>
        <p:spPr>
          <a:xfrm>
            <a:off x="3216623" y="6319703"/>
            <a:ext cx="3783945" cy="307777"/>
          </a:xfrm>
          <a:prstGeom prst="rect">
            <a:avLst/>
          </a:prstGeom>
          <a:noFill/>
        </p:spPr>
        <p:txBody>
          <a:bodyPr wrap="square">
            <a:spAutoFit/>
          </a:bodyPr>
          <a:lstStyle/>
          <a:p>
            <a:r>
              <a:rPr lang="en-US" sz="1400" dirty="0">
                <a:effectLst/>
                <a:latin typeface="Times New Roman" panose="02020603050405020304" pitchFamily="18" charset="0"/>
                <a:ea typeface="Times New Roman" panose="02020603050405020304" pitchFamily="18" charset="0"/>
              </a:rPr>
              <a:t>Figure </a:t>
            </a:r>
            <a:r>
              <a:rPr lang="en-US" sz="1400" dirty="0">
                <a:effectLst/>
                <a:latin typeface="Times New Roman" panose="02020603050405020304" pitchFamily="18" charset="0"/>
                <a:ea typeface="MS Mincho" panose="02020609040205080304" pitchFamily="49" charset="-128"/>
              </a:rPr>
              <a:t>10</a:t>
            </a:r>
            <a:r>
              <a:rPr lang="en-US" sz="1400" dirty="0">
                <a:effectLst/>
                <a:latin typeface="Times New Roman" panose="02020603050405020304" pitchFamily="18" charset="0"/>
                <a:ea typeface="Times New Roman" panose="02020603050405020304" pitchFamily="18" charset="0"/>
              </a:rPr>
              <a:t> GUI Screen shows sensor output</a:t>
            </a:r>
            <a:endParaRPr lang="en-US" sz="1400" dirty="0"/>
          </a:p>
        </p:txBody>
      </p:sp>
      <p:sp>
        <p:nvSpPr>
          <p:cNvPr id="3" name="Slide Number Placeholder 2">
            <a:extLst>
              <a:ext uri="{FF2B5EF4-FFF2-40B4-BE49-F238E27FC236}">
                <a16:creationId xmlns:a16="http://schemas.microsoft.com/office/drawing/2014/main" id="{3FD2E678-72AF-FDB0-5C46-BDC50B667F8B}"/>
              </a:ext>
            </a:extLst>
          </p:cNvPr>
          <p:cNvSpPr>
            <a:spLocks noGrp="1"/>
          </p:cNvSpPr>
          <p:nvPr>
            <p:ph type="sldNum" sz="quarter" idx="12"/>
          </p:nvPr>
        </p:nvSpPr>
        <p:spPr/>
        <p:txBody>
          <a:bodyPr/>
          <a:lstStyle/>
          <a:p>
            <a:fld id="{028FE254-016A-4E51-98AE-D4B4E3F12C32}" type="slidenum">
              <a:rPr lang="en-US" smtClean="0"/>
              <a:t>111</a:t>
            </a:fld>
            <a:endParaRPr lang="en-US" dirty="0"/>
          </a:p>
        </p:txBody>
      </p:sp>
    </p:spTree>
    <p:extLst>
      <p:ext uri="{BB962C8B-B14F-4D97-AF65-F5344CB8AC3E}">
        <p14:creationId xmlns:p14="http://schemas.microsoft.com/office/powerpoint/2010/main" val="234344001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457200" y="0"/>
            <a:ext cx="8229600" cy="1143000"/>
          </a:xfrm>
        </p:spPr>
        <p:txBody>
          <a:bodyPr/>
          <a:lstStyle/>
          <a:p>
            <a:r>
              <a:rPr lang="en-US" dirty="0">
                <a:latin typeface="Calibri (Headings)"/>
              </a:rPr>
              <a:t>Provide Supporting Information</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776130" y="1143000"/>
            <a:ext cx="7709107" cy="4351338"/>
          </a:xfrm>
        </p:spPr>
        <p:txBody>
          <a:bodyPr>
            <a:noAutofit/>
          </a:bodyPr>
          <a:lstStyle/>
          <a:p>
            <a:r>
              <a:rPr lang="en-US" sz="2800" dirty="0"/>
              <a:t>To Support Your Hypothesis</a:t>
            </a:r>
            <a:br>
              <a:rPr lang="en-US" sz="2800" dirty="0"/>
            </a:br>
            <a:r>
              <a:rPr lang="en-US" sz="2800" dirty="0"/>
              <a:t>	- Data</a:t>
            </a:r>
            <a:br>
              <a:rPr lang="en-US" sz="2800" dirty="0"/>
            </a:br>
            <a:r>
              <a:rPr lang="en-US" sz="2800" dirty="0"/>
              <a:t>	- Experimental Results</a:t>
            </a:r>
            <a:br>
              <a:rPr lang="en-US" sz="2800" dirty="0"/>
            </a:br>
            <a:r>
              <a:rPr lang="en-US" sz="2800" dirty="0"/>
              <a:t>	- Published Information</a:t>
            </a:r>
            <a:endParaRPr lang="en-US" sz="2800" b="1" dirty="0">
              <a:solidFill>
                <a:srgbClr val="FF0000"/>
              </a:solidFill>
            </a:endParaRPr>
          </a:p>
          <a:p>
            <a:r>
              <a:rPr lang="en-US" sz="2800" b="1" dirty="0">
                <a:solidFill>
                  <a:srgbClr val="0000FF"/>
                </a:solidFill>
              </a:rPr>
              <a:t>OR</a:t>
            </a:r>
            <a:r>
              <a:rPr lang="en-US" sz="2800" dirty="0"/>
              <a:t> To Present an Alternate Perspective</a:t>
            </a:r>
            <a:br>
              <a:rPr lang="en-US" sz="2800" dirty="0"/>
            </a:br>
            <a:r>
              <a:rPr lang="en-US" sz="2800" dirty="0"/>
              <a:t>	- Findings from the Literature</a:t>
            </a:r>
          </a:p>
          <a:p>
            <a:r>
              <a:rPr lang="en-US" sz="2800" dirty="0"/>
              <a:t>References and Citations</a:t>
            </a:r>
            <a:br>
              <a:rPr lang="en-US" sz="2800" dirty="0"/>
            </a:br>
            <a:r>
              <a:rPr lang="en-US" sz="2800" dirty="0"/>
              <a:t>	Always Provide Attribution!</a:t>
            </a:r>
          </a:p>
          <a:p>
            <a:pPr marL="0" indent="0">
              <a:buNone/>
            </a:pPr>
            <a:endParaRPr lang="en-US" sz="2800" b="1" dirty="0"/>
          </a:p>
          <a:p>
            <a:pPr marL="0" indent="0">
              <a:buNone/>
            </a:pPr>
            <a:r>
              <a:rPr lang="en-US" sz="2800" b="1" dirty="0"/>
              <a:t>PLAGIARISM</a:t>
            </a:r>
            <a:r>
              <a:rPr lang="en-US" sz="2800" dirty="0"/>
              <a:t>:</a:t>
            </a:r>
            <a:br>
              <a:rPr lang="en-US" sz="2800" dirty="0"/>
            </a:br>
            <a:r>
              <a:rPr lang="en-US" sz="2800" dirty="0"/>
              <a:t>	Use of Others’ Data/Figures/Text </a:t>
            </a:r>
            <a:r>
              <a:rPr lang="en-US" sz="2800" dirty="0">
                <a:highlight>
                  <a:srgbClr val="FFFF00"/>
                </a:highlight>
              </a:rPr>
              <a:t>Without </a:t>
            </a:r>
            <a:r>
              <a:rPr lang="en-US" sz="2800" dirty="0"/>
              <a:t>	</a:t>
            </a:r>
            <a:r>
              <a:rPr lang="en-US" sz="2800" dirty="0">
                <a:highlight>
                  <a:srgbClr val="FFFF00"/>
                </a:highlight>
              </a:rPr>
              <a:t>Attribution</a:t>
            </a:r>
            <a:r>
              <a:rPr lang="en-US" sz="2800" dirty="0"/>
              <a:t> is Unethical and Not Acceptable</a:t>
            </a:r>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112</a:t>
            </a:fld>
            <a:endParaRPr lang="en-US" dirty="0"/>
          </a:p>
        </p:txBody>
      </p:sp>
    </p:spTree>
    <p:extLst>
      <p:ext uri="{BB962C8B-B14F-4D97-AF65-F5344CB8AC3E}">
        <p14:creationId xmlns:p14="http://schemas.microsoft.com/office/powerpoint/2010/main" val="64339462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685800" y="228600"/>
            <a:ext cx="7620000" cy="715962"/>
          </a:xfrm>
        </p:spPr>
        <p:txBody>
          <a:bodyPr>
            <a:normAutofit/>
          </a:bodyPr>
          <a:lstStyle/>
          <a:p>
            <a:pPr algn="ctr"/>
            <a:r>
              <a:rPr lang="en-US" sz="4000" dirty="0"/>
              <a:t>References</a:t>
            </a:r>
          </a:p>
        </p:txBody>
      </p:sp>
      <p:sp>
        <p:nvSpPr>
          <p:cNvPr id="3" name="Content Placeholder 2">
            <a:extLst>
              <a:ext uri="{FF2B5EF4-FFF2-40B4-BE49-F238E27FC236}">
                <a16:creationId xmlns:a16="http://schemas.microsoft.com/office/drawing/2014/main" id="{2D1C0F9F-1BB4-3D38-3D67-B4C69DAECBF8}"/>
              </a:ext>
            </a:extLst>
          </p:cNvPr>
          <p:cNvSpPr>
            <a:spLocks noGrp="1"/>
          </p:cNvSpPr>
          <p:nvPr>
            <p:ph idx="1"/>
          </p:nvPr>
        </p:nvSpPr>
        <p:spPr>
          <a:xfrm>
            <a:off x="552450" y="907492"/>
            <a:ext cx="7886700" cy="1990039"/>
          </a:xfrm>
        </p:spPr>
        <p:txBody>
          <a:bodyPr>
            <a:noAutofit/>
          </a:bodyPr>
          <a:lstStyle/>
          <a:p>
            <a:pPr>
              <a:spcBef>
                <a:spcPts val="300"/>
              </a:spcBef>
            </a:pPr>
            <a:r>
              <a:rPr lang="en-US" dirty="0"/>
              <a:t>Include Numbered Reference List</a:t>
            </a:r>
            <a:endParaRPr lang="en-US" sz="800" dirty="0"/>
          </a:p>
          <a:p>
            <a:pPr>
              <a:spcBef>
                <a:spcPts val="300"/>
              </a:spcBef>
            </a:pPr>
            <a:r>
              <a:rPr lang="en-US" dirty="0"/>
              <a:t>Use MS Word Built-in Utility</a:t>
            </a:r>
            <a:endParaRPr lang="en-US" sz="800" dirty="0"/>
          </a:p>
          <a:p>
            <a:pPr>
              <a:spcBef>
                <a:spcPts val="300"/>
              </a:spcBef>
            </a:pPr>
            <a:r>
              <a:rPr lang="en-US" dirty="0">
                <a:solidFill>
                  <a:srgbClr val="0000FF"/>
                </a:solidFill>
              </a:rPr>
              <a:t>All Figures and Tables must be referenced in the appropriate places in the text.</a:t>
            </a:r>
          </a:p>
          <a:p>
            <a:endParaRPr lang="en-US" sz="2800" dirty="0">
              <a:solidFill>
                <a:srgbClr val="0000FF"/>
              </a:solidFill>
            </a:endParaRPr>
          </a:p>
          <a:p>
            <a:endParaRPr lang="en-US" sz="2800" dirty="0">
              <a:solidFill>
                <a:srgbClr val="0000FF"/>
              </a:solidFill>
            </a:endParaRPr>
          </a:p>
          <a:p>
            <a:pPr marL="0" indent="0">
              <a:buNone/>
            </a:pPr>
            <a:endParaRPr lang="en-US" sz="2800" dirty="0">
              <a:solidFill>
                <a:srgbClr val="0000FF"/>
              </a:solidFill>
            </a:endParaRPr>
          </a:p>
          <a:p>
            <a:endParaRPr lang="en-US" sz="2800"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113</a:t>
            </a:fld>
            <a:endParaRPr lang="en-US" dirty="0"/>
          </a:p>
        </p:txBody>
      </p:sp>
      <p:sp>
        <p:nvSpPr>
          <p:cNvPr id="7" name="Content Placeholder 2">
            <a:extLst>
              <a:ext uri="{FF2B5EF4-FFF2-40B4-BE49-F238E27FC236}">
                <a16:creationId xmlns:a16="http://schemas.microsoft.com/office/drawing/2014/main" id="{17D2C8F4-E894-5129-509B-523942261026}"/>
              </a:ext>
            </a:extLst>
          </p:cNvPr>
          <p:cNvSpPr txBox="1">
            <a:spLocks/>
          </p:cNvSpPr>
          <p:nvPr/>
        </p:nvSpPr>
        <p:spPr>
          <a:xfrm>
            <a:off x="552450" y="3069639"/>
            <a:ext cx="8458200" cy="33299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300"/>
              </a:spcBef>
            </a:pPr>
            <a:r>
              <a:rPr lang="en-US" dirty="0"/>
              <a:t>Is it a Legitimate/Reliable Reference?</a:t>
            </a:r>
            <a:br>
              <a:rPr lang="en-US" dirty="0"/>
            </a:br>
            <a:r>
              <a:rPr lang="en-US" sz="2800" dirty="0"/>
              <a:t>	- Peer Reviewed Journal Articles</a:t>
            </a:r>
            <a:br>
              <a:rPr lang="en-US" sz="2800" dirty="0"/>
            </a:br>
            <a:r>
              <a:rPr lang="en-US" sz="2800" dirty="0"/>
              <a:t>	- Technical Reports</a:t>
            </a:r>
            <a:br>
              <a:rPr lang="en-US" sz="2800" dirty="0"/>
            </a:br>
            <a:r>
              <a:rPr lang="en-US" sz="2800" dirty="0"/>
              <a:t>	- Textbook/Handbook</a:t>
            </a:r>
            <a:br>
              <a:rPr lang="en-US" sz="2800" dirty="0"/>
            </a:br>
            <a:r>
              <a:rPr lang="en-US" sz="2800" dirty="0"/>
              <a:t>	- Industry Website</a:t>
            </a:r>
          </a:p>
          <a:p>
            <a:pPr>
              <a:spcBef>
                <a:spcPts val="300"/>
              </a:spcBef>
            </a:pPr>
            <a:r>
              <a:rPr lang="en-US" dirty="0"/>
              <a:t>For Web references, ensure all Reference Links are functional	</a:t>
            </a:r>
          </a:p>
        </p:txBody>
      </p:sp>
    </p:spTree>
    <p:extLst>
      <p:ext uri="{BB962C8B-B14F-4D97-AF65-F5344CB8AC3E}">
        <p14:creationId xmlns:p14="http://schemas.microsoft.com/office/powerpoint/2010/main" val="23001613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13FE1B-1E49-58A7-4EEE-4609825C2145}"/>
              </a:ext>
            </a:extLst>
          </p:cNvPr>
          <p:cNvSpPr/>
          <p:nvPr/>
        </p:nvSpPr>
        <p:spPr>
          <a:xfrm>
            <a:off x="343516" y="2644884"/>
            <a:ext cx="295582" cy="2448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p:txBody>
          <a:bodyPr>
            <a:normAutofit/>
          </a:bodyPr>
          <a:lstStyle/>
          <a:p>
            <a:pPr algn="ctr"/>
            <a:r>
              <a:rPr lang="en-US" sz="4000" dirty="0"/>
              <a:t>Reference List</a:t>
            </a:r>
          </a:p>
        </p:txBody>
      </p:sp>
      <p:pic>
        <p:nvPicPr>
          <p:cNvPr id="8" name="Content Placeholder 7">
            <a:extLst>
              <a:ext uri="{FF2B5EF4-FFF2-40B4-BE49-F238E27FC236}">
                <a16:creationId xmlns:a16="http://schemas.microsoft.com/office/drawing/2014/main" id="{BB6406BF-68B6-7C24-1632-C3481C492267}"/>
              </a:ext>
            </a:extLst>
          </p:cNvPr>
          <p:cNvPicPr>
            <a:picLocks noGrp="1" noChangeAspect="1"/>
          </p:cNvPicPr>
          <p:nvPr>
            <p:ph idx="1"/>
          </p:nvPr>
        </p:nvPicPr>
        <p:blipFill>
          <a:blip r:embed="rId2"/>
          <a:stretch>
            <a:fillRect/>
          </a:stretch>
        </p:blipFill>
        <p:spPr>
          <a:xfrm>
            <a:off x="383287" y="2084442"/>
            <a:ext cx="8603400" cy="3017110"/>
          </a:xfrm>
          <a:prstGeom prst="rect">
            <a:avLst/>
          </a:prstGeom>
        </p:spPr>
      </p:pic>
      <p:sp>
        <p:nvSpPr>
          <p:cNvPr id="3" name="Slide Number Placeholder 2">
            <a:extLst>
              <a:ext uri="{FF2B5EF4-FFF2-40B4-BE49-F238E27FC236}">
                <a16:creationId xmlns:a16="http://schemas.microsoft.com/office/drawing/2014/main" id="{238CE8E4-4CD4-7168-1726-4D937C1A9DD1}"/>
              </a:ext>
            </a:extLst>
          </p:cNvPr>
          <p:cNvSpPr>
            <a:spLocks noGrp="1"/>
          </p:cNvSpPr>
          <p:nvPr>
            <p:ph type="sldNum" sz="quarter" idx="12"/>
          </p:nvPr>
        </p:nvSpPr>
        <p:spPr/>
        <p:txBody>
          <a:bodyPr/>
          <a:lstStyle/>
          <a:p>
            <a:fld id="{028FE254-016A-4E51-98AE-D4B4E3F12C32}" type="slidenum">
              <a:rPr lang="en-US" smtClean="0"/>
              <a:t>114</a:t>
            </a:fld>
            <a:endParaRPr lang="en-US" dirty="0"/>
          </a:p>
        </p:txBody>
      </p:sp>
    </p:spTree>
    <p:extLst>
      <p:ext uri="{BB962C8B-B14F-4D97-AF65-F5344CB8AC3E}">
        <p14:creationId xmlns:p14="http://schemas.microsoft.com/office/powerpoint/2010/main" val="325079852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F619C13-4789-1CD6-2491-CA99A4CD5F63}"/>
              </a:ext>
            </a:extLst>
          </p:cNvPr>
          <p:cNvSpPr/>
          <p:nvPr/>
        </p:nvSpPr>
        <p:spPr>
          <a:xfrm>
            <a:off x="4368114" y="2133600"/>
            <a:ext cx="405714"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913FE1B-1E49-58A7-4EEE-4609825C2145}"/>
              </a:ext>
            </a:extLst>
          </p:cNvPr>
          <p:cNvSpPr/>
          <p:nvPr/>
        </p:nvSpPr>
        <p:spPr>
          <a:xfrm>
            <a:off x="609600" y="2133600"/>
            <a:ext cx="915988"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513117" y="264633"/>
            <a:ext cx="7886700" cy="1325563"/>
          </a:xfrm>
        </p:spPr>
        <p:txBody>
          <a:bodyPr>
            <a:normAutofit/>
          </a:bodyPr>
          <a:lstStyle/>
          <a:p>
            <a:pPr algn="ctr"/>
            <a:r>
              <a:rPr lang="en-US" dirty="0"/>
              <a:t>Refer to Figs in Text</a:t>
            </a:r>
            <a:br>
              <a:rPr lang="en-US" dirty="0"/>
            </a:br>
            <a:r>
              <a:rPr lang="en-US" dirty="0"/>
              <a:t>Cite Refs</a:t>
            </a:r>
          </a:p>
        </p:txBody>
      </p:sp>
      <p:sp>
        <p:nvSpPr>
          <p:cNvPr id="10" name="TextBox 9">
            <a:extLst>
              <a:ext uri="{FF2B5EF4-FFF2-40B4-BE49-F238E27FC236}">
                <a16:creationId xmlns:a16="http://schemas.microsoft.com/office/drawing/2014/main" id="{FCE64729-9F15-2125-A80D-5321724C3337}"/>
              </a:ext>
            </a:extLst>
          </p:cNvPr>
          <p:cNvSpPr txBox="1"/>
          <p:nvPr/>
        </p:nvSpPr>
        <p:spPr>
          <a:xfrm>
            <a:off x="2667000" y="5759728"/>
            <a:ext cx="3810000" cy="369332"/>
          </a:xfrm>
          <a:prstGeom prst="rect">
            <a:avLst/>
          </a:prstGeom>
          <a:solidFill>
            <a:schemeClr val="bg1"/>
          </a:solidFill>
        </p:spPr>
        <p:txBody>
          <a:bodyPr wrap="square" rtlCol="0">
            <a:spAutoFit/>
          </a:bodyPr>
          <a:lstStyle/>
          <a:p>
            <a:r>
              <a:rPr lang="en-US" dirty="0">
                <a:highlight>
                  <a:srgbClr val="00FFFF"/>
                </a:highlight>
              </a:rPr>
              <a:t>Figure 7</a:t>
            </a:r>
            <a:r>
              <a:rPr lang="en-US" dirty="0"/>
              <a:t>.  Fathom ROV Tether </a:t>
            </a:r>
            <a:r>
              <a:rPr lang="en-US" dirty="0">
                <a:highlight>
                  <a:srgbClr val="00FFFF"/>
                </a:highlight>
              </a:rPr>
              <a:t>[26]</a:t>
            </a:r>
          </a:p>
        </p:txBody>
      </p:sp>
      <p:grpSp>
        <p:nvGrpSpPr>
          <p:cNvPr id="21" name="Group 20">
            <a:extLst>
              <a:ext uri="{FF2B5EF4-FFF2-40B4-BE49-F238E27FC236}">
                <a16:creationId xmlns:a16="http://schemas.microsoft.com/office/drawing/2014/main" id="{C7989C89-CC46-BEA0-553F-CF3AF4BB5DF0}"/>
              </a:ext>
            </a:extLst>
          </p:cNvPr>
          <p:cNvGrpSpPr/>
          <p:nvPr/>
        </p:nvGrpSpPr>
        <p:grpSpPr>
          <a:xfrm>
            <a:off x="661085" y="2133600"/>
            <a:ext cx="8001001" cy="3971925"/>
            <a:chOff x="609601" y="2133600"/>
            <a:chExt cx="8001001" cy="3971925"/>
          </a:xfrm>
        </p:grpSpPr>
        <p:sp>
          <p:nvSpPr>
            <p:cNvPr id="5" name="Rectangle 5">
              <a:extLst>
                <a:ext uri="{FF2B5EF4-FFF2-40B4-BE49-F238E27FC236}">
                  <a16:creationId xmlns:a16="http://schemas.microsoft.com/office/drawing/2014/main" id="{5522B1FF-D7A1-05AE-3970-E8A0D2A3F549}"/>
                </a:ext>
              </a:extLst>
            </p:cNvPr>
            <p:cNvSpPr>
              <a:spLocks noChangeArrowheads="1"/>
            </p:cNvSpPr>
            <p:nvPr/>
          </p:nvSpPr>
          <p:spPr bwMode="auto">
            <a:xfrm>
              <a:off x="611189" y="2133600"/>
              <a:ext cx="7999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Figure 7 shows the Fathom ROV Tether [26]. This cable was selected to be used to </a:t>
              </a:r>
              <a:endParaRPr kumimoji="0" lang="en-US" altLang="en-US" b="0" i="0" u="none" strike="noStrike" cap="none" normalizeH="0" baseline="0" dirty="0">
                <a:ln>
                  <a:noFill/>
                </a:ln>
                <a:solidFill>
                  <a:schemeClr val="tx1"/>
                </a:solidFill>
                <a:effectLst/>
              </a:endParaRPr>
            </a:p>
          </p:txBody>
        </p:sp>
        <p:sp>
          <p:nvSpPr>
            <p:cNvPr id="6" name="Rectangle 6">
              <a:extLst>
                <a:ext uri="{FF2B5EF4-FFF2-40B4-BE49-F238E27FC236}">
                  <a16:creationId xmlns:a16="http://schemas.microsoft.com/office/drawing/2014/main" id="{57D7585D-8F29-CB68-2379-42E499091031}"/>
                </a:ext>
              </a:extLst>
            </p:cNvPr>
            <p:cNvSpPr>
              <a:spLocks noChangeArrowheads="1"/>
            </p:cNvSpPr>
            <p:nvPr/>
          </p:nvSpPr>
          <p:spPr bwMode="auto">
            <a:xfrm>
              <a:off x="609601" y="2390775"/>
              <a:ext cx="77200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rgbClr val="000000"/>
                  </a:solidFill>
                  <a:latin typeface="Times New Roman" panose="02020603050405020304" pitchFamily="18" charset="0"/>
                </a:rPr>
                <a:t>p</a:t>
              </a:r>
              <a:r>
                <a:rPr kumimoji="0" lang="en-US" altLang="en-US" b="0" i="0" u="none" strike="noStrike" cap="none" normalizeH="0" baseline="0" dirty="0">
                  <a:ln>
                    <a:noFill/>
                  </a:ln>
                  <a:solidFill>
                    <a:srgbClr val="000000"/>
                  </a:solidFill>
                  <a:effectLst/>
                  <a:latin typeface="Times New Roman" panose="02020603050405020304" pitchFamily="18" charset="0"/>
                </a:rPr>
                <a:t>ower, communicate with, raise and lower the Sensor Pod. The cable contains four </a:t>
              </a:r>
              <a:br>
                <a:rPr kumimoji="0" lang="en-US" altLang="en-US" b="0" i="0" u="none" strike="noStrike" cap="none" normalizeH="0" baseline="0" dirty="0">
                  <a:ln>
                    <a:noFill/>
                  </a:ln>
                  <a:solidFill>
                    <a:srgbClr val="000000"/>
                  </a:solidFill>
                  <a:effectLst/>
                  <a:latin typeface="Times New Roman" panose="02020603050405020304" pitchFamily="18" charset="0"/>
                </a:rPr>
              </a:br>
              <a:r>
                <a:rPr kumimoji="0" lang="en-US" altLang="en-US" b="0" i="0" u="none" strike="noStrike" cap="none" normalizeH="0" baseline="0" dirty="0">
                  <a:ln>
                    <a:noFill/>
                  </a:ln>
                  <a:solidFill>
                    <a:srgbClr val="000000"/>
                  </a:solidFill>
                  <a:effectLst/>
                  <a:latin typeface="Times New Roman" panose="02020603050405020304" pitchFamily="18" charset="0"/>
                </a:rPr>
                <a:t>twisted pairs.</a:t>
              </a:r>
              <a:endParaRPr kumimoji="0" lang="en-US" altLang="en-US" b="0" i="0" u="none" strike="noStrike" cap="none" normalizeH="0" baseline="0" dirty="0">
                <a:ln>
                  <a:noFill/>
                </a:ln>
                <a:solidFill>
                  <a:schemeClr val="tx1"/>
                </a:solidFill>
                <a:effectLst/>
              </a:endParaRPr>
            </a:p>
          </p:txBody>
        </p:sp>
        <p:sp>
          <p:nvSpPr>
            <p:cNvPr id="14" name="Rectangle 10">
              <a:extLst>
                <a:ext uri="{FF2B5EF4-FFF2-40B4-BE49-F238E27FC236}">
                  <a16:creationId xmlns:a16="http://schemas.microsoft.com/office/drawing/2014/main" id="{C3CE0751-6918-F4D5-108A-140F831F2227}"/>
                </a:ext>
              </a:extLst>
            </p:cNvPr>
            <p:cNvSpPr>
              <a:spLocks noChangeArrowheads="1"/>
            </p:cNvSpPr>
            <p:nvPr/>
          </p:nvSpPr>
          <p:spPr bwMode="auto">
            <a:xfrm>
              <a:off x="6948489" y="2843213"/>
              <a:ext cx="123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11">
              <a:extLst>
                <a:ext uri="{FF2B5EF4-FFF2-40B4-BE49-F238E27FC236}">
                  <a16:creationId xmlns:a16="http://schemas.microsoft.com/office/drawing/2014/main" id="{D691D893-AC9F-79C9-FBB8-B82948776F3D}"/>
                </a:ext>
              </a:extLst>
            </p:cNvPr>
            <p:cNvSpPr>
              <a:spLocks noChangeArrowheads="1"/>
            </p:cNvSpPr>
            <p:nvPr/>
          </p:nvSpPr>
          <p:spPr bwMode="auto">
            <a:xfrm>
              <a:off x="5643564" y="5557838"/>
              <a:ext cx="1301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B05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3">
              <a:extLst>
                <a:ext uri="{FF2B5EF4-FFF2-40B4-BE49-F238E27FC236}">
                  <a16:creationId xmlns:a16="http://schemas.microsoft.com/office/drawing/2014/main" id="{63F5E00D-E9F4-2036-8770-47570976238B}"/>
                </a:ext>
              </a:extLst>
            </p:cNvPr>
            <p:cNvSpPr>
              <a:spLocks noChangeArrowheads="1"/>
            </p:cNvSpPr>
            <p:nvPr/>
          </p:nvSpPr>
          <p:spPr bwMode="auto">
            <a:xfrm>
              <a:off x="3624264" y="5829300"/>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Rectangle 14">
              <a:extLst>
                <a:ext uri="{FF2B5EF4-FFF2-40B4-BE49-F238E27FC236}">
                  <a16:creationId xmlns:a16="http://schemas.microsoft.com/office/drawing/2014/main" id="{FABB5840-275F-627C-0893-63FD35F46BF0}"/>
                </a:ext>
              </a:extLst>
            </p:cNvPr>
            <p:cNvSpPr>
              <a:spLocks noChangeArrowheads="1"/>
            </p:cNvSpPr>
            <p:nvPr/>
          </p:nvSpPr>
          <p:spPr bwMode="auto">
            <a:xfrm>
              <a:off x="3705226"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16">
              <a:extLst>
                <a:ext uri="{FF2B5EF4-FFF2-40B4-BE49-F238E27FC236}">
                  <a16:creationId xmlns:a16="http://schemas.microsoft.com/office/drawing/2014/main" id="{34C00928-5953-B3D6-0652-DAFB5167AC26}"/>
                </a:ext>
              </a:extLst>
            </p:cNvPr>
            <p:cNvSpPr>
              <a:spLocks noChangeArrowheads="1"/>
            </p:cNvSpPr>
            <p:nvPr/>
          </p:nvSpPr>
          <p:spPr bwMode="auto">
            <a:xfrm>
              <a:off x="5475289"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41" name="Picture 17">
              <a:extLst>
                <a:ext uri="{FF2B5EF4-FFF2-40B4-BE49-F238E27FC236}">
                  <a16:creationId xmlns:a16="http://schemas.microsoft.com/office/drawing/2014/main" id="{A8DBDBE1-ECF4-E620-B4F4-E8FC740DC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7039" y="3055938"/>
              <a:ext cx="26765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Slide Number Placeholder 2">
            <a:extLst>
              <a:ext uri="{FF2B5EF4-FFF2-40B4-BE49-F238E27FC236}">
                <a16:creationId xmlns:a16="http://schemas.microsoft.com/office/drawing/2014/main" id="{324077D5-F87F-8330-5319-C72E2261F98D}"/>
              </a:ext>
            </a:extLst>
          </p:cNvPr>
          <p:cNvSpPr>
            <a:spLocks noGrp="1"/>
          </p:cNvSpPr>
          <p:nvPr>
            <p:ph type="sldNum" sz="quarter" idx="12"/>
          </p:nvPr>
        </p:nvSpPr>
        <p:spPr/>
        <p:txBody>
          <a:bodyPr/>
          <a:lstStyle/>
          <a:p>
            <a:fld id="{028FE254-016A-4E51-98AE-D4B4E3F12C32}" type="slidenum">
              <a:rPr lang="en-US" smtClean="0"/>
              <a:t>115</a:t>
            </a:fld>
            <a:endParaRPr lang="en-US" dirty="0"/>
          </a:p>
        </p:txBody>
      </p:sp>
    </p:spTree>
    <p:extLst>
      <p:ext uri="{BB962C8B-B14F-4D97-AF65-F5344CB8AC3E}">
        <p14:creationId xmlns:p14="http://schemas.microsoft.com/office/powerpoint/2010/main" val="62253075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466424" y="310896"/>
            <a:ext cx="7886700" cy="1325563"/>
          </a:xfrm>
        </p:spPr>
        <p:txBody>
          <a:bodyPr>
            <a:normAutofit/>
          </a:bodyPr>
          <a:lstStyle/>
          <a:p>
            <a:pPr algn="ctr"/>
            <a:r>
              <a:rPr lang="en-US" dirty="0"/>
              <a:t>Resources</a:t>
            </a:r>
          </a:p>
        </p:txBody>
      </p:sp>
      <p:pic>
        <p:nvPicPr>
          <p:cNvPr id="1026" name="Picture 2" descr="Center for Global Communication+Design">
            <a:extLst>
              <a:ext uri="{FF2B5EF4-FFF2-40B4-BE49-F238E27FC236}">
                <a16:creationId xmlns:a16="http://schemas.microsoft.com/office/drawing/2014/main" id="{10C6C3F3-5DA0-AA8A-4C0B-BC892F7F3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1" y="2055340"/>
            <a:ext cx="5867400" cy="14668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90E31BE-6647-9335-71C7-41048732786A}"/>
              </a:ext>
            </a:extLst>
          </p:cNvPr>
          <p:cNvSpPr txBox="1"/>
          <p:nvPr/>
        </p:nvSpPr>
        <p:spPr>
          <a:xfrm>
            <a:off x="1447800" y="5105400"/>
            <a:ext cx="6459183" cy="707886"/>
          </a:xfrm>
          <a:prstGeom prst="rect">
            <a:avLst/>
          </a:prstGeom>
          <a:noFill/>
        </p:spPr>
        <p:txBody>
          <a:bodyPr wrap="square" rtlCol="0">
            <a:spAutoFit/>
          </a:bodyPr>
          <a:lstStyle/>
          <a:p>
            <a:r>
              <a:rPr lang="en-US" sz="4000" dirty="0"/>
              <a:t>- Design Lab Workshop</a:t>
            </a:r>
          </a:p>
        </p:txBody>
      </p:sp>
      <p:sp>
        <p:nvSpPr>
          <p:cNvPr id="5" name="TextBox 4">
            <a:extLst>
              <a:ext uri="{FF2B5EF4-FFF2-40B4-BE49-F238E27FC236}">
                <a16:creationId xmlns:a16="http://schemas.microsoft.com/office/drawing/2014/main" id="{FD41D112-CB02-69BE-EE98-789758DDA497}"/>
              </a:ext>
            </a:extLst>
          </p:cNvPr>
          <p:cNvSpPr txBox="1"/>
          <p:nvPr/>
        </p:nvSpPr>
        <p:spPr>
          <a:xfrm>
            <a:off x="2286000" y="3733800"/>
            <a:ext cx="5867400" cy="461665"/>
          </a:xfrm>
          <a:prstGeom prst="rect">
            <a:avLst/>
          </a:prstGeom>
          <a:noFill/>
        </p:spPr>
        <p:txBody>
          <a:bodyPr wrap="square">
            <a:spAutoFit/>
          </a:bodyPr>
          <a:lstStyle/>
          <a:p>
            <a:r>
              <a:rPr lang="en-US" sz="2400" b="1" dirty="0">
                <a:solidFill>
                  <a:srgbClr val="0070C0"/>
                </a:solidFill>
              </a:rPr>
              <a:t>https://info.rpi.edu/comm-d</a:t>
            </a:r>
          </a:p>
        </p:txBody>
      </p:sp>
      <p:sp>
        <p:nvSpPr>
          <p:cNvPr id="4" name="Slide Number Placeholder 3">
            <a:extLst>
              <a:ext uri="{FF2B5EF4-FFF2-40B4-BE49-F238E27FC236}">
                <a16:creationId xmlns:a16="http://schemas.microsoft.com/office/drawing/2014/main" id="{D8EF9D99-28AC-AC5B-1E9D-0E080CDB437D}"/>
              </a:ext>
            </a:extLst>
          </p:cNvPr>
          <p:cNvSpPr>
            <a:spLocks noGrp="1"/>
          </p:cNvSpPr>
          <p:nvPr>
            <p:ph type="sldNum" sz="quarter" idx="12"/>
          </p:nvPr>
        </p:nvSpPr>
        <p:spPr/>
        <p:txBody>
          <a:bodyPr/>
          <a:lstStyle/>
          <a:p>
            <a:fld id="{028FE254-016A-4E51-98AE-D4B4E3F12C32}" type="slidenum">
              <a:rPr lang="en-US" smtClean="0"/>
              <a:t>116</a:t>
            </a:fld>
            <a:endParaRPr lang="en-US" dirty="0"/>
          </a:p>
        </p:txBody>
      </p:sp>
    </p:spTree>
    <p:extLst>
      <p:ext uri="{BB962C8B-B14F-4D97-AF65-F5344CB8AC3E}">
        <p14:creationId xmlns:p14="http://schemas.microsoft.com/office/powerpoint/2010/main" val="281144236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dirty="0"/>
              <a:t>50 min – Creation of Project Statement and Objectives &amp; Engineering Tools and Methods </a:t>
            </a:r>
          </a:p>
        </p:txBody>
      </p:sp>
      <p:sp>
        <p:nvSpPr>
          <p:cNvPr id="3" name="Content Placeholder 2"/>
          <p:cNvSpPr>
            <a:spLocks noGrp="1"/>
          </p:cNvSpPr>
          <p:nvPr>
            <p:ph idx="1"/>
          </p:nvPr>
        </p:nvSpPr>
        <p:spPr>
          <a:xfrm>
            <a:off x="427383" y="1752600"/>
            <a:ext cx="8229600" cy="4968875"/>
          </a:xfrm>
        </p:spPr>
        <p:txBody>
          <a:bodyPr>
            <a:normAutofit fontScale="92500" lnSpcReduction="10000"/>
          </a:bodyPr>
          <a:lstStyle/>
          <a:p>
            <a:pPr lvl="1">
              <a:buFont typeface="Arial" panose="020B0604020202020204" pitchFamily="34" charset="0"/>
              <a:buChar char="•"/>
            </a:pPr>
            <a:r>
              <a:rPr lang="en-US" sz="2400" dirty="0"/>
              <a:t>Templates for both documents are on the Capstone Support Wiki</a:t>
            </a:r>
          </a:p>
          <a:p>
            <a:pPr lvl="2"/>
            <a:r>
              <a:rPr lang="en-US" dirty="0"/>
              <a:t> </a:t>
            </a:r>
            <a:r>
              <a:rPr lang="en-US" sz="1400" dirty="0">
                <a:hlinkClick r:id="rId2"/>
              </a:rPr>
              <a:t>https://designlab.eng.rpi.edu/edn/projects/capstone-support-dev/wiki/Templates_and_Forms</a:t>
            </a:r>
            <a:r>
              <a:rPr lang="en-US" sz="1400" dirty="0"/>
              <a:t> </a:t>
            </a:r>
          </a:p>
          <a:p>
            <a:pPr lvl="1">
              <a:buFont typeface="Arial" panose="020B0604020202020204" pitchFamily="34" charset="0"/>
              <a:buChar char="•"/>
            </a:pPr>
            <a:r>
              <a:rPr lang="en-US" sz="2400" dirty="0"/>
              <a:t>Instructions</a:t>
            </a:r>
          </a:p>
          <a:p>
            <a:pPr lvl="2">
              <a:buClr>
                <a:schemeClr val="tx1"/>
              </a:buClr>
            </a:pPr>
            <a:r>
              <a:rPr lang="en-US" sz="1400" dirty="0">
                <a:hlinkClick r:id="rId3"/>
              </a:rPr>
              <a:t>https://designlab.eng.rpi.edu/edn/projects/capstone-support-dev/wiki/Project_Statement_and_Objectives</a:t>
            </a:r>
            <a:endParaRPr lang="en-US" sz="1400" dirty="0"/>
          </a:p>
          <a:p>
            <a:pPr lvl="2">
              <a:buClr>
                <a:schemeClr val="tx1"/>
              </a:buClr>
            </a:pPr>
            <a:r>
              <a:rPr lang="en-US" sz="1400" dirty="0">
                <a:solidFill>
                  <a:srgbClr val="FF0000"/>
                </a:solidFill>
                <a:hlinkClick r:id="rId4"/>
              </a:rPr>
              <a:t>https://designlab.eng.rpi.edu/edn/projects/capstone-support-dev/wiki/Engineering_Tools_and_Methods_Worksheet</a:t>
            </a:r>
            <a:r>
              <a:rPr lang="en-US" sz="1400" dirty="0">
                <a:solidFill>
                  <a:srgbClr val="FF0000"/>
                </a:solidFill>
              </a:rPr>
              <a:t> </a:t>
            </a:r>
          </a:p>
          <a:p>
            <a:pPr lvl="1"/>
            <a:endParaRPr lang="en-US" sz="2400" dirty="0"/>
          </a:p>
          <a:p>
            <a:pPr lvl="1">
              <a:buFont typeface="Arial" panose="020B0604020202020204" pitchFamily="34" charset="0"/>
              <a:buChar char="•"/>
            </a:pPr>
            <a:r>
              <a:rPr lang="en-US" sz="2400" dirty="0"/>
              <a:t>Your CE &amp; PE are available to answer any questions and review your work</a:t>
            </a:r>
          </a:p>
          <a:p>
            <a:pPr lvl="1">
              <a:buFont typeface="Arial" panose="020B0604020202020204" pitchFamily="34" charset="0"/>
              <a:buChar char="•"/>
            </a:pPr>
            <a:r>
              <a:rPr lang="en-US" sz="2400" dirty="0"/>
              <a:t>Finish &amp; save in ‘working\Reports\Final Report + Poster‘ folder in the Repository as Prep for next Meeting</a:t>
            </a:r>
          </a:p>
          <a:p>
            <a:pPr lvl="1">
              <a:buFont typeface="Arial" panose="020B0604020202020204" pitchFamily="34" charset="0"/>
              <a:buChar char="•"/>
            </a:pPr>
            <a:r>
              <a:rPr lang="en-US" sz="2400" dirty="0"/>
              <a:t>Files in the Repo can be revised as needed. These are drafts and your documents may later change as the engineering team learns more!</a:t>
            </a:r>
          </a:p>
          <a:p>
            <a:pPr lvl="2"/>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117</a:t>
            </a:fld>
            <a:endParaRPr lang="en-US" dirty="0"/>
          </a:p>
        </p:txBody>
      </p:sp>
    </p:spTree>
    <p:extLst>
      <p:ext uri="{BB962C8B-B14F-4D97-AF65-F5344CB8AC3E}">
        <p14:creationId xmlns:p14="http://schemas.microsoft.com/office/powerpoint/2010/main" val="159599433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a:xfrm>
            <a:off x="628650" y="230441"/>
            <a:ext cx="7886700" cy="760159"/>
          </a:xfrm>
        </p:spPr>
        <p:txBody>
          <a:bodyPr>
            <a:normAutofit fontScale="90000"/>
          </a:bodyPr>
          <a:lstStyle/>
          <a:p>
            <a:pPr algn="ctr"/>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457200" y="1128712"/>
            <a:ext cx="8439150" cy="5592763"/>
          </a:xfrm>
        </p:spPr>
        <p:txBody>
          <a:bodyPr>
            <a:normAutofit fontScale="77500" lnSpcReduction="20000"/>
          </a:bodyPr>
          <a:lstStyle/>
          <a:p>
            <a:pPr marL="0" indent="0">
              <a:buNone/>
            </a:pPr>
            <a:r>
              <a:rPr lang="en-US" sz="2800" b="1" dirty="0">
                <a:solidFill>
                  <a:srgbClr val="FF0000"/>
                </a:solidFill>
              </a:rPr>
              <a:t>Long Term:</a:t>
            </a:r>
          </a:p>
          <a:p>
            <a:r>
              <a:rPr lang="en-US" sz="2800" dirty="0"/>
              <a:t>1 – 5+ years in future</a:t>
            </a:r>
          </a:p>
          <a:p>
            <a:r>
              <a:rPr lang="en-US" sz="2800" dirty="0"/>
              <a:t>Assume there may be multiple projects / semesters / teams working AFTER yours</a:t>
            </a:r>
          </a:p>
          <a:p>
            <a:r>
              <a:rPr lang="en-US" sz="2800" dirty="0"/>
              <a:t>Assume a successful output from each team</a:t>
            </a:r>
          </a:p>
          <a:p>
            <a:pPr marL="0" indent="0" algn="ctr">
              <a:buNone/>
            </a:pPr>
            <a:endParaRPr lang="en-US" sz="2600" b="1" dirty="0"/>
          </a:p>
          <a:p>
            <a:pPr marL="0" indent="0" algn="ctr">
              <a:buNone/>
            </a:pPr>
            <a:r>
              <a:rPr lang="en-US" sz="2600" b="1" dirty="0"/>
              <a:t>What can the Client do / achieve 1-5+ years from now because your work was successful?</a:t>
            </a:r>
          </a:p>
          <a:p>
            <a:pPr marL="0" indent="0">
              <a:buNone/>
            </a:pPr>
            <a:endParaRPr lang="en-US" dirty="0"/>
          </a:p>
          <a:p>
            <a:pPr marL="0" indent="0">
              <a:buNone/>
            </a:pPr>
            <a:r>
              <a:rPr lang="en-US" sz="2800" b="1" dirty="0">
                <a:solidFill>
                  <a:srgbClr val="FF0000"/>
                </a:solidFill>
              </a:rPr>
              <a:t>Short Term:</a:t>
            </a:r>
          </a:p>
          <a:p>
            <a:r>
              <a:rPr lang="en-US" sz="2800" dirty="0"/>
              <a:t>By the end of this semester</a:t>
            </a:r>
          </a:p>
          <a:p>
            <a:r>
              <a:rPr lang="en-US" sz="2800" dirty="0"/>
              <a:t>Things your Client wants you to achieve early this semester, by mid-semester, and at the end of the semester</a:t>
            </a:r>
          </a:p>
          <a:p>
            <a:r>
              <a:rPr lang="en-US" sz="2800" dirty="0"/>
              <a:t>Assumes your success</a:t>
            </a:r>
          </a:p>
          <a:p>
            <a:endParaRPr lang="en-US" sz="900" dirty="0"/>
          </a:p>
          <a:p>
            <a:pPr marL="0" indent="0" algn="ctr">
              <a:buNone/>
            </a:pPr>
            <a:r>
              <a:rPr lang="en-US" sz="2600" b="1" dirty="0"/>
              <a:t>What can your Client do with your work immediately after the semester ends?</a:t>
            </a:r>
          </a:p>
          <a:p>
            <a:endParaRPr lang="en-US" sz="2600" dirty="0"/>
          </a:p>
          <a:p>
            <a:pPr marL="0" indent="0">
              <a:buNone/>
            </a:pP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z="1200" smtClean="0"/>
              <a:t>118</a:t>
            </a:fld>
            <a:endParaRPr lang="en-US" sz="1200" dirty="0"/>
          </a:p>
        </p:txBody>
      </p:sp>
      <p:sp>
        <p:nvSpPr>
          <p:cNvPr id="6" name="Rectangle 5">
            <a:extLst>
              <a:ext uri="{FF2B5EF4-FFF2-40B4-BE49-F238E27FC236}">
                <a16:creationId xmlns:a16="http://schemas.microsoft.com/office/drawing/2014/main" id="{E257E5AC-FC69-2092-B1DD-1D8761DD252D}"/>
              </a:ext>
            </a:extLst>
          </p:cNvPr>
          <p:cNvSpPr/>
          <p:nvPr/>
        </p:nvSpPr>
        <p:spPr>
          <a:xfrm rot="1426304">
            <a:off x="6503769" y="771132"/>
            <a:ext cx="151879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FYI</a:t>
            </a:r>
          </a:p>
        </p:txBody>
      </p:sp>
    </p:spTree>
    <p:extLst>
      <p:ext uri="{BB962C8B-B14F-4D97-AF65-F5344CB8AC3E}">
        <p14:creationId xmlns:p14="http://schemas.microsoft.com/office/powerpoint/2010/main" val="358303089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7 will focus on Concept Generation</a:t>
            </a:r>
          </a:p>
          <a:p>
            <a:pPr lvl="1"/>
            <a:r>
              <a:rPr lang="en-US" dirty="0">
                <a:cs typeface="Calibri"/>
              </a:rPr>
              <a:t>Based on the identified Needs and corresponding Engineering Requirements, how will you solve your project’s challenges?</a:t>
            </a:r>
          </a:p>
          <a:p>
            <a:pPr lvl="1"/>
            <a:r>
              <a:rPr lang="en-US" dirty="0">
                <a:cs typeface="Calibri"/>
              </a:rPr>
              <a:t>The Concept Generation activity during the Day 7 on-site meeting will utilize the ideation (Post-It Note) process that we have used previously.</a:t>
            </a:r>
          </a:p>
          <a:p>
            <a:r>
              <a:rPr lang="en-US" dirty="0">
                <a:cs typeface="Calibri"/>
              </a:rPr>
              <a:t>Don’t forget to use the rubrics for PSO/ETM development</a:t>
            </a:r>
          </a:p>
          <a:p>
            <a:pPr marL="457200" lvl="1" indent="0">
              <a:buNone/>
            </a:pPr>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1266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 Lab - Core Values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a:bodyPr>
          <a:lstStyle/>
          <a:p>
            <a:pPr marL="0" indent="0">
              <a:buNone/>
            </a:pPr>
            <a:r>
              <a:rPr lang="en-US" dirty="0">
                <a:cs typeface="Calibri"/>
              </a:rPr>
              <a:t>At the Design Lab we will :</a:t>
            </a:r>
          </a:p>
          <a:p>
            <a:pPr marL="0" indent="0">
              <a:buNone/>
            </a:pPr>
            <a:endParaRPr lang="en-US" dirty="0">
              <a:cs typeface="Calibri"/>
            </a:endParaRPr>
          </a:p>
          <a:p>
            <a:r>
              <a:rPr lang="en-US" dirty="0">
                <a:cs typeface="Calibri"/>
              </a:rPr>
              <a:t>Work with people of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Act with Professionalism and Respect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8760" y="5229860"/>
            <a:ext cx="2286000" cy="1491615"/>
          </a:xfrm>
          <a:prstGeom prst="rect">
            <a:avLst/>
          </a:prstGeom>
        </p:spPr>
      </p:pic>
    </p:spTree>
    <p:extLst>
      <p:ext uri="{BB962C8B-B14F-4D97-AF65-F5344CB8AC3E}">
        <p14:creationId xmlns:p14="http://schemas.microsoft.com/office/powerpoint/2010/main" val="16903710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grpSp>
        <p:nvGrpSpPr>
          <p:cNvPr id="4" name="Group 3">
            <a:extLst>
              <a:ext uri="{FF2B5EF4-FFF2-40B4-BE49-F238E27FC236}">
                <a16:creationId xmlns:a16="http://schemas.microsoft.com/office/drawing/2014/main" id="{3D346D10-D504-2C32-ABFF-2961EFD64116}"/>
              </a:ext>
            </a:extLst>
          </p:cNvPr>
          <p:cNvGrpSpPr/>
          <p:nvPr/>
        </p:nvGrpSpPr>
        <p:grpSpPr>
          <a:xfrm>
            <a:off x="228600" y="1153634"/>
            <a:ext cx="8118231" cy="3309287"/>
            <a:chOff x="289477" y="2816170"/>
            <a:chExt cx="8118231" cy="3309287"/>
          </a:xfrm>
        </p:grpSpPr>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1200" dirty="0">
                  <a:solidFill>
                    <a:prstClr val="black"/>
                  </a:solidFill>
                  <a:ea typeface="+mn-lt"/>
                  <a:cs typeface="Calibri" panose="020F0502020204030204"/>
                  <a:hlinkClick r:id="rId2"/>
                </a:rPr>
                <a:t>https://mediasite.mms.rpi.edu/mediasite/Play/d78db44fd9f7424b9d8f4c72857f84371d</a:t>
              </a:r>
              <a:r>
                <a:rPr lang="en-US" sz="1200" dirty="0">
                  <a:solidFill>
                    <a:prstClr val="black"/>
                  </a:solidFill>
                  <a:ea typeface="+mn-lt"/>
                  <a:cs typeface="Calibri" panose="020F0502020204030204"/>
                </a:rPr>
                <a:t>  </a:t>
              </a:r>
              <a:endParaRPr lang="en-US" sz="12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57023"/>
              <a:ext cx="6807508" cy="206843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This section intentionally left blank</a:t>
              </a: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F7C15A83-8D70-4B16-C618-FA5170248E97}"/>
              </a:ext>
            </a:extLst>
          </p:cNvPr>
          <p:cNvGrpSpPr/>
          <p:nvPr/>
        </p:nvGrpSpPr>
        <p:grpSpPr>
          <a:xfrm>
            <a:off x="306974" y="4462921"/>
            <a:ext cx="8039857" cy="1783337"/>
            <a:chOff x="367851" y="1025938"/>
            <a:chExt cx="8039857" cy="1783337"/>
          </a:xfrm>
        </p:grpSpPr>
        <p:sp>
          <p:nvSpPr>
            <p:cNvPr id="8" name="Content Placeholder 2"/>
            <p:cNvSpPr txBox="1">
              <a:spLocks/>
            </p:cNvSpPr>
            <p:nvPr/>
          </p:nvSpPr>
          <p:spPr>
            <a:xfrm>
              <a:off x="1600200" y="1025938"/>
              <a:ext cx="6807508" cy="1783337"/>
            </a:xfrm>
            <a:prstGeom prst="rect">
              <a:avLst/>
            </a:prstGeom>
            <a:solidFill>
              <a:schemeClr val="accent4">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Wordsmith and polish Project Statement &amp; Objectives</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Finalize Engineering Tools &amp; Methods Worksheet</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Continue Updating Needs &amp; Requirements spreadsheet in Repository</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120</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121</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6" name="Picture 5" descr="A screenshot of a project schedule&#10;&#10;Description automatically generated">
            <a:extLst>
              <a:ext uri="{FF2B5EF4-FFF2-40B4-BE49-F238E27FC236}">
                <a16:creationId xmlns:a16="http://schemas.microsoft.com/office/drawing/2014/main" id="{502AE1E8-0E23-2B40-23C4-0BAE12928A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3849" y="1690689"/>
            <a:ext cx="5376302" cy="3364363"/>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1376726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123</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124</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125</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126</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your meeting minutes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127</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pPr lvl="1"/>
            <a:r>
              <a:rPr lang="en-US" sz="1800" dirty="0">
                <a:solidFill>
                  <a:prstClr val="black"/>
                </a:solidFill>
                <a:latin typeface="Calibri" panose="020F0502020204030204"/>
                <a:ea typeface="+mn-lt"/>
                <a:cs typeface="Calibri" panose="020F0502020204030204"/>
              </a:rPr>
              <a:t>Leverage the Team Ideation Poster - technical problems to solve!</a:t>
            </a:r>
            <a:endParaRPr lang="en-US" dirty="0"/>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381000" y="5933358"/>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128</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there is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z="1200" smtClean="0"/>
              <a:t>129</a:t>
            </a:fld>
            <a:endParaRPr lang="en-US" sz="1200"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267200" cy="1143000"/>
          </a:xfrm>
        </p:spPr>
        <p:txBody>
          <a:bodyPr vert="horz" lIns="91440" tIns="45720" rIns="91440" bIns="45720" rtlCol="0" anchor="t">
            <a:noAutofit/>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13</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258473"/>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384995"/>
          </a:xfrm>
          <a:prstGeom prst="rect">
            <a:avLst/>
          </a:prstGeom>
          <a:noFill/>
        </p:spPr>
        <p:txBody>
          <a:bodyPr wrap="square" rtlCol="0">
            <a:spAutoFit/>
          </a:bodyPr>
          <a:lstStyle/>
          <a:p>
            <a:pPr algn="r"/>
            <a:r>
              <a:rPr lang="en-US" sz="2800" dirty="0">
                <a:cs typeface="Calibri"/>
              </a:rPr>
              <a:t>Focus on the Project. </a:t>
            </a:r>
          </a:p>
          <a:p>
            <a:pPr algn="r"/>
            <a:r>
              <a:rPr lang="en-US" sz="2800" dirty="0">
                <a:cs typeface="Calibri"/>
              </a:rPr>
              <a:t>Minimize Distractions </a:t>
            </a:r>
          </a:p>
          <a:p>
            <a:pPr algn="r"/>
            <a:r>
              <a:rPr lang="en-US" sz="2800" dirty="0">
                <a:cs typeface="Calibri"/>
              </a:rPr>
              <a:t>(phone, other tasks)</a:t>
            </a:r>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During the Day 8 on-site meeting, teams will develop a project plan to guide their work for the remainder of the semester. To be prepared for this activity, team members must:</a:t>
            </a:r>
          </a:p>
          <a:p>
            <a:pPr lvl="1"/>
            <a:r>
              <a:rPr lang="en-US" dirty="0">
                <a:cs typeface="Calibri"/>
              </a:rPr>
              <a:t>Understand why Project Mgmt. is important</a:t>
            </a:r>
          </a:p>
          <a:p>
            <a:pPr lvl="1"/>
            <a:r>
              <a:rPr lang="en-US" dirty="0">
                <a:cs typeface="Calibri"/>
              </a:rPr>
              <a:t>Understand the difference between Deliverables and Tasks/Activities.</a:t>
            </a:r>
          </a:p>
          <a:p>
            <a:pPr lvl="2"/>
            <a:r>
              <a:rPr lang="en-US" dirty="0">
                <a:cs typeface="Calibri"/>
              </a:rPr>
              <a:t>Deliverables should be identified in the PSO.</a:t>
            </a:r>
          </a:p>
          <a:p>
            <a:pPr lvl="1"/>
            <a:r>
              <a:rPr lang="en-US" dirty="0">
                <a:cs typeface="Calibri"/>
              </a:rPr>
              <a:t>Come to the meeting with an initial list of tasks required to complete the project.</a:t>
            </a: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813816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827" y="169567"/>
            <a:ext cx="7886700" cy="882440"/>
          </a:xfrm>
        </p:spPr>
        <p:txBody>
          <a:bodyPr/>
          <a:lstStyle/>
          <a:p>
            <a:r>
              <a:rPr lang="en-US" dirty="0"/>
              <a:t>Action Items / Meeting Prep</a:t>
            </a:r>
            <a:br>
              <a:rPr lang="en-US" dirty="0"/>
            </a:br>
            <a:r>
              <a:rPr lang="en-US" sz="1800" dirty="0"/>
              <a:t>(to be completed </a:t>
            </a:r>
            <a:r>
              <a:rPr lang="en-US" sz="1800" b="1" dirty="0"/>
              <a:t>BEFORE Day 8</a:t>
            </a:r>
            <a:r>
              <a:rPr lang="en-US" sz="1800" dirty="0"/>
              <a:t>)</a:t>
            </a:r>
          </a:p>
        </p:txBody>
      </p:sp>
      <p:grpSp>
        <p:nvGrpSpPr>
          <p:cNvPr id="4" name="Group 3">
            <a:extLst>
              <a:ext uri="{FF2B5EF4-FFF2-40B4-BE49-F238E27FC236}">
                <a16:creationId xmlns:a16="http://schemas.microsoft.com/office/drawing/2014/main" id="{C1576962-746B-7A94-9F22-DFD8D0590E7E}"/>
              </a:ext>
            </a:extLst>
          </p:cNvPr>
          <p:cNvGrpSpPr/>
          <p:nvPr/>
        </p:nvGrpSpPr>
        <p:grpSpPr>
          <a:xfrm>
            <a:off x="228600" y="1127186"/>
            <a:ext cx="8021320" cy="3027924"/>
            <a:chOff x="310188" y="3446028"/>
            <a:chExt cx="8021320" cy="3027924"/>
          </a:xfrm>
        </p:grpSpPr>
        <p:sp>
          <p:nvSpPr>
            <p:cNvPr id="10" name="Content Placeholder 2"/>
            <p:cNvSpPr txBox="1">
              <a:spLocks/>
            </p:cNvSpPr>
            <p:nvPr/>
          </p:nvSpPr>
          <p:spPr>
            <a:xfrm>
              <a:off x="1447800" y="3446028"/>
              <a:ext cx="6883708" cy="143077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 on Day 8</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3751"/>
              <a:ext cx="6883708" cy="160020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57150" indent="-214313" defTabSz="685800">
                <a:spcBef>
                  <a:spcPts val="375"/>
                </a:spcBef>
              </a:pPr>
              <a:r>
                <a:rPr lang="en-US" sz="1400" dirty="0">
                  <a:solidFill>
                    <a:prstClr val="black"/>
                  </a:solidFill>
                  <a:latin typeface="Calibri" panose="020F0502020204030204"/>
                  <a:cs typeface="Calibri"/>
                </a:rPr>
                <a:t>This section intentionally left blank</a:t>
              </a: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4D0C5AFC-697A-D902-BCF2-CC1A755A80F5}"/>
              </a:ext>
            </a:extLst>
          </p:cNvPr>
          <p:cNvGrpSpPr/>
          <p:nvPr/>
        </p:nvGrpSpPr>
        <p:grpSpPr>
          <a:xfrm>
            <a:off x="306973" y="4155110"/>
            <a:ext cx="7942947" cy="2364311"/>
            <a:chOff x="388561" y="1066862"/>
            <a:chExt cx="7942947" cy="2364311"/>
          </a:xfrm>
        </p:grpSpPr>
        <p:sp>
          <p:nvSpPr>
            <p:cNvPr id="8" name="Content Placeholder 2"/>
            <p:cNvSpPr txBox="1">
              <a:spLocks/>
            </p:cNvSpPr>
            <p:nvPr/>
          </p:nvSpPr>
          <p:spPr>
            <a:xfrm>
              <a:off x="1447800" y="1066862"/>
              <a:ext cx="6883708" cy="2364311"/>
            </a:xfrm>
            <a:prstGeom prst="rect">
              <a:avLst/>
            </a:prstGeom>
            <a:solidFill>
              <a:schemeClr val="accent4">
                <a:lumMod val="20000"/>
                <a:lumOff val="80000"/>
              </a:schemeClr>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Post list of proposed topics for Technical Memos in </a:t>
              </a:r>
              <a:r>
                <a:rPr lang="en-US" sz="1400" dirty="0">
                  <a:solidFill>
                    <a:prstClr val="black"/>
                  </a:solidFill>
                </a:rPr>
                <a:t>Background Info forum</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Thread called “Memo topics” – notify PE/CE when posted for approval</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8</a:t>
              </a: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131</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132</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chart with text and numbers&#10;&#10;Description automatically generated with medium confidence">
            <a:extLst>
              <a:ext uri="{FF2B5EF4-FFF2-40B4-BE49-F238E27FC236}">
                <a16:creationId xmlns:a16="http://schemas.microsoft.com/office/drawing/2014/main" id="{287DAEF3-EA5F-C584-2E30-EDCD02AC16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4906" y="1690689"/>
            <a:ext cx="6494187" cy="3361511"/>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45938919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134</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a:xfrm>
            <a:off x="304800" y="762000"/>
            <a:ext cx="7886700" cy="659390"/>
          </a:xfrm>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371600"/>
            <a:ext cx="7299556" cy="5349876"/>
          </a:xfrm>
        </p:spPr>
        <p:txBody>
          <a:bodyPr>
            <a:noAutofit/>
          </a:bodyPr>
          <a:lstStyle/>
          <a:p>
            <a:r>
              <a:rPr lang="en-US" sz="2200" dirty="0"/>
              <a:t>One idea per Post-It. Be concise!</a:t>
            </a:r>
          </a:p>
          <a:p>
            <a:r>
              <a:rPr lang="en-US" sz="2200" dirty="0"/>
              <a:t>Defined to be No More than 1 week long. </a:t>
            </a:r>
            <a:br>
              <a:rPr lang="en-US" sz="2200" dirty="0"/>
            </a:br>
            <a:r>
              <a:rPr lang="en-US" sz="2200" dirty="0"/>
              <a:t>Break big things into smaller pieces.</a:t>
            </a:r>
          </a:p>
          <a:p>
            <a:r>
              <a:rPr lang="en-US" sz="2200" dirty="0"/>
              <a:t>Everyone Needs at Least 1 Task / Week for the </a:t>
            </a:r>
            <a:br>
              <a:rPr lang="en-US" sz="2200" dirty="0"/>
            </a:br>
            <a:r>
              <a:rPr lang="en-US" sz="2200" dirty="0"/>
              <a:t>Entire Semester</a:t>
            </a:r>
          </a:p>
          <a:p>
            <a:r>
              <a:rPr lang="en-US" sz="2200" dirty="0"/>
              <a:t>What will YOU contribute to the project? </a:t>
            </a:r>
            <a:br>
              <a:rPr lang="en-US" sz="2200" dirty="0"/>
            </a:br>
            <a:r>
              <a:rPr lang="en-US" sz="2200" dirty="0"/>
              <a:t>Focus on YOUR potential contributions to the project. </a:t>
            </a:r>
            <a:br>
              <a:rPr lang="en-US" sz="2200" dirty="0"/>
            </a:br>
            <a:r>
              <a:rPr lang="en-US" sz="2200" i="1" dirty="0"/>
              <a:t>(We know these may not yet be defined!)</a:t>
            </a:r>
          </a:p>
          <a:p>
            <a:r>
              <a:rPr lang="en-US" sz="2200" dirty="0"/>
              <a:t>Focus on the technical work required</a:t>
            </a:r>
          </a:p>
          <a:p>
            <a:r>
              <a:rPr lang="en-US" sz="2200" dirty="0"/>
              <a:t>For now, leave out project management / overhead tasks, </a:t>
            </a:r>
            <a:br>
              <a:rPr lang="en-US" sz="2200" dirty="0"/>
            </a:br>
            <a:r>
              <a:rPr lang="en-US" sz="2200" dirty="0"/>
              <a:t>e.g., report writing, slide making, etc.</a:t>
            </a:r>
          </a:p>
          <a:p>
            <a:r>
              <a:rPr lang="en-US" sz="2200" dirty="0"/>
              <a:t>DO include documentation needed for technology transfer, </a:t>
            </a:r>
            <a:br>
              <a:rPr lang="en-US" sz="2200" dirty="0"/>
            </a:br>
            <a:r>
              <a:rPr lang="en-US" sz="2200" dirty="0"/>
              <a:t>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968425"/>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135</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733071"/>
            <a:ext cx="1615600" cy="4114800"/>
          </a:xfrm>
          <a:prstGeom prst="rect">
            <a:avLst/>
          </a:prstGeom>
        </p:spPr>
      </p:pic>
      <p:sp>
        <p:nvSpPr>
          <p:cNvPr id="9" name="Title 1">
            <a:extLst>
              <a:ext uri="{FF2B5EF4-FFF2-40B4-BE49-F238E27FC236}">
                <a16:creationId xmlns:a16="http://schemas.microsoft.com/office/drawing/2014/main" id="{4403AE74-8DDD-3FFF-9CA9-C625E9E9D79D}"/>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80 min - ‘Post-It Note’ Project Planning</a:t>
            </a:r>
          </a:p>
        </p:txBody>
      </p:sp>
    </p:spTree>
    <p:extLst>
      <p:ext uri="{BB962C8B-B14F-4D97-AF65-F5344CB8AC3E}">
        <p14:creationId xmlns:p14="http://schemas.microsoft.com/office/powerpoint/2010/main" val="29139532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136</a:t>
            </a:fld>
            <a:endParaRPr lang="en-US" sz="1200" dirty="0"/>
          </a:p>
        </p:txBody>
      </p:sp>
      <p:sp>
        <p:nvSpPr>
          <p:cNvPr id="4" name="Title 1">
            <a:extLst>
              <a:ext uri="{FF2B5EF4-FFF2-40B4-BE49-F238E27FC236}">
                <a16:creationId xmlns:a16="http://schemas.microsoft.com/office/drawing/2014/main" id="{0964C0C8-AAA2-BC23-6808-23E775B07D34}"/>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Project Planning Tips</a:t>
            </a:r>
          </a:p>
        </p:txBody>
      </p:sp>
    </p:spTree>
    <p:extLst>
      <p:ext uri="{BB962C8B-B14F-4D97-AF65-F5344CB8AC3E}">
        <p14:creationId xmlns:p14="http://schemas.microsoft.com/office/powerpoint/2010/main" val="181015784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20 min - ‘Post-It Note’ Project Planning</a:t>
            </a:r>
          </a:p>
        </p:txBody>
      </p:sp>
      <p:sp>
        <p:nvSpPr>
          <p:cNvPr id="3" name="Content Placeholder 2"/>
          <p:cNvSpPr>
            <a:spLocks noGrp="1"/>
          </p:cNvSpPr>
          <p:nvPr>
            <p:ph idx="1"/>
          </p:nvPr>
        </p:nvSpPr>
        <p:spPr>
          <a:xfrm>
            <a:off x="628650" y="1295400"/>
            <a:ext cx="8210550" cy="3950464"/>
          </a:xfrm>
        </p:spPr>
        <p:txBody>
          <a:bodyPr>
            <a:normAutofit lnSpcReduction="10000"/>
          </a:bodyPr>
          <a:lstStyle/>
          <a:p>
            <a:pPr marL="0" indent="0">
              <a:buNone/>
            </a:pPr>
            <a:r>
              <a:rPr lang="en-US" sz="1900" b="1" dirty="0"/>
              <a:t>10 min – Deliverables</a:t>
            </a:r>
          </a:p>
          <a:p>
            <a:r>
              <a:rPr lang="en-US" sz="1900" dirty="0"/>
              <a:t>Write each Deliverable from Project Statement and Objectives on a Post-It and </a:t>
            </a:r>
            <a:br>
              <a:rPr lang="en-US" sz="1900" dirty="0"/>
            </a:br>
            <a:r>
              <a:rPr lang="en-US" sz="1900" dirty="0"/>
              <a:t>place on the board/calendar at approximate due date. </a:t>
            </a:r>
          </a:p>
          <a:p>
            <a:r>
              <a:rPr lang="en-US" sz="1900" dirty="0"/>
              <a:t>Draw a box around the note so that it stands out.</a:t>
            </a:r>
          </a:p>
          <a:p>
            <a:pPr marL="0" indent="0">
              <a:buNone/>
            </a:pPr>
            <a:endParaRPr lang="en-US" sz="1900" dirty="0"/>
          </a:p>
          <a:p>
            <a:pPr marL="0" indent="0">
              <a:buNone/>
            </a:pPr>
            <a:r>
              <a:rPr lang="en-US" sz="1900" b="1" dirty="0"/>
              <a:t>10 min – Tasks</a:t>
            </a:r>
          </a:p>
          <a:p>
            <a:r>
              <a:rPr lang="en-US" sz="1900" dirty="0"/>
              <a:t>(Individually silently) Each team member generate list of TEN tasks which must </a:t>
            </a:r>
            <a:br>
              <a:rPr lang="en-US" sz="1900" dirty="0"/>
            </a:br>
            <a:r>
              <a:rPr lang="en-US" sz="1900" dirty="0"/>
              <a:t>be completed to accomplish the deliverables.</a:t>
            </a:r>
          </a:p>
          <a:p>
            <a:r>
              <a:rPr lang="en-US" sz="1900" dirty="0"/>
              <a:t>Off-site Action Item was to post 6 individual tasks to EDN, so start with those. </a:t>
            </a:r>
            <a:br>
              <a:rPr lang="en-US" sz="1900" dirty="0"/>
            </a:br>
            <a:r>
              <a:rPr lang="en-US" sz="1900" dirty="0"/>
              <a:t>Now create at least 4 more each.</a:t>
            </a:r>
          </a:p>
          <a:p>
            <a:r>
              <a:rPr lang="en-US" sz="1900" dirty="0"/>
              <a:t>Create 1 Post-It for each task</a:t>
            </a:r>
          </a:p>
          <a:p>
            <a:r>
              <a:rPr lang="en-US" sz="1900" dirty="0"/>
              <a:t>Add your initials to post-it in case there are questions about content</a:t>
            </a:r>
          </a:p>
          <a:p>
            <a:pPr marL="0" indent="0">
              <a:buNone/>
            </a:pPr>
            <a:endParaRPr lang="en-US" sz="16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137</a:t>
            </a:fld>
            <a:endParaRPr lang="en-US" sz="1200" dirty="0"/>
          </a:p>
        </p:txBody>
      </p:sp>
      <p:grpSp>
        <p:nvGrpSpPr>
          <p:cNvPr id="4" name="Group 3">
            <a:extLst>
              <a:ext uri="{FF2B5EF4-FFF2-40B4-BE49-F238E27FC236}">
                <a16:creationId xmlns:a16="http://schemas.microsoft.com/office/drawing/2014/main" id="{7C98CCEF-39B4-34AD-24C9-C53BB0F00F02}"/>
              </a:ext>
            </a:extLst>
          </p:cNvPr>
          <p:cNvGrpSpPr/>
          <p:nvPr/>
        </p:nvGrpSpPr>
        <p:grpSpPr>
          <a:xfrm>
            <a:off x="2057400" y="5245864"/>
            <a:ext cx="4697187" cy="1383536"/>
            <a:chOff x="1197426" y="4495800"/>
            <a:chExt cx="6781800" cy="2057400"/>
          </a:xfrm>
        </p:grpSpPr>
        <p:sp>
          <p:nvSpPr>
            <p:cNvPr id="6" name="Rectangle 5">
              <a:extLst>
                <a:ext uri="{FF2B5EF4-FFF2-40B4-BE49-F238E27FC236}">
                  <a16:creationId xmlns:a16="http://schemas.microsoft.com/office/drawing/2014/main" id="{31DE4610-3C26-DBE3-E528-75940B8309A0}"/>
                </a:ext>
              </a:extLst>
            </p:cNvPr>
            <p:cNvSpPr/>
            <p:nvPr/>
          </p:nvSpPr>
          <p:spPr>
            <a:xfrm>
              <a:off x="1197426" y="4495800"/>
              <a:ext cx="6781800" cy="20574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E14CA4D-45D3-26EA-20D0-9DC46AC0632C}"/>
                </a:ext>
              </a:extLst>
            </p:cNvPr>
            <p:cNvCxnSpPr>
              <a:cxnSpLocks/>
            </p:cNvCxnSpPr>
            <p:nvPr/>
          </p:nvCxnSpPr>
          <p:spPr>
            <a:xfrm>
              <a:off x="2547255"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C1869C-6639-47B1-0FC7-C2FD70AE6EDD}"/>
                </a:ext>
              </a:extLst>
            </p:cNvPr>
            <p:cNvCxnSpPr>
              <a:cxnSpLocks/>
            </p:cNvCxnSpPr>
            <p:nvPr/>
          </p:nvCxnSpPr>
          <p:spPr>
            <a:xfrm>
              <a:off x="3363684"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8E2F13-9424-73F6-CCAC-6D7E82BE3371}"/>
                </a:ext>
              </a:extLst>
            </p:cNvPr>
            <p:cNvCxnSpPr>
              <a:cxnSpLocks/>
            </p:cNvCxnSpPr>
            <p:nvPr/>
          </p:nvCxnSpPr>
          <p:spPr>
            <a:xfrm>
              <a:off x="1730826"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98C5DF-C410-6FB3-88F4-5027115A57B7}"/>
                </a:ext>
              </a:extLst>
            </p:cNvPr>
            <p:cNvCxnSpPr>
              <a:cxnSpLocks/>
            </p:cNvCxnSpPr>
            <p:nvPr/>
          </p:nvCxnSpPr>
          <p:spPr>
            <a:xfrm>
              <a:off x="4180113"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D18EB7-63AF-4799-4565-2DCA3E278672}"/>
                </a:ext>
              </a:extLst>
            </p:cNvPr>
            <p:cNvCxnSpPr>
              <a:cxnSpLocks/>
            </p:cNvCxnSpPr>
            <p:nvPr/>
          </p:nvCxnSpPr>
          <p:spPr>
            <a:xfrm>
              <a:off x="4996542"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006850-76D8-CFF5-7D8F-E5E43E44620A}"/>
                </a:ext>
              </a:extLst>
            </p:cNvPr>
            <p:cNvCxnSpPr>
              <a:cxnSpLocks/>
            </p:cNvCxnSpPr>
            <p:nvPr/>
          </p:nvCxnSpPr>
          <p:spPr>
            <a:xfrm>
              <a:off x="5812971"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D8144E-5996-29C6-9519-F41872EB63C7}"/>
                </a:ext>
              </a:extLst>
            </p:cNvPr>
            <p:cNvCxnSpPr>
              <a:cxnSpLocks/>
            </p:cNvCxnSpPr>
            <p:nvPr/>
          </p:nvCxnSpPr>
          <p:spPr>
            <a:xfrm>
              <a:off x="6629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B46229-1730-0B8C-8EBC-9266F12F18F8}"/>
                </a:ext>
              </a:extLst>
            </p:cNvPr>
            <p:cNvCxnSpPr>
              <a:cxnSpLocks/>
            </p:cNvCxnSpPr>
            <p:nvPr/>
          </p:nvCxnSpPr>
          <p:spPr>
            <a:xfrm>
              <a:off x="7391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848B6E-8C31-1DF9-2E7A-D0A27C193F16}"/>
                </a:ext>
              </a:extLst>
            </p:cNvPr>
            <p:cNvSpPr/>
            <p:nvPr/>
          </p:nvSpPr>
          <p:spPr>
            <a:xfrm>
              <a:off x="6447775" y="5943600"/>
              <a:ext cx="262597" cy="3048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C2714-A884-0146-6FEF-ECCF5CD67E66}"/>
                </a:ext>
              </a:extLst>
            </p:cNvPr>
            <p:cNvSpPr/>
            <p:nvPr/>
          </p:nvSpPr>
          <p:spPr>
            <a:xfrm>
              <a:off x="3998488" y="5318125"/>
              <a:ext cx="262597" cy="304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A441C-D932-71FD-6183-20954396EC48}"/>
                </a:ext>
              </a:extLst>
            </p:cNvPr>
            <p:cNvSpPr/>
            <p:nvPr/>
          </p:nvSpPr>
          <p:spPr>
            <a:xfrm>
              <a:off x="1545101" y="4818866"/>
              <a:ext cx="262597" cy="3048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7FBDCD55-5585-54FF-59D7-FFBE03F3C18D}"/>
                </a:ext>
              </a:extLst>
            </p:cNvPr>
            <p:cNvSpPr/>
            <p:nvPr/>
          </p:nvSpPr>
          <p:spPr>
            <a:xfrm>
              <a:off x="1295399" y="462597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91979C8C-55A8-7816-5BFF-2788AFCB1F3E}"/>
                </a:ext>
              </a:extLst>
            </p:cNvPr>
            <p:cNvSpPr/>
            <p:nvPr/>
          </p:nvSpPr>
          <p:spPr>
            <a:xfrm>
              <a:off x="6220554" y="5715000"/>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66EF4B6D-FE96-8012-D401-F174BFBA2923}"/>
                </a:ext>
              </a:extLst>
            </p:cNvPr>
            <p:cNvSpPr/>
            <p:nvPr/>
          </p:nvSpPr>
          <p:spPr>
            <a:xfrm>
              <a:off x="3764591" y="508952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294054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b="1"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b="1" dirty="0"/>
              <a:t>30 min – Group organization of tasks</a:t>
            </a:r>
          </a:p>
          <a:p>
            <a:r>
              <a:rPr lang="en-US" dirty="0"/>
              <a:t>Add missing tasks, remove duplicates</a:t>
            </a:r>
          </a:p>
          <a:p>
            <a:r>
              <a:rPr lang="en-US" dirty="0"/>
              <a:t>Organize by subsystem or milestone</a:t>
            </a:r>
          </a:p>
          <a:p>
            <a:endParaRPr lang="en-US" dirty="0"/>
          </a:p>
          <a:p>
            <a:pPr marL="0" indent="0">
              <a:buNone/>
            </a:pPr>
            <a:r>
              <a:rPr lang="en-US" b="1" dirty="0"/>
              <a:t>10 min – Re-assign ownership (by color/initial) </a:t>
            </a:r>
          </a:p>
          <a:p>
            <a:r>
              <a:rPr lang="en-US" dirty="0"/>
              <a:t>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138</a:t>
            </a:fld>
            <a:endParaRPr lang="en-US" sz="1200" dirty="0"/>
          </a:p>
        </p:txBody>
      </p:sp>
      <p:sp>
        <p:nvSpPr>
          <p:cNvPr id="4" name="TextBox 3">
            <a:extLst>
              <a:ext uri="{FF2B5EF4-FFF2-40B4-BE49-F238E27FC236}">
                <a16:creationId xmlns:a16="http://schemas.microsoft.com/office/drawing/2014/main" id="{2D6D3363-C4B5-9EA8-0940-294412FD63D0}"/>
              </a:ext>
            </a:extLst>
          </p:cNvPr>
          <p:cNvSpPr txBox="1"/>
          <p:nvPr/>
        </p:nvSpPr>
        <p:spPr>
          <a:xfrm>
            <a:off x="-56948" y="5486400"/>
            <a:ext cx="9257919" cy="830997"/>
          </a:xfrm>
          <a:prstGeom prst="rect">
            <a:avLst/>
          </a:prstGeom>
          <a:noFill/>
        </p:spPr>
        <p:txBody>
          <a:bodyPr wrap="none" rtlCol="0">
            <a:spAutoFit/>
          </a:bodyPr>
          <a:lstStyle/>
          <a:p>
            <a:pPr algn="ctr"/>
            <a:r>
              <a:rPr lang="en-US" sz="2400" b="1" dirty="0"/>
              <a:t>Each Team Member Should Leave meeting with their assigned Post-It’s.</a:t>
            </a:r>
          </a:p>
          <a:p>
            <a:pPr algn="ctr"/>
            <a:r>
              <a:rPr lang="en-US" sz="2400" b="1" dirty="0"/>
              <a:t>Each Team Member then Enters Their Own Tasks as EDN Issues!</a:t>
            </a:r>
          </a:p>
        </p:txBody>
      </p:sp>
    </p:spTree>
    <p:extLst>
      <p:ext uri="{BB962C8B-B14F-4D97-AF65-F5344CB8AC3E}">
        <p14:creationId xmlns:p14="http://schemas.microsoft.com/office/powerpoint/2010/main" val="194075716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0B8C-61D3-F464-846C-61BA7C6B5450}"/>
              </a:ext>
            </a:extLst>
          </p:cNvPr>
          <p:cNvSpPr>
            <a:spLocks noGrp="1"/>
          </p:cNvSpPr>
          <p:nvPr>
            <p:ph type="title"/>
          </p:nvPr>
        </p:nvSpPr>
        <p:spPr/>
        <p:txBody>
          <a:bodyPr/>
          <a:lstStyle/>
          <a:p>
            <a:r>
              <a:rPr lang="en-US" dirty="0"/>
              <a:t>10 Min - Reflecting on your New Project Plan</a:t>
            </a:r>
          </a:p>
        </p:txBody>
      </p:sp>
      <p:sp>
        <p:nvSpPr>
          <p:cNvPr id="3" name="Content Placeholder 2">
            <a:extLst>
              <a:ext uri="{FF2B5EF4-FFF2-40B4-BE49-F238E27FC236}">
                <a16:creationId xmlns:a16="http://schemas.microsoft.com/office/drawing/2014/main" id="{3FC60D4F-AB57-9387-9EBF-6FD4F99672C3}"/>
              </a:ext>
            </a:extLst>
          </p:cNvPr>
          <p:cNvSpPr>
            <a:spLocks noGrp="1"/>
          </p:cNvSpPr>
          <p:nvPr>
            <p:ph idx="1"/>
          </p:nvPr>
        </p:nvSpPr>
        <p:spPr/>
        <p:txBody>
          <a:bodyPr/>
          <a:lstStyle/>
          <a:p>
            <a:r>
              <a:rPr lang="en-US" dirty="0"/>
              <a:t>Take a few minutes to pause and reflect on the Project Plan the Engineering Team just created.</a:t>
            </a:r>
          </a:p>
          <a:p>
            <a:r>
              <a:rPr lang="en-US" dirty="0"/>
              <a:t>Use the prompts on this Wiki page to guide the discussion.</a:t>
            </a:r>
          </a:p>
          <a:p>
            <a:pPr lvl="1"/>
            <a:r>
              <a:rPr lang="en-US" dirty="0">
                <a:hlinkClick r:id="rId2"/>
              </a:rPr>
              <a:t>https://designlab.eng.rpi.edu/edn/projects/capstone-support-dev/wiki/Reflecting_on_your_New_Project_Plan</a:t>
            </a:r>
            <a:r>
              <a:rPr lang="en-US" dirty="0"/>
              <a:t> </a:t>
            </a:r>
          </a:p>
          <a:p>
            <a:pPr lvl="1"/>
            <a:endParaRPr lang="en-US" dirty="0"/>
          </a:p>
        </p:txBody>
      </p:sp>
      <p:sp>
        <p:nvSpPr>
          <p:cNvPr id="4" name="Slide Number Placeholder 3">
            <a:extLst>
              <a:ext uri="{FF2B5EF4-FFF2-40B4-BE49-F238E27FC236}">
                <a16:creationId xmlns:a16="http://schemas.microsoft.com/office/drawing/2014/main" id="{8BEF1E97-1A49-6412-7C53-EC71288A6E00}"/>
              </a:ext>
            </a:extLst>
          </p:cNvPr>
          <p:cNvSpPr>
            <a:spLocks noGrp="1"/>
          </p:cNvSpPr>
          <p:nvPr>
            <p:ph type="sldNum" sz="quarter" idx="12"/>
          </p:nvPr>
        </p:nvSpPr>
        <p:spPr/>
        <p:txBody>
          <a:bodyPr/>
          <a:lstStyle/>
          <a:p>
            <a:fld id="{028FE254-016A-4E51-98AE-D4B4E3F12C32}" type="slidenum">
              <a:rPr lang="en-US" smtClean="0"/>
              <a:t>139</a:t>
            </a:fld>
            <a:endParaRPr lang="en-US" dirty="0"/>
          </a:p>
        </p:txBody>
      </p:sp>
      <p:sp>
        <p:nvSpPr>
          <p:cNvPr id="5" name="TextBox 4">
            <a:extLst>
              <a:ext uri="{FF2B5EF4-FFF2-40B4-BE49-F238E27FC236}">
                <a16:creationId xmlns:a16="http://schemas.microsoft.com/office/drawing/2014/main" id="{3C46F085-16D8-6F7B-EE31-D63B1F2E4B89}"/>
              </a:ext>
            </a:extLst>
          </p:cNvPr>
          <p:cNvSpPr txBox="1"/>
          <p:nvPr/>
        </p:nvSpPr>
        <p:spPr>
          <a:xfrm>
            <a:off x="990600" y="4953000"/>
            <a:ext cx="4648200" cy="523220"/>
          </a:xfrm>
          <a:prstGeom prst="rect">
            <a:avLst/>
          </a:prstGeom>
          <a:noFill/>
          <a:ln w="38100">
            <a:solidFill>
              <a:srgbClr val="FF0000"/>
            </a:solidFill>
          </a:ln>
        </p:spPr>
        <p:txBody>
          <a:bodyPr wrap="square" rtlCol="0">
            <a:spAutoFit/>
          </a:bodyPr>
          <a:lstStyle/>
          <a:p>
            <a:pPr algn="ctr"/>
            <a:r>
              <a:rPr lang="en-US" sz="2800" dirty="0"/>
              <a:t>Focus on Process and Results</a:t>
            </a:r>
          </a:p>
        </p:txBody>
      </p:sp>
      <p:pic>
        <p:nvPicPr>
          <p:cNvPr id="7" name="Picture 6" descr="A blue stick figure holding a mirror&#10;&#10;Description automatically generated">
            <a:extLst>
              <a:ext uri="{FF2B5EF4-FFF2-40B4-BE49-F238E27FC236}">
                <a16:creationId xmlns:a16="http://schemas.microsoft.com/office/drawing/2014/main" id="{29EF9C53-2B62-040D-946B-472054CF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657600"/>
            <a:ext cx="2247381" cy="2209800"/>
          </a:xfrm>
          <a:prstGeom prst="rect">
            <a:avLst/>
          </a:prstGeom>
        </p:spPr>
      </p:pic>
    </p:spTree>
    <p:extLst>
      <p:ext uri="{BB962C8B-B14F-4D97-AF65-F5344CB8AC3E}">
        <p14:creationId xmlns:p14="http://schemas.microsoft.com/office/powerpoint/2010/main" val="431226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work</a:t>
            </a:r>
          </a:p>
          <a:p>
            <a:pPr lvl="2">
              <a:buFont typeface="Arial" panose="05000000000000000000" pitchFamily="2" charset="2"/>
              <a:buChar char="•"/>
            </a:pPr>
            <a:r>
              <a:rPr lang="en-US" dirty="0">
                <a:cs typeface="Calibri"/>
              </a:rPr>
              <a:t>Individual technical work &amp; team meetings</a:t>
            </a:r>
            <a:endParaRPr lang="en-US" b="1" dirty="0">
              <a:cs typeface="Calibri"/>
            </a:endParaRPr>
          </a:p>
          <a:p>
            <a:r>
              <a:rPr lang="en-US" dirty="0">
                <a:cs typeface="Calibri"/>
              </a:rPr>
              <a:t>Document all of progress and results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9 will conclude scaffolded team meetings</a:t>
            </a:r>
          </a:p>
          <a:p>
            <a:r>
              <a:rPr lang="en-US" dirty="0">
                <a:cs typeface="Calibri"/>
              </a:rPr>
              <a:t>The focus of Day 9’s scaffolded activities include receiving feedback on:</a:t>
            </a:r>
          </a:p>
          <a:p>
            <a:pPr lvl="1"/>
            <a:r>
              <a:rPr lang="en-US" dirty="0">
                <a:cs typeface="Calibri"/>
              </a:rPr>
              <a:t>The Project Plans created during and after Day 8</a:t>
            </a:r>
          </a:p>
          <a:p>
            <a:pPr lvl="1"/>
            <a:r>
              <a:rPr lang="en-US" dirty="0">
                <a:cs typeface="Calibri"/>
              </a:rPr>
              <a:t>The draft Client Update #1 PPT</a:t>
            </a:r>
          </a:p>
          <a:p>
            <a:pPr lvl="2"/>
            <a:r>
              <a:rPr lang="en-US" dirty="0">
                <a:cs typeface="Calibri"/>
              </a:rPr>
              <a:t>This PPT will be used both for your first Client Update Meeting as well as (with some minor changes) the Board of Directors (BDR) Review</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132927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a:bodyPr>
          <a:lstStyle/>
          <a:p>
            <a:r>
              <a:rPr lang="en-US" dirty="0">
                <a:cs typeface="Calibri"/>
              </a:rPr>
              <a:t>Day 9 also includes 60 minutes of time for team-directed work.</a:t>
            </a:r>
          </a:p>
          <a:p>
            <a:pPr lvl="1"/>
            <a:r>
              <a:rPr lang="en-US" dirty="0">
                <a:cs typeface="Calibri"/>
              </a:rPr>
              <a:t>Efficient team-directed meetings require an Agenda.</a:t>
            </a:r>
          </a:p>
          <a:p>
            <a:pPr lvl="1"/>
            <a:r>
              <a:rPr lang="en-US" dirty="0">
                <a:cs typeface="Calibri"/>
              </a:rPr>
              <a:t>The Agenda should be SMART - Specific, Measurable, Actionable, Relevant, and Time-Oriented</a:t>
            </a:r>
          </a:p>
          <a:p>
            <a:pPr lvl="1"/>
            <a:r>
              <a:rPr lang="en-US" dirty="0">
                <a:cs typeface="Calibri"/>
              </a:rPr>
              <a:t>Agendas should be posted to your white board before starting the meeting</a:t>
            </a:r>
          </a:p>
          <a:p>
            <a:pPr lvl="2"/>
            <a:r>
              <a:rPr lang="en-US" dirty="0">
                <a:cs typeface="Calibri"/>
              </a:rPr>
              <a:t>Pro Forma Agenda posted on Capstone Support: </a:t>
            </a:r>
            <a:r>
              <a:rPr lang="en-US" dirty="0">
                <a:cs typeface="Calibri"/>
                <a:hlinkClick r:id="rId2"/>
              </a:rPr>
              <a:t>https://designlab.eng.rpi.edu/edn/projects/capstone-support-dev/wiki/Pro_Forma_Meeting_Agenda</a:t>
            </a:r>
            <a:r>
              <a:rPr lang="en-US" dirty="0">
                <a:cs typeface="Calibri"/>
              </a:rPr>
              <a:t> </a:t>
            </a:r>
            <a:endParaRPr lang="en-US" sz="2800"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692939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9</a:t>
            </a:r>
            <a:r>
              <a:rPr lang="en-US" sz="1800" dirty="0"/>
              <a:t>)</a:t>
            </a:r>
          </a:p>
        </p:txBody>
      </p:sp>
      <p:grpSp>
        <p:nvGrpSpPr>
          <p:cNvPr id="4" name="Group 3">
            <a:extLst>
              <a:ext uri="{FF2B5EF4-FFF2-40B4-BE49-F238E27FC236}">
                <a16:creationId xmlns:a16="http://schemas.microsoft.com/office/drawing/2014/main" id="{779FB50D-83BC-02AE-EAEE-56901FA878D9}"/>
              </a:ext>
            </a:extLst>
          </p:cNvPr>
          <p:cNvGrpSpPr/>
          <p:nvPr/>
        </p:nvGrpSpPr>
        <p:grpSpPr>
          <a:xfrm>
            <a:off x="119920" y="1163108"/>
            <a:ext cx="8358854" cy="2928338"/>
            <a:chOff x="289846" y="3793138"/>
            <a:chExt cx="8358854" cy="2928338"/>
          </a:xfrm>
        </p:grpSpPr>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2"/>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Client Meeting #1 PPT and upload to the Repo BY START OF Day 9</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3"/>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Repository location – working/Reports/Client Meetings</a:t>
              </a:r>
            </a:p>
            <a:p>
              <a:pPr marL="171450" indent="-171450" defTabSz="685800">
                <a:spcBef>
                  <a:spcPts val="750"/>
                </a:spcBef>
              </a:pPr>
              <a:r>
                <a:rPr lang="en-US" sz="1500" dirty="0">
                  <a:solidFill>
                    <a:prstClr val="black"/>
                  </a:solidFill>
                  <a:latin typeface="Calibri" panose="020F0502020204030204"/>
                </a:rPr>
                <a:t>Create agenda for 60 mins of Day 9, team’s plan should </a:t>
              </a:r>
              <a:r>
                <a:rPr lang="en-US" sz="1500" b="1" dirty="0">
                  <a:solidFill>
                    <a:prstClr val="black"/>
                  </a:solidFill>
                  <a:latin typeface="Calibri" panose="020F0502020204030204"/>
                </a:rPr>
                <a:t>NOT</a:t>
              </a:r>
              <a:r>
                <a:rPr lang="en-US" sz="1500" dirty="0">
                  <a:solidFill>
                    <a:prstClr val="black"/>
                  </a:solidFill>
                  <a:latin typeface="Calibri" panose="020F0502020204030204"/>
                </a:rPr>
                <a:t> be just working on your Client Meeting slides!</a:t>
              </a:r>
              <a:endParaRPr lang="en-US" sz="1500" dirty="0">
                <a:solidFill>
                  <a:srgbClr val="FF0000"/>
                </a:solidFill>
                <a:latin typeface="Calibri" panose="020F0502020204030204"/>
                <a:cs typeface="Calibri"/>
              </a:endParaRP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ABEA70BB-F397-0AB6-449C-BCF266DF7FE6}"/>
              </a:ext>
            </a:extLst>
          </p:cNvPr>
          <p:cNvGrpSpPr/>
          <p:nvPr/>
        </p:nvGrpSpPr>
        <p:grpSpPr>
          <a:xfrm>
            <a:off x="201143" y="4091446"/>
            <a:ext cx="8277631" cy="2630030"/>
            <a:chOff x="371069" y="1163108"/>
            <a:chExt cx="8277631" cy="2630030"/>
          </a:xfrm>
        </p:grpSpPr>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Project Statement &amp; Objectives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4"/>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Technical Memo due on </a:t>
              </a:r>
              <a:r>
                <a:rPr lang="en-US" sz="2900" b="1" dirty="0">
                  <a:latin typeface="Calibri" panose="020F0502020204030204"/>
                  <a:ea typeface="+mn-lt"/>
                  <a:cs typeface="Calibri" panose="020F0502020204030204"/>
                </a:rPr>
                <a:t>02/08 (Sections 1/2) / 02/06 (Sections 3/4)</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Information: </a:t>
              </a:r>
              <a:r>
                <a:rPr lang="en-US" sz="1700" dirty="0">
                  <a:solidFill>
                    <a:srgbClr val="000000"/>
                  </a:solidFill>
                  <a:latin typeface="Calibri" panose="020F0502020204030204"/>
                  <a:ea typeface="+mn-lt"/>
                  <a:cs typeface="Calibri" panose="020F0502020204030204"/>
                  <a:hlinkClick r:id="rId5"/>
                </a:rPr>
                <a:t>https://designlab.eng.rpi.edu/edn/projects/capstone-support-dev/wiki/Technical_Memo</a:t>
              </a:r>
              <a:r>
                <a:rPr lang="en-US" sz="1700" dirty="0">
                  <a:solidFill>
                    <a:srgbClr val="FF0000"/>
                  </a:solidFill>
                  <a:latin typeface="Calibri" panose="020F0502020204030204"/>
                  <a:ea typeface="+mn-lt"/>
                  <a:cs typeface="Calibri" panose="020F0502020204030204"/>
                </a:rPr>
                <a:t> </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9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900" dirty="0">
                  <a:solidFill>
                    <a:srgbClr val="000000"/>
                  </a:solidFill>
                  <a:latin typeface="Calibri" panose="020F0502020204030204"/>
                  <a:ea typeface="+mn-lt"/>
                  <a:cs typeface="Calibri" panose="020F0502020204030204"/>
                </a:rPr>
                <a:t>Include your RCSID and topic in filename, </a:t>
              </a:r>
              <a:r>
                <a:rPr lang="en-US" sz="2900" dirty="0" err="1">
                  <a:solidFill>
                    <a:srgbClr val="000000"/>
                  </a:solidFill>
                  <a:latin typeface="Calibri" panose="020F0502020204030204"/>
                  <a:ea typeface="+mn-lt"/>
                  <a:cs typeface="Calibri" panose="020F0502020204030204"/>
                </a:rPr>
                <a:t>e.g</a:t>
              </a:r>
              <a:r>
                <a:rPr lang="en-US" sz="2900" dirty="0">
                  <a:solidFill>
                    <a:srgbClr val="000000"/>
                  </a:solidFill>
                  <a:latin typeface="Calibri" panose="020F0502020204030204"/>
                  <a:ea typeface="+mn-lt"/>
                  <a:cs typeface="Calibri" panose="020F0502020204030204"/>
                </a:rPr>
                <a:t> “</a:t>
              </a:r>
              <a:r>
                <a:rPr lang="en-US" sz="2900" dirty="0" err="1">
                  <a:solidFill>
                    <a:srgbClr val="000000"/>
                  </a:solidFill>
                  <a:latin typeface="Calibri" panose="020F0502020204030204"/>
                  <a:ea typeface="+mn-lt"/>
                  <a:cs typeface="Calibri" panose="020F0502020204030204"/>
                </a:rPr>
                <a:t>deboeb</a:t>
              </a:r>
              <a:r>
                <a:rPr lang="en-US" sz="2900" dirty="0">
                  <a:solidFill>
                    <a:srgbClr val="000000"/>
                  </a:solidFill>
                  <a:latin typeface="Calibri" panose="020F0502020204030204"/>
                  <a:ea typeface="+mn-lt"/>
                  <a:cs typeface="Calibri" panose="020F0502020204030204"/>
                </a:rPr>
                <a:t> Threaded Fasteners.docx”</a:t>
              </a: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142</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143</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6" name="Picture 5" descr="A screenshot of a computer&#10;&#10;Description automatically generated">
            <a:extLst>
              <a:ext uri="{FF2B5EF4-FFF2-40B4-BE49-F238E27FC236}">
                <a16:creationId xmlns:a16="http://schemas.microsoft.com/office/drawing/2014/main" id="{2CAE46F3-45AD-4882-7A5F-45889EA1AE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 y="1928930"/>
            <a:ext cx="8763000" cy="3000140"/>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48293081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facilitate this meeting</a:t>
            </a:r>
          </a:p>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145</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146</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&amp; depts, Client name and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147</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5 Min – Wrap-up</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a:bodyPr>
          <a:lstStyle/>
          <a:p>
            <a:r>
              <a:rPr lang="en-US" dirty="0">
                <a:cs typeface="Calibri"/>
              </a:rPr>
              <a:t>Scaffolded Employee Onboarding and Project Scoping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It is therefore recommended to use this time for group discussions, group work,  planning, updating Needs and Requirements, making decisions, etc. IF all that is complete / up to date, use the time for individual work.</a:t>
            </a: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148</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10</a:t>
            </a:r>
            <a:r>
              <a:rPr lang="en-US" sz="1800" dirty="0"/>
              <a:t>)</a:t>
            </a:r>
          </a:p>
        </p:txBody>
      </p:sp>
      <p:grpSp>
        <p:nvGrpSpPr>
          <p:cNvPr id="4" name="Group 3">
            <a:extLst>
              <a:ext uri="{FF2B5EF4-FFF2-40B4-BE49-F238E27FC236}">
                <a16:creationId xmlns:a16="http://schemas.microsoft.com/office/drawing/2014/main" id="{D6B36189-BD61-B66B-3324-82D3659DA02A}"/>
              </a:ext>
            </a:extLst>
          </p:cNvPr>
          <p:cNvGrpSpPr/>
          <p:nvPr/>
        </p:nvGrpSpPr>
        <p:grpSpPr>
          <a:xfrm>
            <a:off x="228600" y="1797570"/>
            <a:ext cx="7867998" cy="2908488"/>
            <a:chOff x="311110" y="3492312"/>
            <a:chExt cx="7867998" cy="2908488"/>
          </a:xfrm>
        </p:grpSpPr>
        <p:sp>
          <p:nvSpPr>
            <p:cNvPr id="10" name="Content Placeholder 2"/>
            <p:cNvSpPr txBox="1">
              <a:spLocks/>
            </p:cNvSpPr>
            <p:nvPr/>
          </p:nvSpPr>
          <p:spPr>
            <a:xfrm>
              <a:off x="1524000" y="3492312"/>
              <a:ext cx="6655108" cy="92728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r>
                <a:rPr lang="en-US" sz="1400" dirty="0">
                  <a:solidFill>
                    <a:prstClr val="black"/>
                  </a:solidFill>
                  <a:latin typeface="Calibri" panose="020F0502020204030204"/>
                  <a:cs typeface="Calibri"/>
                </a:rPr>
                <a:t>This section intentionally left blank</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Client Meeting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no later than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a:t>
              </a:r>
              <a:r>
                <a:rPr lang="en-US" sz="1400" b="1" dirty="0">
                  <a:solidFill>
                    <a:prstClr val="black"/>
                  </a:solidFill>
                  <a:latin typeface="Calibri" panose="020F0502020204030204"/>
                  <a:ea typeface="+mn-lt"/>
                  <a:cs typeface="Calibri" panose="020F0502020204030204"/>
                </a:rPr>
                <a:t>not</a:t>
              </a:r>
              <a:r>
                <a:rPr lang="en-US" sz="1400" dirty="0">
                  <a:solidFill>
                    <a:prstClr val="black"/>
                  </a:solidFill>
                  <a:latin typeface="Calibri" panose="020F0502020204030204"/>
                  <a:ea typeface="+mn-lt"/>
                  <a:cs typeface="Calibri" panose="020F0502020204030204"/>
                </a:rPr>
                <a: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client meeting, e.g., identify speakers for each slide, prepare your notes, etc.</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040" y="3613316"/>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713C33D4-1159-084E-6889-DBBDBBBFF326}"/>
              </a:ext>
            </a:extLst>
          </p:cNvPr>
          <p:cNvGrpSpPr/>
          <p:nvPr/>
        </p:nvGrpSpPr>
        <p:grpSpPr>
          <a:xfrm>
            <a:off x="312651" y="4677732"/>
            <a:ext cx="7783947" cy="1721893"/>
            <a:chOff x="395161" y="1783307"/>
            <a:chExt cx="7783947" cy="1721893"/>
          </a:xfrm>
        </p:grpSpPr>
        <p:sp>
          <p:nvSpPr>
            <p:cNvPr id="8" name="Content Placeholder 2"/>
            <p:cNvSpPr txBox="1">
              <a:spLocks/>
            </p:cNvSpPr>
            <p:nvPr/>
          </p:nvSpPr>
          <p:spPr>
            <a:xfrm>
              <a:off x="1524000" y="1783307"/>
              <a:ext cx="6655108" cy="172189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members should now be creating and updating their individual project tasks</a:t>
              </a:r>
            </a:p>
            <a:p>
              <a:pPr marL="171450" indent="-171450" defTabSz="685800">
                <a:lnSpc>
                  <a:spcPct val="120000"/>
                </a:lnSpc>
                <a:spcBef>
                  <a:spcPts val="0"/>
                </a:spcBef>
              </a:pPr>
              <a:r>
                <a:rPr lang="en-US" sz="1400" dirty="0">
                  <a:solidFill>
                    <a:prstClr val="black"/>
                  </a:solidFill>
                  <a:latin typeface="Calibri" panose="020F0502020204030204"/>
                  <a:cs typeface="Calibri"/>
                </a:rPr>
                <a:t>Wordsmith and polish Engineering Standards Worksheet </a:t>
              </a:r>
            </a:p>
            <a:p>
              <a:pPr marL="628650" lvl="2" indent="-171450" defTabSz="685800">
                <a:lnSpc>
                  <a:spcPct val="120000"/>
                </a:lnSpc>
                <a:spcBef>
                  <a:spcPts val="0"/>
                </a:spcBef>
              </a:pPr>
              <a:r>
                <a:rPr lang="en-US" sz="1400" dirty="0">
                  <a:solidFill>
                    <a:prstClr val="black"/>
                  </a:solidFill>
                  <a:latin typeface="Calibri" panose="020F0502020204030204"/>
                  <a:cs typeface="Calibri"/>
                </a:rPr>
                <a:t>Upload to Repository - working/Reports/Design Report + Poster</a:t>
              </a:r>
            </a:p>
            <a:p>
              <a:pPr marL="171450" indent="-171450" defTabSz="685800">
                <a:spcBef>
                  <a:spcPts val="750"/>
                </a:spcBef>
              </a:pPr>
              <a:endParaRPr lang="en-US" sz="1400" dirty="0">
                <a:solidFill>
                  <a:prstClr val="black"/>
                </a:solidFill>
                <a:latin typeface="Calibri" panose="020F0502020204030204"/>
                <a:cs typeface="Calibri"/>
              </a:endParaRPr>
            </a:p>
          </p:txBody>
        </p:sp>
        <p:sp>
          <p:nvSpPr>
            <p:cNvPr id="13" name="Rectangle 12"/>
            <p:cNvSpPr/>
            <p:nvPr/>
          </p:nvSpPr>
          <p:spPr>
            <a:xfrm>
              <a:off x="395161" y="21456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149</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30480" y="1439131"/>
            <a:ext cx="9080764" cy="2438400"/>
          </a:xfrm>
        </p:spPr>
        <p:txBody>
          <a:bodyPr vert="horz" lIns="91440" tIns="45720" rIns="91440" bIns="45720" numCol="2" rtlCol="0" anchor="t">
            <a:normAutofit fontScale="85000" lnSpcReduction="1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Interactive -peer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3535" y="3429000"/>
            <a:ext cx="6110429" cy="3311525"/>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Tree>
    <p:extLst>
      <p:ext uri="{BB962C8B-B14F-4D97-AF65-F5344CB8AC3E}">
        <p14:creationId xmlns:p14="http://schemas.microsoft.com/office/powerpoint/2010/main" val="286736045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3551532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BDR Q&amp;A</a:t>
            </a:r>
          </a:p>
        </p:txBody>
      </p:sp>
      <p:sp>
        <p:nvSpPr>
          <p:cNvPr id="3" name="Content Placeholder 2"/>
          <p:cNvSpPr>
            <a:spLocks noGrp="1"/>
          </p:cNvSpPr>
          <p:nvPr>
            <p:ph idx="1"/>
          </p:nvPr>
        </p:nvSpPr>
        <p:spPr/>
        <p:txBody>
          <a:bodyPr/>
          <a:lstStyle/>
          <a:p>
            <a:r>
              <a:rPr lang="en-US" dirty="0"/>
              <a:t>Action Item was to watch review 1 Wiki page…</a:t>
            </a:r>
          </a:p>
          <a:p>
            <a:r>
              <a:rPr lang="en-US" dirty="0"/>
              <a:t>Ask me 1-2 QUESTIONS about the content!</a:t>
            </a:r>
          </a:p>
          <a:p>
            <a:endParaRPr lang="en-US" dirty="0"/>
          </a:p>
          <a:p>
            <a:r>
              <a:rPr lang="en-US" dirty="0"/>
              <a:t>What does BDR stand for?</a:t>
            </a:r>
          </a:p>
          <a:p>
            <a:r>
              <a:rPr lang="en-US" dirty="0"/>
              <a:t>Who is audience for BDR?</a:t>
            </a:r>
          </a:p>
          <a:p>
            <a:r>
              <a:rPr lang="en-US" dirty="0"/>
              <a:t>Approx. how many PPT slides should team prepare?</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151</a:t>
            </a:fld>
            <a:endParaRPr lang="en-US" sz="1200" dirty="0"/>
          </a:p>
        </p:txBody>
      </p:sp>
      <p:sp>
        <p:nvSpPr>
          <p:cNvPr id="4" name="TextBox 3">
            <a:extLst>
              <a:ext uri="{FF2B5EF4-FFF2-40B4-BE49-F238E27FC236}">
                <a16:creationId xmlns:a16="http://schemas.microsoft.com/office/drawing/2014/main" id="{E77A4E81-8FAC-3A63-1F51-695955093362}"/>
              </a:ext>
            </a:extLst>
          </p:cNvPr>
          <p:cNvSpPr txBox="1"/>
          <p:nvPr/>
        </p:nvSpPr>
        <p:spPr>
          <a:xfrm>
            <a:off x="6572250" y="788661"/>
            <a:ext cx="158115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BDR Introduction</a:t>
            </a:r>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152</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153</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31039813"/>
              </p:ext>
            </p:extLst>
          </p:nvPr>
        </p:nvGraphicFramePr>
        <p:xfrm>
          <a:off x="381000" y="1005329"/>
          <a:ext cx="8382000" cy="487465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2.0</a:t>
                      </a:r>
                    </a:p>
                  </a:txBody>
                  <a:tcPr marL="68580" marR="68580" marT="0" marB="0"/>
                </a:tc>
                <a:tc>
                  <a:txBody>
                    <a:bodyPr/>
                    <a:lstStyle/>
                    <a:p>
                      <a:pPr marL="0" marR="0" algn="l">
                        <a:spcBef>
                          <a:spcPts val="0"/>
                        </a:spcBef>
                        <a:spcAft>
                          <a:spcPts val="0"/>
                        </a:spcAft>
                      </a:pPr>
                      <a:r>
                        <a:rPr lang="en-US" sz="1200" dirty="0">
                          <a:effectLst/>
                          <a:latin typeface="+mj-lt"/>
                          <a:ea typeface="MS Mincho"/>
                        </a:rPr>
                        <a:t>1.3.24</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MA</a:t>
                      </a:r>
                    </a:p>
                  </a:txBody>
                  <a:tcPr marL="68580" marR="68580" marT="0" marB="0"/>
                </a:tc>
                <a:tc>
                  <a:txBody>
                    <a:bodyPr/>
                    <a:lstStyle/>
                    <a:p>
                      <a:pPr marL="0" marR="0" algn="l">
                        <a:spcBef>
                          <a:spcPts val="0"/>
                        </a:spcBef>
                        <a:spcAft>
                          <a:spcPts val="0"/>
                        </a:spcAft>
                      </a:pPr>
                      <a:r>
                        <a:rPr lang="en-US" sz="1200" dirty="0">
                          <a:effectLst/>
                          <a:latin typeface="+mj-lt"/>
                          <a:ea typeface="MS Mincho"/>
                        </a:rPr>
                        <a:t>First edit of new year! Adding in Day 5=N&amp;R and replacing with new </a:t>
                      </a:r>
                      <a:r>
                        <a:rPr lang="en-US" sz="1200" dirty="0" err="1">
                          <a:effectLst/>
                          <a:latin typeface="+mj-lt"/>
                          <a:ea typeface="MS Mincho"/>
                        </a:rPr>
                        <a:t>Slido</a:t>
                      </a:r>
                      <a:r>
                        <a:rPr lang="en-US" sz="1200" dirty="0">
                          <a:effectLst/>
                          <a:latin typeface="+mj-lt"/>
                          <a:ea typeface="MS Mincho"/>
                        </a:rPr>
                        <a:t> based icebreaker</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2.1</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Revised EDP slide to “Universal”, added wrap-ups @ end of each day to discuss next day’s activity, changed from “Employee Onboarding” to “Project Scoping” after Day 2.</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2.3</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dirty="0">
                          <a:effectLst/>
                          <a:latin typeface="+mj-lt"/>
                          <a:ea typeface="MS Mincho"/>
                        </a:rPr>
                        <a:t>Updates to Action Items and Wrap-up slides for first week.</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2.4</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algn="l">
                        <a:spcBef>
                          <a:spcPts val="0"/>
                        </a:spcBef>
                        <a:spcAft>
                          <a:spcPts val="0"/>
                        </a:spcAft>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Removed “believe in” from core values, removed last references to Employee Feedback</a:t>
                      </a:r>
                    </a:p>
                    <a:p>
                      <a:pPr marL="0" marR="0" algn="l">
                        <a:spcBef>
                          <a:spcPts val="0"/>
                        </a:spcBef>
                        <a:spcAft>
                          <a:spcPts val="0"/>
                        </a:spcAft>
                      </a:pPr>
                      <a:r>
                        <a:rPr lang="en-US" sz="1200" b="0" baseline="0" dirty="0">
                          <a:effectLst/>
                          <a:latin typeface="+mj-lt"/>
                          <a:ea typeface="MS Mincho"/>
                        </a:rPr>
                        <a:t>Heading added to table on p82+83</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2.5</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Changed from “scaffolded sessions” to “scaffolded meetings”, rearranged Action Items/Meeting Prep slides to put Project work @ bottom</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2.6</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BD/AP/MA/JK</a:t>
                      </a:r>
                    </a:p>
                  </a:txBody>
                  <a:tcPr marL="68580" marR="68580" marT="0" marB="0"/>
                </a:tc>
                <a:tc>
                  <a:txBody>
                    <a:bodyPr/>
                    <a:lstStyle/>
                    <a:p>
                      <a:pPr marL="0" marR="0" algn="l">
                        <a:spcBef>
                          <a:spcPts val="0"/>
                        </a:spcBef>
                        <a:spcAft>
                          <a:spcPts val="0"/>
                        </a:spcAft>
                      </a:pPr>
                      <a:r>
                        <a:rPr lang="en-US" sz="1200" b="0" dirty="0">
                          <a:effectLst/>
                          <a:latin typeface="+mj-lt"/>
                          <a:ea typeface="MS Mincho"/>
                        </a:rPr>
                        <a:t>Minor updates to/cleanup of Action Items/Meeting Prep slides</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2.7</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BD/MA</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speaker notes, identified “you are here” on Design Process slides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2.8</a:t>
                      </a:r>
                    </a:p>
                  </a:txBody>
                  <a:tcPr marL="68580" marR="68580" marT="0" marB="0"/>
                </a:tc>
                <a:tc>
                  <a:txBody>
                    <a:bodyPr/>
                    <a:lstStyle/>
                    <a:p>
                      <a:pPr marL="0" marR="0" algn="l">
                        <a:spcBef>
                          <a:spcPts val="0"/>
                        </a:spcBef>
                        <a:spcAft>
                          <a:spcPts val="0"/>
                        </a:spcAft>
                      </a:pPr>
                      <a:r>
                        <a:rPr lang="en-US" sz="120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Agenda graphics for all days</a:t>
                      </a:r>
                    </a:p>
                  </a:txBody>
                  <a:tcPr marL="68580" marR="68580" marT="0" marB="0"/>
                </a:tc>
                <a:extLst>
                  <a:ext uri="{0D108BD9-81ED-4DB2-BD59-A6C34878D82A}">
                    <a16:rowId xmlns:a16="http://schemas.microsoft.com/office/drawing/2014/main" val="3050399495"/>
                  </a:ext>
                </a:extLst>
              </a:tr>
              <a:tr h="416402">
                <a:tc>
                  <a:txBody>
                    <a:bodyPr/>
                    <a:lstStyle/>
                    <a:p>
                      <a:pPr marL="0" marR="0" algn="l">
                        <a:spcBef>
                          <a:spcPts val="0"/>
                        </a:spcBef>
                        <a:spcAft>
                          <a:spcPts val="0"/>
                        </a:spcAft>
                      </a:pPr>
                      <a:r>
                        <a:rPr lang="en-US" sz="1200" dirty="0">
                          <a:effectLst/>
                          <a:latin typeface="+mj-lt"/>
                          <a:ea typeface="MS Mincho"/>
                        </a:rPr>
                        <a:t>2.8675309</a:t>
                      </a:r>
                    </a:p>
                  </a:txBody>
                  <a:tcPr marL="68580" marR="68580" marT="0" marB="0"/>
                </a:tc>
                <a:tc>
                  <a:txBody>
                    <a:bodyPr/>
                    <a:lstStyle/>
                    <a:p>
                      <a:pPr marL="0" marR="0" algn="l">
                        <a:spcBef>
                          <a:spcPts val="0"/>
                        </a:spcBef>
                        <a:spcAft>
                          <a:spcPts val="0"/>
                        </a:spcAft>
                      </a:pPr>
                      <a:r>
                        <a:rPr lang="en-US" sz="1200" dirty="0">
                          <a:effectLst/>
                          <a:latin typeface="+mj-lt"/>
                          <a:ea typeface="MS Mincho"/>
                        </a:rPr>
                        <a:t>1.6.23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Action Items for between on-site meetings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Some formatting of slides to improve readability and consistency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 Team Standard and Safety Training for Day 6 – 1/29 or 1/26</a:t>
                      </a: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2.9</a:t>
                      </a:r>
                    </a:p>
                  </a:txBody>
                  <a:tcPr marL="68580" marR="68580" marT="0" marB="0"/>
                </a:tc>
                <a:tc>
                  <a:txBody>
                    <a:bodyPr/>
                    <a:lstStyle/>
                    <a:p>
                      <a:pPr marL="0" marR="0" algn="l">
                        <a:spcBef>
                          <a:spcPts val="0"/>
                        </a:spcBef>
                        <a:spcAft>
                          <a:spcPts val="0"/>
                        </a:spcAft>
                      </a:pPr>
                      <a:r>
                        <a:rPr lang="en-US" sz="1200" dirty="0">
                          <a:effectLst/>
                          <a:latin typeface="+mj-lt"/>
                          <a:ea typeface="MS Mincho"/>
                        </a:rPr>
                        <a:t>1.8.23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Updated times and link for Team Building activity</a:t>
                      </a:r>
                    </a:p>
                    <a:p>
                      <a:pPr marL="0" marR="0" algn="l">
                        <a:spcBef>
                          <a:spcPts val="0"/>
                        </a:spcBef>
                        <a:spcAft>
                          <a:spcPts val="0"/>
                        </a:spcAft>
                      </a:pPr>
                      <a:r>
                        <a:rPr lang="en-US" sz="1200" dirty="0">
                          <a:effectLst/>
                          <a:latin typeface="+mj-lt"/>
                          <a:ea typeface="MS Mincho"/>
                        </a:rPr>
                        <a:t>Fixed typos on Action Item lists and timing </a:t>
                      </a:r>
                      <a:r>
                        <a:rPr lang="en-US" sz="1200">
                          <a:effectLst/>
                          <a:latin typeface="+mj-lt"/>
                          <a:ea typeface="MS Mincho"/>
                        </a:rPr>
                        <a:t>of activities</a:t>
                      </a: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154</a:t>
            </a:fld>
            <a:endParaRPr lang="en-US" sz="1200" dirty="0"/>
          </a:p>
        </p:txBody>
      </p:sp>
    </p:spTree>
    <p:extLst>
      <p:ext uri="{BB962C8B-B14F-4D97-AF65-F5344CB8AC3E}">
        <p14:creationId xmlns:p14="http://schemas.microsoft.com/office/powerpoint/2010/main" val="234760629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63776207"/>
              </p:ext>
            </p:extLst>
          </p:nvPr>
        </p:nvGraphicFramePr>
        <p:xfrm>
          <a:off x="381000" y="1143000"/>
          <a:ext cx="8382000" cy="45323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3778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155</a:t>
            </a:fld>
            <a:endParaRPr lang="en-US" sz="1200" dirty="0"/>
          </a:p>
        </p:txBody>
      </p:sp>
    </p:spTree>
    <p:extLst>
      <p:ext uri="{BB962C8B-B14F-4D97-AF65-F5344CB8AC3E}">
        <p14:creationId xmlns:p14="http://schemas.microsoft.com/office/powerpoint/2010/main" val="2475139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in the </a:t>
            </a:r>
            <a:r>
              <a:rPr lang="en-US" dirty="0">
                <a:cs typeface="Calibri"/>
              </a:rPr>
              <a:t>Design Lab.</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Design Lab Communications &amp; Documentation Policies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Design Lab tools:</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18</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a:t>
            </a:r>
          </a:p>
        </p:txBody>
      </p:sp>
      <p:sp>
        <p:nvSpPr>
          <p:cNvPr id="3" name="Content Placeholder 2"/>
          <p:cNvSpPr>
            <a:spLocks noGrp="1"/>
          </p:cNvSpPr>
          <p:nvPr>
            <p:ph idx="1"/>
          </p:nvPr>
        </p:nvSpPr>
        <p:spPr>
          <a:xfrm>
            <a:off x="628650" y="1820862"/>
            <a:ext cx="7886700" cy="4351338"/>
          </a:xfrm>
        </p:spPr>
        <p:txBody>
          <a:bodyPr>
            <a:normAutofit/>
          </a:bodyPr>
          <a:lstStyle/>
          <a:p>
            <a:pPr marL="0" indent="0">
              <a:lnSpc>
                <a:spcPct val="200000"/>
              </a:lnSpc>
              <a:buNone/>
            </a:pPr>
            <a:r>
              <a:rPr lang="en-US" sz="2800" dirty="0"/>
              <a:t>Desired Outcomes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19</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00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308C7-81EF-4A62-BCE0-8324F41A276B}"/>
              </a:ext>
            </a:extLst>
          </p:cNvPr>
          <p:cNvSpPr>
            <a:spLocks noGrp="1"/>
          </p:cNvSpPr>
          <p:nvPr>
            <p:ph type="title"/>
          </p:nvPr>
        </p:nvSpPr>
        <p:spPr/>
        <p:txBody>
          <a:bodyPr/>
          <a:lstStyle/>
          <a:p>
            <a:r>
              <a:rPr lang="en-US" dirty="0"/>
              <a:t>The Process…</a:t>
            </a:r>
          </a:p>
        </p:txBody>
      </p:sp>
      <p:sp>
        <p:nvSpPr>
          <p:cNvPr id="3" name="Content Placeholder 2">
            <a:extLst>
              <a:ext uri="{FF2B5EF4-FFF2-40B4-BE49-F238E27FC236}">
                <a16:creationId xmlns:a16="http://schemas.microsoft.com/office/drawing/2014/main" id="{80FC85A9-09C9-4E2B-9AC1-2B8C42A056ED}"/>
              </a:ext>
            </a:extLst>
          </p:cNvPr>
          <p:cNvSpPr>
            <a:spLocks noGrp="1"/>
          </p:cNvSpPr>
          <p:nvPr>
            <p:ph idx="1"/>
          </p:nvPr>
        </p:nvSpPr>
        <p:spPr>
          <a:xfrm>
            <a:off x="628650" y="1363662"/>
            <a:ext cx="7886700" cy="4351338"/>
          </a:xfrm>
        </p:spPr>
        <p:txBody>
          <a:bodyPr>
            <a:normAutofit fontScale="92500" lnSpcReduction="20000"/>
          </a:bodyPr>
          <a:lstStyle/>
          <a:p>
            <a:r>
              <a:rPr lang="en-US" dirty="0"/>
              <a:t>Break into pairs within your team – if your team has an odd number of members, one group should include three members</a:t>
            </a:r>
          </a:p>
          <a:p>
            <a:pPr marL="0" indent="0">
              <a:buNone/>
            </a:pPr>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a:p>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p:txBody>
      </p:sp>
      <p:sp>
        <p:nvSpPr>
          <p:cNvPr id="5" name="Slide Number Placeholder 4">
            <a:extLst>
              <a:ext uri="{FF2B5EF4-FFF2-40B4-BE49-F238E27FC236}">
                <a16:creationId xmlns:a16="http://schemas.microsoft.com/office/drawing/2014/main" id="{29707063-9FF8-4E36-A3D3-45AAB424B888}"/>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20</a:t>
            </a:fld>
            <a:endParaRPr lang="en-US" dirty="0"/>
          </a:p>
        </p:txBody>
      </p:sp>
    </p:spTree>
    <p:extLst>
      <p:ext uri="{BB962C8B-B14F-4D97-AF65-F5344CB8AC3E}">
        <p14:creationId xmlns:p14="http://schemas.microsoft.com/office/powerpoint/2010/main" val="4104769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3FA38-319C-49B5-9735-1D446728FC32}"/>
              </a:ext>
            </a:extLst>
          </p:cNvPr>
          <p:cNvSpPr>
            <a:spLocks noGrp="1"/>
          </p:cNvSpPr>
          <p:nvPr>
            <p:ph type="title"/>
          </p:nvPr>
        </p:nvSpPr>
        <p:spPr/>
        <p:txBody>
          <a:bodyPr/>
          <a:lstStyle/>
          <a:p>
            <a:r>
              <a:rPr lang="en-US" dirty="0"/>
              <a:t>Ice Breaker Activity</a:t>
            </a:r>
          </a:p>
        </p:txBody>
      </p:sp>
      <p:sp>
        <p:nvSpPr>
          <p:cNvPr id="3" name="Content Placeholder 2">
            <a:extLst>
              <a:ext uri="{FF2B5EF4-FFF2-40B4-BE49-F238E27FC236}">
                <a16:creationId xmlns:a16="http://schemas.microsoft.com/office/drawing/2014/main" id="{1A791D36-2EF2-DEF0-AF86-1AF034A8856D}"/>
              </a:ext>
            </a:extLst>
          </p:cNvPr>
          <p:cNvSpPr>
            <a:spLocks noGrp="1"/>
          </p:cNvSpPr>
          <p:nvPr>
            <p:ph idx="1"/>
          </p:nvPr>
        </p:nvSpPr>
        <p:spPr/>
        <p:txBody>
          <a:bodyPr/>
          <a:lstStyle/>
          <a:p>
            <a:r>
              <a:rPr lang="en-US" dirty="0"/>
              <a:t>Insert </a:t>
            </a:r>
            <a:r>
              <a:rPr lang="en-US" dirty="0" err="1"/>
              <a:t>Slido</a:t>
            </a:r>
            <a:r>
              <a:rPr lang="en-US" dirty="0"/>
              <a:t> material here!!!</a:t>
            </a:r>
          </a:p>
          <a:p>
            <a:endParaRPr lang="en-US" dirty="0"/>
          </a:p>
          <a:p>
            <a:r>
              <a:rPr lang="en-US" dirty="0"/>
              <a:t>Three slides</a:t>
            </a:r>
          </a:p>
          <a:p>
            <a:endParaRPr lang="en-US" dirty="0"/>
          </a:p>
          <a:p>
            <a:r>
              <a:rPr lang="en-US" dirty="0"/>
              <a:t>Note that both sides will access same </a:t>
            </a:r>
            <a:r>
              <a:rPr lang="en-US" dirty="0" err="1"/>
              <a:t>Slido</a:t>
            </a:r>
            <a:r>
              <a:rPr lang="en-US" dirty="0"/>
              <a:t>. NOT a problem!</a:t>
            </a:r>
          </a:p>
        </p:txBody>
      </p:sp>
      <p:sp>
        <p:nvSpPr>
          <p:cNvPr id="6" name="Slide Number Placeholder 4">
            <a:extLst>
              <a:ext uri="{FF2B5EF4-FFF2-40B4-BE49-F238E27FC236}">
                <a16:creationId xmlns:a16="http://schemas.microsoft.com/office/drawing/2014/main" id="{C74C7906-4931-4FB1-9145-32468E04407C}"/>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21</a:t>
            </a:fld>
            <a:endParaRPr lang="en-US" dirty="0"/>
          </a:p>
        </p:txBody>
      </p:sp>
    </p:spTree>
    <p:extLst>
      <p:ext uri="{BB962C8B-B14F-4D97-AF65-F5344CB8AC3E}">
        <p14:creationId xmlns:p14="http://schemas.microsoft.com/office/powerpoint/2010/main" val="4201215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2F12-6262-BBF6-CE30-320F3E9DC3B0}"/>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 – Staff Introduction &amp; Project Launch</a:t>
            </a:r>
            <a:endParaRPr lang="en-US" dirty="0"/>
          </a:p>
        </p:txBody>
      </p:sp>
      <p:sp>
        <p:nvSpPr>
          <p:cNvPr id="3" name="Content Placeholder 2">
            <a:extLst>
              <a:ext uri="{FF2B5EF4-FFF2-40B4-BE49-F238E27FC236}">
                <a16:creationId xmlns:a16="http://schemas.microsoft.com/office/drawing/2014/main" id="{4645BE72-9AD8-0657-E15A-BEC450188AEB}"/>
              </a:ext>
            </a:extLst>
          </p:cNvPr>
          <p:cNvSpPr>
            <a:spLocks noGrp="1"/>
          </p:cNvSpPr>
          <p:nvPr>
            <p:ph idx="1"/>
          </p:nvPr>
        </p:nvSpPr>
        <p:spPr/>
        <p:txBody>
          <a:bodyPr>
            <a:normAutofit/>
          </a:bodyPr>
          <a:lstStyle/>
          <a:p>
            <a:r>
              <a:rPr lang="en-US" sz="2400" dirty="0"/>
              <a:t>Chief Engineer (CE) &amp; Project Engineer (PE) Introductions</a:t>
            </a:r>
          </a:p>
          <a:p>
            <a:pPr lvl="1"/>
            <a:r>
              <a:rPr lang="en-US" sz="2000" dirty="0"/>
              <a:t>Both individuals will stop by to meet with the team</a:t>
            </a:r>
          </a:p>
          <a:p>
            <a:pPr lvl="1"/>
            <a:endParaRPr lang="en-US" sz="2000" dirty="0"/>
          </a:p>
          <a:p>
            <a:r>
              <a:rPr lang="en-US" sz="2400" dirty="0"/>
              <a:t>Project Description Review</a:t>
            </a:r>
          </a:p>
          <a:p>
            <a:pPr lvl="1"/>
            <a:r>
              <a:rPr lang="en-US" sz="2000" dirty="0"/>
              <a:t>If you have not read the document yet, NOW is your chance. You need that information to do the next step effectively!</a:t>
            </a:r>
          </a:p>
          <a:p>
            <a:pPr lvl="1"/>
            <a:endParaRPr lang="en-US" sz="2000" dirty="0"/>
          </a:p>
          <a:p>
            <a:r>
              <a:rPr lang="en-US" sz="2400" dirty="0"/>
              <a:t>Generate Project Questions</a:t>
            </a:r>
          </a:p>
        </p:txBody>
      </p:sp>
      <p:sp>
        <p:nvSpPr>
          <p:cNvPr id="5" name="Slide Number Placeholder 4">
            <a:extLst>
              <a:ext uri="{FF2B5EF4-FFF2-40B4-BE49-F238E27FC236}">
                <a16:creationId xmlns:a16="http://schemas.microsoft.com/office/drawing/2014/main" id="{2F71504E-42AC-4A63-8A7F-22B35B582C71}"/>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1663916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23</a:t>
            </a:fld>
            <a:endParaRPr lang="en-US" sz="1200" dirty="0"/>
          </a:p>
        </p:txBody>
      </p:sp>
      <p:sp>
        <p:nvSpPr>
          <p:cNvPr id="5" name="TextBox 4"/>
          <p:cNvSpPr txBox="1"/>
          <p:nvPr/>
        </p:nvSpPr>
        <p:spPr>
          <a:xfrm>
            <a:off x="999093" y="42672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24</a:t>
            </a:fld>
            <a:endParaRPr lang="en-US" sz="1200" dirty="0"/>
          </a:p>
        </p:txBody>
      </p:sp>
      <p:sp>
        <p:nvSpPr>
          <p:cNvPr id="6" name="TextBox 5"/>
          <p:cNvSpPr txBox="1"/>
          <p:nvPr/>
        </p:nvSpPr>
        <p:spPr>
          <a:xfrm>
            <a:off x="999093" y="47244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marL="1028700" lvl="3" indent="0">
              <a:lnSpc>
                <a:spcPct val="100000"/>
              </a:lnSpc>
              <a:buNone/>
            </a:pPr>
            <a:r>
              <a:rPr lang="en-US" sz="3200" dirty="0">
                <a:ea typeface="+mn-lt"/>
                <a:cs typeface="+mn-lt"/>
              </a:rPr>
              <a:t>- </a:t>
            </a:r>
            <a:r>
              <a:rPr lang="en-US" sz="2800" dirty="0">
                <a:ea typeface="+mn-lt"/>
                <a:cs typeface="+mn-lt"/>
              </a:rPr>
              <a:t>Write these questions on the Whiteboard</a:t>
            </a:r>
            <a:endParaRPr lang="en-US" sz="320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25</a:t>
            </a:fld>
            <a:endParaRPr lang="en-US" sz="1200" dirty="0"/>
          </a:p>
        </p:txBody>
      </p:sp>
    </p:spTree>
    <p:extLst>
      <p:ext uri="{BB962C8B-B14F-4D97-AF65-F5344CB8AC3E}">
        <p14:creationId xmlns:p14="http://schemas.microsoft.com/office/powerpoint/2010/main" val="9006803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algn="ctr"/>
            <a:r>
              <a:rPr lang="en-US" dirty="0"/>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algn="ctr"/>
            <a:r>
              <a:rPr lang="en-US" dirty="0"/>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algn="ctr"/>
            <a:r>
              <a:rPr lang="en-US" dirty="0"/>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algn="ctr"/>
            <a:r>
              <a:rPr lang="en-US" dirty="0"/>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algn="ctr"/>
            <a:r>
              <a:rPr lang="en-US" dirty="0"/>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
        <p:nvSpPr>
          <p:cNvPr id="7" name="TextBox 6">
            <a:extLst>
              <a:ext uri="{FF2B5EF4-FFF2-40B4-BE49-F238E27FC236}">
                <a16:creationId xmlns:a16="http://schemas.microsoft.com/office/drawing/2014/main" id="{9838291D-61D4-EFAA-6DC6-F5AC4F3BF460}"/>
              </a:ext>
            </a:extLst>
          </p:cNvPr>
          <p:cNvSpPr txBox="1"/>
          <p:nvPr/>
        </p:nvSpPr>
        <p:spPr>
          <a:xfrm>
            <a:off x="6034332" y="1883551"/>
            <a:ext cx="1433267" cy="369332"/>
          </a:xfrm>
          <a:prstGeom prst="rect">
            <a:avLst/>
          </a:prstGeom>
          <a:noFill/>
          <a:ln w="28575">
            <a:solidFill>
              <a:srgbClr val="FF0000"/>
            </a:solidFill>
          </a:ln>
        </p:spPr>
        <p:txBody>
          <a:bodyPr wrap="square" rtlCol="0">
            <a:spAutoFit/>
          </a:bodyPr>
          <a:lstStyle/>
          <a:p>
            <a:pPr algn="ctr"/>
            <a:r>
              <a:rPr lang="en-US" dirty="0"/>
              <a:t>You are here!</a:t>
            </a:r>
          </a:p>
        </p:txBody>
      </p:sp>
    </p:spTree>
    <p:extLst>
      <p:ext uri="{BB962C8B-B14F-4D97-AF65-F5344CB8AC3E}">
        <p14:creationId xmlns:p14="http://schemas.microsoft.com/office/powerpoint/2010/main" val="14876636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This exercise is intended to help you build on what you learned in IED</a:t>
            </a:r>
          </a:p>
          <a:p>
            <a:pPr lvl="1">
              <a:lnSpc>
                <a:spcPct val="100000"/>
              </a:lnSpc>
              <a:buFont typeface="Arial"/>
              <a:buChar char="•"/>
            </a:pPr>
            <a:r>
              <a:rPr lang="en-US" sz="2100" dirty="0">
                <a:ea typeface="+mn-lt"/>
                <a:cs typeface="+mn-lt"/>
              </a:rPr>
              <a:t>IED project was created by team, and therefore easier to identify Needs, as the team was the client</a:t>
            </a:r>
          </a:p>
          <a:p>
            <a:pPr lvl="1">
              <a:lnSpc>
                <a:spcPct val="100000"/>
              </a:lnSpc>
              <a:buFont typeface="Arial"/>
              <a:buChar char="•"/>
            </a:pPr>
            <a:r>
              <a:rPr lang="en-US" sz="2100" dirty="0">
                <a:ea typeface="+mn-lt"/>
                <a:cs typeface="+mn-lt"/>
              </a:rPr>
              <a:t>In capstone you are working for an external client and must practice understanding customer needs by interviewing client and asking questions</a:t>
            </a:r>
          </a:p>
          <a:p>
            <a:pPr lvl="1">
              <a:lnSpc>
                <a:spcPct val="100000"/>
              </a:lnSpc>
              <a:buFont typeface="Arial"/>
              <a:buChar char="•"/>
            </a:pPr>
            <a:r>
              <a:rPr lang="en-US" sz="2100" dirty="0">
                <a:ea typeface="+mn-lt"/>
                <a:cs typeface="+mn-lt"/>
              </a:rPr>
              <a:t>Based on the Project Description and your engineering knowledge, what questions can you ask the client to better understand and document their needs?</a:t>
            </a:r>
            <a:endParaRPr lang="en-US" sz="21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27</a:t>
            </a:fld>
            <a:endParaRPr lang="en-US" sz="1200" dirty="0"/>
          </a:p>
        </p:txBody>
      </p:sp>
    </p:spTree>
    <p:extLst>
      <p:ext uri="{BB962C8B-B14F-4D97-AF65-F5344CB8AC3E}">
        <p14:creationId xmlns:p14="http://schemas.microsoft.com/office/powerpoint/2010/main" val="13527202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and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0141505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5" name="TextBox 4"/>
          <p:cNvSpPr txBox="1"/>
          <p:nvPr/>
        </p:nvSpPr>
        <p:spPr>
          <a:xfrm>
            <a:off x="628650" y="1371600"/>
            <a:ext cx="4512326" cy="646331"/>
          </a:xfrm>
          <a:prstGeom prst="rect">
            <a:avLst/>
          </a:prstGeom>
          <a:noFill/>
        </p:spPr>
        <p:txBody>
          <a:bodyPr wrap="none" rtlCol="0">
            <a:spAutoFit/>
          </a:bodyPr>
          <a:lstStyle/>
          <a:p>
            <a:r>
              <a:rPr lang="en-US" dirty="0">
                <a:cs typeface="Calibri"/>
              </a:rPr>
              <a:t>Potential topic areas for generating questions:</a:t>
            </a:r>
          </a:p>
          <a:p>
            <a:endParaRPr lang="en-US" dirty="0"/>
          </a:p>
        </p:txBody>
      </p:sp>
    </p:spTree>
    <p:extLst>
      <p:ext uri="{BB962C8B-B14F-4D97-AF65-F5344CB8AC3E}">
        <p14:creationId xmlns:p14="http://schemas.microsoft.com/office/powerpoint/2010/main" val="4076130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During the second week, there will be an off-site, peer-led, Team-Building Retreat</a:t>
            </a:r>
          </a:p>
          <a:p>
            <a:r>
              <a:rPr lang="en-US" dirty="0">
                <a:cs typeface="Calibri"/>
              </a:rPr>
              <a:t>Retreat Goals:</a:t>
            </a:r>
          </a:p>
          <a:p>
            <a:pPr marR="0" lvl="1">
              <a:lnSpc>
                <a:spcPct val="80000"/>
              </a:lnSpc>
              <a:spcAft>
                <a:spcPts val="0"/>
              </a:spcAft>
            </a:pPr>
            <a:r>
              <a:rPr lang="en-US" sz="2400" dirty="0">
                <a:cs typeface="Calibri"/>
              </a:rPr>
              <a:t>Build positive foundations of teamwork and communication.</a:t>
            </a:r>
          </a:p>
          <a:p>
            <a:pPr marR="0" lvl="1">
              <a:lnSpc>
                <a:spcPct val="80000"/>
              </a:lnSpc>
              <a:spcAft>
                <a:spcPts val="0"/>
              </a:spcAft>
            </a:pPr>
            <a:r>
              <a:rPr lang="en-US" sz="2400" dirty="0">
                <a:cs typeface="Calibri"/>
              </a:rPr>
              <a:t>Foster motivation and accountability within teams.</a:t>
            </a:r>
          </a:p>
          <a:p>
            <a:pPr marR="0" lvl="1">
              <a:lnSpc>
                <a:spcPct val="80000"/>
              </a:lnSpc>
              <a:spcAft>
                <a:spcPts val="0"/>
              </a:spcAft>
            </a:pPr>
            <a:r>
              <a:rPr lang="en-US" sz="2400" dirty="0">
                <a:cs typeface="Calibri"/>
              </a:rPr>
              <a:t>Enhance leadership, working together, and getting to know each other.</a:t>
            </a:r>
          </a:p>
          <a:p>
            <a:pPr marR="0" lvl="1">
              <a:lnSpc>
                <a:spcPct val="80000"/>
              </a:lnSpc>
              <a:spcAft>
                <a:spcPts val="0"/>
              </a:spcAft>
            </a:pPr>
            <a:r>
              <a:rPr lang="en-US" sz="2400" dirty="0">
                <a:cs typeface="Calibri"/>
              </a:rPr>
              <a:t>Understand the importance of eye contact and active listening.</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30</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a:xfrm>
            <a:off x="-1104900" y="240507"/>
            <a:ext cx="8229600" cy="1143000"/>
          </a:xfrm>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152400" y="1699419"/>
            <a:ext cx="8229600" cy="4525963"/>
          </a:xfrm>
        </p:spPr>
        <p:txBody>
          <a:bodyPr vert="horz" lIns="91440" tIns="45720" rIns="91440" bIns="45720" rtlCol="0" anchor="t">
            <a:normAutofit fontScale="92500" lnSpcReduction="20000"/>
          </a:bodyPr>
          <a:lstStyle/>
          <a:p>
            <a:r>
              <a:rPr lang="en-US" dirty="0">
                <a:cs typeface="Calibri"/>
              </a:rPr>
              <a:t>Location – Meet in the JEC 3222</a:t>
            </a:r>
          </a:p>
          <a:p>
            <a:r>
              <a:rPr lang="en-US" dirty="0">
                <a:cs typeface="Calibri"/>
              </a:rPr>
              <a:t>Schedule - Three options:</a:t>
            </a:r>
          </a:p>
          <a:p>
            <a:pPr lvl="1">
              <a:tabLst>
                <a:tab pos="2514600" algn="l"/>
                <a:tab pos="3597275" algn="l"/>
              </a:tabLst>
            </a:pPr>
            <a:r>
              <a:rPr lang="en-US" dirty="0">
                <a:cs typeface="Calibri"/>
              </a:rPr>
              <a:t>Wednesday	01/17	6:00-8PM</a:t>
            </a:r>
          </a:p>
          <a:p>
            <a:pPr lvl="1">
              <a:tabLst>
                <a:tab pos="2514600" algn="l"/>
                <a:tab pos="3597275" algn="l"/>
              </a:tabLst>
            </a:pPr>
            <a:r>
              <a:rPr lang="en-US" dirty="0">
                <a:cs typeface="Calibri"/>
              </a:rPr>
              <a:t>Saturday	01/20	10:00AM-NOON</a:t>
            </a:r>
          </a:p>
          <a:p>
            <a:pPr lvl="1">
              <a:tabLst>
                <a:tab pos="2514600" algn="l"/>
                <a:tab pos="3597275" algn="l"/>
              </a:tabLst>
            </a:pPr>
            <a:r>
              <a:rPr lang="en-US" dirty="0">
                <a:cs typeface="Calibri"/>
              </a:rPr>
              <a:t>Sunday	01/21	10:00AM-NOON</a:t>
            </a:r>
          </a:p>
          <a:p>
            <a:r>
              <a:rPr lang="en-US" dirty="0">
                <a:cs typeface="Calibri"/>
              </a:rPr>
              <a:t>Attendance is expected (and incentivized with a little treat)</a:t>
            </a:r>
          </a:p>
          <a:p>
            <a:pPr lvl="1"/>
            <a:r>
              <a:rPr lang="en-US" dirty="0">
                <a:cs typeface="Calibri"/>
              </a:rPr>
              <a:t>Goal is to have entire or majority of team at one session</a:t>
            </a:r>
          </a:p>
          <a:p>
            <a:pPr lvl="1"/>
            <a:r>
              <a:rPr lang="en-US" dirty="0">
                <a:cs typeface="Calibri"/>
              </a:rPr>
              <a:t>If entire team can’t make same session, individuals will work with other teams during the event</a:t>
            </a:r>
          </a:p>
        </p:txBody>
      </p:sp>
      <p:sp>
        <p:nvSpPr>
          <p:cNvPr id="5" name="Slide Number Placeholder 4"/>
          <p:cNvSpPr>
            <a:spLocks noGrp="1"/>
          </p:cNvSpPr>
          <p:nvPr>
            <p:ph type="sldNum" sz="quarter" idx="12"/>
          </p:nvPr>
        </p:nvSpPr>
        <p:spPr/>
        <p:txBody>
          <a:bodyPr/>
          <a:lstStyle/>
          <a:p>
            <a:fld id="{B044824F-EBE0-443F-8A8F-F64816AF04DC}" type="slidenum">
              <a:rPr lang="en-US" smtClean="0"/>
              <a:t>31</a:t>
            </a:fld>
            <a:endParaRPr lang="en-US" dirty="0"/>
          </a:p>
        </p:txBody>
      </p:sp>
      <p:pic>
        <p:nvPicPr>
          <p:cNvPr id="6" name="Picture 5" descr="A group of people playing tug of war&#10;&#10;Description automatically generated">
            <a:extLst>
              <a:ext uri="{FF2B5EF4-FFF2-40B4-BE49-F238E27FC236}">
                <a16:creationId xmlns:a16="http://schemas.microsoft.com/office/drawing/2014/main" id="{A3420484-37DB-DF0E-F839-17B456727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562600" y="304800"/>
            <a:ext cx="3429000" cy="2286000"/>
          </a:xfrm>
          <a:prstGeom prst="rect">
            <a:avLst/>
          </a:prstGeom>
        </p:spPr>
      </p:pic>
    </p:spTree>
    <p:extLst>
      <p:ext uri="{BB962C8B-B14F-4D97-AF65-F5344CB8AC3E}">
        <p14:creationId xmlns:p14="http://schemas.microsoft.com/office/powerpoint/2010/main" val="1311940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5105400" cy="4525963"/>
          </a:xfrm>
        </p:spPr>
        <p:txBody>
          <a:bodyPr vert="horz" lIns="91440" tIns="45720" rIns="91440" bIns="45720" rtlCol="0" anchor="t">
            <a:normAutofit/>
          </a:bodyPr>
          <a:lstStyle/>
          <a:p>
            <a:r>
              <a:rPr lang="en-US" dirty="0">
                <a:cs typeface="Calibri"/>
              </a:rPr>
              <a:t>Action Required!</a:t>
            </a:r>
          </a:p>
          <a:p>
            <a:pPr lvl="1"/>
            <a:r>
              <a:rPr lang="en-US" dirty="0">
                <a:cs typeface="Calibri"/>
              </a:rPr>
              <a:t>Determine which session works best for team</a:t>
            </a:r>
          </a:p>
          <a:p>
            <a:pPr lvl="1"/>
            <a:r>
              <a:rPr lang="en-US" dirty="0">
                <a:cs typeface="Calibri"/>
              </a:rPr>
              <a:t>Each individual must register by Close of Business (COB) on Tuesday, 01/16/24 at: </a:t>
            </a:r>
            <a:r>
              <a:rPr lang="en-US" sz="2000" dirty="0">
                <a:hlinkClick r:id="rId3"/>
              </a:rPr>
              <a:t>Capstone S24 LEAP Training Sign Up - Google Sheet</a:t>
            </a:r>
            <a:endParaRPr lang="en-US" sz="3200" dirty="0">
              <a:latin typeface="Calibri" panose="020F0502020204030204" pitchFamily="34" charset="0"/>
            </a:endParaRPr>
          </a:p>
          <a:p>
            <a:pPr lvl="1"/>
            <a:endParaRPr lang="en-US" sz="1800" u="sng" dirty="0">
              <a:solidFill>
                <a:srgbClr val="0563C1"/>
              </a:solidFill>
              <a:latin typeface="Calibri" panose="020F0502020204030204" pitchFamily="34" charset="0"/>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32</a:t>
            </a:fld>
            <a:endParaRPr lang="en-US" dirty="0"/>
          </a:p>
        </p:txBody>
      </p:sp>
      <p:pic>
        <p:nvPicPr>
          <p:cNvPr id="6" name="Picture 5" descr="A group of people in helmets on a tree trunk&#10;&#10;Description automatically generated">
            <a:extLst>
              <a:ext uri="{FF2B5EF4-FFF2-40B4-BE49-F238E27FC236}">
                <a16:creationId xmlns:a16="http://schemas.microsoft.com/office/drawing/2014/main" id="{8B87BA5F-9A6D-91FF-C5E7-8B5911BEB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075" y="1524000"/>
            <a:ext cx="3048000" cy="4061460"/>
          </a:xfrm>
          <a:prstGeom prst="rect">
            <a:avLst/>
          </a:prstGeom>
        </p:spPr>
      </p:pic>
    </p:spTree>
    <p:extLst>
      <p:ext uri="{BB962C8B-B14F-4D97-AF65-F5344CB8AC3E}">
        <p14:creationId xmlns:p14="http://schemas.microsoft.com/office/powerpoint/2010/main" val="20606818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Each day of the scaffolded meetings will end with a wrap-up and discussion of next steps</a:t>
            </a:r>
          </a:p>
          <a:p>
            <a:endParaRPr lang="en-US" dirty="0">
              <a:cs typeface="Calibri"/>
            </a:endParaRPr>
          </a:p>
          <a:p>
            <a:r>
              <a:rPr lang="en-US" dirty="0">
                <a:cs typeface="Calibri"/>
              </a:rPr>
              <a:t>Team Engineers (YOU) are expected to complete Action Items/Meeting Prep work between in-class meetings to be prepared and make efficient use of meeting time.</a:t>
            </a: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spTree>
    <p:extLst>
      <p:ext uri="{BB962C8B-B14F-4D97-AF65-F5344CB8AC3E}">
        <p14:creationId xmlns:p14="http://schemas.microsoft.com/office/powerpoint/2010/main" val="40398300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10000"/>
          </a:bodyPr>
          <a:lstStyle/>
          <a:p>
            <a:r>
              <a:rPr lang="en-US" dirty="0">
                <a:cs typeface="Calibri"/>
              </a:rPr>
              <a:t>On Day 2, teams will utilize the work started today and continued off-site. </a:t>
            </a:r>
          </a:p>
          <a:p>
            <a:pPr lvl="1"/>
            <a:r>
              <a:rPr lang="en-US" dirty="0">
                <a:cs typeface="Calibri"/>
              </a:rPr>
              <a:t>Continue learning about capstone expectations</a:t>
            </a:r>
          </a:p>
          <a:p>
            <a:pPr lvl="1"/>
            <a:r>
              <a:rPr lang="en-US" dirty="0">
                <a:cs typeface="Calibri"/>
              </a:rPr>
              <a:t>Categorize questions for answering by team members, PE, or client.</a:t>
            </a:r>
          </a:p>
          <a:p>
            <a:pPr lvl="2"/>
            <a:r>
              <a:rPr lang="en-US" dirty="0">
                <a:cs typeface="Calibri"/>
              </a:rPr>
              <a:t>Establishing a strong list of questions aids in having a productive Project Kickoff meeting.</a:t>
            </a:r>
          </a:p>
          <a:p>
            <a:pPr lvl="2"/>
            <a:r>
              <a:rPr lang="en-US" dirty="0">
                <a:cs typeface="Calibri"/>
              </a:rPr>
              <a:t>Helps team members to begin answering questions about their project.</a:t>
            </a:r>
          </a:p>
          <a:p>
            <a:pPr lvl="1"/>
            <a:r>
              <a:rPr lang="en-US" dirty="0">
                <a:cs typeface="Calibri"/>
              </a:rPr>
              <a:t>Prepare for Project Kickoff meetings with clients to take place during Day 3 or 4 (project-dependent).</a:t>
            </a:r>
          </a:p>
        </p:txBody>
      </p:sp>
      <p:sp>
        <p:nvSpPr>
          <p:cNvPr id="5" name="Slide Number Placeholder 4"/>
          <p:cNvSpPr>
            <a:spLocks noGrp="1"/>
          </p:cNvSpPr>
          <p:nvPr>
            <p:ph type="sldNum" sz="quarter" idx="12"/>
          </p:nvPr>
        </p:nvSpPr>
        <p:spPr/>
        <p:txBody>
          <a:bodyPr/>
          <a:lstStyle/>
          <a:p>
            <a:fld id="{B044824F-EBE0-443F-8A8F-F64816AF04DC}" type="slidenum">
              <a:rPr lang="en-US" smtClean="0"/>
              <a:t>34</a:t>
            </a:fld>
            <a:endParaRPr lang="en-US" dirty="0"/>
          </a:p>
        </p:txBody>
      </p:sp>
    </p:spTree>
    <p:extLst>
      <p:ext uri="{BB962C8B-B14F-4D97-AF65-F5344CB8AC3E}">
        <p14:creationId xmlns:p14="http://schemas.microsoft.com/office/powerpoint/2010/main" val="25948241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grpSp>
        <p:nvGrpSpPr>
          <p:cNvPr id="5" name="Group 4">
            <a:extLst>
              <a:ext uri="{FF2B5EF4-FFF2-40B4-BE49-F238E27FC236}">
                <a16:creationId xmlns:a16="http://schemas.microsoft.com/office/drawing/2014/main" id="{32742114-C057-F324-7C84-F9AC2E8C5AB9}"/>
              </a:ext>
            </a:extLst>
          </p:cNvPr>
          <p:cNvGrpSpPr/>
          <p:nvPr/>
        </p:nvGrpSpPr>
        <p:grpSpPr>
          <a:xfrm>
            <a:off x="151576" y="1153017"/>
            <a:ext cx="8840847" cy="4215147"/>
            <a:chOff x="112653" y="2504716"/>
            <a:chExt cx="8840847" cy="4215147"/>
          </a:xfrm>
        </p:grpSpPr>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Identify time and register for Team Building Retreat at </a:t>
              </a:r>
            </a:p>
            <a:p>
              <a:pPr marL="457200" lvl="1" indent="0" defTabSz="685800">
                <a:spcBef>
                  <a:spcPts val="750"/>
                </a:spcBef>
                <a:buNone/>
              </a:pPr>
              <a:r>
                <a:rPr lang="en-US" sz="1600" u="sng" dirty="0">
                  <a:solidFill>
                    <a:srgbClr val="0563C1"/>
                  </a:solidFill>
                  <a:effectLst/>
                  <a:latin typeface="Calibri" panose="020F0502020204030204" pitchFamily="34" charset="0"/>
                  <a:ea typeface="Calibri" panose="020F0502020204030204" pitchFamily="34" charset="0"/>
                  <a:hlinkClick r:id="rId2"/>
                </a:rPr>
                <a:t>Capstone S24 LEAP Training Sign Up - Google </a:t>
              </a:r>
              <a:r>
                <a:rPr lang="en-US" sz="1600" u="sng" dirty="0">
                  <a:solidFill>
                    <a:srgbClr val="0563C1"/>
                  </a:solidFill>
                  <a:latin typeface="Calibri" panose="020F0502020204030204" pitchFamily="34" charset="0"/>
                  <a:hlinkClick r:id="rId2">
                    <a:extLst>
                      <a:ext uri="{A12FA001-AC4F-418D-AE19-62706E023703}">
                        <ahyp:hlinkClr xmlns:ahyp="http://schemas.microsoft.com/office/drawing/2018/hyperlinkcolor" val="tx"/>
                      </a:ext>
                    </a:extLst>
                  </a:hlinkClick>
                </a:rPr>
                <a:t>Shee</a:t>
              </a:r>
              <a:r>
                <a:rPr lang="en-US" sz="1600" u="sng" dirty="0">
                  <a:solidFill>
                    <a:srgbClr val="0563C1"/>
                  </a:solidFill>
                  <a:latin typeface="Calibri" panose="020F0502020204030204" pitchFamily="34" charset="0"/>
                </a:rPr>
                <a:t>t</a:t>
              </a:r>
              <a:endParaRPr lang="en-US" sz="16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endParaRPr lang="en-US" sz="1725" dirty="0">
                <a:solidFill>
                  <a:prstClr val="black"/>
                </a:solidFill>
                <a:cs typeface="Calibri"/>
              </a:endParaRPr>
            </a:p>
            <a:p>
              <a:pPr marL="171450" indent="-171450" defTabSz="685800">
                <a:spcBef>
                  <a:spcPts val="750"/>
                </a:spcBef>
              </a:pPr>
              <a:r>
                <a:rPr lang="en-US" sz="3000" b="1" dirty="0">
                  <a:solidFill>
                    <a:srgbClr val="FF0000"/>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D45488A8-CF68-5E81-D789-06DD7CCBEE72}"/>
              </a:ext>
            </a:extLst>
          </p:cNvPr>
          <p:cNvGrpSpPr/>
          <p:nvPr/>
        </p:nvGrpSpPr>
        <p:grpSpPr>
          <a:xfrm>
            <a:off x="202630" y="5368164"/>
            <a:ext cx="8762473" cy="1371600"/>
            <a:chOff x="191027" y="1122230"/>
            <a:chExt cx="8762473" cy="1371600"/>
          </a:xfrm>
        </p:grpSpPr>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Meeting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to team’s Webex General space</a:t>
              </a:r>
            </a:p>
            <a:p>
              <a:pPr marL="171450" indent="-171450" defTabSz="685800">
                <a:lnSpc>
                  <a:spcPct val="120000"/>
                </a:lnSpc>
                <a:spcBef>
                  <a:spcPts val="750"/>
                </a:spcBef>
              </a:pPr>
              <a:r>
                <a:rPr lang="en-US" sz="1500" dirty="0">
                  <a:solidFill>
                    <a:prstClr val="black"/>
                  </a:solidFill>
                  <a:latin typeface="Calibri" panose="020F0502020204030204"/>
                </a:rPr>
                <a:t>Each team member add TWO additional project questions to team’s Webex General space for further discussion in Day 2</a:t>
              </a:r>
              <a:endParaRPr lang="en-US" sz="1500" dirty="0">
                <a:solidFill>
                  <a:prstClr val="black"/>
                </a:solidFill>
                <a:latin typeface="Calibri" panose="020F0502020204030204"/>
                <a:cs typeface="Calibri"/>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35</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36</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grpSp>
        <p:nvGrpSpPr>
          <p:cNvPr id="4" name="Group 3">
            <a:extLst>
              <a:ext uri="{FF2B5EF4-FFF2-40B4-BE49-F238E27FC236}">
                <a16:creationId xmlns:a16="http://schemas.microsoft.com/office/drawing/2014/main" id="{9E9ED6A9-1670-6166-6F33-AAFFF96FC98D}"/>
              </a:ext>
            </a:extLst>
          </p:cNvPr>
          <p:cNvGrpSpPr/>
          <p:nvPr/>
        </p:nvGrpSpPr>
        <p:grpSpPr>
          <a:xfrm>
            <a:off x="6858000" y="511662"/>
            <a:ext cx="2999703" cy="830997"/>
            <a:chOff x="7086600" y="886834"/>
            <a:chExt cx="2999703" cy="830997"/>
          </a:xfrm>
        </p:grpSpPr>
        <p:sp>
          <p:nvSpPr>
            <p:cNvPr id="7" name="TextBox 6">
              <a:extLst>
                <a:ext uri="{FF2B5EF4-FFF2-40B4-BE49-F238E27FC236}">
                  <a16:creationId xmlns:a16="http://schemas.microsoft.com/office/drawing/2014/main" id="{671B7D71-B10C-1FEC-222C-46D1A90BAE33}"/>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9" name="Oval 8">
              <a:extLst>
                <a:ext uri="{FF2B5EF4-FFF2-40B4-BE49-F238E27FC236}">
                  <a16:creationId xmlns:a16="http://schemas.microsoft.com/office/drawing/2014/main" id="{BA572AC6-823C-F2E8-B9C0-CDCDA0CB09AE}"/>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0" name="Isosceles Triangle 9">
              <a:extLst>
                <a:ext uri="{FF2B5EF4-FFF2-40B4-BE49-F238E27FC236}">
                  <a16:creationId xmlns:a16="http://schemas.microsoft.com/office/drawing/2014/main" id="{41EAD0C1-3456-298E-D883-B2025462BBF9}"/>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ECCBC53-205D-0FAC-ECC2-728D4A635EB0}"/>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Picture 12" descr="A screenshot of a program&#10;&#10;Description automatically generated">
            <a:extLst>
              <a:ext uri="{FF2B5EF4-FFF2-40B4-BE49-F238E27FC236}">
                <a16:creationId xmlns:a16="http://schemas.microsoft.com/office/drawing/2014/main" id="{89CC2694-08FD-241D-942B-D94E23DC0E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6345" y="1607662"/>
            <a:ext cx="5171309" cy="3892734"/>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4495075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grpSp>
        <p:nvGrpSpPr>
          <p:cNvPr id="4" name="Group 3">
            <a:extLst>
              <a:ext uri="{FF2B5EF4-FFF2-40B4-BE49-F238E27FC236}">
                <a16:creationId xmlns:a16="http://schemas.microsoft.com/office/drawing/2014/main" id="{EABD3861-5F3A-6125-7529-064B20252954}"/>
              </a:ext>
            </a:extLst>
          </p:cNvPr>
          <p:cNvGrpSpPr/>
          <p:nvPr/>
        </p:nvGrpSpPr>
        <p:grpSpPr>
          <a:xfrm>
            <a:off x="297742" y="4516059"/>
            <a:ext cx="8219698" cy="1329695"/>
            <a:chOff x="403294" y="1783307"/>
            <a:chExt cx="8219698" cy="1329695"/>
          </a:xfrm>
        </p:grpSpPr>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grpSp>
      <p:grpSp>
        <p:nvGrpSpPr>
          <p:cNvPr id="9" name="Group 8">
            <a:extLst>
              <a:ext uri="{FF2B5EF4-FFF2-40B4-BE49-F238E27FC236}">
                <a16:creationId xmlns:a16="http://schemas.microsoft.com/office/drawing/2014/main" id="{229E22F8-FB8B-A5C6-4562-2DA0FD39F155}"/>
              </a:ext>
            </a:extLst>
          </p:cNvPr>
          <p:cNvGrpSpPr/>
          <p:nvPr/>
        </p:nvGrpSpPr>
        <p:grpSpPr>
          <a:xfrm>
            <a:off x="207375" y="1780833"/>
            <a:ext cx="8307975" cy="2735226"/>
            <a:chOff x="315017" y="3113002"/>
            <a:chExt cx="8307975" cy="2735226"/>
          </a:xfrm>
        </p:grpSpPr>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Logistics</a:t>
              </a:r>
            </a:p>
          </p:txBody>
        </p:sp>
      </p:grpSp>
      <p:sp>
        <p:nvSpPr>
          <p:cNvPr id="3" name="Slide Number Placeholder 2"/>
          <p:cNvSpPr>
            <a:spLocks noGrp="1"/>
          </p:cNvSpPr>
          <p:nvPr>
            <p:ph type="sldNum" sz="quarter" idx="12"/>
          </p:nvPr>
        </p:nvSpPr>
        <p:spPr/>
        <p:txBody>
          <a:bodyPr/>
          <a:lstStyle/>
          <a:p>
            <a:fld id="{028FE254-016A-4E51-98AE-D4B4E3F12C32}" type="slidenum">
              <a:rPr lang="en-US" sz="1200" smtClean="0"/>
              <a:t>39</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3" name="Group 2">
            <a:extLst>
              <a:ext uri="{FF2B5EF4-FFF2-40B4-BE49-F238E27FC236}">
                <a16:creationId xmlns:a16="http://schemas.microsoft.com/office/drawing/2014/main" id="{06F08AD9-E2B4-156C-8D02-1D84AF0A910A}"/>
              </a:ext>
            </a:extLst>
          </p:cNvPr>
          <p:cNvGrpSpPr/>
          <p:nvPr/>
        </p:nvGrpSpPr>
        <p:grpSpPr>
          <a:xfrm>
            <a:off x="6781800" y="430639"/>
            <a:ext cx="2999703" cy="830997"/>
            <a:chOff x="7086600" y="886834"/>
            <a:chExt cx="2999703" cy="830997"/>
          </a:xfrm>
        </p:grpSpPr>
        <p:sp>
          <p:nvSpPr>
            <p:cNvPr id="4" name="TextBox 3">
              <a:extLst>
                <a:ext uri="{FF2B5EF4-FFF2-40B4-BE49-F238E27FC236}">
                  <a16:creationId xmlns:a16="http://schemas.microsoft.com/office/drawing/2014/main" id="{7EEAEA78-2B04-A185-DEBC-B0403B62CE92}"/>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6" name="Oval 5">
              <a:extLst>
                <a:ext uri="{FF2B5EF4-FFF2-40B4-BE49-F238E27FC236}">
                  <a16:creationId xmlns:a16="http://schemas.microsoft.com/office/drawing/2014/main" id="{330BB35B-E6FF-FC09-D5DE-4D86DD95E48C}"/>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7" name="Isosceles Triangle 6">
              <a:extLst>
                <a:ext uri="{FF2B5EF4-FFF2-40B4-BE49-F238E27FC236}">
                  <a16:creationId xmlns:a16="http://schemas.microsoft.com/office/drawing/2014/main" id="{2A8D6996-D2A8-90F9-DDF1-9B75A5B5900F}"/>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928930E-7874-9C4B-C611-B32EAB39C312}"/>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Content Placeholder 12" descr="A screenshot of a computer&#10;&#10;Description automatically generated">
            <a:extLst>
              <a:ext uri="{FF2B5EF4-FFF2-40B4-BE49-F238E27FC236}">
                <a16:creationId xmlns:a16="http://schemas.microsoft.com/office/drawing/2014/main" id="{FC815D5C-2461-3A53-8EC2-DAEA4424C7E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0787" y="1851750"/>
            <a:ext cx="6862425" cy="4072112"/>
          </a:xfrm>
        </p:spPr>
      </p:pic>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40</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9673154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Tree>
    <p:extLst>
      <p:ext uri="{BB962C8B-B14F-4D97-AF65-F5344CB8AC3E}">
        <p14:creationId xmlns:p14="http://schemas.microsoft.com/office/powerpoint/2010/main" val="2239109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35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533400" y="1093469"/>
            <a:ext cx="9067800" cy="2514601"/>
          </a:xfrm>
        </p:spPr>
        <p:txBody>
          <a:bodyPr vert="horz" lIns="91440" tIns="45720" rIns="91440" bIns="45720" rtlCol="0" anchor="t">
            <a:normAutofit fontScale="55000" lnSpcReduction="20000"/>
          </a:bodyPr>
          <a:lstStyle/>
          <a:p>
            <a:pPr marL="0" indent="0">
              <a:buNone/>
            </a:pPr>
            <a:r>
              <a:rPr lang="en-US" sz="3000" b="1" dirty="0">
                <a:cs typeface="Calibri"/>
              </a:rPr>
              <a:t>Goal</a:t>
            </a:r>
            <a:endParaRPr lang="en-US" sz="2000" b="1" dirty="0">
              <a:cs typeface="Calibri"/>
            </a:endParaRPr>
          </a:p>
          <a:p>
            <a:pPr marL="0" indent="0">
              <a:lnSpc>
                <a:spcPct val="120000"/>
              </a:lnSpc>
              <a:buNone/>
            </a:pPr>
            <a:r>
              <a:rPr lang="en-US" sz="2900" dirty="0">
                <a:cs typeface="Calibri"/>
              </a:rPr>
              <a:t>Accelerate the </a:t>
            </a:r>
            <a:r>
              <a:rPr lang="en-US" sz="2900" b="1" dirty="0">
                <a:cs typeface="Calibri"/>
              </a:rPr>
              <a:t>Forming</a:t>
            </a:r>
            <a:r>
              <a:rPr lang="en-US" sz="2900" dirty="0">
                <a:cs typeface="Calibri"/>
              </a:rPr>
              <a:t> stage of the engineering team development process by establishing:</a:t>
            </a:r>
            <a:br>
              <a:rPr lang="en-US" sz="2900" dirty="0">
                <a:cs typeface="Calibri"/>
              </a:rPr>
            </a:br>
            <a:r>
              <a:rPr lang="en-US" sz="2900" dirty="0">
                <a:cs typeface="Calibri"/>
              </a:rPr>
              <a:t> - common understanding of the project</a:t>
            </a:r>
            <a:br>
              <a:rPr lang="en-US" sz="2900" dirty="0">
                <a:cs typeface="Calibri"/>
              </a:rPr>
            </a:br>
            <a:r>
              <a:rPr lang="en-US" sz="2900" dirty="0">
                <a:cs typeface="Calibri"/>
              </a:rPr>
              <a:t> - the team members’ background and skills</a:t>
            </a:r>
          </a:p>
          <a:p>
            <a:pPr marL="0" indent="0">
              <a:lnSpc>
                <a:spcPct val="120000"/>
              </a:lnSpc>
              <a:buNone/>
            </a:pPr>
            <a:r>
              <a:rPr lang="en-US" sz="2900" b="1" dirty="0">
                <a:cs typeface="Calibri"/>
              </a:rPr>
              <a:t>Time boxed exercise: </a:t>
            </a:r>
            <a:r>
              <a:rPr lang="en-US" sz="2900" dirty="0">
                <a:cs typeface="Calibri"/>
              </a:rPr>
              <a:t> It will feel rushed, things won't feel complete. 					</a:t>
            </a:r>
            <a:r>
              <a:rPr lang="en-US" sz="2900" b="1" dirty="0">
                <a:cs typeface="Calibri"/>
              </a:rPr>
              <a:t>THAT'S OK.</a:t>
            </a:r>
            <a:endParaRPr lang="en-US" sz="2900" b="1" dirty="0"/>
          </a:p>
          <a:p>
            <a:pPr marL="0" indent="0">
              <a:lnSpc>
                <a:spcPct val="120000"/>
              </a:lnSpc>
              <a:buNone/>
            </a:pPr>
            <a:r>
              <a:rPr lang="en-US" sz="2900" dirty="0">
                <a:cs typeface="Calibri"/>
              </a:rPr>
              <a:t>You'll want more time. You can't have it. </a:t>
            </a:r>
            <a:br>
              <a:rPr lang="en-US" sz="2900" dirty="0">
                <a:cs typeface="Calibri"/>
              </a:rPr>
            </a:br>
            <a:r>
              <a:rPr lang="en-US" sz="2900" dirty="0">
                <a:cs typeface="Calibri"/>
              </a:rPr>
              <a:t>Team </a:t>
            </a:r>
            <a:r>
              <a:rPr lang="en-US" sz="2900" b="1" dirty="0">
                <a:cs typeface="Calibri"/>
              </a:rPr>
              <a:t>must </a:t>
            </a:r>
            <a:r>
              <a:rPr lang="en-US" sz="2900" dirty="0">
                <a:cs typeface="Calibri"/>
              </a:rPr>
              <a:t>move on – the team has deadlines to meet! </a:t>
            </a:r>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41</a:t>
            </a:fld>
            <a:endParaRPr lang="en-US" dirty="0"/>
          </a:p>
        </p:txBody>
      </p:sp>
      <p:pic>
        <p:nvPicPr>
          <p:cNvPr id="5" name="Picture 4" descr="A group of sticky notes on a board&#10;&#10;Description automatically generated">
            <a:extLst>
              <a:ext uri="{FF2B5EF4-FFF2-40B4-BE49-F238E27FC236}">
                <a16:creationId xmlns:a16="http://schemas.microsoft.com/office/drawing/2014/main" id="{D1090CAA-DC5A-68C9-7945-07D5EB43C7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15" t="11482" r="7315" b="15926"/>
          <a:stretch/>
        </p:blipFill>
        <p:spPr>
          <a:xfrm rot="5400000">
            <a:off x="5816673" y="2827795"/>
            <a:ext cx="3411921" cy="2175932"/>
          </a:xfrm>
          <a:prstGeom prst="rect">
            <a:avLst/>
          </a:prstGeom>
        </p:spPr>
      </p:pic>
      <p:sp>
        <p:nvSpPr>
          <p:cNvPr id="4" name="Content Placeholder 2">
            <a:extLst>
              <a:ext uri="{FF2B5EF4-FFF2-40B4-BE49-F238E27FC236}">
                <a16:creationId xmlns:a16="http://schemas.microsoft.com/office/drawing/2014/main" id="{25C6D9D8-073D-A831-B88F-4564ABC2F486}"/>
              </a:ext>
            </a:extLst>
          </p:cNvPr>
          <p:cNvSpPr txBox="1">
            <a:spLocks/>
          </p:cNvSpPr>
          <p:nvPr/>
        </p:nvSpPr>
        <p:spPr>
          <a:xfrm>
            <a:off x="639283" y="3810001"/>
            <a:ext cx="6195060" cy="2393952"/>
          </a:xfrm>
          <a:prstGeom prst="rect">
            <a:avLst/>
          </a:prstGeom>
        </p:spPr>
        <p:txBody>
          <a:bodyPr vert="horz" lIns="91440" tIns="45720" rIns="91440" bIns="45720" rtlCol="0" anchor="t">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000" b="1" dirty="0">
                <a:cs typeface="Calibri"/>
              </a:rPr>
              <a:t>Process</a:t>
            </a:r>
            <a:r>
              <a:rPr lang="en-US" sz="2000" b="1" dirty="0">
                <a:cs typeface="Calibri"/>
              </a:rPr>
              <a:t> </a:t>
            </a:r>
          </a:p>
          <a:p>
            <a:pPr marL="0" indent="0">
              <a:buFont typeface="Arial" panose="020B0604020202020204" pitchFamily="34" charset="0"/>
              <a:buNone/>
            </a:pPr>
            <a:r>
              <a:rPr lang="en-US" sz="2600" dirty="0">
                <a:cs typeface="Calibri"/>
              </a:rPr>
              <a:t>For EACH section of Ideation poster:</a:t>
            </a:r>
            <a:endParaRPr lang="en-US" sz="2600" dirty="0"/>
          </a:p>
          <a:p>
            <a:r>
              <a:rPr lang="en-US" sz="2600" dirty="0">
                <a:cs typeface="Calibri"/>
              </a:rPr>
              <a:t>2 min</a:t>
            </a:r>
            <a:endParaRPr lang="en-US" sz="2600" dirty="0"/>
          </a:p>
          <a:p>
            <a:pPr lvl="1"/>
            <a:r>
              <a:rPr lang="en-US" sz="2600" dirty="0">
                <a:cs typeface="Calibri"/>
              </a:rPr>
              <a:t>Individual </a:t>
            </a:r>
            <a:r>
              <a:rPr lang="en-US" sz="2600" b="1" dirty="0">
                <a:cs typeface="Calibri"/>
              </a:rPr>
              <a:t>silent</a:t>
            </a:r>
            <a:r>
              <a:rPr lang="en-US" sz="2600" dirty="0">
                <a:cs typeface="Calibri"/>
              </a:rPr>
              <a:t> </a:t>
            </a:r>
            <a:r>
              <a:rPr lang="en-US" sz="2600" b="1" dirty="0">
                <a:cs typeface="Calibri"/>
              </a:rPr>
              <a:t>thought</a:t>
            </a:r>
            <a:r>
              <a:rPr lang="en-US" sz="2600" dirty="0">
                <a:cs typeface="Calibri"/>
              </a:rPr>
              <a:t> on content</a:t>
            </a:r>
          </a:p>
          <a:p>
            <a:pPr lvl="1"/>
            <a:r>
              <a:rPr lang="en-US" sz="2600" dirty="0">
                <a:cs typeface="Calibri"/>
              </a:rPr>
              <a:t>Write thoughts on Post-It Notes, </a:t>
            </a:r>
            <a:r>
              <a:rPr lang="en-US" sz="2600" b="1" dirty="0">
                <a:cs typeface="Calibri"/>
              </a:rPr>
              <a:t>one per Post-It</a:t>
            </a:r>
          </a:p>
          <a:p>
            <a:r>
              <a:rPr lang="en-US" sz="2600" dirty="0">
                <a:cs typeface="Calibri"/>
              </a:rPr>
              <a:t>2 min</a:t>
            </a:r>
          </a:p>
          <a:p>
            <a:pPr lvl="1"/>
            <a:r>
              <a:rPr lang="en-US" sz="2600" dirty="0">
                <a:cs typeface="Calibri"/>
              </a:rPr>
              <a:t>Place Post-Its onto poster sheet</a:t>
            </a:r>
          </a:p>
          <a:p>
            <a:pPr lvl="1"/>
            <a:r>
              <a:rPr lang="en-US" sz="2600" dirty="0">
                <a:cs typeface="Calibri"/>
              </a:rPr>
              <a:t>Quick discussion of similar, unique, or new answers</a:t>
            </a:r>
          </a:p>
          <a:p>
            <a:r>
              <a:rPr lang="en-US" sz="26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6" name="TextBox 5">
            <a:extLst>
              <a:ext uri="{FF2B5EF4-FFF2-40B4-BE49-F238E27FC236}">
                <a16:creationId xmlns:a16="http://schemas.microsoft.com/office/drawing/2014/main" id="{14356A83-253C-BC57-6C5E-358C8505C28E}"/>
              </a:ext>
            </a:extLst>
          </p:cNvPr>
          <p:cNvSpPr txBox="1"/>
          <p:nvPr/>
        </p:nvSpPr>
        <p:spPr>
          <a:xfrm>
            <a:off x="6743413" y="5700542"/>
            <a:ext cx="1909497" cy="246221"/>
          </a:xfrm>
          <a:prstGeom prst="rect">
            <a:avLst/>
          </a:prstGeom>
          <a:noFill/>
        </p:spPr>
        <p:txBody>
          <a:bodyPr wrap="none" rtlCol="0">
            <a:spAutoFit/>
          </a:bodyPr>
          <a:lstStyle/>
          <a:p>
            <a:r>
              <a:rPr lang="en-US" sz="1000" i="1" dirty="0"/>
              <a:t>Completed </a:t>
            </a:r>
            <a:r>
              <a:rPr lang="en-US" sz="1000" b="1" i="1" dirty="0"/>
              <a:t>Team Ideation Poster</a:t>
            </a:r>
          </a:p>
        </p:txBody>
      </p:sp>
    </p:spTree>
    <p:extLst>
      <p:ext uri="{BB962C8B-B14F-4D97-AF65-F5344CB8AC3E}">
        <p14:creationId xmlns:p14="http://schemas.microsoft.com/office/powerpoint/2010/main" val="36846350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524000"/>
            <a:ext cx="7886700" cy="5197475"/>
          </a:xfrm>
        </p:spPr>
        <p:txBody>
          <a:bodyPr>
            <a:normAutofit lnSpcReduction="10000"/>
          </a:bodyPr>
          <a:lstStyle/>
          <a:p>
            <a:pPr>
              <a:lnSpc>
                <a:spcPct val="150000"/>
              </a:lnSpc>
            </a:pPr>
            <a:r>
              <a:rPr lang="en-US" sz="2600" dirty="0"/>
              <a:t>We Are (5 min + 1 min)</a:t>
            </a:r>
          </a:p>
          <a:p>
            <a:pPr>
              <a:lnSpc>
                <a:spcPct val="150000"/>
              </a:lnSpc>
            </a:pPr>
            <a:r>
              <a:rPr lang="en-US" sz="2600" dirty="0"/>
              <a:t>Write your project name at top.</a:t>
            </a:r>
          </a:p>
          <a:p>
            <a:pPr>
              <a:lnSpc>
                <a:spcPct val="150000"/>
              </a:lnSpc>
            </a:pPr>
            <a:r>
              <a:rPr lang="en-US" sz="2600" dirty="0"/>
              <a:t>We Imagine Our Project to Be (2 min + 2 min)</a:t>
            </a:r>
          </a:p>
          <a:p>
            <a:pPr>
              <a:lnSpc>
                <a:spcPct val="150000"/>
              </a:lnSpc>
            </a:pPr>
            <a:r>
              <a:rPr lang="en-US" sz="2600" dirty="0"/>
              <a:t>What Can Go Wrong? (2 min + 2 min)</a:t>
            </a:r>
          </a:p>
          <a:p>
            <a:pPr>
              <a:lnSpc>
                <a:spcPct val="150000"/>
              </a:lnSpc>
            </a:pPr>
            <a:r>
              <a:rPr lang="en-US" sz="2600" dirty="0"/>
              <a:t>What are some potential challenges (2 min + 2 min)</a:t>
            </a:r>
          </a:p>
          <a:p>
            <a:pPr>
              <a:lnSpc>
                <a:spcPct val="110000"/>
              </a:lnSpc>
            </a:pPr>
            <a:r>
              <a:rPr lang="en-US" sz="2600" dirty="0">
                <a:ea typeface="+mj-lt"/>
                <a:cs typeface="+mj-lt"/>
              </a:rPr>
              <a:t>What classes and/or experience can you call on to help with this project? (2 min + 2 min)</a:t>
            </a:r>
          </a:p>
          <a:p>
            <a:pPr>
              <a:lnSpc>
                <a:spcPct val="110000"/>
              </a:lnSpc>
            </a:pPr>
            <a:r>
              <a:rPr lang="en-US" sz="2600" dirty="0">
                <a:ea typeface="+mj-lt"/>
                <a:cs typeface="+mj-lt"/>
              </a:rPr>
              <a:t>What technical problems need to be solved to successfully complete this project? (2 min + 2 min)</a:t>
            </a:r>
            <a:endParaRPr lang="en-US" sz="2600"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42</a:t>
            </a:fld>
            <a:endParaRPr lang="en-US" sz="1200"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15 min - 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z="1200" smtClean="0"/>
              <a:t>43</a:t>
            </a:fld>
            <a:endParaRPr lang="en-US" sz="1200"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830997"/>
          </a:xfrm>
          <a:prstGeom prst="rect">
            <a:avLst/>
          </a:prstGeom>
          <a:noFill/>
          <a:ln w="28575">
            <a:solidFill>
              <a:srgbClr val="FF0000"/>
            </a:solidFill>
          </a:ln>
        </p:spPr>
        <p:txBody>
          <a:bodyPr wrap="square" rtlCol="0">
            <a:spAutoFit/>
          </a:bodyPr>
          <a:lstStyle/>
          <a:p>
            <a:pPr algn="ctr"/>
            <a:r>
              <a:rPr lang="en-US" sz="2400" dirty="0"/>
              <a:t>Post the MS Word document to EDN Project Management forum thread by end of today’s meeting!</a:t>
            </a:r>
          </a:p>
        </p:txBody>
      </p:sp>
    </p:spTree>
    <p:extLst>
      <p:ext uri="{BB962C8B-B14F-4D97-AF65-F5344CB8AC3E}">
        <p14:creationId xmlns:p14="http://schemas.microsoft.com/office/powerpoint/2010/main" val="34060266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questions &amp; classification</a:t>
            </a:r>
          </a:p>
          <a:p>
            <a:pPr lvl="1"/>
            <a:r>
              <a:rPr lang="en-US" sz="2000" dirty="0"/>
              <a:t>Post document to EDN Forum by end of meeting – Project Mgmt thread</a:t>
            </a:r>
            <a:br>
              <a:rPr lang="en-US" sz="2000" dirty="0"/>
            </a:br>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Team should assign action items at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44</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45</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381000" y="1447800"/>
            <a:ext cx="845820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Performance Evaluation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46</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47</a:t>
            </a:fld>
            <a:endParaRPr lang="en-US" sz="1200" dirty="0"/>
          </a:p>
        </p:txBody>
      </p:sp>
      <p:sp>
        <p:nvSpPr>
          <p:cNvPr id="4" name="TextBox 3"/>
          <p:cNvSpPr txBox="1"/>
          <p:nvPr/>
        </p:nvSpPr>
        <p:spPr>
          <a:xfrm>
            <a:off x="2657148" y="5607490"/>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off-site by each team before Day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48</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a:t>
            </a:r>
            <a:r>
              <a:rPr lang="en-US" sz="2000" b="1" dirty="0">
                <a:solidFill>
                  <a:srgbClr val="FF0000"/>
                </a:solidFill>
              </a:rPr>
              <a:t>of Day 6</a:t>
            </a:r>
          </a:p>
        </p:txBody>
      </p:sp>
    </p:spTree>
    <p:extLst>
      <p:ext uri="{BB962C8B-B14F-4D97-AF65-F5344CB8AC3E}">
        <p14:creationId xmlns:p14="http://schemas.microsoft.com/office/powerpoint/2010/main" val="30857543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10000"/>
          </a:bodyPr>
          <a:lstStyle/>
          <a:p>
            <a:r>
              <a:rPr lang="en-US" dirty="0">
                <a:cs typeface="Calibri"/>
              </a:rPr>
              <a:t>Days 3 and 4 include:</a:t>
            </a:r>
          </a:p>
          <a:p>
            <a:pPr lvl="1"/>
            <a:r>
              <a:rPr lang="en-US" dirty="0">
                <a:cs typeface="Calibri"/>
              </a:rPr>
              <a:t>Teams’ initial Client Meetings</a:t>
            </a:r>
          </a:p>
          <a:p>
            <a:pPr lvl="1"/>
            <a:r>
              <a:rPr lang="en-US" dirty="0">
                <a:cs typeface="Calibri"/>
              </a:rPr>
              <a:t>Continuing development of Client Needs</a:t>
            </a:r>
          </a:p>
          <a:p>
            <a:pPr lvl="1"/>
            <a:r>
              <a:rPr lang="en-US" dirty="0">
                <a:cs typeface="Calibri"/>
              </a:rPr>
              <a:t>Beginning translating Client Needs into Engineering Requirements</a:t>
            </a:r>
          </a:p>
          <a:p>
            <a:pPr lvl="1"/>
            <a:r>
              <a:rPr lang="en-US" dirty="0">
                <a:cs typeface="Calibri"/>
              </a:rPr>
              <a:t>Review of prior team’s presentation (if applicable)</a:t>
            </a:r>
          </a:p>
          <a:p>
            <a:pPr lvl="1"/>
            <a:r>
              <a:rPr lang="en-US" dirty="0">
                <a:cs typeface="Calibri"/>
              </a:rPr>
              <a:t>Beginning use of EDN forums, repository, and wiki</a:t>
            </a:r>
          </a:p>
          <a:p>
            <a:r>
              <a:rPr lang="en-US" dirty="0">
                <a:cs typeface="Calibri"/>
              </a:rPr>
              <a:t>Client Needs and Engineering Requirements:</a:t>
            </a:r>
          </a:p>
          <a:p>
            <a:pPr lvl="1"/>
            <a:r>
              <a:rPr lang="en-US" dirty="0">
                <a:cs typeface="Calibri"/>
              </a:rPr>
              <a:t>Are </a:t>
            </a:r>
            <a:r>
              <a:rPr lang="en-US" i="1" dirty="0">
                <a:cs typeface="Calibri"/>
              </a:rPr>
              <a:t>not</a:t>
            </a:r>
            <a:r>
              <a:rPr lang="en-US" dirty="0">
                <a:cs typeface="Calibri"/>
              </a:rPr>
              <a:t> easy and require practice to do well!</a:t>
            </a:r>
          </a:p>
          <a:p>
            <a:pPr lvl="1"/>
            <a:r>
              <a:rPr lang="en-US" dirty="0">
                <a:cs typeface="Calibri"/>
              </a:rPr>
              <a:t>Guide your project throughout the semester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094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92500"/>
          </a:bodyPr>
          <a:lstStyle/>
          <a:p>
            <a:r>
              <a:rPr lang="en-US" dirty="0">
                <a:cs typeface="Calibri"/>
              </a:rPr>
              <a:t>This PowerPoint is available on Electronic Design Notebook (EDN) and will guide the first 9 meetings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 to get the latest info.</a:t>
            </a:r>
          </a:p>
          <a:p>
            <a:r>
              <a:rPr lang="en-US" dirty="0">
                <a:cs typeface="Calibri"/>
              </a:rPr>
              <a:t>Daily Meeting Agendas </a:t>
            </a:r>
          </a:p>
          <a:p>
            <a:pPr lvl="1"/>
            <a:r>
              <a:rPr lang="en-US" sz="1600" dirty="0">
                <a:cs typeface="Calibri"/>
                <a:hlinkClick r:id="rId3"/>
              </a:rPr>
              <a:t>https://designlab.eng.rpi.edu/edn/projects/capstone-support-dev/wiki/Capstone_Daily_Agendas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3478680"/>
            <a:ext cx="8229600" cy="2571283"/>
          </a:xfrm>
        </p:spPr>
        <p:txBody>
          <a:bodyPr vert="horz" lIns="91440" tIns="45720" rIns="91440" bIns="45720" rtlCol="0" anchor="t">
            <a:normAutofit/>
          </a:bodyPr>
          <a:lstStyle/>
          <a:p>
            <a:r>
              <a:rPr lang="en-US" sz="2800" dirty="0">
                <a:cs typeface="Calibri"/>
              </a:rPr>
              <a:t>As we move from Day 2 to Day 3, the transition from Onboarding to Project Scoping accelerates</a:t>
            </a:r>
          </a:p>
          <a:p>
            <a:pPr lvl="1"/>
            <a:r>
              <a:rPr lang="en-US" sz="2400" dirty="0">
                <a:cs typeface="Calibri"/>
              </a:rPr>
              <a:t>Off-site teambuilding activity (Onboarding) still to come</a:t>
            </a:r>
          </a:p>
          <a:p>
            <a:pPr lvl="1"/>
            <a:r>
              <a:rPr lang="en-US" sz="2400" dirty="0">
                <a:cs typeface="Calibri"/>
              </a:rPr>
              <a:t>Defining Client Needs (Scoping) has already begun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E084A838-DB95-F351-145D-FD099D2A3C91}"/>
              </a:ext>
            </a:extLst>
          </p:cNvPr>
          <p:cNvSpPr txBox="1"/>
          <p:nvPr/>
        </p:nvSpPr>
        <p:spPr>
          <a:xfrm>
            <a:off x="2400300" y="1417638"/>
            <a:ext cx="4343400" cy="646331"/>
          </a:xfrm>
          <a:prstGeom prst="rect">
            <a:avLst/>
          </a:prstGeom>
          <a:noFill/>
        </p:spPr>
        <p:txBody>
          <a:bodyPr wrap="square" rtlCol="0">
            <a:spAutoFit/>
          </a:bodyPr>
          <a:lstStyle/>
          <a:p>
            <a:r>
              <a:rPr lang="en-US" sz="3600" dirty="0"/>
              <a:t>Employee Onboarding</a:t>
            </a:r>
          </a:p>
        </p:txBody>
      </p:sp>
      <p:sp>
        <p:nvSpPr>
          <p:cNvPr id="8" name="Arrow: Down 7">
            <a:extLst>
              <a:ext uri="{FF2B5EF4-FFF2-40B4-BE49-F238E27FC236}">
                <a16:creationId xmlns:a16="http://schemas.microsoft.com/office/drawing/2014/main" id="{47E29070-7659-20DE-D259-A7FCE1E38269}"/>
              </a:ext>
            </a:extLst>
          </p:cNvPr>
          <p:cNvSpPr/>
          <p:nvPr/>
        </p:nvSpPr>
        <p:spPr>
          <a:xfrm>
            <a:off x="4381500" y="2063969"/>
            <a:ext cx="381000" cy="685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6206721-34F1-0AC5-1BE9-9A47E2CFC369}"/>
              </a:ext>
            </a:extLst>
          </p:cNvPr>
          <p:cNvSpPr txBox="1"/>
          <p:nvPr/>
        </p:nvSpPr>
        <p:spPr>
          <a:xfrm>
            <a:off x="2400300" y="2732990"/>
            <a:ext cx="4343400" cy="646331"/>
          </a:xfrm>
          <a:prstGeom prst="rect">
            <a:avLst/>
          </a:prstGeom>
          <a:noFill/>
        </p:spPr>
        <p:txBody>
          <a:bodyPr wrap="square" rtlCol="0">
            <a:spAutoFit/>
          </a:bodyPr>
          <a:lstStyle/>
          <a:p>
            <a:pPr algn="ctr"/>
            <a:r>
              <a:rPr lang="en-US" sz="3600" dirty="0"/>
              <a:t>Project Scoping</a:t>
            </a:r>
          </a:p>
        </p:txBody>
      </p:sp>
    </p:spTree>
    <p:extLst>
      <p:ext uri="{BB962C8B-B14F-4D97-AF65-F5344CB8AC3E}">
        <p14:creationId xmlns:p14="http://schemas.microsoft.com/office/powerpoint/2010/main" val="36442768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7872"/>
            <a:ext cx="7886700" cy="882440"/>
          </a:xfrm>
        </p:spPr>
        <p:txBody>
          <a:bodyPr/>
          <a:lstStyle/>
          <a:p>
            <a:r>
              <a:rPr lang="en-US" dirty="0"/>
              <a:t>Action Items / Meeting Prep</a:t>
            </a:r>
            <a:br>
              <a:rPr lang="en-US" dirty="0"/>
            </a:br>
            <a:r>
              <a:rPr lang="en-US" sz="1800" dirty="0"/>
              <a:t>(previously called homework, to be completed </a:t>
            </a:r>
            <a:r>
              <a:rPr lang="en-US" sz="1800" b="1" dirty="0"/>
              <a:t>BEFORE Day 3</a:t>
            </a:r>
            <a:r>
              <a:rPr lang="en-US" sz="1800" dirty="0"/>
              <a:t>)</a:t>
            </a:r>
          </a:p>
        </p:txBody>
      </p:sp>
      <p:grpSp>
        <p:nvGrpSpPr>
          <p:cNvPr id="3" name="Group 2">
            <a:extLst>
              <a:ext uri="{FF2B5EF4-FFF2-40B4-BE49-F238E27FC236}">
                <a16:creationId xmlns:a16="http://schemas.microsoft.com/office/drawing/2014/main" id="{5824A177-C5BA-2D1F-042A-C9567B558AB7}"/>
              </a:ext>
            </a:extLst>
          </p:cNvPr>
          <p:cNvGrpSpPr/>
          <p:nvPr/>
        </p:nvGrpSpPr>
        <p:grpSpPr>
          <a:xfrm>
            <a:off x="76200" y="922493"/>
            <a:ext cx="8832277" cy="3541440"/>
            <a:chOff x="45023" y="3180036"/>
            <a:chExt cx="8832277" cy="3541440"/>
          </a:xfrm>
        </p:grpSpPr>
        <p:sp>
          <p:nvSpPr>
            <p:cNvPr id="10" name="Content Placeholder 2"/>
            <p:cNvSpPr txBox="1">
              <a:spLocks/>
            </p:cNvSpPr>
            <p:nvPr/>
          </p:nvSpPr>
          <p:spPr>
            <a:xfrm>
              <a:off x="990600" y="3180036"/>
              <a:ext cx="7886700" cy="1770720"/>
            </a:xfrm>
            <a:prstGeom prst="rect">
              <a:avLst/>
            </a:prstGeom>
            <a:solidFill>
              <a:schemeClr val="accent1">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Read </a:t>
              </a:r>
              <a:r>
                <a:rPr lang="en-US" sz="2900" i="1" dirty="0">
                  <a:solidFill>
                    <a:prstClr val="black"/>
                  </a:solidFill>
                  <a:latin typeface="Calibri" panose="020F0502020204030204"/>
                  <a:ea typeface="+mn-lt"/>
                  <a:cs typeface="Calibri" panose="020F0502020204030204"/>
                </a:rPr>
                <a:t>The Engineering Design Process Refresher.pptx </a:t>
              </a:r>
              <a:r>
                <a:rPr lang="en-US" sz="2900" dirty="0">
                  <a:solidFill>
                    <a:prstClr val="black"/>
                  </a:solidFill>
                  <a:latin typeface="Calibri" panose="020F0502020204030204"/>
                  <a:ea typeface="+mn-lt"/>
                  <a:cs typeface="Calibri" panose="020F0502020204030204"/>
                </a:rPr>
                <a:t>in preparation for meeting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ea typeface="+mn-lt"/>
                  <a:cs typeface="Calibri" panose="020F0502020204030204"/>
                  <a:hlinkClick r:id="rId4"/>
                </a:rPr>
                <a:t>https://mediasite.mms.rpi.edu/mediasite/Play/87d950eccc2942038b1d06530e9217841d</a:t>
              </a:r>
              <a:r>
                <a:rPr lang="en-US" sz="1575" dirty="0">
                  <a:solidFill>
                    <a:prstClr val="black"/>
                  </a:solidFill>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ea typeface="+mn-lt"/>
                  <a:cs typeface="Calibri" panose="020F0502020204030204"/>
                  <a:hlinkClick r:id="rId5"/>
                </a:rPr>
                <a:t>https://mediasite.mms.rpi.edu/mediasite/Play/96dceab44ae7447d812f5a216afa97cf1d</a:t>
              </a:r>
              <a:r>
                <a:rPr lang="en-US" sz="1350" dirty="0">
                  <a:solidFill>
                    <a:prstClr val="black"/>
                  </a:solidFill>
                  <a:ea typeface="+mn-lt"/>
                  <a:cs typeface="Calibri" panose="020F0502020204030204"/>
                </a:rPr>
                <a:t> </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900" dirty="0">
                  <a:solidFill>
                    <a:prstClr val="black"/>
                  </a:solidFill>
                  <a:latin typeface="Calibri" panose="020F0502020204030204"/>
                  <a:ea typeface="+mn-lt"/>
                  <a:cs typeface="Calibri" panose="020F0502020204030204"/>
                </a:rPr>
                <a:t>Team Standards Agreement due by Day 6</a:t>
              </a:r>
            </a:p>
            <a:p>
              <a:pPr marL="57150" indent="-171450" defTabSz="685800">
                <a:spcBef>
                  <a:spcPts val="375"/>
                </a:spcBef>
              </a:pPr>
              <a:r>
                <a:rPr lang="en-US" sz="2900" dirty="0">
                  <a:solidFill>
                    <a:prstClr val="black"/>
                  </a:solidFill>
                  <a:latin typeface="Calibri" panose="020F0502020204030204"/>
                </a:rPr>
                <a:t>Identify time and register for Team Building Retreat at </a:t>
              </a:r>
              <a:r>
                <a:rPr lang="en-US" sz="1400" u="sng" dirty="0">
                  <a:solidFill>
                    <a:srgbClr val="0563C1"/>
                  </a:solidFill>
                  <a:effectLst/>
                  <a:latin typeface="Calibri" panose="020F0502020204030204" pitchFamily="34" charset="0"/>
                  <a:ea typeface="Calibri" panose="020F0502020204030204" pitchFamily="34" charset="0"/>
                  <a:hlinkClick r:id="rId6"/>
                </a:rPr>
                <a:t>Capstone S24 LEAP Training Sign Up - Google </a:t>
              </a:r>
              <a:r>
                <a:rPr lang="en-US" sz="1400" u="sng" dirty="0">
                  <a:solidFill>
                    <a:srgbClr val="0563C1"/>
                  </a:solidFill>
                  <a:latin typeface="Calibri" panose="020F0502020204030204" pitchFamily="34" charset="0"/>
                  <a:hlinkClick r:id="rId6">
                    <a:extLst>
                      <a:ext uri="{A12FA001-AC4F-418D-AE19-62706E023703}">
                        <ahyp:hlinkClr xmlns:ahyp="http://schemas.microsoft.com/office/drawing/2018/hyperlinkcolor" val="tx"/>
                      </a:ext>
                    </a:extLst>
                  </a:hlinkClick>
                </a:rPr>
                <a:t>Shee</a:t>
              </a:r>
              <a:r>
                <a:rPr lang="en-US" sz="1400" u="sng" dirty="0">
                  <a:solidFill>
                    <a:srgbClr val="0563C1"/>
                  </a:solidFill>
                  <a:latin typeface="Calibri" panose="020F0502020204030204" pitchFamily="34" charset="0"/>
                </a:rPr>
                <a:t>t</a:t>
              </a:r>
              <a:endParaRPr lang="en-US" sz="1400" dirty="0">
                <a:solidFill>
                  <a:prstClr val="black"/>
                </a:solidFill>
                <a:latin typeface="Calibri" panose="020F0502020204030204" pitchFamily="34" charset="0"/>
                <a:cs typeface="Calibri" panose="020F0502020204030204" pitchFamily="34" charset="0"/>
              </a:endParaRPr>
            </a:p>
            <a:p>
              <a:pPr marL="57150" indent="-171450" defTabSz="685800">
                <a:spcBef>
                  <a:spcPts val="375"/>
                </a:spcBef>
              </a:pPr>
              <a:endParaRPr lang="en-US" sz="13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rPr>
                <a:t>Watch EDN Guidance for </a:t>
              </a:r>
              <a:r>
                <a:rPr lang="en-US" sz="1600" dirty="0"/>
                <a:t>Action Items </a:t>
              </a:r>
              <a:r>
                <a:rPr lang="en-US" sz="1400" dirty="0">
                  <a:solidFill>
                    <a:prstClr val="black"/>
                  </a:solidFill>
                  <a:latin typeface="Calibri" panose="020F0502020204030204"/>
                </a:rPr>
                <a:t>- Initial Postings Video (7.5 min)</a:t>
              </a:r>
            </a:p>
            <a:p>
              <a:pPr marL="514350" lvl="1" indent="-171450" defTabSz="685800">
                <a:spcBef>
                  <a:spcPts val="375"/>
                </a:spcBef>
              </a:pPr>
              <a:r>
                <a:rPr lang="en-US" sz="825" dirty="0">
                  <a:solidFill>
                    <a:prstClr val="black"/>
                  </a:solidFill>
                  <a:latin typeface="Calibri" panose="020F0502020204030204"/>
                  <a:hlinkClick r:id="rId7"/>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team member creates the thread, other members reply to add their info. </a:t>
              </a:r>
            </a:p>
          </p:txBody>
        </p:sp>
        <p:sp>
          <p:nvSpPr>
            <p:cNvPr id="9" name="Oval 8"/>
            <p:cNvSpPr/>
            <p:nvPr/>
          </p:nvSpPr>
          <p:spPr>
            <a:xfrm>
              <a:off x="55808" y="3337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3A18F960-C216-D8DD-6378-4E5547B53ADF}"/>
              </a:ext>
            </a:extLst>
          </p:cNvPr>
          <p:cNvGrpSpPr/>
          <p:nvPr/>
        </p:nvGrpSpPr>
        <p:grpSpPr>
          <a:xfrm>
            <a:off x="175649" y="4440467"/>
            <a:ext cx="8732828" cy="2269724"/>
            <a:chOff x="123396" y="910312"/>
            <a:chExt cx="8732828" cy="2269724"/>
          </a:xfrm>
        </p:grpSpPr>
        <p:sp>
          <p:nvSpPr>
            <p:cNvPr id="8" name="Content Placeholder 2"/>
            <p:cNvSpPr txBox="1">
              <a:spLocks/>
            </p:cNvSpPr>
            <p:nvPr/>
          </p:nvSpPr>
          <p:spPr>
            <a:xfrm>
              <a:off x="969524" y="910312"/>
              <a:ext cx="7886700" cy="2269724"/>
            </a:xfrm>
            <a:prstGeom prst="rect">
              <a:avLst/>
            </a:prstGeom>
            <a:solidFill>
              <a:schemeClr val="accent4">
                <a:lumMod val="20000"/>
                <a:lumOff val="80000"/>
              </a:schemeClr>
            </a:solidFill>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6400" b="1" dirty="0">
                  <a:solidFill>
                    <a:prstClr val="black"/>
                  </a:solidFill>
                  <a:latin typeface="Calibri" panose="020F0502020204030204"/>
                </a:rPr>
                <a:t>Project Technical Work</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Find answer(s) to assigned question(s) &amp; post to new thread titled “Day 2 Questions and Answers” in EDN Background Info Forum</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Identify one </a:t>
              </a:r>
              <a:r>
                <a:rPr lang="en-US" sz="5600" b="1" dirty="0">
                  <a:solidFill>
                    <a:prstClr val="black"/>
                  </a:solidFill>
                  <a:latin typeface="Calibri" panose="020F0502020204030204"/>
                  <a:ea typeface="+mn-lt"/>
                  <a:cs typeface="Calibri" panose="020F0502020204030204"/>
                </a:rPr>
                <a:t>Customer Need </a:t>
              </a:r>
              <a:r>
                <a:rPr lang="en-US" sz="5600" dirty="0">
                  <a:solidFill>
                    <a:prstClr val="black"/>
                  </a:solidFill>
                  <a:latin typeface="Calibri" panose="020F0502020204030204"/>
                  <a:ea typeface="+mn-lt"/>
                  <a:cs typeface="Calibri" panose="020F0502020204030204"/>
                </a:rPr>
                <a:t>for your project and translate it into an </a:t>
              </a:r>
              <a:r>
                <a:rPr lang="en-US" sz="5600" b="1" dirty="0">
                  <a:solidFill>
                    <a:prstClr val="black"/>
                  </a:solidFill>
                  <a:latin typeface="Calibri" panose="020F0502020204030204"/>
                  <a:ea typeface="+mn-lt"/>
                  <a:cs typeface="Calibri" panose="020F0502020204030204"/>
                </a:rPr>
                <a:t>Engineering Requirement.</a:t>
              </a:r>
              <a:r>
                <a:rPr lang="en-US" sz="5600" dirty="0">
                  <a:solidFill>
                    <a:prstClr val="black"/>
                  </a:solidFill>
                  <a:latin typeface="Calibri" panose="020F0502020204030204"/>
                  <a:ea typeface="+mn-lt"/>
                  <a:cs typeface="Calibri" panose="020F0502020204030204"/>
                </a:rPr>
                <a:t> Post to new thread in EDN Design Forum titled “Initial Needs and Requirements”. </a:t>
              </a:r>
              <a:r>
                <a:rPr lang="en-US" sz="5600" b="1" dirty="0">
                  <a:solidFill>
                    <a:prstClr val="black"/>
                  </a:solidFill>
                  <a:latin typeface="Calibri" panose="020F0502020204030204"/>
                  <a:ea typeface="+mn-lt"/>
                  <a:cs typeface="Calibri" panose="020F0502020204030204"/>
                </a:rPr>
                <a:t>Leverage the Team Ideation Poster! </a:t>
              </a:r>
              <a:r>
                <a:rPr lang="en-US" sz="5600" dirty="0">
                  <a:solidFill>
                    <a:prstClr val="black"/>
                  </a:solidFill>
                  <a:latin typeface="Calibri" panose="020F0502020204030204"/>
                  <a:ea typeface="+mn-lt"/>
                  <a:cs typeface="Calibri" panose="020F0502020204030204"/>
                </a:rPr>
                <a:t>First member creates the thread, other members reply to add their thoughts. </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For ongoing projects, review prior semesters’ final presentations in accordance with PE instructions for discussion during Meeting 3 or 4</a:t>
              </a:r>
            </a:p>
            <a:p>
              <a:pPr marL="514350" lvl="1" indent="-171450" defTabSz="685800">
                <a:spcBef>
                  <a:spcPts val="375"/>
                </a:spcBef>
              </a:pPr>
              <a:r>
                <a:rPr lang="en-US" sz="5600" dirty="0">
                  <a:solidFill>
                    <a:prstClr val="black"/>
                  </a:solidFill>
                  <a:latin typeface="Calibri" panose="020F0502020204030204"/>
                </a:rPr>
                <a:t>PPT should be in last semester’s Repository or Final Deliverables Forum on EDN</a:t>
              </a:r>
            </a:p>
            <a:p>
              <a:pPr marL="514350" lvl="1" indent="-171450" defTabSz="685800">
                <a:spcBef>
                  <a:spcPts val="375"/>
                </a:spcBef>
              </a:pPr>
              <a:r>
                <a:rPr lang="en-US" sz="56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5600" dirty="0">
                  <a:solidFill>
                    <a:prstClr val="black"/>
                  </a:solidFill>
                  <a:ea typeface="+mn-lt"/>
                  <a:cs typeface="Calibri" panose="020F0502020204030204"/>
                </a:rPr>
                <a:t>Rest of team - respond to thread with questions you have about project</a:t>
              </a:r>
              <a:endParaRPr lang="en-US" sz="5600" dirty="0">
                <a:solidFill>
                  <a:prstClr val="black"/>
                </a:solidFill>
                <a:latin typeface="Calibri" panose="020F0502020204030204"/>
                <a:ea typeface="+mn-lt"/>
                <a:cs typeface="Calibri" panose="020F0502020204030204"/>
              </a:endParaRPr>
            </a:p>
          </p:txBody>
        </p:sp>
        <p:sp>
          <p:nvSpPr>
            <p:cNvPr id="13" name="Rectangle 12"/>
            <p:cNvSpPr/>
            <p:nvPr/>
          </p:nvSpPr>
          <p:spPr>
            <a:xfrm>
              <a:off x="123396" y="144253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75A7C-2364-233F-C7BF-D2D6D93FB817}"/>
              </a:ext>
            </a:extLst>
          </p:cNvPr>
          <p:cNvSpPr>
            <a:spLocks noGrp="1"/>
          </p:cNvSpPr>
          <p:nvPr>
            <p:ph type="title"/>
          </p:nvPr>
        </p:nvSpPr>
        <p:spPr/>
        <p:txBody>
          <a:bodyPr>
            <a:normAutofit/>
          </a:bodyPr>
          <a:lstStyle/>
          <a:p>
            <a:pPr algn="ctr"/>
            <a:r>
              <a:rPr lang="en-US" sz="4400" b="1" dirty="0">
                <a:latin typeface="+mn-lt"/>
              </a:rPr>
              <a:t>Day 3 &amp; 4 Activities</a:t>
            </a:r>
          </a:p>
        </p:txBody>
      </p:sp>
      <p:sp>
        <p:nvSpPr>
          <p:cNvPr id="4" name="Slide Number Placeholder 3">
            <a:extLst>
              <a:ext uri="{FF2B5EF4-FFF2-40B4-BE49-F238E27FC236}">
                <a16:creationId xmlns:a16="http://schemas.microsoft.com/office/drawing/2014/main" id="{5BFADEDD-B50C-B34B-0915-1CC25ABAF87C}"/>
              </a:ext>
            </a:extLst>
          </p:cNvPr>
          <p:cNvSpPr>
            <a:spLocks noGrp="1"/>
          </p:cNvSpPr>
          <p:nvPr>
            <p:ph type="sldNum" sz="quarter" idx="12"/>
          </p:nvPr>
        </p:nvSpPr>
        <p:spPr/>
        <p:txBody>
          <a:bodyPr/>
          <a:lstStyle/>
          <a:p>
            <a:fld id="{CC48B151-73E6-4005-9E41-BAC149615E2B}" type="slidenum">
              <a:rPr lang="en-US" smtClean="0"/>
              <a:t>52</a:t>
            </a:fld>
            <a:endParaRPr lang="en-US" dirty="0"/>
          </a:p>
        </p:txBody>
      </p:sp>
      <p:sp>
        <p:nvSpPr>
          <p:cNvPr id="5" name="Content Placeholder 4">
            <a:extLst>
              <a:ext uri="{FF2B5EF4-FFF2-40B4-BE49-F238E27FC236}">
                <a16:creationId xmlns:a16="http://schemas.microsoft.com/office/drawing/2014/main" id="{3F6A3CEB-851F-06D9-A067-66EA4489152A}"/>
              </a:ext>
            </a:extLst>
          </p:cNvPr>
          <p:cNvSpPr txBox="1">
            <a:spLocks noGrp="1"/>
          </p:cNvSpPr>
          <p:nvPr>
            <p:ph idx="1"/>
          </p:nvPr>
        </p:nvSpPr>
        <p:spPr>
          <a:xfrm>
            <a:off x="628650" y="1825625"/>
            <a:ext cx="7886700" cy="2444259"/>
          </a:xfrm>
          <a:prstGeom prst="rect">
            <a:avLst/>
          </a:prstGeom>
          <a:noFill/>
        </p:spPr>
        <p:txBody>
          <a:bodyPr wrap="square" rtlCol="0">
            <a:spAutoFit/>
          </a:bodyPr>
          <a:lstStyle/>
          <a:p>
            <a:pPr marL="0" indent="0">
              <a:lnSpc>
                <a:spcPct val="150000"/>
              </a:lnSpc>
              <a:buNone/>
            </a:pPr>
            <a:r>
              <a:rPr lang="en-US" dirty="0"/>
              <a:t>Over next 2 on-site meetings - All teams will complete the following:</a:t>
            </a:r>
          </a:p>
          <a:p>
            <a:pPr marL="628650" lvl="1" indent="-285750"/>
            <a:r>
              <a:rPr lang="en-US" sz="2400" dirty="0"/>
              <a:t>Project Kickoff Meeting</a:t>
            </a:r>
          </a:p>
          <a:p>
            <a:pPr marL="628650" lvl="1" indent="-285750"/>
            <a:r>
              <a:rPr lang="en-US" sz="2400" dirty="0"/>
              <a:t>CE meeting with team</a:t>
            </a:r>
          </a:p>
          <a:p>
            <a:pPr marL="628650" lvl="1" indent="-285750"/>
            <a:r>
              <a:rPr lang="en-US" sz="2400" dirty="0"/>
              <a:t>Client Needs &amp; Requirements - development and review</a:t>
            </a:r>
          </a:p>
          <a:p>
            <a:pPr marL="628650" lvl="1" indent="-285750"/>
            <a:r>
              <a:rPr lang="en-US" sz="2400" dirty="0"/>
              <a:t>Review previous Final Presentation - ongoing projects only</a:t>
            </a:r>
          </a:p>
        </p:txBody>
      </p:sp>
      <p:sp>
        <p:nvSpPr>
          <p:cNvPr id="6" name="TextBox 5">
            <a:extLst>
              <a:ext uri="{FF2B5EF4-FFF2-40B4-BE49-F238E27FC236}">
                <a16:creationId xmlns:a16="http://schemas.microsoft.com/office/drawing/2014/main" id="{D46119E0-7086-9982-28B9-1157A2AE99AB}"/>
              </a:ext>
            </a:extLst>
          </p:cNvPr>
          <p:cNvSpPr txBox="1"/>
          <p:nvPr/>
        </p:nvSpPr>
        <p:spPr>
          <a:xfrm>
            <a:off x="35169" y="540488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spTree>
    <p:extLst>
      <p:ext uri="{BB962C8B-B14F-4D97-AF65-F5344CB8AC3E}">
        <p14:creationId xmlns:p14="http://schemas.microsoft.com/office/powerpoint/2010/main" val="16346551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53</a:t>
            </a:fld>
            <a:endParaRPr lang="en-US" dirty="0"/>
          </a:p>
        </p:txBody>
      </p:sp>
      <p:pic>
        <p:nvPicPr>
          <p:cNvPr id="5" name="Picture 4" descr="A screenshot of a computer&#10;&#10;Description automatically generated">
            <a:extLst>
              <a:ext uri="{FF2B5EF4-FFF2-40B4-BE49-F238E27FC236}">
                <a16:creationId xmlns:a16="http://schemas.microsoft.com/office/drawing/2014/main" id="{3A006727-A60C-AD22-ED38-FD56028DB4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124" y="1600199"/>
            <a:ext cx="8135676" cy="4525963"/>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445737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000" dirty="0"/>
              <a:t>Group discussions</a:t>
            </a:r>
          </a:p>
          <a:p>
            <a:pPr lvl="2"/>
            <a:r>
              <a:rPr lang="en-US" sz="2000" dirty="0"/>
              <a:t>Project Documentation on EDN</a:t>
            </a:r>
          </a:p>
          <a:p>
            <a:pPr lvl="2"/>
            <a:r>
              <a:rPr lang="en-US" sz="20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55</a:t>
            </a:fld>
            <a:endParaRPr lang="en-US"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447189"/>
            <a:ext cx="8458200" cy="4525963"/>
          </a:xfrm>
        </p:spPr>
        <p:txBody>
          <a:bodyPr vert="horz" lIns="91440" tIns="45720" rIns="91440" bIns="45720" rtlCol="0" anchor="t">
            <a:normAutofit fontScale="92500" lnSpcReduction="2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 Engineering Analysis folder</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
        <p:nvSpPr>
          <p:cNvPr id="6" name="TextBox 5"/>
          <p:cNvSpPr/>
          <p:nvPr/>
        </p:nvSpPr>
        <p:spPr>
          <a:xfrm>
            <a:off x="0" y="5773029"/>
            <a:ext cx="9163440" cy="583321"/>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Tree>
    <p:extLst>
      <p:ext uri="{BB962C8B-B14F-4D97-AF65-F5344CB8AC3E}">
        <p14:creationId xmlns:p14="http://schemas.microsoft.com/office/powerpoint/2010/main" val="23797356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57</a:t>
            </a:fld>
            <a:endParaRPr lang="en-US" dirty="0"/>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58</a:t>
            </a:fld>
            <a:endParaRPr lang="en-US" dirty="0"/>
          </a:p>
        </p:txBody>
      </p:sp>
    </p:spTree>
    <p:extLst>
      <p:ext uri="{BB962C8B-B14F-4D97-AF65-F5344CB8AC3E}">
        <p14:creationId xmlns:p14="http://schemas.microsoft.com/office/powerpoint/2010/main" val="38268233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59</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pPr marL="0" indent="0" algn="ctr">
              <a:buNone/>
            </a:pPr>
            <a:endParaRPr lang="en-US" dirty="0">
              <a:ea typeface="+mn-lt"/>
              <a:cs typeface="+mn-lt"/>
            </a:endParaRPr>
          </a:p>
          <a:p>
            <a:pPr marL="0" indent="0" algn="ctr">
              <a:buNone/>
            </a:pPr>
            <a:r>
              <a:rPr lang="en-US" dirty="0">
                <a:ea typeface="+mn-lt"/>
                <a:cs typeface="+mn-lt"/>
              </a:rPr>
              <a:t>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219374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925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62</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Engineering Design Process Q&amp;A</a:t>
            </a:r>
          </a:p>
        </p:txBody>
      </p:sp>
      <p:sp>
        <p:nvSpPr>
          <p:cNvPr id="3" name="Content Placeholder 2"/>
          <p:cNvSpPr>
            <a:spLocks noGrp="1"/>
          </p:cNvSpPr>
          <p:nvPr>
            <p:ph idx="1"/>
          </p:nvPr>
        </p:nvSpPr>
        <p:spPr>
          <a:xfrm>
            <a:off x="628650" y="1417638"/>
            <a:ext cx="7886700" cy="4449762"/>
          </a:xfrm>
        </p:spPr>
        <p:txBody>
          <a:bodyPr>
            <a:normAutofit/>
          </a:bodyPr>
          <a:lstStyle/>
          <a:p>
            <a:r>
              <a:rPr lang="en-US" dirty="0"/>
              <a:t>What is a User Story?</a:t>
            </a:r>
          </a:p>
          <a:p>
            <a:pPr marL="457200" lvl="1" indent="0">
              <a:buNone/>
            </a:pPr>
            <a:r>
              <a:rPr lang="en-US" dirty="0"/>
              <a:t>	As a _____ I need to _____ so that _____</a:t>
            </a:r>
          </a:p>
          <a:p>
            <a:endParaRPr lang="en-US" dirty="0"/>
          </a:p>
          <a:p>
            <a:r>
              <a:rPr lang="en-US" dirty="0"/>
              <a:t>What is an Acceptance Criteria?</a:t>
            </a:r>
          </a:p>
          <a:p>
            <a:pPr lvl="1"/>
            <a:r>
              <a:rPr lang="en-US" dirty="0"/>
              <a:t>Sometime defines the Minimum Viable Product</a:t>
            </a:r>
          </a:p>
          <a:p>
            <a:pPr marL="457200" lvl="1" indent="0">
              <a:buNone/>
            </a:pPr>
            <a:r>
              <a:rPr lang="en-US" dirty="0"/>
              <a:t>The “least” the Client will accept as completion of the job. </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63</a:t>
            </a:fld>
            <a:endParaRPr lang="en-US" sz="1200" dirty="0"/>
          </a:p>
        </p:txBody>
      </p:sp>
      <p:sp>
        <p:nvSpPr>
          <p:cNvPr id="4" name="TextBox 3">
            <a:extLst>
              <a:ext uri="{FF2B5EF4-FFF2-40B4-BE49-F238E27FC236}">
                <a16:creationId xmlns:a16="http://schemas.microsoft.com/office/drawing/2014/main" id="{B43D726E-9092-037E-FF56-D8CD1AD0C1DC}"/>
              </a:ext>
            </a:extLst>
          </p:cNvPr>
          <p:cNvSpPr txBox="1"/>
          <p:nvPr/>
        </p:nvSpPr>
        <p:spPr>
          <a:xfrm>
            <a:off x="2712721" y="5681137"/>
            <a:ext cx="4552950" cy="830997"/>
          </a:xfrm>
          <a:prstGeom prst="rect">
            <a:avLst/>
          </a:prstGeom>
          <a:noFill/>
          <a:ln w="28575">
            <a:solidFill>
              <a:srgbClr val="C00000"/>
            </a:solidFill>
          </a:ln>
        </p:spPr>
        <p:txBody>
          <a:bodyPr wrap="square" rtlCol="0">
            <a:spAutoFit/>
          </a:bodyPr>
          <a:lstStyle/>
          <a:p>
            <a:r>
              <a:rPr lang="en-US" sz="2400" b="1" dirty="0"/>
              <a:t>Additional tools to define what will be acceptable to Client</a:t>
            </a:r>
          </a:p>
        </p:txBody>
      </p:sp>
    </p:spTree>
    <p:extLst>
      <p:ext uri="{BB962C8B-B14F-4D97-AF65-F5344CB8AC3E}">
        <p14:creationId xmlns:p14="http://schemas.microsoft.com/office/powerpoint/2010/main" val="4550342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10000"/>
          </a:bodyPr>
          <a:lstStyle/>
          <a:p>
            <a:r>
              <a:rPr lang="en-US" dirty="0">
                <a:cs typeface="Calibri"/>
              </a:rPr>
              <a:t>Days 3 and 4 include:</a:t>
            </a:r>
          </a:p>
          <a:p>
            <a:pPr lvl="1"/>
            <a:r>
              <a:rPr lang="en-US" dirty="0">
                <a:cs typeface="Calibri"/>
              </a:rPr>
              <a:t>Teams’ initial Client Meetings</a:t>
            </a:r>
          </a:p>
          <a:p>
            <a:pPr lvl="1"/>
            <a:r>
              <a:rPr lang="en-US" dirty="0">
                <a:cs typeface="Calibri"/>
              </a:rPr>
              <a:t>Continuing development of Client Needs</a:t>
            </a:r>
          </a:p>
          <a:p>
            <a:pPr lvl="1"/>
            <a:r>
              <a:rPr lang="en-US" dirty="0">
                <a:cs typeface="Calibri"/>
              </a:rPr>
              <a:t>Beginning translating Client Needs into Engineering Requirements</a:t>
            </a:r>
          </a:p>
          <a:p>
            <a:pPr lvl="1"/>
            <a:r>
              <a:rPr lang="en-US" dirty="0">
                <a:cs typeface="Calibri"/>
              </a:rPr>
              <a:t>Review of prior team’s presentation (if applicable)</a:t>
            </a:r>
          </a:p>
          <a:p>
            <a:pPr lvl="1"/>
            <a:r>
              <a:rPr lang="en-US" dirty="0">
                <a:cs typeface="Calibri"/>
              </a:rPr>
              <a:t>Beginning use of EDN forums, repository, and wiki</a:t>
            </a:r>
          </a:p>
          <a:p>
            <a:r>
              <a:rPr lang="en-US" dirty="0">
                <a:cs typeface="Calibri"/>
              </a:rPr>
              <a:t>Client Needs and Engineering Requirements:</a:t>
            </a:r>
          </a:p>
          <a:p>
            <a:pPr lvl="1"/>
            <a:r>
              <a:rPr lang="en-US" dirty="0">
                <a:cs typeface="Calibri"/>
              </a:rPr>
              <a:t>Are </a:t>
            </a:r>
            <a:r>
              <a:rPr lang="en-US" i="1" dirty="0">
                <a:cs typeface="Calibri"/>
              </a:rPr>
              <a:t>not</a:t>
            </a:r>
            <a:r>
              <a:rPr lang="en-US" dirty="0">
                <a:cs typeface="Calibri"/>
              </a:rPr>
              <a:t> easy and require practice to do well!</a:t>
            </a:r>
          </a:p>
          <a:p>
            <a:pPr lvl="1"/>
            <a:r>
              <a:rPr lang="en-US" dirty="0">
                <a:cs typeface="Calibri"/>
              </a:rPr>
              <a:t>Guide your project throughout the semester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868582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30480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grpSp>
        <p:nvGrpSpPr>
          <p:cNvPr id="4" name="Group 3">
            <a:extLst>
              <a:ext uri="{FF2B5EF4-FFF2-40B4-BE49-F238E27FC236}">
                <a16:creationId xmlns:a16="http://schemas.microsoft.com/office/drawing/2014/main" id="{B04B026D-640C-6C74-9E38-71D66176F0AF}"/>
              </a:ext>
            </a:extLst>
          </p:cNvPr>
          <p:cNvGrpSpPr/>
          <p:nvPr/>
        </p:nvGrpSpPr>
        <p:grpSpPr>
          <a:xfrm>
            <a:off x="37861" y="1102809"/>
            <a:ext cx="8930476" cy="4652382"/>
            <a:chOff x="23024" y="1748418"/>
            <a:chExt cx="8930476" cy="4652382"/>
          </a:xfrm>
        </p:grpSpPr>
        <p:sp>
          <p:nvSpPr>
            <p:cNvPr id="10" name="Content Placeholder 2"/>
            <p:cNvSpPr txBox="1">
              <a:spLocks/>
            </p:cNvSpPr>
            <p:nvPr/>
          </p:nvSpPr>
          <p:spPr>
            <a:xfrm>
              <a:off x="1045640" y="174841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349487"/>
              <a:ext cx="7886700" cy="4051313"/>
            </a:xfrm>
            <a:prstGeom prst="rect">
              <a:avLst/>
            </a:prstGeom>
            <a:solidFill>
              <a:schemeClr val="accent6">
                <a:lumMod val="20000"/>
                <a:lumOff val="80000"/>
              </a:schemeClr>
            </a:solidFill>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meetings,  etc.</a:t>
              </a:r>
            </a:p>
            <a:p>
              <a:pPr marL="171450" indent="-171450" defTabSz="685800">
                <a:spcBef>
                  <a:spcPts val="750"/>
                </a:spcBef>
              </a:pPr>
              <a:r>
                <a:rPr lang="en-US" sz="2000" dirty="0">
                  <a:solidFill>
                    <a:prstClr val="black"/>
                  </a:solidFill>
                  <a:latin typeface="Calibri" panose="020F0502020204030204"/>
                </a:rPr>
                <a:t>Watch Intro to EDN video (5 min) for a general understanding of system usage</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2"/>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 to learn how to take good meeting minutes</a:t>
              </a: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meeting minutes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Jan 26th</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5"/>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a:t>
              </a: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Instructions </a:t>
              </a:r>
              <a:r>
                <a:rPr lang="en-US" sz="1200" dirty="0">
                  <a:solidFill>
                    <a:prstClr val="black"/>
                  </a:solidFill>
                  <a:latin typeface="Calibri" panose="020F0502020204030204"/>
                  <a:ea typeface="+mn-lt"/>
                  <a:cs typeface="Calibri" panose="020F0502020204030204"/>
                  <a:hlinkClick r:id="rId6"/>
                </a:rPr>
                <a:t>https://designlab.eng.rpi.edu/edn/attachments/download/114354/RMPL%20Safety%20Module%20Completion%20Instructions-Percipio%20.pdf</a:t>
              </a:r>
              <a:endParaRPr lang="en-US" sz="12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Post completed safety certificate in a thread in the Project Management Forum </a:t>
              </a:r>
            </a:p>
          </p:txBody>
        </p:sp>
        <p:sp>
          <p:nvSpPr>
            <p:cNvPr id="9" name="Oval 8"/>
            <p:cNvSpPr/>
            <p:nvPr/>
          </p:nvSpPr>
          <p:spPr>
            <a:xfrm>
              <a:off x="65955" y="18288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38100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B1C6D4B-4A46-B261-A10B-FA5FB42821F0}"/>
              </a:ext>
            </a:extLst>
          </p:cNvPr>
          <p:cNvGrpSpPr/>
          <p:nvPr/>
        </p:nvGrpSpPr>
        <p:grpSpPr>
          <a:xfrm>
            <a:off x="137395" y="5653611"/>
            <a:ext cx="8830942" cy="804320"/>
            <a:chOff x="101398" y="1066800"/>
            <a:chExt cx="8830942" cy="804320"/>
          </a:xfrm>
        </p:grpSpPr>
        <p:sp>
          <p:nvSpPr>
            <p:cNvPr id="8" name="Content Placeholder 2"/>
            <p:cNvSpPr txBox="1">
              <a:spLocks/>
            </p:cNvSpPr>
            <p:nvPr/>
          </p:nvSpPr>
          <p:spPr>
            <a:xfrm>
              <a:off x="1045640" y="114735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3" name="Rectangle 12"/>
            <p:cNvSpPr/>
            <p:nvPr/>
          </p:nvSpPr>
          <p:spPr>
            <a:xfrm>
              <a:off x="101398" y="1066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65</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66</a:t>
            </a:fld>
            <a:endParaRPr lang="en-US" sz="1200" dirty="0"/>
          </a:p>
        </p:txBody>
      </p:sp>
      <p:sp>
        <p:nvSpPr>
          <p:cNvPr id="9" name="TextBox 8"/>
          <p:cNvSpPr txBox="1"/>
          <p:nvPr/>
        </p:nvSpPr>
        <p:spPr>
          <a:xfrm>
            <a:off x="88368" y="570845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6" name="Picture 5" descr="A group of tasks with text&#10;&#10;Description automatically generated with medium confidence">
            <a:extLst>
              <a:ext uri="{FF2B5EF4-FFF2-40B4-BE49-F238E27FC236}">
                <a16:creationId xmlns:a16="http://schemas.microsoft.com/office/drawing/2014/main" id="{0FC2977D-C10F-03D8-6FCA-2835748838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054" y="1291062"/>
            <a:ext cx="5943890" cy="4417391"/>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a:xfrm>
            <a:off x="486266" y="304800"/>
            <a:ext cx="8229600" cy="1143000"/>
          </a:xfrm>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3636367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69</a:t>
            </a:fld>
            <a:endParaRPr lang="en-US" dirty="0"/>
          </a:p>
        </p:txBody>
      </p:sp>
    </p:spTree>
    <p:extLst>
      <p:ext uri="{BB962C8B-B14F-4D97-AF65-F5344CB8AC3E}">
        <p14:creationId xmlns:p14="http://schemas.microsoft.com/office/powerpoint/2010/main" val="122928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t>Capstone Design Transition</a:t>
            </a:r>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70</a:t>
            </a:fld>
            <a:endParaRPr lang="en-US" dirty="0"/>
          </a:p>
        </p:txBody>
      </p:sp>
    </p:spTree>
    <p:extLst>
      <p:ext uri="{BB962C8B-B14F-4D97-AF65-F5344CB8AC3E}">
        <p14:creationId xmlns:p14="http://schemas.microsoft.com/office/powerpoint/2010/main" val="37071313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71</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review with PE then email to Client, copy your PE &amp; CE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72</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Tree>
    <p:extLst>
      <p:ext uri="{BB962C8B-B14F-4D97-AF65-F5344CB8AC3E}">
        <p14:creationId xmlns:p14="http://schemas.microsoft.com/office/powerpoint/2010/main" val="28828240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100" dirty="0"/>
              <a:t>Group discussions</a:t>
            </a:r>
          </a:p>
          <a:p>
            <a:pPr lvl="2"/>
            <a:r>
              <a:rPr lang="en-US" sz="2100" dirty="0"/>
              <a:t>Project Documentation on EDN</a:t>
            </a:r>
          </a:p>
          <a:p>
            <a:pPr lvl="2"/>
            <a:r>
              <a:rPr lang="en-US" sz="21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buFont typeface="Arial" panose="020B0604020202020204" pitchFamily="34" charset="0"/>
              <a:buChar char="•"/>
            </a:pPr>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73</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5 focuses on refining and improving your Needs &amp; Requirements Workbook</a:t>
            </a:r>
          </a:p>
          <a:p>
            <a:pPr lvl="1"/>
            <a:r>
              <a:rPr lang="en-US" dirty="0">
                <a:cs typeface="Calibri"/>
              </a:rPr>
              <a:t>Needs &amp; Requirements guide your project throughout the semester</a:t>
            </a:r>
          </a:p>
          <a:p>
            <a:pPr lvl="1"/>
            <a:r>
              <a:rPr lang="en-US" dirty="0">
                <a:cs typeface="Calibri"/>
              </a:rPr>
              <a:t>Rubrics are an outstanding tool to use in creating and improving your work</a:t>
            </a:r>
          </a:p>
          <a:p>
            <a:r>
              <a:rPr lang="en-US" dirty="0">
                <a:cs typeface="Calibri"/>
              </a:rPr>
              <a:t>All team members should now be able to utilize all aspects of the EDN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51803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grpSp>
        <p:nvGrpSpPr>
          <p:cNvPr id="4" name="Group 3">
            <a:extLst>
              <a:ext uri="{FF2B5EF4-FFF2-40B4-BE49-F238E27FC236}">
                <a16:creationId xmlns:a16="http://schemas.microsoft.com/office/drawing/2014/main" id="{DE243860-9E6E-A654-614F-D9B069B24B7A}"/>
              </a:ext>
            </a:extLst>
          </p:cNvPr>
          <p:cNvGrpSpPr/>
          <p:nvPr/>
        </p:nvGrpSpPr>
        <p:grpSpPr>
          <a:xfrm>
            <a:off x="228600" y="900295"/>
            <a:ext cx="7945429" cy="3993373"/>
            <a:chOff x="305868" y="2331227"/>
            <a:chExt cx="7945429" cy="3993373"/>
          </a:xfrm>
        </p:grpSpPr>
        <p:sp>
          <p:nvSpPr>
            <p:cNvPr id="10" name="Content Placeholder 2"/>
            <p:cNvSpPr txBox="1">
              <a:spLocks/>
            </p:cNvSpPr>
            <p:nvPr/>
          </p:nvSpPr>
          <p:spPr>
            <a:xfrm>
              <a:off x="1519989" y="2643601"/>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 </a:t>
              </a:r>
              <a:r>
                <a:rPr lang="en-US" sz="1400" dirty="0">
                  <a:solidFill>
                    <a:prstClr val="black"/>
                  </a:solidFill>
                  <a:ea typeface="+mn-lt"/>
                  <a:cs typeface="Calibri" panose="020F0502020204030204"/>
                </a:rPr>
                <a:t>[1/29 or 1/26]</a:t>
              </a:r>
              <a:endParaRPr lang="en-US" sz="1400"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ea typeface="+mn-lt"/>
                  <a:cs typeface="Calibri" panose="020F0502020204030204"/>
                </a:rPr>
                <a:t>Contact your PE if you are having trouble installing or using subversion</a:t>
              </a:r>
            </a:p>
            <a:p>
              <a:pPr marL="628650" lvl="1" indent="-171450" defTabSz="685800">
                <a:spcBef>
                  <a:spcPts val="750"/>
                </a:spcBef>
              </a:pPr>
              <a:r>
                <a:rPr lang="en-US" sz="1000" dirty="0">
                  <a:solidFill>
                    <a:prstClr val="black"/>
                  </a:solidFill>
                  <a:ea typeface="+mn-lt"/>
                  <a:cs typeface="Calibri" panose="020F0502020204030204"/>
                  <a:hlinkClick r:id="rId2"/>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Day 6 [1/29 or 1/26] </a:t>
              </a:r>
              <a:r>
                <a:rPr lang="en-US" sz="1400" dirty="0">
                  <a:solidFill>
                    <a:prstClr val="black"/>
                  </a:solidFill>
                  <a:latin typeface="Calibri" panose="020F0502020204030204"/>
                  <a:ea typeface="+mn-lt"/>
                  <a:cs typeface="Calibri" panose="020F0502020204030204"/>
                </a:rPr>
                <a:t> </a:t>
              </a:r>
              <a:endParaRPr lang="en-US" sz="1400" dirty="0">
                <a:solidFill>
                  <a:prstClr val="black"/>
                </a:solidFill>
                <a:ea typeface="+mn-lt"/>
                <a:cs typeface="Calibri" panose="020F0502020204030204"/>
              </a:endParaRPr>
            </a:p>
            <a:p>
              <a:pPr marL="514350" lvl="1"/>
              <a:r>
                <a:rPr lang="en-US" sz="1300" u="sng" dirty="0">
                  <a:hlinkClick r:id="rId3"/>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a:t>
              </a:r>
              <a:r>
                <a:rPr lang="en-US" sz="600" dirty="0">
                  <a:solidFill>
                    <a:prstClr val="black"/>
                  </a:solidFill>
                  <a:ea typeface="+mn-lt"/>
                  <a:cs typeface="Calibri" panose="020F0502020204030204"/>
                  <a:hlinkClick r:id="rId4"/>
                </a:rPr>
                <a:t>https://designlab.eng.rpi.edu/edn/attachments/download/114354/RMPL%20Safety%20Module%20Completion%20Instructions-Percipio%20.pdf</a:t>
              </a:r>
              <a:r>
                <a:rPr lang="en-US" sz="600" dirty="0">
                  <a:solidFill>
                    <a:prstClr val="black"/>
                  </a:solidFill>
                  <a:ea typeface="+mn-lt"/>
                  <a:cs typeface="Calibri" panose="020F0502020204030204"/>
                </a:rPr>
                <a:t> </a:t>
              </a: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0965D68-03A1-CDC8-92F7-A7EEA2497592}"/>
              </a:ext>
            </a:extLst>
          </p:cNvPr>
          <p:cNvGrpSpPr/>
          <p:nvPr/>
        </p:nvGrpSpPr>
        <p:grpSpPr>
          <a:xfrm>
            <a:off x="325199" y="4893668"/>
            <a:ext cx="7848830" cy="1721970"/>
            <a:chOff x="402467" y="921631"/>
            <a:chExt cx="7848830" cy="1721970"/>
          </a:xfrm>
        </p:grpSpPr>
        <p:sp>
          <p:nvSpPr>
            <p:cNvPr id="8" name="Content Placeholder 2"/>
            <p:cNvSpPr txBox="1">
              <a:spLocks/>
            </p:cNvSpPr>
            <p:nvPr/>
          </p:nvSpPr>
          <p:spPr>
            <a:xfrm>
              <a:off x="1519989" y="921631"/>
              <a:ext cx="6731308" cy="1721970"/>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latin typeface="Calibri" panose="020F0502020204030204"/>
                  <a:cs typeface="Calibri"/>
                </a:rPr>
                <a:t>Evaluate your current Needs &amp; Requirements workbook against the rubric</a:t>
              </a:r>
            </a:p>
            <a:p>
              <a:pPr marL="628650" lvl="1" indent="-171450" defTabSz="685800">
                <a:lnSpc>
                  <a:spcPct val="100000"/>
                </a:lnSpc>
                <a:spcBef>
                  <a:spcPts val="600"/>
                </a:spcBef>
              </a:pPr>
              <a:r>
                <a:rPr lang="en-US" sz="1000" dirty="0">
                  <a:latin typeface="Calibri" panose="020F0502020204030204"/>
                  <a:cs typeface="Calibri"/>
                  <a:hlinkClick r:id="rId5"/>
                </a:rPr>
                <a:t>https://designlab.eng.rpi.edu/edn/projects/capstone-support-dev/repository/112/entry/Rubrics/Needs%20and%20Requirements%20rubric.docx</a:t>
              </a:r>
              <a:r>
                <a:rPr lang="en-US" sz="1000" dirty="0">
                  <a:latin typeface="Calibri" panose="020F0502020204030204"/>
                  <a:cs typeface="Calibri"/>
                </a:rPr>
                <a:t> </a:t>
              </a:r>
            </a:p>
            <a:p>
              <a:pPr marL="171450" indent="-171450" defTabSz="685800">
                <a:lnSpc>
                  <a:spcPct val="100000"/>
                </a:lnSpc>
                <a:spcBef>
                  <a:spcPts val="600"/>
                </a:spcBef>
              </a:pPr>
              <a:r>
                <a:rPr lang="en-US" sz="1400" dirty="0">
                  <a:latin typeface="Calibri" panose="020F0502020204030204"/>
                  <a:cs typeface="Calibri"/>
                </a:rPr>
                <a:t>Each team member shall post their observations in the Needs &amp; Requirements Design Forum Thread</a:t>
              </a: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75</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76</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11" name="Picture 10" descr="A screenshot of a chart&#10;&#10;Description automatically generated">
            <a:extLst>
              <a:ext uri="{FF2B5EF4-FFF2-40B4-BE49-F238E27FC236}">
                <a16:creationId xmlns:a16="http://schemas.microsoft.com/office/drawing/2014/main" id="{E294B93D-F5EA-9EAF-5A89-25FEECBDC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939" y="1841938"/>
            <a:ext cx="7332121" cy="3379449"/>
          </a:xfrm>
          <a:prstGeom prst="rect">
            <a:avLst/>
          </a:prstGeom>
        </p:spPr>
      </p:pic>
    </p:spTree>
    <p:extLst>
      <p:ext uri="{BB962C8B-B14F-4D97-AF65-F5344CB8AC3E}">
        <p14:creationId xmlns:p14="http://schemas.microsoft.com/office/powerpoint/2010/main" val="22904576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5082342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4430E6-B894-FC23-3318-C115B0CEEDF7}"/>
              </a:ext>
            </a:extLst>
          </p:cNvPr>
          <p:cNvSpPr>
            <a:spLocks noGrp="1"/>
          </p:cNvSpPr>
          <p:nvPr>
            <p:ph type="title"/>
          </p:nvPr>
        </p:nvSpPr>
        <p:spPr/>
        <p:txBody>
          <a:bodyPr/>
          <a:lstStyle/>
          <a:p>
            <a:r>
              <a:rPr lang="en-US" dirty="0"/>
              <a:t>30 mins - Needs and Requirements</a:t>
            </a:r>
          </a:p>
        </p:txBody>
      </p:sp>
      <p:sp>
        <p:nvSpPr>
          <p:cNvPr id="5" name="Content Placeholder 4">
            <a:extLst>
              <a:ext uri="{FF2B5EF4-FFF2-40B4-BE49-F238E27FC236}">
                <a16:creationId xmlns:a16="http://schemas.microsoft.com/office/drawing/2014/main" id="{107F0BB9-A619-BBD5-4336-D4713EA82DDD}"/>
              </a:ext>
            </a:extLst>
          </p:cNvPr>
          <p:cNvSpPr>
            <a:spLocks noGrp="1"/>
          </p:cNvSpPr>
          <p:nvPr>
            <p:ph idx="1"/>
          </p:nvPr>
        </p:nvSpPr>
        <p:spPr/>
        <p:txBody>
          <a:bodyPr>
            <a:normAutofit/>
          </a:bodyPr>
          <a:lstStyle/>
          <a:p>
            <a:pPr marL="0" indent="0">
              <a:buNone/>
            </a:pPr>
            <a:r>
              <a:rPr lang="en-US" dirty="0"/>
              <a:t>You currently have / have done:</a:t>
            </a:r>
          </a:p>
          <a:p>
            <a:r>
              <a:rPr lang="en-US" dirty="0"/>
              <a:t>Initial Project Description</a:t>
            </a:r>
          </a:p>
          <a:p>
            <a:r>
              <a:rPr lang="en-US" dirty="0"/>
              <a:t>List of Questions Based on the Project Description</a:t>
            </a:r>
          </a:p>
          <a:p>
            <a:r>
              <a:rPr lang="en-US" dirty="0"/>
              <a:t>Team Ideation Poster</a:t>
            </a:r>
          </a:p>
          <a:p>
            <a:r>
              <a:rPr lang="en-US" dirty="0"/>
              <a:t>PE Discussion on the Project Description</a:t>
            </a:r>
          </a:p>
          <a:p>
            <a:r>
              <a:rPr lang="en-US" dirty="0"/>
              <a:t>Draft Needs and Requirements Spreadsheet</a:t>
            </a:r>
          </a:p>
          <a:p>
            <a:r>
              <a:rPr lang="en-US" dirty="0"/>
              <a:t>Project Kick-off Meeting</a:t>
            </a:r>
          </a:p>
        </p:txBody>
      </p:sp>
      <p:sp>
        <p:nvSpPr>
          <p:cNvPr id="7" name="TextBox 6">
            <a:extLst>
              <a:ext uri="{FF2B5EF4-FFF2-40B4-BE49-F238E27FC236}">
                <a16:creationId xmlns:a16="http://schemas.microsoft.com/office/drawing/2014/main" id="{8FF64B82-D456-E6BB-F239-668D15532426}"/>
              </a:ext>
            </a:extLst>
          </p:cNvPr>
          <p:cNvSpPr txBox="1"/>
          <p:nvPr/>
        </p:nvSpPr>
        <p:spPr>
          <a:xfrm>
            <a:off x="815340" y="5264081"/>
            <a:ext cx="7513320" cy="4616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algn="ctr"/>
            <a:r>
              <a:rPr lang="en-US" sz="2400" dirty="0"/>
              <a:t>Goal - Enhance the Needs and Requirements Spreadsheet</a:t>
            </a:r>
          </a:p>
        </p:txBody>
      </p:sp>
      <p:sp>
        <p:nvSpPr>
          <p:cNvPr id="2" name="Slide Number Placeholder 1">
            <a:extLst>
              <a:ext uri="{FF2B5EF4-FFF2-40B4-BE49-F238E27FC236}">
                <a16:creationId xmlns:a16="http://schemas.microsoft.com/office/drawing/2014/main" id="{6326F762-54BD-EE9F-2809-D37C32D51DD2}"/>
              </a:ext>
            </a:extLst>
          </p:cNvPr>
          <p:cNvSpPr>
            <a:spLocks noGrp="1"/>
          </p:cNvSpPr>
          <p:nvPr>
            <p:ph type="sldNum" sz="quarter" idx="12"/>
          </p:nvPr>
        </p:nvSpPr>
        <p:spPr/>
        <p:txBody>
          <a:bodyPr/>
          <a:lstStyle/>
          <a:p>
            <a:fld id="{CC48B151-73E6-4005-9E41-BAC149615E2B}" type="slidenum">
              <a:rPr lang="en-US" smtClean="0"/>
              <a:t>78</a:t>
            </a:fld>
            <a:endParaRPr lang="en-US" dirty="0"/>
          </a:p>
        </p:txBody>
      </p:sp>
    </p:spTree>
    <p:extLst>
      <p:ext uri="{BB962C8B-B14F-4D97-AF65-F5344CB8AC3E}">
        <p14:creationId xmlns:p14="http://schemas.microsoft.com/office/powerpoint/2010/main" val="12651529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AA493-FE37-A5CC-585B-60AC68977C9D}"/>
              </a:ext>
            </a:extLst>
          </p:cNvPr>
          <p:cNvSpPr>
            <a:spLocks noGrp="1"/>
          </p:cNvSpPr>
          <p:nvPr>
            <p:ph type="title"/>
          </p:nvPr>
        </p:nvSpPr>
        <p:spPr/>
        <p:txBody>
          <a:bodyPr/>
          <a:lstStyle/>
          <a:p>
            <a:r>
              <a:rPr lang="en-US" dirty="0"/>
              <a:t>Making Strong Needs and Requirements</a:t>
            </a:r>
          </a:p>
        </p:txBody>
      </p:sp>
      <p:sp>
        <p:nvSpPr>
          <p:cNvPr id="3" name="Content Placeholder 2">
            <a:extLst>
              <a:ext uri="{FF2B5EF4-FFF2-40B4-BE49-F238E27FC236}">
                <a16:creationId xmlns:a16="http://schemas.microsoft.com/office/drawing/2014/main" id="{1F280A3F-EECF-21D8-9367-202DB32861E0}"/>
              </a:ext>
            </a:extLst>
          </p:cNvPr>
          <p:cNvSpPr>
            <a:spLocks noGrp="1"/>
          </p:cNvSpPr>
          <p:nvPr>
            <p:ph idx="1"/>
          </p:nvPr>
        </p:nvSpPr>
        <p:spPr/>
        <p:txBody>
          <a:bodyPr>
            <a:normAutofit/>
          </a:bodyPr>
          <a:lstStyle/>
          <a:p>
            <a:r>
              <a:rPr lang="en-US" dirty="0"/>
              <a:t>Needs and Requirements are used to guide Concept Generation without suggesting or forcing a particular solution(s).</a:t>
            </a:r>
          </a:p>
          <a:p>
            <a:r>
              <a:rPr lang="en-US" dirty="0"/>
              <a:t>Needs and Requirements drive the future decision-making process for Concept Selection</a:t>
            </a:r>
          </a:p>
          <a:p>
            <a:r>
              <a:rPr lang="en-US" dirty="0"/>
              <a:t>Most Needs Will Have </a:t>
            </a:r>
            <a:r>
              <a:rPr lang="en-US" b="1" dirty="0"/>
              <a:t>Many</a:t>
            </a:r>
            <a:r>
              <a:rPr lang="en-US" dirty="0"/>
              <a:t> Requirements</a:t>
            </a:r>
          </a:p>
          <a:p>
            <a:r>
              <a:rPr lang="en-US" dirty="0"/>
              <a:t>Focus is on your Prototype rather than a “full scale” implementation</a:t>
            </a:r>
          </a:p>
        </p:txBody>
      </p:sp>
      <p:sp>
        <p:nvSpPr>
          <p:cNvPr id="5" name="TextBox 4">
            <a:extLst>
              <a:ext uri="{FF2B5EF4-FFF2-40B4-BE49-F238E27FC236}">
                <a16:creationId xmlns:a16="http://schemas.microsoft.com/office/drawing/2014/main" id="{D336F217-25A7-F2AA-6EBF-7BABAAF4AEFC}"/>
              </a:ext>
            </a:extLst>
          </p:cNvPr>
          <p:cNvSpPr txBox="1"/>
          <p:nvPr/>
        </p:nvSpPr>
        <p:spPr>
          <a:xfrm>
            <a:off x="254849" y="4340906"/>
            <a:ext cx="8634302" cy="1477328"/>
          </a:xfrm>
          <a:prstGeom prst="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t>Note - </a:t>
            </a:r>
            <a:r>
              <a:rPr lang="en-US" dirty="0"/>
              <a:t>Software functions are typically better captured in a different document, e.g. Use Cases and User Scenarios and NOT as part of the Needs and Requirements spreadsheet.</a:t>
            </a:r>
          </a:p>
          <a:p>
            <a:br>
              <a:rPr lang="en-US" dirty="0"/>
            </a:br>
            <a:r>
              <a:rPr lang="en-US" dirty="0"/>
              <a:t>Software </a:t>
            </a:r>
            <a:r>
              <a:rPr lang="en-US" i="1" dirty="0"/>
              <a:t>Needs </a:t>
            </a:r>
            <a:r>
              <a:rPr lang="en-US" dirty="0"/>
              <a:t>Typically Define Functions and Often Do Not Have Associated Measurable Requirements</a:t>
            </a:r>
          </a:p>
        </p:txBody>
      </p:sp>
      <p:sp>
        <p:nvSpPr>
          <p:cNvPr id="4" name="Slide Number Placeholder 3">
            <a:extLst>
              <a:ext uri="{FF2B5EF4-FFF2-40B4-BE49-F238E27FC236}">
                <a16:creationId xmlns:a16="http://schemas.microsoft.com/office/drawing/2014/main" id="{A61FFB04-396D-DE44-0813-FEC9B71C3585}"/>
              </a:ext>
            </a:extLst>
          </p:cNvPr>
          <p:cNvSpPr>
            <a:spLocks noGrp="1"/>
          </p:cNvSpPr>
          <p:nvPr>
            <p:ph type="sldNum" sz="quarter" idx="12"/>
          </p:nvPr>
        </p:nvSpPr>
        <p:spPr/>
        <p:txBody>
          <a:bodyPr/>
          <a:lstStyle/>
          <a:p>
            <a:fld id="{CC48B151-73E6-4005-9E41-BAC149615E2B}" type="slidenum">
              <a:rPr lang="en-US" smtClean="0"/>
              <a:t>79</a:t>
            </a:fld>
            <a:endParaRPr lang="en-US" dirty="0"/>
          </a:p>
        </p:txBody>
      </p:sp>
    </p:spTree>
    <p:extLst>
      <p:ext uri="{BB962C8B-B14F-4D97-AF65-F5344CB8AC3E}">
        <p14:creationId xmlns:p14="http://schemas.microsoft.com/office/powerpoint/2010/main" val="2036875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a:xfrm>
            <a:off x="304800" y="342107"/>
            <a:ext cx="8686801" cy="1143000"/>
          </a:xfrm>
        </p:spPr>
        <p:txBody>
          <a:bodyPr>
            <a:normAutofit fontScale="90000"/>
          </a:bodyPr>
          <a:lstStyle/>
          <a:p>
            <a:r>
              <a:rPr lang="en-US" dirty="0"/>
              <a:t>Capstone Design: </a:t>
            </a:r>
            <a:br>
              <a:rPr lang="en-US" dirty="0"/>
            </a:br>
            <a:r>
              <a:rPr lang="en-US" dirty="0"/>
              <a:t>Practice Engineering in Safe Environment</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a:xfrm>
            <a:off x="560069" y="1933379"/>
            <a:ext cx="8229600" cy="4525963"/>
          </a:xfrm>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a:t>
            </a:r>
            <a:br>
              <a:rPr lang="en-US" b="0" i="0" dirty="0">
                <a:effectLst/>
                <a:latin typeface="Segoe UI" panose="020B0502040204020203" pitchFamily="34" charset="0"/>
              </a:rPr>
            </a:br>
            <a:r>
              <a:rPr lang="en-US" b="0" i="0" dirty="0">
                <a:effectLst/>
                <a:latin typeface="Segoe UI" panose="020B0502040204020203" pitchFamily="34" charset="0"/>
              </a:rPr>
              <a:t>    your Project Engineer</a:t>
            </a:r>
          </a:p>
          <a:p>
            <a:r>
              <a:rPr lang="en-US" dirty="0">
                <a:latin typeface="Segoe UI" panose="020B0502040204020203" pitchFamily="34" charset="0"/>
              </a:rPr>
              <a:t>Design Lab</a:t>
            </a:r>
            <a:r>
              <a:rPr lang="en-US" b="0" i="0" dirty="0">
                <a:effectLst/>
                <a:latin typeface="Segoe UI" panose="020B0502040204020203" pitchFamily="34" charset="0"/>
              </a:rPr>
              <a:t> Support Staff</a:t>
            </a:r>
          </a:p>
          <a:p>
            <a:r>
              <a:rPr lang="en-US" b="0" i="0" dirty="0">
                <a:effectLst/>
                <a:latin typeface="Segoe UI" panose="020B0502040204020203" pitchFamily="34" charset="0"/>
              </a:rPr>
              <a:t>Project Engineers and Chief Engineers</a:t>
            </a:r>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8</a:t>
            </a:fld>
            <a:endParaRPr lang="en-US" dirty="0"/>
          </a:p>
        </p:txBody>
      </p:sp>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2164695"/>
          </a:xfrm>
          <a:prstGeom prst="rect">
            <a:avLst/>
          </a:prstGeom>
          <a:noFill/>
        </p:spPr>
        <p:txBody>
          <a:bodyPr wrap="square" rtlCol="0">
            <a:spAutoFit/>
          </a:bodyPr>
          <a:lstStyle/>
          <a:p>
            <a:pPr algn="ctr">
              <a:spcAft>
                <a:spcPts val="800"/>
              </a:spcAft>
            </a:pP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solidFill>
                  <a:srgbClr val="0070C0"/>
                </a:solidFill>
                <a:latin typeface="Segoe UI" panose="020B0502040204020203" pitchFamily="34" charset="0"/>
                <a:sym typeface="Wingdings" panose="05000000000000000000" pitchFamily="2" charset="2"/>
              </a:rPr>
              <a:t>Consulting Engineering Team </a:t>
            </a:r>
            <a:br>
              <a:rPr lang="en-US" sz="3200" b="1" dirty="0">
                <a:solidFill>
                  <a:srgbClr val="0070C0"/>
                </a:solidFill>
                <a:latin typeface="Segoe UI" panose="020B0502040204020203" pitchFamily="34" charset="0"/>
                <a:sym typeface="Wingdings" panose="05000000000000000000" pitchFamily="2" charset="2"/>
              </a:rPr>
            </a:br>
            <a:r>
              <a:rPr lang="en-US" sz="3200" b="1" dirty="0">
                <a:solidFill>
                  <a:srgbClr val="0070C0"/>
                </a:solidFill>
                <a:latin typeface="Segoe UI" panose="020B0502040204020203" pitchFamily="34" charset="0"/>
                <a:sym typeface="Wingdings" panose="05000000000000000000" pitchFamily="2" charset="2"/>
              </a:rPr>
              <a:t>Solving a Client Problem</a:t>
            </a:r>
            <a:endParaRPr lang="en-US" sz="3200" b="1" dirty="0">
              <a:solidFill>
                <a:srgbClr val="0070C0"/>
              </a:solidFill>
              <a:latin typeface="Segoe UI" panose="020B0502040204020203" pitchFamily="34" charset="0"/>
            </a:endParaRP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F14D687-291E-4BDD-BFD8-9B8BDA104AA1}"/>
              </a:ext>
            </a:extLst>
          </p:cNvPr>
          <p:cNvGrpSpPr/>
          <p:nvPr/>
        </p:nvGrpSpPr>
        <p:grpSpPr>
          <a:xfrm>
            <a:off x="152400" y="457200"/>
            <a:ext cx="8839200" cy="5791200"/>
            <a:chOff x="152400" y="457200"/>
            <a:chExt cx="8839200" cy="5791200"/>
          </a:xfrm>
        </p:grpSpPr>
        <p:pic>
          <p:nvPicPr>
            <p:cNvPr id="4" name="Picture 3">
              <a:extLst>
                <a:ext uri="{FF2B5EF4-FFF2-40B4-BE49-F238E27FC236}">
                  <a16:creationId xmlns:a16="http://schemas.microsoft.com/office/drawing/2014/main" id="{1292863C-0CBD-DBBF-51E3-C50FD6F21323}"/>
                </a:ext>
              </a:extLst>
            </p:cNvPr>
            <p:cNvPicPr>
              <a:picLocks noChangeAspect="1"/>
            </p:cNvPicPr>
            <p:nvPr/>
          </p:nvPicPr>
          <p:blipFill rotWithShape="1">
            <a:blip r:embed="rId2"/>
            <a:srcRect l="4762" r="3175"/>
            <a:stretch/>
          </p:blipFill>
          <p:spPr>
            <a:xfrm>
              <a:off x="152400" y="457200"/>
              <a:ext cx="8839200" cy="5791200"/>
            </a:xfrm>
            <a:prstGeom prst="rect">
              <a:avLst/>
            </a:prstGeom>
            <a:ln w="38100">
              <a:solidFill>
                <a:schemeClr val="accent1"/>
              </a:solidFill>
            </a:ln>
          </p:spPr>
        </p:pic>
        <p:sp>
          <p:nvSpPr>
            <p:cNvPr id="6" name="TextBox 8">
              <a:extLst>
                <a:ext uri="{FF2B5EF4-FFF2-40B4-BE49-F238E27FC236}">
                  <a16:creationId xmlns:a16="http://schemas.microsoft.com/office/drawing/2014/main" id="{ED476BF6-1BEA-D52B-CD88-B33C270930D9}"/>
                </a:ext>
              </a:extLst>
            </p:cNvPr>
            <p:cNvSpPr/>
            <p:nvPr/>
          </p:nvSpPr>
          <p:spPr>
            <a:xfrm>
              <a:off x="306606" y="5150132"/>
              <a:ext cx="4284510" cy="9744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50625" tIns="25313" rIns="50625" bIns="25313" anchor="t">
              <a:spAutoFit/>
            </a:bodyPr>
            <a:lstStyle/>
            <a:p>
              <a:pPr algn="ctr">
                <a:lnSpc>
                  <a:spcPct val="100000"/>
                </a:lnSpc>
              </a:pPr>
              <a:r>
                <a:rPr lang="en-US" sz="2100" b="1" spc="-1" dirty="0">
                  <a:solidFill>
                    <a:srgbClr val="000000"/>
                  </a:solidFill>
                  <a:latin typeface="Calibri"/>
                </a:rPr>
                <a:t>We Use These Definitions for </a:t>
              </a:r>
            </a:p>
            <a:p>
              <a:pPr algn="ctr">
                <a:lnSpc>
                  <a:spcPct val="100000"/>
                </a:lnSpc>
              </a:pPr>
              <a:r>
                <a:rPr lang="en-US" sz="2100" b="1" spc="-1" dirty="0">
                  <a:solidFill>
                    <a:srgbClr val="000000"/>
                  </a:solidFill>
                  <a:latin typeface="Calibri"/>
                </a:rPr>
                <a:t>IED &amp; the Design Lab</a:t>
              </a:r>
            </a:p>
            <a:p>
              <a:pPr algn="ctr">
                <a:lnSpc>
                  <a:spcPct val="100000"/>
                </a:lnSpc>
              </a:pPr>
              <a:endParaRPr lang="en-US" spc="-1" dirty="0">
                <a:solidFill>
                  <a:srgbClr val="000000"/>
                </a:solidFill>
                <a:latin typeface="Arial"/>
              </a:endParaRPr>
            </a:p>
          </p:txBody>
        </p:sp>
        <p:sp>
          <p:nvSpPr>
            <p:cNvPr id="7" name="TextBox 6">
              <a:extLst>
                <a:ext uri="{FF2B5EF4-FFF2-40B4-BE49-F238E27FC236}">
                  <a16:creationId xmlns:a16="http://schemas.microsoft.com/office/drawing/2014/main" id="{4DCD92A7-708B-8DCF-87A1-0E52B84CC723}"/>
                </a:ext>
              </a:extLst>
            </p:cNvPr>
            <p:cNvSpPr txBox="1"/>
            <p:nvPr/>
          </p:nvSpPr>
          <p:spPr>
            <a:xfrm>
              <a:off x="4419600" y="5150131"/>
              <a:ext cx="4284510" cy="73866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dirty="0"/>
                <a:t>Note – Key IED Course Materials </a:t>
              </a:r>
              <a:br>
                <a:rPr lang="en-US" sz="2100" b="1" dirty="0"/>
              </a:br>
              <a:r>
                <a:rPr lang="en-US" sz="2100" b="1" dirty="0"/>
                <a:t>in the Capstone Support wiki</a:t>
              </a:r>
            </a:p>
          </p:txBody>
        </p:sp>
      </p:grpSp>
      <p:sp>
        <p:nvSpPr>
          <p:cNvPr id="2" name="Rectangle 1">
            <a:extLst>
              <a:ext uri="{FF2B5EF4-FFF2-40B4-BE49-F238E27FC236}">
                <a16:creationId xmlns:a16="http://schemas.microsoft.com/office/drawing/2014/main" id="{799EEAEE-B1DC-6194-A425-F643241AC8DB}"/>
              </a:ext>
            </a:extLst>
          </p:cNvPr>
          <p:cNvSpPr/>
          <p:nvPr/>
        </p:nvSpPr>
        <p:spPr>
          <a:xfrm>
            <a:off x="8382000" y="5791200"/>
            <a:ext cx="381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B244F854-9BFA-F285-16AA-746572CD5A0C}"/>
              </a:ext>
            </a:extLst>
          </p:cNvPr>
          <p:cNvSpPr>
            <a:spLocks noGrp="1"/>
          </p:cNvSpPr>
          <p:nvPr>
            <p:ph type="sldNum" sz="quarter" idx="12"/>
          </p:nvPr>
        </p:nvSpPr>
        <p:spPr/>
        <p:txBody>
          <a:bodyPr/>
          <a:lstStyle/>
          <a:p>
            <a:fld id="{CC48B151-73E6-4005-9E41-BAC149615E2B}" type="slidenum">
              <a:rPr lang="en-US" smtClean="0"/>
              <a:t>80</a:t>
            </a:fld>
            <a:endParaRPr lang="en-US" dirty="0"/>
          </a:p>
        </p:txBody>
      </p:sp>
    </p:spTree>
    <p:extLst>
      <p:ext uri="{BB962C8B-B14F-4D97-AF65-F5344CB8AC3E}">
        <p14:creationId xmlns:p14="http://schemas.microsoft.com/office/powerpoint/2010/main" val="15149707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normAutofit/>
          </a:bodyPr>
          <a:lstStyle/>
          <a:p>
            <a:r>
              <a:rPr lang="en-US" sz="2400" dirty="0"/>
              <a:t>Examples of Making Needs Stronger for Designing a Laptop</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nvPr>
        </p:nvGraphicFramePr>
        <p:xfrm>
          <a:off x="628650" y="1825625"/>
          <a:ext cx="7886700" cy="33959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388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Weakly Stated Needs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Strongly Stated Needs</a:t>
                      </a:r>
                    </a:p>
                  </a:txBody>
                  <a:tcPr marL="68580" marR="68580" marT="34290" marB="34290"/>
                </a:tc>
                <a:extLst>
                  <a:ext uri="{0D108BD9-81ED-4DB2-BD59-A6C34878D82A}">
                    <a16:rowId xmlns:a16="http://schemas.microsoft.com/office/drawing/2014/main" val="1685047570"/>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project needs a 12V battery</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device needs to operate without connection to a wall outlet.</a:t>
                      </a:r>
                    </a:p>
                  </a:txBody>
                  <a:tcPr marL="68580" marR="68580" marT="34290" marB="34290"/>
                </a:tc>
                <a:extLst>
                  <a:ext uri="{0D108BD9-81ED-4DB2-BD59-A6C34878D82A}">
                    <a16:rowId xmlns:a16="http://schemas.microsoft.com/office/drawing/2014/main" val="164463834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user needs to get a beep when a problem occurs</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user needs to get an alert when a problem occurs.</a:t>
                      </a:r>
                    </a:p>
                  </a:txBody>
                  <a:tcPr marL="68580" marR="68580" marT="34290" marB="34290"/>
                </a:tc>
                <a:extLst>
                  <a:ext uri="{0D108BD9-81ED-4DB2-BD59-A6C34878D82A}">
                    <a16:rowId xmlns:a16="http://schemas.microsoft.com/office/drawing/2014/main" val="1533585442"/>
                  </a:ext>
                </a:extLst>
              </a:tr>
              <a:tr h="525780">
                <a:tc>
                  <a: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needs an on/off switch. </a:t>
                      </a: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should minimize power usage when its not in use.</a:t>
                      </a:r>
                    </a:p>
                  </a:txBody>
                  <a:tcPr marL="68580" marR="68580" marT="34290" marB="34290"/>
                </a:tc>
                <a:extLst>
                  <a:ext uri="{0D108BD9-81ED-4DB2-BD59-A6C34878D82A}">
                    <a16:rowId xmlns:a16="http://schemas.microsoft.com/office/drawing/2014/main" val="1941216847"/>
                  </a:ext>
                </a:extLst>
              </a:tr>
              <a:tr h="575310">
                <a:tc>
                  <a:txBody>
                    <a:bodyPr/>
                    <a:lstStyle/>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 AND the frame weight should be minimized.</a:t>
                      </a:r>
                    </a:p>
                  </a:txBody>
                  <a:tcPr marL="68580" marR="68580" marT="34290" marB="34290"/>
                </a:tc>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The frame weight should be minimized.</a:t>
                      </a:r>
                    </a:p>
                  </a:txBody>
                  <a:tcPr marL="68580" marR="68580" marT="34290" marB="34290"/>
                </a:tc>
                <a:extLst>
                  <a:ext uri="{0D108BD9-81ED-4DB2-BD59-A6C34878D82A}">
                    <a16:rowId xmlns:a16="http://schemas.microsoft.com/office/drawing/2014/main" val="70680143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safe.</a:t>
                      </a:r>
                    </a:p>
                  </a:txBody>
                  <a:tcPr marL="68580" marR="68580" marT="34290" marB="34290"/>
                </a:tc>
                <a:tc>
                  <a:txBody>
                    <a:bodyPr/>
                    <a:lstStyle/>
                    <a:p>
                      <a:pPr marL="342900" indent="-342900">
                        <a:buFont typeface="Arial" panose="020B0604020202020204" pitchFamily="34" charset="0"/>
                        <a:buChar char="•"/>
                      </a:pPr>
                      <a:r>
                        <a:rPr lang="en-US" sz="1500" dirty="0"/>
                        <a:t>It must meet appropriate industry safety standards.</a:t>
                      </a:r>
                      <a:endParaRPr lang="en-US" sz="1500" kern="1200" dirty="0">
                        <a:solidFill>
                          <a:schemeClr val="dk1"/>
                        </a:solidFill>
                        <a:latin typeface="+mn-lt"/>
                        <a:ea typeface="+mn-ea"/>
                        <a:cs typeface="+mn-cs"/>
                      </a:endParaRPr>
                    </a:p>
                  </a:txBody>
                  <a:tcPr marL="68580" marR="68580" marT="34290" marB="34290"/>
                </a:tc>
                <a:extLst>
                  <a:ext uri="{0D108BD9-81ED-4DB2-BD59-A6C34878D82A}">
                    <a16:rowId xmlns:a16="http://schemas.microsoft.com/office/drawing/2014/main" val="2195934561"/>
                  </a:ext>
                </a:extLst>
              </a:tr>
              <a:tr h="2971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small</a:t>
                      </a:r>
                    </a:p>
                  </a:txBody>
                  <a:tcPr marL="68580" marR="68580" marT="34290" marB="34290"/>
                </a:tc>
                <a:tc>
                  <a:txBody>
                    <a:bodyPr/>
                    <a:lstStyle/>
                    <a:p>
                      <a:pPr marL="342900" indent="-342900">
                        <a:buFont typeface="Arial" panose="020B0604020202020204" pitchFamily="34" charset="0"/>
                        <a:buChar char="•"/>
                      </a:pPr>
                      <a:r>
                        <a:rPr lang="en-US" sz="1500" dirty="0"/>
                        <a:t>It must fit in a typical backpack.</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A3EDC1BE-E808-EB93-F5F6-54BBDFDA8B72}"/>
              </a:ext>
            </a:extLst>
          </p:cNvPr>
          <p:cNvSpPr>
            <a:spLocks noGrp="1"/>
          </p:cNvSpPr>
          <p:nvPr>
            <p:ph type="sldNum" sz="quarter" idx="12"/>
          </p:nvPr>
        </p:nvSpPr>
        <p:spPr/>
        <p:txBody>
          <a:bodyPr/>
          <a:lstStyle/>
          <a:p>
            <a:fld id="{CC48B151-73E6-4005-9E41-BAC149615E2B}" type="slidenum">
              <a:rPr lang="en-US" smtClean="0"/>
              <a:t>81</a:t>
            </a:fld>
            <a:endParaRPr lang="en-US" dirty="0"/>
          </a:p>
        </p:txBody>
      </p:sp>
    </p:spTree>
    <p:extLst>
      <p:ext uri="{BB962C8B-B14F-4D97-AF65-F5344CB8AC3E}">
        <p14:creationId xmlns:p14="http://schemas.microsoft.com/office/powerpoint/2010/main" val="10438328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3258687220"/>
              </p:ext>
            </p:extLst>
          </p:nvPr>
        </p:nvGraphicFramePr>
        <p:xfrm>
          <a:off x="628650" y="1825625"/>
          <a:ext cx="7886700" cy="36118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t>Operate for 24 hours.</a:t>
                      </a:r>
                    </a:p>
                    <a:p>
                      <a:pPr marL="342900" indent="-342900">
                        <a:buFont typeface="Arial" panose="020B0604020202020204" pitchFamily="34" charset="0"/>
                        <a:buChar char="•"/>
                      </a:pPr>
                      <a:r>
                        <a:rPr lang="en-US" sz="1500" dirty="0"/>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The device should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frame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Maximum weight of 5 lbs. for entire laptop</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Underwriter Labs – UL</a:t>
                      </a:r>
                    </a:p>
                    <a:p>
                      <a:pPr marL="342900" indent="-342900">
                        <a:buFont typeface="Arial" panose="020B0604020202020204" pitchFamily="34" charset="0"/>
                        <a:buChar char="•"/>
                      </a:pPr>
                      <a:r>
                        <a:rPr lang="en-US" sz="1500" dirty="0"/>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9BF85F3D-37EC-D67C-1C35-A2156A445B2C}"/>
              </a:ext>
            </a:extLst>
          </p:cNvPr>
          <p:cNvSpPr>
            <a:spLocks noGrp="1"/>
          </p:cNvSpPr>
          <p:nvPr>
            <p:ph type="sldNum" sz="quarter" idx="12"/>
          </p:nvPr>
        </p:nvSpPr>
        <p:spPr/>
        <p:txBody>
          <a:bodyPr/>
          <a:lstStyle/>
          <a:p>
            <a:fld id="{CC48B151-73E6-4005-9E41-BAC149615E2B}" type="slidenum">
              <a:rPr lang="en-US" smtClean="0"/>
              <a:t>82</a:t>
            </a:fld>
            <a:endParaRPr lang="en-US" dirty="0"/>
          </a:p>
        </p:txBody>
      </p:sp>
    </p:spTree>
    <p:extLst>
      <p:ext uri="{BB962C8B-B14F-4D97-AF65-F5344CB8AC3E}">
        <p14:creationId xmlns:p14="http://schemas.microsoft.com/office/powerpoint/2010/main" val="42459191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461781177"/>
              </p:ext>
            </p:extLst>
          </p:nvPr>
        </p:nvGraphicFramePr>
        <p:xfrm>
          <a:off x="628650" y="1825625"/>
          <a:ext cx="7886700" cy="36118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Operate for 24 hours.</a:t>
                      </a:r>
                    </a:p>
                    <a:p>
                      <a:pPr marL="342900" indent="-342900">
                        <a:buFont typeface="Arial" panose="020B0604020202020204" pitchFamily="34" charset="0"/>
                        <a:buChar char="•"/>
                      </a:pPr>
                      <a:r>
                        <a:rPr lang="en-US" sz="1500" dirty="0">
                          <a:solidFill>
                            <a:srgbClr val="FF0000"/>
                          </a:solidFill>
                        </a:rPr>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The device should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frame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Maximum weight of 5 lbs. for entire laptop</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Underwriter Labs – UL</a:t>
                      </a:r>
                    </a:p>
                    <a:p>
                      <a:pPr marL="342900" indent="-342900">
                        <a:buFont typeface="Arial" panose="020B0604020202020204" pitchFamily="34" charset="0"/>
                        <a:buChar char="•"/>
                      </a:pPr>
                      <a:r>
                        <a:rPr lang="en-US" sz="1500" dirty="0">
                          <a:solidFill>
                            <a:srgbClr val="FF0000"/>
                          </a:solidFill>
                        </a:rPr>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85E9DA9B-F8E4-9BC5-C757-807A1C3F5E32}"/>
              </a:ext>
            </a:extLst>
          </p:cNvPr>
          <p:cNvSpPr>
            <a:spLocks noGrp="1"/>
          </p:cNvSpPr>
          <p:nvPr>
            <p:ph type="sldNum" sz="quarter" idx="12"/>
          </p:nvPr>
        </p:nvSpPr>
        <p:spPr/>
        <p:txBody>
          <a:bodyPr/>
          <a:lstStyle/>
          <a:p>
            <a:fld id="{CC48B151-73E6-4005-9E41-BAC149615E2B}" type="slidenum">
              <a:rPr lang="en-US" smtClean="0"/>
              <a:t>83</a:t>
            </a:fld>
            <a:endParaRPr lang="en-US" dirty="0"/>
          </a:p>
        </p:txBody>
      </p:sp>
    </p:spTree>
    <p:extLst>
      <p:ext uri="{BB962C8B-B14F-4D97-AF65-F5344CB8AC3E}">
        <p14:creationId xmlns:p14="http://schemas.microsoft.com/office/powerpoint/2010/main" val="23013121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D34313-2B08-C6D3-02B1-1B6784875ABE}"/>
              </a:ext>
            </a:extLst>
          </p:cNvPr>
          <p:cNvSpPr>
            <a:spLocks noGrp="1"/>
          </p:cNvSpPr>
          <p:nvPr>
            <p:ph type="title"/>
          </p:nvPr>
        </p:nvSpPr>
        <p:spPr/>
        <p:txBody>
          <a:bodyPr/>
          <a:lstStyle/>
          <a:p>
            <a:r>
              <a:rPr lang="en-US" dirty="0"/>
              <a:t>Design Project – Create a Vehicle</a:t>
            </a:r>
          </a:p>
        </p:txBody>
      </p:sp>
      <p:sp>
        <p:nvSpPr>
          <p:cNvPr id="8" name="Content Placeholder 7">
            <a:extLst>
              <a:ext uri="{FF2B5EF4-FFF2-40B4-BE49-F238E27FC236}">
                <a16:creationId xmlns:a16="http://schemas.microsoft.com/office/drawing/2014/main" id="{92F11A51-274D-EE10-75C0-266A248EA3D2}"/>
              </a:ext>
            </a:extLst>
          </p:cNvPr>
          <p:cNvSpPr>
            <a:spLocks noGrp="1"/>
          </p:cNvSpPr>
          <p:nvPr>
            <p:ph idx="1"/>
          </p:nvPr>
        </p:nvSpPr>
        <p:spPr/>
        <p:txBody>
          <a:bodyPr>
            <a:normAutofit/>
          </a:bodyPr>
          <a:lstStyle/>
          <a:p>
            <a:r>
              <a:rPr lang="en-US" sz="2400" dirty="0"/>
              <a:t>Everyone is working on the same project</a:t>
            </a:r>
          </a:p>
          <a:p>
            <a:r>
              <a:rPr lang="en-US" sz="2400" dirty="0"/>
              <a:t>Work with your team</a:t>
            </a:r>
          </a:p>
          <a:p>
            <a:r>
              <a:rPr lang="en-US" sz="2400" dirty="0"/>
              <a:t>Team Decides on Type of Vehicle</a:t>
            </a:r>
          </a:p>
          <a:p>
            <a:r>
              <a:rPr lang="en-US" sz="2400" dirty="0"/>
              <a:t>Three Rounds, Each Has:</a:t>
            </a:r>
          </a:p>
          <a:p>
            <a:pPr lvl="1"/>
            <a:r>
              <a:rPr lang="en-US" sz="2100" dirty="0"/>
              <a:t>Design Step</a:t>
            </a:r>
          </a:p>
          <a:p>
            <a:pPr lvl="1"/>
            <a:r>
              <a:rPr lang="en-US" sz="2100" dirty="0"/>
              <a:t>Report Out</a:t>
            </a:r>
          </a:p>
          <a:p>
            <a:pPr lvl="1"/>
            <a:r>
              <a:rPr lang="en-US" sz="2100" dirty="0"/>
              <a:t>Questions</a:t>
            </a:r>
          </a:p>
          <a:p>
            <a:r>
              <a:rPr lang="en-US" sz="2400" dirty="0"/>
              <a:t>You’ll use the whiteboards</a:t>
            </a:r>
          </a:p>
          <a:p>
            <a:r>
              <a:rPr lang="en-US" sz="2400" dirty="0"/>
              <a:t>This exercise is time boxed!</a:t>
            </a:r>
          </a:p>
          <a:p>
            <a:endParaRPr lang="en-US" sz="2400" dirty="0"/>
          </a:p>
        </p:txBody>
      </p:sp>
      <p:sp>
        <p:nvSpPr>
          <p:cNvPr id="2" name="Slide Number Placeholder 1">
            <a:extLst>
              <a:ext uri="{FF2B5EF4-FFF2-40B4-BE49-F238E27FC236}">
                <a16:creationId xmlns:a16="http://schemas.microsoft.com/office/drawing/2014/main" id="{409A6682-7B23-1073-D45A-4213FDA4BE4D}"/>
              </a:ext>
            </a:extLst>
          </p:cNvPr>
          <p:cNvSpPr>
            <a:spLocks noGrp="1"/>
          </p:cNvSpPr>
          <p:nvPr>
            <p:ph type="sldNum" sz="quarter" idx="12"/>
          </p:nvPr>
        </p:nvSpPr>
        <p:spPr/>
        <p:txBody>
          <a:bodyPr/>
          <a:lstStyle/>
          <a:p>
            <a:fld id="{CC48B151-73E6-4005-9E41-BAC149615E2B}" type="slidenum">
              <a:rPr lang="en-US" smtClean="0"/>
              <a:t>84</a:t>
            </a:fld>
            <a:endParaRPr lang="en-US" dirty="0"/>
          </a:p>
        </p:txBody>
      </p:sp>
    </p:spTree>
    <p:extLst>
      <p:ext uri="{BB962C8B-B14F-4D97-AF65-F5344CB8AC3E}">
        <p14:creationId xmlns:p14="http://schemas.microsoft.com/office/powerpoint/2010/main" val="14666218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1</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Draw a Vehicle</a:t>
            </a:r>
          </a:p>
          <a:p>
            <a:pPr lvl="2">
              <a:lnSpc>
                <a:spcPct val="77000"/>
              </a:lnSpc>
            </a:pPr>
            <a:r>
              <a:rPr lang="en-US" sz="2400" dirty="0"/>
              <a:t>Create one drawing per group</a:t>
            </a:r>
          </a:p>
          <a:p>
            <a:pPr lvl="2">
              <a:lnSpc>
                <a:spcPct val="77000"/>
              </a:lnSpc>
            </a:pPr>
            <a:r>
              <a:rPr lang="en-US" sz="2400" dirty="0"/>
              <a:t>Use LEFT 1/3 of the Whiteboard</a:t>
            </a:r>
          </a:p>
          <a:p>
            <a:pPr lvl="2">
              <a:lnSpc>
                <a:spcPct val="77000"/>
              </a:lnSpc>
            </a:pPr>
            <a:r>
              <a:rPr lang="en-US" sz="2400" dirty="0"/>
              <a:t>Make picture large enough for entire team to see.</a:t>
            </a:r>
          </a:p>
          <a:p>
            <a:pPr lvl="1">
              <a:lnSpc>
                <a:spcPct val="77000"/>
              </a:lnSpc>
            </a:pPr>
            <a:endParaRPr lang="en-US" sz="2700" dirty="0"/>
          </a:p>
          <a:p>
            <a:pPr lvl="1">
              <a:lnSpc>
                <a:spcPct val="77000"/>
              </a:lnSpc>
            </a:pPr>
            <a:r>
              <a:rPr lang="en-US" sz="2700" dirty="0"/>
              <a:t>Time Limit – 5 Minutes</a:t>
            </a:r>
          </a:p>
          <a:p>
            <a:pPr lvl="1">
              <a:lnSpc>
                <a:spcPct val="77000"/>
              </a:lnSpc>
            </a:pPr>
            <a:endParaRPr lang="en-US" sz="2700" dirty="0"/>
          </a:p>
          <a:p>
            <a:pPr lvl="1">
              <a:lnSpc>
                <a:spcPct val="77000"/>
              </a:lnSpc>
            </a:pPr>
            <a:r>
              <a:rPr lang="en-US" sz="2700" dirty="0"/>
              <a:t>Any Questions?</a:t>
            </a:r>
          </a:p>
          <a:p>
            <a:pPr lvl="1">
              <a:lnSpc>
                <a:spcPct val="77000"/>
              </a:lnSpc>
              <a:buNone/>
            </a:pPr>
            <a:endParaRPr lang="en-US" sz="2700" dirty="0"/>
          </a:p>
        </p:txBody>
      </p:sp>
      <p:sp>
        <p:nvSpPr>
          <p:cNvPr id="2" name="Slide Number Placeholder 1">
            <a:extLst>
              <a:ext uri="{FF2B5EF4-FFF2-40B4-BE49-F238E27FC236}">
                <a16:creationId xmlns:a16="http://schemas.microsoft.com/office/drawing/2014/main" id="{53BD8A4F-4633-85AB-76B7-ECA26BA96307}"/>
              </a:ext>
            </a:extLst>
          </p:cNvPr>
          <p:cNvSpPr>
            <a:spLocks noGrp="1"/>
          </p:cNvSpPr>
          <p:nvPr>
            <p:ph type="sldNum" sz="quarter" idx="12"/>
          </p:nvPr>
        </p:nvSpPr>
        <p:spPr/>
        <p:txBody>
          <a:bodyPr/>
          <a:lstStyle/>
          <a:p>
            <a:fld id="{CC48B151-73E6-4005-9E41-BAC149615E2B}" type="slidenum">
              <a:rPr lang="en-US" smtClean="0"/>
              <a:t>85</a:t>
            </a:fld>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Did you have enough information?</a:t>
            </a:r>
          </a:p>
          <a:p>
            <a:pPr marL="400050" indent="-400050">
              <a:buFont typeface="Wingdings" pitchFamily="2" charset="2"/>
              <a:buAutoNum type="arabicPeriod"/>
            </a:pPr>
            <a:r>
              <a:rPr lang="en-US" sz="2700" dirty="0"/>
              <a:t>Did you know what to do?</a:t>
            </a:r>
          </a:p>
          <a:p>
            <a:pPr marL="400050" indent="-400050">
              <a:buFont typeface="Wingdings" pitchFamily="2" charset="2"/>
              <a:buAutoNum type="arabicPeriod"/>
            </a:pPr>
            <a:r>
              <a:rPr lang="en-US" sz="2700" dirty="0"/>
              <a:t>What process did you use for creating the drawing?</a:t>
            </a:r>
          </a:p>
          <a:p>
            <a:pPr marL="400050" indent="-400050">
              <a:buFont typeface="Wingdings" pitchFamily="2" charset="2"/>
              <a:buAutoNum type="arabicPeriod"/>
            </a:pPr>
            <a:r>
              <a:rPr lang="en-US" sz="2700" dirty="0"/>
              <a:t>Did everyone have input to the drawing?</a:t>
            </a:r>
          </a:p>
        </p:txBody>
      </p:sp>
      <p:sp>
        <p:nvSpPr>
          <p:cNvPr id="2" name="Slide Number Placeholder 1">
            <a:extLst>
              <a:ext uri="{FF2B5EF4-FFF2-40B4-BE49-F238E27FC236}">
                <a16:creationId xmlns:a16="http://schemas.microsoft.com/office/drawing/2014/main" id="{666F4E64-EA7E-8BCF-A4AC-8C2F87758BA9}"/>
              </a:ext>
            </a:extLst>
          </p:cNvPr>
          <p:cNvSpPr>
            <a:spLocks noGrp="1"/>
          </p:cNvSpPr>
          <p:nvPr>
            <p:ph type="sldNum" sz="quarter" idx="12"/>
          </p:nvPr>
        </p:nvSpPr>
        <p:spPr/>
        <p:txBody>
          <a:bodyPr/>
          <a:lstStyle/>
          <a:p>
            <a:fld id="{CC48B151-73E6-4005-9E41-BAC149615E2B}" type="slidenum">
              <a:rPr lang="en-US" smtClean="0"/>
              <a:t>86</a:t>
            </a:fld>
            <a:endParaRPr 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2</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Needs</a:t>
            </a:r>
            <a:r>
              <a:rPr lang="en-US" sz="2700" dirty="0"/>
              <a:t> for your Project</a:t>
            </a:r>
          </a:p>
          <a:p>
            <a:pPr lvl="2">
              <a:lnSpc>
                <a:spcPct val="77000"/>
              </a:lnSpc>
            </a:pPr>
            <a:r>
              <a:rPr lang="en-US" sz="2400" dirty="0"/>
              <a:t>Write the list on the Whiteboard on the MIDDLE 1/3 of the Whiteboard</a:t>
            </a:r>
          </a:p>
          <a:p>
            <a:pPr lvl="1">
              <a:lnSpc>
                <a:spcPct val="77000"/>
              </a:lnSpc>
            </a:pPr>
            <a:endParaRPr lang="en-US" sz="2700" dirty="0"/>
          </a:p>
          <a:p>
            <a:pPr lvl="1">
              <a:lnSpc>
                <a:spcPct val="77000"/>
              </a:lnSpc>
            </a:pPr>
            <a:r>
              <a:rPr lang="en-US" sz="2700" dirty="0"/>
              <a:t>Time Limit – 5 Minutes</a:t>
            </a:r>
          </a:p>
        </p:txBody>
      </p:sp>
      <p:sp>
        <p:nvSpPr>
          <p:cNvPr id="2" name="Slide Number Placeholder 1">
            <a:extLst>
              <a:ext uri="{FF2B5EF4-FFF2-40B4-BE49-F238E27FC236}">
                <a16:creationId xmlns:a16="http://schemas.microsoft.com/office/drawing/2014/main" id="{69139357-05BA-FF88-6C5B-FFB767601205}"/>
              </a:ext>
            </a:extLst>
          </p:cNvPr>
          <p:cNvSpPr>
            <a:spLocks noGrp="1"/>
          </p:cNvSpPr>
          <p:nvPr>
            <p:ph type="sldNum" sz="quarter" idx="12"/>
          </p:nvPr>
        </p:nvSpPr>
        <p:spPr/>
        <p:txBody>
          <a:bodyPr/>
          <a:lstStyle/>
          <a:p>
            <a:fld id="{CC48B151-73E6-4005-9E41-BAC149615E2B}" type="slidenum">
              <a:rPr lang="en-US" smtClean="0"/>
              <a:t>87</a:t>
            </a:fld>
            <a:endParaRPr lang="en-US" dirty="0"/>
          </a:p>
        </p:txBody>
      </p:sp>
    </p:spTree>
    <p:extLst>
      <p:ext uri="{BB962C8B-B14F-4D97-AF65-F5344CB8AC3E}">
        <p14:creationId xmlns:p14="http://schemas.microsoft.com/office/powerpoint/2010/main" val="32058698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Could you assign units to all your items?</a:t>
            </a:r>
          </a:p>
          <a:p>
            <a:pPr marL="400050" indent="-400050">
              <a:buFont typeface="Wingdings" pitchFamily="2" charset="2"/>
              <a:buAutoNum type="arabicPeriod"/>
            </a:pPr>
            <a:r>
              <a:rPr lang="en-US" sz="2700" dirty="0"/>
              <a:t>Are the “How Much / How Many” numbers reasonable?</a:t>
            </a:r>
          </a:p>
          <a:p>
            <a:pPr marL="400050" indent="-400050">
              <a:buFont typeface="Wingdings" pitchFamily="2" charset="2"/>
              <a:buAutoNum type="arabicPeriod"/>
            </a:pPr>
            <a:r>
              <a:rPr lang="en-US" sz="2700" dirty="0"/>
              <a:t>What process did you use for selecting the units and numbers?</a:t>
            </a:r>
          </a:p>
          <a:p>
            <a:pPr marL="400050" indent="-400050">
              <a:buFont typeface="Wingdings" pitchFamily="2" charset="2"/>
              <a:buAutoNum type="arabicPeriod"/>
            </a:pPr>
            <a:r>
              <a:rPr lang="en-US" sz="2700" dirty="0"/>
              <a:t>Did everyone have input to the units and numbers?</a:t>
            </a:r>
          </a:p>
        </p:txBody>
      </p:sp>
      <p:sp>
        <p:nvSpPr>
          <p:cNvPr id="2" name="Slide Number Placeholder 1">
            <a:extLst>
              <a:ext uri="{FF2B5EF4-FFF2-40B4-BE49-F238E27FC236}">
                <a16:creationId xmlns:a16="http://schemas.microsoft.com/office/drawing/2014/main" id="{B3678CAC-B914-E6D8-4A4F-78CB17A18C30}"/>
              </a:ext>
            </a:extLst>
          </p:cNvPr>
          <p:cNvSpPr>
            <a:spLocks noGrp="1"/>
          </p:cNvSpPr>
          <p:nvPr>
            <p:ph type="sldNum" sz="quarter" idx="12"/>
          </p:nvPr>
        </p:nvSpPr>
        <p:spPr/>
        <p:txBody>
          <a:bodyPr/>
          <a:lstStyle/>
          <a:p>
            <a:fld id="{CC48B151-73E6-4005-9E41-BAC149615E2B}" type="slidenum">
              <a:rPr lang="en-US" smtClean="0"/>
              <a:t>88</a:t>
            </a:fld>
            <a:endParaRPr lang="en-US" dirty="0"/>
          </a:p>
        </p:txBody>
      </p:sp>
    </p:spTree>
    <p:extLst>
      <p:ext uri="{BB962C8B-B14F-4D97-AF65-F5344CB8AC3E}">
        <p14:creationId xmlns:p14="http://schemas.microsoft.com/office/powerpoint/2010/main" val="16140850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3</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Requirement</a:t>
            </a:r>
            <a:r>
              <a:rPr lang="en-US" sz="2700" dirty="0"/>
              <a:t> and Assign Metrics To Them</a:t>
            </a:r>
          </a:p>
          <a:p>
            <a:pPr lvl="2">
              <a:lnSpc>
                <a:spcPct val="77000"/>
              </a:lnSpc>
            </a:pPr>
            <a:r>
              <a:rPr lang="en-US" sz="2400" dirty="0"/>
              <a:t>Write the list on the RIGHT 1/3 of the Whiteboard</a:t>
            </a:r>
          </a:p>
          <a:p>
            <a:pPr lvl="2">
              <a:lnSpc>
                <a:spcPct val="77000"/>
              </a:lnSpc>
            </a:pPr>
            <a:r>
              <a:rPr lang="en-US" sz="2400" dirty="0"/>
              <a:t>Draw a line from each Requirement back to it’s driving Need.</a:t>
            </a:r>
          </a:p>
          <a:p>
            <a:pPr lvl="2">
              <a:lnSpc>
                <a:spcPct val="77000"/>
              </a:lnSpc>
            </a:pPr>
            <a:r>
              <a:rPr lang="en-US" sz="2400" dirty="0"/>
              <a:t>What measurement units apply to each? Write these down on the Whiteboard.</a:t>
            </a:r>
          </a:p>
          <a:p>
            <a:pPr lvl="2">
              <a:lnSpc>
                <a:spcPct val="77000"/>
              </a:lnSpc>
            </a:pPr>
            <a:r>
              <a:rPr lang="en-US" sz="2400" dirty="0"/>
              <a:t>Answer “How much / How many” for each item</a:t>
            </a:r>
          </a:p>
          <a:p>
            <a:pPr lvl="1">
              <a:lnSpc>
                <a:spcPct val="77000"/>
              </a:lnSpc>
            </a:pPr>
            <a:endParaRPr lang="en-US" sz="2700" dirty="0"/>
          </a:p>
          <a:p>
            <a:pPr lvl="1">
              <a:lnSpc>
                <a:spcPct val="77000"/>
              </a:lnSpc>
            </a:pPr>
            <a:r>
              <a:rPr lang="en-US" sz="2700" dirty="0"/>
              <a:t>Time Limit – 5 Minutes</a:t>
            </a:r>
          </a:p>
        </p:txBody>
      </p:sp>
      <p:sp>
        <p:nvSpPr>
          <p:cNvPr id="2" name="Slide Number Placeholder 1">
            <a:extLst>
              <a:ext uri="{FF2B5EF4-FFF2-40B4-BE49-F238E27FC236}">
                <a16:creationId xmlns:a16="http://schemas.microsoft.com/office/drawing/2014/main" id="{2097A01E-A060-FF62-AD5A-7ADBEC9AAB68}"/>
              </a:ext>
            </a:extLst>
          </p:cNvPr>
          <p:cNvSpPr>
            <a:spLocks noGrp="1"/>
          </p:cNvSpPr>
          <p:nvPr>
            <p:ph type="sldNum" sz="quarter" idx="12"/>
          </p:nvPr>
        </p:nvSpPr>
        <p:spPr/>
        <p:txBody>
          <a:bodyPr/>
          <a:lstStyle/>
          <a:p>
            <a:fld id="{CC48B151-73E6-4005-9E41-BAC149615E2B}" type="slidenum">
              <a:rPr lang="en-US" smtClean="0"/>
              <a:t>89</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a:t>
            </a:r>
          </a:p>
          <a:p>
            <a:r>
              <a:rPr lang="en-US" sz="5800" b="1" dirty="0">
                <a:solidFill>
                  <a:schemeClr val="tx1"/>
                </a:solidFill>
              </a:rPr>
              <a:t>Engineering Team</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Could you assign units to all your items?</a:t>
            </a:r>
          </a:p>
          <a:p>
            <a:pPr marL="400050" indent="-400050">
              <a:buFont typeface="Wingdings" pitchFamily="2" charset="2"/>
              <a:buAutoNum type="arabicPeriod"/>
            </a:pPr>
            <a:r>
              <a:rPr lang="en-US" sz="2700" dirty="0"/>
              <a:t>Are the “How Much / How Many” numbers reasonable?</a:t>
            </a:r>
          </a:p>
          <a:p>
            <a:pPr marL="400050" indent="-400050">
              <a:buFont typeface="Wingdings" pitchFamily="2" charset="2"/>
              <a:buAutoNum type="arabicPeriod"/>
            </a:pPr>
            <a:r>
              <a:rPr lang="en-US" sz="2700" dirty="0"/>
              <a:t>What process did you use for selecting the units and numbers?</a:t>
            </a:r>
          </a:p>
          <a:p>
            <a:pPr marL="400050" indent="-400050">
              <a:buFont typeface="Wingdings" pitchFamily="2" charset="2"/>
              <a:buAutoNum type="arabicPeriod"/>
            </a:pPr>
            <a:r>
              <a:rPr lang="en-US" sz="2700" dirty="0"/>
              <a:t>Did everyone have input to the units and numbers?</a:t>
            </a:r>
          </a:p>
        </p:txBody>
      </p:sp>
      <p:sp>
        <p:nvSpPr>
          <p:cNvPr id="2" name="Slide Number Placeholder 1">
            <a:extLst>
              <a:ext uri="{FF2B5EF4-FFF2-40B4-BE49-F238E27FC236}">
                <a16:creationId xmlns:a16="http://schemas.microsoft.com/office/drawing/2014/main" id="{5D2830D1-C98C-218A-F435-855C85811B2E}"/>
              </a:ext>
            </a:extLst>
          </p:cNvPr>
          <p:cNvSpPr>
            <a:spLocks noGrp="1"/>
          </p:cNvSpPr>
          <p:nvPr>
            <p:ph type="sldNum" sz="quarter" idx="12"/>
          </p:nvPr>
        </p:nvSpPr>
        <p:spPr/>
        <p:txBody>
          <a:bodyPr/>
          <a:lstStyle/>
          <a:p>
            <a:fld id="{CC48B151-73E6-4005-9E41-BAC149615E2B}" type="slidenum">
              <a:rPr lang="en-US" smtClean="0"/>
              <a:t>90</a:t>
            </a:fld>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D9A78-92B2-B1C4-F897-7BA3B4530263}"/>
              </a:ext>
            </a:extLst>
          </p:cNvPr>
          <p:cNvSpPr>
            <a:spLocks noGrp="1"/>
          </p:cNvSpPr>
          <p:nvPr>
            <p:ph type="title"/>
          </p:nvPr>
        </p:nvSpPr>
        <p:spPr/>
        <p:txBody>
          <a:bodyPr/>
          <a:lstStyle/>
          <a:p>
            <a:r>
              <a:rPr lang="en-US" dirty="0"/>
              <a:t>Design Project – Create a Vehicle Wrap-up</a:t>
            </a:r>
          </a:p>
        </p:txBody>
      </p:sp>
      <p:sp>
        <p:nvSpPr>
          <p:cNvPr id="3" name="Content Placeholder 2">
            <a:extLst>
              <a:ext uri="{FF2B5EF4-FFF2-40B4-BE49-F238E27FC236}">
                <a16:creationId xmlns:a16="http://schemas.microsoft.com/office/drawing/2014/main" id="{0FDA62F1-8746-F353-1248-AE91B7810C5D}"/>
              </a:ext>
            </a:extLst>
          </p:cNvPr>
          <p:cNvSpPr>
            <a:spLocks noGrp="1"/>
          </p:cNvSpPr>
          <p:nvPr>
            <p:ph idx="1"/>
          </p:nvPr>
        </p:nvSpPr>
        <p:spPr/>
        <p:txBody>
          <a:bodyPr>
            <a:normAutofit/>
          </a:bodyPr>
          <a:lstStyle/>
          <a:p>
            <a:r>
              <a:rPr lang="en-US" sz="2400" dirty="0"/>
              <a:t>You should know the importance of Needs and Requirements</a:t>
            </a:r>
          </a:p>
          <a:p>
            <a:r>
              <a:rPr lang="en-US" sz="2400" dirty="0"/>
              <a:t>You should know how to create strong needs</a:t>
            </a:r>
          </a:p>
          <a:p>
            <a:r>
              <a:rPr lang="en-US" sz="2400" dirty="0"/>
              <a:t>You should know how to define measurable requirements</a:t>
            </a:r>
          </a:p>
          <a:p>
            <a:r>
              <a:rPr lang="en-US" sz="2400" dirty="0"/>
              <a:t>You should know how to relate the requirements to their needs</a:t>
            </a:r>
          </a:p>
        </p:txBody>
      </p:sp>
      <p:sp>
        <p:nvSpPr>
          <p:cNvPr id="5" name="TextBox 4">
            <a:extLst>
              <a:ext uri="{FF2B5EF4-FFF2-40B4-BE49-F238E27FC236}">
                <a16:creationId xmlns:a16="http://schemas.microsoft.com/office/drawing/2014/main" id="{83E1F7B5-57B1-81AB-AF3D-B2977058DE74}"/>
              </a:ext>
            </a:extLst>
          </p:cNvPr>
          <p:cNvSpPr txBox="1"/>
          <p:nvPr/>
        </p:nvSpPr>
        <p:spPr>
          <a:xfrm>
            <a:off x="1060598" y="4742065"/>
            <a:ext cx="7022805" cy="830997"/>
          </a:xfrm>
          <a:prstGeom prst="rect">
            <a:avLst/>
          </a:prstGeom>
          <a:noFill/>
        </p:spPr>
        <p:txBody>
          <a:bodyPr wrap="square">
            <a:spAutoFit/>
          </a:bodyPr>
          <a:lstStyle/>
          <a:p>
            <a:pPr algn="ctr"/>
            <a:r>
              <a:rPr lang="en-US" sz="2400" b="1" dirty="0"/>
              <a:t>You should be better prepared to generate the </a:t>
            </a:r>
          </a:p>
          <a:p>
            <a:pPr algn="ctr"/>
            <a:r>
              <a:rPr lang="en-US" sz="2400" b="1" dirty="0"/>
              <a:t>Needs and Requirements for your Capstone project</a:t>
            </a:r>
          </a:p>
        </p:txBody>
      </p:sp>
      <p:sp>
        <p:nvSpPr>
          <p:cNvPr id="4" name="Slide Number Placeholder 3">
            <a:extLst>
              <a:ext uri="{FF2B5EF4-FFF2-40B4-BE49-F238E27FC236}">
                <a16:creationId xmlns:a16="http://schemas.microsoft.com/office/drawing/2014/main" id="{07766A2C-6703-DE59-546B-1B365F45EE82}"/>
              </a:ext>
            </a:extLst>
          </p:cNvPr>
          <p:cNvSpPr>
            <a:spLocks noGrp="1"/>
          </p:cNvSpPr>
          <p:nvPr>
            <p:ph type="sldNum" sz="quarter" idx="12"/>
          </p:nvPr>
        </p:nvSpPr>
        <p:spPr/>
        <p:txBody>
          <a:bodyPr/>
          <a:lstStyle/>
          <a:p>
            <a:fld id="{CC48B151-73E6-4005-9E41-BAC149615E2B}" type="slidenum">
              <a:rPr lang="en-US" smtClean="0"/>
              <a:t>91</a:t>
            </a:fld>
            <a:endParaRPr lang="en-US" dirty="0"/>
          </a:p>
        </p:txBody>
      </p:sp>
    </p:spTree>
    <p:extLst>
      <p:ext uri="{BB962C8B-B14F-4D97-AF65-F5344CB8AC3E}">
        <p14:creationId xmlns:p14="http://schemas.microsoft.com/office/powerpoint/2010/main" val="27531912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78E00-A859-A725-7819-DEE9A94791D0}"/>
              </a:ext>
            </a:extLst>
          </p:cNvPr>
          <p:cNvSpPr>
            <a:spLocks noGrp="1"/>
          </p:cNvSpPr>
          <p:nvPr>
            <p:ph type="title"/>
          </p:nvPr>
        </p:nvSpPr>
        <p:spPr/>
        <p:txBody>
          <a:bodyPr/>
          <a:lstStyle/>
          <a:p>
            <a:r>
              <a:rPr lang="en-US" dirty="0"/>
              <a:t>70 mins - Enhance your Project’s Needs &amp; Requirements</a:t>
            </a:r>
          </a:p>
        </p:txBody>
      </p:sp>
      <p:sp>
        <p:nvSpPr>
          <p:cNvPr id="3" name="Content Placeholder 2">
            <a:extLst>
              <a:ext uri="{FF2B5EF4-FFF2-40B4-BE49-F238E27FC236}">
                <a16:creationId xmlns:a16="http://schemas.microsoft.com/office/drawing/2014/main" id="{D1BE959E-62B7-E049-8E0B-866F22124D56}"/>
              </a:ext>
            </a:extLst>
          </p:cNvPr>
          <p:cNvSpPr>
            <a:spLocks noGrp="1"/>
          </p:cNvSpPr>
          <p:nvPr>
            <p:ph idx="1"/>
          </p:nvPr>
        </p:nvSpPr>
        <p:spPr/>
        <p:txBody>
          <a:bodyPr>
            <a:normAutofit/>
          </a:bodyPr>
          <a:lstStyle/>
          <a:p>
            <a:r>
              <a:rPr lang="en-US" dirty="0"/>
              <a:t>Relook at Your Team’s Spreadsheet</a:t>
            </a:r>
          </a:p>
          <a:p>
            <a:r>
              <a:rPr lang="en-US" dirty="0"/>
              <a:t>Focus only on the Needs and Requirements Columns for Today</a:t>
            </a:r>
          </a:p>
          <a:p>
            <a:r>
              <a:rPr lang="en-US" dirty="0"/>
              <a:t>Evaluate Your Needs &amp; Requirements Based on the Definitions</a:t>
            </a:r>
          </a:p>
          <a:p>
            <a:r>
              <a:rPr lang="en-US" dirty="0"/>
              <a:t>Make your Needs Stronger</a:t>
            </a:r>
          </a:p>
          <a:p>
            <a:r>
              <a:rPr lang="en-US" dirty="0"/>
              <a:t>Ensure your Requirements are Measurable</a:t>
            </a:r>
          </a:p>
          <a:p>
            <a:r>
              <a:rPr lang="en-US" dirty="0"/>
              <a:t>Leverage the Needs and Requirements Rubric</a:t>
            </a:r>
          </a:p>
          <a:p>
            <a:pPr lvl="1"/>
            <a:r>
              <a:rPr lang="en-US" dirty="0">
                <a:hlinkClick r:id="rId2"/>
              </a:rPr>
              <a:t>https://designlab.eng.rpi.edu/edn/projects/capstone-support-dev/repository/112/entry/Rubrics/Needs%20and%20Requirements%20rubric.docx</a:t>
            </a:r>
            <a:r>
              <a:rPr lang="en-US" dirty="0"/>
              <a:t> </a:t>
            </a:r>
          </a:p>
          <a:p>
            <a:r>
              <a:rPr lang="en-US" dirty="0"/>
              <a:t>Commit the updated file back to your project’s repository by the end of class</a:t>
            </a:r>
          </a:p>
        </p:txBody>
      </p:sp>
      <p:sp>
        <p:nvSpPr>
          <p:cNvPr id="4" name="Slide Number Placeholder 3">
            <a:extLst>
              <a:ext uri="{FF2B5EF4-FFF2-40B4-BE49-F238E27FC236}">
                <a16:creationId xmlns:a16="http://schemas.microsoft.com/office/drawing/2014/main" id="{A5CB58AC-FECA-444C-2216-14FE95552CD5}"/>
              </a:ext>
            </a:extLst>
          </p:cNvPr>
          <p:cNvSpPr>
            <a:spLocks noGrp="1"/>
          </p:cNvSpPr>
          <p:nvPr>
            <p:ph type="sldNum" sz="quarter" idx="12"/>
          </p:nvPr>
        </p:nvSpPr>
        <p:spPr/>
        <p:txBody>
          <a:bodyPr/>
          <a:lstStyle/>
          <a:p>
            <a:fld id="{CC48B151-73E6-4005-9E41-BAC149615E2B}" type="slidenum">
              <a:rPr lang="en-US" smtClean="0"/>
              <a:t>92</a:t>
            </a:fld>
            <a:endParaRPr lang="en-US" dirty="0"/>
          </a:p>
        </p:txBody>
      </p:sp>
    </p:spTree>
    <p:extLst>
      <p:ext uri="{BB962C8B-B14F-4D97-AF65-F5344CB8AC3E}">
        <p14:creationId xmlns:p14="http://schemas.microsoft.com/office/powerpoint/2010/main" val="19725356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Documentation via the EDN is a critical aspect of capstone!</a:t>
            </a:r>
          </a:p>
          <a:p>
            <a:pPr lvl="1"/>
            <a:r>
              <a:rPr lang="en-US" dirty="0">
                <a:cs typeface="Calibri"/>
              </a:rPr>
              <a:t>If you are having difficulty with any aspect of the EDN, contact your teammates or PE now for assistance.</a:t>
            </a:r>
          </a:p>
          <a:p>
            <a:r>
              <a:rPr lang="en-US" dirty="0">
                <a:cs typeface="Calibri"/>
              </a:rPr>
              <a:t>Day 6 activities will include creation of: </a:t>
            </a:r>
          </a:p>
          <a:p>
            <a:pPr lvl="1"/>
            <a:r>
              <a:rPr lang="en-US" dirty="0">
                <a:cs typeface="Calibri"/>
              </a:rPr>
              <a:t>Project Statement and Objectives (PSO)</a:t>
            </a:r>
          </a:p>
          <a:p>
            <a:pPr lvl="1"/>
            <a:r>
              <a:rPr lang="en-US" dirty="0">
                <a:cs typeface="Calibri"/>
              </a:rPr>
              <a:t>Engineering Tools and Methods (ETM) Worksheet</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62042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Project Statement and Objectives (PSO)</a:t>
            </a:r>
          </a:p>
          <a:p>
            <a:pPr lvl="1"/>
            <a:r>
              <a:rPr lang="en-US" dirty="0">
                <a:cs typeface="Calibri"/>
              </a:rPr>
              <a:t>The PSO  provides an overview of your project and what the team will accomplish. It is the contract/scope the Engineering Team is agreeing to complete for the Client by the end of semester.</a:t>
            </a:r>
          </a:p>
          <a:p>
            <a:pPr lvl="1"/>
            <a:r>
              <a:rPr lang="en-US" dirty="0">
                <a:cs typeface="Calibri"/>
              </a:rPr>
              <a:t>It is the team’s first graded assignment!</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66441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Engineering Tools and Methods (ETM)</a:t>
            </a:r>
          </a:p>
          <a:p>
            <a:pPr lvl="1"/>
            <a:r>
              <a:rPr lang="en-US" dirty="0">
                <a:cs typeface="Calibri"/>
              </a:rPr>
              <a:t>The ETM Worksheet will help you team identify the various Engineering Tools and Methods that members will use to address project challenges</a:t>
            </a:r>
          </a:p>
          <a:p>
            <a:pPr lvl="1">
              <a:lnSpc>
                <a:spcPct val="110000"/>
              </a:lnSpc>
            </a:pPr>
            <a:r>
              <a:rPr lang="en-US" dirty="0">
                <a:cs typeface="Calibri"/>
              </a:rPr>
              <a:t>Reviewing the Ideation Poster, specifically the “What classes and/or experience can you call on to help with this project?” and “What technical problems need to be solved to successfully complete this project?” sections should help teams identify applicable ETM.</a:t>
            </a: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016374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10" name="Content Placeholder 2"/>
          <p:cNvSpPr txBox="1">
            <a:spLocks/>
          </p:cNvSpPr>
          <p:nvPr/>
        </p:nvSpPr>
        <p:spPr>
          <a:xfrm>
            <a:off x="1442721" y="1184225"/>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Jan 26</a:t>
            </a:r>
            <a:r>
              <a:rPr lang="en-US" sz="1400" b="1" baseline="30000" dirty="0">
                <a:solidFill>
                  <a:prstClr val="black"/>
                </a:solidFill>
                <a:ea typeface="+mn-lt"/>
                <a:cs typeface="Calibri" panose="020F0502020204030204"/>
              </a:rPr>
              <a:t>th</a:t>
            </a:r>
            <a:r>
              <a:rPr lang="en-US" sz="1400" b="1" dirty="0">
                <a:solidFill>
                  <a:prstClr val="black"/>
                </a:solidFill>
                <a:ea typeface="+mn-lt"/>
                <a:cs typeface="Calibri" panose="020F0502020204030204"/>
              </a:rPr>
              <a:t> </a:t>
            </a:r>
            <a:r>
              <a:rPr lang="en-US" sz="1400" dirty="0">
                <a:solidFill>
                  <a:prstClr val="black"/>
                </a:solidFill>
                <a:ea typeface="+mn-lt"/>
                <a:cs typeface="Calibri" panose="020F0502020204030204"/>
              </a:rPr>
              <a:t>[1/29 or 1/26]</a:t>
            </a:r>
            <a:endParaRPr lang="en-US" sz="1400" b="1"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442721" y="1955840"/>
            <a:ext cx="6731308" cy="272299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6 review</a:t>
            </a:r>
            <a:endParaRPr lang="en-US" sz="1400" dirty="0">
              <a:solidFill>
                <a:srgbClr val="FF0000"/>
              </a:solidFill>
              <a:latin typeface="Calibri" panose="020F0502020204030204"/>
              <a:cs typeface="Calibri"/>
            </a:endParaRP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b="1" dirty="0">
                <a:solidFill>
                  <a:prstClr val="black"/>
                </a:solidFill>
                <a:ea typeface="+mn-lt"/>
                <a:cs typeface="Calibri" panose="020F0502020204030204"/>
              </a:rPr>
              <a:t>Everyone </a:t>
            </a:r>
            <a:r>
              <a:rPr lang="en-US" sz="1400" dirty="0">
                <a:solidFill>
                  <a:prstClr val="black"/>
                </a:solidFill>
                <a:ea typeface="+mn-lt"/>
                <a:cs typeface="Calibri" panose="020F0502020204030204"/>
              </a:rPr>
              <a:t>should have their repository checked out by now. See your PE </a:t>
            </a:r>
            <a:r>
              <a:rPr lang="en-US" sz="1400" b="1" dirty="0">
                <a:solidFill>
                  <a:prstClr val="black"/>
                </a:solidFill>
                <a:ea typeface="+mn-lt"/>
                <a:cs typeface="Calibri" panose="020F0502020204030204"/>
              </a:rPr>
              <a:t>NOW</a:t>
            </a:r>
            <a:r>
              <a:rPr lang="en-US" sz="1400" dirty="0">
                <a:solidFill>
                  <a:prstClr val="black"/>
                </a:solidFill>
                <a:ea typeface="+mn-lt"/>
                <a:cs typeface="Calibri" panose="020F0502020204030204"/>
              </a:rPr>
              <a:t> if you are still having difficulty.</a:t>
            </a:r>
          </a:p>
          <a:p>
            <a:pPr marL="171450" indent="-171450" defTabSz="685800">
              <a:spcBef>
                <a:spcPts val="750"/>
              </a:spcBef>
            </a:pPr>
            <a:r>
              <a:rPr lang="en-US" sz="1400" dirty="0">
                <a:solidFill>
                  <a:prstClr val="black"/>
                </a:solidFill>
                <a:ea typeface="+mn-lt"/>
                <a:cs typeface="Calibri" panose="020F0502020204030204"/>
              </a:rPr>
              <a:t>Complete the Online Safety Training in </a:t>
            </a:r>
            <a:r>
              <a:rPr lang="en-US" sz="1400" dirty="0" err="1">
                <a:solidFill>
                  <a:prstClr val="black"/>
                </a:solidFill>
                <a:ea typeface="+mn-lt"/>
                <a:cs typeface="Calibri" panose="020F0502020204030204"/>
              </a:rPr>
              <a:t>Percipio</a:t>
            </a:r>
            <a:r>
              <a:rPr lang="en-US" sz="1400" dirty="0">
                <a:solidFill>
                  <a:prstClr val="black"/>
                </a:solidFill>
                <a:ea typeface="+mn-lt"/>
                <a:cs typeface="Calibri" panose="020F0502020204030204"/>
              </a:rPr>
              <a:t> </a:t>
            </a:r>
            <a:r>
              <a:rPr lang="en-US" sz="1400" b="1" dirty="0">
                <a:ea typeface="+mn-lt"/>
                <a:cs typeface="Calibri" panose="020F0502020204030204"/>
              </a:rPr>
              <a:t>before Friday, 01/26</a:t>
            </a:r>
          </a:p>
          <a:p>
            <a:pPr marL="514350" lvl="1"/>
            <a:r>
              <a:rPr lang="en-US" sz="1300" u="sng" dirty="0">
                <a:hlinkClick r:id="rId3"/>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a:t>
            </a:r>
            <a:r>
              <a:rPr lang="en-US" sz="600" dirty="0">
                <a:solidFill>
                  <a:prstClr val="black"/>
                </a:solidFill>
                <a:ea typeface="+mn-lt"/>
                <a:cs typeface="Calibri" panose="020F0502020204030204"/>
                <a:hlinkClick r:id="rId4"/>
              </a:rPr>
              <a:t>https://designlab.eng.rpi.edu/edn/attachments/download/114354/RMPL%20Safety%20Module%20Completion%20Instructions-Percipio%20.pdf</a:t>
            </a:r>
            <a:r>
              <a:rPr lang="en-US" sz="600" dirty="0">
                <a:solidFill>
                  <a:prstClr val="black"/>
                </a:solidFill>
                <a:ea typeface="+mn-lt"/>
                <a:cs typeface="Calibri" panose="020F0502020204030204"/>
              </a:rPr>
              <a:t> </a:t>
            </a: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254313" y="110546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28600" y="270888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nvGrpSpPr>
          <p:cNvPr id="3" name="Group 2">
            <a:extLst>
              <a:ext uri="{FF2B5EF4-FFF2-40B4-BE49-F238E27FC236}">
                <a16:creationId xmlns:a16="http://schemas.microsoft.com/office/drawing/2014/main" id="{297E82F5-0439-BEAC-8DDB-2B21BDB72108}"/>
              </a:ext>
            </a:extLst>
          </p:cNvPr>
          <p:cNvGrpSpPr/>
          <p:nvPr/>
        </p:nvGrpSpPr>
        <p:grpSpPr>
          <a:xfrm>
            <a:off x="325199" y="4678830"/>
            <a:ext cx="7848830" cy="1908364"/>
            <a:chOff x="402467" y="735237"/>
            <a:chExt cx="7848830" cy="1908364"/>
          </a:xfrm>
        </p:grpSpPr>
        <p:sp>
          <p:nvSpPr>
            <p:cNvPr id="8" name="Content Placeholder 2"/>
            <p:cNvSpPr txBox="1">
              <a:spLocks/>
            </p:cNvSpPr>
            <p:nvPr/>
          </p:nvSpPr>
          <p:spPr>
            <a:xfrm>
              <a:off x="1519989" y="735237"/>
              <a:ext cx="6731308" cy="1908364"/>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 in preparation for Day 6 review</a:t>
              </a:r>
            </a:p>
            <a:p>
              <a:pPr marL="457200" lvl="1" indent="-117475" defTabSz="685800">
                <a:spcBef>
                  <a:spcPts val="750"/>
                </a:spcBef>
              </a:pPr>
              <a:r>
                <a:rPr lang="en-US" sz="900" dirty="0">
                  <a:solidFill>
                    <a:prstClr val="black"/>
                  </a:solidFill>
                  <a:latin typeface="Calibri" panose="020F0502020204030204"/>
                  <a:cs typeface="Calibri"/>
                  <a:hlinkClick r:id="rId5"/>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 in preparation for Day 6 review</a:t>
              </a:r>
            </a:p>
            <a:p>
              <a:pPr marL="457200" lvl="1" indent="-171450" defTabSz="685800">
                <a:spcBef>
                  <a:spcPts val="750"/>
                </a:spcBef>
              </a:pPr>
              <a:r>
                <a:rPr lang="en-US" sz="1000" dirty="0">
                  <a:solidFill>
                    <a:prstClr val="black"/>
                  </a:solidFill>
                  <a:ea typeface="+mn-lt"/>
                  <a:cs typeface="Calibri" panose="020F0502020204030204"/>
                  <a:hlinkClick r:id="rId6"/>
                </a:rPr>
                <a:t>https://designlab.eng.rpi.edu/edn/projects/capstone-support-dev/wiki/Engineering_Tools_and_Methods_Worksheet</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Update Needs &amp; Requirements Workbook based on feedback and update file in Repository</a:t>
              </a:r>
              <a:endParaRPr lang="en-US" sz="1400" dirty="0">
                <a:solidFill>
                  <a:prstClr val="black"/>
                </a:solidFill>
                <a:latin typeface="Calibri" panose="020F0502020204030204"/>
                <a:cs typeface="Calibri"/>
              </a:endParaRP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29043617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97</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8" name="Picture 7" descr="A chart with text and numbers&#10;&#10;Description automatically generated with medium confidence">
            <a:extLst>
              <a:ext uri="{FF2B5EF4-FFF2-40B4-BE49-F238E27FC236}">
                <a16:creationId xmlns:a16="http://schemas.microsoft.com/office/drawing/2014/main" id="{E5504F0A-1503-C0F2-BF3E-35656A7029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0662" y="1878747"/>
            <a:ext cx="5582675" cy="3100505"/>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387332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99</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12701</Words>
  <Application>Microsoft Office PowerPoint</Application>
  <PresentationFormat>On-screen Show (4:3)</PresentationFormat>
  <Paragraphs>1623</Paragraphs>
  <Slides>155</Slides>
  <Notes>56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155</vt:i4>
      </vt:variant>
    </vt:vector>
  </HeadingPairs>
  <TitlesOfParts>
    <vt:vector size="167" baseType="lpstr">
      <vt:lpstr>Algerian</vt:lpstr>
      <vt:lpstr>Arial</vt:lpstr>
      <vt:lpstr>Calibri</vt:lpstr>
      <vt:lpstr>Calibri (Headings)</vt:lpstr>
      <vt:lpstr>Calibri Light</vt:lpstr>
      <vt:lpstr>Segoe Script</vt:lpstr>
      <vt:lpstr>Segoe UI</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Design Lab Mission</vt:lpstr>
      <vt:lpstr>Capstone Design Transition</vt:lpstr>
      <vt:lpstr>Capstone Design:  Practice Engineering in Safe Environment</vt:lpstr>
      <vt:lpstr>PowerPoint Presentation</vt:lpstr>
      <vt:lpstr>New Employee On-Boarding  Day 1 Agenda</vt:lpstr>
      <vt:lpstr>Faculty – Chief Engineers</vt:lpstr>
      <vt:lpstr>Design Lab - Core Values</vt:lpstr>
      <vt:lpstr>Participation Expectations</vt:lpstr>
      <vt:lpstr>Work Expectations</vt:lpstr>
      <vt:lpstr>Capstone is More TEAM work than GROUP work</vt:lpstr>
      <vt:lpstr>Work Expectations</vt:lpstr>
      <vt:lpstr>Design Lab Communications &amp; Documentation Policies</vt:lpstr>
      <vt:lpstr>Accountability Step #1</vt:lpstr>
      <vt:lpstr>25 mins - Ice Breaker</vt:lpstr>
      <vt:lpstr>The Process…</vt:lpstr>
      <vt:lpstr>Ice Breaker Activity</vt:lpstr>
      <vt:lpstr>40 min – Staff Introduction &amp; Project Launch</vt:lpstr>
      <vt:lpstr>5 min - Meet with Project Engineer</vt:lpstr>
      <vt:lpstr>5 min - Meet with Chief Engineer</vt:lpstr>
      <vt:lpstr>10 min – Review Project Description</vt:lpstr>
      <vt:lpstr>Engineering Design Process -  Scaffolding Progression</vt:lpstr>
      <vt:lpstr>20 min - Generate Project Questions</vt:lpstr>
      <vt:lpstr>20 min - Generate Project Questions</vt:lpstr>
      <vt:lpstr>Question Prompts</vt:lpstr>
      <vt:lpstr>5 min – Team-Building Retreat</vt:lpstr>
      <vt:lpstr>Team-Building Retreat</vt:lpstr>
      <vt:lpstr>Team-Building Retreat</vt:lpstr>
      <vt:lpstr>10 min – Wrap-up</vt:lpstr>
      <vt:lpstr>Wrap-up</vt:lpstr>
      <vt:lpstr>Action Items / Meeting Prep (previously called homework, to be completed BEFORE Meeting 2)</vt:lpstr>
      <vt:lpstr>Day 2 Agenda</vt:lpstr>
      <vt:lpstr>Engineering Design Process -  Scaffolding Progression</vt:lpstr>
      <vt:lpstr>10 min – Design Lab Expectations Q&amp;A</vt:lpstr>
      <vt:lpstr>Action Item / Meeting Prep Categories</vt:lpstr>
      <vt:lpstr>PowerPoint Presentation</vt:lpstr>
      <vt:lpstr>35 min - Team Ideation Exercise</vt:lpstr>
      <vt:lpstr>Team Ideation Poster Creation Activities</vt:lpstr>
      <vt:lpstr>15 min - Team Skill Assessment</vt:lpstr>
      <vt:lpstr>30 min - Classify and Assign Questions</vt:lpstr>
      <vt:lpstr>10 mins – Communication &amp; Documentation Policies</vt:lpstr>
      <vt:lpstr>Electronic Design Notebook (EDN)</vt:lpstr>
      <vt:lpstr>What Should I Document?</vt:lpstr>
      <vt:lpstr>5 min - Team Standards Agreement Intro</vt:lpstr>
      <vt:lpstr>5 min – Wrap-up</vt:lpstr>
      <vt:lpstr>Wrap-up</vt:lpstr>
      <vt:lpstr>Action Items / Meeting Prep (previously called homework, to be completed BEFORE Day 3)</vt:lpstr>
      <vt:lpstr>Day 3 &amp; 4 Activities</vt:lpstr>
      <vt:lpstr>Day 3 Agenda</vt:lpstr>
      <vt:lpstr>Engineering Design Process -  Scaffolding Progression</vt:lpstr>
      <vt:lpstr>30 min – Meet with CE (Day 3 or 4)</vt:lpstr>
      <vt:lpstr>45 min - Customer Needs &amp;  Engineering Requirements Generation</vt:lpstr>
      <vt:lpstr>PowerPoint Presentation</vt:lpstr>
      <vt:lpstr>Generating Ideas for Your Needs</vt:lpstr>
      <vt:lpstr>15 min – Group Review of Needs &amp; Requirements</vt:lpstr>
      <vt:lpstr>45 min - Project Kick-Off Meeting</vt:lpstr>
      <vt:lpstr>30 min - Prior Presentation (if applicable)</vt:lpstr>
      <vt:lpstr>10 min - Engineering Design Process Q&amp;A</vt:lpstr>
      <vt:lpstr>Engineering Design Process Q&amp;A</vt:lpstr>
      <vt:lpstr>5 min – Wrap-up</vt:lpstr>
      <vt:lpstr>Action Items / Meeting Prep (what you might call homework, to be completed BEFORE Day 4)</vt:lpstr>
      <vt:lpstr>Day 4 Agenda</vt:lpstr>
      <vt:lpstr>Engineering Design Process -  Scaffolding Progression</vt:lpstr>
      <vt:lpstr>15 min – Group Review of Needs &amp; Requirements</vt:lpstr>
      <vt:lpstr>PowerPoint Presentation</vt:lpstr>
      <vt:lpstr>Generating Ideas for Your Needs</vt:lpstr>
      <vt:lpstr>45 min - Project Kick-Off Meeting</vt:lpstr>
      <vt:lpstr>55 min - Project Work </vt:lpstr>
      <vt:lpstr>30 min – Meet with CE (Day 3 or 4)</vt:lpstr>
      <vt:lpstr>10 min – Wrap-up</vt:lpstr>
      <vt:lpstr>Action Items / Meeting Prep (to be completed BEFORE Day 5)</vt:lpstr>
      <vt:lpstr>Day 5 Agenda</vt:lpstr>
      <vt:lpstr>Engineering Design Process -  Scaffolding Progression</vt:lpstr>
      <vt:lpstr>30 mins - Needs and Requirements</vt:lpstr>
      <vt:lpstr>Making Strong Needs and Requirements</vt:lpstr>
      <vt:lpstr>PowerPoint Presentation</vt:lpstr>
      <vt:lpstr>Examples of Making Needs Stronger for Designing a Laptop</vt:lpstr>
      <vt:lpstr>Examples of Creating Strong Requirements</vt:lpstr>
      <vt:lpstr>Examples of Creating Strong Requirements</vt:lpstr>
      <vt:lpstr>Design Project – Create a Vehicle</vt:lpstr>
      <vt:lpstr>Design Project - Round 1</vt:lpstr>
      <vt:lpstr>Questions</vt:lpstr>
      <vt:lpstr>Design Project - Round 2</vt:lpstr>
      <vt:lpstr>Questions</vt:lpstr>
      <vt:lpstr>Design Project - Round 3</vt:lpstr>
      <vt:lpstr>Questions</vt:lpstr>
      <vt:lpstr>Design Project – Create a Vehicle Wrap-up</vt:lpstr>
      <vt:lpstr>70 mins - Enhance your Project’s Needs &amp; Requirements</vt:lpstr>
      <vt:lpstr>10 min – Wrap-up</vt:lpstr>
      <vt:lpstr>Wrap-up</vt:lpstr>
      <vt:lpstr>Wrap-up</vt:lpstr>
      <vt:lpstr>Action Items / Meeting Prep (to be completed BEFORE Day 6)</vt:lpstr>
      <vt:lpstr>Day 6 Agenda</vt:lpstr>
      <vt:lpstr>Engineering Design Process -  Scaffolding Progression</vt:lpstr>
      <vt:lpstr>10 min – Documentation &amp; EDN Usage Q&amp;A</vt:lpstr>
      <vt:lpstr>What is Engineering Documentation?</vt:lpstr>
      <vt:lpstr>Why Document?</vt:lpstr>
      <vt:lpstr>Corporate Communication &amp; Documentation  Policies Reminder</vt:lpstr>
      <vt:lpstr>Documentation Wrap up</vt:lpstr>
      <vt:lpstr>10 min - Project Statement &amp; Objectives Q&amp;A</vt:lpstr>
      <vt:lpstr>10 min - Engineering Tools and Methods (ETM) Q&amp;A</vt:lpstr>
      <vt:lpstr>10 mins - Technical Communications</vt:lpstr>
      <vt:lpstr>3 Keys to Success*</vt:lpstr>
      <vt:lpstr>Tech Memos and Reports</vt:lpstr>
      <vt:lpstr>Start with an Outline</vt:lpstr>
      <vt:lpstr>Writing Style</vt:lpstr>
      <vt:lpstr>Label Plots – axes,  legend (for multiple data sets)</vt:lpstr>
      <vt:lpstr>Provide Supporting Information</vt:lpstr>
      <vt:lpstr>References</vt:lpstr>
      <vt:lpstr>Reference List</vt:lpstr>
      <vt:lpstr>Refer to Figs in Text Cite Refs</vt:lpstr>
      <vt:lpstr>Resources</vt:lpstr>
      <vt:lpstr>50 min – Creation of Project Statement and Objectives &amp; Engineering Tools and Methods </vt:lpstr>
      <vt:lpstr>Long Term vs. Short Term</vt:lpstr>
      <vt:lpstr>10 min – Wrap-up</vt:lpstr>
      <vt:lpstr>Action Items / Meeting Prep (to be completed BEFORE Day 7)</vt:lpstr>
      <vt:lpstr>Day 7 Agenda</vt:lpstr>
      <vt:lpstr>Engineering Design Process -  Scaffolding Progression</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5 min – Wrap-up</vt:lpstr>
      <vt:lpstr>Action Items / Meeting Prep (to be completed BEFORE Day 8)</vt:lpstr>
      <vt:lpstr>Day 8 Agenda</vt:lpstr>
      <vt:lpstr>Engineering Design Process -  Scaffolding Progression</vt:lpstr>
      <vt:lpstr>10 min - Project Planning Q&amp;A</vt:lpstr>
      <vt:lpstr>Defining Meaningful Tasks</vt:lpstr>
      <vt:lpstr>Defining Meaningful Tasks aka “SMART”</vt:lpstr>
      <vt:lpstr>20 min - ‘Post-It Note’ Project Planning</vt:lpstr>
      <vt:lpstr>‘Post-It Note’ Project Planning Exercise</vt:lpstr>
      <vt:lpstr>10 Min - Reflecting on your New Project Plan</vt:lpstr>
      <vt:lpstr>10 min – Wrap-up</vt:lpstr>
      <vt:lpstr>Wrap-up</vt:lpstr>
      <vt:lpstr>Action Items/ Meeting Prep (to be completed BEFORE Day 9)</vt:lpstr>
      <vt:lpstr>Day 9 Agenda</vt:lpstr>
      <vt:lpstr>Engineering Design Process -  Scaffolding Progression</vt:lpstr>
      <vt:lpstr>60 min – Follow Team created Agenda</vt:lpstr>
      <vt:lpstr>15 min – PE Review Project Plan</vt:lpstr>
      <vt:lpstr>30 min – PE Review of Client Meeting PPT</vt:lpstr>
      <vt:lpstr>5 Min – Wrap-up</vt:lpstr>
      <vt:lpstr>Action Items / Meeting Prep (to be completed BEFORE Day 10)</vt:lpstr>
      <vt:lpstr>All Employee Meetings</vt:lpstr>
      <vt:lpstr>5 min – BDR Q&amp;A</vt:lpstr>
      <vt:lpstr>Engineering Design Process</vt:lpstr>
      <vt:lpstr>95 min – Poster Creation</vt:lpstr>
      <vt:lpstr>Revision History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2024-01-08T17:39:45Z</dcterms:modified>
</cp:coreProperties>
</file>