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64"/>
  </p:notesMasterIdLst>
  <p:sldIdLst>
    <p:sldId id="256" r:id="rId4"/>
    <p:sldId id="339" r:id="rId5"/>
    <p:sldId id="415" r:id="rId6"/>
    <p:sldId id="276" r:id="rId7"/>
    <p:sldId id="257" r:id="rId8"/>
    <p:sldId id="490" r:id="rId9"/>
    <p:sldId id="275" r:id="rId10"/>
    <p:sldId id="462" r:id="rId11"/>
    <p:sldId id="463" r:id="rId12"/>
    <p:sldId id="483" r:id="rId13"/>
    <p:sldId id="497" r:id="rId14"/>
    <p:sldId id="491" r:id="rId15"/>
    <p:sldId id="274" r:id="rId16"/>
    <p:sldId id="464" r:id="rId17"/>
    <p:sldId id="492" r:id="rId18"/>
    <p:sldId id="258" r:id="rId19"/>
    <p:sldId id="400" r:id="rId20"/>
    <p:sldId id="265" r:id="rId21"/>
    <p:sldId id="422" r:id="rId22"/>
    <p:sldId id="506" r:id="rId23"/>
    <p:sldId id="547" r:id="rId24"/>
    <p:sldId id="259" r:id="rId25"/>
    <p:sldId id="261" r:id="rId26"/>
    <p:sldId id="260" r:id="rId27"/>
    <p:sldId id="489" r:id="rId28"/>
    <p:sldId id="423" r:id="rId29"/>
    <p:sldId id="424" r:id="rId30"/>
    <p:sldId id="460" r:id="rId31"/>
    <p:sldId id="526" r:id="rId32"/>
    <p:sldId id="421" r:id="rId33"/>
    <p:sldId id="525" r:id="rId34"/>
    <p:sldId id="440" r:id="rId35"/>
    <p:sldId id="292" r:id="rId36"/>
    <p:sldId id="487" r:id="rId37"/>
    <p:sldId id="488" r:id="rId38"/>
    <p:sldId id="521" r:id="rId39"/>
    <p:sldId id="531" r:id="rId40"/>
    <p:sldId id="406" r:id="rId41"/>
    <p:sldId id="264" r:id="rId42"/>
    <p:sldId id="537" r:id="rId43"/>
    <p:sldId id="389" r:id="rId44"/>
    <p:sldId id="426" r:id="rId45"/>
    <p:sldId id="428" r:id="rId46"/>
    <p:sldId id="493" r:id="rId47"/>
    <p:sldId id="441" r:id="rId48"/>
    <p:sldId id="548" r:id="rId49"/>
    <p:sldId id="473" r:id="rId50"/>
    <p:sldId id="362" r:id="rId51"/>
    <p:sldId id="329" r:id="rId52"/>
    <p:sldId id="330" r:id="rId53"/>
    <p:sldId id="331" r:id="rId54"/>
    <p:sldId id="429" r:id="rId55"/>
    <p:sldId id="522" r:id="rId56"/>
    <p:sldId id="536" r:id="rId57"/>
    <p:sldId id="407" r:id="rId58"/>
    <p:sldId id="546" r:id="rId59"/>
    <p:sldId id="287" r:id="rId60"/>
    <p:sldId id="539" r:id="rId61"/>
    <p:sldId id="340" r:id="rId62"/>
    <p:sldId id="289" r:id="rId63"/>
    <p:sldId id="468" r:id="rId64"/>
    <p:sldId id="469" r:id="rId65"/>
    <p:sldId id="471" r:id="rId66"/>
    <p:sldId id="288" r:id="rId67"/>
    <p:sldId id="290" r:id="rId68"/>
    <p:sldId id="387" r:id="rId69"/>
    <p:sldId id="498" r:id="rId70"/>
    <p:sldId id="523" r:id="rId71"/>
    <p:sldId id="408" r:id="rId72"/>
    <p:sldId id="293" r:id="rId73"/>
    <p:sldId id="540" r:id="rId74"/>
    <p:sldId id="393" r:id="rId75"/>
    <p:sldId id="499" r:id="rId76"/>
    <p:sldId id="500" r:id="rId77"/>
    <p:sldId id="394" r:id="rId78"/>
    <p:sldId id="342" r:id="rId79"/>
    <p:sldId id="474" r:id="rId80"/>
    <p:sldId id="524" r:id="rId81"/>
    <p:sldId id="409" r:id="rId82"/>
    <p:sldId id="518" r:id="rId83"/>
    <p:sldId id="541" r:id="rId84"/>
    <p:sldId id="508" r:id="rId85"/>
    <p:sldId id="509" r:id="rId86"/>
    <p:sldId id="510" r:id="rId87"/>
    <p:sldId id="511" r:id="rId88"/>
    <p:sldId id="512" r:id="rId89"/>
    <p:sldId id="513" r:id="rId90"/>
    <p:sldId id="346" r:id="rId91"/>
    <p:sldId id="314" r:id="rId92"/>
    <p:sldId id="327" r:id="rId93"/>
    <p:sldId id="514" r:id="rId94"/>
    <p:sldId id="515" r:id="rId95"/>
    <p:sldId id="336" r:id="rId96"/>
    <p:sldId id="516" r:id="rId97"/>
    <p:sldId id="348" r:id="rId98"/>
    <p:sldId id="351" r:id="rId99"/>
    <p:sldId id="527" r:id="rId100"/>
    <p:sldId id="532" r:id="rId101"/>
    <p:sldId id="533" r:id="rId102"/>
    <p:sldId id="534" r:id="rId103"/>
    <p:sldId id="519" r:id="rId104"/>
    <p:sldId id="298" r:id="rId105"/>
    <p:sldId id="542" r:id="rId106"/>
    <p:sldId id="386" r:id="rId107"/>
    <p:sldId id="446" r:id="rId108"/>
    <p:sldId id="447" r:id="rId109"/>
    <p:sldId id="450" r:id="rId110"/>
    <p:sldId id="448" r:id="rId111"/>
    <p:sldId id="401" r:id="rId112"/>
    <p:sldId id="476" r:id="rId113"/>
    <p:sldId id="452" r:id="rId114"/>
    <p:sldId id="453" r:id="rId115"/>
    <p:sldId id="454" r:id="rId116"/>
    <p:sldId id="455" r:id="rId117"/>
    <p:sldId id="456" r:id="rId118"/>
    <p:sldId id="269" r:id="rId119"/>
    <p:sldId id="501" r:id="rId120"/>
    <p:sldId id="502" r:id="rId121"/>
    <p:sldId id="266" r:id="rId122"/>
    <p:sldId id="268" r:id="rId123"/>
    <p:sldId id="503" r:id="rId124"/>
    <p:sldId id="485" r:id="rId125"/>
    <p:sldId id="504" r:id="rId126"/>
    <p:sldId id="528" r:id="rId127"/>
    <p:sldId id="410" r:id="rId128"/>
    <p:sldId id="300" r:id="rId129"/>
    <p:sldId id="543" r:id="rId130"/>
    <p:sldId id="385" r:id="rId131"/>
    <p:sldId id="382" r:id="rId132"/>
    <p:sldId id="343" r:id="rId133"/>
    <p:sldId id="344" r:id="rId134"/>
    <p:sldId id="345" r:id="rId135"/>
    <p:sldId id="381" r:id="rId136"/>
    <p:sldId id="459" r:id="rId137"/>
    <p:sldId id="529" r:id="rId138"/>
    <p:sldId id="411" r:id="rId139"/>
    <p:sldId id="302" r:id="rId140"/>
    <p:sldId id="544" r:id="rId141"/>
    <p:sldId id="384" r:id="rId142"/>
    <p:sldId id="494" r:id="rId143"/>
    <p:sldId id="404" r:id="rId144"/>
    <p:sldId id="495" r:id="rId145"/>
    <p:sldId id="496" r:id="rId146"/>
    <p:sldId id="486" r:id="rId147"/>
    <p:sldId id="530" r:id="rId148"/>
    <p:sldId id="535" r:id="rId149"/>
    <p:sldId id="412" r:id="rId150"/>
    <p:sldId id="304" r:id="rId151"/>
    <p:sldId id="545" r:id="rId152"/>
    <p:sldId id="395" r:id="rId153"/>
    <p:sldId id="396" r:id="rId154"/>
    <p:sldId id="397" r:id="rId155"/>
    <p:sldId id="398" r:id="rId156"/>
    <p:sldId id="413" r:id="rId157"/>
    <p:sldId id="482" r:id="rId158"/>
    <p:sldId id="383" r:id="rId159"/>
    <p:sldId id="378" r:id="rId160"/>
    <p:sldId id="350" r:id="rId161"/>
    <p:sldId id="338" r:id="rId162"/>
    <p:sldId id="352" r:id="rId163"/>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AB5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24F331D8-10B4-49F8-9C4A-A84148BBE140}" v="14" dt="2020-08-10T17:56:58.327"/>
    <p1510:client id="{3178F9A1-EFA8-4C4D-BB8A-A30A1B9E0B8A}" v="168" dt="2020-07-28T19:17:45.056"/>
    <p1510:client id="{3E2663B0-A35B-4459-A017-40CFF2F35260}" v="1017" dt="2020-08-20T19:54:14.003"/>
    <p1510:client id="{43DD23A0-7480-4EAC-AF77-94275ACAC052}" v="10" dt="2020-08-10T18:49:28.503"/>
    <p1510:client id="{459FB2ED-ABA0-48F6-A8F0-CB4BC97699F1}" v="593" dt="2020-08-18T16:01:24.726"/>
    <p1510:client id="{50BB1936-0D87-4A11-87EB-554C7D1B873E}" v="197" dt="2020-08-11T14:06:11.929"/>
    <p1510:client id="{5D5CC065-74D4-42D2-9CCC-3D9A44FD9D62}" v="1666" dt="2020-08-28T18:59:58.958"/>
    <p1510:client id="{70A8E117-50DA-47A8-AEC1-E93904120080}" v="795" dt="2020-08-19T20:05:20.611"/>
    <p1510:client id="{800C4647-BD70-4737-BF0C-44F77A27DBBA}" v="2442" dt="2020-08-10T19:57:45.949"/>
    <p1510:client id="{BC051E09-CB16-47FB-B00F-822AA1CD5111}" v="83" dt="2020-08-28T18:52:54.273"/>
    <p1510:client id="{C333B064-4BB1-4714-8A02-D0FCB101106D}" v="60" dt="2020-08-25T23:15:47.659"/>
    <p1510:client id="{D1082EDD-4600-4B4E-9CDA-5618E8F96443}" v="3323" dt="2020-08-19T15:22:55.026"/>
    <p1510:client id="{D9F74A4E-AB0C-49F7-8B88-95F65F818E85}" v="498" dt="2020-08-19T13:31:15.732"/>
    <p1510:client id="{F6828B9F-513B-41D7-892B-5FEECA0E1027}" v="367" dt="2020-08-10T18:29:37.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95" autoAdjust="0"/>
    <p:restoredTop sz="95226" autoAdjust="0"/>
  </p:normalViewPr>
  <p:slideViewPr>
    <p:cSldViewPr>
      <p:cViewPr varScale="1">
        <p:scale>
          <a:sx n="108" d="100"/>
          <a:sy n="108" d="100"/>
        </p:scale>
        <p:origin x="1686" y="108"/>
      </p:cViewPr>
      <p:guideLst>
        <p:guide orient="horz" pos="2160"/>
        <p:guide pos="2880"/>
      </p:guideLst>
    </p:cSldViewPr>
  </p:slideViewPr>
  <p:notesTextViewPr>
    <p:cViewPr>
      <p:scale>
        <a:sx n="200" d="100"/>
        <a:sy n="200" d="100"/>
      </p:scale>
      <p:origin x="0" y="0"/>
    </p:cViewPr>
  </p:notesTextViewPr>
  <p:sorterViewPr>
    <p:cViewPr>
      <p:scale>
        <a:sx n="130" d="100"/>
        <a:sy n="130" d="100"/>
      </p:scale>
      <p:origin x="0" y="-36994"/>
    </p:cViewPr>
  </p:sorterViewPr>
  <p:notesViewPr>
    <p:cSldViewPr>
      <p:cViewPr varScale="1">
        <p:scale>
          <a:sx n="61" d="100"/>
          <a:sy n="61" d="100"/>
        </p:scale>
        <p:origin x="3125" y="53"/>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59" Type="http://schemas.openxmlformats.org/officeDocument/2006/relationships/slide" Target="slides/slide156.xml"/><Relationship Id="rId170" Type="http://schemas.microsoft.com/office/2015/10/relationships/revisionInfo" Target="revisionInfo.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160" Type="http://schemas.openxmlformats.org/officeDocument/2006/relationships/slide" Target="slides/slide157.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5" Type="http://schemas.openxmlformats.org/officeDocument/2006/relationships/slide" Target="slides/slide82.xml"/><Relationship Id="rId150" Type="http://schemas.openxmlformats.org/officeDocument/2006/relationships/slide" Target="slides/slide147.xml"/><Relationship Id="rId171" Type="http://schemas.microsoft.com/office/2018/10/relationships/authors" Target="authors.xml"/><Relationship Id="rId12" Type="http://schemas.openxmlformats.org/officeDocument/2006/relationships/slide" Target="slides/slide9.xml"/><Relationship Id="rId33" Type="http://schemas.openxmlformats.org/officeDocument/2006/relationships/slide" Target="slides/slide30.xml"/><Relationship Id="rId108" Type="http://schemas.openxmlformats.org/officeDocument/2006/relationships/slide" Target="slides/slide105.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slide" Target="slides/slide153.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164" Type="http://schemas.openxmlformats.org/officeDocument/2006/relationships/notesMaster" Target="notesMasters/notesMaster1.xml"/><Relationship Id="rId16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slide" Target="slides/slide151.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165" Type="http://schemas.openxmlformats.org/officeDocument/2006/relationships/commentAuthors" Target="commentAuthors.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 Id="rId80" Type="http://schemas.openxmlformats.org/officeDocument/2006/relationships/slide" Target="slides/slide77.xml"/><Relationship Id="rId155" Type="http://schemas.openxmlformats.org/officeDocument/2006/relationships/slide" Target="slides/slide152.xml"/><Relationship Id="rId17" Type="http://schemas.openxmlformats.org/officeDocument/2006/relationships/slide" Target="slides/slide14.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24" Type="http://schemas.openxmlformats.org/officeDocument/2006/relationships/slide" Target="slides/slide12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Capstone%20Repositories\Capstone%20Support\playbook\daily%20agenda%20schedu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Activity Breakdown by Day</a:t>
            </a:r>
            <a:r>
              <a:rPr lang="en-US" baseline="0" dirty="0"/>
              <a:t> (mins)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Summary!$A$2:$B$2</c:f>
              <c:strCache>
                <c:ptCount val="2"/>
                <c:pt idx="0">
                  <c:v>Project technical work</c:v>
                </c:pt>
                <c:pt idx="1">
                  <c:v>(P)</c:v>
                </c:pt>
              </c:strCache>
            </c:strRef>
          </c:tx>
          <c:spPr>
            <a:solidFill>
              <a:schemeClr val="accent1"/>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Summary!$C$2:$L$2</c:f>
              <c:numCache>
                <c:formatCode>General</c:formatCode>
                <c:ptCount val="10"/>
                <c:pt idx="0">
                  <c:v>40</c:v>
                </c:pt>
                <c:pt idx="1">
                  <c:v>75</c:v>
                </c:pt>
                <c:pt idx="2">
                  <c:v>45</c:v>
                </c:pt>
                <c:pt idx="3">
                  <c:v>70</c:v>
                </c:pt>
                <c:pt idx="4">
                  <c:v>75</c:v>
                </c:pt>
                <c:pt idx="5">
                  <c:v>95</c:v>
                </c:pt>
                <c:pt idx="6">
                  <c:v>90</c:v>
                </c:pt>
                <c:pt idx="7">
                  <c:v>90</c:v>
                </c:pt>
                <c:pt idx="8">
                  <c:v>90</c:v>
                </c:pt>
                <c:pt idx="9">
                  <c:v>90</c:v>
                </c:pt>
              </c:numCache>
            </c:numRef>
          </c:val>
          <c:extLst>
            <c:ext xmlns:c16="http://schemas.microsoft.com/office/drawing/2014/chart" uri="{C3380CC4-5D6E-409C-BE32-E72D297353CC}">
              <c16:uniqueId val="{00000000-9723-478D-A269-820905C220AB}"/>
            </c:ext>
          </c:extLst>
        </c:ser>
        <c:ser>
          <c:idx val="1"/>
          <c:order val="1"/>
          <c:tx>
            <c:strRef>
              <c:f>Summary!$A$3:$B$3</c:f>
              <c:strCache>
                <c:ptCount val="2"/>
                <c:pt idx="0">
                  <c:v>Team development / Design process refresher</c:v>
                </c:pt>
                <c:pt idx="1">
                  <c:v>(T)</c:v>
                </c:pt>
              </c:strCache>
            </c:strRef>
          </c:tx>
          <c:spPr>
            <a:solidFill>
              <a:schemeClr val="accent2"/>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Summary!$C$3:$L$3</c:f>
              <c:numCache>
                <c:formatCode>General</c:formatCode>
                <c:ptCount val="10"/>
                <c:pt idx="0">
                  <c:v>30</c:v>
                </c:pt>
                <c:pt idx="1">
                  <c:v>0</c:v>
                </c:pt>
                <c:pt idx="2">
                  <c:v>55</c:v>
                </c:pt>
                <c:pt idx="3">
                  <c:v>30</c:v>
                </c:pt>
                <c:pt idx="4">
                  <c:v>0</c:v>
                </c:pt>
                <c:pt idx="5">
                  <c:v>10</c:v>
                </c:pt>
                <c:pt idx="6">
                  <c:v>10</c:v>
                </c:pt>
                <c:pt idx="7">
                  <c:v>15</c:v>
                </c:pt>
                <c:pt idx="8">
                  <c:v>15</c:v>
                </c:pt>
                <c:pt idx="9">
                  <c:v>15</c:v>
                </c:pt>
              </c:numCache>
            </c:numRef>
          </c:val>
          <c:extLst>
            <c:ext xmlns:c16="http://schemas.microsoft.com/office/drawing/2014/chart" uri="{C3380CC4-5D6E-409C-BE32-E72D297353CC}">
              <c16:uniqueId val="{00000001-9723-478D-A269-820905C220AB}"/>
            </c:ext>
          </c:extLst>
        </c:ser>
        <c:ser>
          <c:idx val="2"/>
          <c:order val="2"/>
          <c:tx>
            <c:strRef>
              <c:f>Summary!$A$4:$B$4</c:f>
              <c:strCache>
                <c:ptCount val="2"/>
                <c:pt idx="0">
                  <c:v>Administrative tasks</c:v>
                </c:pt>
                <c:pt idx="1">
                  <c:v>(A)</c:v>
                </c:pt>
              </c:strCache>
            </c:strRef>
          </c:tx>
          <c:spPr>
            <a:solidFill>
              <a:schemeClr val="accent3"/>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Summary!$C$4:$L$4</c:f>
              <c:numCache>
                <c:formatCode>General</c:formatCode>
                <c:ptCount val="10"/>
                <c:pt idx="0">
                  <c:v>40</c:v>
                </c:pt>
                <c:pt idx="1">
                  <c:v>35</c:v>
                </c:pt>
                <c:pt idx="2">
                  <c:v>10</c:v>
                </c:pt>
                <c:pt idx="3">
                  <c:v>10</c:v>
                </c:pt>
                <c:pt idx="4">
                  <c:v>35</c:v>
                </c:pt>
                <c:pt idx="5">
                  <c:v>5</c:v>
                </c:pt>
                <c:pt idx="6">
                  <c:v>10</c:v>
                </c:pt>
                <c:pt idx="7">
                  <c:v>5</c:v>
                </c:pt>
                <c:pt idx="8">
                  <c:v>5</c:v>
                </c:pt>
                <c:pt idx="9">
                  <c:v>5</c:v>
                </c:pt>
              </c:numCache>
            </c:numRef>
          </c:val>
          <c:extLst>
            <c:ext xmlns:c16="http://schemas.microsoft.com/office/drawing/2014/chart" uri="{C3380CC4-5D6E-409C-BE32-E72D297353CC}">
              <c16:uniqueId val="{00000002-9723-478D-A269-820905C220AB}"/>
            </c:ext>
          </c:extLst>
        </c:ser>
        <c:dLbls>
          <c:showLegendKey val="0"/>
          <c:showVal val="0"/>
          <c:showCatName val="0"/>
          <c:showSerName val="0"/>
          <c:showPercent val="0"/>
          <c:showBubbleSize val="0"/>
        </c:dLbls>
        <c:gapWidth val="219"/>
        <c:overlap val="-27"/>
        <c:axId val="376285808"/>
        <c:axId val="376287472"/>
      </c:barChart>
      <c:catAx>
        <c:axId val="37628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7472"/>
        <c:crosses val="autoZero"/>
        <c:auto val="1"/>
        <c:lblAlgn val="ctr"/>
        <c:lblOffset val="100"/>
        <c:noMultiLvlLbl val="0"/>
      </c:catAx>
      <c:valAx>
        <c:axId val="376287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58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669A1C-E1A4-44D4-8FD9-D1FFD3B67F26}" type="doc">
      <dgm:prSet loTypeId="urn:microsoft.com/office/officeart/2005/8/layout/process1" loCatId="process" qsTypeId="urn:microsoft.com/office/officeart/2005/8/quickstyle/simple1" qsCatId="simple" csTypeId="urn:microsoft.com/office/officeart/2005/8/colors/accent1_2" csCatId="accent1" phldr="1"/>
      <dgm:spPr/>
    </dgm:pt>
    <dgm:pt modelId="{5850B6E9-E083-4E01-95E7-1D977CC34099}">
      <dgm:prSet phldrT="[Text]"/>
      <dgm:spPr/>
      <dgm:t>
        <a:bodyPr/>
        <a:lstStyle/>
        <a:p>
          <a:r>
            <a:rPr lang="en-US" dirty="0"/>
            <a:t>Spin the Wheel</a:t>
          </a:r>
        </a:p>
      </dgm:t>
    </dgm:pt>
    <dgm:pt modelId="{B0CCF130-326B-4777-8017-420898463A8B}" type="parTrans" cxnId="{16E04C51-7835-45FE-B97F-2C872C30FEEC}">
      <dgm:prSet/>
      <dgm:spPr/>
      <dgm:t>
        <a:bodyPr/>
        <a:lstStyle/>
        <a:p>
          <a:endParaRPr lang="en-US"/>
        </a:p>
      </dgm:t>
    </dgm:pt>
    <dgm:pt modelId="{F90EB595-693E-43A8-9ACC-8C1F6972085D}" type="sibTrans" cxnId="{16E04C51-7835-45FE-B97F-2C872C30FEEC}">
      <dgm:prSet/>
      <dgm:spPr/>
      <dgm:t>
        <a:bodyPr/>
        <a:lstStyle/>
        <a:p>
          <a:endParaRPr lang="en-US"/>
        </a:p>
      </dgm:t>
    </dgm:pt>
    <dgm:pt modelId="{7BFCC16C-90A2-4502-8BE8-2DF14385D833}">
      <dgm:prSet phldrT="[Text]"/>
      <dgm:spPr/>
      <dgm:t>
        <a:bodyPr/>
        <a:lstStyle/>
        <a:p>
          <a:r>
            <a:rPr lang="en-US" dirty="0"/>
            <a:t>Use the Topic</a:t>
          </a:r>
        </a:p>
      </dgm:t>
    </dgm:pt>
    <dgm:pt modelId="{F688B96E-028D-4B16-A17F-65A25B1BAD19}" type="parTrans" cxnId="{44CF0E86-7D17-443A-B5E2-22D14EE76B7A}">
      <dgm:prSet/>
      <dgm:spPr/>
      <dgm:t>
        <a:bodyPr/>
        <a:lstStyle/>
        <a:p>
          <a:endParaRPr lang="en-US"/>
        </a:p>
      </dgm:t>
    </dgm:pt>
    <dgm:pt modelId="{A2983128-82E3-49CF-8C9A-74182689EF13}" type="sibTrans" cxnId="{44CF0E86-7D17-443A-B5E2-22D14EE76B7A}">
      <dgm:prSet/>
      <dgm:spPr/>
      <dgm:t>
        <a:bodyPr/>
        <a:lstStyle/>
        <a:p>
          <a:endParaRPr lang="en-US"/>
        </a:p>
      </dgm:t>
    </dgm:pt>
    <dgm:pt modelId="{8633354E-F1FF-44AB-AC35-086AFC14C8EB}">
      <dgm:prSet phldrT="[Text]"/>
      <dgm:spPr/>
      <dgm:t>
        <a:bodyPr/>
        <a:lstStyle/>
        <a:p>
          <a:r>
            <a:rPr lang="en-US" dirty="0"/>
            <a:t>Write One Related Need on a Post-It</a:t>
          </a:r>
        </a:p>
      </dgm:t>
    </dgm:pt>
    <dgm:pt modelId="{50E8796D-1EEB-4719-858F-846FBE9B86E0}" type="parTrans" cxnId="{8D9298E7-76A5-491A-93A7-E8934DBE4C74}">
      <dgm:prSet/>
      <dgm:spPr/>
      <dgm:t>
        <a:bodyPr/>
        <a:lstStyle/>
        <a:p>
          <a:endParaRPr lang="en-US"/>
        </a:p>
      </dgm:t>
    </dgm:pt>
    <dgm:pt modelId="{9CC36E78-1F1B-48A2-B507-BA7ADECFB164}" type="sibTrans" cxnId="{8D9298E7-76A5-491A-93A7-E8934DBE4C74}">
      <dgm:prSet/>
      <dgm:spPr/>
      <dgm:t>
        <a:bodyPr/>
        <a:lstStyle/>
        <a:p>
          <a:endParaRPr lang="en-US"/>
        </a:p>
      </dgm:t>
    </dgm:pt>
    <dgm:pt modelId="{B2F434F3-1198-4031-B792-11505110D516}" type="pres">
      <dgm:prSet presAssocID="{4B669A1C-E1A4-44D4-8FD9-D1FFD3B67F26}" presName="Name0" presStyleCnt="0">
        <dgm:presLayoutVars>
          <dgm:dir/>
          <dgm:resizeHandles val="exact"/>
        </dgm:presLayoutVars>
      </dgm:prSet>
      <dgm:spPr/>
    </dgm:pt>
    <dgm:pt modelId="{3BB411F3-839D-44DB-AA38-4E2B3283A89F}" type="pres">
      <dgm:prSet presAssocID="{5850B6E9-E083-4E01-95E7-1D977CC34099}" presName="node" presStyleLbl="node1" presStyleIdx="0" presStyleCnt="3">
        <dgm:presLayoutVars>
          <dgm:bulletEnabled val="1"/>
        </dgm:presLayoutVars>
      </dgm:prSet>
      <dgm:spPr/>
    </dgm:pt>
    <dgm:pt modelId="{47EAB957-349E-4680-811A-5B7F01687F48}" type="pres">
      <dgm:prSet presAssocID="{F90EB595-693E-43A8-9ACC-8C1F6972085D}" presName="sibTrans" presStyleLbl="sibTrans2D1" presStyleIdx="0" presStyleCnt="2"/>
      <dgm:spPr/>
    </dgm:pt>
    <dgm:pt modelId="{E14435EE-3342-431F-90BF-278460934F14}" type="pres">
      <dgm:prSet presAssocID="{F90EB595-693E-43A8-9ACC-8C1F6972085D}" presName="connectorText" presStyleLbl="sibTrans2D1" presStyleIdx="0" presStyleCnt="2"/>
      <dgm:spPr/>
    </dgm:pt>
    <dgm:pt modelId="{A10A8B12-A092-4BD2-98CA-078FC613DA30}" type="pres">
      <dgm:prSet presAssocID="{7BFCC16C-90A2-4502-8BE8-2DF14385D833}" presName="node" presStyleLbl="node1" presStyleIdx="1" presStyleCnt="3">
        <dgm:presLayoutVars>
          <dgm:bulletEnabled val="1"/>
        </dgm:presLayoutVars>
      </dgm:prSet>
      <dgm:spPr/>
    </dgm:pt>
    <dgm:pt modelId="{8BC6C8CB-402A-48A5-BBBB-B5590472DF0B}" type="pres">
      <dgm:prSet presAssocID="{A2983128-82E3-49CF-8C9A-74182689EF13}" presName="sibTrans" presStyleLbl="sibTrans2D1" presStyleIdx="1" presStyleCnt="2"/>
      <dgm:spPr/>
    </dgm:pt>
    <dgm:pt modelId="{961D0F7A-E4E9-43A6-8DF2-04736573EF4B}" type="pres">
      <dgm:prSet presAssocID="{A2983128-82E3-49CF-8C9A-74182689EF13}" presName="connectorText" presStyleLbl="sibTrans2D1" presStyleIdx="1" presStyleCnt="2"/>
      <dgm:spPr/>
    </dgm:pt>
    <dgm:pt modelId="{78268D54-B79A-430C-9BE0-B1E65902747F}" type="pres">
      <dgm:prSet presAssocID="{8633354E-F1FF-44AB-AC35-086AFC14C8EB}" presName="node" presStyleLbl="node1" presStyleIdx="2" presStyleCnt="3">
        <dgm:presLayoutVars>
          <dgm:bulletEnabled val="1"/>
        </dgm:presLayoutVars>
      </dgm:prSet>
      <dgm:spPr/>
    </dgm:pt>
  </dgm:ptLst>
  <dgm:cxnLst>
    <dgm:cxn modelId="{F07E9A3A-20FD-4C3D-BAEF-4612DD4D8DF5}" type="presOf" srcId="{5850B6E9-E083-4E01-95E7-1D977CC34099}" destId="{3BB411F3-839D-44DB-AA38-4E2B3283A89F}" srcOrd="0" destOrd="0" presId="urn:microsoft.com/office/officeart/2005/8/layout/process1"/>
    <dgm:cxn modelId="{4401F15D-3EC7-4E73-B93C-38BD3216CCBE}" type="presOf" srcId="{F90EB595-693E-43A8-9ACC-8C1F6972085D}" destId="{47EAB957-349E-4680-811A-5B7F01687F48}" srcOrd="0" destOrd="0" presId="urn:microsoft.com/office/officeart/2005/8/layout/process1"/>
    <dgm:cxn modelId="{E080084A-1B39-4051-BBB5-09A78CE7F621}" type="presOf" srcId="{F90EB595-693E-43A8-9ACC-8C1F6972085D}" destId="{E14435EE-3342-431F-90BF-278460934F14}" srcOrd="1" destOrd="0" presId="urn:microsoft.com/office/officeart/2005/8/layout/process1"/>
    <dgm:cxn modelId="{16E04C51-7835-45FE-B97F-2C872C30FEEC}" srcId="{4B669A1C-E1A4-44D4-8FD9-D1FFD3B67F26}" destId="{5850B6E9-E083-4E01-95E7-1D977CC34099}" srcOrd="0" destOrd="0" parTransId="{B0CCF130-326B-4777-8017-420898463A8B}" sibTransId="{F90EB595-693E-43A8-9ACC-8C1F6972085D}"/>
    <dgm:cxn modelId="{EB9FE272-1182-494F-AEAD-E5E257A1C436}" type="presOf" srcId="{A2983128-82E3-49CF-8C9A-74182689EF13}" destId="{961D0F7A-E4E9-43A6-8DF2-04736573EF4B}" srcOrd="1" destOrd="0" presId="urn:microsoft.com/office/officeart/2005/8/layout/process1"/>
    <dgm:cxn modelId="{44CF0E86-7D17-443A-B5E2-22D14EE76B7A}" srcId="{4B669A1C-E1A4-44D4-8FD9-D1FFD3B67F26}" destId="{7BFCC16C-90A2-4502-8BE8-2DF14385D833}" srcOrd="1" destOrd="0" parTransId="{F688B96E-028D-4B16-A17F-65A25B1BAD19}" sibTransId="{A2983128-82E3-49CF-8C9A-74182689EF13}"/>
    <dgm:cxn modelId="{A1947D91-577C-4E9A-8F1A-7FBDD10085C9}" type="presOf" srcId="{7BFCC16C-90A2-4502-8BE8-2DF14385D833}" destId="{A10A8B12-A092-4BD2-98CA-078FC613DA30}" srcOrd="0" destOrd="0" presId="urn:microsoft.com/office/officeart/2005/8/layout/process1"/>
    <dgm:cxn modelId="{907C65C4-D040-4C25-A0F3-3210D49B320E}" type="presOf" srcId="{A2983128-82E3-49CF-8C9A-74182689EF13}" destId="{8BC6C8CB-402A-48A5-BBBB-B5590472DF0B}" srcOrd="0" destOrd="0" presId="urn:microsoft.com/office/officeart/2005/8/layout/process1"/>
    <dgm:cxn modelId="{922875E2-B1EB-4AE8-8253-D397DA4655A5}" type="presOf" srcId="{8633354E-F1FF-44AB-AC35-086AFC14C8EB}" destId="{78268D54-B79A-430C-9BE0-B1E65902747F}" srcOrd="0" destOrd="0" presId="urn:microsoft.com/office/officeart/2005/8/layout/process1"/>
    <dgm:cxn modelId="{8D9298E7-76A5-491A-93A7-E8934DBE4C74}" srcId="{4B669A1C-E1A4-44D4-8FD9-D1FFD3B67F26}" destId="{8633354E-F1FF-44AB-AC35-086AFC14C8EB}" srcOrd="2" destOrd="0" parTransId="{50E8796D-1EEB-4719-858F-846FBE9B86E0}" sibTransId="{9CC36E78-1F1B-48A2-B507-BA7ADECFB164}"/>
    <dgm:cxn modelId="{1CEF15EF-2717-41C9-81D7-560FE3CDDDB9}" type="presOf" srcId="{4B669A1C-E1A4-44D4-8FD9-D1FFD3B67F26}" destId="{B2F434F3-1198-4031-B792-11505110D516}" srcOrd="0" destOrd="0" presId="urn:microsoft.com/office/officeart/2005/8/layout/process1"/>
    <dgm:cxn modelId="{18AF3460-BBFF-49EB-A871-20A624567882}" type="presParOf" srcId="{B2F434F3-1198-4031-B792-11505110D516}" destId="{3BB411F3-839D-44DB-AA38-4E2B3283A89F}" srcOrd="0" destOrd="0" presId="urn:microsoft.com/office/officeart/2005/8/layout/process1"/>
    <dgm:cxn modelId="{14B09513-9658-49DF-AB43-A4150DD828D3}" type="presParOf" srcId="{B2F434F3-1198-4031-B792-11505110D516}" destId="{47EAB957-349E-4680-811A-5B7F01687F48}" srcOrd="1" destOrd="0" presId="urn:microsoft.com/office/officeart/2005/8/layout/process1"/>
    <dgm:cxn modelId="{9244966C-9908-4852-B86A-322640D1487F}" type="presParOf" srcId="{47EAB957-349E-4680-811A-5B7F01687F48}" destId="{E14435EE-3342-431F-90BF-278460934F14}" srcOrd="0" destOrd="0" presId="urn:microsoft.com/office/officeart/2005/8/layout/process1"/>
    <dgm:cxn modelId="{842BE09B-6293-4A3C-B52C-EEE2005226A7}" type="presParOf" srcId="{B2F434F3-1198-4031-B792-11505110D516}" destId="{A10A8B12-A092-4BD2-98CA-078FC613DA30}" srcOrd="2" destOrd="0" presId="urn:microsoft.com/office/officeart/2005/8/layout/process1"/>
    <dgm:cxn modelId="{A461A0D3-96E3-4701-9E82-A4116E299C74}" type="presParOf" srcId="{B2F434F3-1198-4031-B792-11505110D516}" destId="{8BC6C8CB-402A-48A5-BBBB-B5590472DF0B}" srcOrd="3" destOrd="0" presId="urn:microsoft.com/office/officeart/2005/8/layout/process1"/>
    <dgm:cxn modelId="{4212877D-F602-46AF-AF34-873D4F53F1F1}" type="presParOf" srcId="{8BC6C8CB-402A-48A5-BBBB-B5590472DF0B}" destId="{961D0F7A-E4E9-43A6-8DF2-04736573EF4B}" srcOrd="0" destOrd="0" presId="urn:microsoft.com/office/officeart/2005/8/layout/process1"/>
    <dgm:cxn modelId="{6A0491C9-EA65-4CE7-9BD2-A4B3421F6A3A}" type="presParOf" srcId="{B2F434F3-1198-4031-B792-11505110D516}" destId="{78268D54-B79A-430C-9BE0-B1E65902747F}"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411F3-839D-44DB-AA38-4E2B3283A89F}">
      <dsp:nvSpPr>
        <dsp:cNvPr id="0" name=""/>
        <dsp:cNvSpPr/>
      </dsp:nvSpPr>
      <dsp:spPr>
        <a:xfrm>
          <a:off x="535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Spin the Wheel</a:t>
          </a:r>
        </a:p>
      </dsp:txBody>
      <dsp:txXfrm>
        <a:off x="33498" y="1579625"/>
        <a:ext cx="1545053" cy="904519"/>
      </dsp:txXfrm>
    </dsp:sp>
    <dsp:sp modelId="{47EAB957-349E-4680-811A-5B7F01687F48}">
      <dsp:nvSpPr>
        <dsp:cNvPr id="0" name=""/>
        <dsp:cNvSpPr/>
      </dsp:nvSpPr>
      <dsp:spPr>
        <a:xfrm>
          <a:off x="176682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1766826" y="1912745"/>
        <a:ext cx="237638" cy="238279"/>
      </dsp:txXfrm>
    </dsp:sp>
    <dsp:sp modelId="{A10A8B12-A092-4BD2-98CA-078FC613DA30}">
      <dsp:nvSpPr>
        <dsp:cNvPr id="0" name=""/>
        <dsp:cNvSpPr/>
      </dsp:nvSpPr>
      <dsp:spPr>
        <a:xfrm>
          <a:off x="2247227"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Use the Topic</a:t>
          </a:r>
        </a:p>
      </dsp:txBody>
      <dsp:txXfrm>
        <a:off x="2275368" y="1579625"/>
        <a:ext cx="1545053" cy="904519"/>
      </dsp:txXfrm>
    </dsp:sp>
    <dsp:sp modelId="{8BC6C8CB-402A-48A5-BBBB-B5590472DF0B}">
      <dsp:nvSpPr>
        <dsp:cNvPr id="0" name=""/>
        <dsp:cNvSpPr/>
      </dsp:nvSpPr>
      <dsp:spPr>
        <a:xfrm>
          <a:off x="4008696" y="1833319"/>
          <a:ext cx="339483" cy="39713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4008696" y="1912745"/>
        <a:ext cx="237638" cy="238279"/>
      </dsp:txXfrm>
    </dsp:sp>
    <dsp:sp modelId="{78268D54-B79A-430C-9BE0-B1E65902747F}">
      <dsp:nvSpPr>
        <dsp:cNvPr id="0" name=""/>
        <dsp:cNvSpPr/>
      </dsp:nvSpPr>
      <dsp:spPr>
        <a:xfrm>
          <a:off x="4489096" y="1551484"/>
          <a:ext cx="1601335" cy="9608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Write One Related Need on a Post-It</a:t>
          </a:r>
        </a:p>
      </dsp:txBody>
      <dsp:txXfrm>
        <a:off x="4517237" y="1579625"/>
        <a:ext cx="1545053" cy="90451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198" tIns="47100" rIns="94198" bIns="47100" rtlCol="0"/>
          <a:lstStyle>
            <a:lvl1pPr algn="l">
              <a:defRPr sz="1200"/>
            </a:lvl1pPr>
          </a:lstStyle>
          <a:p>
            <a:endParaRPr lang="en-US" dirty="0"/>
          </a:p>
        </p:txBody>
      </p:sp>
      <p:sp>
        <p:nvSpPr>
          <p:cNvPr id="3" name="Date Placeholder 2"/>
          <p:cNvSpPr>
            <a:spLocks noGrp="1"/>
          </p:cNvSpPr>
          <p:nvPr>
            <p:ph type="dt" idx="1"/>
          </p:nvPr>
        </p:nvSpPr>
        <p:spPr>
          <a:xfrm>
            <a:off x="4023094" y="0"/>
            <a:ext cx="3077739" cy="469424"/>
          </a:xfrm>
          <a:prstGeom prst="rect">
            <a:avLst/>
          </a:prstGeom>
        </p:spPr>
        <p:txBody>
          <a:bodyPr vert="horz" lIns="94198" tIns="47100" rIns="94198" bIns="47100" rtlCol="0"/>
          <a:lstStyle>
            <a:lvl1pPr algn="r">
              <a:defRPr sz="1200"/>
            </a:lvl1pPr>
          </a:lstStyle>
          <a:p>
            <a:fld id="{D0FE861C-486B-4E18-A0E9-A790238A915C}" type="datetimeFigureOut">
              <a:rPr lang="en-US" smtClean="0"/>
              <a:t>1/17/2024</a:t>
            </a:fld>
            <a:endParaRPr lang="en-US" dirty="0"/>
          </a:p>
        </p:txBody>
      </p:sp>
      <p:sp>
        <p:nvSpPr>
          <p:cNvPr id="4" name="Slide Image Placeholder 3"/>
          <p:cNvSpPr>
            <a:spLocks noGrp="1" noRot="1" noChangeAspect="1"/>
          </p:cNvSpPr>
          <p:nvPr>
            <p:ph type="sldImg" idx="2"/>
          </p:nvPr>
        </p:nvSpPr>
        <p:spPr>
          <a:xfrm>
            <a:off x="1203325" y="701675"/>
            <a:ext cx="4695825" cy="3521075"/>
          </a:xfrm>
          <a:prstGeom prst="rect">
            <a:avLst/>
          </a:prstGeom>
          <a:noFill/>
          <a:ln w="12700">
            <a:solidFill>
              <a:prstClr val="black"/>
            </a:solidFill>
          </a:ln>
        </p:spPr>
        <p:txBody>
          <a:bodyPr vert="horz" lIns="94198" tIns="47100" rIns="94198" bIns="47100" rtlCol="0" anchor="ctr"/>
          <a:lstStyle/>
          <a:p>
            <a:endParaRPr lang="en-US" dirty="0"/>
          </a:p>
        </p:txBody>
      </p:sp>
      <p:sp>
        <p:nvSpPr>
          <p:cNvPr id="5" name="Notes Placeholder 4"/>
          <p:cNvSpPr>
            <a:spLocks noGrp="1"/>
          </p:cNvSpPr>
          <p:nvPr>
            <p:ph type="body" sz="quarter" idx="3"/>
          </p:nvPr>
        </p:nvSpPr>
        <p:spPr>
          <a:xfrm>
            <a:off x="710248" y="4459527"/>
            <a:ext cx="5681980" cy="4224814"/>
          </a:xfrm>
          <a:prstGeom prst="rect">
            <a:avLst/>
          </a:prstGeom>
        </p:spPr>
        <p:txBody>
          <a:bodyPr vert="horz" lIns="94198" tIns="47100" rIns="94198" bIns="471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39" cy="469424"/>
          </a:xfrm>
          <a:prstGeom prst="rect">
            <a:avLst/>
          </a:prstGeom>
        </p:spPr>
        <p:txBody>
          <a:bodyPr vert="horz" lIns="94198" tIns="47100" rIns="94198" bIns="4710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4" y="8917423"/>
            <a:ext cx="3077739" cy="469424"/>
          </a:xfrm>
          <a:prstGeom prst="rect">
            <a:avLst/>
          </a:prstGeom>
        </p:spPr>
        <p:txBody>
          <a:bodyPr vert="horz" lIns="94198" tIns="47100" rIns="94198" bIns="47100"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Begin discussion here about </a:t>
            </a:r>
            <a:r>
              <a:rPr lang="en-US" u="sng" dirty="0"/>
              <a:t>building on</a:t>
            </a:r>
            <a:r>
              <a:rPr lang="en-US" u="none" dirty="0"/>
              <a:t> what was learned in IED as opposed to IED refresher</a:t>
            </a:r>
            <a:endParaRPr lang="en-US" dirty="0"/>
          </a:p>
          <a:p>
            <a:r>
              <a:rPr lang="en-US"/>
              <a:t>Yogi Berra – If you don’t know where you are going, you’ll end up somewhere else</a:t>
            </a:r>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30</a:t>
            </a:fld>
            <a:endParaRPr lang="en-US" dirty="0"/>
          </a:p>
        </p:txBody>
      </p:sp>
    </p:spTree>
    <p:extLst>
      <p:ext uri="{BB962C8B-B14F-4D97-AF65-F5344CB8AC3E}">
        <p14:creationId xmlns:p14="http://schemas.microsoft.com/office/powerpoint/2010/main" val="19521916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32</a:t>
            </a:fld>
            <a:endParaRPr lang="en-US" dirty="0"/>
          </a:p>
        </p:txBody>
      </p:sp>
    </p:spTree>
    <p:extLst>
      <p:ext uri="{BB962C8B-B14F-4D97-AF65-F5344CB8AC3E}">
        <p14:creationId xmlns:p14="http://schemas.microsoft.com/office/powerpoint/2010/main" val="3617022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33</a:t>
            </a:fld>
            <a:endParaRPr lang="en-US" dirty="0"/>
          </a:p>
        </p:txBody>
      </p:sp>
    </p:spTree>
    <p:extLst>
      <p:ext uri="{BB962C8B-B14F-4D97-AF65-F5344CB8AC3E}">
        <p14:creationId xmlns:p14="http://schemas.microsoft.com/office/powerpoint/2010/main" val="2596907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http://www.entrepreneur-resources.net/theres-no-i-in-team-let-your-company-identity-grow-naturally</a:t>
            </a:r>
          </a:p>
        </p:txBody>
      </p:sp>
      <p:sp>
        <p:nvSpPr>
          <p:cNvPr id="4" name="Slide Number Placeholder 3"/>
          <p:cNvSpPr>
            <a:spLocks noGrp="1"/>
          </p:cNvSpPr>
          <p:nvPr>
            <p:ph type="sldNum" sz="quarter" idx="5"/>
          </p:nvPr>
        </p:nvSpPr>
        <p:spPr/>
        <p:txBody>
          <a:bodyPr/>
          <a:lstStyle/>
          <a:p>
            <a:fld id="{DF811066-0135-4CAA-8AD4-89A97190AC00}" type="slidenum">
              <a:rPr lang="en-US" smtClean="0"/>
              <a:t>34</a:t>
            </a:fld>
            <a:endParaRPr lang="en-US" dirty="0"/>
          </a:p>
        </p:txBody>
      </p:sp>
    </p:spTree>
    <p:extLst>
      <p:ext uri="{BB962C8B-B14F-4D97-AF65-F5344CB8AC3E}">
        <p14:creationId xmlns:p14="http://schemas.microsoft.com/office/powerpoint/2010/main" val="3761056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 http://www.msimarinesolutions.com/uploads/3/2/3/0/32309061/img-2216.jpg</a:t>
            </a:r>
          </a:p>
        </p:txBody>
      </p:sp>
      <p:sp>
        <p:nvSpPr>
          <p:cNvPr id="4" name="Slide Number Placeholder 3"/>
          <p:cNvSpPr>
            <a:spLocks noGrp="1"/>
          </p:cNvSpPr>
          <p:nvPr>
            <p:ph type="sldNum" sz="quarter" idx="5"/>
          </p:nvPr>
        </p:nvSpPr>
        <p:spPr/>
        <p:txBody>
          <a:bodyPr/>
          <a:lstStyle/>
          <a:p>
            <a:fld id="{DF811066-0135-4CAA-8AD4-89A97190AC00}" type="slidenum">
              <a:rPr lang="en-US" smtClean="0"/>
              <a:t>35</a:t>
            </a:fld>
            <a:endParaRPr lang="en-US" dirty="0"/>
          </a:p>
        </p:txBody>
      </p:sp>
    </p:spTree>
    <p:extLst>
      <p:ext uri="{BB962C8B-B14F-4D97-AF65-F5344CB8AC3E}">
        <p14:creationId xmlns:p14="http://schemas.microsoft.com/office/powerpoint/2010/main" val="892927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different from industry</a:t>
            </a:r>
          </a:p>
        </p:txBody>
      </p:sp>
      <p:sp>
        <p:nvSpPr>
          <p:cNvPr id="4" name="Slide Number Placeholder 3"/>
          <p:cNvSpPr>
            <a:spLocks noGrp="1"/>
          </p:cNvSpPr>
          <p:nvPr>
            <p:ph type="sldNum" sz="quarter" idx="5"/>
          </p:nvPr>
        </p:nvSpPr>
        <p:spPr/>
        <p:txBody>
          <a:bodyPr/>
          <a:lstStyle/>
          <a:p>
            <a:fld id="{DF811066-0135-4CAA-8AD4-89A97190AC00}" type="slidenum">
              <a:rPr lang="en-US" smtClean="0"/>
              <a:t>36</a:t>
            </a:fld>
            <a:endParaRPr lang="en-US" dirty="0"/>
          </a:p>
        </p:txBody>
      </p:sp>
    </p:spTree>
    <p:extLst>
      <p:ext uri="{BB962C8B-B14F-4D97-AF65-F5344CB8AC3E}">
        <p14:creationId xmlns:p14="http://schemas.microsoft.com/office/powerpoint/2010/main" val="7484446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37</a:t>
            </a:fld>
            <a:endParaRPr lang="en-US" dirty="0"/>
          </a:p>
        </p:txBody>
      </p:sp>
    </p:spTree>
    <p:extLst>
      <p:ext uri="{BB962C8B-B14F-4D97-AF65-F5344CB8AC3E}">
        <p14:creationId xmlns:p14="http://schemas.microsoft.com/office/powerpoint/2010/main" val="28781289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39</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95280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a:p>
            <a:r>
              <a:rPr lang="en-US" dirty="0"/>
              <a:t>IED vs CD – </a:t>
            </a:r>
            <a:r>
              <a:rPr lang="en-US" i="1" dirty="0"/>
              <a:t>Not re-learning IED material – building on what was learned</a:t>
            </a:r>
            <a:endParaRPr lang="en-US" dirty="0"/>
          </a:p>
          <a:p>
            <a:r>
              <a:rPr lang="en-US" dirty="0"/>
              <a:t>  IED – Becoming an Engineer</a:t>
            </a:r>
          </a:p>
          <a:p>
            <a:r>
              <a:rPr lang="en-US" dirty="0"/>
              <a:t>  CD – Be an Engineer</a:t>
            </a:r>
          </a:p>
          <a:p>
            <a:r>
              <a:rPr lang="en-US" dirty="0"/>
              <a:t>Owner – Students</a:t>
            </a:r>
          </a:p>
          <a:p>
            <a:r>
              <a:rPr lang="en-US" dirty="0"/>
              <a:t>Role of Students – Solve an open-ended complex problem by applying good engineering practices</a:t>
            </a:r>
          </a:p>
          <a:p>
            <a:r>
              <a:rPr lang="en-US" dirty="0"/>
              <a:t>Role of PE – Assist students by day to day operations</a:t>
            </a:r>
          </a:p>
          <a:p>
            <a:r>
              <a:rPr lang="en-US" dirty="0"/>
              <a:t>Role of CE - Evaluation</a:t>
            </a:r>
          </a:p>
        </p:txBody>
      </p:sp>
      <p:sp>
        <p:nvSpPr>
          <p:cNvPr id="4" name="Slide Number Placeholder 3"/>
          <p:cNvSpPr>
            <a:spLocks noGrp="1"/>
          </p:cNvSpPr>
          <p:nvPr>
            <p:ph type="sldNum" sz="quarter" idx="10"/>
          </p:nvPr>
        </p:nvSpPr>
        <p:spPr/>
        <p:txBody>
          <a:bodyPr/>
          <a:lstStyle/>
          <a:p>
            <a:fld id="{5C821964-560F-4BDB-BAAF-EC529F5D9B05}" type="slidenum">
              <a:rPr lang="en-US" smtClean="0"/>
              <a:t>41</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4</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Tuckman’s stages of team development – learned in IED, practiced and built on in CD</a:t>
            </a:r>
          </a:p>
        </p:txBody>
      </p:sp>
      <p:sp>
        <p:nvSpPr>
          <p:cNvPr id="4" name="Slide Number Placeholder 3"/>
          <p:cNvSpPr>
            <a:spLocks noGrp="1"/>
          </p:cNvSpPr>
          <p:nvPr>
            <p:ph type="sldNum" sz="quarter" idx="5"/>
          </p:nvPr>
        </p:nvSpPr>
        <p:spPr/>
        <p:txBody>
          <a:bodyPr/>
          <a:lstStyle/>
          <a:p>
            <a:fld id="{DF811066-0135-4CAA-8AD4-89A97190AC00}" type="slidenum">
              <a:rPr lang="en-US" smtClean="0"/>
              <a:t>44</a:t>
            </a:fld>
            <a:endParaRPr lang="en-US" dirty="0"/>
          </a:p>
        </p:txBody>
      </p:sp>
    </p:spTree>
    <p:extLst>
      <p:ext uri="{BB962C8B-B14F-4D97-AF65-F5344CB8AC3E}">
        <p14:creationId xmlns:p14="http://schemas.microsoft.com/office/powerpoint/2010/main" val="382955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“We Are” cards just before that step</a:t>
            </a:r>
          </a:p>
          <a:p>
            <a:r>
              <a:rPr lang="en-US" dirty="0"/>
              <a:t>Potential Challenges include societal, financial, environmental, technical, ethical, etc.</a:t>
            </a: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45</a:t>
            </a:fld>
            <a:endParaRPr lang="en-US" dirty="0"/>
          </a:p>
        </p:txBody>
      </p:sp>
    </p:spTree>
    <p:extLst>
      <p:ext uri="{BB962C8B-B14F-4D97-AF65-F5344CB8AC3E}">
        <p14:creationId xmlns:p14="http://schemas.microsoft.com/office/powerpoint/2010/main" val="28330131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 out “We Are” cards just before that step</a:t>
            </a:r>
          </a:p>
          <a:p>
            <a:r>
              <a:rPr lang="en-US" dirty="0"/>
              <a:t>Potential Challenges include societal, financial, environmental, technical, ethical, etc.</a:t>
            </a:r>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46</a:t>
            </a:fld>
            <a:endParaRPr lang="en-US" dirty="0"/>
          </a:p>
        </p:txBody>
      </p:sp>
    </p:spTree>
    <p:extLst>
      <p:ext uri="{BB962C8B-B14F-4D97-AF65-F5344CB8AC3E}">
        <p14:creationId xmlns:p14="http://schemas.microsoft.com/office/powerpoint/2010/main" val="26881740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47</a:t>
            </a:fld>
            <a:endParaRPr lang="en-US" dirty="0"/>
          </a:p>
        </p:txBody>
      </p:sp>
    </p:spTree>
    <p:extLst>
      <p:ext uri="{BB962C8B-B14F-4D97-AF65-F5344CB8AC3E}">
        <p14:creationId xmlns:p14="http://schemas.microsoft.com/office/powerpoint/2010/main" val="30940949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55</a:t>
            </a:fld>
            <a:endParaRPr lang="en-US" dirty="0"/>
          </a:p>
        </p:txBody>
      </p:sp>
    </p:spTree>
    <p:extLst>
      <p:ext uri="{BB962C8B-B14F-4D97-AF65-F5344CB8AC3E}">
        <p14:creationId xmlns:p14="http://schemas.microsoft.com/office/powerpoint/2010/main" val="42331035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 </a:t>
            </a:r>
          </a:p>
          <a:p>
            <a:r>
              <a:rPr lang="en-US" dirty="0"/>
              <a:t>Continuing projects should</a:t>
            </a:r>
            <a:r>
              <a:rPr lang="en-US" baseline="0" dirty="0"/>
              <a:t> follow Track C or D</a:t>
            </a:r>
          </a:p>
          <a:p>
            <a:r>
              <a:rPr lang="en-US" baseline="0" dirty="0"/>
              <a:t>New projects can follow A, B, E or F</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57</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446599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Cover these slides in front of class VERY BRIEFLY. They are a reference for the 4 activities which will be done this meeting and next meeting (Day 3 &amp; 4). Students will/can/should open the Playbook and read when they are going through the activities.</a:t>
            </a:r>
          </a:p>
        </p:txBody>
      </p:sp>
      <p:sp>
        <p:nvSpPr>
          <p:cNvPr id="4" name="Slide Number Placeholder 3"/>
          <p:cNvSpPr>
            <a:spLocks noGrp="1"/>
          </p:cNvSpPr>
          <p:nvPr>
            <p:ph type="sldNum" sz="quarter" idx="5"/>
          </p:nvPr>
        </p:nvSpPr>
        <p:spPr/>
        <p:txBody>
          <a:bodyPr/>
          <a:lstStyle/>
          <a:p>
            <a:fld id="{DF811066-0135-4CAA-8AD4-89A97190AC00}" type="slidenum">
              <a:rPr lang="en-US" smtClean="0"/>
              <a:t>59</a:t>
            </a:fld>
            <a:endParaRPr lang="en-US" dirty="0"/>
          </a:p>
        </p:txBody>
      </p:sp>
    </p:spTree>
    <p:extLst>
      <p:ext uri="{BB962C8B-B14F-4D97-AF65-F5344CB8AC3E}">
        <p14:creationId xmlns:p14="http://schemas.microsoft.com/office/powerpoint/2010/main" val="27481998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66</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67</a:t>
            </a:fld>
            <a:endParaRPr lang="en-US" dirty="0"/>
          </a:p>
        </p:txBody>
      </p:sp>
    </p:spTree>
    <p:extLst>
      <p:ext uri="{BB962C8B-B14F-4D97-AF65-F5344CB8AC3E}">
        <p14:creationId xmlns:p14="http://schemas.microsoft.com/office/powerpoint/2010/main" val="37958671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10</a:t>
            </a:fld>
            <a:endParaRPr lang="en-US" dirty="0"/>
          </a:p>
        </p:txBody>
      </p:sp>
    </p:spTree>
    <p:extLst>
      <p:ext uri="{BB962C8B-B14F-4D97-AF65-F5344CB8AC3E}">
        <p14:creationId xmlns:p14="http://schemas.microsoft.com/office/powerpoint/2010/main" val="1810435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 (Make clear for new vs. continuing on slide)</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70</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45072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77</a:t>
            </a:fld>
            <a:endParaRPr lang="en-US" dirty="0"/>
          </a:p>
        </p:txBody>
      </p:sp>
    </p:spTree>
    <p:extLst>
      <p:ext uri="{BB962C8B-B14F-4D97-AF65-F5344CB8AC3E}">
        <p14:creationId xmlns:p14="http://schemas.microsoft.com/office/powerpoint/2010/main" val="37170161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91056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a:p>
            <a:r>
              <a:rPr lang="en-US" dirty="0">
                <a:latin typeface="Times New Roman" pitchFamily="18" charset="0"/>
              </a:rPr>
              <a:t>Some possible items: What is it used for? What kind of vehicle? How big? What kind of vehicle? To transport</a:t>
            </a:r>
            <a:r>
              <a:rPr lang="en-US" baseline="0" dirty="0">
                <a:latin typeface="Times New Roman" pitchFamily="18" charset="0"/>
              </a:rPr>
              <a:t> what (people)? How many people will it carry? What does it look like? What does it do? Does it move by itself? </a:t>
            </a:r>
            <a:endParaRPr lang="en-US" dirty="0">
              <a:latin typeface="Times New Roman" pitchFamily="1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extLst>
      <p:ext uri="{BB962C8B-B14F-4D97-AF65-F5344CB8AC3E}">
        <p14:creationId xmlns:p14="http://schemas.microsoft.com/office/powerpoint/2010/main" val="14840920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p:txBody>
      </p:sp>
    </p:spTree>
    <p:extLst>
      <p:ext uri="{BB962C8B-B14F-4D97-AF65-F5344CB8AC3E}">
        <p14:creationId xmlns:p14="http://schemas.microsoft.com/office/powerpoint/2010/main" val="7210433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Rot="1" noChangeAspect="1" noChangeArrowheads="1" noTextEdit="1"/>
          </p:cNvSpPr>
          <p:nvPr>
            <p:ph type="sldImg"/>
          </p:nvPr>
        </p:nvSpPr>
        <p:spPr>
          <a:xfrm>
            <a:off x="1165225" y="692150"/>
            <a:ext cx="4605338" cy="3452813"/>
          </a:xfrm>
        </p:spPr>
      </p:sp>
      <p:sp>
        <p:nvSpPr>
          <p:cNvPr id="169987" name="Rectangle 3"/>
          <p:cNvSpPr>
            <a:spLocks noGrp="1" noChangeArrowheads="1"/>
          </p:cNvSpPr>
          <p:nvPr>
            <p:ph type="body" idx="1"/>
          </p:nvPr>
        </p:nvSpPr>
        <p:spPr>
          <a:noFill/>
          <a:ln/>
        </p:spPr>
        <p:txBody>
          <a:bodyPr/>
          <a:lstStyle/>
          <a:p>
            <a:endParaRPr lang="en-US" dirty="0">
              <a:latin typeface="Times New Roman" pitchFamily="18"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spect="1" noChangeArrowheads="1" noTextEdit="1"/>
          </p:cNvSpPr>
          <p:nvPr>
            <p:ph type="sldImg"/>
          </p:nvPr>
        </p:nvSpPr>
        <p:spPr>
          <a:xfrm>
            <a:off x="1165225" y="692150"/>
            <a:ext cx="4605338" cy="3452813"/>
          </a:xfrm>
        </p:spPr>
      </p:sp>
      <p:sp>
        <p:nvSpPr>
          <p:cNvPr id="198659" name="Rectangle 3"/>
          <p:cNvSpPr>
            <a:spLocks noGrp="1" noChangeArrowheads="1"/>
          </p:cNvSpPr>
          <p:nvPr>
            <p:ph type="body" idx="1"/>
          </p:nvPr>
        </p:nvSpPr>
        <p:spPr>
          <a:noFill/>
          <a:ln/>
        </p:spPr>
        <p:txBody>
          <a:bodyPr/>
          <a:lstStyle/>
          <a:p>
            <a:r>
              <a:rPr lang="en-US" dirty="0">
                <a:latin typeface="Times New Roman" pitchFamily="18" charset="0"/>
              </a:rPr>
              <a:t>Our chance to process this out!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11</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6.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46070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104</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105</a:t>
            </a:fld>
            <a:endParaRPr lang="en-US" dirty="0"/>
          </a:p>
        </p:txBody>
      </p:sp>
    </p:spTree>
    <p:extLst>
      <p:ext uri="{BB962C8B-B14F-4D97-AF65-F5344CB8AC3E}">
        <p14:creationId xmlns:p14="http://schemas.microsoft.com/office/powerpoint/2010/main" val="17889420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109</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110</a:t>
            </a:fld>
            <a:endParaRPr lang="en-US" dirty="0"/>
          </a:p>
        </p:txBody>
      </p:sp>
    </p:spTree>
    <p:extLst>
      <p:ext uri="{BB962C8B-B14F-4D97-AF65-F5344CB8AC3E}">
        <p14:creationId xmlns:p14="http://schemas.microsoft.com/office/powerpoint/2010/main" val="36972798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112</a:t>
            </a:fld>
            <a:endParaRPr lang="en-US" dirty="0"/>
          </a:p>
        </p:txBody>
      </p:sp>
    </p:spTree>
    <p:extLst>
      <p:ext uri="{BB962C8B-B14F-4D97-AF65-F5344CB8AC3E}">
        <p14:creationId xmlns:p14="http://schemas.microsoft.com/office/powerpoint/2010/main" val="22043173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124</a:t>
            </a:fld>
            <a:endParaRPr lang="en-US" dirty="0"/>
          </a:p>
        </p:txBody>
      </p:sp>
    </p:spTree>
    <p:extLst>
      <p:ext uri="{BB962C8B-B14F-4D97-AF65-F5344CB8AC3E}">
        <p14:creationId xmlns:p14="http://schemas.microsoft.com/office/powerpoint/2010/main" val="16574423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is Day 7. Continue </a:t>
            </a:r>
            <a:r>
              <a:rPr lang="en-US" u="none" dirty="0"/>
              <a:t>building on what was learned in IED as opposed to IED refresher</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7934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128</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130</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15</a:t>
            </a:fld>
            <a:endParaRPr lang="en-US" dirty="0"/>
          </a:p>
        </p:txBody>
      </p:sp>
    </p:spTree>
    <p:extLst>
      <p:ext uri="{BB962C8B-B14F-4D97-AF65-F5344CB8AC3E}">
        <p14:creationId xmlns:p14="http://schemas.microsoft.com/office/powerpoint/2010/main" val="21050318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32342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building a house as example</a:t>
            </a:r>
          </a:p>
        </p:txBody>
      </p:sp>
      <p:sp>
        <p:nvSpPr>
          <p:cNvPr id="4" name="Slide Number Placeholder 3"/>
          <p:cNvSpPr>
            <a:spLocks noGrp="1"/>
          </p:cNvSpPr>
          <p:nvPr>
            <p:ph type="sldNum" sz="quarter" idx="10"/>
          </p:nvPr>
        </p:nvSpPr>
        <p:spPr/>
        <p:txBody>
          <a:bodyPr/>
          <a:lstStyle/>
          <a:p>
            <a:fld id="{5C821964-560F-4BDB-BAAF-EC529F5D9B05}" type="slidenum">
              <a:rPr lang="en-US" smtClean="0"/>
              <a:t>139</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142</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143</a:t>
            </a:fld>
            <a:endParaRPr lang="en-US" dirty="0"/>
          </a:p>
        </p:txBody>
      </p:sp>
    </p:spTree>
    <p:extLst>
      <p:ext uri="{BB962C8B-B14F-4D97-AF65-F5344CB8AC3E}">
        <p14:creationId xmlns:p14="http://schemas.microsoft.com/office/powerpoint/2010/main" val="148677818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811066-0135-4CAA-8AD4-89A97190AC0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191359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150</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156</a:t>
            </a:fld>
            <a:endParaRPr lang="en-US" dirty="0"/>
          </a:p>
        </p:txBody>
      </p:sp>
    </p:spTree>
    <p:extLst>
      <p:ext uri="{BB962C8B-B14F-4D97-AF65-F5344CB8AC3E}">
        <p14:creationId xmlns:p14="http://schemas.microsoft.com/office/powerpoint/2010/main" val="11505289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157</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16</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19</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20</a:t>
            </a:fld>
            <a:endParaRPr lang="en-US" dirty="0"/>
          </a:p>
        </p:txBody>
      </p:sp>
    </p:spTree>
    <p:extLst>
      <p:ext uri="{BB962C8B-B14F-4D97-AF65-F5344CB8AC3E}">
        <p14:creationId xmlns:p14="http://schemas.microsoft.com/office/powerpoint/2010/main" val="1029104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29</a:t>
            </a:fld>
            <a:endParaRPr lang="en-US" dirty="0"/>
          </a:p>
        </p:txBody>
      </p:sp>
    </p:spTree>
    <p:extLst>
      <p:ext uri="{BB962C8B-B14F-4D97-AF65-F5344CB8AC3E}">
        <p14:creationId xmlns:p14="http://schemas.microsoft.com/office/powerpoint/2010/main" val="1118400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9513F1D-B2AA-48CF-93C4-F9C9035B693D}" type="datetime1">
              <a:rPr lang="en-US" smtClean="0"/>
              <a:t>1/17/2024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DA21CB-5BB2-49FE-A24C-634DDCE3D048}" type="datetime1">
              <a:rPr lang="en-US" smtClean="0"/>
              <a:t>1/17/2024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D0E696-AAED-4211-8FBC-08CFB93FFA9E}" type="datetime1">
              <a:rPr lang="en-US" smtClean="0"/>
              <a:t>1/17/2024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6DA997CF-7B20-4037-8BB1-29DEE50F02AE}" type="datetime1">
              <a:rPr lang="en-US" smtClean="0"/>
              <a:t>1/17/2024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FF6846-6ABD-46BF-BC24-C049DB9A2E81}" type="datetime1">
              <a:rPr lang="en-US" smtClean="0"/>
              <a:t>1/17/2024</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FC702CF-3A95-40F7-B3FF-C7ACABDA521C}" type="datetime1">
              <a:rPr lang="en-US" smtClean="0"/>
              <a:t>1/17/2024</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1B6DBD-D619-476C-A397-43FAB1B8FBF8}" type="datetime1">
              <a:rPr lang="en-US" smtClean="0"/>
              <a:t>1/17/2024</a:t>
            </a:fld>
            <a:endParaRPr lang="en-US" dirty="0"/>
          </a:p>
        </p:txBody>
      </p:sp>
      <p:sp>
        <p:nvSpPr>
          <p:cNvPr id="6" name="Footer Placeholder 5"/>
          <p:cNvSpPr>
            <a:spLocks noGrp="1"/>
          </p:cNvSpPr>
          <p:nvPr>
            <p:ph type="ftr" sz="quarter" idx="11"/>
          </p:nvPr>
        </p:nvSpPr>
        <p:spPr/>
        <p:txBody>
          <a:bodyPr/>
          <a:lstStyle>
            <a:lvl1pPr>
              <a:defRPr sz="1200"/>
            </a:lvl1p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402898-4514-43E7-8F08-E2BF9B58C8B3}" type="datetime1">
              <a:rPr lang="en-US" smtClean="0"/>
              <a:t>1/17/2024</a:t>
            </a:fld>
            <a:endParaRPr lang="en-US" dirty="0"/>
          </a:p>
        </p:txBody>
      </p:sp>
      <p:sp>
        <p:nvSpPr>
          <p:cNvPr id="8" name="Footer Placeholder 7"/>
          <p:cNvSpPr>
            <a:spLocks noGrp="1"/>
          </p:cNvSpPr>
          <p:nvPr>
            <p:ph type="ftr" sz="quarter" idx="11"/>
          </p:nvPr>
        </p:nvSpPr>
        <p:spPr/>
        <p:txBody>
          <a:bodyPr/>
          <a:lstStyle>
            <a:lvl1pPr>
              <a:defRPr sz="1200"/>
            </a:lvl1pPr>
          </a:lstStyle>
          <a:p>
            <a:endParaRPr lang="en-US" dirty="0"/>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9B7441A-0BAC-4952-AEC7-804CF968087C}" type="datetime1">
              <a:rPr lang="en-US" smtClean="0"/>
              <a:t>1/17/2024</a:t>
            </a:fld>
            <a:endParaRPr lang="en-US" dirty="0"/>
          </a:p>
        </p:txBody>
      </p:sp>
      <p:sp>
        <p:nvSpPr>
          <p:cNvPr id="4" name="Footer Placeholder 3"/>
          <p:cNvSpPr>
            <a:spLocks noGrp="1"/>
          </p:cNvSpPr>
          <p:nvPr>
            <p:ph type="ftr" sz="quarter" idx="11"/>
          </p:nvPr>
        </p:nvSpPr>
        <p:spPr/>
        <p:txBody>
          <a:bodyPr/>
          <a:lstStyle>
            <a:lvl1pPr>
              <a:defRPr sz="1200"/>
            </a:lvl1pPr>
          </a:lstStyle>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3F6033-F7CB-4E51-A93B-A78296EA5E62}" type="datetime1">
              <a:rPr lang="en-US" smtClean="0"/>
              <a:t>1/17/2024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13776EA7-9C35-46B6-B9DB-FF0ADC37837B}" type="datetime1">
              <a:rPr lang="en-US" smtClean="0"/>
              <a:t>1/17/2024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9E3EC58-201F-4D04-9156-B136F8447585}" type="datetime1">
              <a:rPr lang="en-US" smtClean="0"/>
              <a:t>1/17/2024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A02D5F1-911D-4491-8EEA-C2317AD3850A}" type="datetime1">
              <a:rPr lang="en-US" smtClean="0"/>
              <a:t>1/17/2024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6E2E5C9-FB0E-491A-A38A-C4A45A87FCC9}" type="datetime1">
              <a:rPr lang="en-US" smtClean="0"/>
              <a:t>1/17/2024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5ADD67-4450-48DE-B33D-B16558549A02}" type="datetime1">
              <a:rPr lang="en-US" smtClean="0"/>
              <a:t>1/17/2024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B42787DC-5E04-4CA3-8038-0D285C245AE6}" type="datetime1">
              <a:rPr lang="en-US" smtClean="0"/>
              <a:t>1/17/2024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98445AE-B20B-4E6A-9DE4-F8FD45E32BB2}" type="datetime1">
              <a:rPr lang="en-US" smtClean="0"/>
              <a:t>1/17/2024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BFEED8B-7C15-4B6C-ACFF-A11CE195747F}" type="datetime1">
              <a:rPr lang="en-US" smtClean="0"/>
              <a:t>1/17/2024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9458E4-984F-4265-A75F-5738CAD3C9C7}" type="datetime1">
              <a:rPr lang="en-US" smtClean="0"/>
              <a:t>1/17/2024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7DD6CF5-1CF5-4EB6-9763-76F030CDC0A3}" type="datetime1">
              <a:rPr lang="en-US" smtClean="0"/>
              <a:t>1/17/2024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12B517-0625-484D-A470-34676D65FB5B}" type="datetime1">
              <a:rPr lang="en-US" smtClean="0"/>
              <a:t>1/17/2024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52139A-1B98-42B3-98CD-F1AC60E96582}" type="datetime1">
              <a:rPr lang="en-US" smtClean="0"/>
              <a:t>1/17/2024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3D7704-E511-4B55-A70E-9C0CB04EB5B5}" type="datetime1">
              <a:rPr lang="en-US" smtClean="0"/>
              <a:t>1/17/2024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052704-FA72-4C57-8162-5A410785F17F}" type="datetime1">
              <a:rPr lang="en-US" smtClean="0"/>
              <a:t>1/17/2024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55F94EF-CEBE-4BB9-BD2E-D4B5F0B5A003}" type="datetime1">
              <a:rPr lang="en-US" smtClean="0"/>
              <a:t>1/17/2024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42C9A1-080F-4081-A9B6-14ED6624200E}" type="datetime1">
              <a:rPr lang="en-US" smtClean="0"/>
              <a:t>1/17/2024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6FF09-FEB5-4309-BAE4-619043613F09}" type="datetime1">
              <a:rPr lang="en-US" smtClean="0"/>
              <a:t>1/17/2024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52833EA-2445-4601-B311-ED5E98BECADB}" type="datetime1">
              <a:rPr lang="en-US" smtClean="0"/>
              <a:t>1/17/2024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330B92-8069-4533-A3E9-97D271154CB6}" type="datetime1">
              <a:rPr lang="en-US" smtClean="0"/>
              <a:t>1/17/2024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CE84CA-8EB9-496F-96CD-9BDC9583437D}" type="datetime1">
              <a:rPr lang="en-US" smtClean="0"/>
              <a:t>1/17/2024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7E15C4-9F9C-4149-BE4D-08125668915A}" type="datetime1">
              <a:rPr lang="en-US" smtClean="0"/>
              <a:t>1/17/2024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6C13D4-7426-4595-A306-E8BD12F4766C}" type="datetime1">
              <a:rPr lang="en-US" smtClean="0"/>
              <a:t>1/17/2024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FA6B048-E9D0-4C1F-B98C-60472DB25604}" type="datetime1">
              <a:rPr lang="en-US" smtClean="0"/>
              <a:t>1/17/2024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FEC0D-907B-42B8-9AE8-46C379D1B514}" type="datetime1">
              <a:rPr lang="en-US" smtClean="0"/>
              <a:t>1/17/2024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06066E1-CACC-41F6-AF95-5F3B4F34AD66}" type="datetime1">
              <a:rPr lang="en-US" smtClean="0"/>
              <a:t>1/17/2024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59D3F47-7496-4295-8C12-198760B09013}" type="datetime1">
              <a:rPr lang="en-US" smtClean="0"/>
              <a:t>1/17/2024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hyperlink" Target="https://rpi.percipio.com/" TargetMode="External"/><Relationship Id="rId2" Type="http://schemas.openxmlformats.org/officeDocument/2006/relationships/hyperlink" Target="https://designlab.eng.rpi.edu/edn/projects/capstone-support-dev/wiki/Project_Documentation"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Engineering_Tools_and_Methods_Worksheet" TargetMode="External"/><Relationship Id="rId5" Type="http://schemas.openxmlformats.org/officeDocument/2006/relationships/hyperlink" Target="https://designlab.eng.rpi.edu/edn/projects/capstone-support-dev/wiki/Project_Statement_and_Objectives" TargetMode="External"/><Relationship Id="rId4" Type="http://schemas.openxmlformats.org/officeDocument/2006/relationships/hyperlink" Target="https://designlab.eng.rpi.edu/edn/projects/capstone-support-dev/repository/112/raw/Course%20Documents/RMPL%20Safety%20Module%20Completion%20Instructions-Percipio%20.pdf" TargetMode="External"/></Relationships>
</file>

<file path=ppt/slides/_rels/slide102.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10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JPG"/><Relationship Id="rId3" Type="http://schemas.openxmlformats.org/officeDocument/2006/relationships/image" Target="../media/image4.jpeg"/><Relationship Id="rId7" Type="http://schemas.openxmlformats.org/officeDocument/2006/relationships/image" Target="../media/image8.png"/><Relationship Id="rId12"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jpe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3" Type="http://schemas.openxmlformats.org/officeDocument/2006/relationships/hyperlink" Target="https://www.youtube.com/watch?v=ukYi50Gfc5M" TargetMode="External"/><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hyperlink" Target="https://designlab.eng.rpi.edu/edn/projects/capstone-support-dev/wiki/Project_Statement_and_Objectives" TargetMode="External"/><Relationship Id="rId2" Type="http://schemas.openxmlformats.org/officeDocument/2006/relationships/hyperlink" Target="https://designlab.eng.rpi.edu/edn/projects/capstone-support-dev/wiki/Templates_and_Forms" TargetMode="External"/><Relationship Id="rId1" Type="http://schemas.openxmlformats.org/officeDocument/2006/relationships/slideLayout" Target="../slideLayouts/slideLayout2.xml"/><Relationship Id="rId4" Type="http://schemas.openxmlformats.org/officeDocument/2006/relationships/hyperlink" Target="https://designlab.eng.rpi.edu/edn/projects/capstone-support-dev/wiki/Engineering_Tools_and_Methods_Worksheet" TargetMode="Externa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hyperlink" Target="https://mediasite.mms.rpi.edu/mediasite/Play/d78db44fd9f7424b9d8f4c72857f84371d" TargetMode="External"/><Relationship Id="rId1" Type="http://schemas.openxmlformats.org/officeDocument/2006/relationships/slideLayout" Target="../slideLayouts/slideLayout24.xml"/></Relationships>
</file>

<file path=ppt/slides/_rels/slide12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1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4.xml"/><Relationship Id="rId4" Type="http://schemas.openxmlformats.org/officeDocument/2006/relationships/image" Target="../media/image18.jpeg"/></Relationships>
</file>

<file path=ppt/slides/_rels/slide1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hyperlink" Target="https://www.youtube.com/watch?v=L6WYJh1Ygoc" TargetMode="External"/><Relationship Id="rId2" Type="http://schemas.openxmlformats.org/officeDocument/2006/relationships/hyperlink" Target="https://www.youtube.com/watch?v=QwuwzBBThPY" TargetMode="External"/><Relationship Id="rId1" Type="http://schemas.openxmlformats.org/officeDocument/2006/relationships/slideLayout" Target="../slideLayouts/slideLayout24.xml"/></Relationships>
</file>

<file path=ppt/slides/_rels/slide137.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13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designlab.eng.rpi.edu/edn/projects/capstone-support-dev/wiki/Reflecting_on_your_New_Project_Plan" TargetMode="External"/><Relationship Id="rId1" Type="http://schemas.openxmlformats.org/officeDocument/2006/relationships/slideLayout" Target="../slideLayouts/slideLayout13.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hyperlink" Target="https://designlab.eng.rpi.edu/edn/projects/capstone-support-dev/wiki/Pro_Forma_Meeting_Agenda" TargetMode="Externa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hyperlink" Target="https://designlab.eng.rpi.edu/edn/projects/capstone-support-dev/wiki/Templates_and_Forms" TargetMode="External"/><Relationship Id="rId2" Type="http://schemas.openxmlformats.org/officeDocument/2006/relationships/hyperlink" Target="https://designlab.eng.rpi.edu/edn/projects/capstone-support-dev/wiki/Risks_Associated_with_Project_Plans" TargetMode="External"/><Relationship Id="rId1" Type="http://schemas.openxmlformats.org/officeDocument/2006/relationships/slideLayout" Target="../slideLayouts/slideLayout24.xml"/><Relationship Id="rId5" Type="http://schemas.openxmlformats.org/officeDocument/2006/relationships/hyperlink" Target="https://designlab.eng.rpi.edu/edn/projects/capstone-support-dev/wiki/Technical_Memo" TargetMode="External"/><Relationship Id="rId4" Type="http://schemas.openxmlformats.org/officeDocument/2006/relationships/hyperlink" Target="https://designlab.eng.rpi.edu/edn/projects/capstone-support-dev/repository/112/raw/training/Creating%20Versions%20from%20your%20Statement%20of%20Work.mp4" TargetMode="External"/></Relationships>
</file>

<file path=ppt/slides/_rels/slide148.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14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15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slide" Target="slide126.xml"/><Relationship Id="rId3" Type="http://schemas.openxmlformats.org/officeDocument/2006/relationships/slide" Target="slide39.xml"/><Relationship Id="rId7" Type="http://schemas.openxmlformats.org/officeDocument/2006/relationships/slide" Target="slide102.xml"/><Relationship Id="rId2" Type="http://schemas.openxmlformats.org/officeDocument/2006/relationships/slide" Target="slide4.xml"/><Relationship Id="rId1" Type="http://schemas.openxmlformats.org/officeDocument/2006/relationships/slideLayout" Target="../slideLayouts/slideLayout2.xml"/><Relationship Id="rId6" Type="http://schemas.openxmlformats.org/officeDocument/2006/relationships/slide" Target="slide80.xml"/><Relationship Id="rId5" Type="http://schemas.openxmlformats.org/officeDocument/2006/relationships/slide" Target="slide70.xml"/><Relationship Id="rId10" Type="http://schemas.openxmlformats.org/officeDocument/2006/relationships/slide" Target="slide148.xml"/><Relationship Id="rId4" Type="http://schemas.openxmlformats.org/officeDocument/2006/relationships/slide" Target="slide57.xml"/><Relationship Id="rId9" Type="http://schemas.openxmlformats.org/officeDocument/2006/relationships/slide" Target="slide13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3.xml"/><Relationship Id="rId7" Type="http://schemas.openxmlformats.org/officeDocument/2006/relationships/image" Target="../media/image2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8.xml"/><Relationship Id="rId5" Type="http://schemas.openxmlformats.org/officeDocument/2006/relationships/tags" Target="../tags/tag5.xml"/><Relationship Id="rId4" Type="http://schemas.openxmlformats.org/officeDocument/2006/relationships/tags" Target="../tags/tag4.xml"/></Relationships>
</file>

<file path=ppt/slides/_rels/slide2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8.xml"/><Relationship Id="rId7" Type="http://schemas.openxmlformats.org/officeDocument/2006/relationships/image" Target="../media/image22.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Layout" Target="../slideLayouts/slideLayout18.xml"/><Relationship Id="rId5" Type="http://schemas.openxmlformats.org/officeDocument/2006/relationships/tags" Target="../tags/tag10.xml"/><Relationship Id="rId4" Type="http://schemas.openxmlformats.org/officeDocument/2006/relationships/tags" Target="../tags/tag9.xml"/></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tags" Target="../tags/tag13.xml"/><Relationship Id="rId7" Type="http://schemas.openxmlformats.org/officeDocument/2006/relationships/image" Target="../media/image22.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Layout" Target="../slideLayouts/slideLayout18.xml"/><Relationship Id="rId5" Type="http://schemas.openxmlformats.org/officeDocument/2006/relationships/tags" Target="../tags/tag15.xml"/><Relationship Id="rId4" Type="http://schemas.openxmlformats.org/officeDocument/2006/relationships/tags" Target="../tags/tag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docs.google.com/spreadsheets/d/1P_wqMm3Eu2vV9AddlFigfpbTnq51wiNo8OvcZnW1cPw/edit#gid=0"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designlab.eng.rpi.edu/edn/" TargetMode="External"/><Relationship Id="rId2" Type="http://schemas.openxmlformats.org/officeDocument/2006/relationships/hyperlink" Target="https://docs.google.com/spreadsheets/d/1P_wqMm3Eu2vV9AddlFigfpbTnq51wiNo8OvcZnW1cPw/edit#gid=0" TargetMode="External"/><Relationship Id="rId1" Type="http://schemas.openxmlformats.org/officeDocument/2006/relationships/slideLayout" Target="../slideLayouts/slideLayout24.xml"/><Relationship Id="rId4" Type="http://schemas.openxmlformats.org/officeDocument/2006/relationships/hyperlink" Target="https://designlab.eng.rpi.edu/edn/projects/capstone-support-dev/repository/112/raw/training/Capstone%20Introduction%20and%20Expectations%20Part%202.mp4"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Daily_Agendas" TargetMode="External"/><Relationship Id="rId2" Type="http://schemas.openxmlformats.org/officeDocument/2006/relationships/hyperlink" Target="https://designlab.eng.rpi.edu/edn/projects/capstone-support-dev/wiki/Capstone_Playbook"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hyperlink" Target="https://designlab.eng.rpi.edu/edn/projects/capstone-support-dev/wiki/Team_Standards_Agreement" TargetMode="Externa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The%20Engineering%20Design%20Process%20Refresher.pptx" TargetMode="External"/><Relationship Id="rId7" Type="http://schemas.openxmlformats.org/officeDocument/2006/relationships/hyperlink" Target="https://designlab.eng.rpi.edu/edn/projects/capstone-support-dev/repository/112/raw/training/EDN%20Guidance%20for%20Out%20of%20Class%20Tasks%20-%20Initial%20Postings.mp4" TargetMode="External"/><Relationship Id="rId2" Type="http://schemas.openxmlformats.org/officeDocument/2006/relationships/notesSlide" Target="../notesSlides/notesSlide24.xml"/><Relationship Id="rId1" Type="http://schemas.openxmlformats.org/officeDocument/2006/relationships/slideLayout" Target="../slideLayouts/slideLayout24.xml"/><Relationship Id="rId6" Type="http://schemas.openxmlformats.org/officeDocument/2006/relationships/hyperlink" Target="https://docs.google.com/spreadsheets/d/1YyuAUceBjjqBNjeVwXmJcqnEKxf7gu66obY1jszcvQQ/edit#gid=0" TargetMode="External"/><Relationship Id="rId5" Type="http://schemas.openxmlformats.org/officeDocument/2006/relationships/hyperlink" Target="https://mediasite.mms.rpi.edu/mediasite/Play/96dceab44ae7447d812f5a216afa97cf1d" TargetMode="External"/><Relationship Id="rId4" Type="http://schemas.openxmlformats.org/officeDocument/2006/relationships/hyperlink" Target="https://mediasite.mms.rpi.edu/mediasite/Play/87d950eccc2942038b1d06530e9217841d"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3.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designlab.eng.rpi.edu/edn/projects/capstone-support-dev/wiki/Meeting_Minutes" TargetMode="External"/><Relationship Id="rId2" Type="http://schemas.openxmlformats.org/officeDocument/2006/relationships/hyperlink" Target="https://designlab.eng.rpi.edu/edn/projects/capstone-support-dev/repository/112/raw/training/Intro%20to%20the%20EDN.mp4"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repository/112/raw/Course%20Documents/RMPL%20Safety%20Module%20Completion%20Instructions-Percipio%20.pdf" TargetMode="Externa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wiki/Subversion_Clients#section-2"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35.PNG"/><Relationship Id="rId4" Type="http://schemas.openxmlformats.org/officeDocument/2006/relationships/hyperlink" Target="https://designlab.eng.rpi.edu/projects/capstone-support-dev/wiki%20-%20Playbook.pptx"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hyperlink" Target="https://wheeldecide.com/?c1=Functionality&amp;c2=Performance&amp;c3=Quality&amp;c4=Usability&amp;c5=Accessibility&amp;c6=Reliability&amp;c7=Durability&amp;c8=Availability&amp;c9=Manufacturability&amp;c10=Maintainability&amp;c11=Environmental%20Impact&amp;c12=Wild%20Card&amp;c13=Interfaces" TargetMode="Externa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hyperlink" Target="https://rpi.percipio.com/"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 Id="rId5" Type="http://schemas.openxmlformats.org/officeDocument/2006/relationships/hyperlink" Target="https://designlab.eng.rpi.edu/edn/projects/capstone-support-dev/repository/112/entry/Rubrics/Needs%20and%20Requirements%20rubric.docx" TargetMode="External"/><Relationship Id="rId4" Type="http://schemas.openxmlformats.org/officeDocument/2006/relationships/hyperlink" Target="https://designlab.eng.rpi.edu/edn/projects/capstone-support-dev/repository/112/raw/Course%20Documents/RMPL%20Safety%20Module%20Completion%20Instructions-Percipio%20.pdf"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 Id="rId4" Type="http://schemas.openxmlformats.org/officeDocument/2006/relationships/image" Target="../media/image38.PNG"/></Relationships>
</file>

<file path=ppt/slides/_rels/slide8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Rubrics/Needs%20and%20Requirements%20rubric.docx" TargetMode="External"/><Relationship Id="rId1" Type="http://schemas.openxmlformats.org/officeDocument/2006/relationships/slideLayout" Target="../slideLayouts/slideLayout2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Classes 1 to 9</a:t>
            </a:r>
          </a:p>
          <a:p>
            <a:r>
              <a:rPr lang="en-US" dirty="0">
                <a:cs typeface="Calibri"/>
              </a:rPr>
              <a:t>Scaffolded Meetings</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normAutofit fontScale="90000"/>
          </a:bodyPr>
          <a:lstStyle/>
          <a:p>
            <a:r>
              <a:rPr lang="en-US" dirty="0">
                <a:cs typeface="Calibri"/>
              </a:rPr>
              <a:t>New Employee On-Boarding </a:t>
            </a:r>
            <a:br>
              <a:rPr lang="en-US" dirty="0">
                <a:cs typeface="Calibri"/>
              </a:rPr>
            </a:br>
            <a:r>
              <a:rPr lang="en-US" dirty="0">
                <a:cs typeface="Calibri"/>
              </a:rPr>
              <a:t>Day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10</a:t>
            </a:fld>
            <a:endParaRPr lang="en-US" dirty="0"/>
          </a:p>
        </p:txBody>
      </p:sp>
      <p:grpSp>
        <p:nvGrpSpPr>
          <p:cNvPr id="4" name="Group 3">
            <a:extLst>
              <a:ext uri="{FF2B5EF4-FFF2-40B4-BE49-F238E27FC236}">
                <a16:creationId xmlns:a16="http://schemas.microsoft.com/office/drawing/2014/main" id="{90754639-962A-7A30-72BB-F18370110E00}"/>
              </a:ext>
            </a:extLst>
          </p:cNvPr>
          <p:cNvGrpSpPr/>
          <p:nvPr/>
        </p:nvGrpSpPr>
        <p:grpSpPr>
          <a:xfrm>
            <a:off x="7086600" y="886834"/>
            <a:ext cx="2999703" cy="830997"/>
            <a:chOff x="7086600" y="886834"/>
            <a:chExt cx="2999703" cy="830997"/>
          </a:xfrm>
        </p:grpSpPr>
        <p:sp>
          <p:nvSpPr>
            <p:cNvPr id="16" name="TextBox 15"/>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17" name="Oval 16"/>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sp>
        <p:nvSpPr>
          <p:cNvPr id="3" name="Title 1">
            <a:extLst>
              <a:ext uri="{FF2B5EF4-FFF2-40B4-BE49-F238E27FC236}">
                <a16:creationId xmlns:a16="http://schemas.microsoft.com/office/drawing/2014/main" id="{2F973A49-E1D4-46F7-0DC1-AC5C9EC953E3}"/>
              </a:ext>
            </a:extLst>
          </p:cNvPr>
          <p:cNvSpPr txBox="1">
            <a:spLocks/>
          </p:cNvSpPr>
          <p:nvPr/>
        </p:nvSpPr>
        <p:spPr>
          <a:xfrm>
            <a:off x="609600" y="3048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cs typeface="Calibri"/>
              </a:rPr>
              <a:t>Class 1 Agenda</a:t>
            </a:r>
            <a:endParaRPr lang="en-US" dirty="0"/>
          </a:p>
        </p:txBody>
      </p:sp>
      <p:pic>
        <p:nvPicPr>
          <p:cNvPr id="10" name="Content Placeholder 9" descr="A screenshot of a computer&#10;&#10;Description automatically generated">
            <a:extLst>
              <a:ext uri="{FF2B5EF4-FFF2-40B4-BE49-F238E27FC236}">
                <a16:creationId xmlns:a16="http://schemas.microsoft.com/office/drawing/2014/main" id="{6F62C562-97E7-C935-1E7F-9285FC79F41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09338" y="1999672"/>
            <a:ext cx="7125324" cy="4228114"/>
          </a:xfrm>
        </p:spPr>
      </p:pic>
    </p:spTree>
    <p:extLst>
      <p:ext uri="{BB962C8B-B14F-4D97-AF65-F5344CB8AC3E}">
        <p14:creationId xmlns:p14="http://schemas.microsoft.com/office/powerpoint/2010/main" val="2100438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solidFill>
                  <a:srgbClr val="FF0000"/>
                </a:solidFill>
                <a:cs typeface="Calibri"/>
              </a:rPr>
              <a:t>Documentation?</a:t>
            </a:r>
          </a:p>
          <a:p>
            <a:pPr lvl="1"/>
            <a:endParaRPr lang="en-US"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7540473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6</a:t>
            </a:r>
            <a:r>
              <a:rPr lang="en-US" sz="1800" dirty="0"/>
              <a:t>)</a:t>
            </a:r>
          </a:p>
        </p:txBody>
      </p:sp>
      <p:sp>
        <p:nvSpPr>
          <p:cNvPr id="10" name="Content Placeholder 2"/>
          <p:cNvSpPr txBox="1">
            <a:spLocks/>
          </p:cNvSpPr>
          <p:nvPr/>
        </p:nvSpPr>
        <p:spPr>
          <a:xfrm>
            <a:off x="1442721" y="1184225"/>
            <a:ext cx="6731308" cy="769763"/>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Jan 26</a:t>
            </a:r>
            <a:r>
              <a:rPr lang="en-US" sz="1400" b="1" baseline="30000" dirty="0">
                <a:solidFill>
                  <a:prstClr val="black"/>
                </a:solidFill>
                <a:ea typeface="+mn-lt"/>
                <a:cs typeface="Calibri" panose="020F0502020204030204"/>
              </a:rPr>
              <a:t>th</a:t>
            </a:r>
            <a:r>
              <a:rPr lang="en-US" sz="1400" b="1" dirty="0">
                <a:solidFill>
                  <a:prstClr val="black"/>
                </a:solidFill>
                <a:ea typeface="+mn-lt"/>
                <a:cs typeface="Calibri" panose="020F0502020204030204"/>
              </a:rPr>
              <a:t> </a:t>
            </a:r>
            <a:r>
              <a:rPr lang="en-US" sz="1400" dirty="0">
                <a:solidFill>
                  <a:prstClr val="black"/>
                </a:solidFill>
                <a:ea typeface="+mn-lt"/>
                <a:cs typeface="Calibri" panose="020F0502020204030204"/>
              </a:rPr>
              <a:t>[1/29 or 1/26]</a:t>
            </a:r>
            <a:endParaRPr lang="en-US" sz="1400" b="1"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442721" y="1955840"/>
            <a:ext cx="6731308" cy="2722990"/>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Day 6 review</a:t>
            </a:r>
            <a:endParaRPr lang="en-US" sz="1400" dirty="0">
              <a:solidFill>
                <a:srgbClr val="FF0000"/>
              </a:solidFill>
              <a:latin typeface="Calibri" panose="020F0502020204030204"/>
              <a:cs typeface="Calibri"/>
            </a:endParaRPr>
          </a:p>
          <a:p>
            <a:pPr marL="514350" lvl="1" indent="-171450" defTabSz="685800">
              <a:spcBef>
                <a:spcPts val="375"/>
              </a:spcBef>
            </a:pPr>
            <a:r>
              <a:rPr lang="en-US" sz="750" dirty="0">
                <a:solidFill>
                  <a:prstClr val="black"/>
                </a:solidFill>
                <a:latin typeface="Calibri" panose="020F0502020204030204"/>
                <a:cs typeface="Calibri"/>
                <a:hlinkClick r:id="rId2"/>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b="1" dirty="0">
                <a:solidFill>
                  <a:prstClr val="black"/>
                </a:solidFill>
                <a:ea typeface="+mn-lt"/>
                <a:cs typeface="Calibri" panose="020F0502020204030204"/>
              </a:rPr>
              <a:t>Everyone </a:t>
            </a:r>
            <a:r>
              <a:rPr lang="en-US" sz="1400" dirty="0">
                <a:solidFill>
                  <a:prstClr val="black"/>
                </a:solidFill>
                <a:ea typeface="+mn-lt"/>
                <a:cs typeface="Calibri" panose="020F0502020204030204"/>
              </a:rPr>
              <a:t>should have their repository checked out by now. See your PE </a:t>
            </a:r>
            <a:r>
              <a:rPr lang="en-US" sz="1400" b="1" dirty="0">
                <a:solidFill>
                  <a:prstClr val="black"/>
                </a:solidFill>
                <a:ea typeface="+mn-lt"/>
                <a:cs typeface="Calibri" panose="020F0502020204030204"/>
              </a:rPr>
              <a:t>NOW</a:t>
            </a:r>
            <a:r>
              <a:rPr lang="en-US" sz="1400" dirty="0">
                <a:solidFill>
                  <a:prstClr val="black"/>
                </a:solidFill>
                <a:ea typeface="+mn-lt"/>
                <a:cs typeface="Calibri" panose="020F0502020204030204"/>
              </a:rPr>
              <a:t> if you are still having difficulty.</a:t>
            </a:r>
          </a:p>
          <a:p>
            <a:pPr marL="171450" indent="-171450" defTabSz="685800">
              <a:spcBef>
                <a:spcPts val="750"/>
              </a:spcBef>
            </a:pPr>
            <a:r>
              <a:rPr lang="en-US" sz="1400" dirty="0">
                <a:solidFill>
                  <a:prstClr val="black"/>
                </a:solidFill>
                <a:ea typeface="+mn-lt"/>
                <a:cs typeface="Calibri" panose="020F0502020204030204"/>
              </a:rPr>
              <a:t>Complete the Online Safety Training in </a:t>
            </a:r>
            <a:r>
              <a:rPr lang="en-US" sz="1400" dirty="0" err="1">
                <a:solidFill>
                  <a:prstClr val="black"/>
                </a:solidFill>
                <a:ea typeface="+mn-lt"/>
                <a:cs typeface="Calibri" panose="020F0502020204030204"/>
              </a:rPr>
              <a:t>Percipio</a:t>
            </a:r>
            <a:r>
              <a:rPr lang="en-US" sz="1400" dirty="0">
                <a:solidFill>
                  <a:prstClr val="black"/>
                </a:solidFill>
                <a:ea typeface="+mn-lt"/>
                <a:cs typeface="Calibri" panose="020F0502020204030204"/>
              </a:rPr>
              <a:t> </a:t>
            </a:r>
            <a:r>
              <a:rPr lang="en-US" sz="1400" b="1" dirty="0">
                <a:ea typeface="+mn-lt"/>
                <a:cs typeface="Calibri" panose="020F0502020204030204"/>
              </a:rPr>
              <a:t>before Friday, 01/26</a:t>
            </a:r>
          </a:p>
          <a:p>
            <a:pPr marL="514350" lvl="1"/>
            <a:r>
              <a:rPr lang="en-US" sz="1300" u="sng" dirty="0">
                <a:hlinkClick r:id="rId3"/>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Orientation-4.0</a:t>
            </a:r>
          </a:p>
          <a:p>
            <a:pPr marL="514350" lvl="1" indent="-214313" defTabSz="685800">
              <a:spcBef>
                <a:spcPts val="375"/>
              </a:spcBef>
            </a:pPr>
            <a:r>
              <a:rPr lang="en-US" sz="1300" dirty="0">
                <a:solidFill>
                  <a:prstClr val="black"/>
                </a:solidFill>
                <a:ea typeface="+mn-lt"/>
                <a:cs typeface="Calibri" panose="020F0502020204030204"/>
              </a:rPr>
              <a:t>Instructions - </a:t>
            </a:r>
            <a:r>
              <a:rPr lang="en-US" sz="1000" dirty="0">
                <a:solidFill>
                  <a:prstClr val="black"/>
                </a:solidFill>
                <a:ea typeface="+mn-lt"/>
                <a:cs typeface="Calibri" panose="020F0502020204030204"/>
                <a:hlinkClick r:id="rId4"/>
              </a:rPr>
              <a:t>https://designlab.eng.rpi.edu/edn/projects/capstone-support-dev/repository/112/raw/Course%20Documents/RMPL%20Safety%20Module%20Completion%20Instructions-Percipio%20.pdf</a:t>
            </a:r>
            <a:endParaRPr lang="en-US" sz="1400" dirty="0">
              <a:solidFill>
                <a:prstClr val="black"/>
              </a:solidFill>
              <a:ea typeface="+mn-lt"/>
              <a:cs typeface="Calibri" panose="020F0502020204030204"/>
            </a:endParaRPr>
          </a:p>
          <a:p>
            <a:pPr marL="514350" lvl="1" indent="-214313" defTabSz="685800">
              <a:spcBef>
                <a:spcPts val="375"/>
              </a:spcBef>
            </a:pPr>
            <a:r>
              <a:rPr lang="en-US" sz="1400" dirty="0">
                <a:solidFill>
                  <a:prstClr val="black"/>
                </a:solidFill>
                <a:ea typeface="+mn-lt"/>
                <a:cs typeface="Calibri" panose="020F0502020204030204"/>
              </a:rPr>
              <a:t>Post completed safety certificate in a thread in the Project Management Forum </a:t>
            </a:r>
          </a:p>
          <a:p>
            <a:pPr marL="514350" lvl="1" indent="-214313" defTabSz="685800">
              <a:spcBef>
                <a:spcPts val="375"/>
              </a:spcBef>
            </a:pP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254313" y="110546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28600" y="270888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nvGrpSpPr>
          <p:cNvPr id="3" name="Group 2">
            <a:extLst>
              <a:ext uri="{FF2B5EF4-FFF2-40B4-BE49-F238E27FC236}">
                <a16:creationId xmlns:a16="http://schemas.microsoft.com/office/drawing/2014/main" id="{297E82F5-0439-BEAC-8DDB-2B21BDB72108}"/>
              </a:ext>
            </a:extLst>
          </p:cNvPr>
          <p:cNvGrpSpPr/>
          <p:nvPr/>
        </p:nvGrpSpPr>
        <p:grpSpPr>
          <a:xfrm>
            <a:off x="325199" y="4678830"/>
            <a:ext cx="7848830" cy="1908364"/>
            <a:chOff x="402467" y="735237"/>
            <a:chExt cx="7848830" cy="1908364"/>
          </a:xfrm>
        </p:grpSpPr>
        <p:sp>
          <p:nvSpPr>
            <p:cNvPr id="8" name="Content Placeholder 2"/>
            <p:cNvSpPr txBox="1">
              <a:spLocks/>
            </p:cNvSpPr>
            <p:nvPr/>
          </p:nvSpPr>
          <p:spPr>
            <a:xfrm>
              <a:off x="1519989" y="735237"/>
              <a:ext cx="6731308" cy="1908364"/>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b="1" dirty="0">
                  <a:solidFill>
                    <a:prstClr val="black"/>
                  </a:solidFill>
                  <a:latin typeface="Calibri" panose="020F0502020204030204"/>
                  <a:cs typeface="Calibri"/>
                </a:rPr>
                <a:t>Project Technical Work</a:t>
              </a:r>
            </a:p>
            <a:p>
              <a:pPr marL="171450" indent="-171450" defTabSz="685800">
                <a:lnSpc>
                  <a:spcPct val="100000"/>
                </a:lnSpc>
                <a:spcBef>
                  <a:spcPts val="600"/>
                </a:spcBef>
              </a:pPr>
              <a:r>
                <a:rPr lang="en-US" sz="1400" dirty="0">
                  <a:solidFill>
                    <a:prstClr val="black"/>
                  </a:solidFill>
                  <a:latin typeface="Calibri" panose="020F0502020204030204"/>
                  <a:cs typeface="Calibri"/>
                </a:rPr>
                <a:t>Read the Project Statement &amp; Objectives Wiki page in preparation for Day 6 review</a:t>
              </a:r>
            </a:p>
            <a:p>
              <a:pPr marL="457200" lvl="1" indent="-117475" defTabSz="685800">
                <a:spcBef>
                  <a:spcPts val="750"/>
                </a:spcBef>
              </a:pPr>
              <a:r>
                <a:rPr lang="en-US" sz="900" dirty="0">
                  <a:solidFill>
                    <a:prstClr val="black"/>
                  </a:solidFill>
                  <a:latin typeface="Calibri" panose="020F0502020204030204"/>
                  <a:cs typeface="Calibri"/>
                  <a:hlinkClick r:id="rId5"/>
                </a:rPr>
                <a:t>https://designlab.eng.rpi.edu/edn/projects/capstone-support-dev/wiki/Project_Statement_and_Objectives</a:t>
              </a:r>
              <a:r>
                <a:rPr lang="en-US" sz="900" dirty="0">
                  <a:solidFill>
                    <a:prstClr val="black"/>
                  </a:solidFill>
                  <a:latin typeface="Calibri" panose="020F0502020204030204"/>
                  <a:cs typeface="Calibri"/>
                </a:rPr>
                <a:t> </a:t>
              </a:r>
            </a:p>
            <a:p>
              <a:pPr marL="171450" indent="-171450" defTabSz="685800">
                <a:lnSpc>
                  <a:spcPct val="100000"/>
                </a:lnSpc>
                <a:spcBef>
                  <a:spcPts val="600"/>
                </a:spcBef>
              </a:pPr>
              <a:r>
                <a:rPr lang="en-US" sz="1400" dirty="0">
                  <a:solidFill>
                    <a:prstClr val="black"/>
                  </a:solidFill>
                  <a:ea typeface="+mn-lt"/>
                  <a:cs typeface="Calibri" panose="020F0502020204030204"/>
                </a:rPr>
                <a:t>Read the Engineering Tools and Methods Wiki page in preparation for Day 6 review</a:t>
              </a:r>
            </a:p>
            <a:p>
              <a:pPr marL="457200" lvl="1" indent="-171450" defTabSz="685800">
                <a:spcBef>
                  <a:spcPts val="750"/>
                </a:spcBef>
              </a:pPr>
              <a:r>
                <a:rPr lang="en-US" sz="1000" dirty="0">
                  <a:solidFill>
                    <a:prstClr val="black"/>
                  </a:solidFill>
                  <a:ea typeface="+mn-lt"/>
                  <a:cs typeface="Calibri" panose="020F0502020204030204"/>
                  <a:hlinkClick r:id="rId6"/>
                </a:rPr>
                <a:t>https://designlab.eng.rpi.edu/edn/projects/capstone-support-dev/wiki/Engineering_Tools_and_Methods_Worksheet</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Update Needs &amp; Requirements Workbook based on feedback and update file in Repository</a:t>
              </a:r>
              <a:endParaRPr lang="en-US" sz="1400" dirty="0">
                <a:solidFill>
                  <a:prstClr val="black"/>
                </a:solidFill>
                <a:latin typeface="Calibri" panose="020F0502020204030204"/>
                <a:cs typeface="Calibri"/>
              </a:endParaRP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101</a:t>
            </a:fld>
            <a:endParaRPr lang="en-US" sz="1200" dirty="0"/>
          </a:p>
        </p:txBody>
      </p:sp>
    </p:spTree>
    <p:extLst>
      <p:ext uri="{BB962C8B-B14F-4D97-AF65-F5344CB8AC3E}">
        <p14:creationId xmlns:p14="http://schemas.microsoft.com/office/powerpoint/2010/main" val="290436178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102</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8" name="Picture 7" descr="A chart with text and numbers&#10;&#10;Description automatically generated with medium confidence">
            <a:extLst>
              <a:ext uri="{FF2B5EF4-FFF2-40B4-BE49-F238E27FC236}">
                <a16:creationId xmlns:a16="http://schemas.microsoft.com/office/drawing/2014/main" id="{E5504F0A-1503-C0F2-BF3E-35656A7029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0662" y="1878747"/>
            <a:ext cx="5582675" cy="3100505"/>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13873326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Ask me 1-2 QUESTIONS about the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104</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Engineering Documentation?</a:t>
            </a:r>
            <a:endParaRPr lang="en-US" dirty="0"/>
          </a:p>
        </p:txBody>
      </p:sp>
      <p:sp>
        <p:nvSpPr>
          <p:cNvPr id="3" name="Content Placeholder 2"/>
          <p:cNvSpPr>
            <a:spLocks noGrp="1"/>
          </p:cNvSpPr>
          <p:nvPr>
            <p:ph idx="1"/>
          </p:nvPr>
        </p:nvSpPr>
        <p:spPr/>
        <p:txBody>
          <a:bodyPr>
            <a:normAutofit/>
          </a:bodyPr>
          <a:lstStyle/>
          <a:p>
            <a:pPr marL="0" indent="0">
              <a:buNone/>
            </a:pPr>
            <a:r>
              <a:rPr lang="en-US" sz="2700" spc="-1" dirty="0">
                <a:solidFill>
                  <a:srgbClr val="000000"/>
                </a:solidFill>
                <a:uFill>
                  <a:solidFill>
                    <a:srgbClr val="FFFFFF"/>
                  </a:solidFill>
                </a:uFill>
              </a:rPr>
              <a:t>Living record of your work so that:</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Sketches, ideas, discussions</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Test setup, results, failures &amp; successes</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Feedback &amp; help can be offered</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Easy to incorporate into client meeting presentations and the final design report</a:t>
            </a:r>
          </a:p>
          <a:p>
            <a:pPr marL="270" indent="0">
              <a:spcBef>
                <a:spcPts val="421"/>
              </a:spcBef>
              <a:buClr>
                <a:srgbClr val="000000"/>
              </a:buClr>
              <a:buNone/>
            </a:pPr>
            <a:endParaRPr lang="en-US" sz="2700" spc="-1" dirty="0">
              <a:solidFill>
                <a:srgbClr val="000000"/>
              </a:solidFill>
              <a:uFill>
                <a:solidFill>
                  <a:srgbClr val="FFFFFF"/>
                </a:solidFill>
              </a:uFill>
            </a:endParaRPr>
          </a:p>
        </p:txBody>
      </p:sp>
      <p:sp>
        <p:nvSpPr>
          <p:cNvPr id="4" name="Slide Number Placeholder 3"/>
          <p:cNvSpPr>
            <a:spLocks noGrp="1"/>
          </p:cNvSpPr>
          <p:nvPr>
            <p:ph type="sldNum" sz="quarter" idx="12"/>
          </p:nvPr>
        </p:nvSpPr>
        <p:spPr/>
        <p:txBody>
          <a:bodyPr/>
          <a:lstStyle/>
          <a:p>
            <a:fld id="{1E53C9B5-D1E4-41C4-9032-1ACE4595E517}" type="slidenum">
              <a:rPr lang="en-US" sz="1200" smtClean="0"/>
              <a:t>105</a:t>
            </a:fld>
            <a:endParaRPr lang="en-US" sz="1200" dirty="0"/>
          </a:p>
        </p:txBody>
      </p:sp>
    </p:spTree>
    <p:extLst>
      <p:ext uri="{BB962C8B-B14F-4D97-AF65-F5344CB8AC3E}">
        <p14:creationId xmlns:p14="http://schemas.microsoft.com/office/powerpoint/2010/main" val="296462847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106</a:t>
            </a:fld>
            <a:endParaRPr lang="en-US" sz="1200" dirty="0"/>
          </a:p>
        </p:txBody>
      </p:sp>
      <p:sp>
        <p:nvSpPr>
          <p:cNvPr id="5" name="TextBox 4"/>
          <p:cNvSpPr txBox="1"/>
          <p:nvPr/>
        </p:nvSpPr>
        <p:spPr>
          <a:xfrm>
            <a:off x="1009650" y="5257800"/>
            <a:ext cx="6477000" cy="707886"/>
          </a:xfrm>
          <a:prstGeom prst="rect">
            <a:avLst/>
          </a:prstGeom>
          <a:noFill/>
          <a:ln w="28575">
            <a:solidFill>
              <a:srgbClr val="C00000"/>
            </a:solidFill>
          </a:ln>
        </p:spPr>
        <p:txBody>
          <a:bodyPr wrap="square" rtlCol="0">
            <a:spAutoFit/>
          </a:bodyPr>
          <a:lstStyle/>
          <a:p>
            <a:r>
              <a:rPr lang="en-US" sz="2000" b="1" dirty="0"/>
              <a:t>Everyone (now and future) can understand the Who, What, When, Where, Why, and How of the team’s work</a:t>
            </a:r>
          </a:p>
        </p:txBody>
      </p:sp>
      <p:pic>
        <p:nvPicPr>
          <p:cNvPr id="7" name="Picture 6">
            <a:extLst>
              <a:ext uri="{FF2B5EF4-FFF2-40B4-BE49-F238E27FC236}">
                <a16:creationId xmlns:a16="http://schemas.microsoft.com/office/drawing/2014/main" id="{719EE636-E882-4BFC-A77E-3552731E70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76725" y="3340100"/>
            <a:ext cx="895350" cy="895350"/>
          </a:xfrm>
          <a:prstGeom prst="rect">
            <a:avLst/>
          </a:prstGeom>
        </p:spPr>
      </p:pic>
    </p:spTree>
    <p:extLst>
      <p:ext uri="{BB962C8B-B14F-4D97-AF65-F5344CB8AC3E}">
        <p14:creationId xmlns:p14="http://schemas.microsoft.com/office/powerpoint/2010/main" val="374590041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Corporate Communication &amp; Documentation </a:t>
            </a:r>
            <a:br>
              <a:rPr lang="en-US" dirty="0"/>
            </a:br>
            <a:r>
              <a:rPr lang="en-US" dirty="0"/>
              <a:t>Policies </a:t>
            </a:r>
            <a:r>
              <a:rPr lang="en-US" b="1" dirty="0"/>
              <a:t>Reminder</a:t>
            </a:r>
          </a:p>
        </p:txBody>
      </p:sp>
      <p:sp>
        <p:nvSpPr>
          <p:cNvPr id="3" name="Content Placeholder 2"/>
          <p:cNvSpPr>
            <a:spLocks noGrp="1"/>
          </p:cNvSpPr>
          <p:nvPr>
            <p:ph idx="1"/>
          </p:nvPr>
        </p:nvSpPr>
        <p:spPr>
          <a:xfrm>
            <a:off x="628650" y="1545360"/>
            <a:ext cx="7886700" cy="4800600"/>
          </a:xfrm>
        </p:spPr>
        <p:txBody>
          <a:bodyPr>
            <a:normAutofit fontScale="92500" lnSpcReduction="10000"/>
          </a:bodyPr>
          <a:lstStyle/>
          <a:p>
            <a:r>
              <a:rPr lang="en-US" dirty="0"/>
              <a:t>Electronic Design Notebook - REQUIRED for all project work &amp; effort</a:t>
            </a:r>
          </a:p>
          <a:p>
            <a:r>
              <a:rPr lang="en-US" dirty="0"/>
              <a:t>Webex (only)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endParaRPr lang="en-US" dirty="0"/>
          </a:p>
          <a:p>
            <a:r>
              <a:rPr lang="en-US" dirty="0"/>
              <a:t>Webex Teams is good for chat and live meetings, but project documentation should </a:t>
            </a:r>
            <a:r>
              <a:rPr lang="en-US" b="1" dirty="0"/>
              <a:t>start on and stay in </a:t>
            </a:r>
            <a:r>
              <a:rPr lang="en-US" dirty="0"/>
              <a:t>the </a:t>
            </a:r>
            <a:r>
              <a:rPr lang="en-US" dirty="0">
                <a:cs typeface="Calibri"/>
              </a:rPr>
              <a:t>Electronic Design Notebook (</a:t>
            </a:r>
            <a:r>
              <a:rPr lang="en-US" dirty="0"/>
              <a:t>EDN) Forum or Repository.</a:t>
            </a:r>
          </a:p>
          <a:p>
            <a:pPr lvl="1"/>
            <a:r>
              <a:rPr lang="en-US" dirty="0"/>
              <a:t>Simple/easy solution is to never put it on Webex (or elsewhere)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B1BA8-0F8B-49AE-8214-48FA05D459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31117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0" indent="0" algn="ctr">
              <a:lnSpc>
                <a:spcPct val="150000"/>
              </a:lnSpc>
              <a:buNone/>
            </a:pPr>
            <a:r>
              <a:rPr lang="en-US" sz="2400" b="1" dirty="0">
                <a:ea typeface="+mn-lt"/>
                <a:cs typeface="+mn-lt"/>
              </a:rPr>
              <a:t>True or False</a:t>
            </a:r>
          </a:p>
          <a:p>
            <a:pPr marL="457200" indent="-457200">
              <a:lnSpc>
                <a:spcPct val="150000"/>
              </a:lnSpc>
              <a:buAutoNum type="arabicPeriod"/>
            </a:pPr>
            <a:r>
              <a:rPr lang="en-US" sz="2400" dirty="0">
                <a:ea typeface="+mn-lt"/>
                <a:cs typeface="+mn-lt"/>
              </a:rPr>
              <a:t>Information should be complete before documented?</a:t>
            </a:r>
          </a:p>
          <a:p>
            <a:pPr marL="457200" indent="-457200">
              <a:lnSpc>
                <a:spcPct val="150000"/>
              </a:lnSpc>
              <a:buAutoNum type="arabicPeriod"/>
            </a:pPr>
            <a:r>
              <a:rPr lang="en-US" sz="2400" dirty="0">
                <a:ea typeface="+mn-lt"/>
                <a:cs typeface="+mn-lt"/>
              </a:rPr>
              <a:t>It is necessary to document negative results?</a:t>
            </a:r>
          </a:p>
          <a:p>
            <a:pPr marL="457200" indent="-457200">
              <a:lnSpc>
                <a:spcPct val="150000"/>
              </a:lnSpc>
              <a:buAutoNum type="arabicPeriod"/>
            </a:pPr>
            <a:r>
              <a:rPr lang="en-US" sz="2400" dirty="0">
                <a:ea typeface="+mn-lt"/>
                <a:cs typeface="+mn-lt"/>
              </a:rPr>
              <a:t>Teammates share responsibility with PE/CE to offer technical feedback on EDN posts?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108</a:t>
            </a:fld>
            <a:endParaRPr lang="en-US" sz="1200" dirty="0"/>
          </a:p>
        </p:txBody>
      </p:sp>
    </p:spTree>
    <p:extLst>
      <p:ext uri="{BB962C8B-B14F-4D97-AF65-F5344CB8AC3E}">
        <p14:creationId xmlns:p14="http://schemas.microsoft.com/office/powerpoint/2010/main" val="44445005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Project Statement &amp; Objectives Q&amp;A</a:t>
            </a:r>
          </a:p>
        </p:txBody>
      </p:sp>
      <p:sp>
        <p:nvSpPr>
          <p:cNvPr id="3" name="Content Placeholder 2"/>
          <p:cNvSpPr>
            <a:spLocks noGrp="1"/>
          </p:cNvSpPr>
          <p:nvPr>
            <p:ph idx="1"/>
          </p:nvPr>
        </p:nvSpPr>
        <p:spPr/>
        <p:txBody>
          <a:bodyPr>
            <a:normAutofit/>
          </a:bodyPr>
          <a:lstStyle/>
          <a:p>
            <a:pPr marL="0" indent="0">
              <a:buNone/>
            </a:pPr>
            <a:r>
              <a:rPr lang="en-US" dirty="0"/>
              <a:t>Action Item was to read the wiki page…</a:t>
            </a:r>
          </a:p>
          <a:p>
            <a:pPr marL="0" indent="0">
              <a:buNone/>
            </a:pPr>
            <a:r>
              <a:rPr lang="en-US" dirty="0"/>
              <a:t>Ask me 1-2 QUESTIONS about the content!</a:t>
            </a:r>
          </a:p>
          <a:p>
            <a:endParaRPr lang="en-US" dirty="0"/>
          </a:p>
          <a:p>
            <a:r>
              <a:rPr lang="en-US" dirty="0"/>
              <a:t>What is a Project Statement &amp; Objectives (PSO)?</a:t>
            </a:r>
          </a:p>
          <a:p>
            <a:r>
              <a:rPr lang="en-US" dirty="0"/>
              <a:t>What is difference between the Long Term and Short Term Goals?</a:t>
            </a:r>
          </a:p>
          <a:p>
            <a:r>
              <a:rPr lang="en-US" dirty="0"/>
              <a:t>What is difference between an objective and a deliverable?</a:t>
            </a:r>
          </a:p>
          <a:p>
            <a:r>
              <a:rPr lang="en-US" dirty="0"/>
              <a:t>Where is the PSO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109</a:t>
            </a:fld>
            <a:endParaRPr lang="en-US" sz="1200"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99332"/>
            <a:ext cx="8229600" cy="1143000"/>
          </a:xfrm>
        </p:spPr>
        <p:txBody>
          <a:bodyPr>
            <a:normAutofit/>
          </a:bodyPr>
          <a:lstStyle/>
          <a:p>
            <a:pPr algn="ctr"/>
            <a:r>
              <a:rPr lang="en-US" sz="4000" dirty="0">
                <a:latin typeface="Arial" panose="020B0604020202020204" pitchFamily="34" charset="0"/>
                <a:cs typeface="Arial" panose="020B0604020202020204" pitchFamily="34" charset="0"/>
              </a:rPr>
              <a:t>Faculty – Chief Engineers</a:t>
            </a:r>
            <a:endParaRPr lang="en-US" sz="4000" i="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6457950" y="5956157"/>
            <a:ext cx="2057400" cy="365125"/>
          </a:xfrm>
        </p:spPr>
        <p:txBody>
          <a:bodyPr/>
          <a:lstStyle/>
          <a:p>
            <a:fld id="{028FE254-016A-4E51-98AE-D4B4E3F12C32}" type="slidenum">
              <a:rPr lang="en-US" sz="1200" smtClean="0"/>
              <a:t>11</a:t>
            </a:fld>
            <a:endParaRPr lang="en-US" sz="1200" dirty="0"/>
          </a:p>
        </p:txBody>
      </p:sp>
      <p:sp>
        <p:nvSpPr>
          <p:cNvPr id="12" name="Rectangle 11">
            <a:extLst>
              <a:ext uri="{FF2B5EF4-FFF2-40B4-BE49-F238E27FC236}">
                <a16:creationId xmlns:a16="http://schemas.microsoft.com/office/drawing/2014/main" id="{1984434A-01C0-C57B-FDDD-F1F4FFB6A84F}"/>
              </a:ext>
            </a:extLst>
          </p:cNvPr>
          <p:cNvSpPr/>
          <p:nvPr/>
        </p:nvSpPr>
        <p:spPr>
          <a:xfrm>
            <a:off x="2207314" y="4030927"/>
            <a:ext cx="217237" cy="242289"/>
          </a:xfrm>
          <a:prstGeom prst="rect">
            <a:avLst/>
          </a:prstGeom>
          <a:solidFill>
            <a:schemeClr val="bg1"/>
          </a:solidFill>
        </p:spPr>
        <p:txBody>
          <a:bodyPr wrap="none">
            <a:spAutoFit/>
          </a:bodyPr>
          <a:lstStyle/>
          <a:p>
            <a:endParaRPr lang="en-US" sz="857" dirty="0"/>
          </a:p>
        </p:txBody>
      </p:sp>
      <p:grpSp>
        <p:nvGrpSpPr>
          <p:cNvPr id="3" name="Group 2">
            <a:extLst>
              <a:ext uri="{FF2B5EF4-FFF2-40B4-BE49-F238E27FC236}">
                <a16:creationId xmlns:a16="http://schemas.microsoft.com/office/drawing/2014/main" id="{B5043A99-6A93-9740-9E2D-687F3C056991}"/>
              </a:ext>
            </a:extLst>
          </p:cNvPr>
          <p:cNvGrpSpPr>
            <a:grpSpLocks noChangeAspect="1"/>
          </p:cNvGrpSpPr>
          <p:nvPr/>
        </p:nvGrpSpPr>
        <p:grpSpPr>
          <a:xfrm>
            <a:off x="1081500" y="1280628"/>
            <a:ext cx="6858000" cy="4831654"/>
            <a:chOff x="266662" y="1875215"/>
            <a:chExt cx="5554474" cy="3913283"/>
          </a:xfrm>
        </p:grpSpPr>
        <p:sp>
          <p:nvSpPr>
            <p:cNvPr id="8" name="TextBox 7">
              <a:extLst>
                <a:ext uri="{FF2B5EF4-FFF2-40B4-BE49-F238E27FC236}">
                  <a16:creationId xmlns:a16="http://schemas.microsoft.com/office/drawing/2014/main" id="{1E7F5A53-512A-709A-9A15-DED2C53875B0}"/>
                </a:ext>
              </a:extLst>
            </p:cNvPr>
            <p:cNvSpPr txBox="1"/>
            <p:nvPr/>
          </p:nvSpPr>
          <p:spPr>
            <a:xfrm>
              <a:off x="266662" y="3359681"/>
              <a:ext cx="804730" cy="300082"/>
            </a:xfrm>
            <a:prstGeom prst="rect">
              <a:avLst/>
            </a:prstGeom>
            <a:noFill/>
          </p:spPr>
          <p:txBody>
            <a:bodyPr wrap="square" rtlCol="0">
              <a:spAutoFit/>
            </a:bodyPr>
            <a:lstStyle/>
            <a:p>
              <a:pPr defTabSz="685800"/>
              <a:r>
                <a:rPr lang="en-US" sz="1350" b="1" dirty="0">
                  <a:solidFill>
                    <a:prstClr val="black"/>
                  </a:solidFill>
                  <a:latin typeface="Calibri"/>
                </a:rPr>
                <a:t> MANE</a:t>
              </a:r>
            </a:p>
          </p:txBody>
        </p:sp>
        <p:sp>
          <p:nvSpPr>
            <p:cNvPr id="22" name="TextBox 21">
              <a:extLst>
                <a:ext uri="{FF2B5EF4-FFF2-40B4-BE49-F238E27FC236}">
                  <a16:creationId xmlns:a16="http://schemas.microsoft.com/office/drawing/2014/main" id="{355A1565-790B-C849-F0D8-AE6FBFE213A1}"/>
                </a:ext>
              </a:extLst>
            </p:cNvPr>
            <p:cNvSpPr txBox="1"/>
            <p:nvPr/>
          </p:nvSpPr>
          <p:spPr>
            <a:xfrm>
              <a:off x="266662" y="2181935"/>
              <a:ext cx="678623" cy="300082"/>
            </a:xfrm>
            <a:prstGeom prst="rect">
              <a:avLst/>
            </a:prstGeom>
            <a:noFill/>
          </p:spPr>
          <p:txBody>
            <a:bodyPr wrap="square" rtlCol="0">
              <a:spAutoFit/>
            </a:bodyPr>
            <a:lstStyle/>
            <a:p>
              <a:pPr defTabSz="685800"/>
              <a:r>
                <a:rPr lang="en-US" sz="1350" b="1" dirty="0">
                  <a:solidFill>
                    <a:prstClr val="black"/>
                  </a:solidFill>
                  <a:latin typeface="Calibri"/>
                </a:rPr>
                <a:t>ECSE</a:t>
              </a:r>
            </a:p>
          </p:txBody>
        </p:sp>
        <p:sp>
          <p:nvSpPr>
            <p:cNvPr id="23" name="TextBox 22">
              <a:extLst>
                <a:ext uri="{FF2B5EF4-FFF2-40B4-BE49-F238E27FC236}">
                  <a16:creationId xmlns:a16="http://schemas.microsoft.com/office/drawing/2014/main" id="{5ABDB94E-F9C8-A323-ECB3-E7A0DB941B31}"/>
                </a:ext>
              </a:extLst>
            </p:cNvPr>
            <p:cNvSpPr txBox="1"/>
            <p:nvPr/>
          </p:nvSpPr>
          <p:spPr>
            <a:xfrm>
              <a:off x="505221" y="4772227"/>
              <a:ext cx="540843" cy="300082"/>
            </a:xfrm>
            <a:prstGeom prst="rect">
              <a:avLst/>
            </a:prstGeom>
            <a:solidFill>
              <a:schemeClr val="bg1"/>
            </a:solidFill>
          </p:spPr>
          <p:txBody>
            <a:bodyPr wrap="square" rtlCol="0">
              <a:spAutoFit/>
            </a:bodyPr>
            <a:lstStyle/>
            <a:p>
              <a:pPr defTabSz="685800"/>
              <a:r>
                <a:rPr lang="en-US" sz="1350" b="1" dirty="0">
                  <a:solidFill>
                    <a:prstClr val="black"/>
                  </a:solidFill>
                  <a:latin typeface="Calibri"/>
                </a:rPr>
                <a:t>MSE</a:t>
              </a:r>
            </a:p>
          </p:txBody>
        </p:sp>
        <p:sp>
          <p:nvSpPr>
            <p:cNvPr id="24" name="TextBox 23">
              <a:extLst>
                <a:ext uri="{FF2B5EF4-FFF2-40B4-BE49-F238E27FC236}">
                  <a16:creationId xmlns:a16="http://schemas.microsoft.com/office/drawing/2014/main" id="{1D6A7C7D-9ED7-5BC5-04DB-CE4C2856130C}"/>
                </a:ext>
              </a:extLst>
            </p:cNvPr>
            <p:cNvSpPr txBox="1"/>
            <p:nvPr/>
          </p:nvSpPr>
          <p:spPr>
            <a:xfrm>
              <a:off x="4345969" y="4772227"/>
              <a:ext cx="540843" cy="300082"/>
            </a:xfrm>
            <a:prstGeom prst="rect">
              <a:avLst/>
            </a:prstGeom>
            <a:solidFill>
              <a:schemeClr val="bg1"/>
            </a:solidFill>
          </p:spPr>
          <p:txBody>
            <a:bodyPr wrap="square" rtlCol="0">
              <a:spAutoFit/>
            </a:bodyPr>
            <a:lstStyle/>
            <a:p>
              <a:pPr defTabSz="685800"/>
              <a:r>
                <a:rPr lang="en-US" sz="1350" b="1" dirty="0">
                  <a:solidFill>
                    <a:prstClr val="black"/>
                  </a:solidFill>
                  <a:latin typeface="Calibri"/>
                </a:rPr>
                <a:t>ISYE</a:t>
              </a:r>
            </a:p>
          </p:txBody>
        </p:sp>
        <p:grpSp>
          <p:nvGrpSpPr>
            <p:cNvPr id="26" name="Group 25">
              <a:extLst>
                <a:ext uri="{FF2B5EF4-FFF2-40B4-BE49-F238E27FC236}">
                  <a16:creationId xmlns:a16="http://schemas.microsoft.com/office/drawing/2014/main" id="{6421D334-B560-E072-F93D-812BE235F156}"/>
                </a:ext>
              </a:extLst>
            </p:cNvPr>
            <p:cNvGrpSpPr/>
            <p:nvPr/>
          </p:nvGrpSpPr>
          <p:grpSpPr>
            <a:xfrm>
              <a:off x="2013679" y="1875215"/>
              <a:ext cx="743963" cy="1282904"/>
              <a:chOff x="2711585" y="1366395"/>
              <a:chExt cx="991950" cy="1710538"/>
            </a:xfrm>
          </p:grpSpPr>
          <p:pic>
            <p:nvPicPr>
              <p:cNvPr id="3076" name="Picture 3075">
                <a:extLst>
                  <a:ext uri="{FF2B5EF4-FFF2-40B4-BE49-F238E27FC236}">
                    <a16:creationId xmlns:a16="http://schemas.microsoft.com/office/drawing/2014/main" id="{D3AD7C4C-8D19-C9CF-CC55-674617CB98F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711585" y="1366395"/>
                <a:ext cx="991950" cy="1246908"/>
              </a:xfrm>
              <a:prstGeom prst="rect">
                <a:avLst/>
              </a:prstGeom>
              <a:solidFill>
                <a:schemeClr val="bg1"/>
              </a:solidFill>
            </p:spPr>
          </p:pic>
          <p:sp>
            <p:nvSpPr>
              <p:cNvPr id="3077" name="TextBox 3076">
                <a:extLst>
                  <a:ext uri="{FF2B5EF4-FFF2-40B4-BE49-F238E27FC236}">
                    <a16:creationId xmlns:a16="http://schemas.microsoft.com/office/drawing/2014/main" id="{0E1C17A8-6DA5-4157-98B7-3A629A54DAE4}"/>
                  </a:ext>
                </a:extLst>
              </p:cNvPr>
              <p:cNvSpPr txBox="1"/>
              <p:nvPr/>
            </p:nvSpPr>
            <p:spPr>
              <a:xfrm>
                <a:off x="2711585" y="2615268"/>
                <a:ext cx="929483" cy="461665"/>
              </a:xfrm>
              <a:prstGeom prst="rect">
                <a:avLst/>
              </a:prstGeom>
              <a:solidFill>
                <a:schemeClr val="bg1"/>
              </a:solidFill>
            </p:spPr>
            <p:txBody>
              <a:bodyPr wrap="square" rtlCol="0">
                <a:spAutoFit/>
              </a:bodyPr>
              <a:lstStyle/>
              <a:p>
                <a:pPr algn="ctr" defTabSz="685800"/>
                <a:r>
                  <a:rPr lang="en-US" sz="825" dirty="0">
                    <a:solidFill>
                      <a:prstClr val="black"/>
                    </a:solidFill>
                    <a:latin typeface="Calibri"/>
                  </a:rPr>
                  <a:t>Junichi Kanai</a:t>
                </a:r>
              </a:p>
            </p:txBody>
          </p:sp>
        </p:grpSp>
        <p:sp>
          <p:nvSpPr>
            <p:cNvPr id="29" name="TextBox 28">
              <a:extLst>
                <a:ext uri="{FF2B5EF4-FFF2-40B4-BE49-F238E27FC236}">
                  <a16:creationId xmlns:a16="http://schemas.microsoft.com/office/drawing/2014/main" id="{3D9992E4-EBB1-70D8-2D87-437E44768841}"/>
                </a:ext>
              </a:extLst>
            </p:cNvPr>
            <p:cNvSpPr txBox="1"/>
            <p:nvPr/>
          </p:nvSpPr>
          <p:spPr>
            <a:xfrm>
              <a:off x="930707" y="5404270"/>
              <a:ext cx="1007266" cy="346249"/>
            </a:xfrm>
            <a:prstGeom prst="rect">
              <a:avLst/>
            </a:prstGeom>
            <a:noFill/>
          </p:spPr>
          <p:txBody>
            <a:bodyPr wrap="square" rtlCol="0">
              <a:spAutoFit/>
            </a:bodyPr>
            <a:lstStyle/>
            <a:p>
              <a:pPr algn="ctr" defTabSz="685800">
                <a:tabLst>
                  <a:tab pos="84007" algn="l"/>
                </a:tabLst>
              </a:pPr>
              <a:r>
                <a:rPr lang="en-US" sz="825" dirty="0">
                  <a:solidFill>
                    <a:prstClr val="black"/>
                  </a:solidFill>
                  <a:latin typeface="Calibri"/>
                </a:rPr>
                <a:t>Kathryn</a:t>
              </a:r>
              <a:r>
                <a:rPr lang="en-US" sz="643" dirty="0">
                  <a:solidFill>
                    <a:prstClr val="black"/>
                  </a:solidFill>
                  <a:latin typeface="Calibri"/>
                </a:rPr>
                <a:t> </a:t>
              </a:r>
              <a:r>
                <a:rPr lang="en-US" sz="825" dirty="0">
                  <a:solidFill>
                    <a:prstClr val="black"/>
                  </a:solidFill>
                  <a:latin typeface="Calibri"/>
                </a:rPr>
                <a:t>Dannemann</a:t>
              </a:r>
            </a:p>
          </p:txBody>
        </p:sp>
        <p:grpSp>
          <p:nvGrpSpPr>
            <p:cNvPr id="30" name="Group 29">
              <a:extLst>
                <a:ext uri="{FF2B5EF4-FFF2-40B4-BE49-F238E27FC236}">
                  <a16:creationId xmlns:a16="http://schemas.microsoft.com/office/drawing/2014/main" id="{327F4298-9C25-356A-D010-9993F1180CE7}"/>
                </a:ext>
              </a:extLst>
            </p:cNvPr>
            <p:cNvGrpSpPr/>
            <p:nvPr/>
          </p:nvGrpSpPr>
          <p:grpSpPr>
            <a:xfrm>
              <a:off x="2904745" y="1885246"/>
              <a:ext cx="942344" cy="1141089"/>
              <a:chOff x="4011175" y="1332828"/>
              <a:chExt cx="1256458" cy="1521451"/>
            </a:xfrm>
          </p:grpSpPr>
          <p:sp>
            <p:nvSpPr>
              <p:cNvPr id="3073" name="TextBox 3072">
                <a:extLst>
                  <a:ext uri="{FF2B5EF4-FFF2-40B4-BE49-F238E27FC236}">
                    <a16:creationId xmlns:a16="http://schemas.microsoft.com/office/drawing/2014/main" id="{48CA92CA-1246-DF86-499B-7B5D05441115}"/>
                  </a:ext>
                </a:extLst>
              </p:cNvPr>
              <p:cNvSpPr txBox="1"/>
              <p:nvPr/>
            </p:nvSpPr>
            <p:spPr>
              <a:xfrm>
                <a:off x="4015764" y="2561891"/>
                <a:ext cx="1251869" cy="292388"/>
              </a:xfrm>
              <a:prstGeom prst="rect">
                <a:avLst/>
              </a:prstGeom>
              <a:solidFill>
                <a:schemeClr val="bg1"/>
              </a:solidFill>
            </p:spPr>
            <p:txBody>
              <a:bodyPr wrap="square" rtlCol="0">
                <a:spAutoFit/>
              </a:bodyPr>
              <a:lstStyle/>
              <a:p>
                <a:pPr defTabSz="685800"/>
                <a:r>
                  <a:rPr lang="en-US" sz="825" dirty="0">
                    <a:solidFill>
                      <a:prstClr val="black"/>
                    </a:solidFill>
                    <a:latin typeface="Calibri"/>
                  </a:rPr>
                  <a:t> Prabahakar Neti</a:t>
                </a:r>
              </a:p>
            </p:txBody>
          </p:sp>
          <p:pic>
            <p:nvPicPr>
              <p:cNvPr id="3075" name="Picture 3074">
                <a:extLst>
                  <a:ext uri="{FF2B5EF4-FFF2-40B4-BE49-F238E27FC236}">
                    <a16:creationId xmlns:a16="http://schemas.microsoft.com/office/drawing/2014/main" id="{08A1F764-5C18-6DFA-6EDD-D071A040BDB3}"/>
                  </a:ext>
                </a:extLst>
              </p:cNvPr>
              <p:cNvPicPr>
                <a:picLocks noChangeAspect="1"/>
              </p:cNvPicPr>
              <p:nvPr/>
            </p:nvPicPr>
            <p:blipFill rotWithShape="1">
              <a:blip r:embed="rId4"/>
              <a:srcRect l="5300" r="5946"/>
              <a:stretch/>
            </p:blipFill>
            <p:spPr>
              <a:xfrm>
                <a:off x="4011175" y="1332828"/>
                <a:ext cx="1108327" cy="1247101"/>
              </a:xfrm>
              <a:prstGeom prst="rect">
                <a:avLst/>
              </a:prstGeom>
            </p:spPr>
          </p:pic>
        </p:grpSp>
        <p:grpSp>
          <p:nvGrpSpPr>
            <p:cNvPr id="31" name="Group 30">
              <a:extLst>
                <a:ext uri="{FF2B5EF4-FFF2-40B4-BE49-F238E27FC236}">
                  <a16:creationId xmlns:a16="http://schemas.microsoft.com/office/drawing/2014/main" id="{F0C17F2D-CDBC-1F98-FA12-DC3F3A54DF32}"/>
                </a:ext>
              </a:extLst>
            </p:cNvPr>
            <p:cNvGrpSpPr/>
            <p:nvPr/>
          </p:nvGrpSpPr>
          <p:grpSpPr>
            <a:xfrm>
              <a:off x="2080493" y="3131841"/>
              <a:ext cx="812201" cy="1145983"/>
              <a:chOff x="4058741" y="3134339"/>
              <a:chExt cx="1082934" cy="1527977"/>
            </a:xfrm>
          </p:grpSpPr>
          <p:sp>
            <p:nvSpPr>
              <p:cNvPr id="63" name="TextBox 62">
                <a:extLst>
                  <a:ext uri="{FF2B5EF4-FFF2-40B4-BE49-F238E27FC236}">
                    <a16:creationId xmlns:a16="http://schemas.microsoft.com/office/drawing/2014/main" id="{8DA1B37B-4F05-B4E1-7EA5-33DC08B7B65C}"/>
                  </a:ext>
                </a:extLst>
              </p:cNvPr>
              <p:cNvSpPr txBox="1"/>
              <p:nvPr/>
            </p:nvSpPr>
            <p:spPr>
              <a:xfrm>
                <a:off x="4058741" y="4369928"/>
                <a:ext cx="1082934" cy="292388"/>
              </a:xfrm>
              <a:prstGeom prst="rect">
                <a:avLst/>
              </a:prstGeom>
              <a:solidFill>
                <a:schemeClr val="bg1"/>
              </a:solidFill>
            </p:spPr>
            <p:txBody>
              <a:bodyPr wrap="square" rtlCol="0">
                <a:spAutoFit/>
              </a:bodyPr>
              <a:lstStyle/>
              <a:p>
                <a:pPr algn="ctr" defTabSz="685800">
                  <a:tabLst>
                    <a:tab pos="84007" algn="l"/>
                  </a:tabLst>
                </a:pPr>
                <a:r>
                  <a:rPr lang="en-US" sz="825" dirty="0" err="1">
                    <a:solidFill>
                      <a:prstClr val="black"/>
                    </a:solidFill>
                    <a:latin typeface="Calibri"/>
                  </a:rPr>
                  <a:t>Indika</a:t>
                </a:r>
                <a:r>
                  <a:rPr lang="en-US" sz="825" dirty="0">
                    <a:solidFill>
                      <a:prstClr val="black"/>
                    </a:solidFill>
                    <a:latin typeface="Calibri"/>
                  </a:rPr>
                  <a:t> </a:t>
                </a:r>
                <a:r>
                  <a:rPr lang="en-US" sz="825" dirty="0" err="1">
                    <a:solidFill>
                      <a:prstClr val="black"/>
                    </a:solidFill>
                    <a:latin typeface="Calibri"/>
                  </a:rPr>
                  <a:t>Perera</a:t>
                </a:r>
                <a:endParaRPr lang="en-US" sz="825" dirty="0">
                  <a:solidFill>
                    <a:prstClr val="black"/>
                  </a:solidFill>
                  <a:latin typeface="Calibri"/>
                </a:endParaRPr>
              </a:p>
            </p:txBody>
          </p:sp>
          <p:pic>
            <p:nvPicPr>
              <p:cNvPr id="3072" name="Picture 3071">
                <a:extLst>
                  <a:ext uri="{FF2B5EF4-FFF2-40B4-BE49-F238E27FC236}">
                    <a16:creationId xmlns:a16="http://schemas.microsoft.com/office/drawing/2014/main" id="{3B8C3E73-31BD-B370-4E73-DC443CB817F6}"/>
                  </a:ext>
                </a:extLst>
              </p:cNvPr>
              <p:cNvPicPr>
                <a:picLocks noChangeAspect="1"/>
              </p:cNvPicPr>
              <p:nvPr/>
            </p:nvPicPr>
            <p:blipFill rotWithShape="1">
              <a:blip r:embed="rId5"/>
              <a:srcRect l="29540" r="25857"/>
              <a:stretch/>
            </p:blipFill>
            <p:spPr>
              <a:xfrm flipH="1">
                <a:off x="4084854" y="3134339"/>
                <a:ext cx="1036144" cy="1243584"/>
              </a:xfrm>
              <a:prstGeom prst="rect">
                <a:avLst/>
              </a:prstGeom>
            </p:spPr>
          </p:pic>
        </p:grpSp>
        <p:pic>
          <p:nvPicPr>
            <p:cNvPr id="33" name="Picture 32">
              <a:extLst>
                <a:ext uri="{FF2B5EF4-FFF2-40B4-BE49-F238E27FC236}">
                  <a16:creationId xmlns:a16="http://schemas.microsoft.com/office/drawing/2014/main" id="{402EC520-8864-CBFB-658F-B1F91CC7CDF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710" t="3036" r="7206" b="13233"/>
            <a:stretch/>
          </p:blipFill>
          <p:spPr>
            <a:xfrm>
              <a:off x="1071392" y="4438523"/>
              <a:ext cx="819364" cy="985937"/>
            </a:xfrm>
            <a:prstGeom prst="rect">
              <a:avLst/>
            </a:prstGeom>
          </p:spPr>
        </p:pic>
        <p:grpSp>
          <p:nvGrpSpPr>
            <p:cNvPr id="34" name="Group 33">
              <a:extLst>
                <a:ext uri="{FF2B5EF4-FFF2-40B4-BE49-F238E27FC236}">
                  <a16:creationId xmlns:a16="http://schemas.microsoft.com/office/drawing/2014/main" id="{1C0E4F20-55F7-F1E1-218C-2D3D549413A7}"/>
                </a:ext>
              </a:extLst>
            </p:cNvPr>
            <p:cNvGrpSpPr/>
            <p:nvPr/>
          </p:nvGrpSpPr>
          <p:grpSpPr>
            <a:xfrm>
              <a:off x="1004676" y="1882047"/>
              <a:ext cx="861407" cy="1142547"/>
              <a:chOff x="1339568" y="1366396"/>
              <a:chExt cx="1148542" cy="1523395"/>
            </a:xfrm>
          </p:grpSpPr>
          <p:sp>
            <p:nvSpPr>
              <p:cNvPr id="61" name="TextBox 60">
                <a:extLst>
                  <a:ext uri="{FF2B5EF4-FFF2-40B4-BE49-F238E27FC236}">
                    <a16:creationId xmlns:a16="http://schemas.microsoft.com/office/drawing/2014/main" id="{3AC118D0-2ACA-29EE-6303-781D9021BC9D}"/>
                  </a:ext>
                </a:extLst>
              </p:cNvPr>
              <p:cNvSpPr txBox="1"/>
              <p:nvPr/>
            </p:nvSpPr>
            <p:spPr>
              <a:xfrm>
                <a:off x="1339568" y="2597403"/>
                <a:ext cx="1084763" cy="292388"/>
              </a:xfrm>
              <a:prstGeom prst="rect">
                <a:avLst/>
              </a:prstGeom>
              <a:solidFill>
                <a:schemeClr val="bg1"/>
              </a:solidFill>
              <a:ln>
                <a:noFill/>
              </a:ln>
            </p:spPr>
            <p:txBody>
              <a:bodyPr wrap="square" rtlCol="0">
                <a:spAutoFit/>
              </a:bodyPr>
              <a:lstStyle/>
              <a:p>
                <a:pPr algn="ctr" defTabSz="685800"/>
                <a:r>
                  <a:rPr lang="en-US" sz="825" dirty="0">
                    <a:solidFill>
                      <a:prstClr val="black"/>
                    </a:solidFill>
                    <a:latin typeface="Calibri"/>
                  </a:rPr>
                  <a:t>Muhsin Celik</a:t>
                </a:r>
              </a:p>
            </p:txBody>
          </p:sp>
          <p:pic>
            <p:nvPicPr>
              <p:cNvPr id="62" name="Picture 61">
                <a:extLst>
                  <a:ext uri="{FF2B5EF4-FFF2-40B4-BE49-F238E27FC236}">
                    <a16:creationId xmlns:a16="http://schemas.microsoft.com/office/drawing/2014/main" id="{B86C9F99-AFE0-6190-CA5B-151F6084FCEB}"/>
                  </a:ext>
                </a:extLst>
              </p:cNvPr>
              <p:cNvPicPr>
                <a:picLocks noChangeAspect="1"/>
              </p:cNvPicPr>
              <p:nvPr/>
            </p:nvPicPr>
            <p:blipFill rotWithShape="1">
              <a:blip r:embed="rId7"/>
              <a:srcRect l="-1860" t="4664" r="1860" b="-4664"/>
              <a:stretch/>
            </p:blipFill>
            <p:spPr>
              <a:xfrm>
                <a:off x="1341133" y="1366396"/>
                <a:ext cx="1146977" cy="1243584"/>
              </a:xfrm>
              <a:prstGeom prst="rect">
                <a:avLst/>
              </a:prstGeom>
            </p:spPr>
          </p:pic>
        </p:grpSp>
        <p:grpSp>
          <p:nvGrpSpPr>
            <p:cNvPr id="35" name="Group 34">
              <a:extLst>
                <a:ext uri="{FF2B5EF4-FFF2-40B4-BE49-F238E27FC236}">
                  <a16:creationId xmlns:a16="http://schemas.microsoft.com/office/drawing/2014/main" id="{FB10A54A-7979-A4B2-2AFC-5D9FB76AD742}"/>
                </a:ext>
              </a:extLst>
            </p:cNvPr>
            <p:cNvGrpSpPr/>
            <p:nvPr/>
          </p:nvGrpSpPr>
          <p:grpSpPr>
            <a:xfrm>
              <a:off x="1017172" y="3124551"/>
              <a:ext cx="873584" cy="1150281"/>
              <a:chOff x="2709099" y="3130116"/>
              <a:chExt cx="1164779" cy="1533707"/>
            </a:xfrm>
          </p:grpSpPr>
          <p:pic>
            <p:nvPicPr>
              <p:cNvPr id="56" name="Picture 55">
                <a:extLst>
                  <a:ext uri="{FF2B5EF4-FFF2-40B4-BE49-F238E27FC236}">
                    <a16:creationId xmlns:a16="http://schemas.microsoft.com/office/drawing/2014/main" id="{5EB74422-88C0-257E-E001-C81A95C6D17B}"/>
                  </a:ext>
                </a:extLst>
              </p:cNvPr>
              <p:cNvPicPr preferRelativeResize="0">
                <a:picLocks/>
              </p:cNvPicPr>
              <p:nvPr/>
            </p:nvPicPr>
            <p:blipFill>
              <a:blip r:embed="rId8"/>
              <a:stretch>
                <a:fillRect/>
              </a:stretch>
            </p:blipFill>
            <p:spPr>
              <a:xfrm>
                <a:off x="2789671" y="3130116"/>
                <a:ext cx="963175" cy="1243584"/>
              </a:xfrm>
              <a:prstGeom prst="rect">
                <a:avLst/>
              </a:prstGeom>
              <a:ln w="38100">
                <a:noFill/>
              </a:ln>
            </p:spPr>
          </p:pic>
          <p:sp>
            <p:nvSpPr>
              <p:cNvPr id="60" name="TextBox 59">
                <a:extLst>
                  <a:ext uri="{FF2B5EF4-FFF2-40B4-BE49-F238E27FC236}">
                    <a16:creationId xmlns:a16="http://schemas.microsoft.com/office/drawing/2014/main" id="{68555B62-5036-92E9-FB3D-DBBDD123BB4A}"/>
                  </a:ext>
                </a:extLst>
              </p:cNvPr>
              <p:cNvSpPr txBox="1"/>
              <p:nvPr/>
            </p:nvSpPr>
            <p:spPr>
              <a:xfrm>
                <a:off x="2709099" y="4371435"/>
                <a:ext cx="1164779" cy="292388"/>
              </a:xfrm>
              <a:prstGeom prst="rect">
                <a:avLst/>
              </a:prstGeom>
              <a:solidFill>
                <a:schemeClr val="bg1"/>
              </a:solidFill>
            </p:spPr>
            <p:txBody>
              <a:bodyPr wrap="square" rtlCol="0">
                <a:spAutoFit/>
              </a:bodyPr>
              <a:lstStyle/>
              <a:p>
                <a:pPr algn="ctr" defTabSz="685800">
                  <a:tabLst>
                    <a:tab pos="84007" algn="l"/>
                  </a:tabLst>
                </a:pPr>
                <a:r>
                  <a:rPr lang="en-US" sz="825" dirty="0">
                    <a:solidFill>
                      <a:prstClr val="black"/>
                    </a:solidFill>
                    <a:latin typeface="Calibri"/>
                  </a:rPr>
                  <a:t>Casey Hoffman</a:t>
                </a:r>
              </a:p>
            </p:txBody>
          </p:sp>
        </p:grpSp>
        <p:grpSp>
          <p:nvGrpSpPr>
            <p:cNvPr id="36" name="Group 35">
              <a:extLst>
                <a:ext uri="{FF2B5EF4-FFF2-40B4-BE49-F238E27FC236}">
                  <a16:creationId xmlns:a16="http://schemas.microsoft.com/office/drawing/2014/main" id="{51CDE641-C7BD-0F69-9CFF-FEB0E3696D2E}"/>
                </a:ext>
              </a:extLst>
            </p:cNvPr>
            <p:cNvGrpSpPr/>
            <p:nvPr/>
          </p:nvGrpSpPr>
          <p:grpSpPr>
            <a:xfrm>
              <a:off x="4869993" y="4391531"/>
              <a:ext cx="828037" cy="1210923"/>
              <a:chOff x="7887125" y="4712374"/>
              <a:chExt cx="1104049" cy="1614563"/>
            </a:xfrm>
          </p:grpSpPr>
          <p:sp>
            <p:nvSpPr>
              <p:cNvPr id="51" name="TextBox 50">
                <a:extLst>
                  <a:ext uri="{FF2B5EF4-FFF2-40B4-BE49-F238E27FC236}">
                    <a16:creationId xmlns:a16="http://schemas.microsoft.com/office/drawing/2014/main" id="{1C0B5515-4C91-4A95-51EE-2845EA1BF03A}"/>
                  </a:ext>
                </a:extLst>
              </p:cNvPr>
              <p:cNvSpPr txBox="1"/>
              <p:nvPr/>
            </p:nvSpPr>
            <p:spPr>
              <a:xfrm>
                <a:off x="7887125" y="6034549"/>
                <a:ext cx="1104049" cy="292388"/>
              </a:xfrm>
              <a:prstGeom prst="rect">
                <a:avLst/>
              </a:prstGeom>
              <a:noFill/>
            </p:spPr>
            <p:txBody>
              <a:bodyPr wrap="square" rtlCol="0">
                <a:spAutoFit/>
              </a:bodyPr>
              <a:lstStyle/>
              <a:p>
                <a:pPr algn="ctr" defTabSz="685800">
                  <a:tabLst>
                    <a:tab pos="84007" algn="l"/>
                  </a:tabLst>
                </a:pPr>
                <a:r>
                  <a:rPr lang="en-US" sz="825" dirty="0">
                    <a:solidFill>
                      <a:prstClr val="black"/>
                    </a:solidFill>
                    <a:latin typeface="Calibri"/>
                  </a:rPr>
                  <a:t>Nima</a:t>
                </a:r>
                <a:r>
                  <a:rPr lang="en-US" sz="643" dirty="0">
                    <a:solidFill>
                      <a:prstClr val="black"/>
                    </a:solidFill>
                    <a:latin typeface="Calibri"/>
                  </a:rPr>
                  <a:t> </a:t>
                </a:r>
                <a:r>
                  <a:rPr lang="en-US" sz="825" dirty="0">
                    <a:solidFill>
                      <a:prstClr val="black"/>
                    </a:solidFill>
                    <a:latin typeface="Calibri"/>
                  </a:rPr>
                  <a:t>Ahmadi</a:t>
                </a:r>
              </a:p>
            </p:txBody>
          </p:sp>
          <p:pic>
            <p:nvPicPr>
              <p:cNvPr id="53" name="Picture 8" descr="Nima Ahmadi">
                <a:extLst>
                  <a:ext uri="{FF2B5EF4-FFF2-40B4-BE49-F238E27FC236}">
                    <a16:creationId xmlns:a16="http://schemas.microsoft.com/office/drawing/2014/main" id="{04119389-AEBB-153F-8E32-2807DBBBE0C3}"/>
                  </a:ext>
                </a:extLst>
              </p:cNvPr>
              <p:cNvPicPr preferRelativeResize="0">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47234" y="4712374"/>
                <a:ext cx="1043940" cy="1322175"/>
              </a:xfrm>
              <a:prstGeom prst="rect">
                <a:avLst/>
              </a:prstGeom>
              <a:noFill/>
              <a:ln w="38100">
                <a:noFill/>
              </a:ln>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7AE51960-D300-D261-C7B1-2BC42C7A8F35}"/>
                </a:ext>
              </a:extLst>
            </p:cNvPr>
            <p:cNvGrpSpPr/>
            <p:nvPr/>
          </p:nvGrpSpPr>
          <p:grpSpPr>
            <a:xfrm>
              <a:off x="3995608" y="1891154"/>
              <a:ext cx="782955" cy="1153770"/>
              <a:chOff x="7955038" y="1377914"/>
              <a:chExt cx="1043940" cy="1538360"/>
            </a:xfrm>
          </p:grpSpPr>
          <p:pic>
            <p:nvPicPr>
              <p:cNvPr id="48" name="Picture 47">
                <a:extLst>
                  <a:ext uri="{FF2B5EF4-FFF2-40B4-BE49-F238E27FC236}">
                    <a16:creationId xmlns:a16="http://schemas.microsoft.com/office/drawing/2014/main" id="{7290A034-D682-8E2D-427E-183C1A333967}"/>
                  </a:ext>
                </a:extLst>
              </p:cNvPr>
              <p:cNvPicPr>
                <a:picLocks noChangeAspect="1"/>
              </p:cNvPicPr>
              <p:nvPr/>
            </p:nvPicPr>
            <p:blipFill>
              <a:blip r:embed="rId10"/>
              <a:stretch>
                <a:fillRect/>
              </a:stretch>
            </p:blipFill>
            <p:spPr>
              <a:xfrm>
                <a:off x="7955038" y="1377914"/>
                <a:ext cx="1043940" cy="1252728"/>
              </a:xfrm>
              <a:prstGeom prst="rect">
                <a:avLst/>
              </a:prstGeom>
            </p:spPr>
          </p:pic>
          <p:sp>
            <p:nvSpPr>
              <p:cNvPr id="49" name="TextBox 48">
                <a:extLst>
                  <a:ext uri="{FF2B5EF4-FFF2-40B4-BE49-F238E27FC236}">
                    <a16:creationId xmlns:a16="http://schemas.microsoft.com/office/drawing/2014/main" id="{1CAF8C4B-01BB-8578-DEBF-EBAA4F890ACA}"/>
                  </a:ext>
                </a:extLst>
              </p:cNvPr>
              <p:cNvSpPr txBox="1"/>
              <p:nvPr/>
            </p:nvSpPr>
            <p:spPr>
              <a:xfrm>
                <a:off x="8067119" y="2623886"/>
                <a:ext cx="846063" cy="292388"/>
              </a:xfrm>
              <a:prstGeom prst="rect">
                <a:avLst/>
              </a:prstGeom>
              <a:noFill/>
            </p:spPr>
            <p:txBody>
              <a:bodyPr wrap="square" rtlCol="0">
                <a:spAutoFit/>
              </a:bodyPr>
              <a:lstStyle/>
              <a:p>
                <a:pPr defTabSz="685800"/>
                <a:r>
                  <a:rPr lang="en-US" sz="825" dirty="0">
                    <a:solidFill>
                      <a:prstClr val="black"/>
                    </a:solidFill>
                    <a:latin typeface="Calibri"/>
                  </a:rPr>
                  <a:t>Paul Chow</a:t>
                </a:r>
              </a:p>
            </p:txBody>
          </p:sp>
        </p:grpSp>
        <p:grpSp>
          <p:nvGrpSpPr>
            <p:cNvPr id="38" name="Group 37">
              <a:extLst>
                <a:ext uri="{FF2B5EF4-FFF2-40B4-BE49-F238E27FC236}">
                  <a16:creationId xmlns:a16="http://schemas.microsoft.com/office/drawing/2014/main" id="{8D0DD0D9-E0FE-2E9F-F59C-8E7D0E9782D8}"/>
                </a:ext>
              </a:extLst>
            </p:cNvPr>
            <p:cNvGrpSpPr/>
            <p:nvPr/>
          </p:nvGrpSpPr>
          <p:grpSpPr>
            <a:xfrm>
              <a:off x="5038180" y="1882049"/>
              <a:ext cx="782956" cy="1269505"/>
              <a:chOff x="10030953" y="8969605"/>
              <a:chExt cx="1043941" cy="1692672"/>
            </a:xfrm>
          </p:grpSpPr>
          <p:sp>
            <p:nvSpPr>
              <p:cNvPr id="46" name="TextBox 45">
                <a:extLst>
                  <a:ext uri="{FF2B5EF4-FFF2-40B4-BE49-F238E27FC236}">
                    <a16:creationId xmlns:a16="http://schemas.microsoft.com/office/drawing/2014/main" id="{5406D6A2-E08E-0A90-538D-1C240E728FD0}"/>
                  </a:ext>
                </a:extLst>
              </p:cNvPr>
              <p:cNvSpPr txBox="1"/>
              <p:nvPr/>
            </p:nvSpPr>
            <p:spPr>
              <a:xfrm>
                <a:off x="10030953" y="10200612"/>
                <a:ext cx="1043941" cy="461665"/>
              </a:xfrm>
              <a:prstGeom prst="rect">
                <a:avLst/>
              </a:prstGeom>
              <a:noFill/>
            </p:spPr>
            <p:txBody>
              <a:bodyPr wrap="square" rtlCol="0">
                <a:spAutoFit/>
              </a:bodyPr>
              <a:lstStyle/>
              <a:p>
                <a:pPr algn="ctr" defTabSz="685800"/>
                <a:r>
                  <a:rPr lang="en-US" sz="825" dirty="0">
                    <a:solidFill>
                      <a:prstClr val="black"/>
                    </a:solidFill>
                    <a:latin typeface="Calibri"/>
                  </a:rPr>
                  <a:t>Alex Patterson</a:t>
                </a:r>
              </a:p>
            </p:txBody>
          </p:sp>
          <p:pic>
            <p:nvPicPr>
              <p:cNvPr id="47" name="Picture 46">
                <a:extLst>
                  <a:ext uri="{FF2B5EF4-FFF2-40B4-BE49-F238E27FC236}">
                    <a16:creationId xmlns:a16="http://schemas.microsoft.com/office/drawing/2014/main" id="{EE942E32-6342-3D80-9DC5-502A8D6AB52C}"/>
                  </a:ext>
                </a:extLst>
              </p:cNvPr>
              <p:cNvPicPr preferRelativeResize="0">
                <a:picLocks/>
              </p:cNvPicPr>
              <p:nvPr/>
            </p:nvPicPr>
            <p:blipFill>
              <a:blip r:embed="rId11"/>
              <a:stretch>
                <a:fillRect/>
              </a:stretch>
            </p:blipFill>
            <p:spPr>
              <a:xfrm>
                <a:off x="10032478" y="8969605"/>
                <a:ext cx="1042416" cy="1242636"/>
              </a:xfrm>
              <a:prstGeom prst="rect">
                <a:avLst/>
              </a:prstGeom>
            </p:spPr>
          </p:pic>
        </p:grpSp>
        <p:grpSp>
          <p:nvGrpSpPr>
            <p:cNvPr id="40" name="Group 39">
              <a:extLst>
                <a:ext uri="{FF2B5EF4-FFF2-40B4-BE49-F238E27FC236}">
                  <a16:creationId xmlns:a16="http://schemas.microsoft.com/office/drawing/2014/main" id="{840B5155-5FC9-6F95-EEA8-EFB09B1ADEDB}"/>
                </a:ext>
              </a:extLst>
            </p:cNvPr>
            <p:cNvGrpSpPr/>
            <p:nvPr/>
          </p:nvGrpSpPr>
          <p:grpSpPr>
            <a:xfrm>
              <a:off x="2045370" y="4438115"/>
              <a:ext cx="828037" cy="1350383"/>
              <a:chOff x="16515287" y="6525698"/>
              <a:chExt cx="1104049" cy="1800510"/>
            </a:xfrm>
          </p:grpSpPr>
          <p:pic>
            <p:nvPicPr>
              <p:cNvPr id="44" name="Picture 43">
                <a:extLst>
                  <a:ext uri="{FF2B5EF4-FFF2-40B4-BE49-F238E27FC236}">
                    <a16:creationId xmlns:a16="http://schemas.microsoft.com/office/drawing/2014/main" id="{385D4714-26D1-8E26-3971-D329D6A7C9FC}"/>
                  </a:ext>
                </a:extLst>
              </p:cNvPr>
              <p:cNvPicPr>
                <a:picLocks/>
              </p:cNvPicPr>
              <p:nvPr/>
            </p:nvPicPr>
            <p:blipFill>
              <a:blip r:embed="rId12">
                <a:extLst>
                  <a:ext uri="{28A0092B-C50C-407E-A947-70E740481C1C}">
                    <a14:useLocalDpi xmlns:a14="http://schemas.microsoft.com/office/drawing/2010/main" val="0"/>
                  </a:ext>
                </a:extLst>
              </a:blip>
              <a:stretch>
                <a:fillRect/>
              </a:stretch>
            </p:blipFill>
            <p:spPr>
              <a:xfrm>
                <a:off x="16515287" y="6525698"/>
                <a:ext cx="1104049" cy="1328782"/>
              </a:xfrm>
              <a:prstGeom prst="rect">
                <a:avLst/>
              </a:prstGeom>
              <a:ln>
                <a:noFill/>
              </a:ln>
            </p:spPr>
          </p:pic>
          <p:sp>
            <p:nvSpPr>
              <p:cNvPr id="45" name="TextBox 44">
                <a:extLst>
                  <a:ext uri="{FF2B5EF4-FFF2-40B4-BE49-F238E27FC236}">
                    <a16:creationId xmlns:a16="http://schemas.microsoft.com/office/drawing/2014/main" id="{5C3CE20D-A30B-0B56-CC58-ED2F02B4B189}"/>
                  </a:ext>
                </a:extLst>
              </p:cNvPr>
              <p:cNvSpPr txBox="1">
                <a:spLocks/>
              </p:cNvSpPr>
              <p:nvPr/>
            </p:nvSpPr>
            <p:spPr>
              <a:xfrm>
                <a:off x="16515288" y="7864543"/>
                <a:ext cx="963121" cy="461665"/>
              </a:xfrm>
              <a:prstGeom prst="rect">
                <a:avLst/>
              </a:prstGeom>
              <a:noFill/>
            </p:spPr>
            <p:txBody>
              <a:bodyPr wrap="square" rtlCol="0">
                <a:spAutoFit/>
              </a:bodyPr>
              <a:lstStyle/>
              <a:p>
                <a:pPr algn="ctr" defTabSz="685800">
                  <a:tabLst>
                    <a:tab pos="268538" algn="l"/>
                  </a:tabLst>
                </a:pPr>
                <a:r>
                  <a:rPr lang="en-US" sz="825" dirty="0">
                    <a:solidFill>
                      <a:prstClr val="black"/>
                    </a:solidFill>
                    <a:latin typeface="Calibri"/>
                  </a:rPr>
                  <a:t>Rahmi Ozisik</a:t>
                </a:r>
              </a:p>
            </p:txBody>
          </p:sp>
        </p:grpSp>
        <p:grpSp>
          <p:nvGrpSpPr>
            <p:cNvPr id="41" name="Group 40">
              <a:extLst>
                <a:ext uri="{FF2B5EF4-FFF2-40B4-BE49-F238E27FC236}">
                  <a16:creationId xmlns:a16="http://schemas.microsoft.com/office/drawing/2014/main" id="{1D0A3D51-F112-CB52-98A2-1071DE92E879}"/>
                </a:ext>
              </a:extLst>
            </p:cNvPr>
            <p:cNvGrpSpPr/>
            <p:nvPr/>
          </p:nvGrpSpPr>
          <p:grpSpPr>
            <a:xfrm>
              <a:off x="3031188" y="3124551"/>
              <a:ext cx="938902" cy="1152192"/>
              <a:chOff x="3823680" y="3023068"/>
              <a:chExt cx="1251869" cy="1536255"/>
            </a:xfrm>
          </p:grpSpPr>
          <p:pic>
            <p:nvPicPr>
              <p:cNvPr id="42" name="Picture 41" descr="A person wearing glasses&#10;&#10;Description automatically generated with medium confidence">
                <a:extLst>
                  <a:ext uri="{FF2B5EF4-FFF2-40B4-BE49-F238E27FC236}">
                    <a16:creationId xmlns:a16="http://schemas.microsoft.com/office/drawing/2014/main" id="{12BAA8D9-314D-D5F0-E6FD-527B25753CFA}"/>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7189" r="6853"/>
              <a:stretch/>
            </p:blipFill>
            <p:spPr>
              <a:xfrm>
                <a:off x="3852870" y="3023068"/>
                <a:ext cx="1108328" cy="1237344"/>
              </a:xfrm>
              <a:prstGeom prst="rect">
                <a:avLst/>
              </a:prstGeom>
            </p:spPr>
          </p:pic>
          <p:sp>
            <p:nvSpPr>
              <p:cNvPr id="43" name="TextBox 42">
                <a:extLst>
                  <a:ext uri="{FF2B5EF4-FFF2-40B4-BE49-F238E27FC236}">
                    <a16:creationId xmlns:a16="http://schemas.microsoft.com/office/drawing/2014/main" id="{821C26B5-D2A4-039D-286A-A2BBBADB70EE}"/>
                  </a:ext>
                </a:extLst>
              </p:cNvPr>
              <p:cNvSpPr txBox="1"/>
              <p:nvPr/>
            </p:nvSpPr>
            <p:spPr>
              <a:xfrm>
                <a:off x="3823680" y="4266935"/>
                <a:ext cx="1251869" cy="292388"/>
              </a:xfrm>
              <a:prstGeom prst="rect">
                <a:avLst/>
              </a:prstGeom>
              <a:noFill/>
            </p:spPr>
            <p:txBody>
              <a:bodyPr wrap="square" rtlCol="0">
                <a:spAutoFit/>
              </a:bodyPr>
              <a:lstStyle/>
              <a:p>
                <a:pPr algn="ctr" defTabSz="685800"/>
                <a:r>
                  <a:rPr lang="en-US" sz="825" dirty="0">
                    <a:solidFill>
                      <a:prstClr val="black"/>
                    </a:solidFill>
                    <a:latin typeface="Calibri"/>
                  </a:rPr>
                  <a:t>Fred Willett</a:t>
                </a:r>
              </a:p>
            </p:txBody>
          </p:sp>
        </p:grpSp>
      </p:grpSp>
    </p:spTree>
    <p:extLst>
      <p:ext uri="{BB962C8B-B14F-4D97-AF65-F5344CB8AC3E}">
        <p14:creationId xmlns:p14="http://schemas.microsoft.com/office/powerpoint/2010/main" val="212571401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a:t>10 min - Engineering Tools and </a:t>
            </a:r>
            <a:r>
              <a:rPr lang="en-US" sz="4000"/>
              <a:t>Methods (ETM) Q</a:t>
            </a:r>
            <a:r>
              <a:rPr lang="en-US" sz="4000" dirty="0"/>
              <a:t>&amp;A</a:t>
            </a:r>
          </a:p>
        </p:txBody>
      </p:sp>
      <p:sp>
        <p:nvSpPr>
          <p:cNvPr id="3" name="Content Placeholder 2"/>
          <p:cNvSpPr>
            <a:spLocks noGrp="1"/>
          </p:cNvSpPr>
          <p:nvPr>
            <p:ph idx="1"/>
          </p:nvPr>
        </p:nvSpPr>
        <p:spPr/>
        <p:txBody>
          <a:bodyPr>
            <a:normAutofit/>
          </a:bodyPr>
          <a:lstStyle/>
          <a:p>
            <a:pPr marL="0" indent="0">
              <a:buNone/>
            </a:pPr>
            <a:r>
              <a:rPr lang="en-US" dirty="0"/>
              <a:t>Action Item was to read their wiki pages…</a:t>
            </a:r>
          </a:p>
          <a:p>
            <a:pPr marL="0" indent="0">
              <a:buNone/>
            </a:pPr>
            <a:r>
              <a:rPr lang="en-US" dirty="0"/>
              <a:t>Ask me 1-2 QUESTIONS about the content!</a:t>
            </a:r>
          </a:p>
          <a:p>
            <a:endParaRPr lang="en-US" dirty="0"/>
          </a:p>
          <a:p>
            <a:r>
              <a:rPr lang="en-US" dirty="0"/>
              <a:t>What are Engineering Tools and Methods?</a:t>
            </a:r>
          </a:p>
          <a:p>
            <a:r>
              <a:rPr lang="en-US" dirty="0"/>
              <a:t>Give an example of a Mechanical Engineering Tool or Method</a:t>
            </a:r>
          </a:p>
          <a:p>
            <a:r>
              <a:rPr lang="en-US" dirty="0"/>
              <a:t>Give an example of an Electrical Engineering Tool or Method</a:t>
            </a:r>
          </a:p>
          <a:p>
            <a:r>
              <a:rPr lang="en-US" dirty="0"/>
              <a:t>Give an example of a Computer Systems Engineering Tool or Method</a:t>
            </a:r>
          </a:p>
          <a:p>
            <a:r>
              <a:rPr lang="en-US" dirty="0"/>
              <a:t>Give an example of an Industrial Engineering Tool or Method</a:t>
            </a:r>
          </a:p>
          <a:p>
            <a:r>
              <a:rPr lang="en-US" dirty="0"/>
              <a:t>Give an example of a Material Engineering Tool or Method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110</a:t>
            </a:fld>
            <a:endParaRPr lang="en-US" sz="1200" dirty="0"/>
          </a:p>
        </p:txBody>
      </p:sp>
    </p:spTree>
    <p:extLst>
      <p:ext uri="{BB962C8B-B14F-4D97-AF65-F5344CB8AC3E}">
        <p14:creationId xmlns:p14="http://schemas.microsoft.com/office/powerpoint/2010/main" val="376019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725128" y="381000"/>
            <a:ext cx="7772400" cy="1205937"/>
          </a:xfrm>
        </p:spPr>
        <p:txBody>
          <a:bodyPr>
            <a:noAutofit/>
          </a:bodyPr>
          <a:lstStyle/>
          <a:p>
            <a:r>
              <a:rPr lang="en-US" sz="4000" dirty="0">
                <a:latin typeface="+mn-lt"/>
              </a:rPr>
              <a:t>10 </a:t>
            </a:r>
            <a:r>
              <a:rPr lang="en-US" sz="4000" dirty="0" err="1">
                <a:latin typeface="+mn-lt"/>
              </a:rPr>
              <a:t>mins</a:t>
            </a:r>
            <a:r>
              <a:rPr lang="en-US" sz="4000" dirty="0">
                <a:latin typeface="+mn-lt"/>
              </a:rPr>
              <a:t> - Technical Communications</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371600" y="2771955"/>
            <a:ext cx="6858000" cy="1314090"/>
          </a:xfrm>
        </p:spPr>
        <p:txBody>
          <a:bodyPr>
            <a:noAutofit/>
          </a:bodyPr>
          <a:lstStyle/>
          <a:p>
            <a:pPr>
              <a:lnSpc>
                <a:spcPct val="110000"/>
              </a:lnSpc>
              <a:spcBef>
                <a:spcPts val="1200"/>
              </a:spcBef>
            </a:pPr>
            <a:r>
              <a:rPr lang="en-US" sz="3600" dirty="0"/>
              <a:t>Helpful Hints for Career Success Design Lab - And Beyond!</a:t>
            </a:r>
          </a:p>
        </p:txBody>
      </p:sp>
    </p:spTree>
    <p:extLst>
      <p:ext uri="{BB962C8B-B14F-4D97-AF65-F5344CB8AC3E}">
        <p14:creationId xmlns:p14="http://schemas.microsoft.com/office/powerpoint/2010/main" val="320201671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71DC06-00C2-71B3-76ED-759F24D94423}"/>
              </a:ext>
            </a:extLst>
          </p:cNvPr>
          <p:cNvSpPr>
            <a:spLocks noGrp="1"/>
          </p:cNvSpPr>
          <p:nvPr>
            <p:ph type="ctrTitle"/>
          </p:nvPr>
        </p:nvSpPr>
        <p:spPr>
          <a:xfrm>
            <a:off x="1049591" y="658762"/>
            <a:ext cx="6993194" cy="769886"/>
          </a:xfrm>
        </p:spPr>
        <p:txBody>
          <a:bodyPr>
            <a:normAutofit/>
          </a:bodyPr>
          <a:lstStyle/>
          <a:p>
            <a:r>
              <a:rPr lang="en-US" sz="4400" dirty="0">
                <a:latin typeface="+mn-lt"/>
              </a:rPr>
              <a:t>3 Keys to Success</a:t>
            </a:r>
            <a:r>
              <a:rPr lang="en-US" sz="4400" dirty="0"/>
              <a:t>*</a:t>
            </a:r>
          </a:p>
        </p:txBody>
      </p:sp>
      <p:sp>
        <p:nvSpPr>
          <p:cNvPr id="3" name="Subtitle 2">
            <a:extLst>
              <a:ext uri="{FF2B5EF4-FFF2-40B4-BE49-F238E27FC236}">
                <a16:creationId xmlns:a16="http://schemas.microsoft.com/office/drawing/2014/main" id="{E9AC479D-F7C6-A284-25F4-6F2B4E683A67}"/>
              </a:ext>
            </a:extLst>
          </p:cNvPr>
          <p:cNvSpPr>
            <a:spLocks noGrp="1"/>
          </p:cNvSpPr>
          <p:nvPr>
            <p:ph type="subTitle" idx="1"/>
          </p:nvPr>
        </p:nvSpPr>
        <p:spPr>
          <a:xfrm>
            <a:off x="149940" y="2156692"/>
            <a:ext cx="6858000" cy="1655762"/>
          </a:xfrm>
        </p:spPr>
        <p:txBody>
          <a:bodyPr>
            <a:noAutofit/>
          </a:bodyPr>
          <a:lstStyle/>
          <a:p>
            <a:pPr marL="2743200" indent="-344488" algn="l">
              <a:lnSpc>
                <a:spcPct val="100000"/>
              </a:lnSpc>
              <a:buFont typeface="Arial" panose="020B0604020202020204" pitchFamily="34" charset="0"/>
              <a:buChar char="•"/>
            </a:pPr>
            <a:r>
              <a:rPr lang="en-US" sz="3200" dirty="0"/>
              <a:t>Ability to Speak</a:t>
            </a:r>
          </a:p>
          <a:p>
            <a:pPr marL="2743200" indent="-344488" algn="l">
              <a:lnSpc>
                <a:spcPct val="100000"/>
              </a:lnSpc>
              <a:buFont typeface="Arial" panose="020B0604020202020204" pitchFamily="34" charset="0"/>
              <a:buChar char="•"/>
            </a:pPr>
            <a:r>
              <a:rPr lang="en-US" sz="3200" dirty="0"/>
              <a:t>Ability to Write</a:t>
            </a:r>
          </a:p>
          <a:p>
            <a:pPr marL="2743200" indent="-344488" algn="l">
              <a:lnSpc>
                <a:spcPct val="100000"/>
              </a:lnSpc>
              <a:buFont typeface="Arial" panose="020B0604020202020204" pitchFamily="34" charset="0"/>
              <a:buChar char="•"/>
            </a:pPr>
            <a:r>
              <a:rPr lang="en-US" sz="3200" dirty="0"/>
              <a:t>Quality of Your Ideas</a:t>
            </a:r>
          </a:p>
        </p:txBody>
      </p:sp>
      <p:sp>
        <p:nvSpPr>
          <p:cNvPr id="8" name="TextBox 7">
            <a:extLst>
              <a:ext uri="{FF2B5EF4-FFF2-40B4-BE49-F238E27FC236}">
                <a16:creationId xmlns:a16="http://schemas.microsoft.com/office/drawing/2014/main" id="{8BF2D88F-D4C2-5897-0AB4-9417151817AA}"/>
              </a:ext>
            </a:extLst>
          </p:cNvPr>
          <p:cNvSpPr txBox="1"/>
          <p:nvPr/>
        </p:nvSpPr>
        <p:spPr>
          <a:xfrm>
            <a:off x="1981200" y="5894685"/>
            <a:ext cx="6248400" cy="1015663"/>
          </a:xfrm>
          <a:prstGeom prst="rect">
            <a:avLst/>
          </a:prstGeom>
          <a:noFill/>
        </p:spPr>
        <p:txBody>
          <a:bodyPr wrap="square" rtlCol="0">
            <a:spAutoFit/>
          </a:bodyPr>
          <a:lstStyle/>
          <a:p>
            <a:r>
              <a:rPr lang="en-US" sz="2000" dirty="0"/>
              <a:t>*Prof. Patrick Winston, MIT – Director of AI Lab 1972-1997 </a:t>
            </a:r>
          </a:p>
          <a:p>
            <a:r>
              <a:rPr lang="en-US" sz="2000" dirty="0"/>
              <a:t>  </a:t>
            </a:r>
            <a:r>
              <a:rPr lang="en-US" sz="2000" dirty="0">
                <a:hlinkClick r:id="rId3"/>
              </a:rPr>
              <a:t>https://www.youtube.com/watch?v=ukYi50Gfc5M</a:t>
            </a:r>
            <a:endParaRPr lang="en-US" sz="2000" dirty="0"/>
          </a:p>
          <a:p>
            <a:endParaRPr lang="en-US" sz="2000" dirty="0"/>
          </a:p>
        </p:txBody>
      </p:sp>
    </p:spTree>
    <p:extLst>
      <p:ext uri="{BB962C8B-B14F-4D97-AF65-F5344CB8AC3E}">
        <p14:creationId xmlns:p14="http://schemas.microsoft.com/office/powerpoint/2010/main" val="135536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CE1DC-EE6C-24F7-7A82-811C376FB6AC}"/>
              </a:ext>
            </a:extLst>
          </p:cNvPr>
          <p:cNvSpPr>
            <a:spLocks noGrp="1"/>
          </p:cNvSpPr>
          <p:nvPr>
            <p:ph type="title"/>
          </p:nvPr>
        </p:nvSpPr>
        <p:spPr/>
        <p:txBody>
          <a:bodyPr/>
          <a:lstStyle/>
          <a:p>
            <a:pPr algn="ctr"/>
            <a:r>
              <a:rPr lang="en-US" dirty="0">
                <a:latin typeface="Calibri (Headings)"/>
              </a:rPr>
              <a:t>Tech Memos and Reports</a:t>
            </a:r>
          </a:p>
        </p:txBody>
      </p:sp>
      <p:sp>
        <p:nvSpPr>
          <p:cNvPr id="3" name="Content Placeholder 2">
            <a:extLst>
              <a:ext uri="{FF2B5EF4-FFF2-40B4-BE49-F238E27FC236}">
                <a16:creationId xmlns:a16="http://schemas.microsoft.com/office/drawing/2014/main" id="{2B616B3C-B3E7-32CD-4A91-5CBDD15F44F9}"/>
              </a:ext>
            </a:extLst>
          </p:cNvPr>
          <p:cNvSpPr>
            <a:spLocks noGrp="1"/>
          </p:cNvSpPr>
          <p:nvPr>
            <p:ph idx="1"/>
          </p:nvPr>
        </p:nvSpPr>
        <p:spPr>
          <a:xfrm>
            <a:off x="457200" y="1600200"/>
            <a:ext cx="8382000" cy="4983162"/>
          </a:xfrm>
        </p:spPr>
        <p:txBody>
          <a:bodyPr>
            <a:normAutofit/>
          </a:bodyPr>
          <a:lstStyle/>
          <a:p>
            <a:r>
              <a:rPr lang="en-US" sz="3200" dirty="0"/>
              <a:t>Differ from a Term Paper or Essay</a:t>
            </a:r>
            <a:br>
              <a:rPr lang="en-US" sz="3200" dirty="0"/>
            </a:br>
            <a:r>
              <a:rPr lang="en-US" sz="3200" dirty="0"/>
              <a:t>	- News Article vs. Feature Story</a:t>
            </a:r>
            <a:br>
              <a:rPr lang="en-US" sz="3200" dirty="0"/>
            </a:br>
            <a:r>
              <a:rPr lang="en-US" sz="3200" dirty="0"/>
              <a:t>	- Factual vs. Opinions</a:t>
            </a:r>
          </a:p>
          <a:p>
            <a:pPr marL="0" indent="0">
              <a:buNone/>
            </a:pPr>
            <a:endParaRPr lang="en-US" sz="3200" dirty="0"/>
          </a:p>
          <a:p>
            <a:r>
              <a:rPr lang="en-US" sz="3200" dirty="0"/>
              <a:t>Provide Technical Information and Results  </a:t>
            </a:r>
            <a:br>
              <a:rPr lang="en-US" sz="3200" dirty="0"/>
            </a:br>
            <a:r>
              <a:rPr lang="en-US" sz="3200" dirty="0"/>
              <a:t> 	- What?</a:t>
            </a:r>
            <a:br>
              <a:rPr lang="en-US" sz="3200" dirty="0"/>
            </a:br>
            <a:r>
              <a:rPr lang="en-US" sz="3200" dirty="0"/>
              <a:t> 	- Why?</a:t>
            </a:r>
            <a:br>
              <a:rPr lang="en-US" sz="3200" dirty="0"/>
            </a:br>
            <a:r>
              <a:rPr lang="en-US" sz="3200" dirty="0"/>
              <a:t> 	- How?</a:t>
            </a:r>
          </a:p>
          <a:p>
            <a:pPr marL="0" indent="0">
              <a:buNone/>
            </a:pPr>
            <a:endParaRPr lang="en-US" sz="3200" dirty="0"/>
          </a:p>
          <a:p>
            <a:r>
              <a:rPr lang="en-US" sz="3200" dirty="0"/>
              <a:t>Reader must be able to </a:t>
            </a:r>
            <a:r>
              <a:rPr lang="en-US" sz="3200" b="1" dirty="0"/>
              <a:t>re-produce</a:t>
            </a:r>
            <a:r>
              <a:rPr lang="en-US" sz="3200" dirty="0"/>
              <a:t> the results</a:t>
            </a:r>
          </a:p>
          <a:p>
            <a:pPr marL="0" indent="0">
              <a:buNone/>
            </a:pPr>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113</a:t>
            </a:fld>
            <a:endParaRPr lang="en-US" dirty="0"/>
          </a:p>
        </p:txBody>
      </p:sp>
    </p:spTree>
    <p:extLst>
      <p:ext uri="{BB962C8B-B14F-4D97-AF65-F5344CB8AC3E}">
        <p14:creationId xmlns:p14="http://schemas.microsoft.com/office/powerpoint/2010/main" val="363300298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628650" y="216313"/>
            <a:ext cx="7886700" cy="805790"/>
          </a:xfrm>
        </p:spPr>
        <p:txBody>
          <a:bodyPr>
            <a:normAutofit/>
          </a:bodyPr>
          <a:lstStyle/>
          <a:p>
            <a:pPr algn="ctr"/>
            <a:r>
              <a:rPr lang="en-US" sz="4000" dirty="0">
                <a:latin typeface="+mn-lt"/>
              </a:rPr>
              <a:t>Start with an Outline</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228600" y="1066800"/>
            <a:ext cx="8731353" cy="5410200"/>
          </a:xfrm>
        </p:spPr>
        <p:txBody>
          <a:bodyPr>
            <a:noAutofit/>
          </a:bodyPr>
          <a:lstStyle/>
          <a:p>
            <a:pPr>
              <a:buFont typeface="Wingdings" panose="05000000000000000000" pitchFamily="2" charset="2"/>
              <a:buChar char="Ø"/>
            </a:pPr>
            <a:r>
              <a:rPr lang="en-US" sz="2800" dirty="0"/>
              <a:t>What is the </a:t>
            </a:r>
            <a:r>
              <a:rPr lang="en-US" sz="2800" b="1" dirty="0">
                <a:solidFill>
                  <a:srgbClr val="0000FF"/>
                </a:solidFill>
              </a:rPr>
              <a:t>Key Message</a:t>
            </a:r>
            <a:r>
              <a:rPr lang="en-US" sz="2800" dirty="0"/>
              <a:t>?</a:t>
            </a:r>
            <a:br>
              <a:rPr lang="en-US" sz="2400" dirty="0"/>
            </a:br>
            <a:r>
              <a:rPr lang="en-US" sz="2400" dirty="0"/>
              <a:t>	Who is the Audience?</a:t>
            </a:r>
            <a:br>
              <a:rPr lang="en-US" sz="2400" dirty="0"/>
            </a:br>
            <a:r>
              <a:rPr lang="en-US" sz="2400" dirty="0"/>
              <a:t>	Can an Uninformed Reader Understand?</a:t>
            </a:r>
            <a:br>
              <a:rPr lang="en-US" sz="2400" dirty="0"/>
            </a:br>
            <a:r>
              <a:rPr lang="en-US" sz="2400" dirty="0"/>
              <a:t>	Avoid Information Overload (...Data Dump)</a:t>
            </a:r>
          </a:p>
          <a:p>
            <a:pPr>
              <a:buFont typeface="Wingdings" panose="05000000000000000000" pitchFamily="2" charset="2"/>
              <a:buChar char="Ø"/>
            </a:pPr>
            <a:r>
              <a:rPr lang="en-US" sz="2800" dirty="0"/>
              <a:t>Utilize </a:t>
            </a:r>
            <a:r>
              <a:rPr lang="en-US" sz="2800" b="1" dirty="0">
                <a:solidFill>
                  <a:srgbClr val="FF0000"/>
                </a:solidFill>
              </a:rPr>
              <a:t>Illustrations </a:t>
            </a:r>
            <a:r>
              <a:rPr lang="en-US" sz="2800" dirty="0"/>
              <a:t>to convey the message </a:t>
            </a:r>
            <a:br>
              <a:rPr lang="en-US" sz="2400" dirty="0"/>
            </a:br>
            <a:r>
              <a:rPr lang="en-US" sz="2400" dirty="0"/>
              <a:t>   	“A picture is worth 1000 words!”</a:t>
            </a:r>
            <a:br>
              <a:rPr lang="en-US" sz="2400" dirty="0"/>
            </a:br>
            <a:r>
              <a:rPr lang="en-US" sz="2400" dirty="0"/>
              <a:t>	  - Figures, Plots</a:t>
            </a:r>
            <a:br>
              <a:rPr lang="en-US" sz="2400" dirty="0"/>
            </a:br>
            <a:r>
              <a:rPr lang="en-US" sz="2400" dirty="0"/>
              <a:t>	  - Schematics, Diagrams</a:t>
            </a:r>
            <a:br>
              <a:rPr lang="en-US" sz="2400" b="1" dirty="0">
                <a:solidFill>
                  <a:srgbClr val="FF0000"/>
                </a:solidFill>
              </a:rPr>
            </a:br>
            <a:r>
              <a:rPr lang="en-US" sz="2400" dirty="0"/>
              <a:t>	  - Tables, Lists</a:t>
            </a:r>
            <a:br>
              <a:rPr lang="en-US" sz="2400" dirty="0"/>
            </a:br>
            <a:r>
              <a:rPr lang="en-US" sz="2400" dirty="0"/>
              <a:t>	  - Equations</a:t>
            </a:r>
          </a:p>
          <a:p>
            <a:pPr>
              <a:buFont typeface="Wingdings" panose="05000000000000000000" pitchFamily="2" charset="2"/>
              <a:buChar char="Ø"/>
            </a:pPr>
            <a:r>
              <a:rPr lang="en-US" sz="2800" b="1" dirty="0">
                <a:solidFill>
                  <a:srgbClr val="00B050"/>
                </a:solidFill>
              </a:rPr>
              <a:t>Self-Explanatory </a:t>
            </a:r>
            <a:r>
              <a:rPr lang="en-US" sz="2800" dirty="0"/>
              <a:t>Figure Captions and Table Names</a:t>
            </a:r>
            <a:br>
              <a:rPr lang="en-US" sz="2400" dirty="0"/>
            </a:br>
            <a:r>
              <a:rPr lang="en-US" sz="2400" dirty="0"/>
              <a:t>        Can the reader understand the diagram/table without 	reading the entire text?</a:t>
            </a:r>
          </a:p>
          <a:p>
            <a:endParaRPr lang="en-US" sz="2400" dirty="0"/>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114</a:t>
            </a:fld>
            <a:endParaRPr lang="en-US" dirty="0"/>
          </a:p>
        </p:txBody>
      </p:sp>
    </p:spTree>
    <p:extLst>
      <p:ext uri="{BB962C8B-B14F-4D97-AF65-F5344CB8AC3E}">
        <p14:creationId xmlns:p14="http://schemas.microsoft.com/office/powerpoint/2010/main" val="173470466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FE141-1E75-131B-EAE5-CAAD6B7EF0F1}"/>
              </a:ext>
            </a:extLst>
          </p:cNvPr>
          <p:cNvSpPr>
            <a:spLocks noGrp="1"/>
          </p:cNvSpPr>
          <p:nvPr>
            <p:ph type="title"/>
          </p:nvPr>
        </p:nvSpPr>
        <p:spPr/>
        <p:txBody>
          <a:bodyPr/>
          <a:lstStyle/>
          <a:p>
            <a:pPr algn="ctr"/>
            <a:r>
              <a:rPr lang="en-US" dirty="0">
                <a:latin typeface="+mn-lt"/>
              </a:rPr>
              <a:t>Writing Style</a:t>
            </a:r>
          </a:p>
        </p:txBody>
      </p:sp>
      <p:sp>
        <p:nvSpPr>
          <p:cNvPr id="3" name="Content Placeholder 2">
            <a:extLst>
              <a:ext uri="{FF2B5EF4-FFF2-40B4-BE49-F238E27FC236}">
                <a16:creationId xmlns:a16="http://schemas.microsoft.com/office/drawing/2014/main" id="{32E1DA2F-4A6C-4DD3-F657-89517F1D2957}"/>
              </a:ext>
            </a:extLst>
          </p:cNvPr>
          <p:cNvSpPr>
            <a:spLocks noGrp="1"/>
          </p:cNvSpPr>
          <p:nvPr>
            <p:ph idx="1"/>
          </p:nvPr>
        </p:nvSpPr>
        <p:spPr>
          <a:xfrm>
            <a:off x="1297245" y="1455177"/>
            <a:ext cx="7443632" cy="2369574"/>
          </a:xfrm>
        </p:spPr>
        <p:txBody>
          <a:bodyPr>
            <a:noAutofit/>
          </a:bodyPr>
          <a:lstStyle/>
          <a:p>
            <a:r>
              <a:rPr lang="en-US" sz="2800" dirty="0"/>
              <a:t>Clear and Concise</a:t>
            </a:r>
          </a:p>
          <a:p>
            <a:r>
              <a:rPr lang="en-US" sz="2800" dirty="0"/>
              <a:t>Short Sentences</a:t>
            </a:r>
          </a:p>
          <a:p>
            <a:r>
              <a:rPr lang="en-US" sz="2800" dirty="0"/>
              <a:t>Use Formatting for Clarity</a:t>
            </a:r>
            <a:br>
              <a:rPr lang="en-US" sz="2800" dirty="0"/>
            </a:br>
            <a:r>
              <a:rPr lang="en-US" sz="2800" dirty="0"/>
              <a:t>   </a:t>
            </a:r>
            <a:r>
              <a:rPr lang="en-US" sz="2800" dirty="0">
                <a:solidFill>
                  <a:srgbClr val="0000FF"/>
                </a:solidFill>
              </a:rPr>
              <a:t>4.0 Design Concept</a:t>
            </a:r>
            <a:br>
              <a:rPr lang="en-US" sz="2800" dirty="0">
                <a:solidFill>
                  <a:srgbClr val="0000FF"/>
                </a:solidFill>
              </a:rPr>
            </a:br>
            <a:r>
              <a:rPr lang="en-US" sz="2800" dirty="0">
                <a:solidFill>
                  <a:srgbClr val="0000FF"/>
                </a:solidFill>
              </a:rPr>
              <a:t>	   4.1 Mechanical System</a:t>
            </a:r>
            <a:br>
              <a:rPr lang="en-US" sz="2800" dirty="0">
                <a:solidFill>
                  <a:srgbClr val="0000FF"/>
                </a:solidFill>
              </a:rPr>
            </a:br>
            <a:r>
              <a:rPr lang="en-US" sz="2800" dirty="0">
                <a:solidFill>
                  <a:srgbClr val="0000FF"/>
                </a:solidFill>
              </a:rPr>
              <a:t>		4.1.1  Engine</a:t>
            </a:r>
            <a:br>
              <a:rPr lang="en-US" sz="2800" dirty="0">
                <a:solidFill>
                  <a:srgbClr val="0000FF"/>
                </a:solidFill>
              </a:rPr>
            </a:br>
            <a:r>
              <a:rPr lang="en-US" sz="2800" dirty="0">
                <a:solidFill>
                  <a:srgbClr val="0000FF"/>
                </a:solidFill>
              </a:rPr>
              <a:t>		4.1.2  Powertrain</a:t>
            </a:r>
            <a:br>
              <a:rPr lang="en-US" sz="2800" dirty="0">
                <a:solidFill>
                  <a:srgbClr val="0000FF"/>
                </a:solidFill>
              </a:rPr>
            </a:br>
            <a:r>
              <a:rPr lang="en-US" sz="2800" dirty="0">
                <a:solidFill>
                  <a:srgbClr val="0000FF"/>
                </a:solidFill>
              </a:rPr>
              <a:t>	   4.2 Electrical System</a:t>
            </a:r>
            <a:br>
              <a:rPr lang="en-US" sz="2800" dirty="0">
                <a:solidFill>
                  <a:srgbClr val="0000FF"/>
                </a:solidFill>
              </a:rPr>
            </a:br>
            <a:r>
              <a:rPr lang="en-US" sz="2800" dirty="0">
                <a:solidFill>
                  <a:srgbClr val="0000FF"/>
                </a:solidFill>
              </a:rPr>
              <a:t>		4.2.1  Sensors</a:t>
            </a:r>
            <a:br>
              <a:rPr lang="en-US" sz="2800" dirty="0">
                <a:solidFill>
                  <a:srgbClr val="0000FF"/>
                </a:solidFill>
              </a:rPr>
            </a:br>
            <a:r>
              <a:rPr lang="en-US" sz="2800" dirty="0">
                <a:solidFill>
                  <a:srgbClr val="0000FF"/>
                </a:solidFill>
              </a:rPr>
              <a:t>		4.2.2  Controls</a:t>
            </a:r>
          </a:p>
          <a:p>
            <a:r>
              <a:rPr lang="en-US" sz="2800" dirty="0"/>
              <a:t>Use a Scale in Figures to show Dimensions</a:t>
            </a:r>
          </a:p>
        </p:txBody>
      </p:sp>
      <p:pic>
        <p:nvPicPr>
          <p:cNvPr id="5" name="Picture 4">
            <a:extLst>
              <a:ext uri="{FF2B5EF4-FFF2-40B4-BE49-F238E27FC236}">
                <a16:creationId xmlns:a16="http://schemas.microsoft.com/office/drawing/2014/main" id="{375FB655-BD70-1B24-0251-5B7ECA6FA184}"/>
              </a:ext>
            </a:extLst>
          </p:cNvPr>
          <p:cNvPicPr>
            <a:picLocks noChangeAspect="1"/>
          </p:cNvPicPr>
          <p:nvPr/>
        </p:nvPicPr>
        <p:blipFill>
          <a:blip r:embed="rId2"/>
          <a:stretch>
            <a:fillRect/>
          </a:stretch>
        </p:blipFill>
        <p:spPr>
          <a:xfrm>
            <a:off x="6575502" y="1371600"/>
            <a:ext cx="1691898" cy="3131574"/>
          </a:xfrm>
          <a:prstGeom prst="rect">
            <a:avLst/>
          </a:prstGeom>
        </p:spPr>
      </p:pic>
      <p:sp>
        <p:nvSpPr>
          <p:cNvPr id="6"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115</a:t>
            </a:fld>
            <a:endParaRPr lang="en-US" dirty="0"/>
          </a:p>
        </p:txBody>
      </p:sp>
      <p:sp>
        <p:nvSpPr>
          <p:cNvPr id="4" name="TextBox 3">
            <a:extLst>
              <a:ext uri="{FF2B5EF4-FFF2-40B4-BE49-F238E27FC236}">
                <a16:creationId xmlns:a16="http://schemas.microsoft.com/office/drawing/2014/main" id="{391C53E5-676F-A3A6-DE49-EB9EF73A94F9}"/>
              </a:ext>
            </a:extLst>
          </p:cNvPr>
          <p:cNvSpPr txBox="1"/>
          <p:nvPr/>
        </p:nvSpPr>
        <p:spPr>
          <a:xfrm>
            <a:off x="6533849" y="4572000"/>
            <a:ext cx="1733551" cy="646331"/>
          </a:xfrm>
          <a:prstGeom prst="rect">
            <a:avLst/>
          </a:prstGeom>
          <a:noFill/>
        </p:spPr>
        <p:txBody>
          <a:bodyPr wrap="none" rtlCol="0">
            <a:spAutoFit/>
          </a:bodyPr>
          <a:lstStyle/>
          <a:p>
            <a:pPr algn="ctr"/>
            <a:r>
              <a:rPr lang="en-US" dirty="0"/>
              <a:t>Figure 1 – Water</a:t>
            </a:r>
            <a:br>
              <a:rPr lang="en-US" dirty="0"/>
            </a:br>
            <a:r>
              <a:rPr lang="en-US" dirty="0"/>
              <a:t>Column Sensor</a:t>
            </a:r>
          </a:p>
        </p:txBody>
      </p:sp>
    </p:spTree>
    <p:extLst>
      <p:ext uri="{BB962C8B-B14F-4D97-AF65-F5344CB8AC3E}">
        <p14:creationId xmlns:p14="http://schemas.microsoft.com/office/powerpoint/2010/main" val="341724665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B84BD-F274-FCC0-D644-A59EE0AC7F8D}"/>
              </a:ext>
            </a:extLst>
          </p:cNvPr>
          <p:cNvSpPr>
            <a:spLocks noGrp="1"/>
          </p:cNvSpPr>
          <p:nvPr>
            <p:ph type="title"/>
          </p:nvPr>
        </p:nvSpPr>
        <p:spPr>
          <a:xfrm>
            <a:off x="628649" y="163958"/>
            <a:ext cx="7886700" cy="1325563"/>
          </a:xfrm>
        </p:spPr>
        <p:txBody>
          <a:bodyPr>
            <a:normAutofit/>
          </a:bodyPr>
          <a:lstStyle/>
          <a:p>
            <a:pPr algn="ctr"/>
            <a:r>
              <a:rPr lang="en-US" dirty="0"/>
              <a:t>Label Plots – axes, </a:t>
            </a:r>
            <a:br>
              <a:rPr lang="en-US" dirty="0"/>
            </a:br>
            <a:r>
              <a:rPr lang="en-US" dirty="0"/>
              <a:t>legend (for multiple data sets)</a:t>
            </a:r>
          </a:p>
        </p:txBody>
      </p:sp>
      <p:pic>
        <p:nvPicPr>
          <p:cNvPr id="4" name="Content Placeholder 3">
            <a:extLst>
              <a:ext uri="{FF2B5EF4-FFF2-40B4-BE49-F238E27FC236}">
                <a16:creationId xmlns:a16="http://schemas.microsoft.com/office/drawing/2014/main" id="{3A5B2B5A-5832-6CB7-2999-21242602DF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4598" y="1798193"/>
            <a:ext cx="7227955" cy="4351338"/>
          </a:xfrm>
          <a:prstGeom prst="rect">
            <a:avLst/>
          </a:prstGeom>
        </p:spPr>
      </p:pic>
      <p:sp>
        <p:nvSpPr>
          <p:cNvPr id="7" name="TextBox 6">
            <a:extLst>
              <a:ext uri="{FF2B5EF4-FFF2-40B4-BE49-F238E27FC236}">
                <a16:creationId xmlns:a16="http://schemas.microsoft.com/office/drawing/2014/main" id="{BCB9B9FA-383E-8ABE-036D-5DC51B26F7BD}"/>
              </a:ext>
            </a:extLst>
          </p:cNvPr>
          <p:cNvSpPr txBox="1"/>
          <p:nvPr/>
        </p:nvSpPr>
        <p:spPr>
          <a:xfrm>
            <a:off x="3216623" y="6319703"/>
            <a:ext cx="3783945" cy="307777"/>
          </a:xfrm>
          <a:prstGeom prst="rect">
            <a:avLst/>
          </a:prstGeom>
          <a:noFill/>
        </p:spPr>
        <p:txBody>
          <a:bodyPr wrap="square">
            <a:spAutoFit/>
          </a:bodyPr>
          <a:lstStyle/>
          <a:p>
            <a:r>
              <a:rPr lang="en-US" sz="1400" dirty="0">
                <a:effectLst/>
                <a:latin typeface="Times New Roman" panose="02020603050405020304" pitchFamily="18" charset="0"/>
                <a:ea typeface="Times New Roman" panose="02020603050405020304" pitchFamily="18" charset="0"/>
              </a:rPr>
              <a:t>Figure </a:t>
            </a:r>
            <a:r>
              <a:rPr lang="en-US" sz="1400" dirty="0">
                <a:effectLst/>
                <a:latin typeface="Times New Roman" panose="02020603050405020304" pitchFamily="18" charset="0"/>
                <a:ea typeface="MS Mincho" panose="02020609040205080304" pitchFamily="49" charset="-128"/>
              </a:rPr>
              <a:t>10</a:t>
            </a:r>
            <a:r>
              <a:rPr lang="en-US" sz="1400" dirty="0">
                <a:effectLst/>
                <a:latin typeface="Times New Roman" panose="02020603050405020304" pitchFamily="18" charset="0"/>
                <a:ea typeface="Times New Roman" panose="02020603050405020304" pitchFamily="18" charset="0"/>
              </a:rPr>
              <a:t> GUI Screen shows sensor output</a:t>
            </a:r>
            <a:endParaRPr lang="en-US" sz="1400" dirty="0"/>
          </a:p>
        </p:txBody>
      </p:sp>
      <p:sp>
        <p:nvSpPr>
          <p:cNvPr id="3" name="Slide Number Placeholder 2">
            <a:extLst>
              <a:ext uri="{FF2B5EF4-FFF2-40B4-BE49-F238E27FC236}">
                <a16:creationId xmlns:a16="http://schemas.microsoft.com/office/drawing/2014/main" id="{3FD2E678-72AF-FDB0-5C46-BDC50B667F8B}"/>
              </a:ext>
            </a:extLst>
          </p:cNvPr>
          <p:cNvSpPr>
            <a:spLocks noGrp="1"/>
          </p:cNvSpPr>
          <p:nvPr>
            <p:ph type="sldNum" sz="quarter" idx="12"/>
          </p:nvPr>
        </p:nvSpPr>
        <p:spPr/>
        <p:txBody>
          <a:bodyPr/>
          <a:lstStyle/>
          <a:p>
            <a:fld id="{028FE254-016A-4E51-98AE-D4B4E3F12C32}" type="slidenum">
              <a:rPr lang="en-US" smtClean="0"/>
              <a:t>116</a:t>
            </a:fld>
            <a:endParaRPr lang="en-US" dirty="0"/>
          </a:p>
        </p:txBody>
      </p:sp>
    </p:spTree>
    <p:extLst>
      <p:ext uri="{BB962C8B-B14F-4D97-AF65-F5344CB8AC3E}">
        <p14:creationId xmlns:p14="http://schemas.microsoft.com/office/powerpoint/2010/main" val="234344001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49FFE-A67A-D18D-361B-E9FE38589D17}"/>
              </a:ext>
            </a:extLst>
          </p:cNvPr>
          <p:cNvSpPr>
            <a:spLocks noGrp="1"/>
          </p:cNvSpPr>
          <p:nvPr>
            <p:ph type="title"/>
          </p:nvPr>
        </p:nvSpPr>
        <p:spPr>
          <a:xfrm>
            <a:off x="457200" y="0"/>
            <a:ext cx="8229600" cy="1143000"/>
          </a:xfrm>
        </p:spPr>
        <p:txBody>
          <a:bodyPr/>
          <a:lstStyle/>
          <a:p>
            <a:r>
              <a:rPr lang="en-US" dirty="0">
                <a:latin typeface="Calibri (Headings)"/>
              </a:rPr>
              <a:t>Provide Supporting Information</a:t>
            </a:r>
          </a:p>
        </p:txBody>
      </p:sp>
      <p:sp>
        <p:nvSpPr>
          <p:cNvPr id="3" name="Content Placeholder 2">
            <a:extLst>
              <a:ext uri="{FF2B5EF4-FFF2-40B4-BE49-F238E27FC236}">
                <a16:creationId xmlns:a16="http://schemas.microsoft.com/office/drawing/2014/main" id="{9DC2F243-D1FB-BB0B-4345-CE16DA5FD4EC}"/>
              </a:ext>
            </a:extLst>
          </p:cNvPr>
          <p:cNvSpPr>
            <a:spLocks noGrp="1"/>
          </p:cNvSpPr>
          <p:nvPr>
            <p:ph idx="1"/>
          </p:nvPr>
        </p:nvSpPr>
        <p:spPr>
          <a:xfrm>
            <a:off x="776130" y="1143000"/>
            <a:ext cx="7709107" cy="4351338"/>
          </a:xfrm>
        </p:spPr>
        <p:txBody>
          <a:bodyPr>
            <a:noAutofit/>
          </a:bodyPr>
          <a:lstStyle/>
          <a:p>
            <a:r>
              <a:rPr lang="en-US" sz="2800" dirty="0"/>
              <a:t>To Support Your Hypothesis</a:t>
            </a:r>
            <a:br>
              <a:rPr lang="en-US" sz="2800" dirty="0"/>
            </a:br>
            <a:r>
              <a:rPr lang="en-US" sz="2800" dirty="0"/>
              <a:t>	- Data</a:t>
            </a:r>
            <a:br>
              <a:rPr lang="en-US" sz="2800" dirty="0"/>
            </a:br>
            <a:r>
              <a:rPr lang="en-US" sz="2800" dirty="0"/>
              <a:t>	- Experimental Results</a:t>
            </a:r>
            <a:br>
              <a:rPr lang="en-US" sz="2800" dirty="0"/>
            </a:br>
            <a:r>
              <a:rPr lang="en-US" sz="2800" dirty="0"/>
              <a:t>	- Published Information</a:t>
            </a:r>
            <a:endParaRPr lang="en-US" sz="2800" b="1" dirty="0">
              <a:solidFill>
                <a:srgbClr val="FF0000"/>
              </a:solidFill>
            </a:endParaRPr>
          </a:p>
          <a:p>
            <a:r>
              <a:rPr lang="en-US" sz="2800" b="1" dirty="0">
                <a:solidFill>
                  <a:srgbClr val="0000FF"/>
                </a:solidFill>
              </a:rPr>
              <a:t>OR</a:t>
            </a:r>
            <a:r>
              <a:rPr lang="en-US" sz="2800" dirty="0"/>
              <a:t> To Present an Alternate Perspective</a:t>
            </a:r>
            <a:br>
              <a:rPr lang="en-US" sz="2800" dirty="0"/>
            </a:br>
            <a:r>
              <a:rPr lang="en-US" sz="2800" dirty="0"/>
              <a:t>	- Findings from the Literature</a:t>
            </a:r>
          </a:p>
          <a:p>
            <a:r>
              <a:rPr lang="en-US" sz="2800" dirty="0"/>
              <a:t>References and Citations</a:t>
            </a:r>
            <a:br>
              <a:rPr lang="en-US" sz="2800" dirty="0"/>
            </a:br>
            <a:r>
              <a:rPr lang="en-US" sz="2800" dirty="0"/>
              <a:t>	Always Provide Attribution!</a:t>
            </a:r>
          </a:p>
          <a:p>
            <a:pPr marL="0" indent="0">
              <a:buNone/>
            </a:pPr>
            <a:endParaRPr lang="en-US" sz="2800" b="1" dirty="0"/>
          </a:p>
          <a:p>
            <a:pPr marL="0" indent="0">
              <a:buNone/>
            </a:pPr>
            <a:r>
              <a:rPr lang="en-US" sz="2800" b="1" dirty="0"/>
              <a:t>PLAGIARISM</a:t>
            </a:r>
            <a:r>
              <a:rPr lang="en-US" sz="2800" dirty="0"/>
              <a:t>:</a:t>
            </a:r>
            <a:br>
              <a:rPr lang="en-US" sz="2800" dirty="0"/>
            </a:br>
            <a:r>
              <a:rPr lang="en-US" sz="2800" dirty="0"/>
              <a:t>	Use of Others’ Data/Figures/Text </a:t>
            </a:r>
            <a:r>
              <a:rPr lang="en-US" sz="2800" dirty="0">
                <a:highlight>
                  <a:srgbClr val="FFFF00"/>
                </a:highlight>
              </a:rPr>
              <a:t>Without </a:t>
            </a:r>
            <a:r>
              <a:rPr lang="en-US" sz="2800" dirty="0"/>
              <a:t>	</a:t>
            </a:r>
            <a:r>
              <a:rPr lang="en-US" sz="2800" dirty="0">
                <a:highlight>
                  <a:srgbClr val="FFFF00"/>
                </a:highlight>
              </a:rPr>
              <a:t>Attribution</a:t>
            </a:r>
            <a:r>
              <a:rPr lang="en-US" sz="2800" dirty="0"/>
              <a:t> is Unethical and Not Acceptable</a:t>
            </a:r>
          </a:p>
          <a:p>
            <a:endParaRPr lang="en-US"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117</a:t>
            </a:fld>
            <a:endParaRPr lang="en-US" dirty="0"/>
          </a:p>
        </p:txBody>
      </p:sp>
    </p:spTree>
    <p:extLst>
      <p:ext uri="{BB962C8B-B14F-4D97-AF65-F5344CB8AC3E}">
        <p14:creationId xmlns:p14="http://schemas.microsoft.com/office/powerpoint/2010/main" val="64339462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685800" y="228600"/>
            <a:ext cx="7620000" cy="715962"/>
          </a:xfrm>
        </p:spPr>
        <p:txBody>
          <a:bodyPr>
            <a:normAutofit/>
          </a:bodyPr>
          <a:lstStyle/>
          <a:p>
            <a:pPr algn="ctr"/>
            <a:r>
              <a:rPr lang="en-US" sz="4000" dirty="0"/>
              <a:t>References</a:t>
            </a:r>
          </a:p>
        </p:txBody>
      </p:sp>
      <p:sp>
        <p:nvSpPr>
          <p:cNvPr id="3" name="Content Placeholder 2">
            <a:extLst>
              <a:ext uri="{FF2B5EF4-FFF2-40B4-BE49-F238E27FC236}">
                <a16:creationId xmlns:a16="http://schemas.microsoft.com/office/drawing/2014/main" id="{2D1C0F9F-1BB4-3D38-3D67-B4C69DAECBF8}"/>
              </a:ext>
            </a:extLst>
          </p:cNvPr>
          <p:cNvSpPr>
            <a:spLocks noGrp="1"/>
          </p:cNvSpPr>
          <p:nvPr>
            <p:ph idx="1"/>
          </p:nvPr>
        </p:nvSpPr>
        <p:spPr>
          <a:xfrm>
            <a:off x="552450" y="907492"/>
            <a:ext cx="7886700" cy="1990039"/>
          </a:xfrm>
        </p:spPr>
        <p:txBody>
          <a:bodyPr>
            <a:noAutofit/>
          </a:bodyPr>
          <a:lstStyle/>
          <a:p>
            <a:pPr>
              <a:spcBef>
                <a:spcPts val="300"/>
              </a:spcBef>
            </a:pPr>
            <a:r>
              <a:rPr lang="en-US" dirty="0"/>
              <a:t>Include Numbered Reference List</a:t>
            </a:r>
            <a:endParaRPr lang="en-US" sz="800" dirty="0"/>
          </a:p>
          <a:p>
            <a:pPr>
              <a:spcBef>
                <a:spcPts val="300"/>
              </a:spcBef>
            </a:pPr>
            <a:r>
              <a:rPr lang="en-US" dirty="0"/>
              <a:t>Use MS Word Built-in Utility</a:t>
            </a:r>
            <a:endParaRPr lang="en-US" sz="800" dirty="0"/>
          </a:p>
          <a:p>
            <a:pPr>
              <a:spcBef>
                <a:spcPts val="300"/>
              </a:spcBef>
            </a:pPr>
            <a:r>
              <a:rPr lang="en-US" dirty="0">
                <a:solidFill>
                  <a:srgbClr val="0000FF"/>
                </a:solidFill>
              </a:rPr>
              <a:t>All Figures and Tables must be referenced in the appropriate places in the text.</a:t>
            </a:r>
          </a:p>
          <a:p>
            <a:endParaRPr lang="en-US" sz="2800" dirty="0">
              <a:solidFill>
                <a:srgbClr val="0000FF"/>
              </a:solidFill>
            </a:endParaRPr>
          </a:p>
          <a:p>
            <a:endParaRPr lang="en-US" sz="2800" dirty="0">
              <a:solidFill>
                <a:srgbClr val="0000FF"/>
              </a:solidFill>
            </a:endParaRPr>
          </a:p>
          <a:p>
            <a:pPr marL="0" indent="0">
              <a:buNone/>
            </a:pPr>
            <a:endParaRPr lang="en-US" sz="2800" dirty="0">
              <a:solidFill>
                <a:srgbClr val="0000FF"/>
              </a:solidFill>
            </a:endParaRPr>
          </a:p>
          <a:p>
            <a:endParaRPr lang="en-US" sz="2800" dirty="0"/>
          </a:p>
        </p:txBody>
      </p:sp>
      <p:sp>
        <p:nvSpPr>
          <p:cNvPr id="4" name="Slide Number Placeholder 4"/>
          <p:cNvSpPr>
            <a:spLocks noGrp="1"/>
          </p:cNvSpPr>
          <p:nvPr>
            <p:ph type="sldNum" sz="quarter" idx="12"/>
          </p:nvPr>
        </p:nvSpPr>
        <p:spPr>
          <a:xfrm>
            <a:off x="6553200" y="6356350"/>
            <a:ext cx="2133600" cy="365125"/>
          </a:xfrm>
        </p:spPr>
        <p:txBody>
          <a:bodyPr/>
          <a:lstStyle/>
          <a:p>
            <a:fld id="{B044824F-EBE0-443F-8A8F-F64816AF04DC}" type="slidenum">
              <a:rPr lang="en-US" smtClean="0"/>
              <a:t>118</a:t>
            </a:fld>
            <a:endParaRPr lang="en-US" dirty="0"/>
          </a:p>
        </p:txBody>
      </p:sp>
      <p:sp>
        <p:nvSpPr>
          <p:cNvPr id="7" name="Content Placeholder 2">
            <a:extLst>
              <a:ext uri="{FF2B5EF4-FFF2-40B4-BE49-F238E27FC236}">
                <a16:creationId xmlns:a16="http://schemas.microsoft.com/office/drawing/2014/main" id="{17D2C8F4-E894-5129-509B-523942261026}"/>
              </a:ext>
            </a:extLst>
          </p:cNvPr>
          <p:cNvSpPr txBox="1">
            <a:spLocks/>
          </p:cNvSpPr>
          <p:nvPr/>
        </p:nvSpPr>
        <p:spPr>
          <a:xfrm>
            <a:off x="552450" y="3069639"/>
            <a:ext cx="8458200" cy="332996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300"/>
              </a:spcBef>
            </a:pPr>
            <a:r>
              <a:rPr lang="en-US" dirty="0"/>
              <a:t>Is it a Legitimate/Reliable Reference?</a:t>
            </a:r>
            <a:br>
              <a:rPr lang="en-US" dirty="0"/>
            </a:br>
            <a:r>
              <a:rPr lang="en-US" sz="2800" dirty="0"/>
              <a:t>	- Peer Reviewed Journal Articles</a:t>
            </a:r>
            <a:br>
              <a:rPr lang="en-US" sz="2800" dirty="0"/>
            </a:br>
            <a:r>
              <a:rPr lang="en-US" sz="2800" dirty="0"/>
              <a:t>	- Technical Reports</a:t>
            </a:r>
            <a:br>
              <a:rPr lang="en-US" sz="2800" dirty="0"/>
            </a:br>
            <a:r>
              <a:rPr lang="en-US" sz="2800" dirty="0"/>
              <a:t>	- Textbook/Handbook</a:t>
            </a:r>
            <a:br>
              <a:rPr lang="en-US" sz="2800" dirty="0"/>
            </a:br>
            <a:r>
              <a:rPr lang="en-US" sz="2800" dirty="0"/>
              <a:t>	- Industry Website</a:t>
            </a:r>
          </a:p>
          <a:p>
            <a:pPr>
              <a:spcBef>
                <a:spcPts val="300"/>
              </a:spcBef>
            </a:pPr>
            <a:r>
              <a:rPr lang="en-US" dirty="0"/>
              <a:t>For Web references, ensure all Reference Links are functional	</a:t>
            </a:r>
          </a:p>
        </p:txBody>
      </p:sp>
    </p:spTree>
    <p:extLst>
      <p:ext uri="{BB962C8B-B14F-4D97-AF65-F5344CB8AC3E}">
        <p14:creationId xmlns:p14="http://schemas.microsoft.com/office/powerpoint/2010/main" val="23001613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913FE1B-1E49-58A7-4EEE-4609825C2145}"/>
              </a:ext>
            </a:extLst>
          </p:cNvPr>
          <p:cNvSpPr/>
          <p:nvPr/>
        </p:nvSpPr>
        <p:spPr>
          <a:xfrm>
            <a:off x="343516" y="2644884"/>
            <a:ext cx="295582" cy="2448232"/>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p:txBody>
          <a:bodyPr>
            <a:normAutofit/>
          </a:bodyPr>
          <a:lstStyle/>
          <a:p>
            <a:pPr algn="ctr"/>
            <a:r>
              <a:rPr lang="en-US" sz="4000" dirty="0"/>
              <a:t>Reference List</a:t>
            </a:r>
          </a:p>
        </p:txBody>
      </p:sp>
      <p:pic>
        <p:nvPicPr>
          <p:cNvPr id="8" name="Content Placeholder 7">
            <a:extLst>
              <a:ext uri="{FF2B5EF4-FFF2-40B4-BE49-F238E27FC236}">
                <a16:creationId xmlns:a16="http://schemas.microsoft.com/office/drawing/2014/main" id="{BB6406BF-68B6-7C24-1632-C3481C492267}"/>
              </a:ext>
            </a:extLst>
          </p:cNvPr>
          <p:cNvPicPr>
            <a:picLocks noGrp="1" noChangeAspect="1"/>
          </p:cNvPicPr>
          <p:nvPr>
            <p:ph idx="1"/>
          </p:nvPr>
        </p:nvPicPr>
        <p:blipFill>
          <a:blip r:embed="rId2"/>
          <a:stretch>
            <a:fillRect/>
          </a:stretch>
        </p:blipFill>
        <p:spPr>
          <a:xfrm>
            <a:off x="383287" y="2084442"/>
            <a:ext cx="8603400" cy="3017110"/>
          </a:xfrm>
          <a:prstGeom prst="rect">
            <a:avLst/>
          </a:prstGeom>
        </p:spPr>
      </p:pic>
      <p:sp>
        <p:nvSpPr>
          <p:cNvPr id="3" name="Slide Number Placeholder 2">
            <a:extLst>
              <a:ext uri="{FF2B5EF4-FFF2-40B4-BE49-F238E27FC236}">
                <a16:creationId xmlns:a16="http://schemas.microsoft.com/office/drawing/2014/main" id="{238CE8E4-4CD4-7168-1726-4D937C1A9DD1}"/>
              </a:ext>
            </a:extLst>
          </p:cNvPr>
          <p:cNvSpPr>
            <a:spLocks noGrp="1"/>
          </p:cNvSpPr>
          <p:nvPr>
            <p:ph type="sldNum" sz="quarter" idx="12"/>
          </p:nvPr>
        </p:nvSpPr>
        <p:spPr/>
        <p:txBody>
          <a:bodyPr/>
          <a:lstStyle/>
          <a:p>
            <a:fld id="{028FE254-016A-4E51-98AE-D4B4E3F12C32}" type="slidenum">
              <a:rPr lang="en-US" smtClean="0"/>
              <a:t>119</a:t>
            </a:fld>
            <a:endParaRPr lang="en-US" dirty="0"/>
          </a:p>
        </p:txBody>
      </p:sp>
    </p:spTree>
    <p:extLst>
      <p:ext uri="{BB962C8B-B14F-4D97-AF65-F5344CB8AC3E}">
        <p14:creationId xmlns:p14="http://schemas.microsoft.com/office/powerpoint/2010/main" val="32507985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Design Lab - Core Values</a:t>
            </a:r>
          </a:p>
        </p:txBody>
      </p:sp>
      <p:sp>
        <p:nvSpPr>
          <p:cNvPr id="3" name="Content Placeholder 2"/>
          <p:cNvSpPr>
            <a:spLocks noGrp="1"/>
          </p:cNvSpPr>
          <p:nvPr>
            <p:ph idx="1"/>
          </p:nvPr>
        </p:nvSpPr>
        <p:spPr>
          <a:xfrm>
            <a:off x="457200" y="1644650"/>
            <a:ext cx="8229600" cy="4938712"/>
          </a:xfrm>
        </p:spPr>
        <p:txBody>
          <a:bodyPr vert="horz" lIns="91440" tIns="45720" rIns="91440" bIns="45720" rtlCol="0" anchor="t">
            <a:normAutofit/>
          </a:bodyPr>
          <a:lstStyle/>
          <a:p>
            <a:r>
              <a:rPr lang="en-US" dirty="0">
                <a:cs typeface="Calibri"/>
              </a:rPr>
              <a:t>Embrace </a:t>
            </a:r>
            <a:r>
              <a:rPr lang="en-US" b="1" dirty="0">
                <a:cs typeface="Calibri"/>
              </a:rPr>
              <a:t>diverse</a:t>
            </a:r>
            <a:r>
              <a:rPr lang="en-US" dirty="0">
                <a:cs typeface="Calibri"/>
              </a:rPr>
              <a:t> backgrounds, skills, and perspective</a:t>
            </a:r>
          </a:p>
          <a:p>
            <a:r>
              <a:rPr lang="en-US" dirty="0">
                <a:cs typeface="Calibri"/>
              </a:rPr>
              <a:t>Create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r>
              <a:rPr lang="en-US" dirty="0">
                <a:cs typeface="Calibri"/>
              </a:rPr>
              <a:t>Act with Professionalism and Respect</a:t>
            </a:r>
          </a:p>
          <a:p>
            <a:pPr marL="0"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12</a:t>
            </a:fld>
            <a:endParaRPr lang="en-US" dirty="0"/>
          </a:p>
        </p:txBody>
      </p:sp>
      <p:pic>
        <p:nvPicPr>
          <p:cNvPr id="4" name="Picture 3" descr="El Ayuntamiento de Murcia destina 75.000 euros para proyectos d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3400" y="4322951"/>
            <a:ext cx="3619392" cy="2361653"/>
          </a:xfrm>
          <a:prstGeom prst="rect">
            <a:avLst/>
          </a:prstGeom>
        </p:spPr>
      </p:pic>
    </p:spTree>
    <p:extLst>
      <p:ext uri="{BB962C8B-B14F-4D97-AF65-F5344CB8AC3E}">
        <p14:creationId xmlns:p14="http://schemas.microsoft.com/office/powerpoint/2010/main" val="169037108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F619C13-4789-1CD6-2491-CA99A4CD5F63}"/>
              </a:ext>
            </a:extLst>
          </p:cNvPr>
          <p:cNvSpPr/>
          <p:nvPr/>
        </p:nvSpPr>
        <p:spPr>
          <a:xfrm>
            <a:off x="4368114" y="2133600"/>
            <a:ext cx="405714" cy="340068"/>
          </a:xfrm>
          <a:prstGeom prst="rect">
            <a:avLst/>
          </a:prstGeom>
          <a:solidFill>
            <a:srgbClr val="B2F1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6913FE1B-1E49-58A7-4EEE-4609825C2145}"/>
              </a:ext>
            </a:extLst>
          </p:cNvPr>
          <p:cNvSpPr/>
          <p:nvPr/>
        </p:nvSpPr>
        <p:spPr>
          <a:xfrm>
            <a:off x="609600" y="2133600"/>
            <a:ext cx="915988" cy="340068"/>
          </a:xfrm>
          <a:prstGeom prst="rect">
            <a:avLst/>
          </a:prstGeom>
          <a:solidFill>
            <a:srgbClr val="B2F1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513117" y="264633"/>
            <a:ext cx="7886700" cy="1325563"/>
          </a:xfrm>
        </p:spPr>
        <p:txBody>
          <a:bodyPr>
            <a:normAutofit/>
          </a:bodyPr>
          <a:lstStyle/>
          <a:p>
            <a:pPr algn="ctr"/>
            <a:r>
              <a:rPr lang="en-US" dirty="0"/>
              <a:t>Refer to Figs in Text</a:t>
            </a:r>
            <a:br>
              <a:rPr lang="en-US" dirty="0"/>
            </a:br>
            <a:r>
              <a:rPr lang="en-US" dirty="0"/>
              <a:t>Cite Refs</a:t>
            </a:r>
          </a:p>
        </p:txBody>
      </p:sp>
      <p:sp>
        <p:nvSpPr>
          <p:cNvPr id="10" name="TextBox 9">
            <a:extLst>
              <a:ext uri="{FF2B5EF4-FFF2-40B4-BE49-F238E27FC236}">
                <a16:creationId xmlns:a16="http://schemas.microsoft.com/office/drawing/2014/main" id="{FCE64729-9F15-2125-A80D-5321724C3337}"/>
              </a:ext>
            </a:extLst>
          </p:cNvPr>
          <p:cNvSpPr txBox="1"/>
          <p:nvPr/>
        </p:nvSpPr>
        <p:spPr>
          <a:xfrm>
            <a:off x="2667000" y="5759728"/>
            <a:ext cx="3810000" cy="369332"/>
          </a:xfrm>
          <a:prstGeom prst="rect">
            <a:avLst/>
          </a:prstGeom>
          <a:solidFill>
            <a:schemeClr val="bg1"/>
          </a:solidFill>
        </p:spPr>
        <p:txBody>
          <a:bodyPr wrap="square" rtlCol="0">
            <a:spAutoFit/>
          </a:bodyPr>
          <a:lstStyle/>
          <a:p>
            <a:r>
              <a:rPr lang="en-US" dirty="0">
                <a:highlight>
                  <a:srgbClr val="00FFFF"/>
                </a:highlight>
              </a:rPr>
              <a:t>Figure 7</a:t>
            </a:r>
            <a:r>
              <a:rPr lang="en-US" dirty="0"/>
              <a:t>.  Fathom ROV Tether </a:t>
            </a:r>
            <a:r>
              <a:rPr lang="en-US" dirty="0">
                <a:highlight>
                  <a:srgbClr val="00FFFF"/>
                </a:highlight>
              </a:rPr>
              <a:t>[26]</a:t>
            </a:r>
          </a:p>
        </p:txBody>
      </p:sp>
      <p:grpSp>
        <p:nvGrpSpPr>
          <p:cNvPr id="21" name="Group 20">
            <a:extLst>
              <a:ext uri="{FF2B5EF4-FFF2-40B4-BE49-F238E27FC236}">
                <a16:creationId xmlns:a16="http://schemas.microsoft.com/office/drawing/2014/main" id="{C7989C89-CC46-BEA0-553F-CF3AF4BB5DF0}"/>
              </a:ext>
            </a:extLst>
          </p:cNvPr>
          <p:cNvGrpSpPr/>
          <p:nvPr/>
        </p:nvGrpSpPr>
        <p:grpSpPr>
          <a:xfrm>
            <a:off x="661085" y="2133600"/>
            <a:ext cx="8001001" cy="3971925"/>
            <a:chOff x="609601" y="2133600"/>
            <a:chExt cx="8001001" cy="3971925"/>
          </a:xfrm>
        </p:grpSpPr>
        <p:sp>
          <p:nvSpPr>
            <p:cNvPr id="5" name="Rectangle 5">
              <a:extLst>
                <a:ext uri="{FF2B5EF4-FFF2-40B4-BE49-F238E27FC236}">
                  <a16:creationId xmlns:a16="http://schemas.microsoft.com/office/drawing/2014/main" id="{5522B1FF-D7A1-05AE-3970-E8A0D2A3F549}"/>
                </a:ext>
              </a:extLst>
            </p:cNvPr>
            <p:cNvSpPr>
              <a:spLocks noChangeArrowheads="1"/>
            </p:cNvSpPr>
            <p:nvPr/>
          </p:nvSpPr>
          <p:spPr bwMode="auto">
            <a:xfrm>
              <a:off x="611189" y="2133600"/>
              <a:ext cx="79994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Times New Roman" panose="02020603050405020304" pitchFamily="18" charset="0"/>
                </a:rPr>
                <a:t>Figure 7 shows the Fathom ROV Tether [26]. This cable was selected to be used to </a:t>
              </a:r>
              <a:endParaRPr kumimoji="0" lang="en-US" altLang="en-US" b="0" i="0" u="none" strike="noStrike" cap="none" normalizeH="0" baseline="0" dirty="0">
                <a:ln>
                  <a:noFill/>
                </a:ln>
                <a:solidFill>
                  <a:schemeClr val="tx1"/>
                </a:solidFill>
                <a:effectLst/>
              </a:endParaRPr>
            </a:p>
          </p:txBody>
        </p:sp>
        <p:sp>
          <p:nvSpPr>
            <p:cNvPr id="6" name="Rectangle 6">
              <a:extLst>
                <a:ext uri="{FF2B5EF4-FFF2-40B4-BE49-F238E27FC236}">
                  <a16:creationId xmlns:a16="http://schemas.microsoft.com/office/drawing/2014/main" id="{57D7585D-8F29-CB68-2379-42E499091031}"/>
                </a:ext>
              </a:extLst>
            </p:cNvPr>
            <p:cNvSpPr>
              <a:spLocks noChangeArrowheads="1"/>
            </p:cNvSpPr>
            <p:nvPr/>
          </p:nvSpPr>
          <p:spPr bwMode="auto">
            <a:xfrm>
              <a:off x="609601" y="2390775"/>
              <a:ext cx="77200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dirty="0">
                  <a:solidFill>
                    <a:srgbClr val="000000"/>
                  </a:solidFill>
                  <a:latin typeface="Times New Roman" panose="02020603050405020304" pitchFamily="18" charset="0"/>
                </a:rPr>
                <a:t>p</a:t>
              </a:r>
              <a:r>
                <a:rPr kumimoji="0" lang="en-US" altLang="en-US" b="0" i="0" u="none" strike="noStrike" cap="none" normalizeH="0" baseline="0" dirty="0">
                  <a:ln>
                    <a:noFill/>
                  </a:ln>
                  <a:solidFill>
                    <a:srgbClr val="000000"/>
                  </a:solidFill>
                  <a:effectLst/>
                  <a:latin typeface="Times New Roman" panose="02020603050405020304" pitchFamily="18" charset="0"/>
                </a:rPr>
                <a:t>ower, communicate with, raise and lower the Sensor Pod. The cable contains four </a:t>
              </a:r>
              <a:br>
                <a:rPr kumimoji="0" lang="en-US" altLang="en-US" b="0" i="0" u="none" strike="noStrike" cap="none" normalizeH="0" baseline="0" dirty="0">
                  <a:ln>
                    <a:noFill/>
                  </a:ln>
                  <a:solidFill>
                    <a:srgbClr val="000000"/>
                  </a:solidFill>
                  <a:effectLst/>
                  <a:latin typeface="Times New Roman" panose="02020603050405020304" pitchFamily="18" charset="0"/>
                </a:rPr>
              </a:br>
              <a:r>
                <a:rPr kumimoji="0" lang="en-US" altLang="en-US" b="0" i="0" u="none" strike="noStrike" cap="none" normalizeH="0" baseline="0" dirty="0">
                  <a:ln>
                    <a:noFill/>
                  </a:ln>
                  <a:solidFill>
                    <a:srgbClr val="000000"/>
                  </a:solidFill>
                  <a:effectLst/>
                  <a:latin typeface="Times New Roman" panose="02020603050405020304" pitchFamily="18" charset="0"/>
                </a:rPr>
                <a:t>twisted pairs.</a:t>
              </a:r>
              <a:endParaRPr kumimoji="0" lang="en-US" altLang="en-US" b="0" i="0" u="none" strike="noStrike" cap="none" normalizeH="0" baseline="0" dirty="0">
                <a:ln>
                  <a:noFill/>
                </a:ln>
                <a:solidFill>
                  <a:schemeClr val="tx1"/>
                </a:solidFill>
                <a:effectLst/>
              </a:endParaRPr>
            </a:p>
          </p:txBody>
        </p:sp>
        <p:sp>
          <p:nvSpPr>
            <p:cNvPr id="14" name="Rectangle 10">
              <a:extLst>
                <a:ext uri="{FF2B5EF4-FFF2-40B4-BE49-F238E27FC236}">
                  <a16:creationId xmlns:a16="http://schemas.microsoft.com/office/drawing/2014/main" id="{C3CE0751-6918-F4D5-108A-140F831F2227}"/>
                </a:ext>
              </a:extLst>
            </p:cNvPr>
            <p:cNvSpPr>
              <a:spLocks noChangeArrowheads="1"/>
            </p:cNvSpPr>
            <p:nvPr/>
          </p:nvSpPr>
          <p:spPr bwMode="auto">
            <a:xfrm>
              <a:off x="6948489" y="2843213"/>
              <a:ext cx="1238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0"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11">
              <a:extLst>
                <a:ext uri="{FF2B5EF4-FFF2-40B4-BE49-F238E27FC236}">
                  <a16:creationId xmlns:a16="http://schemas.microsoft.com/office/drawing/2014/main" id="{D691D893-AC9F-79C9-FBB8-B82948776F3D}"/>
                </a:ext>
              </a:extLst>
            </p:cNvPr>
            <p:cNvSpPr>
              <a:spLocks noChangeArrowheads="1"/>
            </p:cNvSpPr>
            <p:nvPr/>
          </p:nvSpPr>
          <p:spPr bwMode="auto">
            <a:xfrm>
              <a:off x="5643564" y="5557838"/>
              <a:ext cx="1301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500" b="1" i="0" u="none" strike="noStrike" cap="none" normalizeH="0" baseline="0">
                  <a:ln>
                    <a:noFill/>
                  </a:ln>
                  <a:solidFill>
                    <a:srgbClr val="00B05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Rectangle 13">
              <a:extLst>
                <a:ext uri="{FF2B5EF4-FFF2-40B4-BE49-F238E27FC236}">
                  <a16:creationId xmlns:a16="http://schemas.microsoft.com/office/drawing/2014/main" id="{63F5E00D-E9F4-2036-8770-47570976238B}"/>
                </a:ext>
              </a:extLst>
            </p:cNvPr>
            <p:cNvSpPr>
              <a:spLocks noChangeArrowheads="1"/>
            </p:cNvSpPr>
            <p:nvPr/>
          </p:nvSpPr>
          <p:spPr bwMode="auto">
            <a:xfrm>
              <a:off x="3624264" y="5829300"/>
              <a:ext cx="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 name="Rectangle 14">
              <a:extLst>
                <a:ext uri="{FF2B5EF4-FFF2-40B4-BE49-F238E27FC236}">
                  <a16:creationId xmlns:a16="http://schemas.microsoft.com/office/drawing/2014/main" id="{FABB5840-275F-627C-0893-63FD35F46BF0}"/>
                </a:ext>
              </a:extLst>
            </p:cNvPr>
            <p:cNvSpPr>
              <a:spLocks noChangeArrowheads="1"/>
            </p:cNvSpPr>
            <p:nvPr/>
          </p:nvSpPr>
          <p:spPr bwMode="auto">
            <a:xfrm>
              <a:off x="3705226" y="5834063"/>
              <a:ext cx="11271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0" name="Rectangle 16">
              <a:extLst>
                <a:ext uri="{FF2B5EF4-FFF2-40B4-BE49-F238E27FC236}">
                  <a16:creationId xmlns:a16="http://schemas.microsoft.com/office/drawing/2014/main" id="{34C00928-5953-B3D6-0652-DAFB5167AC26}"/>
                </a:ext>
              </a:extLst>
            </p:cNvPr>
            <p:cNvSpPr>
              <a:spLocks noChangeArrowheads="1"/>
            </p:cNvSpPr>
            <p:nvPr/>
          </p:nvSpPr>
          <p:spPr bwMode="auto">
            <a:xfrm>
              <a:off x="5475289" y="5834063"/>
              <a:ext cx="112713" cy="22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300" b="1" i="0" u="none" strike="noStrike" cap="none" normalizeH="0" baseline="0">
                  <a:ln>
                    <a:noFill/>
                  </a:ln>
                  <a:solidFill>
                    <a:srgbClr val="000000"/>
                  </a:solidFill>
                  <a:effectLst/>
                  <a:latin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41" name="Picture 17">
              <a:extLst>
                <a:ext uri="{FF2B5EF4-FFF2-40B4-BE49-F238E27FC236}">
                  <a16:creationId xmlns:a16="http://schemas.microsoft.com/office/drawing/2014/main" id="{A8DBDBE1-ECF4-E620-B4F4-E8FC740DC3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7039" y="3055938"/>
              <a:ext cx="2676525"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Slide Number Placeholder 2">
            <a:extLst>
              <a:ext uri="{FF2B5EF4-FFF2-40B4-BE49-F238E27FC236}">
                <a16:creationId xmlns:a16="http://schemas.microsoft.com/office/drawing/2014/main" id="{324077D5-F87F-8330-5319-C72E2261F98D}"/>
              </a:ext>
            </a:extLst>
          </p:cNvPr>
          <p:cNvSpPr>
            <a:spLocks noGrp="1"/>
          </p:cNvSpPr>
          <p:nvPr>
            <p:ph type="sldNum" sz="quarter" idx="12"/>
          </p:nvPr>
        </p:nvSpPr>
        <p:spPr/>
        <p:txBody>
          <a:bodyPr/>
          <a:lstStyle/>
          <a:p>
            <a:fld id="{028FE254-016A-4E51-98AE-D4B4E3F12C32}" type="slidenum">
              <a:rPr lang="en-US" smtClean="0"/>
              <a:t>120</a:t>
            </a:fld>
            <a:endParaRPr lang="en-US" dirty="0"/>
          </a:p>
        </p:txBody>
      </p:sp>
    </p:spTree>
    <p:extLst>
      <p:ext uri="{BB962C8B-B14F-4D97-AF65-F5344CB8AC3E}">
        <p14:creationId xmlns:p14="http://schemas.microsoft.com/office/powerpoint/2010/main" val="62253075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67C79-47D1-06E7-3B33-97A9562FFB7C}"/>
              </a:ext>
            </a:extLst>
          </p:cNvPr>
          <p:cNvSpPr>
            <a:spLocks noGrp="1"/>
          </p:cNvSpPr>
          <p:nvPr>
            <p:ph type="title"/>
          </p:nvPr>
        </p:nvSpPr>
        <p:spPr>
          <a:xfrm>
            <a:off x="466424" y="310896"/>
            <a:ext cx="7886700" cy="1325563"/>
          </a:xfrm>
        </p:spPr>
        <p:txBody>
          <a:bodyPr>
            <a:normAutofit/>
          </a:bodyPr>
          <a:lstStyle/>
          <a:p>
            <a:pPr algn="ctr"/>
            <a:r>
              <a:rPr lang="en-US" dirty="0"/>
              <a:t>Resources</a:t>
            </a:r>
          </a:p>
        </p:txBody>
      </p:sp>
      <p:pic>
        <p:nvPicPr>
          <p:cNvPr id="1026" name="Picture 2" descr="Center for Global Communication+Design">
            <a:extLst>
              <a:ext uri="{FF2B5EF4-FFF2-40B4-BE49-F238E27FC236}">
                <a16:creationId xmlns:a16="http://schemas.microsoft.com/office/drawing/2014/main" id="{10C6C3F3-5DA0-AA8A-4C0B-BC892F7F3B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1" y="2055340"/>
            <a:ext cx="5867400" cy="14668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90E31BE-6647-9335-71C7-41048732786A}"/>
              </a:ext>
            </a:extLst>
          </p:cNvPr>
          <p:cNvSpPr txBox="1"/>
          <p:nvPr/>
        </p:nvSpPr>
        <p:spPr>
          <a:xfrm>
            <a:off x="1447800" y="5105400"/>
            <a:ext cx="6459183" cy="707886"/>
          </a:xfrm>
          <a:prstGeom prst="rect">
            <a:avLst/>
          </a:prstGeom>
          <a:noFill/>
        </p:spPr>
        <p:txBody>
          <a:bodyPr wrap="square" rtlCol="0">
            <a:spAutoFit/>
          </a:bodyPr>
          <a:lstStyle/>
          <a:p>
            <a:r>
              <a:rPr lang="en-US" sz="4000" dirty="0"/>
              <a:t>- Design Lab Workshop</a:t>
            </a:r>
          </a:p>
        </p:txBody>
      </p:sp>
      <p:sp>
        <p:nvSpPr>
          <p:cNvPr id="5" name="TextBox 4">
            <a:extLst>
              <a:ext uri="{FF2B5EF4-FFF2-40B4-BE49-F238E27FC236}">
                <a16:creationId xmlns:a16="http://schemas.microsoft.com/office/drawing/2014/main" id="{FD41D112-CB02-69BE-EE98-789758DDA497}"/>
              </a:ext>
            </a:extLst>
          </p:cNvPr>
          <p:cNvSpPr txBox="1"/>
          <p:nvPr/>
        </p:nvSpPr>
        <p:spPr>
          <a:xfrm>
            <a:off x="2286000" y="3733800"/>
            <a:ext cx="5867400" cy="461665"/>
          </a:xfrm>
          <a:prstGeom prst="rect">
            <a:avLst/>
          </a:prstGeom>
          <a:noFill/>
        </p:spPr>
        <p:txBody>
          <a:bodyPr wrap="square">
            <a:spAutoFit/>
          </a:bodyPr>
          <a:lstStyle/>
          <a:p>
            <a:r>
              <a:rPr lang="en-US" sz="2400" b="1" dirty="0">
                <a:solidFill>
                  <a:srgbClr val="0070C0"/>
                </a:solidFill>
              </a:rPr>
              <a:t>https://info.rpi.edu/comm-d</a:t>
            </a:r>
          </a:p>
        </p:txBody>
      </p:sp>
      <p:sp>
        <p:nvSpPr>
          <p:cNvPr id="4" name="Slide Number Placeholder 3">
            <a:extLst>
              <a:ext uri="{FF2B5EF4-FFF2-40B4-BE49-F238E27FC236}">
                <a16:creationId xmlns:a16="http://schemas.microsoft.com/office/drawing/2014/main" id="{D8EF9D99-28AC-AC5B-1E9D-0E080CDB437D}"/>
              </a:ext>
            </a:extLst>
          </p:cNvPr>
          <p:cNvSpPr>
            <a:spLocks noGrp="1"/>
          </p:cNvSpPr>
          <p:nvPr>
            <p:ph type="sldNum" sz="quarter" idx="12"/>
          </p:nvPr>
        </p:nvSpPr>
        <p:spPr/>
        <p:txBody>
          <a:bodyPr/>
          <a:lstStyle/>
          <a:p>
            <a:fld id="{028FE254-016A-4E51-98AE-D4B4E3F12C32}" type="slidenum">
              <a:rPr lang="en-US" smtClean="0"/>
              <a:t>121</a:t>
            </a:fld>
            <a:endParaRPr lang="en-US" dirty="0"/>
          </a:p>
        </p:txBody>
      </p:sp>
    </p:spTree>
    <p:extLst>
      <p:ext uri="{BB962C8B-B14F-4D97-AF65-F5344CB8AC3E}">
        <p14:creationId xmlns:p14="http://schemas.microsoft.com/office/powerpoint/2010/main" val="281144236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143000"/>
          </a:xfrm>
        </p:spPr>
        <p:txBody>
          <a:bodyPr>
            <a:normAutofit/>
          </a:bodyPr>
          <a:lstStyle/>
          <a:p>
            <a:r>
              <a:rPr lang="en-US" sz="3200" dirty="0"/>
              <a:t>50 min – Creation of Project Statement and Objectives &amp; Engineering Tools and Methods </a:t>
            </a:r>
          </a:p>
        </p:txBody>
      </p:sp>
      <p:sp>
        <p:nvSpPr>
          <p:cNvPr id="3" name="Content Placeholder 2"/>
          <p:cNvSpPr>
            <a:spLocks noGrp="1"/>
          </p:cNvSpPr>
          <p:nvPr>
            <p:ph idx="1"/>
          </p:nvPr>
        </p:nvSpPr>
        <p:spPr>
          <a:xfrm>
            <a:off x="427383" y="1752600"/>
            <a:ext cx="8229600" cy="4968875"/>
          </a:xfrm>
        </p:spPr>
        <p:txBody>
          <a:bodyPr>
            <a:normAutofit fontScale="92500" lnSpcReduction="10000"/>
          </a:bodyPr>
          <a:lstStyle/>
          <a:p>
            <a:pPr lvl="1">
              <a:buFont typeface="Arial" panose="020B0604020202020204" pitchFamily="34" charset="0"/>
              <a:buChar char="•"/>
            </a:pPr>
            <a:r>
              <a:rPr lang="en-US" sz="2400" dirty="0"/>
              <a:t>Templates for both documents are on the Capstone Support Wiki</a:t>
            </a:r>
          </a:p>
          <a:p>
            <a:pPr lvl="2"/>
            <a:r>
              <a:rPr lang="en-US" dirty="0"/>
              <a:t> </a:t>
            </a:r>
            <a:r>
              <a:rPr lang="en-US" sz="1400" dirty="0">
                <a:hlinkClick r:id="rId2"/>
              </a:rPr>
              <a:t>https://designlab.eng.rpi.edu/edn/projects/capstone-support-dev/wiki/Templates_and_Forms</a:t>
            </a:r>
            <a:r>
              <a:rPr lang="en-US" sz="1400" dirty="0"/>
              <a:t> </a:t>
            </a:r>
          </a:p>
          <a:p>
            <a:pPr lvl="1">
              <a:buFont typeface="Arial" panose="020B0604020202020204" pitchFamily="34" charset="0"/>
              <a:buChar char="•"/>
            </a:pPr>
            <a:r>
              <a:rPr lang="en-US" sz="2400" dirty="0"/>
              <a:t>Instructions</a:t>
            </a:r>
          </a:p>
          <a:p>
            <a:pPr lvl="2">
              <a:buClr>
                <a:schemeClr val="tx1"/>
              </a:buClr>
            </a:pPr>
            <a:r>
              <a:rPr lang="en-US" sz="1400" dirty="0">
                <a:hlinkClick r:id="rId3"/>
              </a:rPr>
              <a:t>https://designlab.eng.rpi.edu/edn/projects/capstone-support-dev/wiki/Project_Statement_and_Objectives</a:t>
            </a:r>
            <a:endParaRPr lang="en-US" sz="1400" dirty="0"/>
          </a:p>
          <a:p>
            <a:pPr lvl="2">
              <a:buClr>
                <a:schemeClr val="tx1"/>
              </a:buClr>
            </a:pPr>
            <a:r>
              <a:rPr lang="en-US" sz="1400" dirty="0">
                <a:solidFill>
                  <a:srgbClr val="FF0000"/>
                </a:solidFill>
                <a:hlinkClick r:id="rId4"/>
              </a:rPr>
              <a:t>https://designlab.eng.rpi.edu/edn/projects/capstone-support-dev/wiki/Engineering_Tools_and_Methods_Worksheet</a:t>
            </a:r>
            <a:r>
              <a:rPr lang="en-US" sz="1400" dirty="0">
                <a:solidFill>
                  <a:srgbClr val="FF0000"/>
                </a:solidFill>
              </a:rPr>
              <a:t> </a:t>
            </a:r>
          </a:p>
          <a:p>
            <a:pPr lvl="1"/>
            <a:endParaRPr lang="en-US" sz="2400" dirty="0"/>
          </a:p>
          <a:p>
            <a:pPr lvl="1">
              <a:buFont typeface="Arial" panose="020B0604020202020204" pitchFamily="34" charset="0"/>
              <a:buChar char="•"/>
            </a:pPr>
            <a:r>
              <a:rPr lang="en-US" sz="2400" dirty="0"/>
              <a:t>Your CE &amp; PE are available to answer any questions and review your work</a:t>
            </a:r>
          </a:p>
          <a:p>
            <a:pPr lvl="1">
              <a:buFont typeface="Arial" panose="020B0604020202020204" pitchFamily="34" charset="0"/>
              <a:buChar char="•"/>
            </a:pPr>
            <a:r>
              <a:rPr lang="en-US" sz="2400" dirty="0"/>
              <a:t>Finish &amp; save in ‘working\Reports\Final Report + Poster‘ folder in the Repository as Prep for next Meeting</a:t>
            </a:r>
          </a:p>
          <a:p>
            <a:pPr lvl="1">
              <a:buFont typeface="Arial" panose="020B0604020202020204" pitchFamily="34" charset="0"/>
              <a:buChar char="•"/>
            </a:pPr>
            <a:r>
              <a:rPr lang="en-US" sz="2400" dirty="0"/>
              <a:t>Files in the Repo can be revised as needed. These are drafts and your documents may later change as the engineering team learns more!</a:t>
            </a:r>
          </a:p>
          <a:p>
            <a:pPr lvl="2"/>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122</a:t>
            </a:fld>
            <a:endParaRPr lang="en-US" dirty="0"/>
          </a:p>
        </p:txBody>
      </p:sp>
    </p:spTree>
    <p:extLst>
      <p:ext uri="{BB962C8B-B14F-4D97-AF65-F5344CB8AC3E}">
        <p14:creationId xmlns:p14="http://schemas.microsoft.com/office/powerpoint/2010/main" val="159599433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EBA4-555A-9468-2134-A84553CB8464}"/>
              </a:ext>
            </a:extLst>
          </p:cNvPr>
          <p:cNvSpPr>
            <a:spLocks noGrp="1"/>
          </p:cNvSpPr>
          <p:nvPr>
            <p:ph type="title"/>
          </p:nvPr>
        </p:nvSpPr>
        <p:spPr>
          <a:xfrm>
            <a:off x="628650" y="230441"/>
            <a:ext cx="7886700" cy="760159"/>
          </a:xfrm>
        </p:spPr>
        <p:txBody>
          <a:bodyPr>
            <a:normAutofit fontScale="90000"/>
          </a:bodyPr>
          <a:lstStyle/>
          <a:p>
            <a:pPr algn="ctr"/>
            <a:r>
              <a:rPr lang="en-US" dirty="0"/>
              <a:t>Long Term vs. Short Term</a:t>
            </a:r>
          </a:p>
        </p:txBody>
      </p:sp>
      <p:sp>
        <p:nvSpPr>
          <p:cNvPr id="3" name="Content Placeholder 2">
            <a:extLst>
              <a:ext uri="{FF2B5EF4-FFF2-40B4-BE49-F238E27FC236}">
                <a16:creationId xmlns:a16="http://schemas.microsoft.com/office/drawing/2014/main" id="{C97B3190-12C4-4B78-E585-D045A6C503FB}"/>
              </a:ext>
            </a:extLst>
          </p:cNvPr>
          <p:cNvSpPr>
            <a:spLocks noGrp="1"/>
          </p:cNvSpPr>
          <p:nvPr>
            <p:ph idx="1"/>
          </p:nvPr>
        </p:nvSpPr>
        <p:spPr>
          <a:xfrm>
            <a:off x="457200" y="1128712"/>
            <a:ext cx="8439150" cy="5592763"/>
          </a:xfrm>
        </p:spPr>
        <p:txBody>
          <a:bodyPr>
            <a:normAutofit fontScale="77500" lnSpcReduction="20000"/>
          </a:bodyPr>
          <a:lstStyle/>
          <a:p>
            <a:pPr marL="0" indent="0">
              <a:buNone/>
            </a:pPr>
            <a:r>
              <a:rPr lang="en-US" sz="2800" b="1" dirty="0">
                <a:solidFill>
                  <a:srgbClr val="FF0000"/>
                </a:solidFill>
              </a:rPr>
              <a:t>Long Term:</a:t>
            </a:r>
          </a:p>
          <a:p>
            <a:r>
              <a:rPr lang="en-US" sz="2800" dirty="0"/>
              <a:t>1 – 5+ years in future</a:t>
            </a:r>
          </a:p>
          <a:p>
            <a:r>
              <a:rPr lang="en-US" sz="2800" dirty="0"/>
              <a:t>Assume there may be multiple projects / semesters / teams working AFTER yours</a:t>
            </a:r>
          </a:p>
          <a:p>
            <a:r>
              <a:rPr lang="en-US" sz="2800" dirty="0"/>
              <a:t>Assume a successful output from each team</a:t>
            </a:r>
          </a:p>
          <a:p>
            <a:pPr marL="0" indent="0" algn="ctr">
              <a:buNone/>
            </a:pPr>
            <a:endParaRPr lang="en-US" sz="2600" b="1" dirty="0"/>
          </a:p>
          <a:p>
            <a:pPr marL="0" indent="0" algn="ctr">
              <a:buNone/>
            </a:pPr>
            <a:r>
              <a:rPr lang="en-US" sz="2600" b="1" dirty="0"/>
              <a:t>What can the Client do / achieve 1-5+ years from now because your work was successful?</a:t>
            </a:r>
          </a:p>
          <a:p>
            <a:pPr marL="0" indent="0">
              <a:buNone/>
            </a:pPr>
            <a:endParaRPr lang="en-US" dirty="0"/>
          </a:p>
          <a:p>
            <a:pPr marL="0" indent="0">
              <a:buNone/>
            </a:pPr>
            <a:r>
              <a:rPr lang="en-US" sz="2800" b="1" dirty="0">
                <a:solidFill>
                  <a:srgbClr val="FF0000"/>
                </a:solidFill>
              </a:rPr>
              <a:t>Short Term:</a:t>
            </a:r>
          </a:p>
          <a:p>
            <a:r>
              <a:rPr lang="en-US" sz="2800" dirty="0"/>
              <a:t>By the end of this semester</a:t>
            </a:r>
          </a:p>
          <a:p>
            <a:r>
              <a:rPr lang="en-US" sz="2800" dirty="0"/>
              <a:t>Things your Client wants you to achieve early this semester, by mid-semester, and at the end of the semester</a:t>
            </a:r>
          </a:p>
          <a:p>
            <a:r>
              <a:rPr lang="en-US" sz="2800" dirty="0"/>
              <a:t>Assumes your success</a:t>
            </a:r>
          </a:p>
          <a:p>
            <a:endParaRPr lang="en-US" sz="900" dirty="0"/>
          </a:p>
          <a:p>
            <a:pPr marL="0" indent="0" algn="ctr">
              <a:buNone/>
            </a:pPr>
            <a:r>
              <a:rPr lang="en-US" sz="2600" b="1" dirty="0"/>
              <a:t>What can your Client do with your work immediately after the semester ends?</a:t>
            </a:r>
          </a:p>
          <a:p>
            <a:endParaRPr lang="en-US" sz="2600" dirty="0"/>
          </a:p>
          <a:p>
            <a:pPr marL="0" indent="0">
              <a:buNone/>
            </a:pPr>
            <a:endParaRPr lang="en-US" dirty="0"/>
          </a:p>
        </p:txBody>
      </p:sp>
      <p:sp>
        <p:nvSpPr>
          <p:cNvPr id="5" name="Slide Number Placeholder 4">
            <a:extLst>
              <a:ext uri="{FF2B5EF4-FFF2-40B4-BE49-F238E27FC236}">
                <a16:creationId xmlns:a16="http://schemas.microsoft.com/office/drawing/2014/main" id="{750FE1AE-1105-671A-42F5-F4FA78D19D62}"/>
              </a:ext>
            </a:extLst>
          </p:cNvPr>
          <p:cNvSpPr>
            <a:spLocks noGrp="1"/>
          </p:cNvSpPr>
          <p:nvPr>
            <p:ph type="sldNum" sz="quarter" idx="12"/>
          </p:nvPr>
        </p:nvSpPr>
        <p:spPr/>
        <p:txBody>
          <a:bodyPr/>
          <a:lstStyle/>
          <a:p>
            <a:fld id="{028FE254-016A-4E51-98AE-D4B4E3F12C32}" type="slidenum">
              <a:rPr lang="en-US" sz="1200" smtClean="0"/>
              <a:t>123</a:t>
            </a:fld>
            <a:endParaRPr lang="en-US" sz="1200" dirty="0"/>
          </a:p>
        </p:txBody>
      </p:sp>
      <p:sp>
        <p:nvSpPr>
          <p:cNvPr id="6" name="Rectangle 5">
            <a:extLst>
              <a:ext uri="{FF2B5EF4-FFF2-40B4-BE49-F238E27FC236}">
                <a16:creationId xmlns:a16="http://schemas.microsoft.com/office/drawing/2014/main" id="{E257E5AC-FC69-2092-B1DD-1D8761DD252D}"/>
              </a:ext>
            </a:extLst>
          </p:cNvPr>
          <p:cNvSpPr/>
          <p:nvPr/>
        </p:nvSpPr>
        <p:spPr>
          <a:xfrm rot="1426304">
            <a:off x="6503769" y="771132"/>
            <a:ext cx="1518799" cy="923330"/>
          </a:xfrm>
          <a:prstGeom prst="rect">
            <a:avLst/>
          </a:prstGeom>
          <a:noFill/>
        </p:spPr>
        <p:txBody>
          <a:bodyPr wrap="squar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FYI</a:t>
            </a:r>
          </a:p>
        </p:txBody>
      </p:sp>
    </p:spTree>
    <p:extLst>
      <p:ext uri="{BB962C8B-B14F-4D97-AF65-F5344CB8AC3E}">
        <p14:creationId xmlns:p14="http://schemas.microsoft.com/office/powerpoint/2010/main" val="358303089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7 will focus on Concept Generation</a:t>
            </a:r>
          </a:p>
          <a:p>
            <a:pPr lvl="1"/>
            <a:r>
              <a:rPr lang="en-US" dirty="0">
                <a:cs typeface="Calibri"/>
              </a:rPr>
              <a:t>Now that teams have had time to begin identifying the Client Needs and corresponding Engineering Requirements associated with their projects, it is time to identify potential concepts to address them.</a:t>
            </a:r>
          </a:p>
          <a:p>
            <a:pPr lvl="1"/>
            <a:r>
              <a:rPr lang="en-US" dirty="0">
                <a:cs typeface="Calibri"/>
              </a:rPr>
              <a:t>The Concept Generation activity during the Day 7 on-site meeting will utilize the ideation (Post-It Note) process that we have used previously.</a:t>
            </a:r>
          </a:p>
          <a:p>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8126613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957" y="235089"/>
            <a:ext cx="7886700" cy="882440"/>
          </a:xfrm>
        </p:spPr>
        <p:txBody>
          <a:bodyPr/>
          <a:lstStyle/>
          <a:p>
            <a:r>
              <a:rPr lang="en-US" dirty="0"/>
              <a:t>Action Items / Meeting Prep</a:t>
            </a:r>
            <a:br>
              <a:rPr lang="en-US" dirty="0"/>
            </a:br>
            <a:r>
              <a:rPr lang="en-US" sz="1800" dirty="0"/>
              <a:t>(to be completed </a:t>
            </a:r>
            <a:r>
              <a:rPr lang="en-US" sz="1800" b="1" dirty="0"/>
              <a:t>BEFORE Day 7</a:t>
            </a:r>
            <a:r>
              <a:rPr lang="en-US" sz="1800" dirty="0"/>
              <a:t>)</a:t>
            </a:r>
          </a:p>
        </p:txBody>
      </p:sp>
      <p:grpSp>
        <p:nvGrpSpPr>
          <p:cNvPr id="4" name="Group 3">
            <a:extLst>
              <a:ext uri="{FF2B5EF4-FFF2-40B4-BE49-F238E27FC236}">
                <a16:creationId xmlns:a16="http://schemas.microsoft.com/office/drawing/2014/main" id="{3D346D10-D504-2C32-ABFF-2961EFD64116}"/>
              </a:ext>
            </a:extLst>
          </p:cNvPr>
          <p:cNvGrpSpPr/>
          <p:nvPr/>
        </p:nvGrpSpPr>
        <p:grpSpPr>
          <a:xfrm>
            <a:off x="228600" y="1153634"/>
            <a:ext cx="8118231" cy="3309287"/>
            <a:chOff x="289477" y="2816170"/>
            <a:chExt cx="8118231" cy="3309287"/>
          </a:xfrm>
        </p:grpSpPr>
        <p:sp>
          <p:nvSpPr>
            <p:cNvPr id="10" name="Content Placeholder 2"/>
            <p:cNvSpPr txBox="1">
              <a:spLocks/>
            </p:cNvSpPr>
            <p:nvPr/>
          </p:nvSpPr>
          <p:spPr>
            <a:xfrm>
              <a:off x="1600200" y="2816170"/>
              <a:ext cx="6807508" cy="124144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Concept Generation video (9 min) in preparation for Concept Generation on-site exercise</a:t>
              </a:r>
            </a:p>
            <a:p>
              <a:pPr marL="514350" lvl="1" indent="-171450" defTabSz="685800">
                <a:spcBef>
                  <a:spcPts val="375"/>
                </a:spcBef>
              </a:pPr>
              <a:r>
                <a:rPr lang="en-US" sz="1200" dirty="0">
                  <a:solidFill>
                    <a:prstClr val="black"/>
                  </a:solidFill>
                  <a:ea typeface="+mn-lt"/>
                  <a:cs typeface="Calibri" panose="020F0502020204030204"/>
                  <a:hlinkClick r:id="rId2"/>
                </a:rPr>
                <a:t>https://mediasite.mms.rpi.edu/mediasite/Play/d78db44fd9f7424b9d8f4c72857f84371d</a:t>
              </a:r>
              <a:r>
                <a:rPr lang="en-US" sz="1200" dirty="0">
                  <a:solidFill>
                    <a:prstClr val="black"/>
                  </a:solidFill>
                  <a:ea typeface="+mn-lt"/>
                  <a:cs typeface="Calibri" panose="020F0502020204030204"/>
                </a:rPr>
                <a:t>  </a:t>
              </a:r>
              <a:endParaRPr lang="en-US" sz="12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057023"/>
              <a:ext cx="6807508" cy="206843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cs typeface="Calibri"/>
                </a:rPr>
                <a:t>This section intentionally left blank</a:t>
              </a: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297324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477" y="47244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F7C15A83-8D70-4B16-C618-FA5170248E97}"/>
              </a:ext>
            </a:extLst>
          </p:cNvPr>
          <p:cNvGrpSpPr/>
          <p:nvPr/>
        </p:nvGrpSpPr>
        <p:grpSpPr>
          <a:xfrm>
            <a:off x="306974" y="4462921"/>
            <a:ext cx="8039857" cy="1783337"/>
            <a:chOff x="367851" y="1025938"/>
            <a:chExt cx="8039857" cy="1783337"/>
          </a:xfrm>
        </p:grpSpPr>
        <p:sp>
          <p:nvSpPr>
            <p:cNvPr id="8" name="Content Placeholder 2"/>
            <p:cNvSpPr txBox="1">
              <a:spLocks/>
            </p:cNvSpPr>
            <p:nvPr/>
          </p:nvSpPr>
          <p:spPr>
            <a:xfrm>
              <a:off x="1600200" y="1025938"/>
              <a:ext cx="6807508" cy="1783337"/>
            </a:xfrm>
            <a:prstGeom prst="rect">
              <a:avLst/>
            </a:prstGeom>
            <a:solidFill>
              <a:schemeClr val="accent4">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Wordsmith and polish Project Statement &amp; Objectives</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Finalize Engineering Tools &amp; Methods Worksheet</a:t>
              </a:r>
            </a:p>
            <a:p>
              <a:pPr marL="628650" lvl="2"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Upload to Repository - working/Reports/Design Report + Poster</a:t>
              </a:r>
            </a:p>
            <a:p>
              <a:pPr marL="171450" indent="-171450" defTabSz="685800">
                <a:lnSpc>
                  <a:spcPct val="120000"/>
                </a:lnSpc>
                <a:spcBef>
                  <a:spcPts val="0"/>
                </a:spcBef>
              </a:pPr>
              <a:r>
                <a:rPr lang="en-US" sz="2500" dirty="0">
                  <a:solidFill>
                    <a:prstClr val="black"/>
                  </a:solidFill>
                  <a:latin typeface="Calibri" panose="020F0502020204030204"/>
                  <a:ea typeface="+mn-lt"/>
                  <a:cs typeface="Calibri" panose="020F0502020204030204"/>
                </a:rPr>
                <a:t>Continue Updating Needs &amp; Requirements spreadsheet in Repository</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3" name="Rectangle 12"/>
            <p:cNvSpPr/>
            <p:nvPr/>
          </p:nvSpPr>
          <p:spPr>
            <a:xfrm>
              <a:off x="367851" y="155779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125</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126</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6" name="Picture 5" descr="A screenshot of a project schedule&#10;&#10;Description automatically generated">
            <a:extLst>
              <a:ext uri="{FF2B5EF4-FFF2-40B4-BE49-F238E27FC236}">
                <a16:creationId xmlns:a16="http://schemas.microsoft.com/office/drawing/2014/main" id="{502AE1E8-0E23-2B40-23C4-0BAE12928A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3849" y="1690689"/>
            <a:ext cx="5376302" cy="3364363"/>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1376726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Action Item was to watch 1 video…</a:t>
            </a:r>
          </a:p>
          <a:p>
            <a:r>
              <a:rPr lang="en-US" dirty="0"/>
              <a:t>Ask me 1-2 QUESTIONS about the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128</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129</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sz="half" idx="1"/>
          </p:nvPr>
        </p:nvSpPr>
        <p:spPr>
          <a:xfrm>
            <a:off x="457200" y="1600201"/>
            <a:ext cx="4267200" cy="1143000"/>
          </a:xfrm>
        </p:spPr>
        <p:txBody>
          <a:bodyPr vert="horz" lIns="91440" tIns="45720" rIns="91440" bIns="45720" rtlCol="0" anchor="t">
            <a:noAutofit/>
          </a:bodyPr>
          <a:lstStyle/>
          <a:p>
            <a:pPr marL="0" indent="0">
              <a:buNone/>
            </a:pPr>
            <a:r>
              <a:rPr lang="en-US" dirty="0">
                <a:cs typeface="Calibri"/>
              </a:rPr>
              <a:t>Arrive to meetings on time.</a:t>
            </a:r>
            <a:br>
              <a:rPr lang="en-US" dirty="0">
                <a:cs typeface="Calibri"/>
              </a:rPr>
            </a:br>
            <a:r>
              <a:rPr lang="en-US" dirty="0">
                <a:cs typeface="Calibri"/>
              </a:rPr>
              <a:t>Stay until meeting ends.</a:t>
            </a:r>
          </a:p>
        </p:txBody>
      </p:sp>
      <p:pic>
        <p:nvPicPr>
          <p:cNvPr id="9" name="Content Placeholder 8" descr="Close up of The &lt;strong&gt;Thinker&lt;/strong&gt; | This is a closer look at Rodin's T… | Flick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0094" y="3225456"/>
            <a:ext cx="2090208" cy="1567656"/>
          </a:xfrm>
        </p:spPr>
      </p:pic>
      <p:sp>
        <p:nvSpPr>
          <p:cNvPr id="5" name="Slide Number Placeholder 4"/>
          <p:cNvSpPr>
            <a:spLocks noGrp="1"/>
          </p:cNvSpPr>
          <p:nvPr>
            <p:ph type="sldNum" sz="quarter" idx="12"/>
          </p:nvPr>
        </p:nvSpPr>
        <p:spPr/>
        <p:txBody>
          <a:bodyPr/>
          <a:lstStyle/>
          <a:p>
            <a:fld id="{B044824F-EBE0-443F-8A8F-F64816AF04DC}" type="slidenum">
              <a:rPr lang="en-US" smtClean="0"/>
              <a:t>13</a:t>
            </a:fld>
            <a:endParaRPr lang="en-US" dirty="0"/>
          </a:p>
        </p:txBody>
      </p:sp>
      <p:pic>
        <p:nvPicPr>
          <p:cNvPr id="10" name="Picture 9" descr="&lt;strong&gt;Clock&lt;/strong&gt; PNG imag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1258473"/>
            <a:ext cx="1793654" cy="1812228"/>
          </a:xfrm>
          <a:prstGeom prst="rect">
            <a:avLst/>
          </a:prstGeom>
        </p:spPr>
      </p:pic>
      <p:sp>
        <p:nvSpPr>
          <p:cNvPr id="11" name="TextBox 10"/>
          <p:cNvSpPr txBox="1"/>
          <p:nvPr/>
        </p:nvSpPr>
        <p:spPr>
          <a:xfrm>
            <a:off x="2895600" y="3260321"/>
            <a:ext cx="4036298" cy="1040285"/>
          </a:xfrm>
          <a:prstGeom prst="rect">
            <a:avLst/>
          </a:prstGeom>
          <a:noFill/>
        </p:spPr>
        <p:txBody>
          <a:bodyPr wrap="none" rtlCol="0">
            <a:spAutoFit/>
          </a:bodyPr>
          <a:lstStyle/>
          <a:p>
            <a:pPr>
              <a:spcBef>
                <a:spcPct val="20000"/>
              </a:spcBef>
            </a:pPr>
            <a:r>
              <a:rPr lang="en-US" sz="2800" dirty="0">
                <a:cs typeface="Calibri"/>
              </a:rPr>
              <a:t>Be present in all meetings.</a:t>
            </a:r>
          </a:p>
          <a:p>
            <a:pPr>
              <a:spcBef>
                <a:spcPct val="20000"/>
              </a:spcBef>
            </a:pPr>
            <a:r>
              <a:rPr lang="en-US" sz="2800" dirty="0">
                <a:cs typeface="Calibri"/>
              </a:rPr>
              <a:t>Listen, Engage, Participate.</a:t>
            </a:r>
          </a:p>
        </p:txBody>
      </p:sp>
      <p:pic>
        <p:nvPicPr>
          <p:cNvPr id="12" name="Picture 11" descr="WOMEN TAKING A STAND: Answering the call!"/>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30883" y="4650980"/>
            <a:ext cx="1644634" cy="1833219"/>
          </a:xfrm>
          <a:prstGeom prst="rect">
            <a:avLst/>
          </a:prstGeom>
        </p:spPr>
      </p:pic>
      <p:sp>
        <p:nvSpPr>
          <p:cNvPr id="13" name="TextBox 12"/>
          <p:cNvSpPr txBox="1"/>
          <p:nvPr/>
        </p:nvSpPr>
        <p:spPr>
          <a:xfrm>
            <a:off x="533400" y="5150794"/>
            <a:ext cx="4724400" cy="1384995"/>
          </a:xfrm>
          <a:prstGeom prst="rect">
            <a:avLst/>
          </a:prstGeom>
          <a:noFill/>
        </p:spPr>
        <p:txBody>
          <a:bodyPr wrap="square" rtlCol="0">
            <a:spAutoFit/>
          </a:bodyPr>
          <a:lstStyle/>
          <a:p>
            <a:pPr algn="r"/>
            <a:r>
              <a:rPr lang="en-US" sz="2800" dirty="0">
                <a:cs typeface="Calibri"/>
              </a:rPr>
              <a:t>Focus on the Project. </a:t>
            </a:r>
          </a:p>
          <a:p>
            <a:pPr algn="r"/>
            <a:r>
              <a:rPr lang="en-US" sz="2800" dirty="0">
                <a:cs typeface="Calibri"/>
              </a:rPr>
              <a:t>Minimize Distractions </a:t>
            </a:r>
          </a:p>
          <a:p>
            <a:pPr algn="r"/>
            <a:r>
              <a:rPr lang="en-US" sz="2800" dirty="0">
                <a:cs typeface="Calibri"/>
              </a:rPr>
              <a:t>(phone, other tasks)</a:t>
            </a:r>
            <a:endParaRPr lang="en-US" dirty="0"/>
          </a:p>
        </p:txBody>
      </p:sp>
      <p:sp>
        <p:nvSpPr>
          <p:cNvPr id="15" name="Oval 14"/>
          <p:cNvSpPr/>
          <p:nvPr/>
        </p:nvSpPr>
        <p:spPr>
          <a:xfrm>
            <a:off x="5325213" y="4386489"/>
            <a:ext cx="2455973" cy="2362200"/>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p:cNvCxnSpPr>
            <a:stCxn id="15" idx="1"/>
            <a:endCxn id="15" idx="5"/>
          </p:cNvCxnSpPr>
          <p:nvPr/>
        </p:nvCxnSpPr>
        <p:spPr>
          <a:xfrm>
            <a:off x="5684882" y="4732425"/>
            <a:ext cx="1736635" cy="1670328"/>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588749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customer  needs/reqs </a:t>
            </a:r>
          </a:p>
          <a:p>
            <a:pPr lvl="1"/>
            <a:r>
              <a:rPr lang="en-US" dirty="0"/>
              <a:t>write separately on Post-It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130</a:t>
            </a:fld>
            <a:endParaRPr lang="en-US" sz="1200" dirty="0"/>
          </a:p>
        </p:txBody>
      </p:sp>
      <p:pic>
        <p:nvPicPr>
          <p:cNvPr id="6" name="Picture 5">
            <a:extLst>
              <a:ext uri="{FF2B5EF4-FFF2-40B4-BE49-F238E27FC236}">
                <a16:creationId xmlns:a16="http://schemas.microsoft.com/office/drawing/2014/main" id="{8C2C6285-190C-41BB-8A8B-BDAB299D8B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2363877"/>
            <a:ext cx="1218473" cy="1325563"/>
          </a:xfrm>
          <a:prstGeom prst="rect">
            <a:avLst/>
          </a:prstGeom>
        </p:spPr>
      </p:pic>
    </p:spTree>
    <p:extLst>
      <p:ext uri="{BB962C8B-B14F-4D97-AF65-F5344CB8AC3E}">
        <p14:creationId xmlns:p14="http://schemas.microsoft.com/office/powerpoint/2010/main" val="141170922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teammate’s posts to move idea forwards and advance project</a:t>
            </a:r>
          </a:p>
          <a:p>
            <a:pPr lvl="1"/>
            <a:r>
              <a:rPr lang="en-US" dirty="0"/>
              <a:t>Includes links to material as appropriate but it is helpful to explain what can be found at the link</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131</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Meeting Minutes instructions and template </a:t>
            </a:r>
            <a:r>
              <a:rPr lang="en-US" sz="1400" dirty="0">
                <a:hlinkClick r:id="rId2"/>
              </a:rPr>
              <a:t>https://designlab.eng.rpi.edu/edn/projects/capstone-support-dev/wiki/Meeting_Minutes</a:t>
            </a:r>
            <a:r>
              <a:rPr lang="en-US" sz="1400" dirty="0"/>
              <a:t> </a:t>
            </a:r>
          </a:p>
          <a:p>
            <a:r>
              <a:rPr lang="en-US" dirty="0"/>
              <a:t>Post your meeting minutes AT END of the meeting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132</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Technical Memo</a:t>
            </a:r>
          </a:p>
        </p:txBody>
      </p:sp>
      <p:sp>
        <p:nvSpPr>
          <p:cNvPr id="3" name="Content Placeholder 2"/>
          <p:cNvSpPr>
            <a:spLocks noGrp="1"/>
          </p:cNvSpPr>
          <p:nvPr>
            <p:ph idx="1"/>
          </p:nvPr>
        </p:nvSpPr>
        <p:spPr>
          <a:xfrm>
            <a:off x="628650" y="1295400"/>
            <a:ext cx="7886700" cy="4881563"/>
          </a:xfrm>
        </p:spPr>
        <p:txBody>
          <a:bodyPr>
            <a:normAutofit/>
          </a:bodyPr>
          <a:lstStyle/>
          <a:p>
            <a:pPr marL="0" indent="0">
              <a:buNone/>
            </a:pPr>
            <a:r>
              <a:rPr lang="en-US" dirty="0"/>
              <a:t>Team Creates (Together or Independently) A List of Topics, e.g.:</a:t>
            </a:r>
          </a:p>
          <a:p>
            <a:r>
              <a:rPr lang="en-US" dirty="0"/>
              <a:t>What is current state of the art? How is problem currently solved?</a:t>
            </a:r>
          </a:p>
          <a:p>
            <a:pPr lvl="1"/>
            <a:r>
              <a:rPr lang="en-US" dirty="0"/>
              <a:t>Literature search on topic X and how that helps the project</a:t>
            </a:r>
          </a:p>
          <a:p>
            <a:pPr lvl="1"/>
            <a:r>
              <a:rPr lang="en-US" dirty="0"/>
              <a:t>User interviews to gather additional needs and requirements</a:t>
            </a:r>
          </a:p>
          <a:p>
            <a:r>
              <a:rPr lang="en-US" dirty="0"/>
              <a:t>What will team members NEED to know to move forwards?</a:t>
            </a:r>
          </a:p>
          <a:p>
            <a:pPr lvl="1"/>
            <a:r>
              <a:rPr lang="en-US" dirty="0"/>
              <a:t>Identifying / installing / practicing software or techniques which will be required for the project and documenting any challenges or issues</a:t>
            </a:r>
          </a:p>
          <a:p>
            <a:pPr lvl="1"/>
            <a:r>
              <a:rPr lang="en-US" sz="1800" dirty="0">
                <a:solidFill>
                  <a:prstClr val="black"/>
                </a:solidFill>
                <a:latin typeface="Calibri" panose="020F0502020204030204"/>
                <a:ea typeface="+mn-lt"/>
                <a:cs typeface="Calibri" panose="020F0502020204030204"/>
              </a:rPr>
              <a:t>Leverage the Team Ideation Poster - technical problems to solve!</a:t>
            </a:r>
            <a:endParaRPr lang="en-US" dirty="0"/>
          </a:p>
          <a:p>
            <a:r>
              <a:rPr lang="en-US" dirty="0"/>
              <a:t>What has already been accomplished by prior team?</a:t>
            </a:r>
          </a:p>
          <a:p>
            <a:pPr lvl="1"/>
            <a:r>
              <a:rPr lang="en-US" dirty="0"/>
              <a:t>Install existing project software and identify issues and opportunities for improvement</a:t>
            </a:r>
          </a:p>
          <a:p>
            <a:pPr lvl="1"/>
            <a:r>
              <a:rPr lang="en-US" dirty="0"/>
              <a:t>Verify work done by past Design Lab team(s) and identify issues and opportunities for improvement</a:t>
            </a:r>
          </a:p>
          <a:p>
            <a:pPr lvl="1"/>
            <a:r>
              <a:rPr lang="en-US" dirty="0"/>
              <a:t>Conduct testing or system operation described by prior team and identify issues and opportunities for improvement</a:t>
            </a:r>
          </a:p>
        </p:txBody>
      </p:sp>
      <p:sp>
        <p:nvSpPr>
          <p:cNvPr id="7" name="TextBox 6">
            <a:extLst>
              <a:ext uri="{FF2B5EF4-FFF2-40B4-BE49-F238E27FC236}">
                <a16:creationId xmlns:a16="http://schemas.microsoft.com/office/drawing/2014/main" id="{70789870-1925-432F-A716-F74A55752186}"/>
              </a:ext>
            </a:extLst>
          </p:cNvPr>
          <p:cNvSpPr txBox="1"/>
          <p:nvPr/>
        </p:nvSpPr>
        <p:spPr>
          <a:xfrm>
            <a:off x="381000" y="5933358"/>
            <a:ext cx="7776360" cy="677108"/>
          </a:xfrm>
          <a:prstGeom prst="rect">
            <a:avLst/>
          </a:prstGeom>
          <a:ln w="28575"/>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https://designlab.eng.rpi.edu/edn/projects/capstone-support-dev/wiki/Technical_Memo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133</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9949-5FB3-45FB-8284-07F7F8C9B264}"/>
              </a:ext>
            </a:extLst>
          </p:cNvPr>
          <p:cNvSpPr>
            <a:spLocks noGrp="1"/>
          </p:cNvSpPr>
          <p:nvPr>
            <p:ph type="title"/>
          </p:nvPr>
        </p:nvSpPr>
        <p:spPr/>
        <p:txBody>
          <a:bodyPr/>
          <a:lstStyle/>
          <a:p>
            <a:r>
              <a:rPr lang="en-US" dirty="0"/>
              <a:t>10 min - Technical Memo</a:t>
            </a:r>
          </a:p>
        </p:txBody>
      </p:sp>
      <p:sp>
        <p:nvSpPr>
          <p:cNvPr id="3" name="Content Placeholder 2">
            <a:extLst>
              <a:ext uri="{FF2B5EF4-FFF2-40B4-BE49-F238E27FC236}">
                <a16:creationId xmlns:a16="http://schemas.microsoft.com/office/drawing/2014/main" id="{E4EF24A8-5B12-4507-9ACB-F618A14C4D86}"/>
              </a:ext>
            </a:extLst>
          </p:cNvPr>
          <p:cNvSpPr>
            <a:spLocks noGrp="1"/>
          </p:cNvSpPr>
          <p:nvPr>
            <p:ph idx="1"/>
          </p:nvPr>
        </p:nvSpPr>
        <p:spPr>
          <a:xfrm>
            <a:off x="628650" y="1371600"/>
            <a:ext cx="7886700" cy="4351338"/>
          </a:xfrm>
        </p:spPr>
        <p:txBody>
          <a:bodyPr>
            <a:normAutofit lnSpcReduction="10000"/>
          </a:bodyPr>
          <a:lstStyle/>
          <a:p>
            <a:r>
              <a:rPr lang="en-US" dirty="0"/>
              <a:t>If there is time during on-site meeting, team brainstorms list of topics and one person posts to Background Forum ASAP to allow collaboration</a:t>
            </a:r>
          </a:p>
          <a:p>
            <a:r>
              <a:rPr lang="en-US" dirty="0"/>
              <a:t>Outside of meeting, everyone review and reply with either their pick of one of those topics OR replies with a new proposed topic as their memo topic</a:t>
            </a:r>
          </a:p>
          <a:p>
            <a:r>
              <a:rPr lang="en-US" dirty="0"/>
              <a:t>ALL topics should directly apply to your project. It should provide useful information that will help the team better understand:</a:t>
            </a:r>
          </a:p>
          <a:p>
            <a:pPr lvl="1"/>
            <a:r>
              <a:rPr lang="en-US" dirty="0"/>
              <a:t>The needs &amp; requirement</a:t>
            </a:r>
          </a:p>
          <a:p>
            <a:pPr lvl="1"/>
            <a:r>
              <a:rPr lang="en-US" dirty="0"/>
              <a:t>Possible solution concepts</a:t>
            </a:r>
          </a:p>
          <a:p>
            <a:pPr lvl="1"/>
            <a:r>
              <a:rPr lang="en-US" dirty="0"/>
              <a:t>Potential technologies, tools and methods from your Problem Statement and Objectives</a:t>
            </a:r>
          </a:p>
          <a:p>
            <a:r>
              <a:rPr lang="en-US" dirty="0"/>
              <a:t>Your proposed topic should be SMART. This will make your writing easier and more beneficial to the team</a:t>
            </a:r>
          </a:p>
          <a:p>
            <a:r>
              <a:rPr lang="en-US" dirty="0"/>
              <a:t>Keep your writing focused. The memo is only 4 pages long!</a:t>
            </a:r>
          </a:p>
          <a:p>
            <a:endParaRPr lang="en-US" dirty="0"/>
          </a:p>
        </p:txBody>
      </p:sp>
      <p:sp>
        <p:nvSpPr>
          <p:cNvPr id="5" name="Slide Number Placeholder 4">
            <a:extLst>
              <a:ext uri="{FF2B5EF4-FFF2-40B4-BE49-F238E27FC236}">
                <a16:creationId xmlns:a16="http://schemas.microsoft.com/office/drawing/2014/main" id="{FF4E0530-33BA-4E1D-AD15-8889FB08060F}"/>
              </a:ext>
            </a:extLst>
          </p:cNvPr>
          <p:cNvSpPr>
            <a:spLocks noGrp="1"/>
          </p:cNvSpPr>
          <p:nvPr>
            <p:ph type="sldNum" sz="quarter" idx="12"/>
          </p:nvPr>
        </p:nvSpPr>
        <p:spPr/>
        <p:txBody>
          <a:bodyPr/>
          <a:lstStyle/>
          <a:p>
            <a:fld id="{028FE254-016A-4E51-98AE-D4B4E3F12C32}" type="slidenum">
              <a:rPr lang="en-US" sz="1200" smtClean="0"/>
              <a:t>134</a:t>
            </a:fld>
            <a:endParaRPr lang="en-US" sz="1200" dirty="0"/>
          </a:p>
        </p:txBody>
      </p:sp>
      <p:sp>
        <p:nvSpPr>
          <p:cNvPr id="7" name="TextBox 6">
            <a:extLst>
              <a:ext uri="{FF2B5EF4-FFF2-40B4-BE49-F238E27FC236}">
                <a16:creationId xmlns:a16="http://schemas.microsoft.com/office/drawing/2014/main" id="{638334BD-ED52-4C8F-8450-179D1235B789}"/>
              </a:ext>
            </a:extLst>
          </p:cNvPr>
          <p:cNvSpPr txBox="1"/>
          <p:nvPr/>
        </p:nvSpPr>
        <p:spPr>
          <a:xfrm>
            <a:off x="595018" y="5791200"/>
            <a:ext cx="7953973" cy="523220"/>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wrap="none" rtlCol="0">
            <a:spAutoFit/>
          </a:bodyPr>
          <a:lstStyle/>
          <a:p>
            <a:pPr algn="ctr"/>
            <a:r>
              <a:rPr lang="en-US" sz="2800" b="1" dirty="0"/>
              <a:t>PE/CE must approve your individual topic proposals </a:t>
            </a:r>
          </a:p>
        </p:txBody>
      </p:sp>
    </p:spTree>
    <p:extLst>
      <p:ext uri="{BB962C8B-B14F-4D97-AF65-F5344CB8AC3E}">
        <p14:creationId xmlns:p14="http://schemas.microsoft.com/office/powerpoint/2010/main" val="74550231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During the Day 8 on-site meeting, teams will develop a project plan to guide their work for the remainder of the semester. To be prepared for this activity, team members must:</a:t>
            </a:r>
          </a:p>
          <a:p>
            <a:pPr lvl="1"/>
            <a:r>
              <a:rPr lang="en-US" dirty="0">
                <a:cs typeface="Calibri"/>
              </a:rPr>
              <a:t>Understand why Project Mgmt. is important</a:t>
            </a:r>
          </a:p>
          <a:p>
            <a:pPr lvl="1"/>
            <a:r>
              <a:rPr lang="en-US" dirty="0">
                <a:cs typeface="Calibri"/>
              </a:rPr>
              <a:t>Understand the difference between Deliverables and Tasks/Activities.</a:t>
            </a:r>
          </a:p>
          <a:p>
            <a:pPr lvl="2"/>
            <a:r>
              <a:rPr lang="en-US" dirty="0">
                <a:cs typeface="Calibri"/>
              </a:rPr>
              <a:t>Deliverables should be identified in the PSO.</a:t>
            </a:r>
          </a:p>
          <a:p>
            <a:pPr lvl="1"/>
            <a:r>
              <a:rPr lang="en-US" dirty="0">
                <a:cs typeface="Calibri"/>
              </a:rPr>
              <a:t>Come to the meeting with an initial list of tasks required to complete the project.</a:t>
            </a: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6813816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827" y="169567"/>
            <a:ext cx="7886700" cy="882440"/>
          </a:xfrm>
        </p:spPr>
        <p:txBody>
          <a:bodyPr/>
          <a:lstStyle/>
          <a:p>
            <a:r>
              <a:rPr lang="en-US" dirty="0"/>
              <a:t>Action Items / Meeting Prep</a:t>
            </a:r>
            <a:br>
              <a:rPr lang="en-US" dirty="0"/>
            </a:br>
            <a:r>
              <a:rPr lang="en-US" sz="1800" dirty="0"/>
              <a:t>(to be completed </a:t>
            </a:r>
            <a:r>
              <a:rPr lang="en-US" sz="1800" b="1" dirty="0"/>
              <a:t>BEFORE Day 8</a:t>
            </a:r>
            <a:r>
              <a:rPr lang="en-US" sz="1800" dirty="0"/>
              <a:t>)</a:t>
            </a:r>
          </a:p>
        </p:txBody>
      </p:sp>
      <p:grpSp>
        <p:nvGrpSpPr>
          <p:cNvPr id="4" name="Group 3">
            <a:extLst>
              <a:ext uri="{FF2B5EF4-FFF2-40B4-BE49-F238E27FC236}">
                <a16:creationId xmlns:a16="http://schemas.microsoft.com/office/drawing/2014/main" id="{C1576962-746B-7A94-9F22-DFD8D0590E7E}"/>
              </a:ext>
            </a:extLst>
          </p:cNvPr>
          <p:cNvGrpSpPr/>
          <p:nvPr/>
        </p:nvGrpSpPr>
        <p:grpSpPr>
          <a:xfrm>
            <a:off x="228600" y="1127186"/>
            <a:ext cx="8021320" cy="3027924"/>
            <a:chOff x="310188" y="3446028"/>
            <a:chExt cx="8021320" cy="3027924"/>
          </a:xfrm>
        </p:grpSpPr>
        <p:sp>
          <p:nvSpPr>
            <p:cNvPr id="10" name="Content Placeholder 2"/>
            <p:cNvSpPr txBox="1">
              <a:spLocks/>
            </p:cNvSpPr>
            <p:nvPr/>
          </p:nvSpPr>
          <p:spPr>
            <a:xfrm>
              <a:off x="1447800" y="3446028"/>
              <a:ext cx="6883708" cy="1430770"/>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videos in preparation for Project Planning activity on Day 8</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https://www.youtube.com/watch?v=L6WYJh1Ygoc</a:t>
              </a:r>
              <a:r>
                <a:rPr lang="en-US" sz="825"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47800" y="4873751"/>
              <a:ext cx="6883708" cy="1600201"/>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57150" indent="-214313" defTabSz="685800">
                <a:spcBef>
                  <a:spcPts val="375"/>
                </a:spcBef>
              </a:pPr>
              <a:r>
                <a:rPr lang="en-US" sz="1400" dirty="0">
                  <a:solidFill>
                    <a:prstClr val="black"/>
                  </a:solidFill>
                  <a:latin typeface="Calibri" panose="020F0502020204030204"/>
                  <a:cs typeface="Calibri"/>
                </a:rPr>
                <a:t>This section intentionally left blank</a:t>
              </a:r>
            </a:p>
          </p:txBody>
        </p:sp>
        <p:sp>
          <p:nvSpPr>
            <p:cNvPr id="9" name="Oval 8"/>
            <p:cNvSpPr/>
            <p:nvPr/>
          </p:nvSpPr>
          <p:spPr>
            <a:xfrm>
              <a:off x="353119" y="3583511"/>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0188" y="516365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4D0C5AFC-697A-D902-BCF2-CC1A755A80F5}"/>
              </a:ext>
            </a:extLst>
          </p:cNvPr>
          <p:cNvGrpSpPr/>
          <p:nvPr/>
        </p:nvGrpSpPr>
        <p:grpSpPr>
          <a:xfrm>
            <a:off x="306973" y="4155110"/>
            <a:ext cx="7942947" cy="2364311"/>
            <a:chOff x="388561" y="1066862"/>
            <a:chExt cx="7942947" cy="2364311"/>
          </a:xfrm>
        </p:grpSpPr>
        <p:sp>
          <p:nvSpPr>
            <p:cNvPr id="8" name="Content Placeholder 2"/>
            <p:cNvSpPr txBox="1">
              <a:spLocks/>
            </p:cNvSpPr>
            <p:nvPr/>
          </p:nvSpPr>
          <p:spPr>
            <a:xfrm>
              <a:off x="1447800" y="1066862"/>
              <a:ext cx="6883708" cy="2364311"/>
            </a:xfrm>
            <a:prstGeom prst="rect">
              <a:avLst/>
            </a:prstGeom>
            <a:solidFill>
              <a:schemeClr val="accent4">
                <a:lumMod val="20000"/>
                <a:lumOff val="80000"/>
              </a:schemeClr>
            </a:solidFill>
          </p:spPr>
          <p:txBody>
            <a:bodyPr vert="horz" lIns="68580" tIns="34290" rIns="68580" bIns="3429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 of EDN</a:t>
              </a:r>
            </a:p>
            <a:p>
              <a:pPr marL="171450" indent="-171450" defTabSz="685800">
                <a:spcBef>
                  <a:spcPts val="750"/>
                </a:spcBef>
              </a:pPr>
              <a:r>
                <a:rPr lang="en-US" sz="1500" dirty="0">
                  <a:solidFill>
                    <a:prstClr val="black"/>
                  </a:solidFill>
                  <a:ea typeface="+mn-lt"/>
                  <a:cs typeface="Calibri" panose="020F0502020204030204"/>
                </a:rPr>
                <a:t>Post list of proposed topics for Technical Memos in </a:t>
              </a:r>
              <a:r>
                <a:rPr lang="en-US" sz="1400" dirty="0">
                  <a:solidFill>
                    <a:prstClr val="black"/>
                  </a:solidFill>
                </a:rPr>
                <a:t>Background Info forum</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Thread called “Memo topics” – notify PE/CE when posted for approval</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Each team member brainstorm </a:t>
              </a:r>
              <a:r>
                <a:rPr lang="en-US" sz="1500" i="1" dirty="0">
                  <a:solidFill>
                    <a:prstClr val="black"/>
                  </a:solidFill>
                  <a:latin typeface="Calibri" panose="020F0502020204030204"/>
                  <a:ea typeface="+mn-lt"/>
                  <a:cs typeface="Calibri" panose="020F0502020204030204"/>
                </a:rPr>
                <a:t>at least </a:t>
              </a:r>
              <a:r>
                <a:rPr lang="en-US" sz="1500" dirty="0">
                  <a:solidFill>
                    <a:prstClr val="black"/>
                  </a:solidFill>
                  <a:latin typeface="Calibri" panose="020F0502020204030204"/>
                  <a:ea typeface="+mn-lt"/>
                  <a:cs typeface="Calibri" panose="020F0502020204030204"/>
                </a:rPr>
                <a:t>6</a:t>
              </a:r>
              <a:r>
                <a:rPr lang="en-US" sz="1500" i="1" dirty="0">
                  <a:solidFill>
                    <a:prstClr val="black"/>
                  </a:solidFill>
                  <a:latin typeface="Calibri" panose="020F0502020204030204"/>
                  <a:ea typeface="+mn-lt"/>
                  <a:cs typeface="Calibri" panose="020F0502020204030204"/>
                </a:rPr>
                <a:t> </a:t>
              </a:r>
              <a:r>
                <a:rPr lang="en-US" sz="1500" dirty="0">
                  <a:solidFill>
                    <a:prstClr val="black"/>
                  </a:solidFill>
                  <a:latin typeface="Calibri" panose="020F0502020204030204"/>
                  <a:ea typeface="+mn-lt"/>
                  <a:cs typeface="Calibri" panose="020F0502020204030204"/>
                </a:rPr>
                <a:t>individual tasks which will need to be accomplished to reach the semester objectives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to a SINGLE thread in the Project Mgt. Forum called “Tasks” (first person creates thread, others reply). There should be </a:t>
              </a:r>
              <a:r>
                <a:rPr lang="en-US" sz="1500" b="1" dirty="0">
                  <a:solidFill>
                    <a:prstClr val="black"/>
                  </a:solidFill>
                  <a:latin typeface="Calibri" panose="020F0502020204030204"/>
                  <a:ea typeface="+mn-lt"/>
                  <a:cs typeface="Calibri" panose="020F0502020204030204"/>
                </a:rPr>
                <a:t>at least 6 tasks per team member by Day 8</a:t>
              </a:r>
            </a:p>
          </p:txBody>
        </p:sp>
        <p:sp>
          <p:nvSpPr>
            <p:cNvPr id="13" name="Rectangle 12"/>
            <p:cNvSpPr/>
            <p:nvPr/>
          </p:nvSpPr>
          <p:spPr>
            <a:xfrm>
              <a:off x="388561" y="1846858"/>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136</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137</a:t>
            </a:fld>
            <a:endParaRPr lang="en-US" sz="1200" dirty="0"/>
          </a:p>
        </p:txBody>
      </p:sp>
      <p:sp>
        <p:nvSpPr>
          <p:cNvPr id="8" name="TextBox 7"/>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7" name="Picture 6" descr="A chart with text and numbers&#10;&#10;Description automatically generated with medium confidence">
            <a:extLst>
              <a:ext uri="{FF2B5EF4-FFF2-40B4-BE49-F238E27FC236}">
                <a16:creationId xmlns:a16="http://schemas.microsoft.com/office/drawing/2014/main" id="{287DAEF3-EA5F-C584-2E30-EDCD02AC16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4906" y="1690689"/>
            <a:ext cx="6494187" cy="3361511"/>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145938919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Action Item was to watch 2 videos…</a:t>
            </a:r>
          </a:p>
          <a:p>
            <a:r>
              <a:rPr lang="en-US" dirty="0"/>
              <a:t>Ask me 1-2 QUESTIONS about the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139</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 Expectations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lnSpcReduction="10000"/>
          </a:bodyPr>
          <a:lstStyle/>
          <a:p>
            <a:r>
              <a:rPr lang="en-US" dirty="0">
                <a:cs typeface="Calibri"/>
              </a:rPr>
              <a:t>Your new position involves:</a:t>
            </a:r>
          </a:p>
          <a:p>
            <a:pPr lvl="1">
              <a:buFont typeface="Arial" panose="05000000000000000000" pitchFamily="2" charset="2"/>
              <a:buChar char="•"/>
            </a:pPr>
            <a:r>
              <a:rPr lang="en-US" dirty="0">
                <a:cs typeface="Calibri"/>
              </a:rPr>
              <a:t>4 Hours per week of on-site work</a:t>
            </a:r>
          </a:p>
          <a:p>
            <a:pPr lvl="1">
              <a:buFont typeface="Arial" panose="05000000000000000000" pitchFamily="2" charset="2"/>
              <a:buChar char="•"/>
            </a:pPr>
            <a:r>
              <a:rPr lang="en-US" b="1" dirty="0">
                <a:cs typeface="Calibri"/>
              </a:rPr>
              <a:t>5 Hours per week </a:t>
            </a:r>
            <a:r>
              <a:rPr lang="en-US" dirty="0">
                <a:cs typeface="Calibri"/>
              </a:rPr>
              <a:t>of</a:t>
            </a:r>
            <a:r>
              <a:rPr lang="en-US" b="1" dirty="0">
                <a:cs typeface="Calibri"/>
              </a:rPr>
              <a:t> </a:t>
            </a:r>
            <a:r>
              <a:rPr lang="en-US" dirty="0">
                <a:cs typeface="Calibri"/>
              </a:rPr>
              <a:t>off-site work</a:t>
            </a:r>
          </a:p>
          <a:p>
            <a:pPr lvl="2">
              <a:buFont typeface="Arial" panose="05000000000000000000" pitchFamily="2" charset="2"/>
              <a:buChar char="•"/>
            </a:pPr>
            <a:r>
              <a:rPr lang="en-US" dirty="0">
                <a:cs typeface="Calibri"/>
              </a:rPr>
              <a:t>Individual technical work &amp; team meetings</a:t>
            </a:r>
            <a:endParaRPr lang="en-US" b="1" dirty="0">
              <a:cs typeface="Calibri"/>
            </a:endParaRPr>
          </a:p>
          <a:p>
            <a:r>
              <a:rPr lang="en-US" dirty="0">
                <a:cs typeface="Calibri"/>
              </a:rPr>
              <a:t>Document all of progress and results</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14</a:t>
            </a:fld>
            <a:endParaRPr lang="en-US" dirty="0"/>
          </a:p>
        </p:txBody>
      </p:sp>
      <p:sp>
        <p:nvSpPr>
          <p:cNvPr id="4" name="Wave 3"/>
          <p:cNvSpPr/>
          <p:nvPr/>
        </p:nvSpPr>
        <p:spPr>
          <a:xfrm>
            <a:off x="3886200" y="4724400"/>
            <a:ext cx="4343400" cy="1828800"/>
          </a:xfrm>
          <a:prstGeom prst="wave">
            <a:avLst>
              <a:gd name="adj1" fmla="val 12500"/>
              <a:gd name="adj2" fmla="val 15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Please respond in a timely manner!</a:t>
            </a:r>
          </a:p>
        </p:txBody>
      </p:sp>
    </p:spTree>
    <p:extLst>
      <p:ext uri="{BB962C8B-B14F-4D97-AF65-F5344CB8AC3E}">
        <p14:creationId xmlns:p14="http://schemas.microsoft.com/office/powerpoint/2010/main" val="39675599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a:xfrm>
            <a:off x="304800" y="762000"/>
            <a:ext cx="7886700" cy="659390"/>
          </a:xfrm>
        </p:spPr>
        <p:txBody>
          <a:bodyPr/>
          <a:lstStyle/>
          <a:p>
            <a:r>
              <a:rPr lang="en-US" dirty="0"/>
              <a:t>Defining Meaningful Tasks</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320444" y="1371600"/>
            <a:ext cx="7299556" cy="5349876"/>
          </a:xfrm>
        </p:spPr>
        <p:txBody>
          <a:bodyPr>
            <a:noAutofit/>
          </a:bodyPr>
          <a:lstStyle/>
          <a:p>
            <a:r>
              <a:rPr lang="en-US" sz="2200" dirty="0"/>
              <a:t>One idea per Post-It. Be concise!</a:t>
            </a:r>
          </a:p>
          <a:p>
            <a:r>
              <a:rPr lang="en-US" sz="2200" dirty="0"/>
              <a:t>Defined to be No More than 1 week long. </a:t>
            </a:r>
            <a:br>
              <a:rPr lang="en-US" sz="2200" dirty="0"/>
            </a:br>
            <a:r>
              <a:rPr lang="en-US" sz="2200" dirty="0"/>
              <a:t>Break big things into smaller pieces.</a:t>
            </a:r>
          </a:p>
          <a:p>
            <a:r>
              <a:rPr lang="en-US" sz="2200" dirty="0"/>
              <a:t>Everyone Needs at Least 1 Task / Week for the </a:t>
            </a:r>
            <a:br>
              <a:rPr lang="en-US" sz="2200" dirty="0"/>
            </a:br>
            <a:r>
              <a:rPr lang="en-US" sz="2200" dirty="0"/>
              <a:t>Entire Semester</a:t>
            </a:r>
          </a:p>
          <a:p>
            <a:r>
              <a:rPr lang="en-US" sz="2200" dirty="0"/>
              <a:t>What will YOU contribute to the project? </a:t>
            </a:r>
            <a:br>
              <a:rPr lang="en-US" sz="2200" dirty="0"/>
            </a:br>
            <a:r>
              <a:rPr lang="en-US" sz="2200" dirty="0"/>
              <a:t>Focus on YOUR potential contributions to the project. </a:t>
            </a:r>
            <a:br>
              <a:rPr lang="en-US" sz="2200" dirty="0"/>
            </a:br>
            <a:r>
              <a:rPr lang="en-US" sz="2200" i="1" dirty="0"/>
              <a:t>(We know these may not yet be defined!)</a:t>
            </a:r>
          </a:p>
          <a:p>
            <a:r>
              <a:rPr lang="en-US" sz="2200" dirty="0"/>
              <a:t>Focus on the technical work required</a:t>
            </a:r>
          </a:p>
          <a:p>
            <a:r>
              <a:rPr lang="en-US" sz="2200" dirty="0"/>
              <a:t>For now, leave out project management / overhead tasks, </a:t>
            </a:r>
            <a:br>
              <a:rPr lang="en-US" sz="2200" dirty="0"/>
            </a:br>
            <a:r>
              <a:rPr lang="en-US" sz="2200" dirty="0"/>
              <a:t>e.g., report writing, slide making, etc.</a:t>
            </a:r>
          </a:p>
          <a:p>
            <a:r>
              <a:rPr lang="en-US" sz="2200" dirty="0"/>
              <a:t>DO include documentation needed for technology transfer, </a:t>
            </a:r>
            <a:br>
              <a:rPr lang="en-US" sz="2200" dirty="0"/>
            </a:br>
            <a:r>
              <a:rPr lang="en-US" sz="2200" dirty="0"/>
              <a:t>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968425"/>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140</a:t>
            </a:fld>
            <a:endParaRPr lang="en-US" sz="1200" dirty="0"/>
          </a:p>
        </p:txBody>
      </p:sp>
      <p:pic>
        <p:nvPicPr>
          <p:cNvPr id="5" name="Picture 4" descr="A diagram of a project&#10;&#10;Description automatically generated with medium confidence">
            <a:extLst>
              <a:ext uri="{FF2B5EF4-FFF2-40B4-BE49-F238E27FC236}">
                <a16:creationId xmlns:a16="http://schemas.microsoft.com/office/drawing/2014/main" id="{2A4534AB-5A3D-34CE-4130-FBE2BFE1EF90}"/>
              </a:ext>
            </a:extLst>
          </p:cNvPr>
          <p:cNvPicPr>
            <a:picLocks noChangeAspect="1"/>
          </p:cNvPicPr>
          <p:nvPr/>
        </p:nvPicPr>
        <p:blipFill rotWithShape="1">
          <a:blip r:embed="rId2">
            <a:extLst>
              <a:ext uri="{28A0092B-C50C-407E-A947-70E740481C1C}">
                <a14:useLocalDpi xmlns:a14="http://schemas.microsoft.com/office/drawing/2010/main" val="0"/>
              </a:ext>
            </a:extLst>
          </a:blip>
          <a:srcRect l="2066" t="22378" r="54132" b="3043"/>
          <a:stretch/>
        </p:blipFill>
        <p:spPr>
          <a:xfrm>
            <a:off x="7239000" y="733071"/>
            <a:ext cx="1615600" cy="4114800"/>
          </a:xfrm>
          <a:prstGeom prst="rect">
            <a:avLst/>
          </a:prstGeom>
        </p:spPr>
      </p:pic>
      <p:sp>
        <p:nvSpPr>
          <p:cNvPr id="9" name="Title 1">
            <a:extLst>
              <a:ext uri="{FF2B5EF4-FFF2-40B4-BE49-F238E27FC236}">
                <a16:creationId xmlns:a16="http://schemas.microsoft.com/office/drawing/2014/main" id="{4403AE74-8DDD-3FFF-9CA9-C625E9E9D79D}"/>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80 min - ‘Post-It Note’ Project Planning</a:t>
            </a:r>
          </a:p>
        </p:txBody>
      </p:sp>
    </p:spTree>
    <p:extLst>
      <p:ext uri="{BB962C8B-B14F-4D97-AF65-F5344CB8AC3E}">
        <p14:creationId xmlns:p14="http://schemas.microsoft.com/office/powerpoint/2010/main" val="29139532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Project plans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141</a:t>
            </a:fld>
            <a:endParaRPr lang="en-US" sz="1200" dirty="0"/>
          </a:p>
        </p:txBody>
      </p:sp>
      <p:sp>
        <p:nvSpPr>
          <p:cNvPr id="4" name="Title 1">
            <a:extLst>
              <a:ext uri="{FF2B5EF4-FFF2-40B4-BE49-F238E27FC236}">
                <a16:creationId xmlns:a16="http://schemas.microsoft.com/office/drawing/2014/main" id="{0964C0C8-AAA2-BC23-6808-23E775B07D34}"/>
              </a:ext>
            </a:extLst>
          </p:cNvPr>
          <p:cNvSpPr txBox="1">
            <a:spLocks/>
          </p:cNvSpPr>
          <p:nvPr/>
        </p:nvSpPr>
        <p:spPr>
          <a:xfrm>
            <a:off x="628650" y="-152400"/>
            <a:ext cx="7886700" cy="930274"/>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t>Project Planning Tips</a:t>
            </a:r>
          </a:p>
        </p:txBody>
      </p:sp>
    </p:spTree>
    <p:extLst>
      <p:ext uri="{BB962C8B-B14F-4D97-AF65-F5344CB8AC3E}">
        <p14:creationId xmlns:p14="http://schemas.microsoft.com/office/powerpoint/2010/main" val="1810157843"/>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20 min - ‘Post-It Note’ Project Planning</a:t>
            </a:r>
          </a:p>
        </p:txBody>
      </p:sp>
      <p:sp>
        <p:nvSpPr>
          <p:cNvPr id="3" name="Content Placeholder 2"/>
          <p:cNvSpPr>
            <a:spLocks noGrp="1"/>
          </p:cNvSpPr>
          <p:nvPr>
            <p:ph idx="1"/>
          </p:nvPr>
        </p:nvSpPr>
        <p:spPr>
          <a:xfrm>
            <a:off x="628650" y="1295400"/>
            <a:ext cx="8210550" cy="3950464"/>
          </a:xfrm>
        </p:spPr>
        <p:txBody>
          <a:bodyPr>
            <a:normAutofit lnSpcReduction="10000"/>
          </a:bodyPr>
          <a:lstStyle/>
          <a:p>
            <a:pPr marL="0" indent="0">
              <a:buNone/>
            </a:pPr>
            <a:r>
              <a:rPr lang="en-US" sz="1900" b="1" dirty="0"/>
              <a:t>10 min – Deliverables</a:t>
            </a:r>
          </a:p>
          <a:p>
            <a:r>
              <a:rPr lang="en-US" sz="1900" dirty="0"/>
              <a:t>Write each Deliverable from Project Statement and Objectives on a Post-It and </a:t>
            </a:r>
            <a:br>
              <a:rPr lang="en-US" sz="1900" dirty="0"/>
            </a:br>
            <a:r>
              <a:rPr lang="en-US" sz="1900" dirty="0"/>
              <a:t>place on the board/calendar at approximate due date. </a:t>
            </a:r>
          </a:p>
          <a:p>
            <a:r>
              <a:rPr lang="en-US" sz="1900" dirty="0"/>
              <a:t>Draw a box around the note so that it stands out.</a:t>
            </a:r>
          </a:p>
          <a:p>
            <a:pPr marL="0" indent="0">
              <a:buNone/>
            </a:pPr>
            <a:endParaRPr lang="en-US" sz="1900" dirty="0"/>
          </a:p>
          <a:p>
            <a:pPr marL="0" indent="0">
              <a:buNone/>
            </a:pPr>
            <a:r>
              <a:rPr lang="en-US" sz="1900" b="1" dirty="0"/>
              <a:t>10 min – Tasks</a:t>
            </a:r>
          </a:p>
          <a:p>
            <a:r>
              <a:rPr lang="en-US" sz="1900" dirty="0"/>
              <a:t>(Individually silently) Each team member generate list of TEN tasks which must </a:t>
            </a:r>
            <a:br>
              <a:rPr lang="en-US" sz="1900" dirty="0"/>
            </a:br>
            <a:r>
              <a:rPr lang="en-US" sz="1900" dirty="0"/>
              <a:t>be completed to accomplish the deliverables.</a:t>
            </a:r>
          </a:p>
          <a:p>
            <a:r>
              <a:rPr lang="en-US" sz="1900" dirty="0"/>
              <a:t>Off-site Action Item was to post 6 individual tasks to EDN, so start with those. </a:t>
            </a:r>
            <a:br>
              <a:rPr lang="en-US" sz="1900" dirty="0"/>
            </a:br>
            <a:r>
              <a:rPr lang="en-US" sz="1900" dirty="0"/>
              <a:t>Now create at least 4 more each.</a:t>
            </a:r>
          </a:p>
          <a:p>
            <a:r>
              <a:rPr lang="en-US" sz="1900" dirty="0"/>
              <a:t>Create 1 Post-It for each task</a:t>
            </a:r>
          </a:p>
          <a:p>
            <a:r>
              <a:rPr lang="en-US" sz="1900" dirty="0"/>
              <a:t>Add your initials to post-it in case there are questions about content</a:t>
            </a:r>
          </a:p>
          <a:p>
            <a:pPr marL="0" indent="0">
              <a:buNone/>
            </a:pPr>
            <a:endParaRPr lang="en-US" sz="16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142</a:t>
            </a:fld>
            <a:endParaRPr lang="en-US" sz="1200" dirty="0"/>
          </a:p>
        </p:txBody>
      </p:sp>
      <p:grpSp>
        <p:nvGrpSpPr>
          <p:cNvPr id="4" name="Group 3">
            <a:extLst>
              <a:ext uri="{FF2B5EF4-FFF2-40B4-BE49-F238E27FC236}">
                <a16:creationId xmlns:a16="http://schemas.microsoft.com/office/drawing/2014/main" id="{7C98CCEF-39B4-34AD-24C9-C53BB0F00F02}"/>
              </a:ext>
            </a:extLst>
          </p:cNvPr>
          <p:cNvGrpSpPr/>
          <p:nvPr/>
        </p:nvGrpSpPr>
        <p:grpSpPr>
          <a:xfrm>
            <a:off x="2057400" y="5245864"/>
            <a:ext cx="4697187" cy="1383536"/>
            <a:chOff x="1197426" y="4495800"/>
            <a:chExt cx="6781800" cy="2057400"/>
          </a:xfrm>
        </p:grpSpPr>
        <p:sp>
          <p:nvSpPr>
            <p:cNvPr id="6" name="Rectangle 5">
              <a:extLst>
                <a:ext uri="{FF2B5EF4-FFF2-40B4-BE49-F238E27FC236}">
                  <a16:creationId xmlns:a16="http://schemas.microsoft.com/office/drawing/2014/main" id="{31DE4610-3C26-DBE3-E528-75940B8309A0}"/>
                </a:ext>
              </a:extLst>
            </p:cNvPr>
            <p:cNvSpPr/>
            <p:nvPr/>
          </p:nvSpPr>
          <p:spPr>
            <a:xfrm>
              <a:off x="1197426" y="4495800"/>
              <a:ext cx="6781800" cy="2057400"/>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1E14CA4D-45D3-26EA-20D0-9DC46AC0632C}"/>
                </a:ext>
              </a:extLst>
            </p:cNvPr>
            <p:cNvCxnSpPr>
              <a:cxnSpLocks/>
            </p:cNvCxnSpPr>
            <p:nvPr/>
          </p:nvCxnSpPr>
          <p:spPr>
            <a:xfrm>
              <a:off x="2547255"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2C1869C-6639-47B1-0FC7-C2FD70AE6EDD}"/>
                </a:ext>
              </a:extLst>
            </p:cNvPr>
            <p:cNvCxnSpPr>
              <a:cxnSpLocks/>
            </p:cNvCxnSpPr>
            <p:nvPr/>
          </p:nvCxnSpPr>
          <p:spPr>
            <a:xfrm>
              <a:off x="3363684"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A8E2F13-9424-73F6-CCAC-6D7E82BE3371}"/>
                </a:ext>
              </a:extLst>
            </p:cNvPr>
            <p:cNvCxnSpPr>
              <a:cxnSpLocks/>
            </p:cNvCxnSpPr>
            <p:nvPr/>
          </p:nvCxnSpPr>
          <p:spPr>
            <a:xfrm>
              <a:off x="1730826"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B98C5DF-C410-6FB3-88F4-5027115A57B7}"/>
                </a:ext>
              </a:extLst>
            </p:cNvPr>
            <p:cNvCxnSpPr>
              <a:cxnSpLocks/>
            </p:cNvCxnSpPr>
            <p:nvPr/>
          </p:nvCxnSpPr>
          <p:spPr>
            <a:xfrm>
              <a:off x="4180113"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FD18EB7-63AF-4799-4565-2DCA3E278672}"/>
                </a:ext>
              </a:extLst>
            </p:cNvPr>
            <p:cNvCxnSpPr>
              <a:cxnSpLocks/>
            </p:cNvCxnSpPr>
            <p:nvPr/>
          </p:nvCxnSpPr>
          <p:spPr>
            <a:xfrm>
              <a:off x="4996542"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7006850-76D8-CFF5-7D8F-E5E43E44620A}"/>
                </a:ext>
              </a:extLst>
            </p:cNvPr>
            <p:cNvCxnSpPr>
              <a:cxnSpLocks/>
            </p:cNvCxnSpPr>
            <p:nvPr/>
          </p:nvCxnSpPr>
          <p:spPr>
            <a:xfrm>
              <a:off x="5812971"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7D8144E-5996-29C6-9519-F41872EB63C7}"/>
                </a:ext>
              </a:extLst>
            </p:cNvPr>
            <p:cNvCxnSpPr>
              <a:cxnSpLocks/>
            </p:cNvCxnSpPr>
            <p:nvPr/>
          </p:nvCxnSpPr>
          <p:spPr>
            <a:xfrm>
              <a:off x="6629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7B46229-1730-0B8C-8EBC-9266F12F18F8}"/>
                </a:ext>
              </a:extLst>
            </p:cNvPr>
            <p:cNvCxnSpPr>
              <a:cxnSpLocks/>
            </p:cNvCxnSpPr>
            <p:nvPr/>
          </p:nvCxnSpPr>
          <p:spPr>
            <a:xfrm>
              <a:off x="7391400" y="4495800"/>
              <a:ext cx="0" cy="2057400"/>
            </a:xfrm>
            <a:prstGeom prst="line">
              <a:avLst/>
            </a:prstGeom>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5C848B6E-8C31-1DF9-2E7A-D0A27C193F16}"/>
                </a:ext>
              </a:extLst>
            </p:cNvPr>
            <p:cNvSpPr/>
            <p:nvPr/>
          </p:nvSpPr>
          <p:spPr>
            <a:xfrm>
              <a:off x="6447775" y="5943600"/>
              <a:ext cx="262597" cy="304800"/>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26C2714-A884-0146-6FEF-ECCF5CD67E66}"/>
                </a:ext>
              </a:extLst>
            </p:cNvPr>
            <p:cNvSpPr/>
            <p:nvPr/>
          </p:nvSpPr>
          <p:spPr>
            <a:xfrm>
              <a:off x="3998488" y="5318125"/>
              <a:ext cx="262597" cy="304800"/>
            </a:xfrm>
            <a:prstGeom prst="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6CA441C-D932-71FD-6183-20954396EC48}"/>
                </a:ext>
              </a:extLst>
            </p:cNvPr>
            <p:cNvSpPr/>
            <p:nvPr/>
          </p:nvSpPr>
          <p:spPr>
            <a:xfrm>
              <a:off x="1545101" y="4818866"/>
              <a:ext cx="262597" cy="30480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7FBDCD55-5585-54FF-59D7-FFBE03F3C18D}"/>
                </a:ext>
              </a:extLst>
            </p:cNvPr>
            <p:cNvSpPr/>
            <p:nvPr/>
          </p:nvSpPr>
          <p:spPr>
            <a:xfrm>
              <a:off x="1295399" y="462597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a:extLst>
                <a:ext uri="{FF2B5EF4-FFF2-40B4-BE49-F238E27FC236}">
                  <a16:creationId xmlns:a16="http://schemas.microsoft.com/office/drawing/2014/main" id="{91979C8C-55A8-7816-5BFF-2788AFCB1F3E}"/>
                </a:ext>
              </a:extLst>
            </p:cNvPr>
            <p:cNvSpPr/>
            <p:nvPr/>
          </p:nvSpPr>
          <p:spPr>
            <a:xfrm>
              <a:off x="6220554" y="5715000"/>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Cloud 22">
              <a:extLst>
                <a:ext uri="{FF2B5EF4-FFF2-40B4-BE49-F238E27FC236}">
                  <a16:creationId xmlns:a16="http://schemas.microsoft.com/office/drawing/2014/main" id="{66EF4B6D-FE96-8012-D401-F174BFBA2923}"/>
                </a:ext>
              </a:extLst>
            </p:cNvPr>
            <p:cNvSpPr/>
            <p:nvPr/>
          </p:nvSpPr>
          <p:spPr>
            <a:xfrm>
              <a:off x="3764591" y="5089525"/>
              <a:ext cx="761999" cy="762000"/>
            </a:xfrm>
            <a:prstGeom prst="cloud">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8294054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a:bodyPr>
          <a:lstStyle/>
          <a:p>
            <a:pPr algn="ctr"/>
            <a:r>
              <a:rPr lang="en-US" dirty="0"/>
              <a:t>‘Post-It Note’ Project Planning Exercise</a:t>
            </a:r>
          </a:p>
        </p:txBody>
      </p:sp>
      <p:sp>
        <p:nvSpPr>
          <p:cNvPr id="3" name="Content Placeholder 2"/>
          <p:cNvSpPr>
            <a:spLocks noGrp="1"/>
          </p:cNvSpPr>
          <p:nvPr>
            <p:ph idx="1"/>
          </p:nvPr>
        </p:nvSpPr>
        <p:spPr>
          <a:xfrm>
            <a:off x="628650" y="1447800"/>
            <a:ext cx="7886700" cy="4908551"/>
          </a:xfrm>
        </p:spPr>
        <p:txBody>
          <a:bodyPr>
            <a:normAutofit/>
          </a:bodyPr>
          <a:lstStyle/>
          <a:p>
            <a:pPr marL="0" indent="0">
              <a:buNone/>
            </a:pPr>
            <a:r>
              <a:rPr lang="en-US" b="1" dirty="0"/>
              <a:t>10 min – Organize tasks on Whiteboard</a:t>
            </a:r>
          </a:p>
          <a:p>
            <a:r>
              <a:rPr lang="en-US" dirty="0"/>
              <a:t>Position tasks appropriately along week-by-week calendar</a:t>
            </a:r>
          </a:p>
          <a:p>
            <a:pPr lvl="1"/>
            <a:r>
              <a:rPr lang="en-US" sz="2100" dirty="0"/>
              <a:t>This can be done before or after getting all items shared. </a:t>
            </a:r>
          </a:p>
          <a:p>
            <a:endParaRPr lang="en-US" dirty="0"/>
          </a:p>
          <a:p>
            <a:pPr marL="0" indent="0">
              <a:buNone/>
            </a:pPr>
            <a:r>
              <a:rPr lang="en-US" b="1" dirty="0"/>
              <a:t>30 min – Group organization of tasks</a:t>
            </a:r>
          </a:p>
          <a:p>
            <a:r>
              <a:rPr lang="en-US" dirty="0"/>
              <a:t>Add missing tasks, remove duplicates</a:t>
            </a:r>
          </a:p>
          <a:p>
            <a:r>
              <a:rPr lang="en-US" dirty="0"/>
              <a:t>Organize by subsystem or milestone</a:t>
            </a:r>
          </a:p>
          <a:p>
            <a:endParaRPr lang="en-US" dirty="0"/>
          </a:p>
          <a:p>
            <a:pPr marL="0" indent="0">
              <a:buNone/>
            </a:pPr>
            <a:r>
              <a:rPr lang="en-US" b="1" dirty="0"/>
              <a:t>10 min – Re-assign ownership (by color/initial) </a:t>
            </a:r>
          </a:p>
          <a:p>
            <a:r>
              <a:rPr lang="en-US" dirty="0"/>
              <a:t>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143</a:t>
            </a:fld>
            <a:endParaRPr lang="en-US" sz="1200" dirty="0"/>
          </a:p>
        </p:txBody>
      </p:sp>
      <p:sp>
        <p:nvSpPr>
          <p:cNvPr id="4" name="TextBox 3">
            <a:extLst>
              <a:ext uri="{FF2B5EF4-FFF2-40B4-BE49-F238E27FC236}">
                <a16:creationId xmlns:a16="http://schemas.microsoft.com/office/drawing/2014/main" id="{2D6D3363-C4B5-9EA8-0940-294412FD63D0}"/>
              </a:ext>
            </a:extLst>
          </p:cNvPr>
          <p:cNvSpPr txBox="1"/>
          <p:nvPr/>
        </p:nvSpPr>
        <p:spPr>
          <a:xfrm>
            <a:off x="-56948" y="5486400"/>
            <a:ext cx="9257919" cy="830997"/>
          </a:xfrm>
          <a:prstGeom prst="rect">
            <a:avLst/>
          </a:prstGeom>
          <a:noFill/>
        </p:spPr>
        <p:txBody>
          <a:bodyPr wrap="none" rtlCol="0">
            <a:spAutoFit/>
          </a:bodyPr>
          <a:lstStyle/>
          <a:p>
            <a:pPr algn="ctr"/>
            <a:r>
              <a:rPr lang="en-US" sz="2400" b="1" dirty="0"/>
              <a:t>Each Team Member Should Leave meeting with their assigned Post-It’s.</a:t>
            </a:r>
          </a:p>
          <a:p>
            <a:pPr algn="ctr"/>
            <a:r>
              <a:rPr lang="en-US" sz="2400" b="1" dirty="0"/>
              <a:t>Each Team Member then Enters Their Own Tasks as EDN Issues!</a:t>
            </a:r>
          </a:p>
        </p:txBody>
      </p:sp>
    </p:spTree>
    <p:extLst>
      <p:ext uri="{BB962C8B-B14F-4D97-AF65-F5344CB8AC3E}">
        <p14:creationId xmlns:p14="http://schemas.microsoft.com/office/powerpoint/2010/main" val="194075716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F0B8C-61D3-F464-846C-61BA7C6B5450}"/>
              </a:ext>
            </a:extLst>
          </p:cNvPr>
          <p:cNvSpPr>
            <a:spLocks noGrp="1"/>
          </p:cNvSpPr>
          <p:nvPr>
            <p:ph type="title"/>
          </p:nvPr>
        </p:nvSpPr>
        <p:spPr/>
        <p:txBody>
          <a:bodyPr/>
          <a:lstStyle/>
          <a:p>
            <a:r>
              <a:rPr lang="en-US" dirty="0"/>
              <a:t>10 Min - Reflecting on your New Project Plan</a:t>
            </a:r>
          </a:p>
        </p:txBody>
      </p:sp>
      <p:sp>
        <p:nvSpPr>
          <p:cNvPr id="3" name="Content Placeholder 2">
            <a:extLst>
              <a:ext uri="{FF2B5EF4-FFF2-40B4-BE49-F238E27FC236}">
                <a16:creationId xmlns:a16="http://schemas.microsoft.com/office/drawing/2014/main" id="{3FC60D4F-AB57-9387-9EBF-6FD4F99672C3}"/>
              </a:ext>
            </a:extLst>
          </p:cNvPr>
          <p:cNvSpPr>
            <a:spLocks noGrp="1"/>
          </p:cNvSpPr>
          <p:nvPr>
            <p:ph idx="1"/>
          </p:nvPr>
        </p:nvSpPr>
        <p:spPr/>
        <p:txBody>
          <a:bodyPr/>
          <a:lstStyle/>
          <a:p>
            <a:r>
              <a:rPr lang="en-US" dirty="0"/>
              <a:t>Take a few minutes to pause and reflect on the Project Plan the Engineering Team just created.</a:t>
            </a:r>
          </a:p>
          <a:p>
            <a:r>
              <a:rPr lang="en-US" dirty="0"/>
              <a:t>Use the prompts on this Wiki page to guide the discussion.</a:t>
            </a:r>
          </a:p>
          <a:p>
            <a:pPr lvl="1"/>
            <a:r>
              <a:rPr lang="en-US" dirty="0">
                <a:hlinkClick r:id="rId2"/>
              </a:rPr>
              <a:t>https://designlab.eng.rpi.edu/edn/projects/capstone-support-dev/wiki/Reflecting_on_your_New_Project_Plan</a:t>
            </a:r>
            <a:r>
              <a:rPr lang="en-US" dirty="0"/>
              <a:t> </a:t>
            </a:r>
          </a:p>
          <a:p>
            <a:pPr lvl="1"/>
            <a:endParaRPr lang="en-US" dirty="0"/>
          </a:p>
        </p:txBody>
      </p:sp>
      <p:sp>
        <p:nvSpPr>
          <p:cNvPr id="4" name="Slide Number Placeholder 3">
            <a:extLst>
              <a:ext uri="{FF2B5EF4-FFF2-40B4-BE49-F238E27FC236}">
                <a16:creationId xmlns:a16="http://schemas.microsoft.com/office/drawing/2014/main" id="{8BEF1E97-1A49-6412-7C53-EC71288A6E00}"/>
              </a:ext>
            </a:extLst>
          </p:cNvPr>
          <p:cNvSpPr>
            <a:spLocks noGrp="1"/>
          </p:cNvSpPr>
          <p:nvPr>
            <p:ph type="sldNum" sz="quarter" idx="12"/>
          </p:nvPr>
        </p:nvSpPr>
        <p:spPr/>
        <p:txBody>
          <a:bodyPr/>
          <a:lstStyle/>
          <a:p>
            <a:fld id="{028FE254-016A-4E51-98AE-D4B4E3F12C32}" type="slidenum">
              <a:rPr lang="en-US" smtClean="0"/>
              <a:t>144</a:t>
            </a:fld>
            <a:endParaRPr lang="en-US" dirty="0"/>
          </a:p>
        </p:txBody>
      </p:sp>
      <p:sp>
        <p:nvSpPr>
          <p:cNvPr id="5" name="TextBox 4">
            <a:extLst>
              <a:ext uri="{FF2B5EF4-FFF2-40B4-BE49-F238E27FC236}">
                <a16:creationId xmlns:a16="http://schemas.microsoft.com/office/drawing/2014/main" id="{3C46F085-16D8-6F7B-EE31-D63B1F2E4B89}"/>
              </a:ext>
            </a:extLst>
          </p:cNvPr>
          <p:cNvSpPr txBox="1"/>
          <p:nvPr/>
        </p:nvSpPr>
        <p:spPr>
          <a:xfrm>
            <a:off x="990600" y="4953000"/>
            <a:ext cx="4648200" cy="523220"/>
          </a:xfrm>
          <a:prstGeom prst="rect">
            <a:avLst/>
          </a:prstGeom>
          <a:noFill/>
          <a:ln w="38100">
            <a:solidFill>
              <a:srgbClr val="FF0000"/>
            </a:solidFill>
          </a:ln>
        </p:spPr>
        <p:txBody>
          <a:bodyPr wrap="square" rtlCol="0">
            <a:spAutoFit/>
          </a:bodyPr>
          <a:lstStyle/>
          <a:p>
            <a:pPr algn="ctr"/>
            <a:r>
              <a:rPr lang="en-US" sz="2800" dirty="0"/>
              <a:t>Focus on Process and Results</a:t>
            </a:r>
          </a:p>
        </p:txBody>
      </p:sp>
      <p:pic>
        <p:nvPicPr>
          <p:cNvPr id="7" name="Picture 6" descr="A blue stick figure holding a mirror&#10;&#10;Description automatically generated">
            <a:extLst>
              <a:ext uri="{FF2B5EF4-FFF2-40B4-BE49-F238E27FC236}">
                <a16:creationId xmlns:a16="http://schemas.microsoft.com/office/drawing/2014/main" id="{29EF9C53-2B62-040D-946B-472054CF8E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0" y="3657600"/>
            <a:ext cx="2247381" cy="2209800"/>
          </a:xfrm>
          <a:prstGeom prst="rect">
            <a:avLst/>
          </a:prstGeom>
        </p:spPr>
      </p:pic>
    </p:spTree>
    <p:extLst>
      <p:ext uri="{BB962C8B-B14F-4D97-AF65-F5344CB8AC3E}">
        <p14:creationId xmlns:p14="http://schemas.microsoft.com/office/powerpoint/2010/main" val="43122642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9 will conclude scaffolded team meetings</a:t>
            </a:r>
          </a:p>
          <a:p>
            <a:r>
              <a:rPr lang="en-US" dirty="0">
                <a:cs typeface="Calibri"/>
              </a:rPr>
              <a:t>The focus of Day 9’s scaffolded activities include receiving feedback on:</a:t>
            </a:r>
          </a:p>
          <a:p>
            <a:pPr lvl="1"/>
            <a:r>
              <a:rPr lang="en-US" dirty="0">
                <a:cs typeface="Calibri"/>
              </a:rPr>
              <a:t>The Project Plans created during and after Day 8</a:t>
            </a:r>
          </a:p>
          <a:p>
            <a:pPr lvl="1"/>
            <a:r>
              <a:rPr lang="en-US" dirty="0">
                <a:cs typeface="Calibri"/>
              </a:rPr>
              <a:t>The draft Client Update #1 PPT</a:t>
            </a:r>
          </a:p>
          <a:p>
            <a:pPr lvl="2"/>
            <a:r>
              <a:rPr lang="en-US" dirty="0">
                <a:cs typeface="Calibri"/>
              </a:rPr>
              <a:t>This PPT will be used both for your first Client Update Meeting as well as (with some minor changes) the Board of Directors (BDR) Review</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3132927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92500"/>
          </a:bodyPr>
          <a:lstStyle/>
          <a:p>
            <a:r>
              <a:rPr lang="en-US" dirty="0">
                <a:cs typeface="Calibri"/>
              </a:rPr>
              <a:t>Day 9 also includes 60 minutes of time for team-directed work.</a:t>
            </a:r>
          </a:p>
          <a:p>
            <a:pPr lvl="1"/>
            <a:r>
              <a:rPr lang="en-US" dirty="0">
                <a:cs typeface="Calibri"/>
              </a:rPr>
              <a:t>Efficient team-directed meetings require an Agenda.</a:t>
            </a:r>
          </a:p>
          <a:p>
            <a:pPr lvl="1"/>
            <a:r>
              <a:rPr lang="en-US" dirty="0">
                <a:cs typeface="Calibri"/>
              </a:rPr>
              <a:t>The Agenda should be SMART - Specific, Measurable, Actionable, Relevant, and Time-Oriented</a:t>
            </a:r>
          </a:p>
          <a:p>
            <a:pPr lvl="1"/>
            <a:r>
              <a:rPr lang="en-US" dirty="0">
                <a:cs typeface="Calibri"/>
              </a:rPr>
              <a:t>Agendas should be posted to your white board before starting the meeting</a:t>
            </a:r>
          </a:p>
          <a:p>
            <a:pPr lvl="2"/>
            <a:r>
              <a:rPr lang="en-US" dirty="0">
                <a:cs typeface="Calibri"/>
              </a:rPr>
              <a:t>Pro Forma Agenda posted on Capstone Support: </a:t>
            </a:r>
            <a:r>
              <a:rPr lang="en-US" dirty="0">
                <a:cs typeface="Calibri"/>
                <a:hlinkClick r:id="rId2"/>
              </a:rPr>
              <a:t>https://designlab.eng.rpi.edu/edn/projects/capstone-support-dev/wiki/Pro_Forma_Meeting_Agenda</a:t>
            </a:r>
            <a:r>
              <a:rPr lang="en-US" dirty="0">
                <a:cs typeface="Calibri"/>
              </a:rPr>
              <a:t> </a:t>
            </a:r>
            <a:endParaRPr lang="en-US" sz="2800"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4692939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Action Items/ Meeting Prep</a:t>
            </a:r>
            <a:br>
              <a:rPr lang="en-US" dirty="0"/>
            </a:br>
            <a:r>
              <a:rPr lang="en-US" sz="1800" dirty="0"/>
              <a:t>(to be completed </a:t>
            </a:r>
            <a:r>
              <a:rPr lang="en-US" sz="1800" b="1" dirty="0"/>
              <a:t>BEFORE Day 9</a:t>
            </a:r>
            <a:r>
              <a:rPr lang="en-US" sz="1800" dirty="0"/>
              <a:t>)</a:t>
            </a:r>
          </a:p>
        </p:txBody>
      </p:sp>
      <p:grpSp>
        <p:nvGrpSpPr>
          <p:cNvPr id="4" name="Group 3">
            <a:extLst>
              <a:ext uri="{FF2B5EF4-FFF2-40B4-BE49-F238E27FC236}">
                <a16:creationId xmlns:a16="http://schemas.microsoft.com/office/drawing/2014/main" id="{779FB50D-83BC-02AE-EAEE-56901FA878D9}"/>
              </a:ext>
            </a:extLst>
          </p:cNvPr>
          <p:cNvGrpSpPr/>
          <p:nvPr/>
        </p:nvGrpSpPr>
        <p:grpSpPr>
          <a:xfrm>
            <a:off x="119920" y="1163108"/>
            <a:ext cx="8358854" cy="2928338"/>
            <a:chOff x="289846" y="3793138"/>
            <a:chExt cx="8358854" cy="2928338"/>
          </a:xfrm>
        </p:grpSpPr>
        <p:sp>
          <p:nvSpPr>
            <p:cNvPr id="10" name="Content Placeholder 2"/>
            <p:cNvSpPr txBox="1">
              <a:spLocks/>
            </p:cNvSpPr>
            <p:nvPr/>
          </p:nvSpPr>
          <p:spPr>
            <a:xfrm>
              <a:off x="1449306" y="3793138"/>
              <a:ext cx="7188508" cy="885078"/>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00" dirty="0">
                  <a:solidFill>
                    <a:prstClr val="black"/>
                  </a:solidFill>
                  <a:latin typeface="Calibri" panose="020F0502020204030204"/>
                  <a:ea typeface="+mn-lt"/>
                  <a:cs typeface="Calibri" panose="020F0502020204030204"/>
                  <a:hlinkClick r:id="rId2"/>
                </a:rPr>
                <a:t>https://designlab.eng.rpi.edu/edn/projects/capstone-support-dev/wiki/Risks_Associated_with_Project_Plans</a:t>
              </a:r>
              <a:r>
                <a:rPr lang="en-US" sz="800"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60192" y="4678216"/>
              <a:ext cx="7188508" cy="204326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Create draft of Client Meeting #1 PPT and upload to the Repo BY START OF Day 9</a:t>
              </a:r>
              <a:endParaRPr lang="en-US" sz="150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3"/>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Repository location – working/Reports/Client Meetings</a:t>
              </a:r>
            </a:p>
            <a:p>
              <a:pPr marL="171450" indent="-171450" defTabSz="685800">
                <a:spcBef>
                  <a:spcPts val="750"/>
                </a:spcBef>
              </a:pPr>
              <a:r>
                <a:rPr lang="en-US" sz="1500" dirty="0">
                  <a:solidFill>
                    <a:prstClr val="black"/>
                  </a:solidFill>
                  <a:latin typeface="Calibri" panose="020F0502020204030204"/>
                </a:rPr>
                <a:t>Create agenda for 60 mins of Day 9, team’s plan should </a:t>
              </a:r>
              <a:r>
                <a:rPr lang="en-US" sz="1500" b="1" dirty="0">
                  <a:solidFill>
                    <a:prstClr val="black"/>
                  </a:solidFill>
                  <a:latin typeface="Calibri" panose="020F0502020204030204"/>
                </a:rPr>
                <a:t>NOT</a:t>
              </a:r>
              <a:r>
                <a:rPr lang="en-US" sz="1500" dirty="0">
                  <a:solidFill>
                    <a:prstClr val="black"/>
                  </a:solidFill>
                  <a:latin typeface="Calibri" panose="020F0502020204030204"/>
                </a:rPr>
                <a:t> be just working on your Client Meeting slides!</a:t>
              </a:r>
              <a:endParaRPr lang="en-US" sz="1500" dirty="0">
                <a:solidFill>
                  <a:srgbClr val="FF0000"/>
                </a:solidFill>
                <a:latin typeface="Calibri" panose="020F0502020204030204"/>
                <a:cs typeface="Calibri"/>
              </a:endParaRP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ABEA70BB-F397-0AB6-449C-BCF266DF7FE6}"/>
              </a:ext>
            </a:extLst>
          </p:cNvPr>
          <p:cNvGrpSpPr/>
          <p:nvPr/>
        </p:nvGrpSpPr>
        <p:grpSpPr>
          <a:xfrm>
            <a:off x="201143" y="4091446"/>
            <a:ext cx="8277631" cy="2630030"/>
            <a:chOff x="371069" y="1163108"/>
            <a:chExt cx="8277631" cy="2630030"/>
          </a:xfrm>
        </p:grpSpPr>
        <p:sp>
          <p:nvSpPr>
            <p:cNvPr id="8" name="Content Placeholder 2"/>
            <p:cNvSpPr txBox="1">
              <a:spLocks/>
            </p:cNvSpPr>
            <p:nvPr/>
          </p:nvSpPr>
          <p:spPr>
            <a:xfrm>
              <a:off x="1460192" y="1163108"/>
              <a:ext cx="7188508" cy="2630030"/>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deliverables from Project Statement &amp; Objectives to EDN Gantt Chart as </a:t>
              </a:r>
              <a:r>
                <a:rPr lang="en-US" sz="29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4"/>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Prefix with current semester name/year, e.g. “F23-” to avoid duplication of common deliverable names across semesters.</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tasks identified on sticky notes into EDN as </a:t>
              </a:r>
              <a:r>
                <a:rPr lang="en-US" sz="2900" i="1" dirty="0">
                  <a:solidFill>
                    <a:prstClr val="black"/>
                  </a:solidFill>
                  <a:latin typeface="Calibri" panose="020F0502020204030204"/>
                  <a:ea typeface="+mn-lt"/>
                  <a:cs typeface="Calibri" panose="020F0502020204030204"/>
                </a:rPr>
                <a:t>Issues</a:t>
              </a:r>
              <a:r>
                <a:rPr lang="en-US" sz="29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900" b="1" dirty="0">
                  <a:solidFill>
                    <a:srgbClr val="000000"/>
                  </a:solidFill>
                  <a:latin typeface="Calibri" panose="020F0502020204030204"/>
                  <a:ea typeface="+mn-lt"/>
                  <a:cs typeface="Calibri" panose="020F0502020204030204"/>
                </a:rPr>
                <a:t>Technical Memo due on </a:t>
              </a:r>
              <a:r>
                <a:rPr lang="en-US" sz="2900" b="1" dirty="0">
                  <a:latin typeface="Calibri" panose="020F0502020204030204"/>
                  <a:ea typeface="+mn-lt"/>
                  <a:cs typeface="Calibri" panose="020F0502020204030204"/>
                </a:rPr>
                <a:t>02/08 (Sections 1/2) / 02/06 (Sections 3/4)</a:t>
              </a:r>
            </a:p>
            <a:p>
              <a:pPr marL="514350" lvl="1" indent="-171450" defTabSz="685800">
                <a:spcBef>
                  <a:spcPts val="375"/>
                </a:spcBef>
              </a:pPr>
              <a:r>
                <a:rPr lang="en-US" sz="2900" dirty="0">
                  <a:solidFill>
                    <a:srgbClr val="000000"/>
                  </a:solidFill>
                  <a:latin typeface="Calibri" panose="020F0502020204030204"/>
                  <a:ea typeface="+mn-lt"/>
                  <a:cs typeface="Calibri" panose="020F0502020204030204"/>
                </a:rPr>
                <a:t>Memo Information: </a:t>
              </a:r>
              <a:r>
                <a:rPr lang="en-US" sz="1700" dirty="0">
                  <a:solidFill>
                    <a:srgbClr val="000000"/>
                  </a:solidFill>
                  <a:latin typeface="Calibri" panose="020F0502020204030204"/>
                  <a:ea typeface="+mn-lt"/>
                  <a:cs typeface="Calibri" panose="020F0502020204030204"/>
                  <a:hlinkClick r:id="rId5"/>
                </a:rPr>
                <a:t>https://designlab.eng.rpi.edu/edn/projects/capstone-support-dev/wiki/Technical_Memo</a:t>
              </a:r>
              <a:r>
                <a:rPr lang="en-US" sz="1700" dirty="0">
                  <a:solidFill>
                    <a:srgbClr val="FF0000"/>
                  </a:solidFill>
                  <a:latin typeface="Calibri" panose="020F0502020204030204"/>
                  <a:ea typeface="+mn-lt"/>
                  <a:cs typeface="Calibri" panose="020F0502020204030204"/>
                </a:rPr>
                <a:t> </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Submit your memo by Uploading to the Background Information folder in team’s Repository</a:t>
              </a:r>
              <a:endParaRPr lang="en-US" sz="2900" dirty="0">
                <a:solidFill>
                  <a:srgbClr val="000000"/>
                </a:solidFill>
                <a:latin typeface="Calibri" panose="020F0502020204030204"/>
                <a:ea typeface="+mn-lt"/>
                <a:cs typeface="Calibri" panose="020F0502020204030204"/>
              </a:endParaRPr>
            </a:p>
            <a:p>
              <a:pPr marL="857250" lvl="2" indent="-214313" defTabSz="685800">
                <a:spcBef>
                  <a:spcPts val="375"/>
                </a:spcBef>
              </a:pPr>
              <a:r>
                <a:rPr lang="en-US" sz="2900" dirty="0">
                  <a:solidFill>
                    <a:srgbClr val="000000"/>
                  </a:solidFill>
                  <a:latin typeface="Calibri" panose="020F0502020204030204"/>
                  <a:ea typeface="+mn-lt"/>
                  <a:cs typeface="Calibri" panose="020F0502020204030204"/>
                </a:rPr>
                <a:t>Include your RCSID and topic in filename, </a:t>
              </a:r>
              <a:r>
                <a:rPr lang="en-US" sz="2900" dirty="0" err="1">
                  <a:solidFill>
                    <a:srgbClr val="000000"/>
                  </a:solidFill>
                  <a:latin typeface="Calibri" panose="020F0502020204030204"/>
                  <a:ea typeface="+mn-lt"/>
                  <a:cs typeface="Calibri" panose="020F0502020204030204"/>
                </a:rPr>
                <a:t>e.g</a:t>
              </a:r>
              <a:r>
                <a:rPr lang="en-US" sz="2900" dirty="0">
                  <a:solidFill>
                    <a:srgbClr val="000000"/>
                  </a:solidFill>
                  <a:latin typeface="Calibri" panose="020F0502020204030204"/>
                  <a:ea typeface="+mn-lt"/>
                  <a:cs typeface="Calibri" panose="020F0502020204030204"/>
                </a:rPr>
                <a:t> “</a:t>
              </a:r>
              <a:r>
                <a:rPr lang="en-US" sz="2900" dirty="0" err="1">
                  <a:solidFill>
                    <a:srgbClr val="000000"/>
                  </a:solidFill>
                  <a:latin typeface="Calibri" panose="020F0502020204030204"/>
                  <a:ea typeface="+mn-lt"/>
                  <a:cs typeface="Calibri" panose="020F0502020204030204"/>
                </a:rPr>
                <a:t>deboeb</a:t>
              </a:r>
              <a:r>
                <a:rPr lang="en-US" sz="2900" dirty="0">
                  <a:solidFill>
                    <a:srgbClr val="000000"/>
                  </a:solidFill>
                  <a:latin typeface="Calibri" panose="020F0502020204030204"/>
                  <a:ea typeface="+mn-lt"/>
                  <a:cs typeface="Calibri" panose="020F0502020204030204"/>
                </a:rPr>
                <a:t> Threaded Fasteners.docx”</a:t>
              </a: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147</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9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148</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6" name="Picture 5" descr="A screenshot of a computer&#10;&#10;Description automatically generated">
            <a:extLst>
              <a:ext uri="{FF2B5EF4-FFF2-40B4-BE49-F238E27FC236}">
                <a16:creationId xmlns:a16="http://schemas.microsoft.com/office/drawing/2014/main" id="{2CAE46F3-45AD-4882-7A5F-45889EA1AE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 y="1928930"/>
            <a:ext cx="8763000" cy="3000140"/>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482930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More TEAM work</a:t>
            </a:r>
            <a:br>
              <a:rPr lang="en-US" dirty="0">
                <a:cs typeface="Calibri"/>
              </a:rPr>
            </a:br>
            <a:r>
              <a:rPr lang="en-US" dirty="0">
                <a:cs typeface="Calibri"/>
              </a:rPr>
              <a:t>than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30480" y="1439131"/>
            <a:ext cx="9080764" cy="2438400"/>
          </a:xfrm>
        </p:spPr>
        <p:txBody>
          <a:bodyPr vert="horz" lIns="91440" tIns="45720" rIns="91440" bIns="45720" numCol="2" rtlCol="0" anchor="t">
            <a:normAutofit fontScale="85000" lnSpcReduction="10000"/>
          </a:bodyPr>
          <a:lstStyle/>
          <a:p>
            <a:pPr marL="0" indent="0" algn="ctr">
              <a:spcBef>
                <a:spcPts val="0"/>
              </a:spcBef>
              <a:buNone/>
            </a:pPr>
            <a:r>
              <a:rPr lang="en-US" u="sng" dirty="0">
                <a:ea typeface="+mn-lt"/>
                <a:cs typeface="+mn-lt"/>
              </a:rPr>
              <a:t>Team Work</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Interactive -peer review</a:t>
            </a:r>
          </a:p>
          <a:p>
            <a:pPr lvl="1">
              <a:spcBef>
                <a:spcPts val="0"/>
              </a:spcBef>
              <a:buFont typeface="Arial" panose="020B0604020202020204" pitchFamily="34" charset="0"/>
              <a:buChar char="•"/>
            </a:pPr>
            <a:r>
              <a:rPr lang="en-US" sz="3200" dirty="0">
                <a:ea typeface="+mn-lt"/>
                <a:cs typeface="+mn-lt"/>
              </a:rPr>
              <a:t>Team member managed</a:t>
            </a:r>
          </a:p>
          <a:p>
            <a:pPr>
              <a:spcBef>
                <a:spcPts val="0"/>
              </a:spcBef>
            </a:pPr>
            <a:endParaRPr lang="en-US" dirty="0">
              <a:ea typeface="+mn-lt"/>
              <a:cs typeface="+mn-lt"/>
            </a:endParaRPr>
          </a:p>
          <a:p>
            <a:pPr marL="0" indent="0" algn="ctr">
              <a:spcBef>
                <a:spcPts val="0"/>
              </a:spcBef>
              <a:buNone/>
            </a:pPr>
            <a:r>
              <a:rPr lang="en-US" u="sng" dirty="0">
                <a:ea typeface="+mn-lt"/>
                <a:cs typeface="+mn-lt"/>
              </a:rPr>
              <a:t>Group Work </a:t>
            </a:r>
          </a:p>
          <a:p>
            <a:pPr marL="0" indent="0" algn="ctr">
              <a:spcBef>
                <a:spcPts val="0"/>
              </a:spcBef>
              <a:buNone/>
            </a:pPr>
            <a:endParaRPr lang="en-US" dirty="0">
              <a:ea typeface="+mn-lt"/>
              <a:cs typeface="+mn-lt"/>
            </a:endParaRP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43535" y="3429000"/>
            <a:ext cx="6110429" cy="3311525"/>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spTree>
    <p:extLst>
      <p:ext uri="{BB962C8B-B14F-4D97-AF65-F5344CB8AC3E}">
        <p14:creationId xmlns:p14="http://schemas.microsoft.com/office/powerpoint/2010/main" val="286736045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facilitate this meeting</a:t>
            </a:r>
          </a:p>
          <a:p>
            <a:r>
              <a:rPr lang="en-US" dirty="0"/>
              <a:t>Designate team member to take and post minutes to EDN</a:t>
            </a:r>
          </a:p>
          <a:p>
            <a:pPr lvl="1"/>
            <a:r>
              <a:rPr lang="en-US" dirty="0"/>
              <a:t>This should be done for EVERY on-site and off-site meeting. </a:t>
            </a:r>
          </a:p>
          <a:p>
            <a:pPr lvl="1"/>
            <a:r>
              <a:rPr lang="en-US" dirty="0"/>
              <a:t>Rotate responsibility. To be equitable, ALL team members should have a turn!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150</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team members?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151</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Client Meeting PPT</a:t>
            </a:r>
          </a:p>
        </p:txBody>
      </p:sp>
      <p:sp>
        <p:nvSpPr>
          <p:cNvPr id="3" name="Content Placeholder 2"/>
          <p:cNvSpPr>
            <a:spLocks noGrp="1"/>
          </p:cNvSpPr>
          <p:nvPr>
            <p:ph idx="1"/>
          </p:nvPr>
        </p:nvSpPr>
        <p:spPr>
          <a:xfrm>
            <a:off x="628650" y="1825625"/>
            <a:ext cx="7886700" cy="4530726"/>
          </a:xfrm>
        </p:spPr>
        <p:txBody>
          <a:bodyPr/>
          <a:lstStyle/>
          <a:p>
            <a:pPr marL="0" indent="0">
              <a:buNone/>
            </a:pPr>
            <a:r>
              <a:rPr lang="en-US" sz="2800" dirty="0"/>
              <a:t>Checklist</a:t>
            </a:r>
          </a:p>
          <a:p>
            <a:pPr>
              <a:buFont typeface="Wingdings" panose="05000000000000000000" pitchFamily="2" charset="2"/>
              <a:buChar char="ü"/>
            </a:pPr>
            <a:r>
              <a:rPr lang="en-US" dirty="0"/>
              <a:t>Are slides numbered?</a:t>
            </a:r>
          </a:p>
          <a:p>
            <a:pPr>
              <a:buFont typeface="Wingdings" panose="05000000000000000000" pitchFamily="2" charset="2"/>
              <a:buChar char="ü"/>
            </a:pPr>
            <a:r>
              <a:rPr lang="en-US" dirty="0"/>
              <a:t>Are figures labeled?</a:t>
            </a:r>
          </a:p>
          <a:p>
            <a:pPr>
              <a:buFont typeface="Wingdings" panose="05000000000000000000" pitchFamily="2" charset="2"/>
              <a:buChar char="ü"/>
            </a:pPr>
            <a:r>
              <a:rPr lang="en-US" dirty="0"/>
              <a:t>Have Team members names, PE/CE names &amp; depts, Client name and logo been updated from blank template?</a:t>
            </a:r>
          </a:p>
          <a:p>
            <a:pPr>
              <a:buFont typeface="Wingdings" panose="05000000000000000000" pitchFamily="2" charset="2"/>
              <a:buChar char="ü"/>
            </a:pPr>
            <a:r>
              <a:rPr lang="en-US" dirty="0"/>
              <a:t>Does agenda match actual contents of PPT?</a:t>
            </a:r>
          </a:p>
          <a:p>
            <a:pPr>
              <a:buFont typeface="Wingdings" panose="05000000000000000000" pitchFamily="2" charset="2"/>
              <a:buChar char="ü"/>
            </a:pPr>
            <a:r>
              <a:rPr lang="en-US" dirty="0"/>
              <a:t>Do the contents match the rubric and Project Statement &amp; Objectives content?</a:t>
            </a:r>
          </a:p>
          <a:p>
            <a:pPr lvl="1">
              <a:buFont typeface="Wingdings" panose="05000000000000000000" pitchFamily="2" charset="2"/>
              <a:buChar char="ü"/>
            </a:pPr>
            <a:r>
              <a:rPr lang="en-US" dirty="0"/>
              <a:t>Background &amp; Customer Needs</a:t>
            </a:r>
          </a:p>
          <a:p>
            <a:pPr lvl="1">
              <a:buFont typeface="Wingdings" panose="05000000000000000000" pitchFamily="2" charset="2"/>
              <a:buChar char="ü"/>
            </a:pPr>
            <a:r>
              <a:rPr lang="en-US" dirty="0"/>
              <a:t>Technology Assessment</a:t>
            </a:r>
          </a:p>
          <a:p>
            <a:pPr lvl="1">
              <a:buFont typeface="Wingdings" panose="05000000000000000000" pitchFamily="2" charset="2"/>
              <a:buChar char="ü"/>
            </a:pPr>
            <a:r>
              <a:rPr lang="en-US" dirty="0"/>
              <a:t>Engineering Requirements</a:t>
            </a:r>
          </a:p>
          <a:p>
            <a:pPr lvl="1">
              <a:buFont typeface="Wingdings" panose="05000000000000000000" pitchFamily="2" charset="2"/>
              <a:buChar char="ü"/>
            </a:pPr>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152</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5 Min – Wrap-up</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a:bodyPr>
          <a:lstStyle/>
          <a:p>
            <a:r>
              <a:rPr lang="en-US" dirty="0">
                <a:cs typeface="Calibri"/>
              </a:rPr>
              <a:t>Scaffolded Employee Onboarding and Project Scoping activities have ended!</a:t>
            </a:r>
          </a:p>
          <a:p>
            <a:r>
              <a:rPr lang="en-US" dirty="0">
                <a:cs typeface="Calibri"/>
              </a:rPr>
              <a:t>Primary purpose of the remaining on-site meetings is team review and assessment of work already completed, especially with your PE and/or CE.</a:t>
            </a:r>
          </a:p>
          <a:p>
            <a:r>
              <a:rPr lang="en-US" dirty="0">
                <a:cs typeface="Calibri"/>
              </a:rPr>
              <a:t>These 4 hours per week of on-site meeting time may be the only available time for FULL Engineering team to meet. It is therefore recommended to use this time for group discussions, group work,  planning, updating Needs and Requirements, making decisions, etc. IF all that is complete / up to date, use the time for individual work.</a:t>
            </a: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153</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Action Items / Meeting Prep</a:t>
            </a:r>
            <a:br>
              <a:rPr lang="en-US" dirty="0"/>
            </a:br>
            <a:r>
              <a:rPr lang="en-US" sz="1800" dirty="0"/>
              <a:t>(to be completed </a:t>
            </a:r>
            <a:r>
              <a:rPr lang="en-US" sz="1800" b="1" dirty="0"/>
              <a:t>BEFORE Day 10</a:t>
            </a:r>
            <a:r>
              <a:rPr lang="en-US" sz="1800" dirty="0"/>
              <a:t>)</a:t>
            </a:r>
          </a:p>
        </p:txBody>
      </p:sp>
      <p:grpSp>
        <p:nvGrpSpPr>
          <p:cNvPr id="4" name="Group 3">
            <a:extLst>
              <a:ext uri="{FF2B5EF4-FFF2-40B4-BE49-F238E27FC236}">
                <a16:creationId xmlns:a16="http://schemas.microsoft.com/office/drawing/2014/main" id="{D6B36189-BD61-B66B-3324-82D3659DA02A}"/>
              </a:ext>
            </a:extLst>
          </p:cNvPr>
          <p:cNvGrpSpPr/>
          <p:nvPr/>
        </p:nvGrpSpPr>
        <p:grpSpPr>
          <a:xfrm>
            <a:off x="228600" y="1797570"/>
            <a:ext cx="7867998" cy="2908488"/>
            <a:chOff x="311110" y="3492312"/>
            <a:chExt cx="7867998" cy="2908488"/>
          </a:xfrm>
        </p:grpSpPr>
        <p:sp>
          <p:nvSpPr>
            <p:cNvPr id="10" name="Content Placeholder 2"/>
            <p:cNvSpPr txBox="1">
              <a:spLocks/>
            </p:cNvSpPr>
            <p:nvPr/>
          </p:nvSpPr>
          <p:spPr>
            <a:xfrm>
              <a:off x="1524000" y="3492312"/>
              <a:ext cx="6655108" cy="927288"/>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r>
                <a:rPr lang="en-US" sz="1400" dirty="0">
                  <a:solidFill>
                    <a:prstClr val="black"/>
                  </a:solidFill>
                  <a:latin typeface="Calibri" panose="020F0502020204030204"/>
                  <a:cs typeface="Calibri"/>
                </a:rPr>
                <a:t>This section intentionally left blank</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Client Meeting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Client liaison should email PPT to Client no later than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 This person will be the focal point for emails to/from your Client. They are </a:t>
              </a:r>
              <a:r>
                <a:rPr lang="en-US" sz="1400" b="1" dirty="0">
                  <a:solidFill>
                    <a:prstClr val="black"/>
                  </a:solidFill>
                  <a:latin typeface="Calibri" panose="020F0502020204030204"/>
                  <a:ea typeface="+mn-lt"/>
                  <a:cs typeface="Calibri" panose="020F0502020204030204"/>
                </a:rPr>
                <a:t>not</a:t>
              </a:r>
              <a:r>
                <a:rPr lang="en-US" sz="1400" dirty="0">
                  <a:solidFill>
                    <a:prstClr val="black"/>
                  </a:solidFill>
                  <a:latin typeface="Calibri" panose="020F0502020204030204"/>
                  <a:ea typeface="+mn-lt"/>
                  <a:cs typeface="Calibri" panose="020F0502020204030204"/>
                </a:rPr>
                <a:t> the team's "spokesperson" at meetings, conference calls, etc.</a:t>
              </a:r>
            </a:p>
            <a:p>
              <a:pPr marL="171450" indent="-171450" defTabSz="685800">
                <a:spcBef>
                  <a:spcPts val="750"/>
                </a:spcBef>
              </a:pPr>
              <a:r>
                <a:rPr lang="en-US" sz="1400" dirty="0">
                  <a:solidFill>
                    <a:prstClr val="black"/>
                  </a:solidFill>
                  <a:latin typeface="Calibri" panose="020F0502020204030204"/>
                  <a:cs typeface="Calibri"/>
                </a:rPr>
                <a:t>Prep for upcoming client meeting, e.g., identify speakers for each slide, prepare your notes, etc.</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040" y="3613316"/>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713C33D4-1159-084E-6889-DBBDBBBFF326}"/>
              </a:ext>
            </a:extLst>
          </p:cNvPr>
          <p:cNvGrpSpPr/>
          <p:nvPr/>
        </p:nvGrpSpPr>
        <p:grpSpPr>
          <a:xfrm>
            <a:off x="312651" y="4677732"/>
            <a:ext cx="7783947" cy="1721893"/>
            <a:chOff x="395161" y="1783307"/>
            <a:chExt cx="7783947" cy="1721893"/>
          </a:xfrm>
        </p:grpSpPr>
        <p:sp>
          <p:nvSpPr>
            <p:cNvPr id="8" name="Content Placeholder 2"/>
            <p:cNvSpPr txBox="1">
              <a:spLocks/>
            </p:cNvSpPr>
            <p:nvPr/>
          </p:nvSpPr>
          <p:spPr>
            <a:xfrm>
              <a:off x="1524000" y="1783307"/>
              <a:ext cx="6655108" cy="1721893"/>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Team members should now be creating and updating their individual project tasks</a:t>
              </a:r>
            </a:p>
            <a:p>
              <a:pPr marL="171450" indent="-171450" defTabSz="685800">
                <a:lnSpc>
                  <a:spcPct val="120000"/>
                </a:lnSpc>
                <a:spcBef>
                  <a:spcPts val="0"/>
                </a:spcBef>
              </a:pPr>
              <a:r>
                <a:rPr lang="en-US" sz="1400" dirty="0">
                  <a:solidFill>
                    <a:prstClr val="black"/>
                  </a:solidFill>
                  <a:latin typeface="Calibri" panose="020F0502020204030204"/>
                  <a:cs typeface="Calibri"/>
                </a:rPr>
                <a:t>Wordsmith and polish Engineering Standards Worksheet </a:t>
              </a:r>
            </a:p>
            <a:p>
              <a:pPr marL="628650" lvl="2" indent="-171450" defTabSz="685800">
                <a:lnSpc>
                  <a:spcPct val="120000"/>
                </a:lnSpc>
                <a:spcBef>
                  <a:spcPts val="0"/>
                </a:spcBef>
              </a:pPr>
              <a:r>
                <a:rPr lang="en-US" sz="1400" dirty="0">
                  <a:solidFill>
                    <a:prstClr val="black"/>
                  </a:solidFill>
                  <a:latin typeface="Calibri" panose="020F0502020204030204"/>
                  <a:cs typeface="Calibri"/>
                </a:rPr>
                <a:t>Upload to Repository - working/Reports/Design Report + Poster</a:t>
              </a:r>
            </a:p>
            <a:p>
              <a:pPr marL="171450" indent="-171450" defTabSz="685800">
                <a:spcBef>
                  <a:spcPts val="750"/>
                </a:spcBef>
              </a:pPr>
              <a:endParaRPr lang="en-US" sz="1400" dirty="0">
                <a:solidFill>
                  <a:prstClr val="black"/>
                </a:solidFill>
                <a:latin typeface="Calibri" panose="020F0502020204030204"/>
                <a:cs typeface="Calibri"/>
              </a:endParaRPr>
            </a:p>
          </p:txBody>
        </p:sp>
        <p:sp>
          <p:nvSpPr>
            <p:cNvPr id="13" name="Rectangle 12"/>
            <p:cNvSpPr/>
            <p:nvPr/>
          </p:nvSpPr>
          <p:spPr>
            <a:xfrm>
              <a:off x="395161" y="21456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154</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6ED9A-EAA6-5A3D-BAF7-FA1A9D659A85}"/>
              </a:ext>
            </a:extLst>
          </p:cNvPr>
          <p:cNvSpPr>
            <a:spLocks noGrp="1"/>
          </p:cNvSpPr>
          <p:nvPr>
            <p:ph type="ctrTitle"/>
          </p:nvPr>
        </p:nvSpPr>
        <p:spPr/>
        <p:txBody>
          <a:bodyPr/>
          <a:lstStyle/>
          <a:p>
            <a:r>
              <a:rPr lang="en-US" dirty="0"/>
              <a:t>All Employee Meetings</a:t>
            </a:r>
          </a:p>
        </p:txBody>
      </p:sp>
      <p:sp>
        <p:nvSpPr>
          <p:cNvPr id="3" name="Subtitle 2">
            <a:extLst>
              <a:ext uri="{FF2B5EF4-FFF2-40B4-BE49-F238E27FC236}">
                <a16:creationId xmlns:a16="http://schemas.microsoft.com/office/drawing/2014/main" id="{C2C99DF4-5D91-AC44-0AFF-37C72F6F1887}"/>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83551532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BDR Q&amp;A</a:t>
            </a:r>
          </a:p>
        </p:txBody>
      </p:sp>
      <p:sp>
        <p:nvSpPr>
          <p:cNvPr id="3" name="Content Placeholder 2"/>
          <p:cNvSpPr>
            <a:spLocks noGrp="1"/>
          </p:cNvSpPr>
          <p:nvPr>
            <p:ph idx="1"/>
          </p:nvPr>
        </p:nvSpPr>
        <p:spPr/>
        <p:txBody>
          <a:bodyPr/>
          <a:lstStyle/>
          <a:p>
            <a:r>
              <a:rPr lang="en-US" dirty="0"/>
              <a:t>Action Item was to watch review 1 Wiki page…</a:t>
            </a:r>
          </a:p>
          <a:p>
            <a:r>
              <a:rPr lang="en-US" dirty="0"/>
              <a:t>Ask me 1-2 QUESTIONS about the content!</a:t>
            </a:r>
          </a:p>
          <a:p>
            <a:endParaRPr lang="en-US" dirty="0"/>
          </a:p>
          <a:p>
            <a:r>
              <a:rPr lang="en-US" dirty="0"/>
              <a:t>What does BDR stand for?</a:t>
            </a:r>
          </a:p>
          <a:p>
            <a:r>
              <a:rPr lang="en-US" dirty="0"/>
              <a:t>Who is audience for BDR?</a:t>
            </a:r>
          </a:p>
          <a:p>
            <a:r>
              <a:rPr lang="en-US" dirty="0"/>
              <a:t>Approx. how many PPT slides should team prepare?</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156</a:t>
            </a:fld>
            <a:endParaRPr lang="en-US" sz="1200" dirty="0"/>
          </a:p>
        </p:txBody>
      </p:sp>
      <p:sp>
        <p:nvSpPr>
          <p:cNvPr id="4" name="TextBox 3">
            <a:extLst>
              <a:ext uri="{FF2B5EF4-FFF2-40B4-BE49-F238E27FC236}">
                <a16:creationId xmlns:a16="http://schemas.microsoft.com/office/drawing/2014/main" id="{E77A4E81-8FAC-3A63-1F51-695955093362}"/>
              </a:ext>
            </a:extLst>
          </p:cNvPr>
          <p:cNvSpPr txBox="1"/>
          <p:nvPr/>
        </p:nvSpPr>
        <p:spPr>
          <a:xfrm>
            <a:off x="6572250" y="788661"/>
            <a:ext cx="158115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BDR Introduction</a:t>
            </a:r>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7" name="TextBox 6"/>
          <p:cNvSpPr txBox="1"/>
          <p:nvPr/>
        </p:nvSpPr>
        <p:spPr>
          <a:xfrm>
            <a:off x="4724400" y="3200400"/>
            <a:ext cx="3200400" cy="2308324"/>
          </a:xfrm>
          <a:prstGeom prst="rect">
            <a:avLst/>
          </a:prstGeom>
          <a:noFill/>
        </p:spPr>
        <p:txBody>
          <a:bodyPr wrap="square" rtlCol="0">
            <a:spAutoFit/>
          </a:bodyPr>
          <a:lstStyle/>
          <a:p>
            <a:r>
              <a:rPr lang="en-US" dirty="0"/>
              <a:t>Team is creating a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157</a:t>
            </a:fld>
            <a:endParaRPr lang="en-US" sz="1200" dirty="0"/>
          </a:p>
        </p:txBody>
      </p:sp>
      <p:sp>
        <p:nvSpPr>
          <p:cNvPr id="8" name="TextBox 7">
            <a:extLst>
              <a:ext uri="{FF2B5EF4-FFF2-40B4-BE49-F238E27FC236}">
                <a16:creationId xmlns:a16="http://schemas.microsoft.com/office/drawing/2014/main" id="{E2E6CB6B-E936-F849-349E-89FB0399BD26}"/>
              </a:ext>
            </a:extLst>
          </p:cNvPr>
          <p:cNvSpPr txBox="1"/>
          <p:nvPr/>
        </p:nvSpPr>
        <p:spPr>
          <a:xfrm>
            <a:off x="6705600" y="567326"/>
            <a:ext cx="18288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dirty="0"/>
              <a:t>POSTER introduction</a:t>
            </a:r>
          </a:p>
        </p:txBody>
      </p:sp>
    </p:spTree>
    <p:extLst>
      <p:ext uri="{BB962C8B-B14F-4D97-AF65-F5344CB8AC3E}">
        <p14:creationId xmlns:p14="http://schemas.microsoft.com/office/powerpoint/2010/main" val="98912436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Download and Open </a:t>
            </a:r>
            <a:r>
              <a:rPr lang="en-US" dirty="0">
                <a:solidFill>
                  <a:schemeClr val="accent6"/>
                </a:solidFill>
              </a:rPr>
              <a:t>Poster.pptx </a:t>
            </a:r>
            <a:r>
              <a:rPr lang="en-US" dirty="0"/>
              <a:t>from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Project Statement &amp; Objectives.</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158</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031861436"/>
              </p:ext>
            </p:extLst>
          </p:nvPr>
        </p:nvGraphicFramePr>
        <p:xfrm>
          <a:off x="381000" y="1005329"/>
          <a:ext cx="8382000" cy="5065907"/>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dirty="0">
                          <a:effectLst/>
                          <a:latin typeface="+mj-lt"/>
                          <a:ea typeface="MS Mincho"/>
                        </a:rPr>
                        <a:t>2.0</a:t>
                      </a:r>
                    </a:p>
                  </a:txBody>
                  <a:tcPr marL="68580" marR="68580" marT="0" marB="0"/>
                </a:tc>
                <a:tc>
                  <a:txBody>
                    <a:bodyPr/>
                    <a:lstStyle/>
                    <a:p>
                      <a:pPr marL="0" marR="0" algn="l">
                        <a:spcBef>
                          <a:spcPts val="0"/>
                        </a:spcBef>
                        <a:spcAft>
                          <a:spcPts val="0"/>
                        </a:spcAft>
                      </a:pPr>
                      <a:r>
                        <a:rPr lang="en-US" sz="1200" dirty="0">
                          <a:effectLst/>
                          <a:latin typeface="+mj-lt"/>
                          <a:ea typeface="MS Mincho"/>
                        </a:rPr>
                        <a:t>1.3.24</a:t>
                      </a:r>
                    </a:p>
                  </a:txBody>
                  <a:tcPr marL="68580" marR="68580" marT="0" marB="0"/>
                </a:tc>
                <a:tc>
                  <a:txBody>
                    <a:bodyPr/>
                    <a:lstStyle/>
                    <a:p>
                      <a:pPr marL="0" marR="0" indent="0" algn="l" defTabSz="685800" rtl="0" eaLnBrk="1" latinLnBrk="0" hangingPunct="1">
                        <a:spcBef>
                          <a:spcPts val="0"/>
                        </a:spcBef>
                        <a:spcAft>
                          <a:spcPts val="0"/>
                        </a:spcAft>
                        <a:buNone/>
                      </a:pPr>
                      <a:r>
                        <a:rPr lang="en-US" sz="1200" kern="1200" dirty="0">
                          <a:solidFill>
                            <a:schemeClr val="dk1"/>
                          </a:solidFill>
                          <a:effectLst/>
                          <a:latin typeface="+mj-lt"/>
                          <a:ea typeface="MS Mincho"/>
                          <a:cs typeface="+mn-cs"/>
                        </a:rPr>
                        <a:t>MA</a:t>
                      </a:r>
                    </a:p>
                  </a:txBody>
                  <a:tcPr marL="68580" marR="68580" marT="0" marB="0"/>
                </a:tc>
                <a:tc>
                  <a:txBody>
                    <a:bodyPr/>
                    <a:lstStyle/>
                    <a:p>
                      <a:pPr marL="0" marR="0" algn="l">
                        <a:spcBef>
                          <a:spcPts val="0"/>
                        </a:spcBef>
                        <a:spcAft>
                          <a:spcPts val="0"/>
                        </a:spcAft>
                      </a:pPr>
                      <a:r>
                        <a:rPr lang="en-US" sz="1200" dirty="0">
                          <a:effectLst/>
                          <a:latin typeface="+mj-lt"/>
                          <a:ea typeface="MS Mincho"/>
                        </a:rPr>
                        <a:t>First edit of new year! Adding in Day 5=N&amp;R and replacing with new </a:t>
                      </a:r>
                      <a:r>
                        <a:rPr lang="en-US" sz="1200" dirty="0" err="1">
                          <a:effectLst/>
                          <a:latin typeface="+mj-lt"/>
                          <a:ea typeface="MS Mincho"/>
                        </a:rPr>
                        <a:t>Slido</a:t>
                      </a:r>
                      <a:r>
                        <a:rPr lang="en-US" sz="1200" dirty="0">
                          <a:effectLst/>
                          <a:latin typeface="+mj-lt"/>
                          <a:ea typeface="MS Mincho"/>
                        </a:rPr>
                        <a:t> based icebreaker</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2.1</a:t>
                      </a:r>
                    </a:p>
                  </a:txBody>
                  <a:tcPr marL="68580" marR="68580" marT="0" marB="0"/>
                </a:tc>
                <a:tc>
                  <a:txBody>
                    <a:bodyPr/>
                    <a:lstStyle/>
                    <a:p>
                      <a:pPr marL="0" marR="0" algn="l">
                        <a:spcBef>
                          <a:spcPts val="0"/>
                        </a:spcBef>
                        <a:spcAft>
                          <a:spcPts val="0"/>
                        </a:spcAft>
                      </a:pPr>
                      <a:r>
                        <a:rPr lang="en-US" sz="1200" b="0" dirty="0">
                          <a:effectLst/>
                          <a:latin typeface="+mj-lt"/>
                          <a:ea typeface="MS Mincho"/>
                        </a:rPr>
                        <a:t>1.4.24</a:t>
                      </a:r>
                    </a:p>
                  </a:txBody>
                  <a:tcPr marL="68580" marR="68580" marT="0" marB="0"/>
                </a:tc>
                <a:tc>
                  <a:txBody>
                    <a:bodyPr/>
                    <a:lstStyle/>
                    <a:p>
                      <a:pPr marL="0" marR="0" algn="l">
                        <a:spcBef>
                          <a:spcPts val="0"/>
                        </a:spcBef>
                        <a:spcAft>
                          <a:spcPts val="0"/>
                        </a:spcAft>
                      </a:pPr>
                      <a:r>
                        <a:rPr lang="en-US" sz="1200" b="0" dirty="0">
                          <a:effectLst/>
                          <a:latin typeface="+mj-lt"/>
                          <a:ea typeface="MS Mincho"/>
                        </a:rPr>
                        <a:t>BD</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mj-lt"/>
                          <a:ea typeface="MS Mincho"/>
                        </a:rPr>
                        <a:t>Revised EDP slide to “Universal”, added wrap-ups @ end of each day to discuss next day’s activity, changed from “Employee Onboarding” to “Project Scoping” after Day 2.</a:t>
                      </a: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2.3</a:t>
                      </a:r>
                    </a:p>
                  </a:txBody>
                  <a:tcPr marL="68580" marR="68580" marT="0" marB="0"/>
                </a:tc>
                <a:tc>
                  <a:txBody>
                    <a:bodyPr/>
                    <a:lstStyle/>
                    <a:p>
                      <a:pPr marL="0" marR="0" algn="l">
                        <a:spcBef>
                          <a:spcPts val="0"/>
                        </a:spcBef>
                        <a:spcAft>
                          <a:spcPts val="0"/>
                        </a:spcAft>
                      </a:pPr>
                      <a:r>
                        <a:rPr lang="en-US" sz="1200" b="0" dirty="0">
                          <a:effectLst/>
                          <a:latin typeface="+mj-lt"/>
                          <a:ea typeface="MS Mincho"/>
                        </a:rPr>
                        <a:t>1.4.24</a:t>
                      </a:r>
                    </a:p>
                  </a:txBody>
                  <a:tcPr marL="68580" marR="68580" marT="0" marB="0"/>
                </a:tc>
                <a:tc>
                  <a:txBody>
                    <a:bodyPr/>
                    <a:lstStyle/>
                    <a:p>
                      <a:pPr marL="0" marR="0" algn="l">
                        <a:spcBef>
                          <a:spcPts val="0"/>
                        </a:spcBef>
                        <a:spcAft>
                          <a:spcPts val="0"/>
                        </a:spcAft>
                      </a:pPr>
                      <a:r>
                        <a:rPr lang="en-US" sz="1200" b="0" dirty="0">
                          <a:effectLst/>
                          <a:latin typeface="+mj-lt"/>
                          <a:ea typeface="MS Mincho"/>
                        </a:rPr>
                        <a:t>BD</a:t>
                      </a:r>
                    </a:p>
                  </a:txBody>
                  <a:tcPr marL="68580" marR="68580" marT="0" marB="0"/>
                </a:tc>
                <a:tc>
                  <a:txBody>
                    <a:bodyPr/>
                    <a:lstStyle/>
                    <a:p>
                      <a:pPr marL="0" marR="0" algn="l">
                        <a:spcBef>
                          <a:spcPts val="0"/>
                        </a:spcBef>
                        <a:spcAft>
                          <a:spcPts val="0"/>
                        </a:spcAft>
                      </a:pPr>
                      <a:r>
                        <a:rPr lang="en-US" sz="1200" b="0" dirty="0">
                          <a:effectLst/>
                          <a:latin typeface="+mj-lt"/>
                          <a:ea typeface="MS Mincho"/>
                        </a:rPr>
                        <a:t>Updates to Action Items and Wrap-up slides for first week.</a:t>
                      </a: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2.4</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algn="l">
                        <a:spcBef>
                          <a:spcPts val="0"/>
                        </a:spcBef>
                        <a:spcAft>
                          <a:spcPts val="0"/>
                        </a:spcAft>
                      </a:pPr>
                      <a:r>
                        <a:rPr lang="en-US" sz="1200" b="0" dirty="0">
                          <a:effectLst/>
                          <a:latin typeface="+mj-lt"/>
                          <a:ea typeface="MS Mincho"/>
                        </a:rPr>
                        <a:t>AP</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Removed “believe in” from core values, removed last references to Employee Feedback</a:t>
                      </a:r>
                    </a:p>
                    <a:p>
                      <a:pPr marL="0" marR="0" algn="l">
                        <a:spcBef>
                          <a:spcPts val="0"/>
                        </a:spcBef>
                        <a:spcAft>
                          <a:spcPts val="0"/>
                        </a:spcAft>
                      </a:pPr>
                      <a:r>
                        <a:rPr lang="en-US" sz="1200" b="0" baseline="0" dirty="0">
                          <a:effectLst/>
                          <a:latin typeface="+mj-lt"/>
                          <a:ea typeface="MS Mincho"/>
                        </a:rPr>
                        <a:t>Heading added to table on p82+83</a:t>
                      </a: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r>
                        <a:rPr lang="en-US" sz="1200" b="0" dirty="0">
                          <a:effectLst/>
                          <a:latin typeface="+mj-lt"/>
                          <a:ea typeface="MS Mincho"/>
                        </a:rPr>
                        <a:t>2.5</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BD</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Changed from “scaffolded sessions” to “scaffolded meetings”, rearranged Action Items/Meeting Prep slides to put Project work @ bottom</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2.6</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BD/AP/MA/JK</a:t>
                      </a:r>
                    </a:p>
                  </a:txBody>
                  <a:tcPr marL="68580" marR="68580" marT="0" marB="0"/>
                </a:tc>
                <a:tc>
                  <a:txBody>
                    <a:bodyPr/>
                    <a:lstStyle/>
                    <a:p>
                      <a:pPr marL="0" marR="0" algn="l">
                        <a:spcBef>
                          <a:spcPts val="0"/>
                        </a:spcBef>
                        <a:spcAft>
                          <a:spcPts val="0"/>
                        </a:spcAft>
                      </a:pPr>
                      <a:r>
                        <a:rPr lang="en-US" sz="1200" b="0" dirty="0">
                          <a:effectLst/>
                          <a:latin typeface="+mj-lt"/>
                          <a:ea typeface="MS Mincho"/>
                        </a:rPr>
                        <a:t>Minor updates to/cleanup of Action Items/Meeting Prep slides</a:t>
                      </a: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2.7</a:t>
                      </a:r>
                    </a:p>
                  </a:txBody>
                  <a:tcPr marL="68580" marR="68580" marT="0" marB="0"/>
                </a:tc>
                <a:tc>
                  <a:txBody>
                    <a:bodyPr/>
                    <a:lstStyle/>
                    <a:p>
                      <a:pPr marL="0" marR="0" algn="l">
                        <a:spcBef>
                          <a:spcPts val="0"/>
                        </a:spcBef>
                        <a:spcAft>
                          <a:spcPts val="0"/>
                        </a:spcAft>
                      </a:pPr>
                      <a:r>
                        <a:rPr lang="en-US" sz="1200" b="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BD/MA</a:t>
                      </a:r>
                    </a:p>
                  </a:txBody>
                  <a:tcPr marL="68580" marR="68580" marT="0" marB="0"/>
                </a:tc>
                <a:tc>
                  <a:txBody>
                    <a:bodyPr/>
                    <a:lstStyle/>
                    <a:p>
                      <a:pPr marL="0" marR="0" algn="l">
                        <a:spcBef>
                          <a:spcPts val="0"/>
                        </a:spcBef>
                        <a:spcAft>
                          <a:spcPts val="0"/>
                        </a:spcAft>
                      </a:pPr>
                      <a:r>
                        <a:rPr lang="en-US" sz="1200" b="0" dirty="0">
                          <a:effectLst/>
                          <a:latin typeface="+mj-lt"/>
                          <a:ea typeface="MS Mincho"/>
                        </a:rPr>
                        <a:t>Updated speaker notes, identified “you are here” on Design Process slides</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2.8</a:t>
                      </a:r>
                    </a:p>
                  </a:txBody>
                  <a:tcPr marL="68580" marR="68580" marT="0" marB="0"/>
                </a:tc>
                <a:tc>
                  <a:txBody>
                    <a:bodyPr/>
                    <a:lstStyle/>
                    <a:p>
                      <a:pPr marL="0" marR="0" algn="l">
                        <a:spcBef>
                          <a:spcPts val="0"/>
                        </a:spcBef>
                        <a:spcAft>
                          <a:spcPts val="0"/>
                        </a:spcAft>
                      </a:pPr>
                      <a:r>
                        <a:rPr lang="en-US" sz="1200" dirty="0">
                          <a:effectLst/>
                          <a:latin typeface="+mj-lt"/>
                          <a:ea typeface="MS Mincho"/>
                        </a:rPr>
                        <a:t>1.5.24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Updated Agenda graphics for all days</a:t>
                      </a:r>
                    </a:p>
                  </a:txBody>
                  <a:tcPr marL="68580" marR="68580" marT="0" marB="0"/>
                </a:tc>
                <a:extLst>
                  <a:ext uri="{0D108BD9-81ED-4DB2-BD59-A6C34878D82A}">
                    <a16:rowId xmlns:a16="http://schemas.microsoft.com/office/drawing/2014/main" val="3050399495"/>
                  </a:ext>
                </a:extLst>
              </a:tr>
              <a:tr h="416402">
                <a:tc>
                  <a:txBody>
                    <a:bodyPr/>
                    <a:lstStyle/>
                    <a:p>
                      <a:pPr marL="0" marR="0" algn="l">
                        <a:spcBef>
                          <a:spcPts val="0"/>
                        </a:spcBef>
                        <a:spcAft>
                          <a:spcPts val="0"/>
                        </a:spcAft>
                      </a:pPr>
                      <a:r>
                        <a:rPr lang="en-US" sz="1200" dirty="0">
                          <a:effectLst/>
                          <a:latin typeface="+mj-lt"/>
                          <a:ea typeface="MS Mincho"/>
                        </a:rPr>
                        <a:t>2.8675309</a:t>
                      </a:r>
                    </a:p>
                  </a:txBody>
                  <a:tcPr marL="68580" marR="68580" marT="0" marB="0"/>
                </a:tc>
                <a:tc>
                  <a:txBody>
                    <a:bodyPr/>
                    <a:lstStyle/>
                    <a:p>
                      <a:pPr marL="0" marR="0" algn="l">
                        <a:spcBef>
                          <a:spcPts val="0"/>
                        </a:spcBef>
                        <a:spcAft>
                          <a:spcPts val="0"/>
                        </a:spcAft>
                      </a:pPr>
                      <a:r>
                        <a:rPr lang="en-US" sz="1200" dirty="0">
                          <a:effectLst/>
                          <a:latin typeface="+mj-lt"/>
                          <a:ea typeface="MS Mincho"/>
                        </a:rPr>
                        <a:t>1.6.24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Updated Action Items for between on-site meetings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Some formatting of slides to improve readability and consistency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 Team Standard and Safety Training for Day 6 – 1/29 or 1/26</a:t>
                      </a: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r>
                        <a:rPr lang="en-US" sz="1200" dirty="0">
                          <a:effectLst/>
                          <a:latin typeface="+mj-lt"/>
                          <a:ea typeface="MS Mincho"/>
                        </a:rPr>
                        <a:t>2.9</a:t>
                      </a:r>
                    </a:p>
                  </a:txBody>
                  <a:tcPr marL="68580" marR="68580" marT="0" marB="0"/>
                </a:tc>
                <a:tc>
                  <a:txBody>
                    <a:bodyPr/>
                    <a:lstStyle/>
                    <a:p>
                      <a:pPr marL="0" marR="0" algn="l">
                        <a:spcBef>
                          <a:spcPts val="0"/>
                        </a:spcBef>
                        <a:spcAft>
                          <a:spcPts val="0"/>
                        </a:spcAft>
                      </a:pPr>
                      <a:r>
                        <a:rPr lang="en-US" sz="1200" dirty="0">
                          <a:effectLst/>
                          <a:latin typeface="+mj-lt"/>
                          <a:ea typeface="MS Mincho"/>
                        </a:rPr>
                        <a:t>1.8.24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Updated times and link for Team Building activity</a:t>
                      </a:r>
                    </a:p>
                    <a:p>
                      <a:pPr marL="0" marR="0" algn="l">
                        <a:spcBef>
                          <a:spcPts val="0"/>
                        </a:spcBef>
                        <a:spcAft>
                          <a:spcPts val="0"/>
                        </a:spcAft>
                      </a:pPr>
                      <a:r>
                        <a:rPr lang="en-US" sz="1200" dirty="0">
                          <a:effectLst/>
                          <a:latin typeface="+mj-lt"/>
                          <a:ea typeface="MS Mincho"/>
                        </a:rPr>
                        <a:t>Fixed typos on Action Item lists and timing </a:t>
                      </a:r>
                      <a:r>
                        <a:rPr lang="en-US" sz="1200">
                          <a:effectLst/>
                          <a:latin typeface="+mj-lt"/>
                          <a:ea typeface="MS Mincho"/>
                        </a:rPr>
                        <a:t>of activities</a:t>
                      </a:r>
                      <a:endParaRPr lang="en-US" sz="1200" dirty="0">
                        <a:effectLst/>
                        <a:latin typeface="+mj-lt"/>
                        <a:ea typeface="MS Mincho"/>
                      </a:endParaRP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r>
                        <a:rPr lang="en-US" sz="1200" dirty="0">
                          <a:effectLst/>
                          <a:latin typeface="+mj-lt"/>
                          <a:ea typeface="MS Mincho"/>
                        </a:rPr>
                        <a:t>2.95</a:t>
                      </a:r>
                    </a:p>
                  </a:txBody>
                  <a:tcPr marL="68580" marR="68580" marT="0" marB="0"/>
                </a:tc>
                <a:tc>
                  <a:txBody>
                    <a:bodyPr/>
                    <a:lstStyle/>
                    <a:p>
                      <a:pPr marL="0" marR="0" algn="l">
                        <a:spcBef>
                          <a:spcPts val="0"/>
                        </a:spcBef>
                        <a:spcAft>
                          <a:spcPts val="0"/>
                        </a:spcAft>
                      </a:pPr>
                      <a:r>
                        <a:rPr lang="en-US" sz="1200" dirty="0">
                          <a:effectLst/>
                          <a:latin typeface="+mj-lt"/>
                          <a:ea typeface="MS Mincho"/>
                        </a:rPr>
                        <a:t>1.9.24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AP</a:t>
                      </a:r>
                    </a:p>
                  </a:txBody>
                  <a:tcPr marL="68580" marR="68580" marT="0" marB="0"/>
                </a:tc>
                <a:tc>
                  <a:txBody>
                    <a:bodyPr/>
                    <a:lstStyle/>
                    <a:p>
                      <a:pPr marL="0" marR="0" algn="l">
                        <a:spcBef>
                          <a:spcPts val="0"/>
                        </a:spcBef>
                        <a:spcAft>
                          <a:spcPts val="0"/>
                        </a:spcAft>
                      </a:pPr>
                      <a:r>
                        <a:rPr lang="en-US" sz="1200" dirty="0">
                          <a:effectLst/>
                          <a:latin typeface="+mj-lt"/>
                          <a:ea typeface="MS Mincho"/>
                        </a:rPr>
                        <a:t>Added </a:t>
                      </a:r>
                      <a:r>
                        <a:rPr lang="en-US" sz="1200" dirty="0" err="1">
                          <a:effectLst/>
                          <a:latin typeface="+mj-lt"/>
                          <a:ea typeface="MS Mincho"/>
                        </a:rPr>
                        <a:t>Slido</a:t>
                      </a:r>
                      <a:r>
                        <a:rPr lang="en-US" sz="1200" dirty="0">
                          <a:effectLst/>
                          <a:latin typeface="+mj-lt"/>
                          <a:ea typeface="MS Mincho"/>
                        </a:rPr>
                        <a:t> slides for Day 1 Ice Breaker</a:t>
                      </a:r>
                    </a:p>
                    <a:p>
                      <a:pPr marL="0" marR="0" algn="l">
                        <a:spcBef>
                          <a:spcPts val="0"/>
                        </a:spcBef>
                        <a:spcAft>
                          <a:spcPts val="0"/>
                        </a:spcAft>
                      </a:pPr>
                      <a:r>
                        <a:rPr lang="en-US" sz="1200" dirty="0">
                          <a:effectLst/>
                          <a:latin typeface="+mj-lt"/>
                          <a:ea typeface="MS Mincho"/>
                        </a:rPr>
                        <a:t>Added Repository to approved tools list (avoid confusion silent EDN tie in)</a:t>
                      </a: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r>
                        <a:rPr lang="en-US" sz="1200" dirty="0">
                          <a:effectLst/>
                          <a:latin typeface="+mj-lt"/>
                          <a:ea typeface="MS Mincho"/>
                        </a:rPr>
                        <a:t>2.96</a:t>
                      </a:r>
                    </a:p>
                  </a:txBody>
                  <a:tcPr marL="68580" marR="68580" marT="0" marB="0"/>
                </a:tc>
                <a:tc>
                  <a:txBody>
                    <a:bodyPr/>
                    <a:lstStyle/>
                    <a:p>
                      <a:pPr marL="0" marR="0" algn="l">
                        <a:spcBef>
                          <a:spcPts val="0"/>
                        </a:spcBef>
                        <a:spcAft>
                          <a:spcPts val="0"/>
                        </a:spcAft>
                      </a:pPr>
                      <a:r>
                        <a:rPr lang="en-US" sz="1200" dirty="0">
                          <a:effectLst/>
                          <a:latin typeface="+mj-lt"/>
                          <a:ea typeface="MS Mincho"/>
                        </a:rPr>
                        <a:t>1.11.24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algn="l">
                        <a:spcBef>
                          <a:spcPts val="0"/>
                        </a:spcBef>
                        <a:spcAft>
                          <a:spcPts val="0"/>
                        </a:spcAft>
                      </a:pPr>
                      <a:r>
                        <a:rPr lang="en-US" sz="1200" dirty="0">
                          <a:effectLst/>
                          <a:latin typeface="+mj-lt"/>
                          <a:ea typeface="MS Mincho"/>
                        </a:rPr>
                        <a:t>Added missing word to Day </a:t>
                      </a:r>
                      <a:r>
                        <a:rPr lang="en-US" sz="1200">
                          <a:effectLst/>
                          <a:latin typeface="+mj-lt"/>
                          <a:ea typeface="MS Mincho"/>
                        </a:rPr>
                        <a:t>2 Wrap-Up</a:t>
                      </a:r>
                      <a:endParaRPr lang="en-US" sz="1200" dirty="0">
                        <a:effectLst/>
                        <a:latin typeface="+mj-lt"/>
                        <a:ea typeface="MS Mincho"/>
                      </a:endParaRP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r>
                        <a:rPr lang="en-US" sz="1200" dirty="0">
                          <a:effectLst/>
                          <a:latin typeface="+mj-lt"/>
                          <a:ea typeface="MS Mincho"/>
                        </a:rPr>
                        <a:t>2.97</a:t>
                      </a:r>
                    </a:p>
                  </a:txBody>
                  <a:tcPr marL="68580" marR="68580" marT="0" marB="0"/>
                </a:tc>
                <a:tc>
                  <a:txBody>
                    <a:bodyPr/>
                    <a:lstStyle/>
                    <a:p>
                      <a:pPr marL="0" marR="0" algn="l">
                        <a:spcBef>
                          <a:spcPts val="0"/>
                        </a:spcBef>
                        <a:spcAft>
                          <a:spcPts val="0"/>
                        </a:spcAft>
                      </a:pPr>
                      <a:r>
                        <a:rPr lang="en-US" sz="1200" dirty="0">
                          <a:effectLst/>
                          <a:latin typeface="+mj-lt"/>
                          <a:ea typeface="MS Mincho"/>
                        </a:rPr>
                        <a:t>1.11.24</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BD</a:t>
                      </a:r>
                    </a:p>
                  </a:txBody>
                  <a:tcPr marL="68580" marR="68580" marT="0" marB="0"/>
                </a:tc>
                <a:tc>
                  <a:txBody>
                    <a:bodyPr/>
                    <a:lstStyle/>
                    <a:p>
                      <a:pPr marL="0" marR="0" algn="l">
                        <a:spcBef>
                          <a:spcPts val="0"/>
                        </a:spcBef>
                        <a:spcAft>
                          <a:spcPts val="0"/>
                        </a:spcAft>
                      </a:pPr>
                      <a:r>
                        <a:rPr lang="en-US" sz="1200" dirty="0">
                          <a:effectLst/>
                          <a:latin typeface="+mj-lt"/>
                          <a:ea typeface="MS Mincho"/>
                        </a:rPr>
                        <a:t>Updated Ideation Poster slides to reference use of whiteboard and posting photo(s) of “poster” to Background </a:t>
                      </a:r>
                      <a:r>
                        <a:rPr lang="en-US" sz="1200">
                          <a:effectLst/>
                          <a:latin typeface="+mj-lt"/>
                          <a:ea typeface="MS Mincho"/>
                        </a:rPr>
                        <a:t>Information forum</a:t>
                      </a:r>
                      <a:endParaRPr lang="en-US" sz="1200" dirty="0">
                        <a:effectLst/>
                        <a:latin typeface="+mj-lt"/>
                        <a:ea typeface="MS Mincho"/>
                      </a:endParaRP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159</a:t>
            </a:fld>
            <a:endParaRPr lang="en-US" sz="1200" dirty="0"/>
          </a:p>
        </p:txBody>
      </p:sp>
    </p:spTree>
    <p:extLst>
      <p:ext uri="{BB962C8B-B14F-4D97-AF65-F5344CB8AC3E}">
        <p14:creationId xmlns:p14="http://schemas.microsoft.com/office/powerpoint/2010/main" val="23476062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Work Expectations</a:t>
            </a:r>
            <a:endParaRPr lang="en-US" dirty="0"/>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do your boss and peers have at work?”</a:t>
            </a:r>
          </a:p>
          <a:p>
            <a:pPr marL="0" indent="0">
              <a:buNone/>
            </a:pPr>
            <a:endParaRPr lang="en-US" dirty="0"/>
          </a:p>
          <a:p>
            <a:pPr marL="0" indent="0">
              <a:buNone/>
            </a:pPr>
            <a:r>
              <a:rPr lang="en-US" dirty="0"/>
              <a:t>Let’s start doing this NOW in the </a:t>
            </a:r>
            <a:r>
              <a:rPr lang="en-US" dirty="0">
                <a:cs typeface="Calibri"/>
              </a:rPr>
              <a:t>Design Lab.</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Client.</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Please do not “hide” it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63776207"/>
              </p:ext>
            </p:extLst>
          </p:nvPr>
        </p:nvGraphicFramePr>
        <p:xfrm>
          <a:off x="381000" y="1143000"/>
          <a:ext cx="8382000" cy="45323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3778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4054616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415131237"/>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403694510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324179425"/>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7738935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551105972"/>
                  </a:ext>
                </a:extLst>
              </a:tr>
              <a:tr h="298127">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83374812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60243468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13380920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45355868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50151966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033203879"/>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63642258"/>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70884049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54794469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01821584"/>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z="1200" smtClean="0"/>
              <a:t>160</a:t>
            </a:fld>
            <a:endParaRPr lang="en-US" sz="1200" dirty="0"/>
          </a:p>
        </p:txBody>
      </p:sp>
    </p:spTree>
    <p:extLst>
      <p:ext uri="{BB962C8B-B14F-4D97-AF65-F5344CB8AC3E}">
        <p14:creationId xmlns:p14="http://schemas.microsoft.com/office/powerpoint/2010/main" val="2475139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Design Lab Communications &amp; Documentation Policies</a:t>
            </a:r>
          </a:p>
        </p:txBody>
      </p:sp>
      <p:sp>
        <p:nvSpPr>
          <p:cNvPr id="3" name="Content Placeholder 2"/>
          <p:cNvSpPr>
            <a:spLocks noGrp="1"/>
          </p:cNvSpPr>
          <p:nvPr>
            <p:ph idx="1"/>
          </p:nvPr>
        </p:nvSpPr>
        <p:spPr>
          <a:xfrm>
            <a:off x="457200" y="1600201"/>
            <a:ext cx="8229600" cy="4426228"/>
          </a:xfrm>
        </p:spPr>
        <p:txBody>
          <a:bodyPr vert="horz" lIns="91440" tIns="45720" rIns="91440" bIns="45720" rtlCol="0" anchor="t">
            <a:normAutofit fontScale="70000" lnSpcReduction="20000"/>
          </a:bodyPr>
          <a:lstStyle/>
          <a:p>
            <a:r>
              <a:rPr lang="en-US" dirty="0">
                <a:cs typeface="Calibri"/>
              </a:rPr>
              <a:t>Written capstone communications are permitted using </a:t>
            </a:r>
            <a:r>
              <a:rPr lang="en-US" dirty="0">
                <a:solidFill>
                  <a:srgbClr val="FF0000"/>
                </a:solidFill>
                <a:cs typeface="Calibri"/>
              </a:rPr>
              <a:t>ONLY</a:t>
            </a:r>
            <a:r>
              <a:rPr lang="en-US" dirty="0">
                <a:cs typeface="Calibri"/>
              </a:rPr>
              <a:t> Design Lab tools:</a:t>
            </a:r>
          </a:p>
          <a:p>
            <a:pPr lvl="1"/>
            <a:r>
              <a:rPr lang="en-US" dirty="0">
                <a:cs typeface="Calibri"/>
              </a:rPr>
              <a:t>The EDN</a:t>
            </a:r>
          </a:p>
          <a:p>
            <a:pPr lvl="2"/>
            <a:r>
              <a:rPr lang="en-US" dirty="0">
                <a:cs typeface="Calibri"/>
              </a:rPr>
              <a:t>Native EDN posts</a:t>
            </a:r>
          </a:p>
          <a:p>
            <a:pPr lvl="2"/>
            <a:r>
              <a:rPr lang="en-US" dirty="0">
                <a:cs typeface="Calibri"/>
              </a:rPr>
              <a:t>MS Office files, CAD, etc.</a:t>
            </a:r>
          </a:p>
          <a:p>
            <a:pPr lvl="2"/>
            <a:r>
              <a:rPr lang="en-US" dirty="0">
                <a:cs typeface="Calibri"/>
              </a:rPr>
              <a:t>Repository via Subversion</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a:t>
            </a:r>
            <a:r>
              <a:rPr lang="en-US" dirty="0" err="1">
                <a:cs typeface="Calibri"/>
              </a:rPr>
              <a:t>WhenIsGood</a:t>
            </a:r>
            <a:r>
              <a:rPr lang="en-US" dirty="0">
                <a:cs typeface="Calibri"/>
              </a:rPr>
              <a:t> &amp; When2Meet  are acceptable for setting up meetings but must not contain any technical information</a:t>
            </a:r>
          </a:p>
        </p:txBody>
      </p:sp>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
        <p:nvSpPr>
          <p:cNvPr id="7" name="TextBox 6">
            <a:extLst>
              <a:ext uri="{FF2B5EF4-FFF2-40B4-BE49-F238E27FC236}">
                <a16:creationId xmlns:a16="http://schemas.microsoft.com/office/drawing/2014/main" id="{FF778401-DA87-4032-8F0F-D2C1344B3175}"/>
              </a:ext>
            </a:extLst>
          </p:cNvPr>
          <p:cNvSpPr txBox="1"/>
          <p:nvPr/>
        </p:nvSpPr>
        <p:spPr>
          <a:xfrm>
            <a:off x="0" y="6026428"/>
            <a:ext cx="9144000" cy="830997"/>
          </a:xfrm>
          <a:prstGeom prst="rect">
            <a:avLst/>
          </a:prstGeom>
          <a:noFill/>
        </p:spPr>
        <p:txBody>
          <a:bodyPr wrap="square" rtlCol="0">
            <a:spAutoFit/>
          </a:bodyPr>
          <a:lstStyle/>
          <a:p>
            <a:pPr algn="ctr"/>
            <a:r>
              <a:rPr lang="en-US" sz="2400" b="1" dirty="0"/>
              <a:t>This Helps Protect Against Unauthorized Access And </a:t>
            </a:r>
          </a:p>
          <a:p>
            <a:pPr algn="ctr"/>
            <a:r>
              <a:rPr lang="en-US" sz="2400" b="1" dirty="0"/>
              <a:t>Provides Equal Access To All Team Members </a:t>
            </a:r>
          </a:p>
        </p:txBody>
      </p:sp>
    </p:spTree>
    <p:extLst>
      <p:ext uri="{BB962C8B-B14F-4D97-AF65-F5344CB8AC3E}">
        <p14:creationId xmlns:p14="http://schemas.microsoft.com/office/powerpoint/2010/main" val="23825097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 on Sponsorship Agreement and Confidentiality</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18</a:t>
            </a:fld>
            <a:endParaRPr lang="en-US" sz="1200" dirty="0"/>
          </a:p>
        </p:txBody>
      </p:sp>
      <p:sp>
        <p:nvSpPr>
          <p:cNvPr id="7" name="TextBox 6"/>
          <p:cNvSpPr txBox="1"/>
          <p:nvPr/>
        </p:nvSpPr>
        <p:spPr>
          <a:xfrm>
            <a:off x="152400" y="1524000"/>
            <a:ext cx="8839200" cy="3785652"/>
          </a:xfrm>
          <a:prstGeom prst="rect">
            <a:avLst/>
          </a:prstGeom>
          <a:noFill/>
        </p:spPr>
        <p:txBody>
          <a:bodyPr wrap="square" rtlCol="0">
            <a:spAutoFit/>
          </a:bodyPr>
          <a:lstStyle/>
          <a:p>
            <a:pPr fontAlgn="t"/>
            <a:r>
              <a:rPr lang="en-US" sz="2400" dirty="0">
                <a:cs typeface="Calibri Light"/>
              </a:rPr>
              <a:t>You all received the New Employee Packet via email:</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a:t>
            </a:r>
            <a:br>
              <a:rPr lang="en-US" sz="2400" dirty="0"/>
            </a:br>
            <a:r>
              <a:rPr lang="en-US" sz="2400" dirty="0"/>
              <a:t>signatures in Adobe</a:t>
            </a:r>
          </a:p>
          <a:p>
            <a:pPr marL="285750" indent="-285750" fontAlgn="ctr">
              <a:buFont typeface="Arial" panose="020B0604020202020204" pitchFamily="34" charset="0"/>
              <a:buChar char="•"/>
            </a:pPr>
            <a:r>
              <a:rPr lang="en-US" sz="2400" dirty="0"/>
              <a:t>Recognition Waiver and Release	- </a:t>
            </a:r>
            <a:r>
              <a:rPr lang="en-US" sz="2400" b="1" dirty="0"/>
              <a:t>SIGN &amp; return by end of day</a:t>
            </a:r>
          </a:p>
          <a:p>
            <a:pPr marL="285750" indent="-285750" fontAlgn="t">
              <a:buFont typeface="Arial" panose="020B0604020202020204" pitchFamily="34" charset="0"/>
              <a:buChar char="•"/>
            </a:pPr>
            <a:r>
              <a:rPr lang="en-US" sz="2400" dirty="0"/>
              <a:t>Sponsorship Agreement		- </a:t>
            </a:r>
            <a:r>
              <a:rPr lang="en-US" sz="2400" b="1" dirty="0"/>
              <a:t>SIGN &amp; return by end of day</a:t>
            </a:r>
          </a:p>
          <a:p>
            <a:pPr fontAlgn="t"/>
            <a:endParaRPr lang="en-US" sz="2400" dirty="0"/>
          </a:p>
          <a:p>
            <a:pPr fontAlgn="t"/>
            <a:r>
              <a:rPr lang="en-US" sz="2400" b="1" dirty="0"/>
              <a:t>MANDATORY for all employees to SIGN &amp; return by end of day </a:t>
            </a:r>
          </a:p>
        </p:txBody>
      </p:sp>
    </p:spTree>
    <p:extLst>
      <p:ext uri="{BB962C8B-B14F-4D97-AF65-F5344CB8AC3E}">
        <p14:creationId xmlns:p14="http://schemas.microsoft.com/office/powerpoint/2010/main" val="4277901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25 mins - Ice Breaker</a:t>
            </a:r>
          </a:p>
        </p:txBody>
      </p:sp>
      <p:sp>
        <p:nvSpPr>
          <p:cNvPr id="3" name="Content Placeholder 2"/>
          <p:cNvSpPr>
            <a:spLocks noGrp="1"/>
          </p:cNvSpPr>
          <p:nvPr>
            <p:ph idx="1"/>
          </p:nvPr>
        </p:nvSpPr>
        <p:spPr>
          <a:xfrm>
            <a:off x="628650" y="1820862"/>
            <a:ext cx="7886700" cy="4351338"/>
          </a:xfrm>
        </p:spPr>
        <p:txBody>
          <a:bodyPr>
            <a:normAutofit/>
          </a:bodyPr>
          <a:lstStyle/>
          <a:p>
            <a:pPr marL="0" indent="0">
              <a:lnSpc>
                <a:spcPct val="200000"/>
              </a:lnSpc>
              <a:buNone/>
            </a:pPr>
            <a:r>
              <a:rPr lang="en-US" sz="2800" dirty="0"/>
              <a:t>Desired Outcomes</a:t>
            </a:r>
          </a:p>
          <a:p>
            <a:pPr lvl="1">
              <a:lnSpc>
                <a:spcPct val="110000"/>
              </a:lnSpc>
            </a:pPr>
            <a:r>
              <a:rPr lang="en-US" sz="2400" dirty="0"/>
              <a:t>Prepare everyone for collaborative engineering team performance by helping create a relaxed environment where everyone can share ideas and participate more fully</a:t>
            </a:r>
          </a:p>
          <a:p>
            <a:pPr lvl="1">
              <a:lnSpc>
                <a:spcPct val="110000"/>
              </a:lnSpc>
            </a:pPr>
            <a:endParaRPr lang="en-US" sz="2400" dirty="0"/>
          </a:p>
          <a:p>
            <a:pPr lvl="1">
              <a:lnSpc>
                <a:spcPct val="110000"/>
              </a:lnSpc>
            </a:pPr>
            <a:r>
              <a:rPr lang="en-US" sz="2400" dirty="0"/>
              <a:t>Build rapport among the engineering team members</a:t>
            </a:r>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19</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700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r>
              <a:rPr lang="en-US" dirty="0">
                <a:hlinkClick r:id="rId10" action="ppaction://hlinksldjump"/>
              </a:rPr>
              <a:t>Class 9</a:t>
            </a:r>
            <a:endParaRPr lang="en-US" dirty="0"/>
          </a:p>
          <a:p>
            <a:endParaRPr lang="en-US" dirty="0"/>
          </a:p>
          <a:p>
            <a:endParaRPr lang="en-US" dirty="0"/>
          </a:p>
          <a:p>
            <a:pPr marL="0" indent="0" algn="ctr">
              <a:buNone/>
            </a:pPr>
            <a:r>
              <a:rPr lang="en-US" dirty="0"/>
              <a:t>#Pro Tip – Current Action Items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C308C7-81EF-4A62-BCE0-8324F41A276B}"/>
              </a:ext>
            </a:extLst>
          </p:cNvPr>
          <p:cNvSpPr>
            <a:spLocks noGrp="1"/>
          </p:cNvSpPr>
          <p:nvPr>
            <p:ph type="title"/>
          </p:nvPr>
        </p:nvSpPr>
        <p:spPr/>
        <p:txBody>
          <a:bodyPr/>
          <a:lstStyle/>
          <a:p>
            <a:r>
              <a:rPr lang="en-US" dirty="0"/>
              <a:t>The Process…</a:t>
            </a:r>
          </a:p>
        </p:txBody>
      </p:sp>
      <p:sp>
        <p:nvSpPr>
          <p:cNvPr id="3" name="Content Placeholder 2">
            <a:extLst>
              <a:ext uri="{FF2B5EF4-FFF2-40B4-BE49-F238E27FC236}">
                <a16:creationId xmlns:a16="http://schemas.microsoft.com/office/drawing/2014/main" id="{80FC85A9-09C9-4E2B-9AC1-2B8C42A056ED}"/>
              </a:ext>
            </a:extLst>
          </p:cNvPr>
          <p:cNvSpPr>
            <a:spLocks noGrp="1"/>
          </p:cNvSpPr>
          <p:nvPr>
            <p:ph idx="1"/>
          </p:nvPr>
        </p:nvSpPr>
        <p:spPr>
          <a:xfrm>
            <a:off x="628650" y="1363662"/>
            <a:ext cx="7886700" cy="4351338"/>
          </a:xfrm>
        </p:spPr>
        <p:txBody>
          <a:bodyPr>
            <a:normAutofit fontScale="92500" lnSpcReduction="20000"/>
          </a:bodyPr>
          <a:lstStyle/>
          <a:p>
            <a:r>
              <a:rPr lang="en-US" dirty="0"/>
              <a:t>Break into pairs within your team – if your team has an odd number of members, one group should include three members</a:t>
            </a:r>
          </a:p>
          <a:p>
            <a:pPr marL="0" indent="0">
              <a:buNone/>
            </a:pPr>
            <a:endParaRPr lang="en-US" dirty="0"/>
          </a:p>
          <a:p>
            <a:r>
              <a:rPr lang="en-US" dirty="0"/>
              <a:t>Answer the prompt for the first question using </a:t>
            </a:r>
            <a:r>
              <a:rPr lang="en-US" dirty="0" err="1"/>
              <a:t>Slido</a:t>
            </a:r>
            <a:r>
              <a:rPr lang="en-US" dirty="0"/>
              <a:t> – 1 minute</a:t>
            </a:r>
          </a:p>
          <a:p>
            <a:r>
              <a:rPr lang="en-US" dirty="0"/>
              <a:t>Pair off and Share Responses with your partner &amp; discuss – 2 minutes</a:t>
            </a:r>
          </a:p>
          <a:p>
            <a:r>
              <a:rPr lang="en-US" dirty="0"/>
              <a:t>Go around the team and each person introduces their partner – name &amp; skill – 5 minutes</a:t>
            </a:r>
          </a:p>
          <a:p>
            <a:r>
              <a:rPr lang="en-US" dirty="0"/>
              <a:t>Review the full word cloud &amp; discuss – 2 minutes</a:t>
            </a:r>
          </a:p>
          <a:p>
            <a:endParaRPr lang="en-US" dirty="0"/>
          </a:p>
          <a:p>
            <a:r>
              <a:rPr lang="en-US" dirty="0"/>
              <a:t>Answer the prompt for the first question using </a:t>
            </a:r>
            <a:r>
              <a:rPr lang="en-US" dirty="0" err="1"/>
              <a:t>Slido</a:t>
            </a:r>
            <a:r>
              <a:rPr lang="en-US" dirty="0"/>
              <a:t> – 1 minute</a:t>
            </a:r>
          </a:p>
          <a:p>
            <a:r>
              <a:rPr lang="en-US" dirty="0"/>
              <a:t>Pair off and Share Responses with your partner &amp; discuss – 2 minutes</a:t>
            </a:r>
          </a:p>
          <a:p>
            <a:r>
              <a:rPr lang="en-US" dirty="0"/>
              <a:t>Go around the team and each person introduces their partner – name &amp; skill – 5 minutes</a:t>
            </a:r>
          </a:p>
          <a:p>
            <a:r>
              <a:rPr lang="en-US" dirty="0"/>
              <a:t>Review the full word cloud &amp; discuss – 2 minutes</a:t>
            </a:r>
          </a:p>
        </p:txBody>
      </p:sp>
      <p:sp>
        <p:nvSpPr>
          <p:cNvPr id="5" name="Slide Number Placeholder 4">
            <a:extLst>
              <a:ext uri="{FF2B5EF4-FFF2-40B4-BE49-F238E27FC236}">
                <a16:creationId xmlns:a16="http://schemas.microsoft.com/office/drawing/2014/main" id="{29707063-9FF8-4E36-A3D3-45AAB424B888}"/>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20</a:t>
            </a:fld>
            <a:endParaRPr lang="en-US" dirty="0"/>
          </a:p>
        </p:txBody>
      </p:sp>
    </p:spTree>
    <p:extLst>
      <p:ext uri="{BB962C8B-B14F-4D97-AF65-F5344CB8AC3E}">
        <p14:creationId xmlns:p14="http://schemas.microsoft.com/office/powerpoint/2010/main" val="4104769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31F894-FBE5-4774-822B-E198155E2E0A}"/>
              </a:ext>
            </a:extLst>
          </p:cNvPr>
          <p:cNvSpPr>
            <a:spLocks noGrp="1"/>
          </p:cNvSpPr>
          <p:nvPr>
            <p:ph type="title"/>
          </p:nvPr>
        </p:nvSpPr>
        <p:spPr>
          <a:xfrm>
            <a:off x="515125" y="1722430"/>
            <a:ext cx="2610329" cy="3345872"/>
          </a:xfrm>
        </p:spPr>
        <p:txBody>
          <a:bodyPr>
            <a:normAutofit/>
          </a:bodyPr>
          <a:lstStyle/>
          <a:p>
            <a:r>
              <a:rPr lang="en-US" dirty="0">
                <a:solidFill>
                  <a:srgbClr val="FFFFFF"/>
                </a:solidFill>
              </a:rPr>
              <a:t>Ice Breaker</a:t>
            </a:r>
            <a:br>
              <a:rPr lang="en-US" dirty="0">
                <a:solidFill>
                  <a:srgbClr val="FFFFFF"/>
                </a:solidFill>
              </a:rPr>
            </a:br>
            <a:br>
              <a:rPr lang="en-US" dirty="0">
                <a:solidFill>
                  <a:srgbClr val="FFFFFF"/>
                </a:solidFill>
              </a:rPr>
            </a:br>
            <a:r>
              <a:rPr lang="en-US" dirty="0">
                <a:solidFill>
                  <a:srgbClr val="FFFFFF"/>
                </a:solidFill>
              </a:rPr>
              <a:t>JEC 3232 side</a:t>
            </a:r>
            <a:br>
              <a:rPr lang="en-US" b="1" dirty="0">
                <a:latin typeface="Roboto" panose="02000000000000000000" pitchFamily="2" charset="0"/>
              </a:rPr>
            </a:br>
            <a:endParaRPr lang="en-US" dirty="0">
              <a:solidFill>
                <a:srgbClr val="FFFFFF"/>
              </a:solidFill>
            </a:endParaRPr>
          </a:p>
        </p:txBody>
      </p:sp>
      <p:sp>
        <p:nvSpPr>
          <p:cNvPr id="5" name="Content Placeholder 4">
            <a:extLst>
              <a:ext uri="{FF2B5EF4-FFF2-40B4-BE49-F238E27FC236}">
                <a16:creationId xmlns:a16="http://schemas.microsoft.com/office/drawing/2014/main" id="{41D17860-7CE9-192F-C54F-2C3A0EAA512B}"/>
              </a:ext>
            </a:extLst>
          </p:cNvPr>
          <p:cNvSpPr>
            <a:spLocks noGrp="1"/>
          </p:cNvSpPr>
          <p:nvPr>
            <p:ph idx="1"/>
          </p:nvPr>
        </p:nvSpPr>
        <p:spPr>
          <a:xfrm>
            <a:off x="4876503" y="1066800"/>
            <a:ext cx="3962400" cy="5562600"/>
          </a:xfrm>
        </p:spPr>
        <p:txBody>
          <a:bodyPr anchor="ctr">
            <a:normAutofit/>
          </a:bodyPr>
          <a:lstStyle/>
          <a:p>
            <a:endParaRPr lang="en-US" sz="2700" dirty="0"/>
          </a:p>
          <a:p>
            <a:r>
              <a:rPr lang="en-US" sz="2700" dirty="0"/>
              <a:t>SCAN this code</a:t>
            </a:r>
          </a:p>
          <a:p>
            <a:endParaRPr lang="en-US" sz="2700" dirty="0"/>
          </a:p>
          <a:p>
            <a:r>
              <a:rPr lang="en-US" sz="2700" dirty="0"/>
              <a:t>OR</a:t>
            </a:r>
          </a:p>
          <a:p>
            <a:pPr lvl="1"/>
            <a:r>
              <a:rPr lang="en-US" sz="2800" dirty="0"/>
              <a:t>Open slido.com on your smart phone or laptop</a:t>
            </a:r>
          </a:p>
          <a:p>
            <a:pPr lvl="1"/>
            <a:r>
              <a:rPr lang="en-US" sz="2800" dirty="0"/>
              <a:t>Join as a participant with</a:t>
            </a:r>
          </a:p>
          <a:p>
            <a:pPr marL="342900" lvl="1" indent="0">
              <a:buNone/>
            </a:pPr>
            <a:r>
              <a:rPr lang="en-US" sz="2800" b="1" dirty="0">
                <a:latin typeface="Roboto" panose="02000000000000000000" pitchFamily="2" charset="0"/>
              </a:rPr>
              <a:t>#3748323</a:t>
            </a:r>
          </a:p>
        </p:txBody>
      </p:sp>
      <p:pic>
        <p:nvPicPr>
          <p:cNvPr id="3" name="Graphic 2">
            <a:extLst>
              <a:ext uri="{FF2B5EF4-FFF2-40B4-BE49-F238E27FC236}">
                <a16:creationId xmlns:a16="http://schemas.microsoft.com/office/drawing/2014/main" id="{71DB0BF9-8DE6-6ECB-9091-4CFFEB3E190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5097" y="457200"/>
            <a:ext cx="4495800" cy="4495800"/>
          </a:xfrm>
          <a:prstGeom prst="rect">
            <a:avLst/>
          </a:prstGeom>
        </p:spPr>
      </p:pic>
    </p:spTree>
    <p:extLst>
      <p:ext uri="{BB962C8B-B14F-4D97-AF65-F5344CB8AC3E}">
        <p14:creationId xmlns:p14="http://schemas.microsoft.com/office/powerpoint/2010/main" val="2187128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A7CECB-85A9-219F-654B-92C3D6D1EF24}"/>
              </a:ext>
            </a:extLst>
          </p:cNvPr>
          <p:cNvPicPr>
            <a:picLocks/>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401253" y="1238250"/>
            <a:ext cx="914400" cy="382595"/>
          </a:xfrm>
          <a:prstGeom prst="rect">
            <a:avLst/>
          </a:prstGeom>
        </p:spPr>
      </p:pic>
      <p:pic>
        <p:nvPicPr>
          <p:cNvPr id="5" name="Picture 4">
            <a:extLst>
              <a:ext uri="{FF2B5EF4-FFF2-40B4-BE49-F238E27FC236}">
                <a16:creationId xmlns:a16="http://schemas.microsoft.com/office/drawing/2014/main" id="{34159C84-158A-F19C-68E3-2306B422E31A}"/>
              </a:ext>
            </a:extLst>
          </p:cNvPr>
          <p:cNvPicPr>
            <a:picLocks/>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381000" y="2514600"/>
            <a:ext cx="1828800" cy="1828800"/>
          </a:xfrm>
          <a:prstGeom prst="rect">
            <a:avLst/>
          </a:prstGeom>
        </p:spPr>
      </p:pic>
      <p:sp>
        <p:nvSpPr>
          <p:cNvPr id="6" name="Rectangle 5">
            <a:extLst>
              <a:ext uri="{FF2B5EF4-FFF2-40B4-BE49-F238E27FC236}">
                <a16:creationId xmlns:a16="http://schemas.microsoft.com/office/drawing/2014/main" id="{D2A07776-AE85-A629-7EEF-BD325CCE9247}"/>
              </a:ext>
            </a:extLst>
          </p:cNvPr>
          <p:cNvSpPr/>
          <p:nvPr>
            <p:custDataLst>
              <p:tags r:id="rId4"/>
            </p:custDataLst>
          </p:nvPr>
        </p:nvSpPr>
        <p:spPr>
          <a:xfrm>
            <a:off x="2400300" y="2786063"/>
            <a:ext cx="6362700" cy="1285875"/>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700" b="1" dirty="0">
                <a:solidFill>
                  <a:srgbClr val="5B5B5B"/>
                </a:solidFill>
              </a:rPr>
              <a:t>What is something that you are good at doing?</a:t>
            </a:r>
            <a:endParaRPr lang="en-US" b="1" dirty="0">
              <a:solidFill>
                <a:srgbClr val="5B5B5B"/>
              </a:solidFill>
            </a:endParaRPr>
          </a:p>
        </p:txBody>
      </p:sp>
      <p:sp>
        <p:nvSpPr>
          <p:cNvPr id="7" name="Rectangle 6">
            <a:extLst>
              <a:ext uri="{FF2B5EF4-FFF2-40B4-BE49-F238E27FC236}">
                <a16:creationId xmlns:a16="http://schemas.microsoft.com/office/drawing/2014/main" id="{A4F2B852-AF54-A341-A8C7-13F6400AD0CE}"/>
              </a:ext>
            </a:extLst>
          </p:cNvPr>
          <p:cNvSpPr/>
          <p:nvPr>
            <p:custDataLst>
              <p:tags r:id="rId5"/>
            </p:custDataLst>
          </p:nvPr>
        </p:nvSpPr>
        <p:spPr>
          <a:xfrm>
            <a:off x="2400300" y="5429250"/>
            <a:ext cx="6553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975" b="1" dirty="0">
                <a:solidFill>
                  <a:srgbClr val="5B5B5B"/>
                </a:solidFill>
              </a:rPr>
              <a:t>ⓘ</a:t>
            </a:r>
            <a:r>
              <a:rPr lang="en-US" sz="1050" dirty="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392819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A7CECB-85A9-219F-654B-92C3D6D1EF24}"/>
              </a:ext>
            </a:extLst>
          </p:cNvPr>
          <p:cNvPicPr>
            <a:picLocks/>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401253" y="1238250"/>
            <a:ext cx="914400" cy="382595"/>
          </a:xfrm>
          <a:prstGeom prst="rect">
            <a:avLst/>
          </a:prstGeom>
        </p:spPr>
      </p:pic>
      <p:pic>
        <p:nvPicPr>
          <p:cNvPr id="5" name="Picture 4">
            <a:extLst>
              <a:ext uri="{FF2B5EF4-FFF2-40B4-BE49-F238E27FC236}">
                <a16:creationId xmlns:a16="http://schemas.microsoft.com/office/drawing/2014/main" id="{34159C84-158A-F19C-68E3-2306B422E31A}"/>
              </a:ext>
            </a:extLst>
          </p:cNvPr>
          <p:cNvPicPr>
            <a:picLocks/>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381000" y="2514600"/>
            <a:ext cx="1828800" cy="1828800"/>
          </a:xfrm>
          <a:prstGeom prst="rect">
            <a:avLst/>
          </a:prstGeom>
        </p:spPr>
      </p:pic>
      <p:sp>
        <p:nvSpPr>
          <p:cNvPr id="6" name="Rectangle 5">
            <a:extLst>
              <a:ext uri="{FF2B5EF4-FFF2-40B4-BE49-F238E27FC236}">
                <a16:creationId xmlns:a16="http://schemas.microsoft.com/office/drawing/2014/main" id="{D2A07776-AE85-A629-7EEF-BD325CCE9247}"/>
              </a:ext>
            </a:extLst>
          </p:cNvPr>
          <p:cNvSpPr/>
          <p:nvPr>
            <p:custDataLst>
              <p:tags r:id="rId4"/>
            </p:custDataLst>
          </p:nvPr>
        </p:nvSpPr>
        <p:spPr>
          <a:xfrm>
            <a:off x="2400300" y="2786063"/>
            <a:ext cx="6362700" cy="1285875"/>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700" b="1" dirty="0">
                <a:solidFill>
                  <a:srgbClr val="5B5B5B"/>
                </a:solidFill>
              </a:rPr>
              <a:t>What is something that you are good at doing? - school related</a:t>
            </a:r>
            <a:endParaRPr lang="en-US" b="1" dirty="0">
              <a:solidFill>
                <a:srgbClr val="5B5B5B"/>
              </a:solidFill>
            </a:endParaRPr>
          </a:p>
        </p:txBody>
      </p:sp>
      <p:sp>
        <p:nvSpPr>
          <p:cNvPr id="7" name="Rectangle 6">
            <a:extLst>
              <a:ext uri="{FF2B5EF4-FFF2-40B4-BE49-F238E27FC236}">
                <a16:creationId xmlns:a16="http://schemas.microsoft.com/office/drawing/2014/main" id="{A4F2B852-AF54-A341-A8C7-13F6400AD0CE}"/>
              </a:ext>
            </a:extLst>
          </p:cNvPr>
          <p:cNvSpPr/>
          <p:nvPr>
            <p:custDataLst>
              <p:tags r:id="rId5"/>
            </p:custDataLst>
          </p:nvPr>
        </p:nvSpPr>
        <p:spPr>
          <a:xfrm>
            <a:off x="2400300" y="5429250"/>
            <a:ext cx="6553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975" b="1" dirty="0">
                <a:solidFill>
                  <a:srgbClr val="5B5B5B"/>
                </a:solidFill>
              </a:rPr>
              <a:t>ⓘ</a:t>
            </a:r>
            <a:r>
              <a:rPr lang="en-US" sz="1050" dirty="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122088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6648C7-C994-B667-10AE-F12B71C93686}"/>
              </a:ext>
            </a:extLst>
          </p:cNvPr>
          <p:cNvPicPr>
            <a:picLocks/>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2401253" y="1238250"/>
            <a:ext cx="914400" cy="382595"/>
          </a:xfrm>
          <a:prstGeom prst="rect">
            <a:avLst/>
          </a:prstGeom>
        </p:spPr>
      </p:pic>
      <p:pic>
        <p:nvPicPr>
          <p:cNvPr id="5" name="Picture 4">
            <a:extLst>
              <a:ext uri="{FF2B5EF4-FFF2-40B4-BE49-F238E27FC236}">
                <a16:creationId xmlns:a16="http://schemas.microsoft.com/office/drawing/2014/main" id="{AA80ACEB-9517-65E2-4538-F76E6E096EFD}"/>
              </a:ext>
            </a:extLst>
          </p:cNvPr>
          <p:cNvPicPr>
            <a:picLocks/>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a:off x="381000" y="2514600"/>
            <a:ext cx="1828800" cy="1828800"/>
          </a:xfrm>
          <a:prstGeom prst="rect">
            <a:avLst/>
          </a:prstGeom>
        </p:spPr>
      </p:pic>
      <p:sp>
        <p:nvSpPr>
          <p:cNvPr id="6" name="Rectangle 5">
            <a:extLst>
              <a:ext uri="{FF2B5EF4-FFF2-40B4-BE49-F238E27FC236}">
                <a16:creationId xmlns:a16="http://schemas.microsoft.com/office/drawing/2014/main" id="{C0171A5D-F215-3DAE-A657-1B3379D99DD1}"/>
              </a:ext>
            </a:extLst>
          </p:cNvPr>
          <p:cNvSpPr/>
          <p:nvPr>
            <p:custDataLst>
              <p:tags r:id="rId4"/>
            </p:custDataLst>
          </p:nvPr>
        </p:nvSpPr>
        <p:spPr>
          <a:xfrm>
            <a:off x="2400300" y="2786063"/>
            <a:ext cx="6362700" cy="1285875"/>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700" b="1">
                <a:solidFill>
                  <a:srgbClr val="5B5B5B"/>
                </a:solidFill>
              </a:rPr>
              <a:t>How did you get good at the thing you are good at doing?</a:t>
            </a:r>
          </a:p>
        </p:txBody>
      </p:sp>
      <p:sp>
        <p:nvSpPr>
          <p:cNvPr id="7" name="Rectangle 6">
            <a:extLst>
              <a:ext uri="{FF2B5EF4-FFF2-40B4-BE49-F238E27FC236}">
                <a16:creationId xmlns:a16="http://schemas.microsoft.com/office/drawing/2014/main" id="{EAF130FB-5584-7075-70CA-83AD4DE88E81}"/>
              </a:ext>
            </a:extLst>
          </p:cNvPr>
          <p:cNvSpPr/>
          <p:nvPr>
            <p:custDataLst>
              <p:tags r:id="rId5"/>
            </p:custDataLst>
          </p:nvPr>
        </p:nvSpPr>
        <p:spPr>
          <a:xfrm>
            <a:off x="2400300" y="5429250"/>
            <a:ext cx="6553200" cy="382594"/>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975" b="1">
                <a:solidFill>
                  <a:srgbClr val="5B5B5B"/>
                </a:solidFill>
              </a:rPr>
              <a:t>ⓘ</a:t>
            </a:r>
            <a:r>
              <a:rPr lang="en-US" sz="105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217407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 tmFilter="0, 0; .2, .5; .8, .5; 1, 0"/>
                                        <p:tgtEl>
                                          <p:spTgt spid="6"/>
                                        </p:tgtEl>
                                      </p:cBhvr>
                                    </p:animEffect>
                                    <p:animScale>
                                      <p:cBhvr>
                                        <p:cTn id="7" dur="25"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2F12-6262-BBF6-CE30-320F3E9DC3B0}"/>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 – Staff Introduction &amp; Project Launch</a:t>
            </a:r>
            <a:endParaRPr lang="en-US" dirty="0"/>
          </a:p>
        </p:txBody>
      </p:sp>
      <p:sp>
        <p:nvSpPr>
          <p:cNvPr id="3" name="Content Placeholder 2">
            <a:extLst>
              <a:ext uri="{FF2B5EF4-FFF2-40B4-BE49-F238E27FC236}">
                <a16:creationId xmlns:a16="http://schemas.microsoft.com/office/drawing/2014/main" id="{4645BE72-9AD8-0657-E15A-BEC450188AEB}"/>
              </a:ext>
            </a:extLst>
          </p:cNvPr>
          <p:cNvSpPr>
            <a:spLocks noGrp="1"/>
          </p:cNvSpPr>
          <p:nvPr>
            <p:ph idx="1"/>
          </p:nvPr>
        </p:nvSpPr>
        <p:spPr/>
        <p:txBody>
          <a:bodyPr>
            <a:normAutofit/>
          </a:bodyPr>
          <a:lstStyle/>
          <a:p>
            <a:r>
              <a:rPr lang="en-US" sz="2400" dirty="0"/>
              <a:t>Chief Engineer (CE) &amp; Project Engineer (PE) Introductions</a:t>
            </a:r>
          </a:p>
          <a:p>
            <a:pPr lvl="1"/>
            <a:r>
              <a:rPr lang="en-US" sz="2000" dirty="0"/>
              <a:t>Both individuals will stop by to meet with the team</a:t>
            </a:r>
          </a:p>
          <a:p>
            <a:pPr lvl="1"/>
            <a:endParaRPr lang="en-US" sz="2000" dirty="0"/>
          </a:p>
          <a:p>
            <a:r>
              <a:rPr lang="en-US" sz="2400" dirty="0"/>
              <a:t>Project Description Review</a:t>
            </a:r>
          </a:p>
          <a:p>
            <a:pPr lvl="1"/>
            <a:r>
              <a:rPr lang="en-US" sz="2000" dirty="0"/>
              <a:t>If you have not read the document yet, NOW is your chance. You need that information to do the next step effectively!</a:t>
            </a:r>
          </a:p>
          <a:p>
            <a:pPr lvl="1"/>
            <a:endParaRPr lang="en-US" sz="2000" dirty="0"/>
          </a:p>
          <a:p>
            <a:r>
              <a:rPr lang="en-US" sz="2400" dirty="0"/>
              <a:t>Generate Project Questions</a:t>
            </a:r>
          </a:p>
        </p:txBody>
      </p:sp>
      <p:sp>
        <p:nvSpPr>
          <p:cNvPr id="5" name="Slide Number Placeholder 4">
            <a:extLst>
              <a:ext uri="{FF2B5EF4-FFF2-40B4-BE49-F238E27FC236}">
                <a16:creationId xmlns:a16="http://schemas.microsoft.com/office/drawing/2014/main" id="{2F71504E-42AC-4A63-8A7F-22B35B582C71}"/>
              </a:ext>
            </a:extLst>
          </p:cNvPr>
          <p:cNvSpPr>
            <a:spLocks noGrp="1"/>
          </p:cNvSpPr>
          <p:nvPr>
            <p:ph type="sldNum" sz="quarter" idx="12"/>
          </p:nvPr>
        </p:nvSpPr>
        <p:spPr>
          <a:xfrm>
            <a:off x="6457950" y="6356351"/>
            <a:ext cx="2057400" cy="365125"/>
          </a:xfrm>
        </p:spPr>
        <p:txBody>
          <a:bodyPr/>
          <a:lstStyle/>
          <a:p>
            <a:fld id="{028FE254-016A-4E51-98AE-D4B4E3F12C32}" type="slidenum">
              <a:rPr lang="en-US" sz="1200" smtClean="0"/>
              <a:t>25</a:t>
            </a:fld>
            <a:endParaRPr lang="en-US" dirty="0"/>
          </a:p>
        </p:txBody>
      </p:sp>
    </p:spTree>
    <p:extLst>
      <p:ext uri="{BB962C8B-B14F-4D97-AF65-F5344CB8AC3E}">
        <p14:creationId xmlns:p14="http://schemas.microsoft.com/office/powerpoint/2010/main" val="16639169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Project Engineer meets with each team:</a:t>
            </a:r>
          </a:p>
          <a:p>
            <a:pPr lvl="2"/>
            <a:r>
              <a:rPr lang="en-US" sz="2550" dirty="0">
                <a:ea typeface="+mn-lt"/>
                <a:cs typeface="+mn-lt"/>
              </a:rPr>
              <a:t>Explain the PE Role</a:t>
            </a:r>
          </a:p>
          <a:p>
            <a:pPr lvl="2"/>
            <a:r>
              <a:rPr lang="en-US" sz="2550" dirty="0">
                <a:ea typeface="+mn-lt"/>
                <a:cs typeface="+mn-lt"/>
              </a:rPr>
              <a:t>Check on team status / welfare</a:t>
            </a:r>
          </a:p>
          <a:p>
            <a:pPr lvl="2"/>
            <a:r>
              <a:rPr lang="en-US" sz="2550" dirty="0">
                <a:ea typeface="+mn-lt"/>
                <a:cs typeface="+mn-lt"/>
              </a:rPr>
              <a:t>Team member introductions </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26</a:t>
            </a:fld>
            <a:endParaRPr lang="en-US" sz="1200" dirty="0"/>
          </a:p>
        </p:txBody>
      </p:sp>
      <p:sp>
        <p:nvSpPr>
          <p:cNvPr id="5" name="TextBox 4"/>
          <p:cNvSpPr txBox="1"/>
          <p:nvPr/>
        </p:nvSpPr>
        <p:spPr>
          <a:xfrm>
            <a:off x="999093" y="4267200"/>
            <a:ext cx="5935108"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32410559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lnSpc>
                <a:spcPct val="150000"/>
              </a:lnSpc>
              <a:buNone/>
            </a:pPr>
            <a:r>
              <a:rPr lang="en-US" sz="2850" dirty="0">
                <a:ea typeface="+mn-lt"/>
                <a:cs typeface="+mn-lt"/>
              </a:rPr>
              <a:t>Chief Engineer meets with each team:</a:t>
            </a:r>
          </a:p>
          <a:p>
            <a:pPr lvl="2"/>
            <a:r>
              <a:rPr lang="en-US" sz="2550" dirty="0">
                <a:ea typeface="+mn-lt"/>
                <a:cs typeface="+mn-lt"/>
              </a:rPr>
              <a:t>Explain the CE role</a:t>
            </a:r>
          </a:p>
          <a:p>
            <a:pPr lvl="2"/>
            <a:r>
              <a:rPr lang="en-US" sz="2550" dirty="0">
                <a:ea typeface="+mn-lt"/>
                <a:cs typeface="+mn-lt"/>
              </a:rPr>
              <a:t>Check on team status / welfare</a:t>
            </a:r>
          </a:p>
          <a:p>
            <a:pPr lvl="2"/>
            <a:r>
              <a:rPr lang="en-US" sz="2550" dirty="0">
                <a:ea typeface="+mn-lt"/>
                <a:cs typeface="+mn-lt"/>
              </a:rPr>
              <a:t>Team member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27</a:t>
            </a:fld>
            <a:endParaRPr lang="en-US" sz="1200" dirty="0"/>
          </a:p>
        </p:txBody>
      </p:sp>
      <p:sp>
        <p:nvSpPr>
          <p:cNvPr id="6" name="TextBox 5"/>
          <p:cNvSpPr txBox="1"/>
          <p:nvPr/>
        </p:nvSpPr>
        <p:spPr>
          <a:xfrm>
            <a:off x="999093" y="4724400"/>
            <a:ext cx="5935108"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Review Project Description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lvl="2">
              <a:lnSpc>
                <a:spcPct val="100000"/>
              </a:lnSpc>
            </a:pPr>
            <a:r>
              <a:rPr lang="en-US" sz="3200" dirty="0">
                <a:ea typeface="+mn-lt"/>
                <a:cs typeface="+mn-lt"/>
              </a:rPr>
              <a:t>Re-Read Project Description</a:t>
            </a:r>
          </a:p>
          <a:p>
            <a:pPr lvl="2">
              <a:lnSpc>
                <a:spcPct val="100000"/>
              </a:lnSpc>
            </a:pPr>
            <a:endParaRPr lang="en-US" sz="3200" dirty="0">
              <a:ea typeface="+mn-lt"/>
              <a:cs typeface="+mn-lt"/>
            </a:endParaRPr>
          </a:p>
          <a:p>
            <a:pPr lvl="2">
              <a:lnSpc>
                <a:spcPct val="100000"/>
              </a:lnSpc>
            </a:pPr>
            <a:r>
              <a:rPr lang="en-US" sz="3200" dirty="0">
                <a:ea typeface="+mn-lt"/>
                <a:cs typeface="+mn-lt"/>
              </a:rPr>
              <a:t>PE is available to answer any fundamental project questions the Team may have</a:t>
            </a:r>
          </a:p>
          <a:p>
            <a:pPr marL="1028700" lvl="3" indent="0">
              <a:lnSpc>
                <a:spcPct val="100000"/>
              </a:lnSpc>
              <a:buNone/>
            </a:pPr>
            <a:r>
              <a:rPr lang="en-US" sz="3200" dirty="0">
                <a:ea typeface="+mn-lt"/>
                <a:cs typeface="+mn-lt"/>
              </a:rPr>
              <a:t>- </a:t>
            </a:r>
            <a:r>
              <a:rPr lang="en-US" sz="2800" dirty="0">
                <a:ea typeface="+mn-lt"/>
                <a:cs typeface="+mn-lt"/>
              </a:rPr>
              <a:t>Write these questions on the Whiteboard</a:t>
            </a:r>
            <a:endParaRPr lang="en-US" sz="320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28</a:t>
            </a:fld>
            <a:endParaRPr lang="en-US" sz="1200" dirty="0"/>
          </a:p>
        </p:txBody>
      </p:sp>
    </p:spTree>
    <p:extLst>
      <p:ext uri="{BB962C8B-B14F-4D97-AF65-F5344CB8AC3E}">
        <p14:creationId xmlns:p14="http://schemas.microsoft.com/office/powerpoint/2010/main" val="9006803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algn="ctr"/>
            <a:r>
              <a:rPr lang="en-US" dirty="0"/>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algn="ctr"/>
            <a:r>
              <a:rPr lang="en-US" dirty="0"/>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algn="ctr"/>
            <a:r>
              <a:rPr lang="en-US" dirty="0"/>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algn="ctr"/>
            <a:r>
              <a:rPr lang="en-US" dirty="0"/>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algn="ctr"/>
            <a:r>
              <a:rPr lang="en-US" dirty="0"/>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
        <p:nvSpPr>
          <p:cNvPr id="7" name="TextBox 6">
            <a:extLst>
              <a:ext uri="{FF2B5EF4-FFF2-40B4-BE49-F238E27FC236}">
                <a16:creationId xmlns:a16="http://schemas.microsoft.com/office/drawing/2014/main" id="{9838291D-61D4-EFAA-6DC6-F5AC4F3BF460}"/>
              </a:ext>
            </a:extLst>
          </p:cNvPr>
          <p:cNvSpPr txBox="1"/>
          <p:nvPr/>
        </p:nvSpPr>
        <p:spPr>
          <a:xfrm>
            <a:off x="6034332" y="1883551"/>
            <a:ext cx="1433267" cy="369332"/>
          </a:xfrm>
          <a:prstGeom prst="rect">
            <a:avLst/>
          </a:prstGeom>
          <a:noFill/>
          <a:ln w="28575">
            <a:solidFill>
              <a:srgbClr val="FF0000"/>
            </a:solidFill>
          </a:ln>
        </p:spPr>
        <p:txBody>
          <a:bodyPr wrap="square" rtlCol="0">
            <a:spAutoFit/>
          </a:bodyPr>
          <a:lstStyle/>
          <a:p>
            <a:pPr algn="ctr"/>
            <a:r>
              <a:rPr lang="en-US" dirty="0"/>
              <a:t>You are here!</a:t>
            </a:r>
          </a:p>
        </p:txBody>
      </p:sp>
    </p:spTree>
    <p:extLst>
      <p:ext uri="{BB962C8B-B14F-4D97-AF65-F5344CB8AC3E}">
        <p14:creationId xmlns:p14="http://schemas.microsoft.com/office/powerpoint/2010/main" val="1487663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spTree>
    <p:extLst>
      <p:ext uri="{BB962C8B-B14F-4D97-AF65-F5344CB8AC3E}">
        <p14:creationId xmlns:p14="http://schemas.microsoft.com/office/powerpoint/2010/main" val="360622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This exercise is intended to help you build on what you learned in IED</a:t>
            </a:r>
          </a:p>
          <a:p>
            <a:pPr lvl="1">
              <a:lnSpc>
                <a:spcPct val="100000"/>
              </a:lnSpc>
              <a:buFont typeface="Arial"/>
              <a:buChar char="•"/>
            </a:pPr>
            <a:r>
              <a:rPr lang="en-US" sz="2100" dirty="0">
                <a:ea typeface="+mn-lt"/>
                <a:cs typeface="+mn-lt"/>
              </a:rPr>
              <a:t>IED project was created by team, and therefore easier to identify Needs, as the team was the client</a:t>
            </a:r>
          </a:p>
          <a:p>
            <a:pPr lvl="1">
              <a:lnSpc>
                <a:spcPct val="100000"/>
              </a:lnSpc>
              <a:buFont typeface="Arial"/>
              <a:buChar char="•"/>
            </a:pPr>
            <a:r>
              <a:rPr lang="en-US" sz="2100" dirty="0">
                <a:ea typeface="+mn-lt"/>
                <a:cs typeface="+mn-lt"/>
              </a:rPr>
              <a:t>In capstone you are working for an external client and must practice understanding customer needs by interviewing client and asking questions</a:t>
            </a:r>
          </a:p>
          <a:p>
            <a:pPr lvl="1">
              <a:lnSpc>
                <a:spcPct val="100000"/>
              </a:lnSpc>
              <a:buFont typeface="Arial"/>
              <a:buChar char="•"/>
            </a:pPr>
            <a:r>
              <a:rPr lang="en-US" sz="2100" dirty="0">
                <a:ea typeface="+mn-lt"/>
                <a:cs typeface="+mn-lt"/>
              </a:rPr>
              <a:t>Based on the Project Description and your engineering knowledge, what questions can you ask the client to better understand and document their needs?</a:t>
            </a:r>
            <a:endParaRPr lang="en-US" sz="21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30</a:t>
            </a:fld>
            <a:endParaRPr lang="en-US" sz="1200" dirty="0"/>
          </a:p>
        </p:txBody>
      </p:sp>
    </p:spTree>
    <p:extLst>
      <p:ext uri="{BB962C8B-B14F-4D97-AF65-F5344CB8AC3E}">
        <p14:creationId xmlns:p14="http://schemas.microsoft.com/office/powerpoint/2010/main" val="13527202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20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Autofit/>
          </a:bodyPr>
          <a:lstStyle/>
          <a:p>
            <a:pPr>
              <a:lnSpc>
                <a:spcPct val="100000"/>
              </a:lnSpc>
              <a:buFont typeface="Arial"/>
              <a:buChar char="•"/>
            </a:pPr>
            <a:r>
              <a:rPr lang="en-US" sz="2400" dirty="0">
                <a:ea typeface="+mn-lt"/>
                <a:cs typeface="+mn-lt"/>
              </a:rPr>
              <a:t>These questions can be about any aspect of the project, but by the end of today MUST include questions targeted to functionality and goals</a:t>
            </a:r>
          </a:p>
          <a:p>
            <a:pPr>
              <a:lnSpc>
                <a:spcPct val="100000"/>
              </a:lnSpc>
            </a:pPr>
            <a:r>
              <a:rPr lang="en-US" sz="2400" dirty="0">
                <a:ea typeface="+mn-lt"/>
                <a:cs typeface="+mn-lt"/>
              </a:rPr>
              <a:t>Refer to the Project Description as needed</a:t>
            </a:r>
            <a:endParaRPr lang="en-US" sz="2400" dirty="0">
              <a:cs typeface="Calibri"/>
            </a:endParaRPr>
          </a:p>
          <a:p>
            <a:pPr>
              <a:lnSpc>
                <a:spcPct val="100000"/>
              </a:lnSpc>
            </a:pPr>
            <a:r>
              <a:rPr lang="en-US" sz="2400" dirty="0">
                <a:cs typeface="Calibri"/>
              </a:rPr>
              <a:t>Write individual questions on separate Post-It notes - ONE question per Post-It.</a:t>
            </a:r>
          </a:p>
          <a:p>
            <a:pPr>
              <a:lnSpc>
                <a:spcPct val="100000"/>
              </a:lnSpc>
            </a:pPr>
            <a:r>
              <a:rPr lang="en-US" sz="2400" dirty="0">
                <a:cs typeface="Calibri"/>
              </a:rPr>
              <a:t>Combine duplicate / similar ideas</a:t>
            </a:r>
          </a:p>
          <a:p>
            <a:pPr>
              <a:lnSpc>
                <a:spcPct val="100000"/>
              </a:lnSpc>
            </a:pPr>
            <a:r>
              <a:rPr lang="en-US" sz="2400" dirty="0">
                <a:cs typeface="Calibri"/>
              </a:rPr>
              <a:t>Discuss, collaborate, and add to the list of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31</a:t>
            </a:fld>
            <a:endParaRPr lang="en-US" sz="1200" dirty="0"/>
          </a:p>
        </p:txBody>
      </p:sp>
      <p:sp>
        <p:nvSpPr>
          <p:cNvPr id="4" name="TextBox 3"/>
          <p:cNvSpPr txBox="1"/>
          <p:nvPr/>
        </p:nvSpPr>
        <p:spPr>
          <a:xfrm>
            <a:off x="2095500" y="5340688"/>
            <a:ext cx="5143500" cy="1015663"/>
          </a:xfrm>
          <a:prstGeom prst="rect">
            <a:avLst/>
          </a:prstGeom>
          <a:noFill/>
          <a:ln w="28575">
            <a:solidFill>
              <a:srgbClr val="FF0000"/>
            </a:solidFill>
          </a:ln>
        </p:spPr>
        <p:txBody>
          <a:bodyPr wrap="square" rtlCol="0">
            <a:spAutoFit/>
          </a:bodyPr>
          <a:lstStyle/>
          <a:p>
            <a:pPr marL="342900" indent="-342900">
              <a:buFont typeface="Arial" panose="020B0604020202020204" pitchFamily="34" charset="0"/>
              <a:buChar char="•"/>
            </a:pPr>
            <a:r>
              <a:rPr lang="en-US" sz="2000" dirty="0">
                <a:cs typeface="Calibri"/>
              </a:rPr>
              <a:t>Take photo of board BEFORE end of meeting to preserve the list for Day 2 activity. </a:t>
            </a:r>
          </a:p>
          <a:p>
            <a:pPr marL="342900" indent="-342900">
              <a:buFont typeface="Arial" panose="020B0604020202020204" pitchFamily="34" charset="0"/>
              <a:buChar char="•"/>
            </a:pPr>
            <a:r>
              <a:rPr lang="en-US" sz="2000" dirty="0">
                <a:cs typeface="Calibri"/>
              </a:rPr>
              <a:t>Post photo to Webex project space</a:t>
            </a:r>
          </a:p>
        </p:txBody>
      </p:sp>
    </p:spTree>
    <p:extLst>
      <p:ext uri="{BB962C8B-B14F-4D97-AF65-F5344CB8AC3E}">
        <p14:creationId xmlns:p14="http://schemas.microsoft.com/office/powerpoint/2010/main" val="10141505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Question Prompts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sz="half" idx="1"/>
          </p:nvPr>
        </p:nvSpPr>
        <p:spPr/>
        <p:txBody>
          <a:bodyPr vert="horz" lIns="91440" tIns="45720" rIns="91440" bIns="45720" rtlCol="0" anchor="t">
            <a:normAutofit/>
          </a:bodyPr>
          <a:lstStyle/>
          <a:p>
            <a:pPr lvl="1">
              <a:lnSpc>
                <a:spcPct val="150000"/>
              </a:lnSpc>
              <a:buFont typeface="Arial"/>
              <a:buChar char="•"/>
            </a:pPr>
            <a:r>
              <a:rPr lang="en-US" sz="2800" dirty="0">
                <a:cs typeface="Calibri"/>
              </a:rPr>
              <a:t>Functionality</a:t>
            </a:r>
          </a:p>
          <a:p>
            <a:pPr lvl="1">
              <a:lnSpc>
                <a:spcPct val="150000"/>
              </a:lnSpc>
              <a:buFont typeface="Arial"/>
              <a:buChar char="•"/>
            </a:pPr>
            <a:r>
              <a:rPr lang="en-US" sz="2800" dirty="0">
                <a:cs typeface="Calibri"/>
              </a:rPr>
              <a:t>Performance </a:t>
            </a:r>
          </a:p>
          <a:p>
            <a:pPr lvl="1">
              <a:lnSpc>
                <a:spcPct val="150000"/>
              </a:lnSpc>
              <a:buFont typeface="Arial"/>
              <a:buChar char="•"/>
            </a:pPr>
            <a:r>
              <a:rPr lang="en-US" sz="2800" dirty="0">
                <a:cs typeface="Calibri"/>
              </a:rPr>
              <a:t>Quality</a:t>
            </a:r>
          </a:p>
          <a:p>
            <a:pPr lvl="1">
              <a:lnSpc>
                <a:spcPct val="150000"/>
              </a:lnSpc>
              <a:buFont typeface="Arial"/>
              <a:buChar char="•"/>
            </a:pPr>
            <a:r>
              <a:rPr lang="en-US" sz="2800" dirty="0">
                <a:cs typeface="Calibri"/>
              </a:rPr>
              <a:t>Usability</a:t>
            </a:r>
          </a:p>
          <a:p>
            <a:pPr lvl="1">
              <a:lnSpc>
                <a:spcPct val="150000"/>
              </a:lnSpc>
              <a:buFont typeface="Arial"/>
              <a:buChar char="•"/>
            </a:pPr>
            <a:r>
              <a:rPr lang="en-US" sz="2800" dirty="0">
                <a:cs typeface="Calibri"/>
              </a:rPr>
              <a:t>Accessibility</a:t>
            </a:r>
          </a:p>
          <a:p>
            <a:pPr lvl="1">
              <a:lnSpc>
                <a:spcPct val="150000"/>
              </a:lnSpc>
              <a:buFont typeface="Arial"/>
              <a:buChar char="•"/>
            </a:pPr>
            <a:r>
              <a:rPr lang="en-US" sz="2800" dirty="0">
                <a:cs typeface="Calibri"/>
              </a:rPr>
              <a:t>Reliability</a:t>
            </a:r>
          </a:p>
          <a:p>
            <a:pPr marL="0" indent="0">
              <a:buNone/>
            </a:pPr>
            <a:endParaRPr lang="en-US" sz="2800" dirty="0">
              <a:cs typeface="Calibri"/>
            </a:endParaRPr>
          </a:p>
        </p:txBody>
      </p:sp>
      <p:sp>
        <p:nvSpPr>
          <p:cNvPr id="4" name="Content Placeholder 3"/>
          <p:cNvSpPr>
            <a:spLocks noGrp="1"/>
          </p:cNvSpPr>
          <p:nvPr>
            <p:ph sz="half" idx="2"/>
          </p:nvPr>
        </p:nvSpPr>
        <p:spPr/>
        <p:txBody>
          <a:bodyPr>
            <a:normAutofit/>
          </a:bodyPr>
          <a:lstStyle/>
          <a:p>
            <a:pPr lvl="1">
              <a:lnSpc>
                <a:spcPct val="150000"/>
              </a:lnSpc>
              <a:buFont typeface="Arial"/>
              <a:buChar char="•"/>
            </a:pPr>
            <a:r>
              <a:rPr lang="en-US" sz="2800" dirty="0">
                <a:cs typeface="Calibri"/>
              </a:rPr>
              <a:t>Durability</a:t>
            </a:r>
          </a:p>
          <a:p>
            <a:pPr lvl="1">
              <a:lnSpc>
                <a:spcPct val="150000"/>
              </a:lnSpc>
              <a:buFont typeface="Arial"/>
              <a:buChar char="•"/>
            </a:pPr>
            <a:r>
              <a:rPr lang="en-US" sz="2800" dirty="0">
                <a:cs typeface="Calibri"/>
              </a:rPr>
              <a:t>Availability</a:t>
            </a:r>
          </a:p>
          <a:p>
            <a:pPr lvl="1">
              <a:lnSpc>
                <a:spcPct val="150000"/>
              </a:lnSpc>
              <a:buFont typeface="Arial"/>
              <a:buChar char="•"/>
            </a:pPr>
            <a:r>
              <a:rPr lang="en-US" sz="2800" dirty="0">
                <a:cs typeface="Calibri"/>
              </a:rPr>
              <a:t>Manufacturability</a:t>
            </a:r>
          </a:p>
          <a:p>
            <a:pPr lvl="1">
              <a:lnSpc>
                <a:spcPct val="150000"/>
              </a:lnSpc>
              <a:buFont typeface="Arial"/>
              <a:buChar char="•"/>
            </a:pPr>
            <a:r>
              <a:rPr lang="en-US" sz="2800" dirty="0">
                <a:cs typeface="Calibri"/>
              </a:rPr>
              <a:t>Maintainability</a:t>
            </a:r>
          </a:p>
          <a:p>
            <a:pPr lvl="1">
              <a:lnSpc>
                <a:spcPct val="150000"/>
              </a:lnSpc>
              <a:buFont typeface="Arial"/>
              <a:buChar char="•"/>
            </a:pPr>
            <a:r>
              <a:rPr lang="en-US" sz="2800" dirty="0">
                <a:cs typeface="Calibri"/>
              </a:rPr>
              <a:t>Environmental Impact</a:t>
            </a:r>
          </a:p>
          <a:p>
            <a:pPr lvl="1">
              <a:lnSpc>
                <a:spcPct val="150000"/>
              </a:lnSpc>
              <a:buFont typeface="Arial"/>
              <a:buChar char="•"/>
            </a:pPr>
            <a:r>
              <a:rPr lang="en-US" sz="2800" dirty="0">
                <a:cs typeface="Calibri"/>
              </a:rPr>
              <a:t>Interfaces</a:t>
            </a:r>
          </a:p>
          <a:p>
            <a:pPr lvl="1">
              <a:lnSpc>
                <a:spcPct val="150000"/>
              </a:lnSpc>
              <a:buFont typeface="Arial"/>
              <a:buChar char="•"/>
            </a:pPr>
            <a:endParaRPr lang="en-US" sz="28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32</a:t>
            </a:fld>
            <a:endParaRPr lang="en-US" sz="1200" dirty="0"/>
          </a:p>
        </p:txBody>
      </p:sp>
      <p:sp>
        <p:nvSpPr>
          <p:cNvPr id="5" name="TextBox 4"/>
          <p:cNvSpPr txBox="1"/>
          <p:nvPr/>
        </p:nvSpPr>
        <p:spPr>
          <a:xfrm>
            <a:off x="628650" y="1371600"/>
            <a:ext cx="4512326" cy="646331"/>
          </a:xfrm>
          <a:prstGeom prst="rect">
            <a:avLst/>
          </a:prstGeom>
          <a:noFill/>
        </p:spPr>
        <p:txBody>
          <a:bodyPr wrap="none" rtlCol="0">
            <a:spAutoFit/>
          </a:bodyPr>
          <a:lstStyle/>
          <a:p>
            <a:r>
              <a:rPr lang="en-US" dirty="0">
                <a:cs typeface="Calibri"/>
              </a:rPr>
              <a:t>Potential topic areas for generating questions:</a:t>
            </a:r>
          </a:p>
          <a:p>
            <a:endParaRPr lang="en-US" dirty="0"/>
          </a:p>
        </p:txBody>
      </p:sp>
    </p:spTree>
    <p:extLst>
      <p:ext uri="{BB962C8B-B14F-4D97-AF65-F5344CB8AC3E}">
        <p14:creationId xmlns:p14="http://schemas.microsoft.com/office/powerpoint/2010/main" val="4076130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During the second week, there will be an off-site, peer-led, Team-Building Retreat</a:t>
            </a:r>
          </a:p>
          <a:p>
            <a:r>
              <a:rPr lang="en-US" dirty="0">
                <a:cs typeface="Calibri"/>
              </a:rPr>
              <a:t>Retreat Goals:</a:t>
            </a:r>
          </a:p>
          <a:p>
            <a:pPr marR="0" lvl="1">
              <a:lnSpc>
                <a:spcPct val="80000"/>
              </a:lnSpc>
              <a:spcAft>
                <a:spcPts val="0"/>
              </a:spcAft>
            </a:pPr>
            <a:r>
              <a:rPr lang="en-US" sz="2400" dirty="0">
                <a:cs typeface="Calibri"/>
              </a:rPr>
              <a:t>Build positive foundations of teamwork and communication.</a:t>
            </a:r>
          </a:p>
          <a:p>
            <a:pPr marR="0" lvl="1">
              <a:lnSpc>
                <a:spcPct val="80000"/>
              </a:lnSpc>
              <a:spcAft>
                <a:spcPts val="0"/>
              </a:spcAft>
            </a:pPr>
            <a:r>
              <a:rPr lang="en-US" sz="2400" dirty="0">
                <a:cs typeface="Calibri"/>
              </a:rPr>
              <a:t>Foster motivation and accountability within teams.</a:t>
            </a:r>
          </a:p>
          <a:p>
            <a:pPr marR="0" lvl="1">
              <a:lnSpc>
                <a:spcPct val="80000"/>
              </a:lnSpc>
              <a:spcAft>
                <a:spcPts val="0"/>
              </a:spcAft>
            </a:pPr>
            <a:r>
              <a:rPr lang="en-US" sz="2400" dirty="0">
                <a:cs typeface="Calibri"/>
              </a:rPr>
              <a:t>Enhance leadership, working together, and getting to know each other.</a:t>
            </a:r>
          </a:p>
          <a:p>
            <a:pPr marR="0" lvl="1">
              <a:lnSpc>
                <a:spcPct val="80000"/>
              </a:lnSpc>
              <a:spcAft>
                <a:spcPts val="0"/>
              </a:spcAft>
            </a:pPr>
            <a:r>
              <a:rPr lang="en-US" sz="2400" dirty="0">
                <a:cs typeface="Calibri"/>
              </a:rPr>
              <a:t>Understand the importance of eye contact and active listening.</a:t>
            </a:r>
          </a:p>
          <a:p>
            <a:pPr marL="457200" lvl="1" indent="0">
              <a:buNone/>
            </a:pP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33</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a:xfrm>
            <a:off x="-1104900" y="240507"/>
            <a:ext cx="8229600" cy="1143000"/>
          </a:xfrm>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152400" y="1699419"/>
            <a:ext cx="8229600" cy="4525963"/>
          </a:xfrm>
        </p:spPr>
        <p:txBody>
          <a:bodyPr vert="horz" lIns="91440" tIns="45720" rIns="91440" bIns="45720" rtlCol="0" anchor="t">
            <a:normAutofit fontScale="92500" lnSpcReduction="20000"/>
          </a:bodyPr>
          <a:lstStyle/>
          <a:p>
            <a:r>
              <a:rPr lang="en-US" dirty="0">
                <a:cs typeface="Calibri"/>
              </a:rPr>
              <a:t>Location – Meet in the JEC 3222</a:t>
            </a:r>
          </a:p>
          <a:p>
            <a:r>
              <a:rPr lang="en-US" dirty="0">
                <a:cs typeface="Calibri"/>
              </a:rPr>
              <a:t>Schedule - Three options:</a:t>
            </a:r>
          </a:p>
          <a:p>
            <a:pPr lvl="1">
              <a:tabLst>
                <a:tab pos="2514600" algn="l"/>
                <a:tab pos="3597275" algn="l"/>
              </a:tabLst>
            </a:pPr>
            <a:r>
              <a:rPr lang="en-US" dirty="0">
                <a:cs typeface="Calibri"/>
              </a:rPr>
              <a:t>Wednesday	01/17	6:00-8PM</a:t>
            </a:r>
          </a:p>
          <a:p>
            <a:pPr lvl="1">
              <a:tabLst>
                <a:tab pos="2514600" algn="l"/>
                <a:tab pos="3597275" algn="l"/>
              </a:tabLst>
            </a:pPr>
            <a:r>
              <a:rPr lang="en-US" dirty="0">
                <a:cs typeface="Calibri"/>
              </a:rPr>
              <a:t>Saturday	01/20	10:00AM-NOON</a:t>
            </a:r>
          </a:p>
          <a:p>
            <a:pPr lvl="1">
              <a:tabLst>
                <a:tab pos="2514600" algn="l"/>
                <a:tab pos="3597275" algn="l"/>
              </a:tabLst>
            </a:pPr>
            <a:r>
              <a:rPr lang="en-US" dirty="0">
                <a:cs typeface="Calibri"/>
              </a:rPr>
              <a:t>Sunday	01/21	10:00AM-NOON</a:t>
            </a:r>
          </a:p>
          <a:p>
            <a:r>
              <a:rPr lang="en-US" dirty="0">
                <a:cs typeface="Calibri"/>
              </a:rPr>
              <a:t>Attendance is expected (and incentivized with a little treat)</a:t>
            </a:r>
          </a:p>
          <a:p>
            <a:pPr lvl="1"/>
            <a:r>
              <a:rPr lang="en-US" dirty="0">
                <a:cs typeface="Calibri"/>
              </a:rPr>
              <a:t>Goal is to have entire or majority of team at one session</a:t>
            </a:r>
          </a:p>
          <a:p>
            <a:pPr lvl="1"/>
            <a:r>
              <a:rPr lang="en-US" dirty="0">
                <a:cs typeface="Calibri"/>
              </a:rPr>
              <a:t>If entire team can’t make same session, individuals will work with other teams during the event</a:t>
            </a:r>
          </a:p>
        </p:txBody>
      </p:sp>
      <p:sp>
        <p:nvSpPr>
          <p:cNvPr id="5" name="Slide Number Placeholder 4"/>
          <p:cNvSpPr>
            <a:spLocks noGrp="1"/>
          </p:cNvSpPr>
          <p:nvPr>
            <p:ph type="sldNum" sz="quarter" idx="12"/>
          </p:nvPr>
        </p:nvSpPr>
        <p:spPr/>
        <p:txBody>
          <a:bodyPr/>
          <a:lstStyle/>
          <a:p>
            <a:fld id="{B044824F-EBE0-443F-8A8F-F64816AF04DC}" type="slidenum">
              <a:rPr lang="en-US" smtClean="0"/>
              <a:t>34</a:t>
            </a:fld>
            <a:endParaRPr lang="en-US" dirty="0"/>
          </a:p>
        </p:txBody>
      </p:sp>
      <p:pic>
        <p:nvPicPr>
          <p:cNvPr id="6" name="Picture 5" descr="A group of people playing tug of war&#10;&#10;Description automatically generated">
            <a:extLst>
              <a:ext uri="{FF2B5EF4-FFF2-40B4-BE49-F238E27FC236}">
                <a16:creationId xmlns:a16="http://schemas.microsoft.com/office/drawing/2014/main" id="{A3420484-37DB-DF0E-F839-17B4567272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562600" y="304800"/>
            <a:ext cx="3429000" cy="2286000"/>
          </a:xfrm>
          <a:prstGeom prst="rect">
            <a:avLst/>
          </a:prstGeom>
        </p:spPr>
      </p:pic>
    </p:spTree>
    <p:extLst>
      <p:ext uri="{BB962C8B-B14F-4D97-AF65-F5344CB8AC3E}">
        <p14:creationId xmlns:p14="http://schemas.microsoft.com/office/powerpoint/2010/main" val="1311940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Team-Building Retreat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5105400" cy="4525963"/>
          </a:xfrm>
        </p:spPr>
        <p:txBody>
          <a:bodyPr vert="horz" lIns="91440" tIns="45720" rIns="91440" bIns="45720" rtlCol="0" anchor="t">
            <a:normAutofit/>
          </a:bodyPr>
          <a:lstStyle/>
          <a:p>
            <a:r>
              <a:rPr lang="en-US" dirty="0">
                <a:cs typeface="Calibri"/>
              </a:rPr>
              <a:t>Action Required!</a:t>
            </a:r>
          </a:p>
          <a:p>
            <a:pPr lvl="1"/>
            <a:r>
              <a:rPr lang="en-US" dirty="0">
                <a:cs typeface="Calibri"/>
              </a:rPr>
              <a:t>Determine which session works best for team</a:t>
            </a:r>
          </a:p>
          <a:p>
            <a:pPr lvl="1"/>
            <a:r>
              <a:rPr lang="en-US" dirty="0">
                <a:cs typeface="Calibri"/>
              </a:rPr>
              <a:t>Each individual must register by Close of Business (COB) on Tuesday, 01/16/24 at: </a:t>
            </a:r>
            <a:r>
              <a:rPr lang="en-US" sz="2000" dirty="0">
                <a:hlinkClick r:id="rId3"/>
              </a:rPr>
              <a:t>Capstone S24 LEAP Training Sign Up - Google Sheet</a:t>
            </a:r>
            <a:endParaRPr lang="en-US" sz="3200" dirty="0">
              <a:latin typeface="Calibri" panose="020F0502020204030204" pitchFamily="34" charset="0"/>
            </a:endParaRPr>
          </a:p>
          <a:p>
            <a:pPr lvl="1"/>
            <a:endParaRPr lang="en-US" sz="1800" u="sng" dirty="0">
              <a:solidFill>
                <a:srgbClr val="0563C1"/>
              </a:solidFill>
              <a:latin typeface="Calibri" panose="020F0502020204030204" pitchFamily="34" charset="0"/>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35</a:t>
            </a:fld>
            <a:endParaRPr lang="en-US" dirty="0"/>
          </a:p>
        </p:txBody>
      </p:sp>
      <p:pic>
        <p:nvPicPr>
          <p:cNvPr id="6" name="Picture 5" descr="A group of people in helmets on a tree trunk&#10;&#10;Description automatically generated">
            <a:extLst>
              <a:ext uri="{FF2B5EF4-FFF2-40B4-BE49-F238E27FC236}">
                <a16:creationId xmlns:a16="http://schemas.microsoft.com/office/drawing/2014/main" id="{8B87BA5F-9A6D-91FF-C5E7-8B5911BEBF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3075" y="1524000"/>
            <a:ext cx="3048000" cy="4061460"/>
          </a:xfrm>
          <a:prstGeom prst="rect">
            <a:avLst/>
          </a:prstGeom>
        </p:spPr>
      </p:pic>
    </p:spTree>
    <p:extLst>
      <p:ext uri="{BB962C8B-B14F-4D97-AF65-F5344CB8AC3E}">
        <p14:creationId xmlns:p14="http://schemas.microsoft.com/office/powerpoint/2010/main" val="20606818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Each day of the scaffolded meetings will end with a wrap-up and discussion of next steps</a:t>
            </a:r>
          </a:p>
          <a:p>
            <a:endParaRPr lang="en-US" dirty="0">
              <a:cs typeface="Calibri"/>
            </a:endParaRPr>
          </a:p>
          <a:p>
            <a:r>
              <a:rPr lang="en-US" dirty="0">
                <a:cs typeface="Calibri"/>
              </a:rPr>
              <a:t>Team Engineers (YOU) are expected to complete Action Items/Meeting Prep work between in-class meetings to be prepared and make efficient use of meeting time.</a:t>
            </a:r>
          </a:p>
        </p:txBody>
      </p:sp>
      <p:sp>
        <p:nvSpPr>
          <p:cNvPr id="5" name="Slide Number Placeholder 4"/>
          <p:cNvSpPr>
            <a:spLocks noGrp="1"/>
          </p:cNvSpPr>
          <p:nvPr>
            <p:ph type="sldNum" sz="quarter" idx="12"/>
          </p:nvPr>
        </p:nvSpPr>
        <p:spPr/>
        <p:txBody>
          <a:bodyPr/>
          <a:lstStyle/>
          <a:p>
            <a:fld id="{B044824F-EBE0-443F-8A8F-F64816AF04DC}" type="slidenum">
              <a:rPr lang="en-US" smtClean="0"/>
              <a:t>36</a:t>
            </a:fld>
            <a:endParaRPr lang="en-US" dirty="0"/>
          </a:p>
        </p:txBody>
      </p:sp>
    </p:spTree>
    <p:extLst>
      <p:ext uri="{BB962C8B-B14F-4D97-AF65-F5344CB8AC3E}">
        <p14:creationId xmlns:p14="http://schemas.microsoft.com/office/powerpoint/2010/main" val="40398300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On Day 2, teams will utilize the work started today and continued off-site. </a:t>
            </a:r>
          </a:p>
          <a:p>
            <a:pPr lvl="1"/>
            <a:r>
              <a:rPr lang="en-US" dirty="0">
                <a:cs typeface="Calibri"/>
              </a:rPr>
              <a:t>Questions will be categorized then answered by team members, PE, or client.</a:t>
            </a:r>
          </a:p>
          <a:p>
            <a:pPr lvl="2"/>
            <a:r>
              <a:rPr lang="en-US" dirty="0">
                <a:cs typeface="Calibri"/>
              </a:rPr>
              <a:t>Establishing a strong list of questions aids in having a productive Project Kickoff meeting.</a:t>
            </a:r>
          </a:p>
          <a:p>
            <a:pPr lvl="2"/>
            <a:r>
              <a:rPr lang="en-US" dirty="0">
                <a:cs typeface="Calibri"/>
              </a:rPr>
              <a:t>Helping team members to begin answering questions about their project.</a:t>
            </a:r>
          </a:p>
          <a:p>
            <a:pPr lvl="1"/>
            <a:r>
              <a:rPr lang="en-US" dirty="0">
                <a:cs typeface="Calibri"/>
              </a:rPr>
              <a:t>Prepare for Project Kickoff meetings with clients to take place during Day 3 or 4 (project-dependent).</a:t>
            </a:r>
          </a:p>
        </p:txBody>
      </p:sp>
      <p:sp>
        <p:nvSpPr>
          <p:cNvPr id="5" name="Slide Number Placeholder 4"/>
          <p:cNvSpPr>
            <a:spLocks noGrp="1"/>
          </p:cNvSpPr>
          <p:nvPr>
            <p:ph type="sldNum" sz="quarter" idx="12"/>
          </p:nvPr>
        </p:nvSpPr>
        <p:spPr/>
        <p:txBody>
          <a:bodyPr/>
          <a:lstStyle/>
          <a:p>
            <a:fld id="{B044824F-EBE0-443F-8A8F-F64816AF04DC}" type="slidenum">
              <a:rPr lang="en-US" smtClean="0"/>
              <a:t>37</a:t>
            </a:fld>
            <a:endParaRPr lang="en-US" dirty="0"/>
          </a:p>
        </p:txBody>
      </p:sp>
    </p:spTree>
    <p:extLst>
      <p:ext uri="{BB962C8B-B14F-4D97-AF65-F5344CB8AC3E}">
        <p14:creationId xmlns:p14="http://schemas.microsoft.com/office/powerpoint/2010/main" val="25948241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904"/>
            <a:ext cx="7886700" cy="882440"/>
          </a:xfrm>
        </p:spPr>
        <p:txBody>
          <a:bodyPr/>
          <a:lstStyle/>
          <a:p>
            <a:r>
              <a:rPr lang="en-US" dirty="0"/>
              <a:t>Action Items / Meeting Prep</a:t>
            </a:r>
            <a:br>
              <a:rPr lang="en-US" dirty="0"/>
            </a:br>
            <a:r>
              <a:rPr lang="en-US" sz="1800" dirty="0"/>
              <a:t>(previously called homework, to be completed </a:t>
            </a:r>
            <a:r>
              <a:rPr lang="en-US" sz="1800" b="1" dirty="0"/>
              <a:t>BEFORE Meeting 2</a:t>
            </a:r>
            <a:r>
              <a:rPr lang="en-US" sz="1800" dirty="0"/>
              <a:t>)</a:t>
            </a:r>
          </a:p>
        </p:txBody>
      </p:sp>
      <p:grpSp>
        <p:nvGrpSpPr>
          <p:cNvPr id="5" name="Group 4">
            <a:extLst>
              <a:ext uri="{FF2B5EF4-FFF2-40B4-BE49-F238E27FC236}">
                <a16:creationId xmlns:a16="http://schemas.microsoft.com/office/drawing/2014/main" id="{32742114-C057-F324-7C84-F9AC2E8C5AB9}"/>
              </a:ext>
            </a:extLst>
          </p:cNvPr>
          <p:cNvGrpSpPr/>
          <p:nvPr/>
        </p:nvGrpSpPr>
        <p:grpSpPr>
          <a:xfrm>
            <a:off x="151576" y="1153017"/>
            <a:ext cx="8840847" cy="4215147"/>
            <a:chOff x="112653" y="2504716"/>
            <a:chExt cx="8840847" cy="4215147"/>
          </a:xfrm>
        </p:grpSpPr>
        <p:sp>
          <p:nvSpPr>
            <p:cNvPr id="10" name="Content Placeholder 2"/>
            <p:cNvSpPr txBox="1">
              <a:spLocks/>
            </p:cNvSpPr>
            <p:nvPr/>
          </p:nvSpPr>
          <p:spPr>
            <a:xfrm>
              <a:off x="1066800" y="2504716"/>
              <a:ext cx="7886700" cy="1263744"/>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600" dirty="0">
                  <a:solidFill>
                    <a:prstClr val="black"/>
                  </a:solidFill>
                  <a:latin typeface="Calibri" panose="020F0502020204030204"/>
                </a:rPr>
                <a:t>Identify time and register for Team Building Retreat at </a:t>
              </a:r>
            </a:p>
            <a:p>
              <a:pPr marL="457200" lvl="1" indent="0" defTabSz="685800">
                <a:spcBef>
                  <a:spcPts val="750"/>
                </a:spcBef>
                <a:buNone/>
              </a:pPr>
              <a:r>
                <a:rPr lang="en-US" sz="1600" u="sng" dirty="0">
                  <a:solidFill>
                    <a:srgbClr val="0563C1"/>
                  </a:solidFill>
                  <a:effectLst/>
                  <a:latin typeface="Calibri" panose="020F0502020204030204" pitchFamily="34" charset="0"/>
                  <a:ea typeface="Calibri" panose="020F0502020204030204" pitchFamily="34" charset="0"/>
                  <a:hlinkClick r:id="rId2"/>
                </a:rPr>
                <a:t>Capstone S24 LEAP Training Sign Up - Google </a:t>
              </a:r>
              <a:r>
                <a:rPr lang="en-US" sz="1600" u="sng" dirty="0">
                  <a:solidFill>
                    <a:srgbClr val="0563C1"/>
                  </a:solidFill>
                  <a:latin typeface="Calibri" panose="020F0502020204030204" pitchFamily="34" charset="0"/>
                  <a:hlinkClick r:id="rId2">
                    <a:extLst>
                      <a:ext uri="{A12FA001-AC4F-418D-AE19-62706E023703}">
                        <ahyp:hlinkClr xmlns:ahyp="http://schemas.microsoft.com/office/drawing/2018/hyperlinkcolor" val="tx"/>
                      </a:ext>
                    </a:extLst>
                  </a:hlinkClick>
                </a:rPr>
                <a:t>Shee</a:t>
              </a:r>
              <a:r>
                <a:rPr lang="en-US" sz="1600" u="sng" dirty="0">
                  <a:solidFill>
                    <a:srgbClr val="0563C1"/>
                  </a:solidFill>
                  <a:latin typeface="Calibri" panose="020F0502020204030204" pitchFamily="34" charset="0"/>
                </a:rPr>
                <a:t>t</a:t>
              </a:r>
              <a:endParaRPr lang="en-US" sz="16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1066800" y="3779346"/>
              <a:ext cx="7886700" cy="2940517"/>
            </a:xfrm>
            <a:prstGeom prst="rect">
              <a:avLst/>
            </a:prstGeom>
            <a:solidFill>
              <a:schemeClr val="accent6">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endParaRPr lang="en-US" sz="1725" dirty="0">
                <a:solidFill>
                  <a:prstClr val="black"/>
                </a:solidFill>
                <a:cs typeface="Calibri"/>
              </a:endParaRPr>
            </a:p>
            <a:p>
              <a:pPr marL="171450" indent="-171450" defTabSz="685800">
                <a:spcBef>
                  <a:spcPts val="750"/>
                </a:spcBef>
              </a:pPr>
              <a:r>
                <a:rPr lang="en-US" sz="3000" b="1" dirty="0">
                  <a:solidFill>
                    <a:srgbClr val="FF0000"/>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3"/>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800" dirty="0">
                  <a:solidFill>
                    <a:prstClr val="black"/>
                  </a:solidFill>
                  <a:latin typeface="Calibri" panose="020F0502020204030204"/>
                </a:rPr>
                <a:t>Registration button in upper right-hand corner</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rPr>
                <a:t>Login must be your RCSID (RPI email </a:t>
              </a:r>
              <a:r>
                <a:rPr lang="en-US" sz="1800" b="1" dirty="0">
                  <a:solidFill>
                    <a:prstClr val="black"/>
                  </a:solidFill>
                  <a:latin typeface="Calibri" panose="020F0502020204030204"/>
                </a:rPr>
                <a:t>before </a:t>
              </a:r>
              <a:r>
                <a:rPr lang="en-US" sz="1800" dirty="0">
                  <a:solidFill>
                    <a:prstClr val="black"/>
                  </a:solidFill>
                  <a:latin typeface="Calibri" panose="020F0502020204030204"/>
                </a:rPr>
                <a:t>the @ symbol)</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cs typeface="Calibri"/>
                </a:rPr>
                <a:t>Email must be your RPI email</a:t>
              </a:r>
            </a:p>
            <a:p>
              <a:pPr marL="598885" lvl="1" indent="-298847" defTabSz="685800">
                <a:spcBef>
                  <a:spcPts val="375"/>
                </a:spcBef>
              </a:pPr>
              <a:r>
                <a:rPr lang="en-US" sz="1800" dirty="0">
                  <a:solidFill>
                    <a:prstClr val="black"/>
                  </a:solidFill>
                  <a:latin typeface="Calibri" panose="020F0502020204030204"/>
                  <a:cs typeface="Calibri"/>
                </a:rPr>
                <a:t>Bookmark this site. You will use it </a:t>
              </a:r>
              <a:r>
                <a:rPr lang="en-US" sz="1800" b="1" dirty="0">
                  <a:solidFill>
                    <a:prstClr val="black"/>
                  </a:solidFill>
                  <a:latin typeface="Calibri" panose="020F0502020204030204"/>
                  <a:cs typeface="Calibri"/>
                </a:rPr>
                <a:t>A LOT </a:t>
              </a:r>
              <a:r>
                <a:rPr lang="en-US" sz="1800" dirty="0">
                  <a:solidFill>
                    <a:prstClr val="black"/>
                  </a:solidFill>
                  <a:latin typeface="Calibri" panose="020F0502020204030204"/>
                  <a:cs typeface="Calibri"/>
                </a:rPr>
                <a:t>for this course.</a:t>
              </a:r>
            </a:p>
            <a:p>
              <a:pPr marL="172641" indent="-172641" defTabSz="685800">
                <a:spcBef>
                  <a:spcPts val="750"/>
                </a:spcBef>
              </a:pPr>
              <a:r>
                <a:rPr lang="en-US" sz="16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4"/>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5584" y="284117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112653" y="499582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4" name="Group 3">
            <a:extLst>
              <a:ext uri="{FF2B5EF4-FFF2-40B4-BE49-F238E27FC236}">
                <a16:creationId xmlns:a16="http://schemas.microsoft.com/office/drawing/2014/main" id="{D45488A8-CF68-5E81-D789-06DD7CCBEE72}"/>
              </a:ext>
            </a:extLst>
          </p:cNvPr>
          <p:cNvGrpSpPr/>
          <p:nvPr/>
        </p:nvGrpSpPr>
        <p:grpSpPr>
          <a:xfrm>
            <a:off x="202630" y="5368164"/>
            <a:ext cx="8762473" cy="1371600"/>
            <a:chOff x="191027" y="1122230"/>
            <a:chExt cx="8762473" cy="1371600"/>
          </a:xfrm>
        </p:grpSpPr>
        <p:sp>
          <p:nvSpPr>
            <p:cNvPr id="8" name="Content Placeholder 2"/>
            <p:cNvSpPr txBox="1">
              <a:spLocks/>
            </p:cNvSpPr>
            <p:nvPr/>
          </p:nvSpPr>
          <p:spPr>
            <a:xfrm>
              <a:off x="1066800" y="1122230"/>
              <a:ext cx="7886700" cy="1371600"/>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rPr>
                <a:t>Re-read the Project Description with Meeting 1 Question Generation exercise in mind</a:t>
              </a:r>
            </a:p>
            <a:p>
              <a:pPr marL="171450" indent="-171450" defTabSz="685800">
                <a:spcBef>
                  <a:spcPts val="750"/>
                </a:spcBef>
              </a:pPr>
              <a:r>
                <a:rPr lang="en-US" sz="1500" dirty="0">
                  <a:solidFill>
                    <a:prstClr val="black"/>
                  </a:solidFill>
                  <a:latin typeface="Calibri" panose="020F0502020204030204"/>
                </a:rPr>
                <a:t>Post list of project questions to team’s Webex General space</a:t>
              </a:r>
            </a:p>
            <a:p>
              <a:pPr marL="171450" indent="-171450" defTabSz="685800">
                <a:lnSpc>
                  <a:spcPct val="120000"/>
                </a:lnSpc>
                <a:spcBef>
                  <a:spcPts val="750"/>
                </a:spcBef>
              </a:pPr>
              <a:r>
                <a:rPr lang="en-US" sz="1500" dirty="0">
                  <a:solidFill>
                    <a:prstClr val="black"/>
                  </a:solidFill>
                  <a:latin typeface="Calibri" panose="020F0502020204030204"/>
                </a:rPr>
                <a:t>Each team member add TWO additional project questions to team’s Webex General space for further discussion in Day 2</a:t>
              </a:r>
              <a:endParaRPr lang="en-US" sz="1500" dirty="0">
                <a:solidFill>
                  <a:prstClr val="black"/>
                </a:solidFill>
                <a:latin typeface="Calibri" panose="020F0502020204030204"/>
                <a:cs typeface="Calibri"/>
              </a:endParaRPr>
            </a:p>
          </p:txBody>
        </p:sp>
        <p:sp>
          <p:nvSpPr>
            <p:cNvPr id="14" name="Rectangle 13"/>
            <p:cNvSpPr/>
            <p:nvPr/>
          </p:nvSpPr>
          <p:spPr>
            <a:xfrm>
              <a:off x="191027" y="140587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38</a:t>
            </a:fld>
            <a:endParaRPr lang="en-US" sz="1200" dirty="0"/>
          </a:p>
        </p:txBody>
      </p:sp>
    </p:spTree>
    <p:extLst>
      <p:ext uri="{BB962C8B-B14F-4D97-AF65-F5344CB8AC3E}">
        <p14:creationId xmlns:p14="http://schemas.microsoft.com/office/powerpoint/2010/main" val="26990270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39</a:t>
            </a:fld>
            <a:endParaRPr lang="en-US" sz="1200" dirty="0"/>
          </a:p>
        </p:txBody>
      </p:sp>
      <p:sp>
        <p:nvSpPr>
          <p:cNvPr id="6" name="TextBox 5"/>
          <p:cNvSpPr txBox="1"/>
          <p:nvPr/>
        </p:nvSpPr>
        <p:spPr>
          <a:xfrm>
            <a:off x="447410" y="5500396"/>
            <a:ext cx="8345874" cy="769441"/>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meeting.</a:t>
            </a:r>
          </a:p>
          <a:p>
            <a:pPr algn="ctr"/>
            <a:r>
              <a:rPr lang="en-US" sz="1600" dirty="0"/>
              <a:t>Playbook -</a:t>
            </a:r>
            <a:r>
              <a:rPr lang="en-US" sz="1200" dirty="0"/>
              <a:t> </a:t>
            </a:r>
            <a:r>
              <a:rPr lang="en-US" sz="1200" dirty="0">
                <a:hlinkClick r:id="rId3"/>
              </a:rPr>
              <a:t>https://designlab.eng.rpi.edu/edn/projects/capstone-support-dev/wiki/Capstone_Playbook</a:t>
            </a:r>
            <a:endParaRPr lang="en-US" sz="1200" u="sng" dirty="0"/>
          </a:p>
          <a:p>
            <a:pPr algn="ctr"/>
            <a:endParaRPr lang="en-US" sz="1200" dirty="0"/>
          </a:p>
        </p:txBody>
      </p:sp>
      <p:grpSp>
        <p:nvGrpSpPr>
          <p:cNvPr id="4" name="Group 3">
            <a:extLst>
              <a:ext uri="{FF2B5EF4-FFF2-40B4-BE49-F238E27FC236}">
                <a16:creationId xmlns:a16="http://schemas.microsoft.com/office/drawing/2014/main" id="{9E9ED6A9-1670-6166-6F33-AAFFF96FC98D}"/>
              </a:ext>
            </a:extLst>
          </p:cNvPr>
          <p:cNvGrpSpPr/>
          <p:nvPr/>
        </p:nvGrpSpPr>
        <p:grpSpPr>
          <a:xfrm>
            <a:off x="6858000" y="511662"/>
            <a:ext cx="2999703" cy="830997"/>
            <a:chOff x="7086600" y="886834"/>
            <a:chExt cx="2999703" cy="830997"/>
          </a:xfrm>
        </p:grpSpPr>
        <p:sp>
          <p:nvSpPr>
            <p:cNvPr id="7" name="TextBox 6">
              <a:extLst>
                <a:ext uri="{FF2B5EF4-FFF2-40B4-BE49-F238E27FC236}">
                  <a16:creationId xmlns:a16="http://schemas.microsoft.com/office/drawing/2014/main" id="{671B7D71-B10C-1FEC-222C-46D1A90BAE33}"/>
                </a:ext>
              </a:extLst>
            </p:cNvPr>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9" name="Oval 8">
              <a:extLst>
                <a:ext uri="{FF2B5EF4-FFF2-40B4-BE49-F238E27FC236}">
                  <a16:creationId xmlns:a16="http://schemas.microsoft.com/office/drawing/2014/main" id="{BA572AC6-823C-F2E8-B9C0-CDCDA0CB09AE}"/>
                </a:ext>
              </a:extLst>
            </p:cNvPr>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0" name="Isosceles Triangle 9">
              <a:extLst>
                <a:ext uri="{FF2B5EF4-FFF2-40B4-BE49-F238E27FC236}">
                  <a16:creationId xmlns:a16="http://schemas.microsoft.com/office/drawing/2014/main" id="{41EAD0C1-3456-298E-D883-B2025462BBF9}"/>
                </a:ext>
              </a:extLst>
            </p:cNvPr>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ECCBC53-205D-0FAC-ECC2-728D4A635EB0}"/>
                </a:ext>
              </a:extLst>
            </p:cNvPr>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13" name="Picture 12" descr="A screenshot of a program&#10;&#10;Description automatically generated">
            <a:extLst>
              <a:ext uri="{FF2B5EF4-FFF2-40B4-BE49-F238E27FC236}">
                <a16:creationId xmlns:a16="http://schemas.microsoft.com/office/drawing/2014/main" id="{89CC2694-08FD-241D-942B-D94E23DC0E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6345" y="1607662"/>
            <a:ext cx="5171309" cy="3892734"/>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grpSp>
        <p:nvGrpSpPr>
          <p:cNvPr id="3" name="Group 2">
            <a:extLst>
              <a:ext uri="{FF2B5EF4-FFF2-40B4-BE49-F238E27FC236}">
                <a16:creationId xmlns:a16="http://schemas.microsoft.com/office/drawing/2014/main" id="{06F08AD9-E2B4-156C-8D02-1D84AF0A910A}"/>
              </a:ext>
            </a:extLst>
          </p:cNvPr>
          <p:cNvGrpSpPr/>
          <p:nvPr/>
        </p:nvGrpSpPr>
        <p:grpSpPr>
          <a:xfrm>
            <a:off x="6781800" y="430639"/>
            <a:ext cx="2999703" cy="830997"/>
            <a:chOff x="7086600" y="886834"/>
            <a:chExt cx="2999703" cy="830997"/>
          </a:xfrm>
        </p:grpSpPr>
        <p:sp>
          <p:nvSpPr>
            <p:cNvPr id="4" name="TextBox 3">
              <a:extLst>
                <a:ext uri="{FF2B5EF4-FFF2-40B4-BE49-F238E27FC236}">
                  <a16:creationId xmlns:a16="http://schemas.microsoft.com/office/drawing/2014/main" id="{7EEAEA78-2B04-A185-DEBC-B0403B62CE92}"/>
                </a:ext>
              </a:extLst>
            </p:cNvPr>
            <p:cNvSpPr txBox="1"/>
            <p:nvPr/>
          </p:nvSpPr>
          <p:spPr>
            <a:xfrm>
              <a:off x="7265238" y="886834"/>
              <a:ext cx="2821065" cy="830997"/>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0" dirty="0">
                  <a:solidFill>
                    <a:prstClr val="black"/>
                  </a:solidFill>
                </a:rPr>
                <a:t>Project Work</a:t>
              </a:r>
              <a:endParaRPr kumimoji="0" lang="en-US" sz="1200" b="0" i="0" u="none" strike="noStrike" kern="0" cap="none" spc="0" normalizeH="0" baseline="0" noProof="0" dirty="0">
                <a:ln>
                  <a:noFill/>
                </a:ln>
                <a:solidFill>
                  <a:prstClr val="black"/>
                </a:solidFill>
                <a:effectLst/>
                <a:uLnTx/>
                <a:uFillTx/>
              </a:endParaRPr>
            </a:p>
          </p:txBody>
        </p:sp>
        <p:sp>
          <p:nvSpPr>
            <p:cNvPr id="6" name="Oval 5">
              <a:extLst>
                <a:ext uri="{FF2B5EF4-FFF2-40B4-BE49-F238E27FC236}">
                  <a16:creationId xmlns:a16="http://schemas.microsoft.com/office/drawing/2014/main" id="{330BB35B-E6FF-FC09-D5DE-4D86DD95E48C}"/>
                </a:ext>
              </a:extLst>
            </p:cNvPr>
            <p:cNvSpPr/>
            <p:nvPr/>
          </p:nvSpPr>
          <p:spPr>
            <a:xfrm>
              <a:off x="7086600" y="984911"/>
              <a:ext cx="204553" cy="188864"/>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7" name="Isosceles Triangle 6">
              <a:extLst>
                <a:ext uri="{FF2B5EF4-FFF2-40B4-BE49-F238E27FC236}">
                  <a16:creationId xmlns:a16="http://schemas.microsoft.com/office/drawing/2014/main" id="{2A8D6996-D2A8-90F9-DDF1-9B75A5B5900F}"/>
                </a:ext>
              </a:extLst>
            </p:cNvPr>
            <p:cNvSpPr/>
            <p:nvPr/>
          </p:nvSpPr>
          <p:spPr>
            <a:xfrm>
              <a:off x="7086600" y="1271852"/>
              <a:ext cx="206034" cy="16949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928930E-7874-9C4B-C611-B32EAB39C312}"/>
                </a:ext>
              </a:extLst>
            </p:cNvPr>
            <p:cNvSpPr/>
            <p:nvPr/>
          </p:nvSpPr>
          <p:spPr>
            <a:xfrm>
              <a:off x="7093608" y="1486317"/>
              <a:ext cx="190536" cy="187035"/>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13" name="Content Placeholder 12" descr="A screenshot of a computer&#10;&#10;Description automatically generated">
            <a:extLst>
              <a:ext uri="{FF2B5EF4-FFF2-40B4-BE49-F238E27FC236}">
                <a16:creationId xmlns:a16="http://schemas.microsoft.com/office/drawing/2014/main" id="{FC815D5C-2461-3A53-8EC2-DAEA4424C7E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0787" y="1851750"/>
            <a:ext cx="6862425" cy="4072112"/>
          </a:xfrm>
        </p:spPr>
      </p:pic>
    </p:spTree>
    <p:extLst>
      <p:ext uri="{BB962C8B-B14F-4D97-AF65-F5344CB8AC3E}">
        <p14:creationId xmlns:p14="http://schemas.microsoft.com/office/powerpoint/2010/main" val="575134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4495075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Design Lab Expectations Q&amp;A</a:t>
            </a:r>
          </a:p>
        </p:txBody>
      </p:sp>
      <p:sp>
        <p:nvSpPr>
          <p:cNvPr id="3" name="Content Placeholder 2"/>
          <p:cNvSpPr>
            <a:spLocks noGrp="1"/>
          </p:cNvSpPr>
          <p:nvPr>
            <p:ph idx="1"/>
          </p:nvPr>
        </p:nvSpPr>
        <p:spPr/>
        <p:txBody>
          <a:bodyPr>
            <a:noAutofit/>
          </a:bodyPr>
          <a:lstStyle/>
          <a:p>
            <a:r>
              <a:rPr lang="en-US" sz="2800" dirty="0"/>
              <a:t>Action Item was to watch 1 video </a:t>
            </a:r>
            <a:r>
              <a:rPr lang="en-US" sz="1400" dirty="0"/>
              <a:t>(</a:t>
            </a:r>
            <a:r>
              <a:rPr lang="en-US" sz="1400" dirty="0">
                <a:solidFill>
                  <a:prstClr val="black"/>
                </a:solidFill>
              </a:rPr>
              <a:t>Capstone Introduction &amp; Expectations – Part 2)</a:t>
            </a:r>
            <a:endParaRPr lang="en-US" sz="1400" dirty="0"/>
          </a:p>
          <a:p>
            <a:r>
              <a:rPr lang="en-US" sz="2800" dirty="0"/>
              <a:t>Ask me 1 or 2 QUESTIONS about content!</a:t>
            </a:r>
          </a:p>
          <a:p>
            <a:endParaRPr lang="en-US" sz="2800" dirty="0"/>
          </a:p>
          <a:p>
            <a:r>
              <a:rPr lang="en-US" sz="2800" dirty="0"/>
              <a:t>What is difference between IED and Capstone?</a:t>
            </a:r>
          </a:p>
          <a:p>
            <a:r>
              <a:rPr lang="en-US" sz="2800" dirty="0"/>
              <a:t>Who ‘owns’ your project – team, PE, CE, Client?</a:t>
            </a:r>
          </a:p>
          <a:p>
            <a:r>
              <a:rPr lang="en-US" sz="2800" dirty="0"/>
              <a:t>What is role of team members in Capstone?</a:t>
            </a:r>
          </a:p>
          <a:p>
            <a:r>
              <a:rPr lang="en-US" sz="2800" dirty="0"/>
              <a:t>What is role of PE?</a:t>
            </a:r>
          </a:p>
          <a:p>
            <a:r>
              <a:rPr lang="en-US" sz="2800"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41</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fontScale="90000"/>
          </a:bodyPr>
          <a:lstStyle/>
          <a:p>
            <a:pPr algn="ctr"/>
            <a:r>
              <a:rPr lang="en-US" sz="4000" dirty="0">
                <a:latin typeface="+mn-lt"/>
              </a:rPr>
              <a:t>Action Item / Meeting Prep Categories</a:t>
            </a:r>
          </a:p>
        </p:txBody>
      </p:sp>
      <p:grpSp>
        <p:nvGrpSpPr>
          <p:cNvPr id="4" name="Group 3">
            <a:extLst>
              <a:ext uri="{FF2B5EF4-FFF2-40B4-BE49-F238E27FC236}">
                <a16:creationId xmlns:a16="http://schemas.microsoft.com/office/drawing/2014/main" id="{EABD3861-5F3A-6125-7529-064B20252954}"/>
              </a:ext>
            </a:extLst>
          </p:cNvPr>
          <p:cNvGrpSpPr/>
          <p:nvPr/>
        </p:nvGrpSpPr>
        <p:grpSpPr>
          <a:xfrm>
            <a:off x="297742" y="4516059"/>
            <a:ext cx="8219698" cy="1329695"/>
            <a:chOff x="403294" y="1783307"/>
            <a:chExt cx="8219698" cy="1329695"/>
          </a:xfrm>
        </p:grpSpPr>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grpSp>
      <p:grpSp>
        <p:nvGrpSpPr>
          <p:cNvPr id="9" name="Group 8">
            <a:extLst>
              <a:ext uri="{FF2B5EF4-FFF2-40B4-BE49-F238E27FC236}">
                <a16:creationId xmlns:a16="http://schemas.microsoft.com/office/drawing/2014/main" id="{229E22F8-FB8B-A5C6-4562-2DA0FD39F155}"/>
              </a:ext>
            </a:extLst>
          </p:cNvPr>
          <p:cNvGrpSpPr/>
          <p:nvPr/>
        </p:nvGrpSpPr>
        <p:grpSpPr>
          <a:xfrm>
            <a:off x="207375" y="1780833"/>
            <a:ext cx="8307975" cy="2735226"/>
            <a:chOff x="315017" y="3113002"/>
            <a:chExt cx="8307975" cy="2735226"/>
          </a:xfrm>
        </p:grpSpPr>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Design Lab Logistics</a:t>
              </a:r>
            </a:p>
          </p:txBody>
        </p:sp>
      </p:grpSp>
      <p:sp>
        <p:nvSpPr>
          <p:cNvPr id="3" name="Slide Number Placeholder 2"/>
          <p:cNvSpPr>
            <a:spLocks noGrp="1"/>
          </p:cNvSpPr>
          <p:nvPr>
            <p:ph type="sldNum" sz="quarter" idx="12"/>
          </p:nvPr>
        </p:nvSpPr>
        <p:spPr/>
        <p:txBody>
          <a:bodyPr/>
          <a:lstStyle/>
          <a:p>
            <a:fld id="{028FE254-016A-4E51-98AE-D4B4E3F12C32}" type="slidenum">
              <a:rPr lang="en-US" sz="1200" smtClean="0"/>
              <a:t>42</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43</a:t>
            </a:fld>
            <a:endParaRPr lang="en-US" sz="12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096731549"/>
              </p:ext>
            </p:extLst>
          </p:nvPr>
        </p:nvGraphicFramePr>
        <p:xfrm>
          <a:off x="304800" y="762000"/>
          <a:ext cx="8458200" cy="5257800"/>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a:extLst>
              <a:ext uri="{FF2B5EF4-FFF2-40B4-BE49-F238E27FC236}">
                <a16:creationId xmlns:a16="http://schemas.microsoft.com/office/drawing/2014/main" id="{5974CF30-B8A1-4275-9A9F-C0BED83E05A2}"/>
              </a:ext>
            </a:extLst>
          </p:cNvPr>
          <p:cNvSpPr txBox="1"/>
          <p:nvPr/>
        </p:nvSpPr>
        <p:spPr>
          <a:xfrm>
            <a:off x="1858649" y="6019800"/>
            <a:ext cx="5350504" cy="584775"/>
          </a:xfrm>
          <a:prstGeom prst="rect">
            <a:avLst/>
          </a:prstGeom>
          <a:noFill/>
        </p:spPr>
        <p:txBody>
          <a:bodyPr wrap="none" rtlCol="0">
            <a:spAutoFit/>
          </a:bodyPr>
          <a:lstStyle/>
          <a:p>
            <a:pPr algn="ctr"/>
            <a:r>
              <a:rPr lang="en-US" sz="3200" b="1" dirty="0"/>
              <a:t>Project Works Starts on Day 1!</a:t>
            </a:r>
          </a:p>
        </p:txBody>
      </p:sp>
      <p:pic>
        <p:nvPicPr>
          <p:cNvPr id="5" name="Content Placeholder 6">
            <a:extLst>
              <a:ext uri="{FF2B5EF4-FFF2-40B4-BE49-F238E27FC236}">
                <a16:creationId xmlns:a16="http://schemas.microsoft.com/office/drawing/2014/main" id="{7F399127-2E04-4223-8155-A4E992D2D4F1}"/>
              </a:ext>
            </a:extLst>
          </p:cNvPr>
          <p:cNvPicPr>
            <a:picLocks noChangeAspect="1"/>
          </p:cNvPicPr>
          <p:nvPr/>
        </p:nvPicPr>
        <p:blipFill rotWithShape="1">
          <a:blip r:embed="rId3">
            <a:extLst>
              <a:ext uri="{28A0092B-C50C-407E-A947-70E740481C1C}">
                <a14:useLocalDpi xmlns:a14="http://schemas.microsoft.com/office/drawing/2010/main"/>
              </a:ext>
            </a:extLst>
          </a:blip>
          <a:srcRect l="31392" t="16699" r="31514" b="14429"/>
          <a:stretch/>
        </p:blipFill>
        <p:spPr>
          <a:xfrm>
            <a:off x="1219200" y="177225"/>
            <a:ext cx="1724025" cy="1722430"/>
          </a:xfrm>
          <a:prstGeom prst="rect">
            <a:avLst/>
          </a:prstGeom>
        </p:spPr>
      </p:pic>
    </p:spTree>
    <p:extLst>
      <p:ext uri="{BB962C8B-B14F-4D97-AF65-F5344CB8AC3E}">
        <p14:creationId xmlns:p14="http://schemas.microsoft.com/office/powerpoint/2010/main" val="2239109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35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533400" y="1093469"/>
            <a:ext cx="9067800" cy="2514601"/>
          </a:xfrm>
        </p:spPr>
        <p:txBody>
          <a:bodyPr vert="horz" lIns="91440" tIns="45720" rIns="91440" bIns="45720" rtlCol="0" anchor="t">
            <a:normAutofit fontScale="55000" lnSpcReduction="20000"/>
          </a:bodyPr>
          <a:lstStyle/>
          <a:p>
            <a:pPr marL="0" indent="0">
              <a:buNone/>
            </a:pPr>
            <a:r>
              <a:rPr lang="en-US" sz="3000" b="1" dirty="0">
                <a:cs typeface="Calibri"/>
              </a:rPr>
              <a:t>Goal</a:t>
            </a:r>
            <a:endParaRPr lang="en-US" sz="2000" b="1" dirty="0">
              <a:cs typeface="Calibri"/>
            </a:endParaRPr>
          </a:p>
          <a:p>
            <a:pPr marL="0" indent="0">
              <a:lnSpc>
                <a:spcPct val="120000"/>
              </a:lnSpc>
              <a:buNone/>
            </a:pPr>
            <a:r>
              <a:rPr lang="en-US" sz="2900" dirty="0">
                <a:cs typeface="Calibri"/>
              </a:rPr>
              <a:t>Accelerate the </a:t>
            </a:r>
            <a:r>
              <a:rPr lang="en-US" sz="2900" b="1" dirty="0">
                <a:cs typeface="Calibri"/>
              </a:rPr>
              <a:t>Forming</a:t>
            </a:r>
            <a:r>
              <a:rPr lang="en-US" sz="2900" dirty="0">
                <a:cs typeface="Calibri"/>
              </a:rPr>
              <a:t> stage of the engineering team development process by establishing:</a:t>
            </a:r>
            <a:br>
              <a:rPr lang="en-US" sz="2900" dirty="0">
                <a:cs typeface="Calibri"/>
              </a:rPr>
            </a:br>
            <a:r>
              <a:rPr lang="en-US" sz="2900" dirty="0">
                <a:cs typeface="Calibri"/>
              </a:rPr>
              <a:t> - common understanding of the project</a:t>
            </a:r>
            <a:br>
              <a:rPr lang="en-US" sz="2900" dirty="0">
                <a:cs typeface="Calibri"/>
              </a:rPr>
            </a:br>
            <a:r>
              <a:rPr lang="en-US" sz="2900" dirty="0">
                <a:cs typeface="Calibri"/>
              </a:rPr>
              <a:t> - the team members’ background and skills</a:t>
            </a:r>
          </a:p>
          <a:p>
            <a:pPr marL="0" indent="0">
              <a:lnSpc>
                <a:spcPct val="120000"/>
              </a:lnSpc>
              <a:buNone/>
            </a:pPr>
            <a:r>
              <a:rPr lang="en-US" sz="2900" b="1" dirty="0">
                <a:cs typeface="Calibri"/>
              </a:rPr>
              <a:t>Time boxed exercise: </a:t>
            </a:r>
            <a:r>
              <a:rPr lang="en-US" sz="2900" dirty="0">
                <a:cs typeface="Calibri"/>
              </a:rPr>
              <a:t> It will feel rushed, things won't feel complete. 					</a:t>
            </a:r>
            <a:r>
              <a:rPr lang="en-US" sz="2900" b="1" dirty="0">
                <a:cs typeface="Calibri"/>
              </a:rPr>
              <a:t>THAT'S OK.</a:t>
            </a:r>
            <a:endParaRPr lang="en-US" sz="2900" b="1" dirty="0"/>
          </a:p>
          <a:p>
            <a:pPr marL="0" indent="0">
              <a:lnSpc>
                <a:spcPct val="120000"/>
              </a:lnSpc>
              <a:buNone/>
            </a:pPr>
            <a:r>
              <a:rPr lang="en-US" sz="2900" dirty="0">
                <a:cs typeface="Calibri"/>
              </a:rPr>
              <a:t>You'll want more time. You can't have it. </a:t>
            </a:r>
            <a:br>
              <a:rPr lang="en-US" sz="2900" dirty="0">
                <a:cs typeface="Calibri"/>
              </a:rPr>
            </a:br>
            <a:r>
              <a:rPr lang="en-US" sz="2900" dirty="0">
                <a:cs typeface="Calibri"/>
              </a:rPr>
              <a:t>Team </a:t>
            </a:r>
            <a:r>
              <a:rPr lang="en-US" sz="2900" b="1" dirty="0">
                <a:cs typeface="Calibri"/>
              </a:rPr>
              <a:t>must </a:t>
            </a:r>
            <a:r>
              <a:rPr lang="en-US" sz="2900" dirty="0">
                <a:cs typeface="Calibri"/>
              </a:rPr>
              <a:t>move on – the team has deadlines to meet! </a:t>
            </a:r>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44</a:t>
            </a:fld>
            <a:endParaRPr lang="en-US" dirty="0"/>
          </a:p>
        </p:txBody>
      </p:sp>
      <p:pic>
        <p:nvPicPr>
          <p:cNvPr id="5" name="Picture 4" descr="A group of sticky notes on a board&#10;&#10;Description automatically generated">
            <a:extLst>
              <a:ext uri="{FF2B5EF4-FFF2-40B4-BE49-F238E27FC236}">
                <a16:creationId xmlns:a16="http://schemas.microsoft.com/office/drawing/2014/main" id="{D1090CAA-DC5A-68C9-7945-07D5EB43C77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315" t="11482" r="7315" b="15926"/>
          <a:stretch/>
        </p:blipFill>
        <p:spPr>
          <a:xfrm rot="5400000">
            <a:off x="5816673" y="2827795"/>
            <a:ext cx="3411921" cy="2175932"/>
          </a:xfrm>
          <a:prstGeom prst="rect">
            <a:avLst/>
          </a:prstGeom>
        </p:spPr>
      </p:pic>
      <p:sp>
        <p:nvSpPr>
          <p:cNvPr id="4" name="Content Placeholder 2">
            <a:extLst>
              <a:ext uri="{FF2B5EF4-FFF2-40B4-BE49-F238E27FC236}">
                <a16:creationId xmlns:a16="http://schemas.microsoft.com/office/drawing/2014/main" id="{25C6D9D8-073D-A831-B88F-4564ABC2F486}"/>
              </a:ext>
            </a:extLst>
          </p:cNvPr>
          <p:cNvSpPr txBox="1">
            <a:spLocks/>
          </p:cNvSpPr>
          <p:nvPr/>
        </p:nvSpPr>
        <p:spPr>
          <a:xfrm>
            <a:off x="639283" y="3810001"/>
            <a:ext cx="6195060" cy="2393952"/>
          </a:xfrm>
          <a:prstGeom prst="rect">
            <a:avLst/>
          </a:prstGeom>
        </p:spPr>
        <p:txBody>
          <a:bodyPr vert="horz" lIns="91440" tIns="45720" rIns="91440" bIns="45720" rtlCol="0" anchor="t">
            <a:normAutofit fontScale="6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sz="3000" b="1" dirty="0">
                <a:cs typeface="Calibri"/>
              </a:rPr>
              <a:t>Process</a:t>
            </a:r>
            <a:r>
              <a:rPr lang="en-US" sz="2000" b="1" dirty="0">
                <a:cs typeface="Calibri"/>
              </a:rPr>
              <a:t> </a:t>
            </a:r>
          </a:p>
          <a:p>
            <a:pPr marL="0" indent="0">
              <a:buFont typeface="Arial" panose="020B0604020202020204" pitchFamily="34" charset="0"/>
              <a:buNone/>
            </a:pPr>
            <a:r>
              <a:rPr lang="en-US" sz="2600" dirty="0">
                <a:cs typeface="Calibri"/>
              </a:rPr>
              <a:t>For EACH section of Ideation poster:</a:t>
            </a:r>
            <a:endParaRPr lang="en-US" sz="2600" dirty="0"/>
          </a:p>
          <a:p>
            <a:r>
              <a:rPr lang="en-US" sz="2600" dirty="0">
                <a:cs typeface="Calibri"/>
              </a:rPr>
              <a:t>2 min</a:t>
            </a:r>
            <a:endParaRPr lang="en-US" sz="2600" dirty="0"/>
          </a:p>
          <a:p>
            <a:pPr lvl="1"/>
            <a:r>
              <a:rPr lang="en-US" sz="2600" dirty="0">
                <a:cs typeface="Calibri"/>
              </a:rPr>
              <a:t>Individual </a:t>
            </a:r>
            <a:r>
              <a:rPr lang="en-US" sz="2600" b="1" dirty="0">
                <a:cs typeface="Calibri"/>
              </a:rPr>
              <a:t>silent</a:t>
            </a:r>
            <a:r>
              <a:rPr lang="en-US" sz="2600" dirty="0">
                <a:cs typeface="Calibri"/>
              </a:rPr>
              <a:t> </a:t>
            </a:r>
            <a:r>
              <a:rPr lang="en-US" sz="2600" b="1" dirty="0">
                <a:cs typeface="Calibri"/>
              </a:rPr>
              <a:t>thought</a:t>
            </a:r>
            <a:r>
              <a:rPr lang="en-US" sz="2600" dirty="0">
                <a:cs typeface="Calibri"/>
              </a:rPr>
              <a:t> on content</a:t>
            </a:r>
          </a:p>
          <a:p>
            <a:pPr lvl="1"/>
            <a:r>
              <a:rPr lang="en-US" sz="2600" dirty="0">
                <a:cs typeface="Calibri"/>
              </a:rPr>
              <a:t>Write thoughts on Post-It Notes, </a:t>
            </a:r>
            <a:r>
              <a:rPr lang="en-US" sz="2600" b="1" dirty="0">
                <a:cs typeface="Calibri"/>
              </a:rPr>
              <a:t>one per Post-It</a:t>
            </a:r>
          </a:p>
          <a:p>
            <a:r>
              <a:rPr lang="en-US" sz="2600" dirty="0">
                <a:cs typeface="Calibri"/>
              </a:rPr>
              <a:t>2 min</a:t>
            </a:r>
          </a:p>
          <a:p>
            <a:pPr lvl="1"/>
            <a:r>
              <a:rPr lang="en-US" sz="2600" dirty="0">
                <a:cs typeface="Calibri"/>
              </a:rPr>
              <a:t>Place Post-Its onto whiteboard</a:t>
            </a:r>
          </a:p>
          <a:p>
            <a:pPr lvl="1"/>
            <a:r>
              <a:rPr lang="en-US" sz="2600" dirty="0">
                <a:cs typeface="Calibri"/>
              </a:rPr>
              <a:t>Quick discussion of similar, unique, or new answers</a:t>
            </a:r>
          </a:p>
          <a:p>
            <a:r>
              <a:rPr lang="en-US" sz="26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
        <p:nvSpPr>
          <p:cNvPr id="6" name="TextBox 5">
            <a:extLst>
              <a:ext uri="{FF2B5EF4-FFF2-40B4-BE49-F238E27FC236}">
                <a16:creationId xmlns:a16="http://schemas.microsoft.com/office/drawing/2014/main" id="{14356A83-253C-BC57-6C5E-358C8505C28E}"/>
              </a:ext>
            </a:extLst>
          </p:cNvPr>
          <p:cNvSpPr txBox="1"/>
          <p:nvPr/>
        </p:nvSpPr>
        <p:spPr>
          <a:xfrm>
            <a:off x="6743413" y="5700542"/>
            <a:ext cx="1909497" cy="246221"/>
          </a:xfrm>
          <a:prstGeom prst="rect">
            <a:avLst/>
          </a:prstGeom>
          <a:noFill/>
        </p:spPr>
        <p:txBody>
          <a:bodyPr wrap="none" rtlCol="0">
            <a:spAutoFit/>
          </a:bodyPr>
          <a:lstStyle/>
          <a:p>
            <a:r>
              <a:rPr lang="en-US" sz="1000" i="1" dirty="0"/>
              <a:t>Completed </a:t>
            </a:r>
            <a:r>
              <a:rPr lang="en-US" sz="1000" b="1" i="1" dirty="0"/>
              <a:t>Team Ideation Poster</a:t>
            </a:r>
          </a:p>
        </p:txBody>
      </p:sp>
    </p:spTree>
    <p:extLst>
      <p:ext uri="{BB962C8B-B14F-4D97-AF65-F5344CB8AC3E}">
        <p14:creationId xmlns:p14="http://schemas.microsoft.com/office/powerpoint/2010/main" val="36846350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sz="3600" dirty="0">
                <a:cs typeface="Calibri Light"/>
              </a:rPr>
              <a:t>Team Ideation </a:t>
            </a:r>
            <a:r>
              <a:rPr lang="en-US" dirty="0"/>
              <a:t>Poster Creation Activities</a:t>
            </a:r>
          </a:p>
        </p:txBody>
      </p:sp>
      <p:sp>
        <p:nvSpPr>
          <p:cNvPr id="3" name="Content Placeholder 2">
            <a:extLst>
              <a:ext uri="{FF2B5EF4-FFF2-40B4-BE49-F238E27FC236}">
                <a16:creationId xmlns:a16="http://schemas.microsoft.com/office/drawing/2014/main" id="{9D0B4455-63F2-7B05-3BE6-4FC7371C70E5}"/>
              </a:ext>
            </a:extLst>
          </p:cNvPr>
          <p:cNvSpPr>
            <a:spLocks noGrp="1"/>
          </p:cNvSpPr>
          <p:nvPr>
            <p:ph idx="1"/>
          </p:nvPr>
        </p:nvSpPr>
        <p:spPr>
          <a:xfrm>
            <a:off x="628650" y="1524000"/>
            <a:ext cx="7886700" cy="5197475"/>
          </a:xfrm>
        </p:spPr>
        <p:txBody>
          <a:bodyPr>
            <a:normAutofit lnSpcReduction="10000"/>
          </a:bodyPr>
          <a:lstStyle/>
          <a:p>
            <a:pPr>
              <a:lnSpc>
                <a:spcPct val="150000"/>
              </a:lnSpc>
            </a:pPr>
            <a:r>
              <a:rPr lang="en-US" sz="2600" dirty="0"/>
              <a:t>We Are (5 min + 1 min)</a:t>
            </a:r>
          </a:p>
          <a:p>
            <a:pPr>
              <a:lnSpc>
                <a:spcPct val="150000"/>
              </a:lnSpc>
            </a:pPr>
            <a:r>
              <a:rPr lang="en-US" sz="2600" dirty="0"/>
              <a:t>Write your project name at top.</a:t>
            </a:r>
          </a:p>
          <a:p>
            <a:pPr>
              <a:lnSpc>
                <a:spcPct val="150000"/>
              </a:lnSpc>
            </a:pPr>
            <a:r>
              <a:rPr lang="en-US" sz="2600" dirty="0"/>
              <a:t>We Imagine Our Project to Be (2 min + 2 min)</a:t>
            </a:r>
          </a:p>
          <a:p>
            <a:pPr>
              <a:lnSpc>
                <a:spcPct val="150000"/>
              </a:lnSpc>
            </a:pPr>
            <a:r>
              <a:rPr lang="en-US" sz="2600" dirty="0"/>
              <a:t>What Can Go Wrong? (2 min + 2 min)</a:t>
            </a:r>
          </a:p>
          <a:p>
            <a:pPr>
              <a:lnSpc>
                <a:spcPct val="150000"/>
              </a:lnSpc>
            </a:pPr>
            <a:r>
              <a:rPr lang="en-US" sz="2600" dirty="0"/>
              <a:t>What are some potential challenges (2 min + 2 min)</a:t>
            </a:r>
          </a:p>
          <a:p>
            <a:pPr>
              <a:lnSpc>
                <a:spcPct val="110000"/>
              </a:lnSpc>
            </a:pPr>
            <a:r>
              <a:rPr lang="en-US" sz="2600" dirty="0">
                <a:ea typeface="+mj-lt"/>
                <a:cs typeface="+mj-lt"/>
              </a:rPr>
              <a:t>What classes and/or experience can you call on to help with this project? (2 min + 2 min)</a:t>
            </a:r>
          </a:p>
          <a:p>
            <a:pPr>
              <a:lnSpc>
                <a:spcPct val="110000"/>
              </a:lnSpc>
            </a:pPr>
            <a:r>
              <a:rPr lang="en-US" sz="2600" dirty="0">
                <a:ea typeface="+mj-lt"/>
                <a:cs typeface="+mj-lt"/>
              </a:rPr>
              <a:t>What technical problems need to be solved to successfully complete this project? (2 min + 2 min)</a:t>
            </a:r>
            <a:endParaRPr lang="en-US" sz="2600" dirty="0"/>
          </a:p>
          <a:p>
            <a:endParaRPr lang="en-US" dirty="0"/>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z="1200" smtClean="0"/>
              <a:t>45</a:t>
            </a:fld>
            <a:endParaRPr lang="en-US" sz="1200" dirty="0"/>
          </a:p>
        </p:txBody>
      </p:sp>
    </p:spTree>
    <p:extLst>
      <p:ext uri="{BB962C8B-B14F-4D97-AF65-F5344CB8AC3E}">
        <p14:creationId xmlns:p14="http://schemas.microsoft.com/office/powerpoint/2010/main" val="368693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sz="3600" dirty="0">
                <a:cs typeface="Calibri Light"/>
              </a:rPr>
              <a:t>Team Ideation </a:t>
            </a:r>
            <a:r>
              <a:rPr lang="en-US" dirty="0"/>
              <a:t>Poster</a:t>
            </a:r>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z="1200" smtClean="0"/>
              <a:t>46</a:t>
            </a:fld>
            <a:endParaRPr lang="en-US" sz="1200" dirty="0"/>
          </a:p>
        </p:txBody>
      </p:sp>
      <p:sp>
        <p:nvSpPr>
          <p:cNvPr id="7" name="TextBox 6">
            <a:extLst>
              <a:ext uri="{FF2B5EF4-FFF2-40B4-BE49-F238E27FC236}">
                <a16:creationId xmlns:a16="http://schemas.microsoft.com/office/drawing/2014/main" id="{FD1C82CF-055C-C616-3190-998455EFBA43}"/>
              </a:ext>
            </a:extLst>
          </p:cNvPr>
          <p:cNvSpPr txBox="1"/>
          <p:nvPr/>
        </p:nvSpPr>
        <p:spPr>
          <a:xfrm>
            <a:off x="457200" y="1752600"/>
            <a:ext cx="7956945" cy="1200329"/>
          </a:xfrm>
          <a:prstGeom prst="rect">
            <a:avLst/>
          </a:prstGeom>
          <a:noFill/>
          <a:ln w="28575">
            <a:solidFill>
              <a:srgbClr val="FF0000"/>
            </a:solidFill>
          </a:ln>
        </p:spPr>
        <p:txBody>
          <a:bodyPr wrap="square" rtlCol="0">
            <a:spAutoFit/>
          </a:bodyPr>
          <a:lstStyle/>
          <a:p>
            <a:pPr algn="ctr"/>
            <a:r>
              <a:rPr lang="en-US" sz="2400" dirty="0"/>
              <a:t>Take a photo or photos of the completed whiteboard “poster” and post to EDN Background Information forum for future reference by end of today’s meeting!</a:t>
            </a:r>
          </a:p>
        </p:txBody>
      </p:sp>
    </p:spTree>
    <p:extLst>
      <p:ext uri="{BB962C8B-B14F-4D97-AF65-F5344CB8AC3E}">
        <p14:creationId xmlns:p14="http://schemas.microsoft.com/office/powerpoint/2010/main" val="25846936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00BF15-B885-4AF7-BEC5-8352FD38ADAE}"/>
              </a:ext>
            </a:extLst>
          </p:cNvPr>
          <p:cNvSpPr>
            <a:spLocks noGrp="1"/>
          </p:cNvSpPr>
          <p:nvPr>
            <p:ph type="title"/>
          </p:nvPr>
        </p:nvSpPr>
        <p:spPr/>
        <p:txBody>
          <a:bodyPr/>
          <a:lstStyle/>
          <a:p>
            <a:r>
              <a:rPr lang="en-US" dirty="0"/>
              <a:t>15 min - Team Skill Assessment</a:t>
            </a:r>
          </a:p>
        </p:txBody>
      </p:sp>
      <p:sp>
        <p:nvSpPr>
          <p:cNvPr id="6" name="Text Placeholder 5">
            <a:extLst>
              <a:ext uri="{FF2B5EF4-FFF2-40B4-BE49-F238E27FC236}">
                <a16:creationId xmlns:a16="http://schemas.microsoft.com/office/drawing/2014/main" id="{5EC0F216-87A2-493B-B3FF-68C03115D622}"/>
              </a:ext>
            </a:extLst>
          </p:cNvPr>
          <p:cNvSpPr>
            <a:spLocks noGrp="1"/>
          </p:cNvSpPr>
          <p:nvPr>
            <p:ph type="body" idx="1"/>
          </p:nvPr>
        </p:nvSpPr>
        <p:spPr/>
        <p:txBody>
          <a:bodyPr/>
          <a:lstStyle/>
          <a:p>
            <a:r>
              <a:rPr lang="en-US" dirty="0"/>
              <a:t>Shared by 2+ Team Members</a:t>
            </a:r>
          </a:p>
        </p:txBody>
      </p:sp>
      <p:sp>
        <p:nvSpPr>
          <p:cNvPr id="7" name="Content Placeholder 6">
            <a:extLst>
              <a:ext uri="{FF2B5EF4-FFF2-40B4-BE49-F238E27FC236}">
                <a16:creationId xmlns:a16="http://schemas.microsoft.com/office/drawing/2014/main" id="{FC505380-84CA-415E-B122-B7113DBA2CE5}"/>
              </a:ext>
            </a:extLst>
          </p:cNvPr>
          <p:cNvSpPr>
            <a:spLocks noGrp="1"/>
          </p:cNvSpPr>
          <p:nvPr>
            <p:ph sz="half" idx="2"/>
          </p:nvPr>
        </p:nvSpPr>
        <p:spPr/>
        <p:txBody>
          <a:bodyPr/>
          <a:lstStyle/>
          <a:p>
            <a:r>
              <a:rPr lang="en-US" dirty="0"/>
              <a:t>________________</a:t>
            </a:r>
          </a:p>
          <a:p>
            <a:r>
              <a:rPr lang="en-US" dirty="0"/>
              <a:t>________________</a:t>
            </a:r>
          </a:p>
        </p:txBody>
      </p:sp>
      <p:sp>
        <p:nvSpPr>
          <p:cNvPr id="8" name="Text Placeholder 7">
            <a:extLst>
              <a:ext uri="{FF2B5EF4-FFF2-40B4-BE49-F238E27FC236}">
                <a16:creationId xmlns:a16="http://schemas.microsoft.com/office/drawing/2014/main" id="{E0B0B165-4A22-4851-851B-41D8D694321C}"/>
              </a:ext>
            </a:extLst>
          </p:cNvPr>
          <p:cNvSpPr>
            <a:spLocks noGrp="1"/>
          </p:cNvSpPr>
          <p:nvPr>
            <p:ph type="body" sz="quarter" idx="3"/>
          </p:nvPr>
        </p:nvSpPr>
        <p:spPr/>
        <p:txBody>
          <a:bodyPr/>
          <a:lstStyle/>
          <a:p>
            <a:r>
              <a:rPr lang="en-US" dirty="0"/>
              <a:t>Unique Skills</a:t>
            </a:r>
          </a:p>
        </p:txBody>
      </p:sp>
      <p:sp>
        <p:nvSpPr>
          <p:cNvPr id="9" name="Content Placeholder 8">
            <a:extLst>
              <a:ext uri="{FF2B5EF4-FFF2-40B4-BE49-F238E27FC236}">
                <a16:creationId xmlns:a16="http://schemas.microsoft.com/office/drawing/2014/main" id="{D6DABB7A-DBF0-4904-A205-1C3647C36B81}"/>
              </a:ext>
            </a:extLst>
          </p:cNvPr>
          <p:cNvSpPr>
            <a:spLocks noGrp="1"/>
          </p:cNvSpPr>
          <p:nvPr>
            <p:ph sz="quarter" idx="4"/>
          </p:nvPr>
        </p:nvSpPr>
        <p:spPr/>
        <p:txBody>
          <a:bodyPr/>
          <a:lstStyle/>
          <a:p>
            <a:r>
              <a:rPr lang="en-US" dirty="0"/>
              <a:t>_______________</a:t>
            </a:r>
          </a:p>
          <a:p>
            <a:r>
              <a:rPr lang="en-US" dirty="0"/>
              <a:t>_______________</a:t>
            </a:r>
          </a:p>
        </p:txBody>
      </p:sp>
      <p:sp>
        <p:nvSpPr>
          <p:cNvPr id="4" name="Slide Number Placeholder 3">
            <a:extLst>
              <a:ext uri="{FF2B5EF4-FFF2-40B4-BE49-F238E27FC236}">
                <a16:creationId xmlns:a16="http://schemas.microsoft.com/office/drawing/2014/main" id="{B2C7A554-1E7A-46EF-BE7F-A84F524E2410}"/>
              </a:ext>
            </a:extLst>
          </p:cNvPr>
          <p:cNvSpPr>
            <a:spLocks noGrp="1"/>
          </p:cNvSpPr>
          <p:nvPr>
            <p:ph type="sldNum" sz="quarter" idx="12"/>
          </p:nvPr>
        </p:nvSpPr>
        <p:spPr/>
        <p:txBody>
          <a:bodyPr/>
          <a:lstStyle/>
          <a:p>
            <a:fld id="{028FE254-016A-4E51-98AE-D4B4E3F12C32}" type="slidenum">
              <a:rPr lang="en-US" sz="1200" smtClean="0"/>
              <a:t>47</a:t>
            </a:fld>
            <a:endParaRPr lang="en-US" sz="1200" dirty="0"/>
          </a:p>
        </p:txBody>
      </p:sp>
      <p:sp>
        <p:nvSpPr>
          <p:cNvPr id="10" name="TextBox 9">
            <a:extLst>
              <a:ext uri="{FF2B5EF4-FFF2-40B4-BE49-F238E27FC236}">
                <a16:creationId xmlns:a16="http://schemas.microsoft.com/office/drawing/2014/main" id="{51C475A6-A298-4834-B34F-6CCDA113CE23}"/>
              </a:ext>
            </a:extLst>
          </p:cNvPr>
          <p:cNvSpPr txBox="1"/>
          <p:nvPr/>
        </p:nvSpPr>
        <p:spPr>
          <a:xfrm>
            <a:off x="3222833" y="3733800"/>
            <a:ext cx="2377574" cy="1156214"/>
          </a:xfrm>
          <a:prstGeom prst="rect">
            <a:avLst/>
          </a:prstGeom>
          <a:noFill/>
        </p:spPr>
        <p:txBody>
          <a:bodyPr wrap="none" rtlCol="0">
            <a:spAutoFit/>
          </a:bodyPr>
          <a:lstStyle/>
          <a:p>
            <a:r>
              <a:rPr lang="en-US" b="1" dirty="0"/>
              <a:t>Skill Gaps</a:t>
            </a:r>
          </a:p>
          <a:p>
            <a:pPr marL="171450" indent="-171450" defTabSz="685800">
              <a:lnSpc>
                <a:spcPct val="90000"/>
              </a:lnSpc>
              <a:spcBef>
                <a:spcPts val="750"/>
              </a:spcBef>
              <a:buFont typeface="Arial" panose="020B0604020202020204" pitchFamily="34" charset="0"/>
              <a:buChar char="•"/>
            </a:pPr>
            <a:r>
              <a:rPr lang="en-US" sz="2100" dirty="0"/>
              <a:t>_______________</a:t>
            </a:r>
          </a:p>
          <a:p>
            <a:pPr marL="171450" indent="-171450" defTabSz="685800">
              <a:lnSpc>
                <a:spcPct val="90000"/>
              </a:lnSpc>
              <a:spcBef>
                <a:spcPts val="750"/>
              </a:spcBef>
              <a:buFont typeface="Arial" panose="020B0604020202020204" pitchFamily="34" charset="0"/>
              <a:buChar char="•"/>
            </a:pPr>
            <a:r>
              <a:rPr lang="en-US" sz="2100" dirty="0"/>
              <a:t>_______________</a:t>
            </a:r>
          </a:p>
        </p:txBody>
      </p:sp>
      <p:sp>
        <p:nvSpPr>
          <p:cNvPr id="11" name="TextBox 10">
            <a:extLst>
              <a:ext uri="{FF2B5EF4-FFF2-40B4-BE49-F238E27FC236}">
                <a16:creationId xmlns:a16="http://schemas.microsoft.com/office/drawing/2014/main" id="{9DC6F53D-2935-46B3-91A8-B72D0D02F9D2}"/>
              </a:ext>
            </a:extLst>
          </p:cNvPr>
          <p:cNvSpPr txBox="1"/>
          <p:nvPr/>
        </p:nvSpPr>
        <p:spPr>
          <a:xfrm>
            <a:off x="598884" y="1297543"/>
            <a:ext cx="6039474" cy="369332"/>
          </a:xfrm>
          <a:prstGeom prst="rect">
            <a:avLst/>
          </a:prstGeom>
          <a:noFill/>
        </p:spPr>
        <p:txBody>
          <a:bodyPr wrap="none" rtlCol="0">
            <a:spAutoFit/>
          </a:bodyPr>
          <a:lstStyle/>
          <a:p>
            <a:r>
              <a:rPr lang="en-US" dirty="0"/>
              <a:t>Please Create a Word Document Based on your Team Poster</a:t>
            </a:r>
          </a:p>
        </p:txBody>
      </p:sp>
      <p:sp>
        <p:nvSpPr>
          <p:cNvPr id="12" name="TextBox 11">
            <a:extLst>
              <a:ext uri="{FF2B5EF4-FFF2-40B4-BE49-F238E27FC236}">
                <a16:creationId xmlns:a16="http://schemas.microsoft.com/office/drawing/2014/main" id="{CF1C04A2-B472-4108-8A7A-13C1029A417C}"/>
              </a:ext>
            </a:extLst>
          </p:cNvPr>
          <p:cNvSpPr txBox="1"/>
          <p:nvPr/>
        </p:nvSpPr>
        <p:spPr>
          <a:xfrm>
            <a:off x="593527" y="5519734"/>
            <a:ext cx="7956945" cy="830997"/>
          </a:xfrm>
          <a:prstGeom prst="rect">
            <a:avLst/>
          </a:prstGeom>
          <a:noFill/>
          <a:ln w="28575">
            <a:solidFill>
              <a:srgbClr val="FF0000"/>
            </a:solidFill>
          </a:ln>
        </p:spPr>
        <p:txBody>
          <a:bodyPr wrap="square" rtlCol="0">
            <a:spAutoFit/>
          </a:bodyPr>
          <a:lstStyle/>
          <a:p>
            <a:pPr algn="ctr"/>
            <a:r>
              <a:rPr lang="en-US" sz="2400" dirty="0"/>
              <a:t>Post the MS Word document to EDN Project Management forum thread by end of today’s meeting!</a:t>
            </a:r>
          </a:p>
        </p:txBody>
      </p:sp>
    </p:spTree>
    <p:extLst>
      <p:ext uri="{BB962C8B-B14F-4D97-AF65-F5344CB8AC3E}">
        <p14:creationId xmlns:p14="http://schemas.microsoft.com/office/powerpoint/2010/main" val="34060266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30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marL="342900" lvl="1" indent="0">
              <a:buNone/>
            </a:pPr>
            <a:r>
              <a:rPr lang="en-US" sz="2000" dirty="0">
                <a:cs typeface="Calibri"/>
              </a:rPr>
              <a:t>Classify all project questions generated during Day 1 meeting and Action Items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Client during kick-off meeting</a:t>
            </a:r>
          </a:p>
          <a:p>
            <a:pPr marL="685800" lvl="2" indent="0">
              <a:buNone/>
            </a:pPr>
            <a:endParaRPr lang="en-US" sz="2000" dirty="0">
              <a:ea typeface="+mn-lt"/>
              <a:cs typeface="+mn-lt"/>
            </a:endParaRP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r>
              <a:rPr lang="en-US" sz="2000" dirty="0"/>
              <a:t>Chief Engineer &amp; Project Engineer review questions &amp; classification</a:t>
            </a:r>
          </a:p>
          <a:p>
            <a:pPr lvl="1"/>
            <a:r>
              <a:rPr lang="en-US" sz="2000" dirty="0"/>
              <a:t>Post document to EDN Forum by end of meeting – Project Mgmt thread</a:t>
            </a:r>
            <a:br>
              <a:rPr lang="en-US" sz="2000" dirty="0"/>
            </a:br>
            <a:endParaRPr lang="en-US" sz="2000" dirty="0"/>
          </a:p>
          <a:p>
            <a:pPr marL="0" indent="0">
              <a:buNone/>
            </a:pPr>
            <a:r>
              <a:rPr lang="en-US" sz="2000" b="1" dirty="0">
                <a:solidFill>
                  <a:srgbClr val="FF0000"/>
                </a:solidFill>
              </a:rPr>
              <a:t>Does every team member have a TECHNICAL action item to complete by next meeting?</a:t>
            </a:r>
          </a:p>
          <a:p>
            <a:pPr lvl="1"/>
            <a:r>
              <a:rPr lang="en-US" sz="2000" b="1" dirty="0">
                <a:solidFill>
                  <a:srgbClr val="FF0000"/>
                </a:solidFill>
              </a:rPr>
              <a:t>Note: Team should assign action items at end of EVERY meeting. </a:t>
            </a:r>
          </a:p>
          <a:p>
            <a:pPr lvl="1"/>
            <a:endParaRPr lang="en-US" sz="20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48</a:t>
            </a:fld>
            <a:endParaRPr lang="en-US" sz="1200" dirty="0"/>
          </a:p>
        </p:txBody>
      </p:sp>
    </p:spTree>
    <p:extLst>
      <p:ext uri="{BB962C8B-B14F-4D97-AF65-F5344CB8AC3E}">
        <p14:creationId xmlns:p14="http://schemas.microsoft.com/office/powerpoint/2010/main" val="105762935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10 mins – Communication &amp; Documentation Policies</a:t>
            </a:r>
          </a:p>
        </p:txBody>
      </p:sp>
      <p:sp>
        <p:nvSpPr>
          <p:cNvPr id="3" name="Content Placeholder 2"/>
          <p:cNvSpPr>
            <a:spLocks noGrp="1"/>
          </p:cNvSpPr>
          <p:nvPr>
            <p:ph idx="1"/>
          </p:nvPr>
        </p:nvSpPr>
        <p:spPr>
          <a:xfrm>
            <a:off x="628650" y="1545360"/>
            <a:ext cx="7886700" cy="4800600"/>
          </a:xfrm>
        </p:spPr>
        <p:txBody>
          <a:bodyPr>
            <a:normAutofit fontScale="92500" lnSpcReduction="20000"/>
          </a:bodyPr>
          <a:lstStyle/>
          <a:p>
            <a:r>
              <a:rPr lang="en-US" dirty="0"/>
              <a:t>Electronic Design Notebook - REQUIRED for all collaboration</a:t>
            </a:r>
          </a:p>
          <a:p>
            <a:r>
              <a:rPr lang="en-US" dirty="0"/>
              <a:t>Webex – Team Chat</a:t>
            </a:r>
          </a:p>
          <a:p>
            <a:r>
              <a:rPr lang="en-US" dirty="0" err="1"/>
              <a:t>WhenIsGood</a:t>
            </a:r>
            <a:r>
              <a:rPr lang="en-US" dirty="0"/>
              <a:t> or When2Meet – meeting scheduling</a:t>
            </a:r>
          </a:p>
          <a:p>
            <a:endParaRPr lang="en-US" dirty="0"/>
          </a:p>
          <a:p>
            <a:r>
              <a:rPr lang="en-US" b="1" u="sng" dirty="0">
                <a:solidFill>
                  <a:srgbClr val="FF0000"/>
                </a:solidFill>
              </a:rPr>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r>
              <a:rPr lang="en-US" dirty="0"/>
              <a:t>Texting, Instagram, WhatsApp, etc. for ANY project technical content</a:t>
            </a:r>
          </a:p>
          <a:p>
            <a:endParaRPr lang="en-US" dirty="0"/>
          </a:p>
          <a:p>
            <a:pPr>
              <a:lnSpc>
                <a:spcPct val="110000"/>
              </a:lnSpc>
              <a:spcBef>
                <a:spcPts val="600"/>
              </a:spcBef>
            </a:pPr>
            <a:r>
              <a:rPr lang="en-US" dirty="0"/>
              <a:t>Webex is good for chat and live meetings, but project documentation should start on and stay in the </a:t>
            </a:r>
            <a:r>
              <a:rPr lang="en-US" dirty="0">
                <a:cs typeface="Calibri"/>
              </a:rPr>
              <a:t>Electronic Design Notebook (</a:t>
            </a:r>
            <a:r>
              <a:rPr lang="en-US" dirty="0"/>
              <a:t>EDN) Forum or Repository.</a:t>
            </a:r>
          </a:p>
          <a:p>
            <a:pPr lvl="1"/>
            <a:r>
              <a:rPr lang="en-US" dirty="0"/>
              <a:t>Simple/easy solution is to never put it on Webex (or elsewhere) to begin with.</a:t>
            </a:r>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49</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fontScale="92500"/>
          </a:bodyPr>
          <a:lstStyle/>
          <a:p>
            <a:r>
              <a:rPr lang="en-US" dirty="0">
                <a:cs typeface="Calibri"/>
              </a:rPr>
              <a:t>This PowerPoint is available on Electronic Design Notebook (EDN) and will guide the first 9 meetings</a:t>
            </a:r>
          </a:p>
          <a:p>
            <a:pPr lvl="1"/>
            <a:r>
              <a:rPr lang="en-US" sz="2400" dirty="0"/>
              <a:t>Playbook - </a:t>
            </a:r>
            <a:r>
              <a:rPr lang="en-US" sz="2400" dirty="0">
                <a:hlinkClick r:id="rId2"/>
              </a:rPr>
              <a:t>https://designlab.eng.rpi.edu/edn/projects/capstone-support-dev/wiki/Capstone_Playbook</a:t>
            </a:r>
            <a:r>
              <a:rPr lang="en-US" sz="2400" dirty="0"/>
              <a:t> </a:t>
            </a:r>
            <a:endParaRPr lang="en-US" sz="2200" u="sng" dirty="0"/>
          </a:p>
          <a:p>
            <a:pPr lvl="1"/>
            <a:r>
              <a:rPr lang="en-US" sz="3200" dirty="0">
                <a:solidFill>
                  <a:srgbClr val="C00000"/>
                </a:solidFill>
                <a:cs typeface="Calibri"/>
              </a:rPr>
              <a:t>You are STRONGLY ENCOURAGED to download newest version of Playbook prior to EACH class meeting to get the latest info.</a:t>
            </a:r>
          </a:p>
          <a:p>
            <a:r>
              <a:rPr lang="en-US" dirty="0">
                <a:cs typeface="Calibri"/>
              </a:rPr>
              <a:t>Daily Meeting Agendas </a:t>
            </a:r>
          </a:p>
          <a:p>
            <a:pPr lvl="1"/>
            <a:r>
              <a:rPr lang="en-US" sz="1600" dirty="0">
                <a:cs typeface="Calibri"/>
                <a:hlinkClick r:id="rId3"/>
              </a:rPr>
              <a:t>https://designlab.eng.rpi.edu/edn/projects/capstone-support-dev/wiki/Capstone_Daily_Agendas</a:t>
            </a:r>
            <a:r>
              <a:rPr lang="en-US" sz="1600" dirty="0">
                <a:cs typeface="Calibri"/>
              </a:rPr>
              <a:t> </a:t>
            </a:r>
          </a:p>
          <a:p>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70" algn="ctr">
              <a:spcBef>
                <a:spcPts val="481"/>
              </a:spcBef>
              <a:buClr>
                <a:srgbClr val="000000"/>
              </a:buClr>
            </a:pPr>
            <a:r>
              <a:rPr lang="en-US" sz="3600" spc="-1" dirty="0">
                <a:solidFill>
                  <a:srgbClr val="000000"/>
                </a:solidFill>
                <a:uFill>
                  <a:solidFill>
                    <a:srgbClr val="FFFFFF"/>
                  </a:solidFill>
                </a:uFill>
              </a:rPr>
              <a:t>Electronic Design Notebook (EDN)</a:t>
            </a:r>
          </a:p>
        </p:txBody>
      </p:sp>
      <p:sp>
        <p:nvSpPr>
          <p:cNvPr id="3" name="Content Placeholder 2"/>
          <p:cNvSpPr>
            <a:spLocks noGrp="1"/>
          </p:cNvSpPr>
          <p:nvPr>
            <p:ph idx="1"/>
          </p:nvPr>
        </p:nvSpPr>
        <p:spPr>
          <a:xfrm>
            <a:off x="381000" y="1447800"/>
            <a:ext cx="8458200" cy="4724400"/>
          </a:xfrm>
        </p:spPr>
        <p:txBody>
          <a:bodyPr>
            <a:normAutofit fontScale="55000" lnSpcReduction="20000"/>
          </a:bodyPr>
          <a:lstStyle/>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Performance Evaluation - accountability and visibility</a:t>
            </a:r>
          </a:p>
          <a:p>
            <a:pPr lvl="1"/>
            <a:r>
              <a:rPr lang="en-US" sz="5000" dirty="0"/>
              <a:t>Secure access to team and Client</a:t>
            </a:r>
          </a:p>
          <a:p>
            <a:pPr lvl="1"/>
            <a:r>
              <a:rPr lang="en-US" sz="5000" dirty="0"/>
              <a:t>Backed up daily !</a:t>
            </a:r>
          </a:p>
          <a:p>
            <a:pPr marL="342900" lvl="1" indent="0">
              <a:buNone/>
            </a:pPr>
            <a:endParaRPr lang="en-US" sz="5000" dirty="0"/>
          </a:p>
          <a:p>
            <a:pPr marL="342900" lvl="1" indent="0">
              <a:buNone/>
            </a:pPr>
            <a:r>
              <a:rPr lang="en-US" sz="5000" dirty="0"/>
              <a:t>The EDN software was chosen as it currently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2900" baseline="30000" dirty="0"/>
              <a:t>*</a:t>
            </a:r>
            <a:r>
              <a:rPr lang="en-US" sz="29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50</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a:t>
            </a:r>
            <a:r>
              <a:rPr lang="en-US" sz="2100" b="1" spc="-1" dirty="0">
                <a:solidFill>
                  <a:srgbClr val="FF0000"/>
                </a:solidFill>
                <a:uFill>
                  <a:solidFill>
                    <a:srgbClr val="FFFFFF"/>
                  </a:solidFill>
                </a:uFill>
              </a:rPr>
              <a:t>ALL NOTES *</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51</a:t>
            </a:fld>
            <a:endParaRPr lang="en-US" sz="1200" dirty="0"/>
          </a:p>
        </p:txBody>
      </p:sp>
      <p:sp>
        <p:nvSpPr>
          <p:cNvPr id="4" name="TextBox 3"/>
          <p:cNvSpPr txBox="1"/>
          <p:nvPr/>
        </p:nvSpPr>
        <p:spPr>
          <a:xfrm>
            <a:off x="2657148" y="5607490"/>
            <a:ext cx="5379719" cy="923330"/>
          </a:xfrm>
          <a:prstGeom prst="rect">
            <a:avLst/>
          </a:prstGeom>
          <a:noFill/>
          <a:ln w="28575">
            <a:solidFill>
              <a:srgbClr val="FF0000"/>
            </a:solidFill>
          </a:ln>
        </p:spPr>
        <p:txBody>
          <a:bodyPr wrap="square" rtlCol="0">
            <a:spAutoFit/>
          </a:bodyPr>
          <a:lstStyle/>
          <a:p>
            <a:r>
              <a:rPr lang="en-US" b="1" spc="-1" dirty="0">
                <a:solidFill>
                  <a:srgbClr val="FF0000"/>
                </a:solidFill>
                <a:uFill>
                  <a:solidFill>
                    <a:srgbClr val="FFFFFF"/>
                  </a:solidFill>
                </a:uFill>
              </a:rPr>
              <a:t>* </a:t>
            </a:r>
            <a:r>
              <a:rPr lang="en-US" dirty="0"/>
              <a:t>On-site / off-site – ALL meetings &amp; individual work</a:t>
            </a:r>
          </a:p>
          <a:p>
            <a:r>
              <a:rPr lang="en-US" dirty="0"/>
              <a:t>Although everyone should take notes, there should be a designated note taker for each meeting.</a:t>
            </a:r>
          </a:p>
        </p:txBody>
      </p:sp>
      <p:pic>
        <p:nvPicPr>
          <p:cNvPr id="7" name="Picture 6">
            <a:extLst>
              <a:ext uri="{FF2B5EF4-FFF2-40B4-BE49-F238E27FC236}">
                <a16:creationId xmlns:a16="http://schemas.microsoft.com/office/drawing/2014/main" id="{0DAADA6C-878B-4D97-BDD2-F0C6A82CE0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9323"/>
          <a:stretch/>
        </p:blipFill>
        <p:spPr>
          <a:xfrm flipH="1">
            <a:off x="6568969" y="1714752"/>
            <a:ext cx="1835362" cy="2019048"/>
          </a:xfrm>
          <a:prstGeom prst="rect">
            <a:avLst/>
          </a:prstGeom>
        </p:spPr>
      </p:pic>
      <p:sp>
        <p:nvSpPr>
          <p:cNvPr id="5" name="TextBox 4">
            <a:extLst>
              <a:ext uri="{FF2B5EF4-FFF2-40B4-BE49-F238E27FC236}">
                <a16:creationId xmlns:a16="http://schemas.microsoft.com/office/drawing/2014/main" id="{EB929855-A503-D2C5-4276-A00818342ECE}"/>
              </a:ext>
            </a:extLst>
          </p:cNvPr>
          <p:cNvSpPr txBox="1"/>
          <p:nvPr/>
        </p:nvSpPr>
        <p:spPr>
          <a:xfrm>
            <a:off x="6707252" y="2107398"/>
            <a:ext cx="1569718" cy="1354217"/>
          </a:xfrm>
          <a:prstGeom prst="rect">
            <a:avLst/>
          </a:prstGeom>
          <a:noFill/>
        </p:spPr>
        <p:txBody>
          <a:bodyPr wrap="square" rtlCol="0">
            <a:spAutoFit/>
          </a:bodyPr>
          <a:lstStyle/>
          <a:p>
            <a:pPr algn="ctr"/>
            <a:r>
              <a:rPr lang="en-US" dirty="0">
                <a:latin typeface="Segoe Script" panose="030B0504020000000003" pitchFamily="66" charset="0"/>
              </a:rPr>
              <a:t>Thou shalt document </a:t>
            </a:r>
            <a:r>
              <a:rPr lang="en-US" sz="2800" b="1" dirty="0">
                <a:latin typeface="Segoe Script" panose="030B0504020000000003" pitchFamily="66" charset="0"/>
              </a:rPr>
              <a:t>ALL</a:t>
            </a:r>
            <a:r>
              <a:rPr lang="en-US" dirty="0">
                <a:latin typeface="Segoe Script" panose="030B0504020000000003" pitchFamily="66" charset="0"/>
              </a:rPr>
              <a:t> </a:t>
            </a:r>
          </a:p>
          <a:p>
            <a:pPr algn="ctr"/>
            <a:r>
              <a:rPr lang="en-US" dirty="0">
                <a:latin typeface="Segoe Script" panose="030B0504020000000003" pitchFamily="66" charset="0"/>
              </a:rPr>
              <a:t>thy work </a:t>
            </a:r>
          </a:p>
        </p:txBody>
      </p:sp>
    </p:spTree>
    <p:extLst>
      <p:ext uri="{BB962C8B-B14F-4D97-AF65-F5344CB8AC3E}">
        <p14:creationId xmlns:p14="http://schemas.microsoft.com/office/powerpoint/2010/main" val="22842170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off-site by each team before Day 6</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https://designlab.eng.rpi.edu/edn/projects/capstone-support-dev/wiki/Team_Standards_Agreement</a:t>
            </a:r>
            <a:r>
              <a:rPr lang="en-US" dirty="0"/>
              <a:t> </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52</a:t>
            </a:fld>
            <a:endParaRPr lang="en-US" sz="1200" dirty="0"/>
          </a:p>
        </p:txBody>
      </p:sp>
      <p:sp>
        <p:nvSpPr>
          <p:cNvPr id="4" name="TextBox 3"/>
          <p:cNvSpPr txBox="1"/>
          <p:nvPr/>
        </p:nvSpPr>
        <p:spPr>
          <a:xfrm>
            <a:off x="1219200" y="5912714"/>
            <a:ext cx="5943600" cy="707886"/>
          </a:xfrm>
          <a:prstGeom prst="rect">
            <a:avLst/>
          </a:prstGeom>
          <a:noFill/>
          <a:ln w="28575">
            <a:solidFill>
              <a:srgbClr val="FF0000"/>
            </a:solidFill>
          </a:ln>
        </p:spPr>
        <p:txBody>
          <a:bodyPr wrap="square" rtlCol="0">
            <a:spAutoFit/>
          </a:bodyPr>
          <a:lstStyle/>
          <a:p>
            <a:pPr algn="ctr"/>
            <a:r>
              <a:rPr lang="en-US" sz="2000" dirty="0">
                <a:solidFill>
                  <a:srgbClr val="FF0000"/>
                </a:solidFill>
              </a:rPr>
              <a:t>Completed Agreement should be posted to Wiki by </a:t>
            </a:r>
            <a:r>
              <a:rPr lang="en-US" sz="2000" b="1" dirty="0">
                <a:solidFill>
                  <a:srgbClr val="FF0000"/>
                </a:solidFill>
              </a:rPr>
              <a:t>START</a:t>
            </a:r>
            <a:r>
              <a:rPr lang="en-US" sz="2000" dirty="0">
                <a:solidFill>
                  <a:srgbClr val="FF0000"/>
                </a:solidFill>
              </a:rPr>
              <a:t> </a:t>
            </a:r>
            <a:r>
              <a:rPr lang="en-US" sz="2000" b="1" dirty="0">
                <a:solidFill>
                  <a:srgbClr val="FF0000"/>
                </a:solidFill>
              </a:rPr>
              <a:t>of Day 6</a:t>
            </a:r>
          </a:p>
        </p:txBody>
      </p:sp>
    </p:spTree>
    <p:extLst>
      <p:ext uri="{BB962C8B-B14F-4D97-AF65-F5344CB8AC3E}">
        <p14:creationId xmlns:p14="http://schemas.microsoft.com/office/powerpoint/2010/main" val="30857543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Days 3 and 4 include:</a:t>
            </a:r>
          </a:p>
          <a:p>
            <a:pPr lvl="1"/>
            <a:r>
              <a:rPr lang="en-US" dirty="0">
                <a:cs typeface="Calibri"/>
              </a:rPr>
              <a:t>Teams’ initial client meetings</a:t>
            </a:r>
          </a:p>
          <a:p>
            <a:pPr lvl="1"/>
            <a:r>
              <a:rPr lang="en-US" dirty="0">
                <a:cs typeface="Calibri"/>
              </a:rPr>
              <a:t>Continuing development of Client Needs</a:t>
            </a:r>
          </a:p>
          <a:p>
            <a:pPr lvl="1"/>
            <a:r>
              <a:rPr lang="en-US" dirty="0">
                <a:cs typeface="Calibri"/>
              </a:rPr>
              <a:t>Beginning translating Client Needs into Engineering Requirements</a:t>
            </a:r>
          </a:p>
          <a:p>
            <a:pPr lvl="1"/>
            <a:r>
              <a:rPr lang="en-US" dirty="0">
                <a:cs typeface="Calibri"/>
              </a:rPr>
              <a:t>Review of prior team’s presentation (if applicable)</a:t>
            </a:r>
          </a:p>
          <a:p>
            <a:r>
              <a:rPr lang="en-US" dirty="0">
                <a:cs typeface="Calibri"/>
              </a:rPr>
              <a:t>Client Needs and Engineering Requirements:</a:t>
            </a:r>
          </a:p>
          <a:p>
            <a:pPr lvl="1"/>
            <a:r>
              <a:rPr lang="en-US" dirty="0">
                <a:cs typeface="Calibri"/>
              </a:rPr>
              <a:t>Are </a:t>
            </a:r>
            <a:r>
              <a:rPr lang="en-US" i="1" dirty="0">
                <a:cs typeface="Calibri"/>
              </a:rPr>
              <a:t>not</a:t>
            </a:r>
            <a:r>
              <a:rPr lang="en-US" dirty="0">
                <a:cs typeface="Calibri"/>
              </a:rPr>
              <a:t> easy and require practice to do well!</a:t>
            </a:r>
          </a:p>
          <a:p>
            <a:pPr lvl="1"/>
            <a:r>
              <a:rPr lang="en-US" dirty="0">
                <a:cs typeface="Calibri"/>
              </a:rPr>
              <a:t>Guide your project throughout the semester</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90941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3478680"/>
            <a:ext cx="8229600" cy="2571283"/>
          </a:xfrm>
        </p:spPr>
        <p:txBody>
          <a:bodyPr vert="horz" lIns="91440" tIns="45720" rIns="91440" bIns="45720" rtlCol="0" anchor="t">
            <a:normAutofit/>
          </a:bodyPr>
          <a:lstStyle/>
          <a:p>
            <a:r>
              <a:rPr lang="en-US" sz="2800" dirty="0">
                <a:cs typeface="Calibri"/>
              </a:rPr>
              <a:t>As we move from Day 2 to Day 3, the transition from Onboarding to Project Scoping accelerates</a:t>
            </a:r>
          </a:p>
          <a:p>
            <a:pPr lvl="1"/>
            <a:r>
              <a:rPr lang="en-US" sz="2400" dirty="0">
                <a:cs typeface="Calibri"/>
              </a:rPr>
              <a:t>Off-site teambuilding activity (Onboarding) still to come</a:t>
            </a:r>
          </a:p>
          <a:p>
            <a:pPr lvl="1"/>
            <a:r>
              <a:rPr lang="en-US" sz="2400" dirty="0">
                <a:cs typeface="Calibri"/>
              </a:rPr>
              <a:t>Defining Client Needs (Scoping) has already begun</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extBox 3">
            <a:extLst>
              <a:ext uri="{FF2B5EF4-FFF2-40B4-BE49-F238E27FC236}">
                <a16:creationId xmlns:a16="http://schemas.microsoft.com/office/drawing/2014/main" id="{E084A838-DB95-F351-145D-FD099D2A3C91}"/>
              </a:ext>
            </a:extLst>
          </p:cNvPr>
          <p:cNvSpPr txBox="1"/>
          <p:nvPr/>
        </p:nvSpPr>
        <p:spPr>
          <a:xfrm>
            <a:off x="2400300" y="1417638"/>
            <a:ext cx="4343400" cy="646331"/>
          </a:xfrm>
          <a:prstGeom prst="rect">
            <a:avLst/>
          </a:prstGeom>
          <a:noFill/>
        </p:spPr>
        <p:txBody>
          <a:bodyPr wrap="square" rtlCol="0">
            <a:spAutoFit/>
          </a:bodyPr>
          <a:lstStyle/>
          <a:p>
            <a:r>
              <a:rPr lang="en-US" sz="3600" dirty="0"/>
              <a:t>Employee Onboarding</a:t>
            </a:r>
          </a:p>
        </p:txBody>
      </p:sp>
      <p:sp>
        <p:nvSpPr>
          <p:cNvPr id="8" name="Arrow: Down 7">
            <a:extLst>
              <a:ext uri="{FF2B5EF4-FFF2-40B4-BE49-F238E27FC236}">
                <a16:creationId xmlns:a16="http://schemas.microsoft.com/office/drawing/2014/main" id="{47E29070-7659-20DE-D259-A7FCE1E38269}"/>
              </a:ext>
            </a:extLst>
          </p:cNvPr>
          <p:cNvSpPr/>
          <p:nvPr/>
        </p:nvSpPr>
        <p:spPr>
          <a:xfrm>
            <a:off x="4381500" y="2063969"/>
            <a:ext cx="381000" cy="6858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6206721-34F1-0AC5-1BE9-9A47E2CFC369}"/>
              </a:ext>
            </a:extLst>
          </p:cNvPr>
          <p:cNvSpPr txBox="1"/>
          <p:nvPr/>
        </p:nvSpPr>
        <p:spPr>
          <a:xfrm>
            <a:off x="2400300" y="2732990"/>
            <a:ext cx="4343400" cy="646331"/>
          </a:xfrm>
          <a:prstGeom prst="rect">
            <a:avLst/>
          </a:prstGeom>
          <a:noFill/>
        </p:spPr>
        <p:txBody>
          <a:bodyPr wrap="square" rtlCol="0">
            <a:spAutoFit/>
          </a:bodyPr>
          <a:lstStyle/>
          <a:p>
            <a:pPr algn="ctr"/>
            <a:r>
              <a:rPr lang="en-US" sz="3600" dirty="0"/>
              <a:t>Project Scoping</a:t>
            </a:r>
          </a:p>
        </p:txBody>
      </p:sp>
    </p:spTree>
    <p:extLst>
      <p:ext uri="{BB962C8B-B14F-4D97-AF65-F5344CB8AC3E}">
        <p14:creationId xmlns:p14="http://schemas.microsoft.com/office/powerpoint/2010/main" val="364427681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7872"/>
            <a:ext cx="7886700" cy="882440"/>
          </a:xfrm>
        </p:spPr>
        <p:txBody>
          <a:bodyPr/>
          <a:lstStyle/>
          <a:p>
            <a:r>
              <a:rPr lang="en-US" dirty="0"/>
              <a:t>Action Items / Meeting Prep</a:t>
            </a:r>
            <a:br>
              <a:rPr lang="en-US" dirty="0"/>
            </a:br>
            <a:r>
              <a:rPr lang="en-US" sz="1800" dirty="0"/>
              <a:t>(previously called homework, to be completed </a:t>
            </a:r>
            <a:r>
              <a:rPr lang="en-US" sz="1800" b="1" dirty="0"/>
              <a:t>BEFORE Day 3</a:t>
            </a:r>
            <a:r>
              <a:rPr lang="en-US" sz="1800" dirty="0"/>
              <a:t>)</a:t>
            </a:r>
          </a:p>
        </p:txBody>
      </p:sp>
      <p:grpSp>
        <p:nvGrpSpPr>
          <p:cNvPr id="3" name="Group 2">
            <a:extLst>
              <a:ext uri="{FF2B5EF4-FFF2-40B4-BE49-F238E27FC236}">
                <a16:creationId xmlns:a16="http://schemas.microsoft.com/office/drawing/2014/main" id="{5824A177-C5BA-2D1F-042A-C9567B558AB7}"/>
              </a:ext>
            </a:extLst>
          </p:cNvPr>
          <p:cNvGrpSpPr/>
          <p:nvPr/>
        </p:nvGrpSpPr>
        <p:grpSpPr>
          <a:xfrm>
            <a:off x="76200" y="922493"/>
            <a:ext cx="8832277" cy="3541440"/>
            <a:chOff x="45023" y="3180036"/>
            <a:chExt cx="8832277" cy="3541440"/>
          </a:xfrm>
        </p:grpSpPr>
        <p:sp>
          <p:nvSpPr>
            <p:cNvPr id="10" name="Content Placeholder 2"/>
            <p:cNvSpPr txBox="1">
              <a:spLocks/>
            </p:cNvSpPr>
            <p:nvPr/>
          </p:nvSpPr>
          <p:spPr>
            <a:xfrm>
              <a:off x="990600" y="3180036"/>
              <a:ext cx="7886700" cy="1770720"/>
            </a:xfrm>
            <a:prstGeom prst="rect">
              <a:avLst/>
            </a:prstGeom>
            <a:solidFill>
              <a:schemeClr val="accent1">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Read </a:t>
              </a:r>
              <a:r>
                <a:rPr lang="en-US" sz="2900" i="1" dirty="0">
                  <a:solidFill>
                    <a:prstClr val="black"/>
                  </a:solidFill>
                  <a:latin typeface="Calibri" panose="020F0502020204030204"/>
                  <a:ea typeface="+mn-lt"/>
                  <a:cs typeface="Calibri" panose="020F0502020204030204"/>
                </a:rPr>
                <a:t>The Engineering Design Process Refresher.pptx </a:t>
              </a:r>
              <a:r>
                <a:rPr lang="en-US" sz="2900" dirty="0">
                  <a:solidFill>
                    <a:prstClr val="black"/>
                  </a:solidFill>
                  <a:latin typeface="Calibri" panose="020F0502020204030204"/>
                  <a:ea typeface="+mn-lt"/>
                  <a:cs typeface="Calibri" panose="020F0502020204030204"/>
                </a:rPr>
                <a:t>in preparation for meeting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ea typeface="+mn-lt"/>
                  <a:cs typeface="Calibri" panose="020F0502020204030204"/>
                  <a:hlinkClick r:id="rId4"/>
                </a:rPr>
                <a:t>https://mediasite.mms.rpi.edu/mediasite/Play/87d950eccc2942038b1d06530e9217841d</a:t>
              </a:r>
              <a:r>
                <a:rPr lang="en-US" sz="1575" dirty="0">
                  <a:solidFill>
                    <a:prstClr val="black"/>
                  </a:solidFill>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ea typeface="+mn-lt"/>
                  <a:cs typeface="Calibri" panose="020F0502020204030204"/>
                  <a:hlinkClick r:id="rId5"/>
                </a:rPr>
                <a:t>https://mediasite.mms.rpi.edu/mediasite/Play/96dceab44ae7447d812f5a216afa97cf1d</a:t>
              </a:r>
              <a:r>
                <a:rPr lang="en-US" sz="1350" dirty="0">
                  <a:solidFill>
                    <a:prstClr val="black"/>
                  </a:solidFill>
                  <a:ea typeface="+mn-lt"/>
                  <a:cs typeface="Calibri" panose="020F0502020204030204"/>
                </a:rPr>
                <a:t> </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900" dirty="0">
                  <a:solidFill>
                    <a:prstClr val="black"/>
                  </a:solidFill>
                  <a:latin typeface="Calibri" panose="020F0502020204030204"/>
                  <a:ea typeface="+mn-lt"/>
                  <a:cs typeface="Calibri" panose="020F0502020204030204"/>
                </a:rPr>
                <a:t>Team Standards Agreement due by Day 6</a:t>
              </a:r>
            </a:p>
            <a:p>
              <a:pPr marL="57150" indent="-171450" defTabSz="685800">
                <a:spcBef>
                  <a:spcPts val="375"/>
                </a:spcBef>
              </a:pPr>
              <a:r>
                <a:rPr lang="en-US" sz="2900" dirty="0">
                  <a:solidFill>
                    <a:prstClr val="black"/>
                  </a:solidFill>
                  <a:latin typeface="Calibri" panose="020F0502020204030204"/>
                </a:rPr>
                <a:t>Identify time and register for Team Building Retreat at </a:t>
              </a:r>
              <a:r>
                <a:rPr lang="en-US" sz="1300"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6"/>
                </a:rPr>
                <a:t>https://docs.google.com/spreadsheets/d/1YyuAUceBjjqBNjeVwXmJcqnEKxf7gu66obY1jszcvQQ/edit#gid=0</a:t>
              </a:r>
              <a:endParaRPr lang="en-US" sz="1300" dirty="0">
                <a:solidFill>
                  <a:prstClr val="black"/>
                </a:solidFill>
                <a:latin typeface="Calibri" panose="020F0502020204030204" pitchFamily="34" charset="0"/>
                <a:cs typeface="Calibri" panose="020F0502020204030204" pitchFamily="34" charset="0"/>
              </a:endParaRPr>
            </a:p>
          </p:txBody>
        </p:sp>
        <p:sp>
          <p:nvSpPr>
            <p:cNvPr id="11" name="Content Placeholder 2"/>
            <p:cNvSpPr txBox="1">
              <a:spLocks/>
            </p:cNvSpPr>
            <p:nvPr/>
          </p:nvSpPr>
          <p:spPr>
            <a:xfrm>
              <a:off x="990600" y="4950756"/>
              <a:ext cx="7886700" cy="177072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rPr>
                <a:t>Watch EDN Guidance for </a:t>
              </a:r>
              <a:r>
                <a:rPr lang="en-US" sz="1600" dirty="0"/>
                <a:t>Action Items </a:t>
              </a:r>
              <a:r>
                <a:rPr lang="en-US" sz="1400" dirty="0">
                  <a:solidFill>
                    <a:prstClr val="black"/>
                  </a:solidFill>
                  <a:latin typeface="Calibri" panose="020F0502020204030204"/>
                </a:rPr>
                <a:t>- Initial Postings Video (7.5 min)</a:t>
              </a:r>
            </a:p>
            <a:p>
              <a:pPr marL="514350" lvl="1" indent="-171450" defTabSz="685800">
                <a:spcBef>
                  <a:spcPts val="375"/>
                </a:spcBef>
              </a:pPr>
              <a:r>
                <a:rPr lang="en-US" sz="825" dirty="0">
                  <a:solidFill>
                    <a:prstClr val="black"/>
                  </a:solidFill>
                  <a:latin typeface="Calibri" panose="020F0502020204030204"/>
                  <a:hlinkClick r:id="rId7"/>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Post personal contact info (name, major, RPI email, phone #) to a Project Management Forum thread in accordance with the Initial Postings Video. First team member creates the thread, other members reply to add their info. </a:t>
              </a:r>
            </a:p>
          </p:txBody>
        </p:sp>
        <p:sp>
          <p:nvSpPr>
            <p:cNvPr id="9" name="Oval 8"/>
            <p:cNvSpPr/>
            <p:nvPr/>
          </p:nvSpPr>
          <p:spPr>
            <a:xfrm>
              <a:off x="55808" y="3337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45023" y="541411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4" name="Group 3">
            <a:extLst>
              <a:ext uri="{FF2B5EF4-FFF2-40B4-BE49-F238E27FC236}">
                <a16:creationId xmlns:a16="http://schemas.microsoft.com/office/drawing/2014/main" id="{3A18F960-C216-D8DD-6378-4E5547B53ADF}"/>
              </a:ext>
            </a:extLst>
          </p:cNvPr>
          <p:cNvGrpSpPr/>
          <p:nvPr/>
        </p:nvGrpSpPr>
        <p:grpSpPr>
          <a:xfrm>
            <a:off x="175649" y="4440467"/>
            <a:ext cx="8732828" cy="2269724"/>
            <a:chOff x="123396" y="910312"/>
            <a:chExt cx="8732828" cy="2269724"/>
          </a:xfrm>
        </p:grpSpPr>
        <p:sp>
          <p:nvSpPr>
            <p:cNvPr id="8" name="Content Placeholder 2"/>
            <p:cNvSpPr txBox="1">
              <a:spLocks/>
            </p:cNvSpPr>
            <p:nvPr/>
          </p:nvSpPr>
          <p:spPr>
            <a:xfrm>
              <a:off x="969524" y="910312"/>
              <a:ext cx="7886700" cy="2269724"/>
            </a:xfrm>
            <a:prstGeom prst="rect">
              <a:avLst/>
            </a:prstGeom>
            <a:solidFill>
              <a:schemeClr val="accent4">
                <a:lumMod val="20000"/>
                <a:lumOff val="80000"/>
              </a:schemeClr>
            </a:solidFill>
          </p:spPr>
          <p:txBody>
            <a:bodyPr vert="horz" lIns="68580" tIns="34290" rIns="68580" bIns="3429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6400" b="1" dirty="0">
                  <a:solidFill>
                    <a:prstClr val="black"/>
                  </a:solidFill>
                  <a:latin typeface="Calibri" panose="020F0502020204030204"/>
                </a:rPr>
                <a:t>Project Technical Work</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Find answer(s) to assigned question(s) &amp; post to new thread titled “Day 2 Questions and Answers” in EDN Background Info Forum</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Identify one </a:t>
              </a:r>
              <a:r>
                <a:rPr lang="en-US" sz="5600" b="1" dirty="0">
                  <a:solidFill>
                    <a:prstClr val="black"/>
                  </a:solidFill>
                  <a:latin typeface="Calibri" panose="020F0502020204030204"/>
                  <a:ea typeface="+mn-lt"/>
                  <a:cs typeface="Calibri" panose="020F0502020204030204"/>
                </a:rPr>
                <a:t>Customer Need </a:t>
              </a:r>
              <a:r>
                <a:rPr lang="en-US" sz="5600" dirty="0">
                  <a:solidFill>
                    <a:prstClr val="black"/>
                  </a:solidFill>
                  <a:latin typeface="Calibri" panose="020F0502020204030204"/>
                  <a:ea typeface="+mn-lt"/>
                  <a:cs typeface="Calibri" panose="020F0502020204030204"/>
                </a:rPr>
                <a:t>for your project and translate it into an </a:t>
              </a:r>
              <a:r>
                <a:rPr lang="en-US" sz="5600" b="1" dirty="0">
                  <a:solidFill>
                    <a:prstClr val="black"/>
                  </a:solidFill>
                  <a:latin typeface="Calibri" panose="020F0502020204030204"/>
                  <a:ea typeface="+mn-lt"/>
                  <a:cs typeface="Calibri" panose="020F0502020204030204"/>
                </a:rPr>
                <a:t>Engineering Requirement.</a:t>
              </a:r>
              <a:r>
                <a:rPr lang="en-US" sz="5600" dirty="0">
                  <a:solidFill>
                    <a:prstClr val="black"/>
                  </a:solidFill>
                  <a:latin typeface="Calibri" panose="020F0502020204030204"/>
                  <a:ea typeface="+mn-lt"/>
                  <a:cs typeface="Calibri" panose="020F0502020204030204"/>
                </a:rPr>
                <a:t> Post to new thread in EDN Design Forum titled “Initial Needs and Requirements”. </a:t>
              </a:r>
              <a:r>
                <a:rPr lang="en-US" sz="5600" b="1" dirty="0">
                  <a:solidFill>
                    <a:prstClr val="black"/>
                  </a:solidFill>
                  <a:latin typeface="Calibri" panose="020F0502020204030204"/>
                  <a:ea typeface="+mn-lt"/>
                  <a:cs typeface="Calibri" panose="020F0502020204030204"/>
                </a:rPr>
                <a:t>Leverage the Team Ideation Poster! </a:t>
              </a:r>
              <a:r>
                <a:rPr lang="en-US" sz="5600" dirty="0">
                  <a:solidFill>
                    <a:prstClr val="black"/>
                  </a:solidFill>
                  <a:latin typeface="Calibri" panose="020F0502020204030204"/>
                  <a:ea typeface="+mn-lt"/>
                  <a:cs typeface="Calibri" panose="020F0502020204030204"/>
                </a:rPr>
                <a:t>First member creates the thread, other members reply to add their thoughts. </a:t>
              </a:r>
            </a:p>
            <a:p>
              <a:pPr marL="171450" indent="-171450" defTabSz="685800">
                <a:spcBef>
                  <a:spcPts val="750"/>
                </a:spcBef>
              </a:pPr>
              <a:r>
                <a:rPr lang="en-US" sz="5600" dirty="0">
                  <a:solidFill>
                    <a:prstClr val="black"/>
                  </a:solidFill>
                  <a:latin typeface="Calibri" panose="020F0502020204030204"/>
                  <a:ea typeface="+mn-lt"/>
                  <a:cs typeface="Calibri" panose="020F0502020204030204"/>
                </a:rPr>
                <a:t>For ongoing projects, review prior semesters’ final presentations in accordance with PE instructions for discussion during Meeting 3 or 4</a:t>
              </a:r>
            </a:p>
            <a:p>
              <a:pPr marL="514350" lvl="1" indent="-171450" defTabSz="685800">
                <a:spcBef>
                  <a:spcPts val="375"/>
                </a:spcBef>
              </a:pPr>
              <a:r>
                <a:rPr lang="en-US" sz="5600" dirty="0">
                  <a:solidFill>
                    <a:prstClr val="black"/>
                  </a:solidFill>
                  <a:latin typeface="Calibri" panose="020F0502020204030204"/>
                </a:rPr>
                <a:t>PPT should be in last semester’s Repository or Final Deliverables Forum on EDN</a:t>
              </a:r>
            </a:p>
            <a:p>
              <a:pPr marL="514350" lvl="1" indent="-171450" defTabSz="685800">
                <a:spcBef>
                  <a:spcPts val="375"/>
                </a:spcBef>
              </a:pPr>
              <a:r>
                <a:rPr lang="en-US" sz="5600" dirty="0">
                  <a:solidFill>
                    <a:prstClr val="black"/>
                  </a:solidFill>
                  <a:ea typeface="+mn-lt"/>
                  <a:cs typeface="Calibri" panose="020F0502020204030204"/>
                </a:rPr>
                <a:t>First team member - create new thread in EDN Background Info titled "Questions about project"</a:t>
              </a:r>
            </a:p>
            <a:p>
              <a:pPr marL="514350" lvl="1" indent="-171450" defTabSz="685800">
                <a:spcBef>
                  <a:spcPts val="375"/>
                </a:spcBef>
              </a:pPr>
              <a:r>
                <a:rPr lang="en-US" sz="5600" dirty="0">
                  <a:solidFill>
                    <a:prstClr val="black"/>
                  </a:solidFill>
                  <a:ea typeface="+mn-lt"/>
                  <a:cs typeface="Calibri" panose="020F0502020204030204"/>
                </a:rPr>
                <a:t>Rest of team - respond to thread with questions you have about project</a:t>
              </a:r>
              <a:endParaRPr lang="en-US" sz="5600" dirty="0">
                <a:solidFill>
                  <a:prstClr val="black"/>
                </a:solidFill>
                <a:latin typeface="Calibri" panose="020F0502020204030204"/>
                <a:ea typeface="+mn-lt"/>
                <a:cs typeface="Calibri" panose="020F0502020204030204"/>
              </a:endParaRPr>
            </a:p>
          </p:txBody>
        </p:sp>
        <p:sp>
          <p:nvSpPr>
            <p:cNvPr id="13" name="Rectangle 12"/>
            <p:cNvSpPr/>
            <p:nvPr/>
          </p:nvSpPr>
          <p:spPr>
            <a:xfrm>
              <a:off x="123396" y="144253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55</a:t>
            </a:fld>
            <a:endParaRPr lang="en-US" sz="1200" dirty="0"/>
          </a:p>
        </p:txBody>
      </p:sp>
    </p:spTree>
    <p:extLst>
      <p:ext uri="{BB962C8B-B14F-4D97-AF65-F5344CB8AC3E}">
        <p14:creationId xmlns:p14="http://schemas.microsoft.com/office/powerpoint/2010/main" val="37612731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75A7C-2364-233F-C7BF-D2D6D93FB817}"/>
              </a:ext>
            </a:extLst>
          </p:cNvPr>
          <p:cNvSpPr>
            <a:spLocks noGrp="1"/>
          </p:cNvSpPr>
          <p:nvPr>
            <p:ph type="title"/>
          </p:nvPr>
        </p:nvSpPr>
        <p:spPr/>
        <p:txBody>
          <a:bodyPr>
            <a:normAutofit/>
          </a:bodyPr>
          <a:lstStyle/>
          <a:p>
            <a:pPr algn="ctr"/>
            <a:r>
              <a:rPr lang="en-US" sz="4400" b="1" dirty="0">
                <a:latin typeface="+mn-lt"/>
              </a:rPr>
              <a:t>Day 3 &amp; 4 Activities</a:t>
            </a:r>
          </a:p>
        </p:txBody>
      </p:sp>
      <p:sp>
        <p:nvSpPr>
          <p:cNvPr id="4" name="Slide Number Placeholder 3">
            <a:extLst>
              <a:ext uri="{FF2B5EF4-FFF2-40B4-BE49-F238E27FC236}">
                <a16:creationId xmlns:a16="http://schemas.microsoft.com/office/drawing/2014/main" id="{5BFADEDD-B50C-B34B-0915-1CC25ABAF87C}"/>
              </a:ext>
            </a:extLst>
          </p:cNvPr>
          <p:cNvSpPr>
            <a:spLocks noGrp="1"/>
          </p:cNvSpPr>
          <p:nvPr>
            <p:ph type="sldNum" sz="quarter" idx="12"/>
          </p:nvPr>
        </p:nvSpPr>
        <p:spPr/>
        <p:txBody>
          <a:bodyPr/>
          <a:lstStyle/>
          <a:p>
            <a:fld id="{CC48B151-73E6-4005-9E41-BAC149615E2B}" type="slidenum">
              <a:rPr lang="en-US" smtClean="0"/>
              <a:t>56</a:t>
            </a:fld>
            <a:endParaRPr lang="en-US" dirty="0"/>
          </a:p>
        </p:txBody>
      </p:sp>
      <p:sp>
        <p:nvSpPr>
          <p:cNvPr id="5" name="Content Placeholder 4">
            <a:extLst>
              <a:ext uri="{FF2B5EF4-FFF2-40B4-BE49-F238E27FC236}">
                <a16:creationId xmlns:a16="http://schemas.microsoft.com/office/drawing/2014/main" id="{3F6A3CEB-851F-06D9-A067-66EA4489152A}"/>
              </a:ext>
            </a:extLst>
          </p:cNvPr>
          <p:cNvSpPr txBox="1">
            <a:spLocks noGrp="1"/>
          </p:cNvSpPr>
          <p:nvPr>
            <p:ph idx="1"/>
          </p:nvPr>
        </p:nvSpPr>
        <p:spPr>
          <a:xfrm>
            <a:off x="628650" y="1825625"/>
            <a:ext cx="7886700" cy="2444259"/>
          </a:xfrm>
          <a:prstGeom prst="rect">
            <a:avLst/>
          </a:prstGeom>
          <a:noFill/>
        </p:spPr>
        <p:txBody>
          <a:bodyPr wrap="square" rtlCol="0">
            <a:spAutoFit/>
          </a:bodyPr>
          <a:lstStyle/>
          <a:p>
            <a:pPr marL="0" indent="0">
              <a:lnSpc>
                <a:spcPct val="150000"/>
              </a:lnSpc>
              <a:buNone/>
            </a:pPr>
            <a:r>
              <a:rPr lang="en-US" dirty="0"/>
              <a:t>Over next 2 on-site meetings - All teams will complete the following:</a:t>
            </a:r>
          </a:p>
          <a:p>
            <a:pPr marL="628650" lvl="1" indent="-285750"/>
            <a:r>
              <a:rPr lang="en-US" sz="2400" dirty="0"/>
              <a:t>Project Kickoff Meeting</a:t>
            </a:r>
          </a:p>
          <a:p>
            <a:pPr marL="628650" lvl="1" indent="-285750"/>
            <a:r>
              <a:rPr lang="en-US" sz="2400" dirty="0"/>
              <a:t>CE meeting with team</a:t>
            </a:r>
          </a:p>
          <a:p>
            <a:pPr marL="628650" lvl="1" indent="-285750"/>
            <a:r>
              <a:rPr lang="en-US" sz="2400" dirty="0"/>
              <a:t>Client Needs &amp; Requirements - development and review</a:t>
            </a:r>
          </a:p>
          <a:p>
            <a:pPr marL="628650" lvl="1" indent="-285750"/>
            <a:r>
              <a:rPr lang="en-US" sz="2400" dirty="0"/>
              <a:t>Review previous Final Presentation - ongoing projects only</a:t>
            </a:r>
          </a:p>
        </p:txBody>
      </p:sp>
      <p:sp>
        <p:nvSpPr>
          <p:cNvPr id="6" name="TextBox 5">
            <a:extLst>
              <a:ext uri="{FF2B5EF4-FFF2-40B4-BE49-F238E27FC236}">
                <a16:creationId xmlns:a16="http://schemas.microsoft.com/office/drawing/2014/main" id="{D46119E0-7086-9982-28B9-1157A2AE99AB}"/>
              </a:ext>
            </a:extLst>
          </p:cNvPr>
          <p:cNvSpPr txBox="1"/>
          <p:nvPr/>
        </p:nvSpPr>
        <p:spPr>
          <a:xfrm>
            <a:off x="35169" y="5404883"/>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spTree>
    <p:extLst>
      <p:ext uri="{BB962C8B-B14F-4D97-AF65-F5344CB8AC3E}">
        <p14:creationId xmlns:p14="http://schemas.microsoft.com/office/powerpoint/2010/main" val="16346551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Day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57</a:t>
            </a:fld>
            <a:endParaRPr lang="en-US" dirty="0"/>
          </a:p>
        </p:txBody>
      </p:sp>
      <p:pic>
        <p:nvPicPr>
          <p:cNvPr id="7" name="Picture 6" descr="A screenshot of a computer&#10;&#10;Description automatically generated">
            <a:extLst>
              <a:ext uri="{FF2B5EF4-FFF2-40B4-BE49-F238E27FC236}">
                <a16:creationId xmlns:a16="http://schemas.microsoft.com/office/drawing/2014/main" id="{A767627B-63BC-B147-937A-7C5FA295AF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008" y="1600200"/>
            <a:ext cx="8141984" cy="4525962"/>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21445737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2"/>
            <a:r>
              <a:rPr lang="en-US" sz="2000" dirty="0"/>
              <a:t>Group discussions</a:t>
            </a:r>
          </a:p>
          <a:p>
            <a:pPr lvl="2"/>
            <a:r>
              <a:rPr lang="en-US" sz="2000" dirty="0"/>
              <a:t>Project Documentation on EDN</a:t>
            </a:r>
          </a:p>
          <a:p>
            <a:pPr lvl="2"/>
            <a:r>
              <a:rPr lang="en-US" sz="2000" dirty="0"/>
              <a:t>Action Items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59</a:t>
            </a:fld>
            <a:endParaRPr lang="en-US" dirty="0"/>
          </a:p>
        </p:txBody>
      </p:sp>
      <p:pic>
        <p:nvPicPr>
          <p:cNvPr id="6" name="Picture 5" descr="[無料イラスト] 黒板と博士 - パブリックドメインQ：著作権フリー画像素材集"/>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Design Lab Mission</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pPr marL="0" indent="0" algn="ctr">
              <a:buNone/>
            </a:pPr>
            <a:endParaRPr lang="en-US" dirty="0">
              <a:ea typeface="+mn-lt"/>
              <a:cs typeface="+mn-lt"/>
            </a:endParaRPr>
          </a:p>
          <a:p>
            <a:pPr marL="0" indent="0" algn="ctr">
              <a:buNone/>
            </a:pPr>
            <a:r>
              <a:rPr lang="en-US" dirty="0">
                <a:ea typeface="+mn-lt"/>
                <a:cs typeface="+mn-lt"/>
              </a:rPr>
              <a:t>Develop </a:t>
            </a:r>
            <a:r>
              <a:rPr lang="en-US" b="1" dirty="0">
                <a:ea typeface="+mn-lt"/>
                <a:cs typeface="+mn-lt"/>
              </a:rPr>
              <a:t>High Performing Engineers </a:t>
            </a:r>
            <a:r>
              <a:rPr lang="en-US" dirty="0">
                <a:ea typeface="+mn-lt"/>
                <a:cs typeface="+mn-lt"/>
              </a:rPr>
              <a:t>by Mentoring Students in Professional and Engineering Design Practices Through </a:t>
            </a:r>
            <a:r>
              <a:rPr lang="en-US" b="1" dirty="0">
                <a:ea typeface="+mn-lt"/>
                <a:cs typeface="+mn-lt"/>
              </a:rPr>
              <a:t>Project Based Learning</a:t>
            </a:r>
            <a:r>
              <a:rPr lang="en-US" dirty="0">
                <a:ea typeface="+mn-lt"/>
                <a:cs typeface="+mn-lt"/>
              </a:rPr>
              <a:t>.</a:t>
            </a:r>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spTree>
    <p:extLst>
      <p:ext uri="{BB962C8B-B14F-4D97-AF65-F5344CB8AC3E}">
        <p14:creationId xmlns:p14="http://schemas.microsoft.com/office/powerpoint/2010/main" val="2193743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447189"/>
            <a:ext cx="8458200" cy="4525963"/>
          </a:xfrm>
        </p:spPr>
        <p:txBody>
          <a:bodyPr vert="horz" lIns="91440" tIns="45720" rIns="91440" bIns="45720" rtlCol="0" anchor="t">
            <a:normAutofit fontScale="92500" lnSpcReduction="2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 Engineering Analysis folder</a:t>
            </a:r>
          </a:p>
          <a:p>
            <a:r>
              <a:rPr lang="en-US" dirty="0">
                <a:cs typeface="Calibri"/>
              </a:rPr>
              <a:t>Fill out based on team’s current (uninformed impression) of project</a:t>
            </a:r>
          </a:p>
          <a:p>
            <a:pPr lvl="1"/>
            <a:r>
              <a:rPr lang="en-US" dirty="0">
                <a:cs typeface="Calibri"/>
              </a:rPr>
              <a:t>This is first pass. Don’t worry that answers are not complete or verified by Client. You’ll be updating this often!</a:t>
            </a:r>
          </a:p>
        </p:txBody>
      </p:sp>
      <p:sp>
        <p:nvSpPr>
          <p:cNvPr id="5" name="Slide Number Placeholder 4"/>
          <p:cNvSpPr>
            <a:spLocks noGrp="1"/>
          </p:cNvSpPr>
          <p:nvPr>
            <p:ph type="sldNum" sz="quarter" idx="12"/>
          </p:nvPr>
        </p:nvSpPr>
        <p:spPr/>
        <p:txBody>
          <a:bodyPr/>
          <a:lstStyle/>
          <a:p>
            <a:fld id="{B044824F-EBE0-443F-8A8F-F64816AF04DC}" type="slidenum">
              <a:rPr lang="en-US" smtClean="0"/>
              <a:t>60</a:t>
            </a:fld>
            <a:endParaRPr lang="en-US" dirty="0"/>
          </a:p>
        </p:txBody>
      </p:sp>
      <p:sp>
        <p:nvSpPr>
          <p:cNvPr id="6" name="TextBox 5"/>
          <p:cNvSpPr/>
          <p:nvPr/>
        </p:nvSpPr>
        <p:spPr>
          <a:xfrm>
            <a:off x="0" y="5773029"/>
            <a:ext cx="9163440" cy="583321"/>
          </a:xfrm>
          <a:prstGeom prst="rect">
            <a:avLst/>
          </a:prstGeom>
          <a:gradFill rotWithShape="0">
            <a:gsLst>
              <a:gs pos="0">
                <a:srgbClr val="F08C56"/>
              </a:gs>
              <a:gs pos="100000">
                <a:srgbClr val="F57A27"/>
              </a:gs>
            </a:gsLst>
            <a:lin ang="5400000"/>
          </a:gradFill>
          <a:ln w="0">
            <a:noFill/>
          </a:ln>
          <a:effectLst>
            <a:outerShdw blurRad="57240" dist="19080" dir="5400000" algn="ctr" rotWithShape="0">
              <a:srgbClr val="000000">
                <a:alpha val="63000"/>
              </a:srgbClr>
            </a:outerShdw>
          </a:effectLst>
        </p:spPr>
        <p:style>
          <a:lnRef idx="0">
            <a:schemeClr val="accent2"/>
          </a:lnRef>
          <a:fillRef idx="3">
            <a:schemeClr val="accent2"/>
          </a:fillRef>
          <a:effectRef idx="3">
            <a:schemeClr val="accent2"/>
          </a:effectRef>
          <a:fontRef idx="minor"/>
        </p:style>
        <p:txBody>
          <a:bodyPr wrap="square" lIns="90000" tIns="45000" rIns="90000" bIns="45000" anchor="t">
            <a:spAutoFit/>
          </a:bodyPr>
          <a:lstStyle/>
          <a:p>
            <a:pPr algn="ctr">
              <a:lnSpc>
                <a:spcPct val="100000"/>
              </a:lnSpc>
            </a:pPr>
            <a:r>
              <a:rPr lang="en-US" sz="3200" b="1" strike="noStrike" spc="-1" dirty="0">
                <a:solidFill>
                  <a:schemeClr val="lt1"/>
                </a:solidFill>
                <a:latin typeface="Calibri"/>
              </a:rPr>
              <a:t>The Upcoming Exercise Will Help You Generate Ideas!</a:t>
            </a:r>
            <a:endParaRPr lang="en-US" sz="3200" b="0" strike="noStrike" spc="-1" dirty="0">
              <a:solidFill>
                <a:srgbClr val="000000"/>
              </a:solidFill>
              <a:latin typeface="Arial"/>
            </a:endParaRPr>
          </a:p>
        </p:txBody>
      </p:sp>
    </p:spTree>
    <p:extLst>
      <p:ext uri="{BB962C8B-B14F-4D97-AF65-F5344CB8AC3E}">
        <p14:creationId xmlns:p14="http://schemas.microsoft.com/office/powerpoint/2010/main" val="23797356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61</a:t>
            </a:fld>
            <a:endParaRPr lang="en-US" dirty="0"/>
          </a:p>
        </p:txBody>
      </p:sp>
    </p:spTree>
    <p:extLst>
      <p:ext uri="{BB962C8B-B14F-4D97-AF65-F5344CB8AC3E}">
        <p14:creationId xmlns:p14="http://schemas.microsoft.com/office/powerpoint/2010/main" val="3252553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62</a:t>
            </a:fld>
            <a:endParaRPr lang="en-US" dirty="0"/>
          </a:p>
        </p:txBody>
      </p:sp>
    </p:spTree>
    <p:extLst>
      <p:ext uri="{BB962C8B-B14F-4D97-AF65-F5344CB8AC3E}">
        <p14:creationId xmlns:p14="http://schemas.microsoft.com/office/powerpoint/2010/main" val="38268233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lnSpcReduction="10000"/>
          </a:bodyPr>
          <a:lstStyle/>
          <a:p>
            <a:r>
              <a:rPr lang="en-US" dirty="0">
                <a:cs typeface="Calibri"/>
              </a:rPr>
              <a:t>Read notes in template document for tips</a:t>
            </a:r>
          </a:p>
          <a:p>
            <a:r>
              <a:rPr lang="en-US" dirty="0">
                <a:cs typeface="Calibri"/>
              </a:rPr>
              <a:t>Remove/combine duplicates</a:t>
            </a:r>
          </a:p>
          <a:p>
            <a:r>
              <a:rPr lang="en-US" spc="-1" dirty="0">
                <a:solidFill>
                  <a:srgbClr val="000000"/>
                </a:solidFill>
              </a:rPr>
              <a:t>Add Requirements based on the Needs</a:t>
            </a:r>
            <a:endParaRPr lang="en-US" dirty="0">
              <a:cs typeface="Calibri"/>
            </a:endParaRP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dirty="0">
                <a:cs typeface="Calibri"/>
              </a:rPr>
              <a:t>Safety, Reliability, Maintainability, etc…</a:t>
            </a:r>
          </a:p>
          <a:p>
            <a:r>
              <a:rPr lang="en-US" sz="2800" spc="-1" dirty="0">
                <a:solidFill>
                  <a:srgbClr val="000000"/>
                </a:solidFill>
              </a:rPr>
              <a:t>Take photo of whiteboard and post to Design Forum</a:t>
            </a:r>
          </a:p>
          <a:p>
            <a:pPr lvl="1"/>
            <a:endParaRPr lang="en-US" sz="2400"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63</a:t>
            </a:fld>
            <a:endParaRPr lang="en-US" dirty="0"/>
          </a:p>
        </p:txBody>
      </p:sp>
    </p:spTree>
    <p:extLst>
      <p:ext uri="{BB962C8B-B14F-4D97-AF65-F5344CB8AC3E}">
        <p14:creationId xmlns:p14="http://schemas.microsoft.com/office/powerpoint/2010/main" val="409544920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Project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64</a:t>
            </a:fld>
            <a:endParaRPr lang="en-US" dirty="0"/>
          </a:p>
        </p:txBody>
      </p:sp>
      <p:sp>
        <p:nvSpPr>
          <p:cNvPr id="7" name="Rectangle 6"/>
          <p:cNvSpPr/>
          <p:nvPr/>
        </p:nvSpPr>
        <p:spPr>
          <a:xfrm>
            <a:off x="723900" y="5816525"/>
            <a:ext cx="7696200" cy="424732"/>
          </a:xfrm>
          <a:prstGeom prst="rect">
            <a:avLst/>
          </a:prstGeom>
          <a:ln w="28575">
            <a:solidFill>
              <a:srgbClr val="FF0000"/>
            </a:solidFill>
          </a:ln>
        </p:spPr>
        <p:txBody>
          <a:bodyPr wrap="square">
            <a:spAutoFit/>
          </a:bodyPr>
          <a:lstStyle/>
          <a:p>
            <a:pPr lvl="0" algn="ctr" defTabSz="685800">
              <a:lnSpc>
                <a:spcPct val="90000"/>
              </a:lnSpc>
              <a:spcBef>
                <a:spcPts val="750"/>
              </a:spcBef>
            </a:pPr>
            <a:r>
              <a:rPr lang="en-US" sz="2400" dirty="0">
                <a:solidFill>
                  <a:prstClr val="black"/>
                </a:solidFill>
                <a:cs typeface="Calibri"/>
              </a:rPr>
              <a:t>Document meeting minutes to Project </a:t>
            </a:r>
            <a:r>
              <a:rPr lang="en-US" sz="2400" dirty="0" err="1">
                <a:solidFill>
                  <a:prstClr val="black"/>
                </a:solidFill>
                <a:cs typeface="Calibri"/>
              </a:rPr>
              <a:t>Mgmt</a:t>
            </a:r>
            <a:r>
              <a:rPr lang="en-US" sz="2400" dirty="0">
                <a:solidFill>
                  <a:prstClr val="black"/>
                </a:solidFill>
                <a:cs typeface="Calibri"/>
              </a:rPr>
              <a:t> Forum on EDN</a:t>
            </a:r>
          </a:p>
        </p:txBody>
      </p:sp>
    </p:spTree>
    <p:extLst>
      <p:ext uri="{BB962C8B-B14F-4D97-AF65-F5344CB8AC3E}">
        <p14:creationId xmlns:p14="http://schemas.microsoft.com/office/powerpoint/2010/main" val="11581761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20000"/>
          </a:bodyPr>
          <a:lstStyle/>
          <a:p>
            <a:r>
              <a:rPr lang="en-US" dirty="0"/>
              <a:t>Team should review (outside of on-site meeting) the final PPT presentation given by previous engineering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engineering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65</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92500" lnSpcReduction="20000"/>
          </a:bodyPr>
          <a:lstStyle/>
          <a:p>
            <a:r>
              <a:rPr lang="en-US" dirty="0"/>
              <a:t>Action Item was to watch 3 videos…</a:t>
            </a:r>
          </a:p>
          <a:p>
            <a:r>
              <a:rPr lang="en-US" dirty="0"/>
              <a:t>Ask me 2-3 QUESTIONS about the videos!</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66</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Engineering Design Process Q&amp;A</a:t>
            </a:r>
          </a:p>
        </p:txBody>
      </p:sp>
      <p:sp>
        <p:nvSpPr>
          <p:cNvPr id="3" name="Content Placeholder 2"/>
          <p:cNvSpPr>
            <a:spLocks noGrp="1"/>
          </p:cNvSpPr>
          <p:nvPr>
            <p:ph idx="1"/>
          </p:nvPr>
        </p:nvSpPr>
        <p:spPr>
          <a:xfrm>
            <a:off x="628650" y="1417638"/>
            <a:ext cx="7886700" cy="4449762"/>
          </a:xfrm>
        </p:spPr>
        <p:txBody>
          <a:bodyPr>
            <a:normAutofit/>
          </a:bodyPr>
          <a:lstStyle/>
          <a:p>
            <a:r>
              <a:rPr lang="en-US" dirty="0"/>
              <a:t>What is a User Story?</a:t>
            </a:r>
          </a:p>
          <a:p>
            <a:pPr marL="457200" lvl="1" indent="0">
              <a:buNone/>
            </a:pPr>
            <a:r>
              <a:rPr lang="en-US" dirty="0"/>
              <a:t>	As a _____ I need to _____ so that _____</a:t>
            </a:r>
          </a:p>
          <a:p>
            <a:endParaRPr lang="en-US" dirty="0"/>
          </a:p>
          <a:p>
            <a:r>
              <a:rPr lang="en-US" dirty="0"/>
              <a:t>What is an Acceptance Criteria?</a:t>
            </a:r>
          </a:p>
          <a:p>
            <a:pPr lvl="1"/>
            <a:r>
              <a:rPr lang="en-US" dirty="0"/>
              <a:t>Sometime defines the Minimum Viable Product</a:t>
            </a:r>
          </a:p>
          <a:p>
            <a:pPr marL="457200" lvl="1" indent="0">
              <a:buNone/>
            </a:pPr>
            <a:r>
              <a:rPr lang="en-US" dirty="0"/>
              <a:t>The “least” the Client will accept as completion of the job. </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67</a:t>
            </a:fld>
            <a:endParaRPr lang="en-US" sz="1200" dirty="0"/>
          </a:p>
        </p:txBody>
      </p:sp>
      <p:sp>
        <p:nvSpPr>
          <p:cNvPr id="4" name="TextBox 3">
            <a:extLst>
              <a:ext uri="{FF2B5EF4-FFF2-40B4-BE49-F238E27FC236}">
                <a16:creationId xmlns:a16="http://schemas.microsoft.com/office/drawing/2014/main" id="{B43D726E-9092-037E-FF56-D8CD1AD0C1DC}"/>
              </a:ext>
            </a:extLst>
          </p:cNvPr>
          <p:cNvSpPr txBox="1"/>
          <p:nvPr/>
        </p:nvSpPr>
        <p:spPr>
          <a:xfrm>
            <a:off x="2712721" y="5681137"/>
            <a:ext cx="4552950" cy="830997"/>
          </a:xfrm>
          <a:prstGeom prst="rect">
            <a:avLst/>
          </a:prstGeom>
          <a:noFill/>
          <a:ln w="28575">
            <a:solidFill>
              <a:srgbClr val="C00000"/>
            </a:solidFill>
          </a:ln>
        </p:spPr>
        <p:txBody>
          <a:bodyPr wrap="square" rtlCol="0">
            <a:spAutoFit/>
          </a:bodyPr>
          <a:lstStyle/>
          <a:p>
            <a:r>
              <a:rPr lang="en-US" sz="2400" b="1" dirty="0"/>
              <a:t>Additional tools to define what will be acceptable to Client</a:t>
            </a:r>
          </a:p>
        </p:txBody>
      </p:sp>
    </p:spTree>
    <p:extLst>
      <p:ext uri="{BB962C8B-B14F-4D97-AF65-F5344CB8AC3E}">
        <p14:creationId xmlns:p14="http://schemas.microsoft.com/office/powerpoint/2010/main" val="4550342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Prep for Next Meeting</a:t>
            </a:r>
          </a:p>
          <a:p>
            <a:pPr lvl="1"/>
            <a:r>
              <a:rPr lang="en-US" dirty="0">
                <a:cs typeface="Calibri"/>
              </a:rPr>
              <a:t>Why</a:t>
            </a:r>
          </a:p>
          <a:p>
            <a:pPr lvl="1"/>
            <a:r>
              <a:rPr lang="en-US" dirty="0">
                <a:cs typeface="Calibri"/>
              </a:rPr>
              <a:t>What we are doing in the next meeting</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032580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120" y="304800"/>
            <a:ext cx="7886700" cy="882440"/>
          </a:xfrm>
        </p:spPr>
        <p:txBody>
          <a:bodyPr/>
          <a:lstStyle/>
          <a:p>
            <a:r>
              <a:rPr lang="en-US" dirty="0"/>
              <a:t>Action Items / Meeting Prep</a:t>
            </a:r>
            <a:br>
              <a:rPr lang="en-US" dirty="0"/>
            </a:br>
            <a:r>
              <a:rPr lang="en-US" sz="1800" dirty="0"/>
              <a:t>(what you might call homework, to be completed </a:t>
            </a:r>
            <a:r>
              <a:rPr lang="en-US" sz="1800" b="1" dirty="0"/>
              <a:t>BEFORE Day 4</a:t>
            </a:r>
            <a:r>
              <a:rPr lang="en-US" sz="1800" dirty="0"/>
              <a:t>)</a:t>
            </a:r>
          </a:p>
        </p:txBody>
      </p:sp>
      <p:grpSp>
        <p:nvGrpSpPr>
          <p:cNvPr id="4" name="Group 3">
            <a:extLst>
              <a:ext uri="{FF2B5EF4-FFF2-40B4-BE49-F238E27FC236}">
                <a16:creationId xmlns:a16="http://schemas.microsoft.com/office/drawing/2014/main" id="{B04B026D-640C-6C74-9E38-71D66176F0AF}"/>
              </a:ext>
            </a:extLst>
          </p:cNvPr>
          <p:cNvGrpSpPr/>
          <p:nvPr/>
        </p:nvGrpSpPr>
        <p:grpSpPr>
          <a:xfrm>
            <a:off x="37861" y="1102809"/>
            <a:ext cx="8930476" cy="4652382"/>
            <a:chOff x="23024" y="1748418"/>
            <a:chExt cx="8930476" cy="4652382"/>
          </a:xfrm>
        </p:grpSpPr>
        <p:sp>
          <p:nvSpPr>
            <p:cNvPr id="10" name="Content Placeholder 2"/>
            <p:cNvSpPr txBox="1">
              <a:spLocks/>
            </p:cNvSpPr>
            <p:nvPr/>
          </p:nvSpPr>
          <p:spPr>
            <a:xfrm>
              <a:off x="1045640" y="1748418"/>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Day 6</a:t>
              </a:r>
              <a:endParaRPr lang="en-US" sz="1400"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2349487"/>
              <a:ext cx="7886700" cy="4051313"/>
            </a:xfrm>
            <a:prstGeom prst="rect">
              <a:avLst/>
            </a:prstGeom>
            <a:solidFill>
              <a:schemeClr val="accent6">
                <a:lumMod val="20000"/>
                <a:lumOff val="80000"/>
              </a:schemeClr>
            </a:solidFill>
          </p:spPr>
          <p:txBody>
            <a:bodyPr vert="horz" lIns="68580" tIns="34290" rIns="68580" bIns="3429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300" b="1" dirty="0">
                  <a:solidFill>
                    <a:prstClr val="black"/>
                  </a:solidFill>
                  <a:latin typeface="Calibri" panose="020F0502020204030204"/>
                </a:rPr>
                <a:t>Administrative Tasks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Choose Client liaison</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This person will be the focal point for emails to/from your Client. They are not the team's "spokesperson" at meetings, conference calls, on/off site meetings,  etc.</a:t>
              </a:r>
            </a:p>
            <a:p>
              <a:pPr marL="171450" indent="-171450" defTabSz="685800">
                <a:spcBef>
                  <a:spcPts val="750"/>
                </a:spcBef>
              </a:pPr>
              <a:r>
                <a:rPr lang="en-US" sz="2000" dirty="0">
                  <a:solidFill>
                    <a:prstClr val="black"/>
                  </a:solidFill>
                  <a:latin typeface="Calibri" panose="020F0502020204030204"/>
                </a:rPr>
                <a:t>Watch Intro to EDN video (5 min) for a general understanding of system usage</a:t>
              </a:r>
              <a:endParaRPr lang="en-US" sz="2000"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2"/>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Read Meeting Minutes Wiki Page to learn how to take good meeting minutes</a:t>
              </a: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2000" dirty="0">
                  <a:solidFill>
                    <a:prstClr val="black"/>
                  </a:solidFill>
                  <a:latin typeface="Calibri" panose="020F0502020204030204"/>
                </a:rPr>
                <a:t>Post meeting minutes taken during PPT review to Project Management Forum</a:t>
              </a:r>
              <a:endParaRPr lang="en-US" sz="20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Follow Subversion instructions to download and install client, then checkout a copy of ONLY your project’s </a:t>
              </a:r>
              <a:r>
                <a:rPr lang="en-US" sz="2000" b="1" dirty="0">
                  <a:solidFill>
                    <a:prstClr val="black"/>
                  </a:solidFill>
                  <a:latin typeface="Calibri" panose="020F0502020204030204"/>
                  <a:ea typeface="+mn-lt"/>
                  <a:cs typeface="Calibri" panose="020F0502020204030204"/>
                </a:rPr>
                <a:t>working</a:t>
              </a:r>
              <a:r>
                <a:rPr lang="en-US" sz="2000" dirty="0">
                  <a:solidFill>
                    <a:prstClr val="black"/>
                  </a:solidFill>
                  <a:latin typeface="Calibri" panose="020F0502020204030204"/>
                  <a:ea typeface="+mn-lt"/>
                  <a:cs typeface="Calibri" panose="020F0502020204030204"/>
                </a:rPr>
                <a:t> folder from the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4"/>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the Online Safety Training in Percipio by Jan 26th</a:t>
              </a:r>
            </a:p>
            <a:p>
              <a:pPr marL="628650" lvl="1" indent="-285750" defTabSz="685800">
                <a:spcBef>
                  <a:spcPts val="750"/>
                </a:spcBef>
              </a:pPr>
              <a:r>
                <a:rPr lang="en-US" sz="1900" dirty="0">
                  <a:solidFill>
                    <a:prstClr val="black"/>
                  </a:solidFill>
                  <a:latin typeface="Calibri" panose="020F0502020204030204"/>
                  <a:ea typeface="+mn-lt"/>
                  <a:cs typeface="Calibri" panose="020F0502020204030204"/>
                  <a:hlinkClick r:id="rId5"/>
                </a:rPr>
                <a:t>https://rpi.percipio.com/</a:t>
              </a:r>
              <a:endParaRPr lang="en-US" sz="19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Rensselaer Manufacturing and Prototyping Laboratories - Safety Orientation-4.0 </a:t>
              </a:r>
            </a:p>
            <a:p>
              <a:pPr marL="628650" lvl="1" indent="-285750" defTabSz="685800">
                <a:spcBef>
                  <a:spcPts val="750"/>
                </a:spcBef>
              </a:pPr>
              <a:r>
                <a:rPr lang="en-US" sz="2100" dirty="0">
                  <a:solidFill>
                    <a:prstClr val="black"/>
                  </a:solidFill>
                  <a:ea typeface="+mn-lt"/>
                  <a:cs typeface="Calibri" panose="020F0502020204030204"/>
                </a:rPr>
                <a:t>Instructions</a:t>
              </a:r>
              <a:r>
                <a:rPr lang="en-US" sz="2300" dirty="0">
                  <a:solidFill>
                    <a:prstClr val="black"/>
                  </a:solidFill>
                  <a:ea typeface="+mn-lt"/>
                  <a:cs typeface="Calibri" panose="020F0502020204030204"/>
                </a:rPr>
                <a:t> - </a:t>
              </a:r>
              <a:r>
                <a:rPr lang="en-US" sz="1300" dirty="0">
                  <a:solidFill>
                    <a:prstClr val="black"/>
                  </a:solidFill>
                  <a:ea typeface="+mn-lt"/>
                  <a:cs typeface="Calibri" panose="020F0502020204030204"/>
                  <a:hlinkClick r:id="rId6"/>
                </a:rPr>
                <a:t>https://designlab.eng.rpi.edu/edn/projects/capstone-support-dev/repository/112/raw/Course%20Documents/RMPL%20Safety%20Module%20Completion%20Instructions-Percipio%20.pdf</a:t>
              </a:r>
              <a:endParaRPr lang="en-US" sz="1300" dirty="0">
                <a:solidFill>
                  <a:prstClr val="black"/>
                </a:solidFill>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Post completed safety certificate in a thread in the Project Management Forum </a:t>
              </a:r>
            </a:p>
          </p:txBody>
        </p:sp>
        <p:sp>
          <p:nvSpPr>
            <p:cNvPr id="9" name="Oval 8"/>
            <p:cNvSpPr/>
            <p:nvPr/>
          </p:nvSpPr>
          <p:spPr>
            <a:xfrm>
              <a:off x="65955" y="18288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3024" y="38100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6B1C6D4B-4A46-B261-A10B-FA5FB42821F0}"/>
              </a:ext>
            </a:extLst>
          </p:cNvPr>
          <p:cNvGrpSpPr/>
          <p:nvPr/>
        </p:nvGrpSpPr>
        <p:grpSpPr>
          <a:xfrm>
            <a:off x="137395" y="5653611"/>
            <a:ext cx="8830942" cy="804320"/>
            <a:chOff x="101398" y="1066800"/>
            <a:chExt cx="8830942" cy="804320"/>
          </a:xfrm>
        </p:grpSpPr>
        <p:sp>
          <p:nvSpPr>
            <p:cNvPr id="8" name="Content Placeholder 2"/>
            <p:cNvSpPr txBox="1">
              <a:spLocks/>
            </p:cNvSpPr>
            <p:nvPr/>
          </p:nvSpPr>
          <p:spPr>
            <a:xfrm>
              <a:off x="1045640" y="1147350"/>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Update Needs/Reqs Workbook based on feedback and post to EDN Design Forum</a:t>
              </a:r>
            </a:p>
          </p:txBody>
        </p:sp>
        <p:sp>
          <p:nvSpPr>
            <p:cNvPr id="13" name="Rectangle 12"/>
            <p:cNvSpPr/>
            <p:nvPr/>
          </p:nvSpPr>
          <p:spPr>
            <a:xfrm>
              <a:off x="101398" y="106680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69</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t>Capstone Design Transition</a:t>
            </a:r>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a:bodyPr>
          <a:lstStyle/>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70</a:t>
            </a:fld>
            <a:endParaRPr lang="en-US" sz="1200" dirty="0"/>
          </a:p>
        </p:txBody>
      </p:sp>
      <p:sp>
        <p:nvSpPr>
          <p:cNvPr id="9" name="TextBox 8"/>
          <p:cNvSpPr txBox="1"/>
          <p:nvPr/>
        </p:nvSpPr>
        <p:spPr>
          <a:xfrm>
            <a:off x="88368" y="5708453"/>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6" name="Picture 5" descr="A group of tasks with text&#10;&#10;Description automatically generated with medium confidence">
            <a:extLst>
              <a:ext uri="{FF2B5EF4-FFF2-40B4-BE49-F238E27FC236}">
                <a16:creationId xmlns:a16="http://schemas.microsoft.com/office/drawing/2014/main" id="{0FC2977D-C10F-03D8-6FCA-2835748838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0054" y="1291062"/>
            <a:ext cx="5943890" cy="4417391"/>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a:xfrm>
            <a:off x="486266" y="304800"/>
            <a:ext cx="8229600" cy="1143000"/>
          </a:xfrm>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13636367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5"/>
          <p:cNvSpPr/>
          <p:nvPr/>
        </p:nvSpPr>
        <p:spPr>
          <a:xfrm>
            <a:off x="617321" y="502920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0" name="Rectangle 6"/>
          <p:cNvSpPr/>
          <p:nvPr/>
        </p:nvSpPr>
        <p:spPr>
          <a:xfrm>
            <a:off x="8238611" y="5084550"/>
            <a:ext cx="744390" cy="302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grpSp>
        <p:nvGrpSpPr>
          <p:cNvPr id="3" name="Group 2"/>
          <p:cNvGrpSpPr/>
          <p:nvPr/>
        </p:nvGrpSpPr>
        <p:grpSpPr>
          <a:xfrm>
            <a:off x="-33979" y="280515"/>
            <a:ext cx="9143820" cy="6000750"/>
            <a:chOff x="0" y="857250"/>
            <a:chExt cx="9143820" cy="5143230"/>
          </a:xfrm>
        </p:grpSpPr>
        <p:pic>
          <p:nvPicPr>
            <p:cNvPr id="128" name="Picture 4"/>
            <p:cNvPicPr/>
            <p:nvPr/>
          </p:nvPicPr>
          <p:blipFill>
            <a:blip r:embed="rId2"/>
            <a:stretch/>
          </p:blipFill>
          <p:spPr>
            <a:xfrm>
              <a:off x="0" y="857250"/>
              <a:ext cx="9143820" cy="5143230"/>
            </a:xfrm>
            <a:prstGeom prst="rect">
              <a:avLst/>
            </a:prstGeom>
            <a:ln w="38100">
              <a:noFill/>
              <a:round/>
            </a:ln>
          </p:spPr>
        </p:pic>
        <p:sp>
          <p:nvSpPr>
            <p:cNvPr id="131" name="Rectangle 7"/>
            <p:cNvSpPr/>
            <p:nvPr/>
          </p:nvSpPr>
          <p:spPr>
            <a:xfrm>
              <a:off x="1213110" y="5064120"/>
              <a:ext cx="7156350" cy="88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dirty="0">
                <a:solidFill>
                  <a:schemeClr val="lt1"/>
                </a:solidFill>
                <a:latin typeface="Calibri"/>
              </a:endParaRPr>
            </a:p>
          </p:txBody>
        </p:sp>
      </p:grpSp>
      <p:sp>
        <p:nvSpPr>
          <p:cNvPr id="132" name="TextBox 8"/>
          <p:cNvSpPr/>
          <p:nvPr/>
        </p:nvSpPr>
        <p:spPr>
          <a:xfrm>
            <a:off x="717937" y="5274913"/>
            <a:ext cx="3896194" cy="806823"/>
          </a:xfrm>
          <a:prstGeom prst="rect">
            <a:avLst/>
          </a:prstGeom>
          <a:noFill/>
          <a:ln w="0">
            <a:noFill/>
          </a:ln>
        </p:spPr>
        <p:style>
          <a:lnRef idx="0">
            <a:scrgbClr r="0" g="0" b="0"/>
          </a:lnRef>
          <a:fillRef idx="0">
            <a:scrgbClr r="0" g="0" b="0"/>
          </a:fillRef>
          <a:effectRef idx="0">
            <a:scrgbClr r="0" g="0" b="0"/>
          </a:effectRef>
          <a:fontRef idx="minor"/>
        </p:style>
        <p:txBody>
          <a:bodyPr wrap="none" lIns="67500" tIns="33750" rIns="67500" bIns="33750" anchor="t">
            <a:spAutoFit/>
          </a:bodyPr>
          <a:lstStyle/>
          <a:p>
            <a:pPr algn="ctr">
              <a:lnSpc>
                <a:spcPct val="100000"/>
              </a:lnSpc>
            </a:pPr>
            <a:r>
              <a:rPr lang="en-US" sz="2400" b="1" spc="-1" dirty="0">
                <a:solidFill>
                  <a:srgbClr val="000000"/>
                </a:solidFill>
                <a:latin typeface="Calibri"/>
              </a:rPr>
              <a:t>We Use These Definitions for </a:t>
            </a:r>
          </a:p>
          <a:p>
            <a:pPr algn="ctr">
              <a:lnSpc>
                <a:spcPct val="100000"/>
              </a:lnSpc>
            </a:pPr>
            <a:r>
              <a:rPr lang="en-US" sz="2400" b="1" spc="-1" dirty="0">
                <a:solidFill>
                  <a:srgbClr val="000000"/>
                </a:solidFill>
                <a:latin typeface="Calibri"/>
              </a:rPr>
              <a:t>IED &amp; the Design Lab</a:t>
            </a:r>
            <a:endParaRPr lang="en-US" sz="2400" spc="-1" dirty="0">
              <a:solidFill>
                <a:srgbClr val="000000"/>
              </a:solidFill>
              <a:latin typeface="Arial"/>
            </a:endParaRPr>
          </a:p>
        </p:txBody>
      </p:sp>
      <p:sp>
        <p:nvSpPr>
          <p:cNvPr id="2" name="Rectangle 1">
            <a:extLst>
              <a:ext uri="{FF2B5EF4-FFF2-40B4-BE49-F238E27FC236}">
                <a16:creationId xmlns:a16="http://schemas.microsoft.com/office/drawing/2014/main" id="{FF989719-4AD6-41ED-A47D-F1737F8BC649}"/>
              </a:ext>
            </a:extLst>
          </p:cNvPr>
          <p:cNvSpPr/>
          <p:nvPr/>
        </p:nvSpPr>
        <p:spPr>
          <a:xfrm>
            <a:off x="499421" y="1418970"/>
            <a:ext cx="4114800" cy="3723840"/>
          </a:xfrm>
          <a:prstGeom prst="rect">
            <a:avLst/>
          </a:prstGeom>
          <a:noFill/>
          <a:ln w="508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F78AF4-EC73-49CE-B5F0-7BF20E2D883E}"/>
              </a:ext>
            </a:extLst>
          </p:cNvPr>
          <p:cNvSpPr txBox="1"/>
          <p:nvPr/>
        </p:nvSpPr>
        <p:spPr>
          <a:xfrm>
            <a:off x="4862081" y="5385090"/>
            <a:ext cx="3409635" cy="646331"/>
          </a:xfrm>
          <a:prstGeom prst="rect">
            <a:avLst/>
          </a:prstGeom>
          <a:noFill/>
        </p:spPr>
        <p:txBody>
          <a:bodyPr wrap="square" rtlCol="0">
            <a:spAutoFit/>
          </a:bodyPr>
          <a:lstStyle/>
          <a:p>
            <a:r>
              <a:rPr lang="en-US" dirty="0"/>
              <a:t>Note – Key IED Course Materials in Capstone Support wiki.</a:t>
            </a:r>
          </a:p>
        </p:txBody>
      </p:sp>
      <p:sp>
        <p:nvSpPr>
          <p:cNvPr id="4" name="Rectangle 3">
            <a:extLst>
              <a:ext uri="{FF2B5EF4-FFF2-40B4-BE49-F238E27FC236}">
                <a16:creationId xmlns:a16="http://schemas.microsoft.com/office/drawing/2014/main" id="{648B50BF-F88A-058F-90F2-3CEB616FA9D2}"/>
              </a:ext>
            </a:extLst>
          </p:cNvPr>
          <p:cNvSpPr/>
          <p:nvPr/>
        </p:nvSpPr>
        <p:spPr>
          <a:xfrm>
            <a:off x="499421" y="5867400"/>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47B1979-4F5F-49BF-5070-557CD25F8204}"/>
              </a:ext>
            </a:extLst>
          </p:cNvPr>
          <p:cNvSpPr/>
          <p:nvPr/>
        </p:nvSpPr>
        <p:spPr>
          <a:xfrm>
            <a:off x="8000424" y="5723998"/>
            <a:ext cx="744390" cy="3533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7419E240-6ECF-6FE0-5F02-7E5440165E86}"/>
              </a:ext>
            </a:extLst>
          </p:cNvPr>
          <p:cNvSpPr>
            <a:spLocks noGrp="1"/>
          </p:cNvSpPr>
          <p:nvPr>
            <p:ph type="sldNum" sz="quarter" idx="12"/>
          </p:nvPr>
        </p:nvSpPr>
        <p:spPr/>
        <p:txBody>
          <a:bodyPr/>
          <a:lstStyle/>
          <a:p>
            <a:fld id="{B044824F-EBE0-443F-8A8F-F64816AF04DC}" type="slidenum">
              <a:rPr lang="en-US" smtClean="0"/>
              <a:t>73</a:t>
            </a:fld>
            <a:endParaRPr lang="en-US" dirty="0"/>
          </a:p>
        </p:txBody>
      </p:sp>
    </p:spTree>
    <p:extLst>
      <p:ext uri="{BB962C8B-B14F-4D97-AF65-F5344CB8AC3E}">
        <p14:creationId xmlns:p14="http://schemas.microsoft.com/office/powerpoint/2010/main" val="1229285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PlaceHolder 1"/>
          <p:cNvSpPr>
            <a:spLocks noGrp="1"/>
          </p:cNvSpPr>
          <p:nvPr>
            <p:ph type="title" idx="4294967295"/>
          </p:nvPr>
        </p:nvSpPr>
        <p:spPr>
          <a:xfrm>
            <a:off x="628560" y="381000"/>
            <a:ext cx="7886430" cy="993870"/>
          </a:xfrm>
          <a:prstGeom prst="rect">
            <a:avLst/>
          </a:prstGeom>
          <a:noFill/>
          <a:ln w="0">
            <a:noFill/>
          </a:ln>
        </p:spPr>
        <p:txBody>
          <a:bodyPr anchor="ctr">
            <a:noAutofit/>
          </a:bodyPr>
          <a:lstStyle/>
          <a:p>
            <a:pPr>
              <a:lnSpc>
                <a:spcPct val="90000"/>
              </a:lnSpc>
            </a:pPr>
            <a:r>
              <a:rPr lang="en-US" sz="3300" spc="-1" dirty="0">
                <a:solidFill>
                  <a:srgbClr val="000000"/>
                </a:solidFill>
                <a:latin typeface="Calibri Light"/>
              </a:rPr>
              <a:t>Generating Ideas for Your Needs</a:t>
            </a:r>
            <a:endParaRPr lang="en-US" sz="3300" spc="-1" dirty="0">
              <a:solidFill>
                <a:srgbClr val="000000"/>
              </a:solidFill>
              <a:latin typeface="Calibri"/>
            </a:endParaRPr>
          </a:p>
        </p:txBody>
      </p:sp>
      <p:graphicFrame>
        <p:nvGraphicFramePr>
          <p:cNvPr id="2" name="Diagram1"/>
          <p:cNvGraphicFramePr/>
          <p:nvPr/>
        </p:nvGraphicFramePr>
        <p:xfrm>
          <a:off x="1405890" y="2503170"/>
          <a:ext cx="6095790" cy="40637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5" name="Arrow: Right 6"/>
          <p:cNvSpPr/>
          <p:nvPr/>
        </p:nvSpPr>
        <p:spPr>
          <a:xfrm rot="10800000">
            <a:off x="1418850" y="5297670"/>
            <a:ext cx="6083100" cy="38502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chemeClr val="lt1"/>
              </a:solidFill>
              <a:latin typeface="Calibri"/>
            </a:endParaRPr>
          </a:p>
        </p:txBody>
      </p:sp>
      <p:sp>
        <p:nvSpPr>
          <p:cNvPr id="136" name="Arrow: Curved Left 9"/>
          <p:cNvSpPr/>
          <p:nvPr/>
        </p:nvSpPr>
        <p:spPr>
          <a:xfrm>
            <a:off x="7672050" y="4463100"/>
            <a:ext cx="729810" cy="121905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7" name="Arrow: Curved Left 10"/>
          <p:cNvSpPr/>
          <p:nvPr/>
        </p:nvSpPr>
        <p:spPr>
          <a:xfrm flipH="1" flipV="1">
            <a:off x="499770" y="4285980"/>
            <a:ext cx="735210" cy="1299510"/>
          </a:xfrm>
          <a:prstGeom prst="curvedLeftArrow">
            <a:avLst>
              <a:gd name="adj1" fmla="val 25000"/>
              <a:gd name="adj2" fmla="val 50000"/>
              <a:gd name="adj3" fmla="val 25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lIns="67500" tIns="33750" rIns="67500" bIns="33750" anchor="ctr">
            <a:noAutofit/>
          </a:bodyPr>
          <a:lstStyle/>
          <a:p>
            <a:pPr algn="ctr">
              <a:lnSpc>
                <a:spcPct val="100000"/>
              </a:lnSpc>
            </a:pPr>
            <a:endParaRPr lang="en-US" sz="1350" spc="-1">
              <a:solidFill>
                <a:srgbClr val="000000"/>
              </a:solidFill>
              <a:latin typeface="Calibri"/>
            </a:endParaRPr>
          </a:p>
        </p:txBody>
      </p:sp>
      <p:sp>
        <p:nvSpPr>
          <p:cNvPr id="138" name="TextBox 11"/>
          <p:cNvSpPr/>
          <p:nvPr/>
        </p:nvSpPr>
        <p:spPr>
          <a:xfrm>
            <a:off x="3828157" y="5219370"/>
            <a:ext cx="1263678" cy="483658"/>
          </a:xfrm>
          <a:prstGeom prst="rect">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txBody>
          <a:bodyPr wrap="none" lIns="67500" tIns="33750" rIns="67500" bIns="33750" anchor="t">
            <a:spAutoFit/>
          </a:bodyPr>
          <a:lstStyle/>
          <a:p>
            <a:pPr algn="ctr">
              <a:lnSpc>
                <a:spcPct val="100000"/>
              </a:lnSpc>
            </a:pPr>
            <a:r>
              <a:rPr lang="en-US" sz="2700" b="1" i="1" spc="-1">
                <a:solidFill>
                  <a:schemeClr val="lt1"/>
                </a:solidFill>
                <a:latin typeface="Calibri"/>
              </a:rPr>
              <a:t>Repeat!</a:t>
            </a:r>
            <a:endParaRPr lang="en-US" sz="2700" spc="-1">
              <a:solidFill>
                <a:srgbClr val="000000"/>
              </a:solidFill>
              <a:latin typeface="Arial"/>
            </a:endParaRPr>
          </a:p>
        </p:txBody>
      </p:sp>
      <p:sp>
        <p:nvSpPr>
          <p:cNvPr id="139" name="PlaceHolder 2"/>
          <p:cNvSpPr>
            <a:spLocks noGrp="1"/>
          </p:cNvSpPr>
          <p:nvPr>
            <p:ph idx="4294967295"/>
          </p:nvPr>
        </p:nvSpPr>
        <p:spPr>
          <a:xfrm>
            <a:off x="628560" y="1461180"/>
            <a:ext cx="7886430" cy="3263220"/>
          </a:xfrm>
          <a:prstGeom prst="rect">
            <a:avLst/>
          </a:prstGeom>
          <a:noFill/>
          <a:ln w="0">
            <a:noFill/>
          </a:ln>
        </p:spPr>
        <p:txBody>
          <a:bodyPr anchor="t">
            <a:noAutofit/>
          </a:bodyPr>
          <a:lstStyle/>
          <a:p>
            <a:pPr indent="0">
              <a:lnSpc>
                <a:spcPct val="90000"/>
              </a:lnSpc>
              <a:spcBef>
                <a:spcPts val="751"/>
              </a:spcBef>
              <a:buNone/>
              <a:tabLst>
                <a:tab pos="0" algn="l"/>
              </a:tabLst>
            </a:pPr>
            <a:r>
              <a:rPr lang="en-US" sz="2100" spc="-1" dirty="0">
                <a:solidFill>
                  <a:srgbClr val="000000"/>
                </a:solidFill>
                <a:latin typeface="Calibri"/>
              </a:rPr>
              <a:t>The Engineering Team will Play “Spin for Needs” using this link:</a:t>
            </a:r>
          </a:p>
          <a:p>
            <a:pPr indent="0">
              <a:lnSpc>
                <a:spcPct val="90000"/>
              </a:lnSpc>
              <a:spcBef>
                <a:spcPts val="751"/>
              </a:spcBef>
              <a:buNone/>
              <a:tabLst>
                <a:tab pos="0" algn="l"/>
              </a:tabLst>
            </a:pPr>
            <a:br>
              <a:rPr sz="1500" dirty="0"/>
            </a:br>
            <a:r>
              <a:rPr lang="en-US" sz="1500" spc="-1" dirty="0">
                <a:solidFill>
                  <a:srgbClr val="000000"/>
                </a:solidFill>
                <a:latin typeface="Calibri"/>
                <a:hlinkClick r:id="rId7"/>
              </a:rPr>
              <a:t>https://wheeldecide.com/?c1=Functionality&amp;c2=Performance&amp;c3=Quality&amp;c4=Usability&amp;c5=Accessibility&amp;c6=Reliability&amp;c7=Durability&amp;c8=Availability&amp;c9=Manufacturability&amp;c10=Maintainability&amp;c11=Environmental%20Impact&amp;c12=Wild%20Card&amp;c13=Interfaces</a:t>
            </a:r>
            <a:r>
              <a:rPr lang="en-US" sz="1500" spc="-1" dirty="0">
                <a:solidFill>
                  <a:srgbClr val="000000"/>
                </a:solidFill>
                <a:latin typeface="Calibri"/>
              </a:rPr>
              <a:t>     </a:t>
            </a:r>
          </a:p>
          <a:p>
            <a:pPr indent="0">
              <a:lnSpc>
                <a:spcPct val="90000"/>
              </a:lnSpc>
              <a:spcBef>
                <a:spcPts val="751"/>
              </a:spcBef>
              <a:buNone/>
              <a:tabLst>
                <a:tab pos="0" algn="l"/>
              </a:tabLst>
            </a:pPr>
            <a:r>
              <a:rPr lang="en-US" sz="1500" spc="-1" dirty="0">
                <a:solidFill>
                  <a:srgbClr val="000000"/>
                </a:solidFill>
                <a:latin typeface="Calibri"/>
              </a:rPr>
              <a:t>(be sure to copy the </a:t>
            </a:r>
            <a:r>
              <a:rPr lang="en-US" sz="1500" b="1" spc="-1" dirty="0">
                <a:solidFill>
                  <a:srgbClr val="000000"/>
                </a:solidFill>
                <a:latin typeface="Calibri"/>
              </a:rPr>
              <a:t>entire</a:t>
            </a:r>
            <a:r>
              <a:rPr lang="en-US" sz="1500" spc="-1" dirty="0">
                <a:solidFill>
                  <a:srgbClr val="000000"/>
                </a:solidFill>
                <a:latin typeface="Calibri"/>
              </a:rPr>
              <a:t> link to your browser!)</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r>
              <a:rPr lang="en-US" sz="1500" spc="-1" dirty="0">
                <a:solidFill>
                  <a:srgbClr val="000000"/>
                </a:solidFill>
                <a:latin typeface="Calibri"/>
              </a:rPr>
              <a:t>Start with the Needs you Previously Captured as part of your Meeting Prep!</a:t>
            </a:r>
          </a:p>
          <a:p>
            <a:pPr indent="0">
              <a:lnSpc>
                <a:spcPct val="90000"/>
              </a:lnSpc>
              <a:spcBef>
                <a:spcPts val="751"/>
              </a:spcBef>
              <a:buNone/>
              <a:tabLst>
                <a:tab pos="0" algn="l"/>
              </a:tabLst>
            </a:pPr>
            <a:endParaRPr lang="en-US" sz="15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a:p>
            <a:pPr indent="0">
              <a:lnSpc>
                <a:spcPct val="90000"/>
              </a:lnSpc>
              <a:spcBef>
                <a:spcPts val="751"/>
              </a:spcBef>
              <a:buNone/>
              <a:tabLst>
                <a:tab pos="0" algn="l"/>
              </a:tabLst>
            </a:pPr>
            <a:endParaRPr lang="en-US" sz="2100" spc="-1" dirty="0">
              <a:solidFill>
                <a:srgbClr val="000000"/>
              </a:solidFill>
              <a:latin typeface="Calibri"/>
            </a:endParaRPr>
          </a:p>
        </p:txBody>
      </p:sp>
      <p:sp>
        <p:nvSpPr>
          <p:cNvPr id="3" name="Slide Number Placeholder 2">
            <a:extLst>
              <a:ext uri="{FF2B5EF4-FFF2-40B4-BE49-F238E27FC236}">
                <a16:creationId xmlns:a16="http://schemas.microsoft.com/office/drawing/2014/main" id="{58A2A0D9-C971-CBB9-228B-7D632C2B77EE}"/>
              </a:ext>
            </a:extLst>
          </p:cNvPr>
          <p:cNvSpPr>
            <a:spLocks noGrp="1"/>
          </p:cNvSpPr>
          <p:nvPr>
            <p:ph type="sldNum" sz="quarter" idx="12"/>
          </p:nvPr>
        </p:nvSpPr>
        <p:spPr/>
        <p:txBody>
          <a:bodyPr/>
          <a:lstStyle/>
          <a:p>
            <a:fld id="{B044824F-EBE0-443F-8A8F-F64816AF04DC}" type="slidenum">
              <a:rPr lang="en-US" smtClean="0"/>
              <a:t>74</a:t>
            </a:fld>
            <a:endParaRPr lang="en-US" dirty="0"/>
          </a:p>
        </p:txBody>
      </p:sp>
    </p:spTree>
    <p:extLst>
      <p:ext uri="{BB962C8B-B14F-4D97-AF65-F5344CB8AC3E}">
        <p14:creationId xmlns:p14="http://schemas.microsoft.com/office/powerpoint/2010/main" val="37071313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Project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Client (name, major, relevant experience/skills)</a:t>
            </a:r>
          </a:p>
          <a:p>
            <a:pPr lvl="1"/>
            <a:r>
              <a:rPr lang="en-US" dirty="0">
                <a:cs typeface="Calibri"/>
              </a:rPr>
              <a:t>Client introduction to team</a:t>
            </a:r>
          </a:p>
          <a:p>
            <a:pPr lvl="1"/>
            <a:r>
              <a:rPr lang="en-US" dirty="0">
                <a:cs typeface="Calibri"/>
              </a:rPr>
              <a:t>Client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75</a:t>
            </a:fld>
            <a:endParaRPr lang="en-US" dirty="0"/>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8511" y="5650461"/>
            <a:ext cx="7766977" cy="646232"/>
          </a:xfrm>
          <a:prstGeom prst="rect">
            <a:avLst/>
          </a:prstGeom>
        </p:spPr>
      </p:pic>
    </p:spTree>
    <p:extLst>
      <p:ext uri="{BB962C8B-B14F-4D97-AF65-F5344CB8AC3E}">
        <p14:creationId xmlns:p14="http://schemas.microsoft.com/office/powerpoint/2010/main" val="216712790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Client </a:t>
            </a:r>
          </a:p>
          <a:p>
            <a:pPr lvl="1"/>
            <a:r>
              <a:rPr lang="en-US" dirty="0"/>
              <a:t>If Team has already had Kick-Off Meeting, what new questions have been identified as a result?</a:t>
            </a:r>
          </a:p>
          <a:p>
            <a:pPr lvl="2"/>
            <a:r>
              <a:rPr lang="en-US" dirty="0"/>
              <a:t>Clearly document, review with PE then email to Client, copy your PE &amp; CE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76</a:t>
            </a:fld>
            <a:endParaRPr lang="en-US" sz="1200" dirty="0"/>
          </a:p>
        </p:txBody>
      </p:sp>
      <p:pic>
        <p:nvPicPr>
          <p:cNvPr id="8" name="Picture 7">
            <a:extLst>
              <a:ext uri="{FF2B5EF4-FFF2-40B4-BE49-F238E27FC236}">
                <a16:creationId xmlns:a16="http://schemas.microsoft.com/office/drawing/2014/main" id="{3AC0B96F-1189-4C99-97CE-F3E0480A68B3}"/>
              </a:ext>
            </a:extLst>
          </p:cNvPr>
          <p:cNvPicPr>
            <a:picLocks noChangeAspect="1"/>
          </p:cNvPicPr>
          <p:nvPr/>
        </p:nvPicPr>
        <p:blipFill>
          <a:blip r:embed="rId2"/>
          <a:stretch>
            <a:fillRect/>
          </a:stretch>
        </p:blipFill>
        <p:spPr>
          <a:xfrm>
            <a:off x="6067425" y="2606391"/>
            <a:ext cx="2476500" cy="1244090"/>
          </a:xfrm>
          <a:prstGeom prst="rect">
            <a:avLst/>
          </a:prstGeom>
        </p:spPr>
      </p:pic>
    </p:spTree>
    <p:extLst>
      <p:ext uri="{BB962C8B-B14F-4D97-AF65-F5344CB8AC3E}">
        <p14:creationId xmlns:p14="http://schemas.microsoft.com/office/powerpoint/2010/main" val="28828240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(Day 3 or 4)</a:t>
            </a:r>
          </a:p>
        </p:txBody>
      </p:sp>
      <p:sp>
        <p:nvSpPr>
          <p:cNvPr id="3" name="Content Placeholder 2"/>
          <p:cNvSpPr>
            <a:spLocks noGrp="1"/>
          </p:cNvSpPr>
          <p:nvPr>
            <p:ph idx="1"/>
          </p:nvPr>
        </p:nvSpPr>
        <p:spPr>
          <a:xfrm>
            <a:off x="628650" y="1847851"/>
            <a:ext cx="78295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Performance Evaluations – aka Course grading </a:t>
            </a:r>
          </a:p>
          <a:p>
            <a:pPr lvl="1">
              <a:buFont typeface="Arial" panose="020B0604020202020204" pitchFamily="34" charset="0"/>
              <a:buChar char="•"/>
            </a:pPr>
            <a:r>
              <a:rPr lang="en-US" sz="2400" dirty="0"/>
              <a:t>Team member expectations</a:t>
            </a:r>
          </a:p>
          <a:p>
            <a:pPr lvl="2"/>
            <a:r>
              <a:rPr lang="en-US" sz="2100" dirty="0"/>
              <a:t>Group discussions</a:t>
            </a:r>
          </a:p>
          <a:p>
            <a:pPr lvl="2"/>
            <a:r>
              <a:rPr lang="en-US" sz="2100" dirty="0"/>
              <a:t>Project Documentation on EDN</a:t>
            </a:r>
          </a:p>
          <a:p>
            <a:pPr lvl="2"/>
            <a:r>
              <a:rPr lang="en-US" sz="2100" dirty="0"/>
              <a:t>Action Items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buFont typeface="Arial" panose="020B0604020202020204" pitchFamily="34" charset="0"/>
              <a:buChar char="•"/>
            </a:pPr>
            <a:endParaRPr lang="en-US" sz="2400" dirty="0"/>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77</a:t>
            </a:fld>
            <a:endParaRPr lang="en-US" sz="1200" dirty="0"/>
          </a:p>
        </p:txBody>
      </p:sp>
      <p:pic>
        <p:nvPicPr>
          <p:cNvPr id="6" name="Picture 5" descr="[無料イラスト] 黒板と博士 - パブリックドメインQ：著作権フリー画像素材集"/>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86400" y="3311247"/>
            <a:ext cx="3200400" cy="2556153"/>
          </a:xfrm>
          <a:prstGeom prst="rect">
            <a:avLst/>
          </a:prstGeom>
        </p:spPr>
      </p:pic>
    </p:spTree>
    <p:extLst>
      <p:ext uri="{BB962C8B-B14F-4D97-AF65-F5344CB8AC3E}">
        <p14:creationId xmlns:p14="http://schemas.microsoft.com/office/powerpoint/2010/main" val="3789639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solidFill>
                  <a:srgbClr val="FF0000"/>
                </a:solidFill>
                <a:cs typeface="Calibri"/>
              </a:rPr>
              <a:t>Prep for Next Meeting</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351803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9191"/>
            <a:ext cx="7886700" cy="882440"/>
          </a:xfrm>
        </p:spPr>
        <p:txBody>
          <a:bodyPr/>
          <a:lstStyle/>
          <a:p>
            <a:r>
              <a:rPr lang="en-US" dirty="0"/>
              <a:t>Action Items / Meeting Prep</a:t>
            </a:r>
            <a:br>
              <a:rPr lang="en-US" dirty="0"/>
            </a:br>
            <a:r>
              <a:rPr lang="en-US" sz="1800" dirty="0"/>
              <a:t>(to be completed </a:t>
            </a:r>
            <a:r>
              <a:rPr lang="en-US" sz="1800" b="1" dirty="0"/>
              <a:t>BEFORE Day 5</a:t>
            </a:r>
            <a:r>
              <a:rPr lang="en-US" sz="1800" dirty="0"/>
              <a:t>)</a:t>
            </a:r>
          </a:p>
        </p:txBody>
      </p:sp>
      <p:grpSp>
        <p:nvGrpSpPr>
          <p:cNvPr id="4" name="Group 3">
            <a:extLst>
              <a:ext uri="{FF2B5EF4-FFF2-40B4-BE49-F238E27FC236}">
                <a16:creationId xmlns:a16="http://schemas.microsoft.com/office/drawing/2014/main" id="{DE243860-9E6E-A654-614F-D9B069B24B7A}"/>
              </a:ext>
            </a:extLst>
          </p:cNvPr>
          <p:cNvGrpSpPr/>
          <p:nvPr/>
        </p:nvGrpSpPr>
        <p:grpSpPr>
          <a:xfrm>
            <a:off x="228600" y="900295"/>
            <a:ext cx="7945429" cy="3993373"/>
            <a:chOff x="305868" y="2331227"/>
            <a:chExt cx="7945429" cy="3993373"/>
          </a:xfrm>
        </p:grpSpPr>
        <p:sp>
          <p:nvSpPr>
            <p:cNvPr id="10" name="Content Placeholder 2"/>
            <p:cNvSpPr txBox="1">
              <a:spLocks/>
            </p:cNvSpPr>
            <p:nvPr/>
          </p:nvSpPr>
          <p:spPr>
            <a:xfrm>
              <a:off x="1519989" y="2643601"/>
              <a:ext cx="6731308" cy="769763"/>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 Day 6 </a:t>
              </a:r>
              <a:r>
                <a:rPr lang="en-US" sz="1400" dirty="0">
                  <a:solidFill>
                    <a:prstClr val="black"/>
                  </a:solidFill>
                  <a:ea typeface="+mn-lt"/>
                  <a:cs typeface="Calibri" panose="020F0502020204030204"/>
                </a:rPr>
                <a:t>[1/29 or 1/26]</a:t>
              </a:r>
              <a:endParaRPr lang="en-US" sz="1400"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19989" y="3415216"/>
              <a:ext cx="6731308" cy="290938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ea typeface="+mn-lt"/>
                  <a:cs typeface="Calibri" panose="020F0502020204030204"/>
                </a:rPr>
                <a:t>Contact your PE if you are having trouble installing or using subversion</a:t>
              </a:r>
            </a:p>
            <a:p>
              <a:pPr marL="628650" lvl="1" indent="-171450" defTabSz="685800">
                <a:spcBef>
                  <a:spcPts val="750"/>
                </a:spcBef>
              </a:pPr>
              <a:r>
                <a:rPr lang="en-US" sz="1000" dirty="0">
                  <a:solidFill>
                    <a:prstClr val="black"/>
                  </a:solidFill>
                  <a:ea typeface="+mn-lt"/>
                  <a:cs typeface="Calibri" panose="020F0502020204030204"/>
                  <a:hlinkClick r:id="rId2"/>
                </a:rPr>
                <a:t>https://designlab.eng.rpi.edu/edn/projects/capstone-support-dev/wiki/Subversion</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Complete the Online Safety Training in Percipio by Day 6 [1/29 or 1/26] </a:t>
              </a:r>
              <a:r>
                <a:rPr lang="en-US" sz="1400" dirty="0">
                  <a:solidFill>
                    <a:prstClr val="black"/>
                  </a:solidFill>
                  <a:latin typeface="Calibri" panose="020F0502020204030204"/>
                  <a:ea typeface="+mn-lt"/>
                  <a:cs typeface="Calibri" panose="020F0502020204030204"/>
                </a:rPr>
                <a:t> </a:t>
              </a:r>
              <a:endParaRPr lang="en-US" sz="1400" dirty="0">
                <a:solidFill>
                  <a:prstClr val="black"/>
                </a:solidFill>
                <a:ea typeface="+mn-lt"/>
                <a:cs typeface="Calibri" panose="020F0502020204030204"/>
              </a:endParaRPr>
            </a:p>
            <a:p>
              <a:pPr marL="514350" lvl="1"/>
              <a:r>
                <a:rPr lang="en-US" sz="1300" u="sng" dirty="0">
                  <a:hlinkClick r:id="rId3"/>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Orientation-4.0</a:t>
              </a:r>
            </a:p>
            <a:p>
              <a:pPr marL="514350" lvl="1" indent="-214313" defTabSz="685800">
                <a:spcBef>
                  <a:spcPts val="375"/>
                </a:spcBef>
              </a:pPr>
              <a:r>
                <a:rPr lang="en-US" sz="1400" dirty="0">
                  <a:solidFill>
                    <a:prstClr val="black"/>
                  </a:solidFill>
                  <a:ea typeface="+mn-lt"/>
                  <a:cs typeface="Calibri" panose="020F0502020204030204"/>
                </a:rPr>
                <a:t>Instructions - </a:t>
              </a:r>
              <a:r>
                <a:rPr lang="en-US" sz="1000" dirty="0">
                  <a:solidFill>
                    <a:prstClr val="black"/>
                  </a:solidFill>
                  <a:ea typeface="+mn-lt"/>
                  <a:cs typeface="Calibri" panose="020F0502020204030204"/>
                  <a:hlinkClick r:id="rId4"/>
                </a:rPr>
                <a:t>https://designlab.eng.rpi.edu/edn/projects/capstone-support-dev/repository/112/raw/Course%20Documents/RMPL%20Safety%20Module%20Completion%20Instructions-Percipio%20.pdf</a:t>
              </a:r>
              <a:endParaRPr lang="en-US" sz="1000" dirty="0">
                <a:solidFill>
                  <a:prstClr val="black"/>
                </a:solidFill>
                <a:ea typeface="+mn-lt"/>
                <a:cs typeface="Calibri" panose="020F0502020204030204"/>
              </a:endParaRPr>
            </a:p>
            <a:p>
              <a:pPr marL="514350" lvl="1" indent="-214313" defTabSz="685800">
                <a:spcBef>
                  <a:spcPts val="375"/>
                </a:spcBef>
              </a:pPr>
              <a:r>
                <a:rPr lang="en-US" sz="1400" dirty="0">
                  <a:solidFill>
                    <a:prstClr val="black"/>
                  </a:solidFill>
                  <a:ea typeface="+mn-lt"/>
                  <a:cs typeface="Calibri" panose="020F0502020204030204"/>
                </a:rPr>
                <a:t>Post completed safety certificate in a thread in the Project Management Forum </a:t>
              </a:r>
            </a:p>
            <a:p>
              <a:pPr marL="514350" lvl="1" indent="-214313" defTabSz="685800">
                <a:spcBef>
                  <a:spcPts val="375"/>
                </a:spcBef>
              </a:pP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835" y="2331227"/>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5868" y="416825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grpSp>
      <p:grpSp>
        <p:nvGrpSpPr>
          <p:cNvPr id="3" name="Group 2">
            <a:extLst>
              <a:ext uri="{FF2B5EF4-FFF2-40B4-BE49-F238E27FC236}">
                <a16:creationId xmlns:a16="http://schemas.microsoft.com/office/drawing/2014/main" id="{60965D68-03A1-CDC8-92F7-A7EEA2497592}"/>
              </a:ext>
            </a:extLst>
          </p:cNvPr>
          <p:cNvGrpSpPr/>
          <p:nvPr/>
        </p:nvGrpSpPr>
        <p:grpSpPr>
          <a:xfrm>
            <a:off x="325199" y="4893668"/>
            <a:ext cx="7848830" cy="1721970"/>
            <a:chOff x="402467" y="921631"/>
            <a:chExt cx="7848830" cy="1721970"/>
          </a:xfrm>
        </p:grpSpPr>
        <p:sp>
          <p:nvSpPr>
            <p:cNvPr id="8" name="Content Placeholder 2"/>
            <p:cNvSpPr txBox="1">
              <a:spLocks/>
            </p:cNvSpPr>
            <p:nvPr/>
          </p:nvSpPr>
          <p:spPr>
            <a:xfrm>
              <a:off x="1519989" y="921631"/>
              <a:ext cx="6731308" cy="1721970"/>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lnSpc>
                  <a:spcPct val="100000"/>
                </a:lnSpc>
                <a:spcBef>
                  <a:spcPts val="600"/>
                </a:spcBef>
                <a:buNone/>
              </a:pPr>
              <a:r>
                <a:rPr lang="en-US" sz="1600" b="1" dirty="0">
                  <a:solidFill>
                    <a:prstClr val="black"/>
                  </a:solidFill>
                  <a:latin typeface="Calibri" panose="020F0502020204030204"/>
                  <a:cs typeface="Calibri"/>
                </a:rPr>
                <a:t>Project Technical Work</a:t>
              </a:r>
            </a:p>
            <a:p>
              <a:pPr marL="171450" indent="-171450" defTabSz="685800">
                <a:lnSpc>
                  <a:spcPct val="100000"/>
                </a:lnSpc>
                <a:spcBef>
                  <a:spcPts val="600"/>
                </a:spcBef>
              </a:pPr>
              <a:r>
                <a:rPr lang="en-US" sz="1400" dirty="0">
                  <a:latin typeface="Calibri" panose="020F0502020204030204"/>
                  <a:cs typeface="Calibri"/>
                </a:rPr>
                <a:t>Evaluate your current Needs &amp; Requirements workbook against the rubric</a:t>
              </a:r>
            </a:p>
            <a:p>
              <a:pPr marL="628650" lvl="1" indent="-171450" defTabSz="685800">
                <a:lnSpc>
                  <a:spcPct val="100000"/>
                </a:lnSpc>
                <a:spcBef>
                  <a:spcPts val="600"/>
                </a:spcBef>
              </a:pPr>
              <a:r>
                <a:rPr lang="en-US" sz="1000" dirty="0">
                  <a:latin typeface="Calibri" panose="020F0502020204030204"/>
                  <a:cs typeface="Calibri"/>
                  <a:hlinkClick r:id="rId5"/>
                </a:rPr>
                <a:t>https://designlab.eng.rpi.edu/edn/projects/capstone-support-dev/repository/112/entry/Rubrics/Needs%20and%20Requirements%20rubric.docx</a:t>
              </a:r>
              <a:r>
                <a:rPr lang="en-US" sz="1000" dirty="0">
                  <a:latin typeface="Calibri" panose="020F0502020204030204"/>
                  <a:cs typeface="Calibri"/>
                </a:rPr>
                <a:t> </a:t>
              </a:r>
            </a:p>
            <a:p>
              <a:pPr marL="171450" indent="-171450" defTabSz="685800">
                <a:lnSpc>
                  <a:spcPct val="100000"/>
                </a:lnSpc>
                <a:spcBef>
                  <a:spcPts val="600"/>
                </a:spcBef>
              </a:pPr>
              <a:r>
                <a:rPr lang="en-US" sz="1400" dirty="0">
                  <a:latin typeface="Calibri" panose="020F0502020204030204"/>
                  <a:cs typeface="Calibri"/>
                </a:rPr>
                <a:t>Each team member shall post their observations in the Needs &amp; Requirements Design Forum Thread</a:t>
              </a:r>
            </a:p>
          </p:txBody>
        </p:sp>
        <p:sp>
          <p:nvSpPr>
            <p:cNvPr id="13" name="Rectangle 12"/>
            <p:cNvSpPr/>
            <p:nvPr/>
          </p:nvSpPr>
          <p:spPr>
            <a:xfrm>
              <a:off x="402467" y="131742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grpSp>
      <p:sp>
        <p:nvSpPr>
          <p:cNvPr id="14" name="Slide Number Placeholder 2"/>
          <p:cNvSpPr>
            <a:spLocks noGrp="1"/>
          </p:cNvSpPr>
          <p:nvPr>
            <p:ph type="sldNum" sz="quarter" idx="12"/>
          </p:nvPr>
        </p:nvSpPr>
        <p:spPr>
          <a:xfrm>
            <a:off x="6457950" y="6035675"/>
            <a:ext cx="2057400" cy="365125"/>
          </a:xfrm>
        </p:spPr>
        <p:txBody>
          <a:bodyPr/>
          <a:lstStyle/>
          <a:p>
            <a:fld id="{028FE254-016A-4E51-98AE-D4B4E3F12C32}" type="slidenum">
              <a:rPr lang="en-US" sz="1200" smtClean="0"/>
              <a:t>79</a:t>
            </a:fld>
            <a:endParaRPr lang="en-US" sz="1200" dirty="0"/>
          </a:p>
        </p:txBody>
      </p:sp>
    </p:spTree>
    <p:extLst>
      <p:ext uri="{BB962C8B-B14F-4D97-AF65-F5344CB8AC3E}">
        <p14:creationId xmlns:p14="http://schemas.microsoft.com/office/powerpoint/2010/main" val="2935553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D6F5B-CA6A-626F-0FB0-828270587841}"/>
              </a:ext>
            </a:extLst>
          </p:cNvPr>
          <p:cNvSpPr>
            <a:spLocks noGrp="1"/>
          </p:cNvSpPr>
          <p:nvPr>
            <p:ph type="title"/>
          </p:nvPr>
        </p:nvSpPr>
        <p:spPr>
          <a:xfrm>
            <a:off x="304800" y="342107"/>
            <a:ext cx="8686801" cy="1143000"/>
          </a:xfrm>
        </p:spPr>
        <p:txBody>
          <a:bodyPr>
            <a:normAutofit fontScale="90000"/>
          </a:bodyPr>
          <a:lstStyle/>
          <a:p>
            <a:r>
              <a:rPr lang="en-US" dirty="0"/>
              <a:t>Capstone Design: </a:t>
            </a:r>
            <a:br>
              <a:rPr lang="en-US" dirty="0"/>
            </a:br>
            <a:r>
              <a:rPr lang="en-US" dirty="0"/>
              <a:t>Practice Engineering in Safe Environment</a:t>
            </a:r>
          </a:p>
        </p:txBody>
      </p:sp>
      <p:sp>
        <p:nvSpPr>
          <p:cNvPr id="5" name="Content Placeholder 4">
            <a:extLst>
              <a:ext uri="{FF2B5EF4-FFF2-40B4-BE49-F238E27FC236}">
                <a16:creationId xmlns:a16="http://schemas.microsoft.com/office/drawing/2014/main" id="{B1A798CA-EBF1-778B-B635-BF23A896A2FE}"/>
              </a:ext>
            </a:extLst>
          </p:cNvPr>
          <p:cNvSpPr>
            <a:spLocks noGrp="1"/>
          </p:cNvSpPr>
          <p:nvPr>
            <p:ph idx="1"/>
          </p:nvPr>
        </p:nvSpPr>
        <p:spPr>
          <a:xfrm>
            <a:off x="560069" y="1933379"/>
            <a:ext cx="8229600" cy="4525963"/>
          </a:xfrm>
        </p:spPr>
        <p:txBody>
          <a:bodyPr/>
          <a:lstStyle/>
          <a:p>
            <a:r>
              <a:rPr lang="en-US" b="0" i="0" dirty="0">
                <a:effectLst/>
                <a:latin typeface="Segoe UI" panose="020B0502040204020203" pitchFamily="34" charset="0"/>
              </a:rPr>
              <a:t>Initial Cover letter and Resume</a:t>
            </a:r>
          </a:p>
          <a:p>
            <a:r>
              <a:rPr lang="en-US" b="0" i="0" dirty="0">
                <a:effectLst/>
                <a:latin typeface="Segoe UI" panose="020B0502040204020203" pitchFamily="34" charset="0"/>
              </a:rPr>
              <a:t>New Employee Packet from </a:t>
            </a:r>
            <a:br>
              <a:rPr lang="en-US" b="0" i="0" dirty="0">
                <a:effectLst/>
                <a:latin typeface="Segoe UI" panose="020B0502040204020203" pitchFamily="34" charset="0"/>
              </a:rPr>
            </a:br>
            <a:r>
              <a:rPr lang="en-US" b="0" i="0" dirty="0">
                <a:effectLst/>
                <a:latin typeface="Segoe UI" panose="020B0502040204020203" pitchFamily="34" charset="0"/>
              </a:rPr>
              <a:t>    your Project Engineer</a:t>
            </a:r>
          </a:p>
          <a:p>
            <a:r>
              <a:rPr lang="en-US" dirty="0">
                <a:latin typeface="Segoe UI" panose="020B0502040204020203" pitchFamily="34" charset="0"/>
              </a:rPr>
              <a:t>Design Lab</a:t>
            </a:r>
            <a:r>
              <a:rPr lang="en-US" b="0" i="0" dirty="0">
                <a:effectLst/>
                <a:latin typeface="Segoe UI" panose="020B0502040204020203" pitchFamily="34" charset="0"/>
              </a:rPr>
              <a:t> Support Staff</a:t>
            </a:r>
          </a:p>
          <a:p>
            <a:r>
              <a:rPr lang="en-US" b="0" i="0" dirty="0">
                <a:effectLst/>
                <a:latin typeface="Segoe UI" panose="020B0502040204020203" pitchFamily="34" charset="0"/>
              </a:rPr>
              <a:t>Project Engineers and Chief Engineers</a:t>
            </a:r>
          </a:p>
        </p:txBody>
      </p:sp>
      <p:sp>
        <p:nvSpPr>
          <p:cNvPr id="4" name="Slide Number Placeholder 3">
            <a:extLst>
              <a:ext uri="{FF2B5EF4-FFF2-40B4-BE49-F238E27FC236}">
                <a16:creationId xmlns:a16="http://schemas.microsoft.com/office/drawing/2014/main" id="{9A96997A-4E42-1D83-BFE8-33D3A69F3DD2}"/>
              </a:ext>
            </a:extLst>
          </p:cNvPr>
          <p:cNvSpPr>
            <a:spLocks noGrp="1"/>
          </p:cNvSpPr>
          <p:nvPr>
            <p:ph type="sldNum" sz="quarter" idx="12"/>
          </p:nvPr>
        </p:nvSpPr>
        <p:spPr/>
        <p:txBody>
          <a:bodyPr/>
          <a:lstStyle/>
          <a:p>
            <a:fld id="{B044824F-EBE0-443F-8A8F-F64816AF04DC}" type="slidenum">
              <a:rPr lang="en-US" smtClean="0"/>
              <a:t>8</a:t>
            </a:fld>
            <a:endParaRPr lang="en-US" dirty="0"/>
          </a:p>
        </p:txBody>
      </p:sp>
      <p:sp>
        <p:nvSpPr>
          <p:cNvPr id="6" name="TextBox 5">
            <a:extLst>
              <a:ext uri="{FF2B5EF4-FFF2-40B4-BE49-F238E27FC236}">
                <a16:creationId xmlns:a16="http://schemas.microsoft.com/office/drawing/2014/main" id="{DBFB8B14-908B-4E15-84D0-4368424CEDCB}"/>
              </a:ext>
            </a:extLst>
          </p:cNvPr>
          <p:cNvSpPr txBox="1"/>
          <p:nvPr/>
        </p:nvSpPr>
        <p:spPr>
          <a:xfrm>
            <a:off x="-1" y="4876800"/>
            <a:ext cx="9144001" cy="2164695"/>
          </a:xfrm>
          <a:prstGeom prst="rect">
            <a:avLst/>
          </a:prstGeom>
          <a:noFill/>
        </p:spPr>
        <p:txBody>
          <a:bodyPr wrap="square" rtlCol="0">
            <a:spAutoFit/>
          </a:bodyPr>
          <a:lstStyle/>
          <a:p>
            <a:pPr algn="ctr">
              <a:spcAft>
                <a:spcPts val="800"/>
              </a:spcAft>
            </a:pPr>
            <a:r>
              <a:rPr lang="en-US" sz="3200" b="1" dirty="0">
                <a:latin typeface="Segoe UI" panose="020B0502040204020203" pitchFamily="34" charset="0"/>
              </a:rPr>
              <a:t>Students in a Course </a:t>
            </a:r>
            <a:r>
              <a:rPr lang="en-US" sz="3200" b="1" dirty="0">
                <a:latin typeface="Segoe UI" panose="020B0502040204020203" pitchFamily="34" charset="0"/>
                <a:sym typeface="Wingdings" panose="05000000000000000000" pitchFamily="2" charset="2"/>
              </a:rPr>
              <a:t> </a:t>
            </a:r>
          </a:p>
          <a:p>
            <a:pPr algn="ctr"/>
            <a:r>
              <a:rPr lang="en-US" sz="3200" b="1" dirty="0">
                <a:solidFill>
                  <a:srgbClr val="0070C0"/>
                </a:solidFill>
                <a:latin typeface="Segoe UI" panose="020B0502040204020203" pitchFamily="34" charset="0"/>
                <a:sym typeface="Wingdings" panose="05000000000000000000" pitchFamily="2" charset="2"/>
              </a:rPr>
              <a:t>Consulting Engineering Team </a:t>
            </a:r>
            <a:br>
              <a:rPr lang="en-US" sz="3200" b="1" dirty="0">
                <a:solidFill>
                  <a:srgbClr val="0070C0"/>
                </a:solidFill>
                <a:latin typeface="Segoe UI" panose="020B0502040204020203" pitchFamily="34" charset="0"/>
                <a:sym typeface="Wingdings" panose="05000000000000000000" pitchFamily="2" charset="2"/>
              </a:rPr>
            </a:br>
            <a:r>
              <a:rPr lang="en-US" sz="3200" b="1" dirty="0">
                <a:solidFill>
                  <a:srgbClr val="0070C0"/>
                </a:solidFill>
                <a:latin typeface="Segoe UI" panose="020B0502040204020203" pitchFamily="34" charset="0"/>
                <a:sym typeface="Wingdings" panose="05000000000000000000" pitchFamily="2" charset="2"/>
              </a:rPr>
              <a:t>Solving a Client Problem</a:t>
            </a:r>
            <a:endParaRPr lang="en-US" sz="3200" b="1" dirty="0">
              <a:solidFill>
                <a:srgbClr val="0070C0"/>
              </a:solidFill>
              <a:latin typeface="Segoe UI" panose="020B0502040204020203" pitchFamily="34" charset="0"/>
            </a:endParaRPr>
          </a:p>
          <a:p>
            <a:endParaRPr lang="en-US" sz="3200" b="1" dirty="0"/>
          </a:p>
        </p:txBody>
      </p:sp>
    </p:spTree>
    <p:extLst>
      <p:ext uri="{BB962C8B-B14F-4D97-AF65-F5344CB8AC3E}">
        <p14:creationId xmlns:p14="http://schemas.microsoft.com/office/powerpoint/2010/main" val="17052077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pPr algn="ctr"/>
            <a:r>
              <a:rPr lang="en-US" sz="4400" dirty="0">
                <a:cs typeface="Calibri Light"/>
              </a:rPr>
              <a:t>Day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80</a:t>
            </a:fld>
            <a:endParaRPr lang="en-US" sz="1200" dirty="0"/>
          </a:p>
        </p:txBody>
      </p:sp>
      <p:sp>
        <p:nvSpPr>
          <p:cNvPr id="9" name="TextBox 8"/>
          <p:cNvSpPr txBox="1"/>
          <p:nvPr/>
        </p:nvSpPr>
        <p:spPr>
          <a:xfrm>
            <a:off x="88369" y="5343328"/>
            <a:ext cx="8967263"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on-site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11" name="Picture 10" descr="A screenshot of a chart&#10;&#10;Description automatically generated">
            <a:extLst>
              <a:ext uri="{FF2B5EF4-FFF2-40B4-BE49-F238E27FC236}">
                <a16:creationId xmlns:a16="http://schemas.microsoft.com/office/drawing/2014/main" id="{E294B93D-F5EA-9EAF-5A89-25FEECBDC8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939" y="1841938"/>
            <a:ext cx="7332121" cy="3379449"/>
          </a:xfrm>
          <a:prstGeom prst="rect">
            <a:avLst/>
          </a:prstGeom>
        </p:spPr>
      </p:pic>
    </p:spTree>
    <p:extLst>
      <p:ext uri="{BB962C8B-B14F-4D97-AF65-F5344CB8AC3E}">
        <p14:creationId xmlns:p14="http://schemas.microsoft.com/office/powerpoint/2010/main" val="229045761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TextBox 2"/>
          <p:cNvSpPr txBox="1"/>
          <p:nvPr/>
        </p:nvSpPr>
        <p:spPr>
          <a:xfrm>
            <a:off x="4648200" y="5105400"/>
            <a:ext cx="4038600" cy="707886"/>
          </a:xfrm>
          <a:prstGeom prst="rect">
            <a:avLst/>
          </a:prstGeom>
          <a:noFill/>
          <a:ln w="28575">
            <a:solidFill>
              <a:schemeClr val="tx2">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This Design Process and terminology was learned previously in IED </a:t>
            </a:r>
          </a:p>
        </p:txBody>
      </p:sp>
      <p:sp>
        <p:nvSpPr>
          <p:cNvPr id="4" name="TextBox 3">
            <a:extLst>
              <a:ext uri="{FF2B5EF4-FFF2-40B4-BE49-F238E27FC236}">
                <a16:creationId xmlns:a16="http://schemas.microsoft.com/office/drawing/2014/main" id="{3FB9C078-CF75-3777-EEFE-F269A202543D}"/>
              </a:ext>
            </a:extLst>
          </p:cNvPr>
          <p:cNvSpPr txBox="1"/>
          <p:nvPr/>
        </p:nvSpPr>
        <p:spPr>
          <a:xfrm>
            <a:off x="3835127" y="1901422"/>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1-5</a:t>
            </a:r>
          </a:p>
        </p:txBody>
      </p:sp>
      <p:sp>
        <p:nvSpPr>
          <p:cNvPr id="8" name="TextBox 7">
            <a:extLst>
              <a:ext uri="{FF2B5EF4-FFF2-40B4-BE49-F238E27FC236}">
                <a16:creationId xmlns:a16="http://schemas.microsoft.com/office/drawing/2014/main" id="{D43F64CD-73D0-9503-9CE5-E90813F7B957}"/>
              </a:ext>
            </a:extLst>
          </p:cNvPr>
          <p:cNvSpPr txBox="1"/>
          <p:nvPr/>
        </p:nvSpPr>
        <p:spPr>
          <a:xfrm>
            <a:off x="3835127" y="2543799"/>
            <a:ext cx="1037734" cy="369332"/>
          </a:xfrm>
          <a:prstGeom prst="rect">
            <a:avLst/>
          </a:prstGeom>
          <a:noFill/>
          <a:ln w="28575">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3-5</a:t>
            </a:r>
          </a:p>
        </p:txBody>
      </p:sp>
      <p:sp>
        <p:nvSpPr>
          <p:cNvPr id="9" name="TextBox 8">
            <a:extLst>
              <a:ext uri="{FF2B5EF4-FFF2-40B4-BE49-F238E27FC236}">
                <a16:creationId xmlns:a16="http://schemas.microsoft.com/office/drawing/2014/main" id="{C6A5C629-B03B-2EF0-78D4-EE9DDA69194B}"/>
              </a:ext>
            </a:extLst>
          </p:cNvPr>
          <p:cNvSpPr txBox="1"/>
          <p:nvPr/>
        </p:nvSpPr>
        <p:spPr>
          <a:xfrm>
            <a:off x="3837752" y="3182222"/>
            <a:ext cx="1037734" cy="369332"/>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7</a:t>
            </a:r>
          </a:p>
        </p:txBody>
      </p:sp>
      <p:sp>
        <p:nvSpPr>
          <p:cNvPr id="13" name="TextBox 12">
            <a:extLst>
              <a:ext uri="{FF2B5EF4-FFF2-40B4-BE49-F238E27FC236}">
                <a16:creationId xmlns:a16="http://schemas.microsoft.com/office/drawing/2014/main" id="{2E803D30-FC95-783F-E64B-C7A0A886ACAA}"/>
              </a:ext>
            </a:extLst>
          </p:cNvPr>
          <p:cNvSpPr txBox="1"/>
          <p:nvPr/>
        </p:nvSpPr>
        <p:spPr>
          <a:xfrm>
            <a:off x="4958095" y="2728465"/>
            <a:ext cx="3500105"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 6 – Project Statement and Objectives, Eng. Tools and Methods</a:t>
            </a:r>
          </a:p>
        </p:txBody>
      </p:sp>
      <p:sp>
        <p:nvSpPr>
          <p:cNvPr id="14" name="TextBox 13">
            <a:extLst>
              <a:ext uri="{FF2B5EF4-FFF2-40B4-BE49-F238E27FC236}">
                <a16:creationId xmlns:a16="http://schemas.microsoft.com/office/drawing/2014/main" id="{AA2DB9DF-C114-F0C9-325D-67E47BCEEDD5}"/>
              </a:ext>
            </a:extLst>
          </p:cNvPr>
          <p:cNvSpPr txBox="1"/>
          <p:nvPr/>
        </p:nvSpPr>
        <p:spPr>
          <a:xfrm>
            <a:off x="4958095" y="3614164"/>
            <a:ext cx="3534264" cy="646331"/>
          </a:xfrm>
          <a:prstGeom prst="rect">
            <a:avLst/>
          </a:prstGeom>
          <a:noFill/>
          <a:ln w="28575">
            <a:solidFill>
              <a:srgbClr val="00B05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Days 8-9 – Project Planning and Communication Skills</a:t>
            </a:r>
          </a:p>
        </p:txBody>
      </p:sp>
      <p:sp>
        <p:nvSpPr>
          <p:cNvPr id="2" name="Title 1"/>
          <p:cNvSpPr>
            <a:spLocks noGrp="1"/>
          </p:cNvSpPr>
          <p:nvPr>
            <p:ph type="title"/>
          </p:nvPr>
        </p:nvSpPr>
        <p:spPr/>
        <p:txBody>
          <a:bodyPr>
            <a:normAutofit fontScale="90000"/>
          </a:bodyPr>
          <a:lstStyle/>
          <a:p>
            <a:r>
              <a:rPr lang="en-US" dirty="0"/>
              <a:t>Engineering Design Process -  Scaffolding Progression</a:t>
            </a:r>
          </a:p>
        </p:txBody>
      </p:sp>
    </p:spTree>
    <p:extLst>
      <p:ext uri="{BB962C8B-B14F-4D97-AF65-F5344CB8AC3E}">
        <p14:creationId xmlns:p14="http://schemas.microsoft.com/office/powerpoint/2010/main" val="350823422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4430E6-B894-FC23-3318-C115B0CEEDF7}"/>
              </a:ext>
            </a:extLst>
          </p:cNvPr>
          <p:cNvSpPr>
            <a:spLocks noGrp="1"/>
          </p:cNvSpPr>
          <p:nvPr>
            <p:ph type="title"/>
          </p:nvPr>
        </p:nvSpPr>
        <p:spPr/>
        <p:txBody>
          <a:bodyPr/>
          <a:lstStyle/>
          <a:p>
            <a:r>
              <a:rPr lang="en-US" dirty="0"/>
              <a:t>30 mins - Needs and Requirements</a:t>
            </a:r>
          </a:p>
        </p:txBody>
      </p:sp>
      <p:sp>
        <p:nvSpPr>
          <p:cNvPr id="5" name="Content Placeholder 4">
            <a:extLst>
              <a:ext uri="{FF2B5EF4-FFF2-40B4-BE49-F238E27FC236}">
                <a16:creationId xmlns:a16="http://schemas.microsoft.com/office/drawing/2014/main" id="{107F0BB9-A619-BBD5-4336-D4713EA82DDD}"/>
              </a:ext>
            </a:extLst>
          </p:cNvPr>
          <p:cNvSpPr>
            <a:spLocks noGrp="1"/>
          </p:cNvSpPr>
          <p:nvPr>
            <p:ph idx="1"/>
          </p:nvPr>
        </p:nvSpPr>
        <p:spPr/>
        <p:txBody>
          <a:bodyPr>
            <a:normAutofit/>
          </a:bodyPr>
          <a:lstStyle/>
          <a:p>
            <a:pPr marL="0" indent="0">
              <a:buNone/>
            </a:pPr>
            <a:r>
              <a:rPr lang="en-US" dirty="0"/>
              <a:t>You currently have / have done:</a:t>
            </a:r>
          </a:p>
          <a:p>
            <a:r>
              <a:rPr lang="en-US" dirty="0"/>
              <a:t>Initial Project Description</a:t>
            </a:r>
          </a:p>
          <a:p>
            <a:r>
              <a:rPr lang="en-US" dirty="0"/>
              <a:t>List of Questions Based on the Project Description</a:t>
            </a:r>
          </a:p>
          <a:p>
            <a:r>
              <a:rPr lang="en-US" dirty="0"/>
              <a:t>Team Ideation Poster</a:t>
            </a:r>
          </a:p>
          <a:p>
            <a:r>
              <a:rPr lang="en-US" dirty="0"/>
              <a:t>PE Discussion on the Project Description</a:t>
            </a:r>
          </a:p>
          <a:p>
            <a:r>
              <a:rPr lang="en-US" dirty="0"/>
              <a:t>Draft Needs and Requirements Spreadsheet</a:t>
            </a:r>
          </a:p>
          <a:p>
            <a:r>
              <a:rPr lang="en-US" dirty="0"/>
              <a:t>Project Kick-off Meeting</a:t>
            </a:r>
          </a:p>
        </p:txBody>
      </p:sp>
      <p:sp>
        <p:nvSpPr>
          <p:cNvPr id="7" name="TextBox 6">
            <a:extLst>
              <a:ext uri="{FF2B5EF4-FFF2-40B4-BE49-F238E27FC236}">
                <a16:creationId xmlns:a16="http://schemas.microsoft.com/office/drawing/2014/main" id="{8FF64B82-D456-E6BB-F239-668D15532426}"/>
              </a:ext>
            </a:extLst>
          </p:cNvPr>
          <p:cNvSpPr txBox="1"/>
          <p:nvPr/>
        </p:nvSpPr>
        <p:spPr>
          <a:xfrm>
            <a:off x="815340" y="5264081"/>
            <a:ext cx="7513320" cy="46166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square">
            <a:spAutoFit/>
          </a:bodyPr>
          <a:lstStyle/>
          <a:p>
            <a:pPr algn="ctr"/>
            <a:r>
              <a:rPr lang="en-US" sz="2400" dirty="0"/>
              <a:t>Goal - Enhance the Needs and Requirements Spreadsheet</a:t>
            </a:r>
          </a:p>
        </p:txBody>
      </p:sp>
      <p:sp>
        <p:nvSpPr>
          <p:cNvPr id="2" name="Slide Number Placeholder 1">
            <a:extLst>
              <a:ext uri="{FF2B5EF4-FFF2-40B4-BE49-F238E27FC236}">
                <a16:creationId xmlns:a16="http://schemas.microsoft.com/office/drawing/2014/main" id="{6326F762-54BD-EE9F-2809-D37C32D51DD2}"/>
              </a:ext>
            </a:extLst>
          </p:cNvPr>
          <p:cNvSpPr>
            <a:spLocks noGrp="1"/>
          </p:cNvSpPr>
          <p:nvPr>
            <p:ph type="sldNum" sz="quarter" idx="12"/>
          </p:nvPr>
        </p:nvSpPr>
        <p:spPr/>
        <p:txBody>
          <a:bodyPr/>
          <a:lstStyle/>
          <a:p>
            <a:fld id="{CC48B151-73E6-4005-9E41-BAC149615E2B}" type="slidenum">
              <a:rPr lang="en-US" smtClean="0"/>
              <a:t>82</a:t>
            </a:fld>
            <a:endParaRPr lang="en-US" dirty="0"/>
          </a:p>
        </p:txBody>
      </p:sp>
    </p:spTree>
    <p:extLst>
      <p:ext uri="{BB962C8B-B14F-4D97-AF65-F5344CB8AC3E}">
        <p14:creationId xmlns:p14="http://schemas.microsoft.com/office/powerpoint/2010/main" val="12651529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AA493-FE37-A5CC-585B-60AC68977C9D}"/>
              </a:ext>
            </a:extLst>
          </p:cNvPr>
          <p:cNvSpPr>
            <a:spLocks noGrp="1"/>
          </p:cNvSpPr>
          <p:nvPr>
            <p:ph type="title"/>
          </p:nvPr>
        </p:nvSpPr>
        <p:spPr/>
        <p:txBody>
          <a:bodyPr/>
          <a:lstStyle/>
          <a:p>
            <a:r>
              <a:rPr lang="en-US" dirty="0"/>
              <a:t>Making Strong Needs and Requirements</a:t>
            </a:r>
          </a:p>
        </p:txBody>
      </p:sp>
      <p:sp>
        <p:nvSpPr>
          <p:cNvPr id="3" name="Content Placeholder 2">
            <a:extLst>
              <a:ext uri="{FF2B5EF4-FFF2-40B4-BE49-F238E27FC236}">
                <a16:creationId xmlns:a16="http://schemas.microsoft.com/office/drawing/2014/main" id="{1F280A3F-EECF-21D8-9367-202DB32861E0}"/>
              </a:ext>
            </a:extLst>
          </p:cNvPr>
          <p:cNvSpPr>
            <a:spLocks noGrp="1"/>
          </p:cNvSpPr>
          <p:nvPr>
            <p:ph idx="1"/>
          </p:nvPr>
        </p:nvSpPr>
        <p:spPr/>
        <p:txBody>
          <a:bodyPr>
            <a:normAutofit/>
          </a:bodyPr>
          <a:lstStyle/>
          <a:p>
            <a:r>
              <a:rPr lang="en-US" dirty="0"/>
              <a:t>Needs and Requirements are used to guide Concept Generation without suggesting or forcing a particular solution(s).</a:t>
            </a:r>
          </a:p>
          <a:p>
            <a:r>
              <a:rPr lang="en-US" dirty="0"/>
              <a:t>Needs and Requirements drive the future decision-making process for Concept Selection</a:t>
            </a:r>
          </a:p>
          <a:p>
            <a:r>
              <a:rPr lang="en-US" dirty="0"/>
              <a:t>Most Needs Will Have </a:t>
            </a:r>
            <a:r>
              <a:rPr lang="en-US" b="1" dirty="0"/>
              <a:t>Many</a:t>
            </a:r>
            <a:r>
              <a:rPr lang="en-US" dirty="0"/>
              <a:t> Requirements</a:t>
            </a:r>
          </a:p>
          <a:p>
            <a:r>
              <a:rPr lang="en-US" dirty="0"/>
              <a:t>Focus is on your Prototype rather than a “full scale” implementation</a:t>
            </a:r>
          </a:p>
        </p:txBody>
      </p:sp>
      <p:sp>
        <p:nvSpPr>
          <p:cNvPr id="5" name="TextBox 4">
            <a:extLst>
              <a:ext uri="{FF2B5EF4-FFF2-40B4-BE49-F238E27FC236}">
                <a16:creationId xmlns:a16="http://schemas.microsoft.com/office/drawing/2014/main" id="{D336F217-25A7-F2AA-6EBF-7BABAAF4AEFC}"/>
              </a:ext>
            </a:extLst>
          </p:cNvPr>
          <p:cNvSpPr txBox="1"/>
          <p:nvPr/>
        </p:nvSpPr>
        <p:spPr>
          <a:xfrm>
            <a:off x="254849" y="4340906"/>
            <a:ext cx="8634302" cy="1477328"/>
          </a:xfrm>
          <a:prstGeom prst="rect">
            <a:avLst/>
          </a:prstGeom>
          <a:ln w="38100"/>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a:t>Note - </a:t>
            </a:r>
            <a:r>
              <a:rPr lang="en-US" dirty="0"/>
              <a:t>Software functions are typically better captured in a different document, e.g. Use Cases and User Scenarios and NOT as part of the Needs and Requirements spreadsheet.</a:t>
            </a:r>
          </a:p>
          <a:p>
            <a:br>
              <a:rPr lang="en-US" dirty="0"/>
            </a:br>
            <a:r>
              <a:rPr lang="en-US" dirty="0"/>
              <a:t>Software </a:t>
            </a:r>
            <a:r>
              <a:rPr lang="en-US" i="1" dirty="0"/>
              <a:t>Needs </a:t>
            </a:r>
            <a:r>
              <a:rPr lang="en-US" dirty="0"/>
              <a:t>Typically Define Functions and Often Do Not Have Associated Measurable Requirements</a:t>
            </a:r>
          </a:p>
        </p:txBody>
      </p:sp>
      <p:sp>
        <p:nvSpPr>
          <p:cNvPr id="4" name="Slide Number Placeholder 3">
            <a:extLst>
              <a:ext uri="{FF2B5EF4-FFF2-40B4-BE49-F238E27FC236}">
                <a16:creationId xmlns:a16="http://schemas.microsoft.com/office/drawing/2014/main" id="{A61FFB04-396D-DE44-0813-FEC9B71C3585}"/>
              </a:ext>
            </a:extLst>
          </p:cNvPr>
          <p:cNvSpPr>
            <a:spLocks noGrp="1"/>
          </p:cNvSpPr>
          <p:nvPr>
            <p:ph type="sldNum" sz="quarter" idx="12"/>
          </p:nvPr>
        </p:nvSpPr>
        <p:spPr/>
        <p:txBody>
          <a:bodyPr/>
          <a:lstStyle/>
          <a:p>
            <a:fld id="{CC48B151-73E6-4005-9E41-BAC149615E2B}" type="slidenum">
              <a:rPr lang="en-US" smtClean="0"/>
              <a:t>83</a:t>
            </a:fld>
            <a:endParaRPr lang="en-US" dirty="0"/>
          </a:p>
        </p:txBody>
      </p:sp>
    </p:spTree>
    <p:extLst>
      <p:ext uri="{BB962C8B-B14F-4D97-AF65-F5344CB8AC3E}">
        <p14:creationId xmlns:p14="http://schemas.microsoft.com/office/powerpoint/2010/main" val="203687580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F14D687-291E-4BDD-BFD8-9B8BDA104AA1}"/>
              </a:ext>
            </a:extLst>
          </p:cNvPr>
          <p:cNvGrpSpPr/>
          <p:nvPr/>
        </p:nvGrpSpPr>
        <p:grpSpPr>
          <a:xfrm>
            <a:off x="152400" y="457200"/>
            <a:ext cx="8839200" cy="5791200"/>
            <a:chOff x="152400" y="457200"/>
            <a:chExt cx="8839200" cy="5791200"/>
          </a:xfrm>
        </p:grpSpPr>
        <p:pic>
          <p:nvPicPr>
            <p:cNvPr id="4" name="Picture 3">
              <a:extLst>
                <a:ext uri="{FF2B5EF4-FFF2-40B4-BE49-F238E27FC236}">
                  <a16:creationId xmlns:a16="http://schemas.microsoft.com/office/drawing/2014/main" id="{1292863C-0CBD-DBBF-51E3-C50FD6F21323}"/>
                </a:ext>
              </a:extLst>
            </p:cNvPr>
            <p:cNvPicPr>
              <a:picLocks noChangeAspect="1"/>
            </p:cNvPicPr>
            <p:nvPr/>
          </p:nvPicPr>
          <p:blipFill rotWithShape="1">
            <a:blip r:embed="rId2"/>
            <a:srcRect l="4762" r="3175"/>
            <a:stretch/>
          </p:blipFill>
          <p:spPr>
            <a:xfrm>
              <a:off x="152400" y="457200"/>
              <a:ext cx="8839200" cy="5791200"/>
            </a:xfrm>
            <a:prstGeom prst="rect">
              <a:avLst/>
            </a:prstGeom>
            <a:ln w="38100">
              <a:solidFill>
                <a:schemeClr val="accent1"/>
              </a:solidFill>
            </a:ln>
          </p:spPr>
        </p:pic>
        <p:sp>
          <p:nvSpPr>
            <p:cNvPr id="6" name="TextBox 8">
              <a:extLst>
                <a:ext uri="{FF2B5EF4-FFF2-40B4-BE49-F238E27FC236}">
                  <a16:creationId xmlns:a16="http://schemas.microsoft.com/office/drawing/2014/main" id="{ED476BF6-1BEA-D52B-CD88-B33C270930D9}"/>
                </a:ext>
              </a:extLst>
            </p:cNvPr>
            <p:cNvSpPr/>
            <p:nvPr/>
          </p:nvSpPr>
          <p:spPr>
            <a:xfrm>
              <a:off x="306606" y="5150132"/>
              <a:ext cx="4284510" cy="97445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lIns="50625" tIns="25313" rIns="50625" bIns="25313" anchor="t">
              <a:spAutoFit/>
            </a:bodyPr>
            <a:lstStyle/>
            <a:p>
              <a:pPr algn="ctr">
                <a:lnSpc>
                  <a:spcPct val="100000"/>
                </a:lnSpc>
              </a:pPr>
              <a:r>
                <a:rPr lang="en-US" sz="2100" b="1" spc="-1" dirty="0">
                  <a:solidFill>
                    <a:srgbClr val="000000"/>
                  </a:solidFill>
                  <a:latin typeface="Calibri"/>
                </a:rPr>
                <a:t>We Use These Definitions for </a:t>
              </a:r>
            </a:p>
            <a:p>
              <a:pPr algn="ctr">
                <a:lnSpc>
                  <a:spcPct val="100000"/>
                </a:lnSpc>
              </a:pPr>
              <a:r>
                <a:rPr lang="en-US" sz="2100" b="1" spc="-1" dirty="0">
                  <a:solidFill>
                    <a:srgbClr val="000000"/>
                  </a:solidFill>
                  <a:latin typeface="Calibri"/>
                </a:rPr>
                <a:t>IED &amp; the Design Lab</a:t>
              </a:r>
            </a:p>
            <a:p>
              <a:pPr algn="ctr">
                <a:lnSpc>
                  <a:spcPct val="100000"/>
                </a:lnSpc>
              </a:pPr>
              <a:endParaRPr lang="en-US" spc="-1" dirty="0">
                <a:solidFill>
                  <a:srgbClr val="000000"/>
                </a:solidFill>
                <a:latin typeface="Arial"/>
              </a:endParaRPr>
            </a:p>
          </p:txBody>
        </p:sp>
        <p:sp>
          <p:nvSpPr>
            <p:cNvPr id="7" name="TextBox 6">
              <a:extLst>
                <a:ext uri="{FF2B5EF4-FFF2-40B4-BE49-F238E27FC236}">
                  <a16:creationId xmlns:a16="http://schemas.microsoft.com/office/drawing/2014/main" id="{4DCD92A7-708B-8DCF-87A1-0E52B84CC723}"/>
                </a:ext>
              </a:extLst>
            </p:cNvPr>
            <p:cNvSpPr txBox="1"/>
            <p:nvPr/>
          </p:nvSpPr>
          <p:spPr>
            <a:xfrm>
              <a:off x="4419600" y="5150131"/>
              <a:ext cx="4284510" cy="73866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dirty="0"/>
                <a:t>Note – Key IED Course Materials </a:t>
              </a:r>
              <a:br>
                <a:rPr lang="en-US" sz="2100" b="1" dirty="0"/>
              </a:br>
              <a:r>
                <a:rPr lang="en-US" sz="2100" b="1" dirty="0"/>
                <a:t>in the Capstone Support wiki</a:t>
              </a:r>
            </a:p>
          </p:txBody>
        </p:sp>
      </p:grpSp>
      <p:sp>
        <p:nvSpPr>
          <p:cNvPr id="2" name="Rectangle 1">
            <a:extLst>
              <a:ext uri="{FF2B5EF4-FFF2-40B4-BE49-F238E27FC236}">
                <a16:creationId xmlns:a16="http://schemas.microsoft.com/office/drawing/2014/main" id="{799EEAEE-B1DC-6194-A425-F643241AC8DB}"/>
              </a:ext>
            </a:extLst>
          </p:cNvPr>
          <p:cNvSpPr/>
          <p:nvPr/>
        </p:nvSpPr>
        <p:spPr>
          <a:xfrm>
            <a:off x="8382000" y="5791200"/>
            <a:ext cx="381000" cy="304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B244F854-9BFA-F285-16AA-746572CD5A0C}"/>
              </a:ext>
            </a:extLst>
          </p:cNvPr>
          <p:cNvSpPr>
            <a:spLocks noGrp="1"/>
          </p:cNvSpPr>
          <p:nvPr>
            <p:ph type="sldNum" sz="quarter" idx="12"/>
          </p:nvPr>
        </p:nvSpPr>
        <p:spPr/>
        <p:txBody>
          <a:bodyPr/>
          <a:lstStyle/>
          <a:p>
            <a:fld id="{CC48B151-73E6-4005-9E41-BAC149615E2B}" type="slidenum">
              <a:rPr lang="en-US" smtClean="0"/>
              <a:t>84</a:t>
            </a:fld>
            <a:endParaRPr lang="en-US" dirty="0"/>
          </a:p>
        </p:txBody>
      </p:sp>
    </p:spTree>
    <p:extLst>
      <p:ext uri="{BB962C8B-B14F-4D97-AF65-F5344CB8AC3E}">
        <p14:creationId xmlns:p14="http://schemas.microsoft.com/office/powerpoint/2010/main" val="15149707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normAutofit/>
          </a:bodyPr>
          <a:lstStyle/>
          <a:p>
            <a:r>
              <a:rPr lang="en-US" sz="2400" dirty="0"/>
              <a:t>Examples of Making Needs Stronger for Designing a Laptop</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nvPr>
        </p:nvGraphicFramePr>
        <p:xfrm>
          <a:off x="628650" y="1825625"/>
          <a:ext cx="7886700" cy="33959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3886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Weakly Stated Needs</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Strongly Stated Needs</a:t>
                      </a:r>
                    </a:p>
                  </a:txBody>
                  <a:tcPr marL="68580" marR="68580" marT="34290" marB="34290"/>
                </a:tc>
                <a:extLst>
                  <a:ext uri="{0D108BD9-81ED-4DB2-BD59-A6C34878D82A}">
                    <a16:rowId xmlns:a16="http://schemas.microsoft.com/office/drawing/2014/main" val="1685047570"/>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The project needs a 12V battery</a:t>
                      </a:r>
                    </a:p>
                  </a:txBody>
                  <a:tcPr marL="68580" marR="68580" marT="34290" marB="34290"/>
                </a:tc>
                <a:tc>
                  <a:txBody>
                    <a:bodyPr/>
                    <a:lstStyle/>
                    <a:p>
                      <a:pPr marL="342900" indent="-342900">
                        <a:buFont typeface="Arial" panose="020B0604020202020204" pitchFamily="34" charset="0"/>
                        <a:buChar char="•"/>
                      </a:pPr>
                      <a:r>
                        <a:rPr lang="en-US" sz="1500" kern="1200" dirty="0">
                          <a:solidFill>
                            <a:schemeClr val="dk1"/>
                          </a:solidFill>
                          <a:latin typeface="+mn-lt"/>
                          <a:ea typeface="+mn-ea"/>
                          <a:cs typeface="+mn-cs"/>
                        </a:rPr>
                        <a:t>The device needs to operate without connection to a wall outlet.</a:t>
                      </a:r>
                    </a:p>
                  </a:txBody>
                  <a:tcPr marL="68580" marR="68580" marT="34290" marB="34290"/>
                </a:tc>
                <a:extLst>
                  <a:ext uri="{0D108BD9-81ED-4DB2-BD59-A6C34878D82A}">
                    <a16:rowId xmlns:a16="http://schemas.microsoft.com/office/drawing/2014/main" val="1644638342"/>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The user needs to get a beep when a problem occurs</a:t>
                      </a:r>
                    </a:p>
                  </a:txBody>
                  <a:tcPr marL="68580" marR="68580" marT="34290" marB="34290"/>
                </a:tc>
                <a:tc>
                  <a:txBody>
                    <a:bodyPr/>
                    <a:lstStyle/>
                    <a:p>
                      <a:pPr marL="342900" indent="-342900">
                        <a:buFont typeface="Arial" panose="020B0604020202020204" pitchFamily="34" charset="0"/>
                        <a:buChar char="•"/>
                      </a:pPr>
                      <a:r>
                        <a:rPr lang="en-US" sz="1500" kern="1200" dirty="0">
                          <a:solidFill>
                            <a:schemeClr val="dk1"/>
                          </a:solidFill>
                          <a:latin typeface="+mn-lt"/>
                          <a:ea typeface="+mn-ea"/>
                          <a:cs typeface="+mn-cs"/>
                        </a:rPr>
                        <a:t>The user needs to get an alert when a problem occurs.</a:t>
                      </a:r>
                    </a:p>
                  </a:txBody>
                  <a:tcPr marL="68580" marR="68580" marT="34290" marB="34290"/>
                </a:tc>
                <a:extLst>
                  <a:ext uri="{0D108BD9-81ED-4DB2-BD59-A6C34878D82A}">
                    <a16:rowId xmlns:a16="http://schemas.microsoft.com/office/drawing/2014/main" val="1533585442"/>
                  </a:ext>
                </a:extLst>
              </a:tr>
              <a:tr h="525780">
                <a:tc>
                  <a:txBody>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kern="1200" dirty="0">
                          <a:solidFill>
                            <a:schemeClr val="dk1"/>
                          </a:solidFill>
                          <a:latin typeface="+mn-lt"/>
                          <a:ea typeface="+mn-ea"/>
                          <a:cs typeface="+mn-cs"/>
                        </a:rPr>
                        <a:t>The system needs an on/off switch. </a:t>
                      </a: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kern="1200" dirty="0">
                          <a:solidFill>
                            <a:schemeClr val="dk1"/>
                          </a:solidFill>
                          <a:latin typeface="+mn-lt"/>
                          <a:ea typeface="+mn-ea"/>
                          <a:cs typeface="+mn-cs"/>
                        </a:rPr>
                        <a:t>The system should minimize power usage when its not in use.</a:t>
                      </a:r>
                    </a:p>
                  </a:txBody>
                  <a:tcPr marL="68580" marR="68580" marT="34290" marB="34290"/>
                </a:tc>
                <a:extLst>
                  <a:ext uri="{0D108BD9-81ED-4DB2-BD59-A6C34878D82A}">
                    <a16:rowId xmlns:a16="http://schemas.microsoft.com/office/drawing/2014/main" val="1941216847"/>
                  </a:ext>
                </a:extLst>
              </a:tr>
              <a:tr h="575310">
                <a:tc>
                  <a:txBody>
                    <a:bodyPr/>
                    <a:lstStyle/>
                    <a:p>
                      <a:pPr marL="514350" marR="0" lvl="0" indent="-5143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It needs to support expected loads AND the frame weight should be minimized.</a:t>
                      </a:r>
                    </a:p>
                  </a:txBody>
                  <a:tcPr marL="68580" marR="68580" marT="34290" marB="34290"/>
                </a:tc>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It needs to support expected loads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kern="1200" noProof="0" dirty="0">
                          <a:solidFill>
                            <a:schemeClr val="dk1"/>
                          </a:solidFill>
                          <a:latin typeface="+mn-lt"/>
                          <a:ea typeface="+mn-ea"/>
                          <a:cs typeface="+mn-cs"/>
                        </a:rPr>
                        <a:t>The frame weight should be minimized.</a:t>
                      </a:r>
                    </a:p>
                  </a:txBody>
                  <a:tcPr marL="68580" marR="68580" marT="34290" marB="34290"/>
                </a:tc>
                <a:extLst>
                  <a:ext uri="{0D108BD9-81ED-4DB2-BD59-A6C34878D82A}">
                    <a16:rowId xmlns:a16="http://schemas.microsoft.com/office/drawing/2014/main" val="706801432"/>
                  </a:ext>
                </a:extLst>
              </a:tr>
              <a:tr h="5257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It needs to be safe.</a:t>
                      </a:r>
                    </a:p>
                  </a:txBody>
                  <a:tcPr marL="68580" marR="68580" marT="34290" marB="34290"/>
                </a:tc>
                <a:tc>
                  <a:txBody>
                    <a:bodyPr/>
                    <a:lstStyle/>
                    <a:p>
                      <a:pPr marL="342900" indent="-342900">
                        <a:buFont typeface="Arial" panose="020B0604020202020204" pitchFamily="34" charset="0"/>
                        <a:buChar char="•"/>
                      </a:pPr>
                      <a:r>
                        <a:rPr lang="en-US" sz="1500" dirty="0"/>
                        <a:t>It must meet appropriate industry safety standards.</a:t>
                      </a:r>
                      <a:endParaRPr lang="en-US" sz="1500" kern="1200" dirty="0">
                        <a:solidFill>
                          <a:schemeClr val="dk1"/>
                        </a:solidFill>
                        <a:latin typeface="+mn-lt"/>
                        <a:ea typeface="+mn-ea"/>
                        <a:cs typeface="+mn-cs"/>
                      </a:endParaRPr>
                    </a:p>
                  </a:txBody>
                  <a:tcPr marL="68580" marR="68580" marT="34290" marB="34290"/>
                </a:tc>
                <a:extLst>
                  <a:ext uri="{0D108BD9-81ED-4DB2-BD59-A6C34878D82A}">
                    <a16:rowId xmlns:a16="http://schemas.microsoft.com/office/drawing/2014/main" val="2195934561"/>
                  </a:ext>
                </a:extLst>
              </a:tr>
              <a:tr h="297180">
                <a:tc>
                  <a:txBody>
                    <a:bodyPr/>
                    <a:lstStyle/>
                    <a:p>
                      <a:pPr marL="457200" indent="-457200">
                        <a:buFont typeface="Arial" panose="020B0604020202020204" pitchFamily="34" charset="0"/>
                        <a:buChar char="•"/>
                      </a:pPr>
                      <a:r>
                        <a:rPr lang="en-US" sz="1500" kern="1200" dirty="0">
                          <a:solidFill>
                            <a:schemeClr val="dk1"/>
                          </a:solidFill>
                          <a:latin typeface="+mn-lt"/>
                          <a:ea typeface="+mn-ea"/>
                          <a:cs typeface="+mn-cs"/>
                        </a:rPr>
                        <a:t>It needs to be small</a:t>
                      </a:r>
                    </a:p>
                  </a:txBody>
                  <a:tcPr marL="68580" marR="68580" marT="34290" marB="34290"/>
                </a:tc>
                <a:tc>
                  <a:txBody>
                    <a:bodyPr/>
                    <a:lstStyle/>
                    <a:p>
                      <a:pPr marL="342900" indent="-342900">
                        <a:buFont typeface="Arial" panose="020B0604020202020204" pitchFamily="34" charset="0"/>
                        <a:buChar char="•"/>
                      </a:pPr>
                      <a:r>
                        <a:rPr lang="en-US" sz="1500" dirty="0"/>
                        <a:t>It must fit in a typical backpack.</a:t>
                      </a:r>
                    </a:p>
                  </a:txBody>
                  <a:tcPr marL="68580" marR="68580" marT="34290" marB="34290"/>
                </a:tc>
                <a:extLst>
                  <a:ext uri="{0D108BD9-81ED-4DB2-BD59-A6C34878D82A}">
                    <a16:rowId xmlns:a16="http://schemas.microsoft.com/office/drawing/2014/main" val="213490513"/>
                  </a:ext>
                </a:extLst>
              </a:tr>
            </a:tbl>
          </a:graphicData>
        </a:graphic>
      </p:graphicFrame>
      <p:sp>
        <p:nvSpPr>
          <p:cNvPr id="3" name="Slide Number Placeholder 2">
            <a:extLst>
              <a:ext uri="{FF2B5EF4-FFF2-40B4-BE49-F238E27FC236}">
                <a16:creationId xmlns:a16="http://schemas.microsoft.com/office/drawing/2014/main" id="{A3EDC1BE-E808-EB93-F5F6-54BBDFDA8B72}"/>
              </a:ext>
            </a:extLst>
          </p:cNvPr>
          <p:cNvSpPr>
            <a:spLocks noGrp="1"/>
          </p:cNvSpPr>
          <p:nvPr>
            <p:ph type="sldNum" sz="quarter" idx="12"/>
          </p:nvPr>
        </p:nvSpPr>
        <p:spPr/>
        <p:txBody>
          <a:bodyPr/>
          <a:lstStyle/>
          <a:p>
            <a:fld id="{CC48B151-73E6-4005-9E41-BAC149615E2B}" type="slidenum">
              <a:rPr lang="en-US" smtClean="0"/>
              <a:t>85</a:t>
            </a:fld>
            <a:endParaRPr lang="en-US" dirty="0"/>
          </a:p>
        </p:txBody>
      </p:sp>
    </p:spTree>
    <p:extLst>
      <p:ext uri="{BB962C8B-B14F-4D97-AF65-F5344CB8AC3E}">
        <p14:creationId xmlns:p14="http://schemas.microsoft.com/office/powerpoint/2010/main" val="104383282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lstStyle/>
          <a:p>
            <a:r>
              <a:rPr lang="en-US" dirty="0"/>
              <a:t>Examples of Creating Strong Requirements</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extLst>
              <p:ext uri="{D42A27DB-BD31-4B8C-83A1-F6EECF244321}">
                <p14:modId xmlns:p14="http://schemas.microsoft.com/office/powerpoint/2010/main" val="3258687220"/>
              </p:ext>
            </p:extLst>
          </p:nvPr>
        </p:nvGraphicFramePr>
        <p:xfrm>
          <a:off x="628650" y="1825625"/>
          <a:ext cx="7886700" cy="36118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Need</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Requirement</a:t>
                      </a:r>
                    </a:p>
                  </a:txBody>
                  <a:tcPr marL="68580" marR="68580" marT="34290" marB="34290"/>
                </a:tc>
                <a:extLst>
                  <a:ext uri="{0D108BD9-81ED-4DB2-BD59-A6C34878D82A}">
                    <a16:rowId xmlns:a16="http://schemas.microsoft.com/office/drawing/2014/main" val="1685047570"/>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The device needs to operate portably.</a:t>
                      </a:r>
                    </a:p>
                  </a:txBody>
                  <a:tcPr marL="68580" marR="68580" marT="34290" marB="34290"/>
                </a:tc>
                <a:tc>
                  <a:txBody>
                    <a:bodyPr/>
                    <a:lstStyle/>
                    <a:p>
                      <a:pPr marL="342900" indent="-342900">
                        <a:buFont typeface="Arial" panose="020B0604020202020204" pitchFamily="34" charset="0"/>
                        <a:buChar char="•"/>
                      </a:pPr>
                      <a:r>
                        <a:rPr lang="en-US" sz="1500" dirty="0"/>
                        <a:t>Operate for 24 hours.</a:t>
                      </a:r>
                    </a:p>
                    <a:p>
                      <a:pPr marL="342900" indent="-342900">
                        <a:buFont typeface="Arial" panose="020B0604020202020204" pitchFamily="34" charset="0"/>
                        <a:buChar char="•"/>
                      </a:pPr>
                      <a:r>
                        <a:rPr lang="en-US" sz="1500" dirty="0"/>
                        <a:t>Maximum weight of 5 lbs. for entire laptop</a:t>
                      </a:r>
                    </a:p>
                  </a:txBody>
                  <a:tcPr marL="68580" marR="68580" marT="34290" marB="34290"/>
                </a:tc>
                <a:extLst>
                  <a:ext uri="{0D108BD9-81ED-4DB2-BD59-A6C34878D82A}">
                    <a16:rowId xmlns:a16="http://schemas.microsoft.com/office/drawing/2014/main" val="16446383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user needs to get an alert when a problem occurs.</a:t>
                      </a:r>
                    </a:p>
                  </a:txBody>
                  <a:tcPr marL="68580" marR="68580" marT="34290" marB="34290"/>
                </a:tc>
                <a:tc>
                  <a:txBody>
                    <a:bodyPr/>
                    <a:lstStyle/>
                    <a:p>
                      <a:pPr marL="342900" indent="-342900">
                        <a:buFont typeface="Arial" panose="020B0604020202020204" pitchFamily="34" charset="0"/>
                        <a:buChar char="•"/>
                      </a:pPr>
                      <a:r>
                        <a:rPr lang="en-US" sz="1500" dirty="0"/>
                        <a:t>Alerts must be received within 1 minute of a problem</a:t>
                      </a:r>
                    </a:p>
                  </a:txBody>
                  <a:tcPr marL="68580" marR="68580" marT="34290" marB="34290"/>
                </a:tc>
                <a:extLst>
                  <a:ext uri="{0D108BD9-81ED-4DB2-BD59-A6C34878D82A}">
                    <a16:rowId xmlns:a16="http://schemas.microsoft.com/office/drawing/2014/main" val="15335854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system should minimize power usage when its not in use</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The device should can be turned back on after 12 hours In standby mode</a:t>
                      </a:r>
                    </a:p>
                  </a:txBody>
                  <a:tcPr marL="68580" marR="68580" marT="34290" marB="34290"/>
                </a:tc>
                <a:extLst>
                  <a:ext uri="{0D108BD9-81ED-4DB2-BD59-A6C34878D82A}">
                    <a16:rowId xmlns:a16="http://schemas.microsoft.com/office/drawing/2014/main" val="1577466217"/>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frame weight should be minimized.</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Maximum weight of 5 lbs. for entire laptop</a:t>
                      </a:r>
                    </a:p>
                  </a:txBody>
                  <a:tcPr marL="68580" marR="68580" marT="34290" marB="34290"/>
                </a:tc>
                <a:extLst>
                  <a:ext uri="{0D108BD9-81ED-4DB2-BD59-A6C34878D82A}">
                    <a16:rowId xmlns:a16="http://schemas.microsoft.com/office/drawing/2014/main" val="1404021949"/>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needs to support expected loads</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Laptop lid must support at least 2 lbs. without breaking.</a:t>
                      </a:r>
                    </a:p>
                  </a:txBody>
                  <a:tcPr marL="68580" marR="68580" marT="34290" marB="34290"/>
                </a:tc>
                <a:extLst>
                  <a:ext uri="{0D108BD9-81ED-4DB2-BD59-A6C34878D82A}">
                    <a16:rowId xmlns:a16="http://schemas.microsoft.com/office/drawing/2014/main" val="70680143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meet appropriate industry safety standards.</a:t>
                      </a:r>
                      <a:endParaRPr kumimoji="0" lang="en-US" sz="1500" b="0"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Underwriter Labs – UL</a:t>
                      </a:r>
                    </a:p>
                    <a:p>
                      <a:pPr marL="342900" indent="-342900">
                        <a:buFont typeface="Arial" panose="020B0604020202020204" pitchFamily="34" charset="0"/>
                        <a:buChar char="•"/>
                      </a:pPr>
                      <a:r>
                        <a:rPr lang="en-US" sz="1500" dirty="0"/>
                        <a:t>IEC IP rating – at least 41</a:t>
                      </a:r>
                    </a:p>
                  </a:txBody>
                  <a:tcPr marL="68580" marR="68580" marT="34290" marB="34290"/>
                </a:tc>
                <a:extLst>
                  <a:ext uri="{0D108BD9-81ED-4DB2-BD59-A6C34878D82A}">
                    <a16:rowId xmlns:a16="http://schemas.microsoft.com/office/drawing/2014/main" val="2195934561"/>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fit in a typical backpack.</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t>Maximum dimensions 18”x9”x2”</a:t>
                      </a:r>
                    </a:p>
                  </a:txBody>
                  <a:tcPr marL="68580" marR="68580" marT="34290" marB="34290"/>
                </a:tc>
                <a:extLst>
                  <a:ext uri="{0D108BD9-81ED-4DB2-BD59-A6C34878D82A}">
                    <a16:rowId xmlns:a16="http://schemas.microsoft.com/office/drawing/2014/main" val="213490513"/>
                  </a:ext>
                </a:extLst>
              </a:tr>
            </a:tbl>
          </a:graphicData>
        </a:graphic>
      </p:graphicFrame>
      <p:sp>
        <p:nvSpPr>
          <p:cNvPr id="3" name="Slide Number Placeholder 2">
            <a:extLst>
              <a:ext uri="{FF2B5EF4-FFF2-40B4-BE49-F238E27FC236}">
                <a16:creationId xmlns:a16="http://schemas.microsoft.com/office/drawing/2014/main" id="{9BF85F3D-37EC-D67C-1C35-A2156A445B2C}"/>
              </a:ext>
            </a:extLst>
          </p:cNvPr>
          <p:cNvSpPr>
            <a:spLocks noGrp="1"/>
          </p:cNvSpPr>
          <p:nvPr>
            <p:ph type="sldNum" sz="quarter" idx="12"/>
          </p:nvPr>
        </p:nvSpPr>
        <p:spPr/>
        <p:txBody>
          <a:bodyPr/>
          <a:lstStyle/>
          <a:p>
            <a:fld id="{CC48B151-73E6-4005-9E41-BAC149615E2B}" type="slidenum">
              <a:rPr lang="en-US" smtClean="0"/>
              <a:t>86</a:t>
            </a:fld>
            <a:endParaRPr lang="en-US" dirty="0"/>
          </a:p>
        </p:txBody>
      </p:sp>
    </p:spTree>
    <p:extLst>
      <p:ext uri="{BB962C8B-B14F-4D97-AF65-F5344CB8AC3E}">
        <p14:creationId xmlns:p14="http://schemas.microsoft.com/office/powerpoint/2010/main" val="424591912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B738-A42B-0A40-3125-52AFC3BAAA9B}"/>
              </a:ext>
            </a:extLst>
          </p:cNvPr>
          <p:cNvSpPr>
            <a:spLocks noGrp="1"/>
          </p:cNvSpPr>
          <p:nvPr>
            <p:ph type="title"/>
          </p:nvPr>
        </p:nvSpPr>
        <p:spPr/>
        <p:txBody>
          <a:bodyPr/>
          <a:lstStyle/>
          <a:p>
            <a:r>
              <a:rPr lang="en-US" dirty="0"/>
              <a:t>Examples of Creating Strong Requirements</a:t>
            </a:r>
          </a:p>
        </p:txBody>
      </p:sp>
      <p:graphicFrame>
        <p:nvGraphicFramePr>
          <p:cNvPr id="4" name="Content Placeholder 3">
            <a:extLst>
              <a:ext uri="{FF2B5EF4-FFF2-40B4-BE49-F238E27FC236}">
                <a16:creationId xmlns:a16="http://schemas.microsoft.com/office/drawing/2014/main" id="{41CE82E2-E780-D482-2FAA-877DC124474C}"/>
              </a:ext>
            </a:extLst>
          </p:cNvPr>
          <p:cNvGraphicFramePr>
            <a:graphicFrameLocks noGrp="1"/>
          </p:cNvGraphicFramePr>
          <p:nvPr>
            <p:ph idx="1"/>
            <p:extLst>
              <p:ext uri="{D42A27DB-BD31-4B8C-83A1-F6EECF244321}">
                <p14:modId xmlns:p14="http://schemas.microsoft.com/office/powerpoint/2010/main" val="461781177"/>
              </p:ext>
            </p:extLst>
          </p:nvPr>
        </p:nvGraphicFramePr>
        <p:xfrm>
          <a:off x="628650" y="1825625"/>
          <a:ext cx="7886700" cy="361188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594191726"/>
                    </a:ext>
                  </a:extLst>
                </a:gridCol>
                <a:gridCol w="3943350">
                  <a:extLst>
                    <a:ext uri="{9D8B030D-6E8A-4147-A177-3AD203B41FA5}">
                      <a16:colId xmlns:a16="http://schemas.microsoft.com/office/drawing/2014/main" val="2294756739"/>
                    </a:ext>
                  </a:extLst>
                </a:gridCol>
              </a:tblGrid>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100" dirty="0"/>
                        <a:t>Need</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2100" dirty="0"/>
                        <a:t>Requirement</a:t>
                      </a:r>
                    </a:p>
                  </a:txBody>
                  <a:tcPr marL="68580" marR="68580" marT="34290" marB="34290"/>
                </a:tc>
                <a:extLst>
                  <a:ext uri="{0D108BD9-81ED-4DB2-BD59-A6C34878D82A}">
                    <a16:rowId xmlns:a16="http://schemas.microsoft.com/office/drawing/2014/main" val="1685047570"/>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rPr>
                        <a:t>The device needs to operate portably.</a:t>
                      </a: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Operate for 24 hours.</a:t>
                      </a:r>
                    </a:p>
                    <a:p>
                      <a:pPr marL="342900" indent="-342900">
                        <a:buFont typeface="Arial" panose="020B0604020202020204" pitchFamily="34" charset="0"/>
                        <a:buChar char="•"/>
                      </a:pPr>
                      <a:r>
                        <a:rPr lang="en-US" sz="1500" dirty="0">
                          <a:solidFill>
                            <a:srgbClr val="FF0000"/>
                          </a:solidFill>
                        </a:rPr>
                        <a:t>Maximum weight of 5 lbs. for entire laptop</a:t>
                      </a:r>
                    </a:p>
                  </a:txBody>
                  <a:tcPr marL="68580" marR="68580" marT="34290" marB="34290"/>
                </a:tc>
                <a:extLst>
                  <a:ext uri="{0D108BD9-81ED-4DB2-BD59-A6C34878D82A}">
                    <a16:rowId xmlns:a16="http://schemas.microsoft.com/office/drawing/2014/main" val="16446383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user needs to get an alert when a problem occurs.</a:t>
                      </a:r>
                    </a:p>
                  </a:txBody>
                  <a:tcPr marL="68580" marR="68580" marT="34290" marB="34290"/>
                </a:tc>
                <a:tc>
                  <a:txBody>
                    <a:bodyPr/>
                    <a:lstStyle/>
                    <a:p>
                      <a:pPr marL="342900" indent="-342900">
                        <a:buFont typeface="Arial" panose="020B0604020202020204" pitchFamily="34" charset="0"/>
                        <a:buChar char="•"/>
                      </a:pPr>
                      <a:r>
                        <a:rPr lang="en-US" sz="1500" dirty="0"/>
                        <a:t>Alerts must be received within 1 minute of a problem</a:t>
                      </a:r>
                    </a:p>
                  </a:txBody>
                  <a:tcPr marL="68580" marR="68580" marT="34290" marB="34290"/>
                </a:tc>
                <a:extLst>
                  <a:ext uri="{0D108BD9-81ED-4DB2-BD59-A6C34878D82A}">
                    <a16:rowId xmlns:a16="http://schemas.microsoft.com/office/drawing/2014/main" val="153358544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system should minimize power usage when its not in use</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The device should can be turned back on after 12 hours In standby mode</a:t>
                      </a:r>
                    </a:p>
                  </a:txBody>
                  <a:tcPr marL="68580" marR="68580" marT="34290" marB="34290"/>
                </a:tc>
                <a:extLst>
                  <a:ext uri="{0D108BD9-81ED-4DB2-BD59-A6C34878D82A}">
                    <a16:rowId xmlns:a16="http://schemas.microsoft.com/office/drawing/2014/main" val="1577466217"/>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the frame weight should be minimized.</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Maximum weight of 5 lbs. for entire laptop</a:t>
                      </a:r>
                    </a:p>
                  </a:txBody>
                  <a:tcPr marL="68580" marR="68580" marT="34290" marB="34290"/>
                </a:tc>
                <a:extLst>
                  <a:ext uri="{0D108BD9-81ED-4DB2-BD59-A6C34878D82A}">
                    <a16:rowId xmlns:a16="http://schemas.microsoft.com/office/drawing/2014/main" val="1404021949"/>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needs to support expected loads</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t>Laptop lid must support at least 2 lbs. without breaking.</a:t>
                      </a:r>
                    </a:p>
                  </a:txBody>
                  <a:tcPr marL="68580" marR="68580" marT="34290" marB="34290"/>
                </a:tc>
                <a:extLst>
                  <a:ext uri="{0D108BD9-81ED-4DB2-BD59-A6C34878D82A}">
                    <a16:rowId xmlns:a16="http://schemas.microsoft.com/office/drawing/2014/main" val="706801432"/>
                  </a:ext>
                </a:extLst>
              </a:tr>
              <a:tr h="5257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meet appropriate industry safety standards.</a:t>
                      </a:r>
                      <a:endParaRPr kumimoji="0" lang="en-US" sz="1500" b="0" i="0" u="none" strike="noStrike" kern="1200" cap="none" spc="0" normalizeH="0" baseline="0" noProof="0" dirty="0">
                        <a:ln>
                          <a:noFill/>
                        </a:ln>
                        <a:solidFill>
                          <a:prstClr val="black"/>
                        </a:solidFill>
                        <a:effectLst/>
                        <a:uLnTx/>
                        <a:uFillTx/>
                        <a:latin typeface="+mn-lt"/>
                        <a:ea typeface="+mn-ea"/>
                        <a:cs typeface="+mn-cs"/>
                      </a:endParaRPr>
                    </a:p>
                  </a:txBody>
                  <a:tcPr marL="68580" marR="68580" marT="34290" marB="34290"/>
                </a:tc>
                <a:tc>
                  <a:txBody>
                    <a:bodyPr/>
                    <a:lstStyle/>
                    <a:p>
                      <a:pPr marL="342900" indent="-342900">
                        <a:buFont typeface="Arial" panose="020B0604020202020204" pitchFamily="34" charset="0"/>
                        <a:buChar char="•"/>
                      </a:pPr>
                      <a:r>
                        <a:rPr lang="en-US" sz="1500" dirty="0">
                          <a:solidFill>
                            <a:srgbClr val="FF0000"/>
                          </a:solidFill>
                        </a:rPr>
                        <a:t>Underwriter Labs – UL</a:t>
                      </a:r>
                    </a:p>
                    <a:p>
                      <a:pPr marL="342900" indent="-342900">
                        <a:buFont typeface="Arial" panose="020B0604020202020204" pitchFamily="34" charset="0"/>
                        <a:buChar char="•"/>
                      </a:pPr>
                      <a:r>
                        <a:rPr lang="en-US" sz="1500" dirty="0">
                          <a:solidFill>
                            <a:srgbClr val="FF0000"/>
                          </a:solidFill>
                        </a:rPr>
                        <a:t>IEC IP rating – at least 41</a:t>
                      </a:r>
                    </a:p>
                  </a:txBody>
                  <a:tcPr marL="68580" marR="68580" marT="34290" marB="34290"/>
                </a:tc>
                <a:extLst>
                  <a:ext uri="{0D108BD9-81ED-4DB2-BD59-A6C34878D82A}">
                    <a16:rowId xmlns:a16="http://schemas.microsoft.com/office/drawing/2014/main" val="2195934561"/>
                  </a:ext>
                </a:extLst>
              </a:tr>
              <a:tr h="29718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sz="1500" dirty="0"/>
                        <a:t>It must fit in a typical backpack.</a:t>
                      </a:r>
                      <a:endParaRPr kumimoji="0" lang="en-US" sz="15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marL="68580" marR="68580" marT="34290" marB="34290"/>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dirty="0"/>
                        <a:t>Maximum dimensions 18”x9”x2”</a:t>
                      </a:r>
                    </a:p>
                  </a:txBody>
                  <a:tcPr marL="68580" marR="68580" marT="34290" marB="34290"/>
                </a:tc>
                <a:extLst>
                  <a:ext uri="{0D108BD9-81ED-4DB2-BD59-A6C34878D82A}">
                    <a16:rowId xmlns:a16="http://schemas.microsoft.com/office/drawing/2014/main" val="213490513"/>
                  </a:ext>
                </a:extLst>
              </a:tr>
            </a:tbl>
          </a:graphicData>
        </a:graphic>
      </p:graphicFrame>
      <p:sp>
        <p:nvSpPr>
          <p:cNvPr id="3" name="Slide Number Placeholder 2">
            <a:extLst>
              <a:ext uri="{FF2B5EF4-FFF2-40B4-BE49-F238E27FC236}">
                <a16:creationId xmlns:a16="http://schemas.microsoft.com/office/drawing/2014/main" id="{85E9DA9B-F8E4-9BC5-C757-807A1C3F5E32}"/>
              </a:ext>
            </a:extLst>
          </p:cNvPr>
          <p:cNvSpPr>
            <a:spLocks noGrp="1"/>
          </p:cNvSpPr>
          <p:nvPr>
            <p:ph type="sldNum" sz="quarter" idx="12"/>
          </p:nvPr>
        </p:nvSpPr>
        <p:spPr/>
        <p:txBody>
          <a:bodyPr/>
          <a:lstStyle/>
          <a:p>
            <a:fld id="{CC48B151-73E6-4005-9E41-BAC149615E2B}" type="slidenum">
              <a:rPr lang="en-US" smtClean="0"/>
              <a:t>87</a:t>
            </a:fld>
            <a:endParaRPr lang="en-US" dirty="0"/>
          </a:p>
        </p:txBody>
      </p:sp>
    </p:spTree>
    <p:extLst>
      <p:ext uri="{BB962C8B-B14F-4D97-AF65-F5344CB8AC3E}">
        <p14:creationId xmlns:p14="http://schemas.microsoft.com/office/powerpoint/2010/main" val="23013121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ED34313-2B08-C6D3-02B1-1B6784875ABE}"/>
              </a:ext>
            </a:extLst>
          </p:cNvPr>
          <p:cNvSpPr>
            <a:spLocks noGrp="1"/>
          </p:cNvSpPr>
          <p:nvPr>
            <p:ph type="title"/>
          </p:nvPr>
        </p:nvSpPr>
        <p:spPr/>
        <p:txBody>
          <a:bodyPr/>
          <a:lstStyle/>
          <a:p>
            <a:r>
              <a:rPr lang="en-US" dirty="0"/>
              <a:t>Design Project – Create a Vehicle</a:t>
            </a:r>
          </a:p>
        </p:txBody>
      </p:sp>
      <p:sp>
        <p:nvSpPr>
          <p:cNvPr id="8" name="Content Placeholder 7">
            <a:extLst>
              <a:ext uri="{FF2B5EF4-FFF2-40B4-BE49-F238E27FC236}">
                <a16:creationId xmlns:a16="http://schemas.microsoft.com/office/drawing/2014/main" id="{92F11A51-274D-EE10-75C0-266A248EA3D2}"/>
              </a:ext>
            </a:extLst>
          </p:cNvPr>
          <p:cNvSpPr>
            <a:spLocks noGrp="1"/>
          </p:cNvSpPr>
          <p:nvPr>
            <p:ph idx="1"/>
          </p:nvPr>
        </p:nvSpPr>
        <p:spPr/>
        <p:txBody>
          <a:bodyPr>
            <a:normAutofit/>
          </a:bodyPr>
          <a:lstStyle/>
          <a:p>
            <a:r>
              <a:rPr lang="en-US" sz="2400" dirty="0"/>
              <a:t>Everyone is working on the same project</a:t>
            </a:r>
          </a:p>
          <a:p>
            <a:r>
              <a:rPr lang="en-US" sz="2400" dirty="0"/>
              <a:t>Work with your team</a:t>
            </a:r>
          </a:p>
          <a:p>
            <a:r>
              <a:rPr lang="en-US" sz="2400" dirty="0"/>
              <a:t>Team Decides on Type of Vehicle</a:t>
            </a:r>
          </a:p>
          <a:p>
            <a:r>
              <a:rPr lang="en-US" sz="2400" dirty="0"/>
              <a:t>Three Rounds, Each Has:</a:t>
            </a:r>
          </a:p>
          <a:p>
            <a:pPr lvl="1"/>
            <a:r>
              <a:rPr lang="en-US" sz="2100" dirty="0"/>
              <a:t>Design Step</a:t>
            </a:r>
          </a:p>
          <a:p>
            <a:pPr lvl="1"/>
            <a:r>
              <a:rPr lang="en-US" sz="2100" dirty="0"/>
              <a:t>Report Out</a:t>
            </a:r>
          </a:p>
          <a:p>
            <a:pPr lvl="1"/>
            <a:r>
              <a:rPr lang="en-US" sz="2100" dirty="0"/>
              <a:t>Questions</a:t>
            </a:r>
          </a:p>
          <a:p>
            <a:r>
              <a:rPr lang="en-US" sz="2400" dirty="0"/>
              <a:t>You’ll use the whiteboards</a:t>
            </a:r>
          </a:p>
          <a:p>
            <a:r>
              <a:rPr lang="en-US" sz="2400" dirty="0"/>
              <a:t>This exercise is time boxed!</a:t>
            </a:r>
          </a:p>
          <a:p>
            <a:endParaRPr lang="en-US" sz="2400" dirty="0"/>
          </a:p>
        </p:txBody>
      </p:sp>
      <p:sp>
        <p:nvSpPr>
          <p:cNvPr id="2" name="Slide Number Placeholder 1">
            <a:extLst>
              <a:ext uri="{FF2B5EF4-FFF2-40B4-BE49-F238E27FC236}">
                <a16:creationId xmlns:a16="http://schemas.microsoft.com/office/drawing/2014/main" id="{409A6682-7B23-1073-D45A-4213FDA4BE4D}"/>
              </a:ext>
            </a:extLst>
          </p:cNvPr>
          <p:cNvSpPr>
            <a:spLocks noGrp="1"/>
          </p:cNvSpPr>
          <p:nvPr>
            <p:ph type="sldNum" sz="quarter" idx="12"/>
          </p:nvPr>
        </p:nvSpPr>
        <p:spPr/>
        <p:txBody>
          <a:bodyPr/>
          <a:lstStyle/>
          <a:p>
            <a:fld id="{CC48B151-73E6-4005-9E41-BAC149615E2B}" type="slidenum">
              <a:rPr lang="en-US" smtClean="0"/>
              <a:t>88</a:t>
            </a:fld>
            <a:endParaRPr lang="en-US" dirty="0"/>
          </a:p>
        </p:txBody>
      </p:sp>
    </p:spTree>
    <p:extLst>
      <p:ext uri="{BB962C8B-B14F-4D97-AF65-F5344CB8AC3E}">
        <p14:creationId xmlns:p14="http://schemas.microsoft.com/office/powerpoint/2010/main" val="146662187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1</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Draw a Vehicle</a:t>
            </a:r>
          </a:p>
          <a:p>
            <a:pPr lvl="2">
              <a:lnSpc>
                <a:spcPct val="77000"/>
              </a:lnSpc>
            </a:pPr>
            <a:r>
              <a:rPr lang="en-US" sz="2400" dirty="0"/>
              <a:t>Create one drawing per group</a:t>
            </a:r>
          </a:p>
          <a:p>
            <a:pPr lvl="2">
              <a:lnSpc>
                <a:spcPct val="77000"/>
              </a:lnSpc>
            </a:pPr>
            <a:r>
              <a:rPr lang="en-US" sz="2400" dirty="0"/>
              <a:t>Use LEFT 1/3 of the Whiteboard</a:t>
            </a:r>
          </a:p>
          <a:p>
            <a:pPr lvl="2">
              <a:lnSpc>
                <a:spcPct val="77000"/>
              </a:lnSpc>
            </a:pPr>
            <a:r>
              <a:rPr lang="en-US" sz="2400" dirty="0"/>
              <a:t>Make picture large enough for entire team to see.</a:t>
            </a:r>
          </a:p>
          <a:p>
            <a:pPr lvl="1">
              <a:lnSpc>
                <a:spcPct val="77000"/>
              </a:lnSpc>
            </a:pPr>
            <a:endParaRPr lang="en-US" sz="2700" dirty="0"/>
          </a:p>
          <a:p>
            <a:pPr lvl="1">
              <a:lnSpc>
                <a:spcPct val="77000"/>
              </a:lnSpc>
            </a:pPr>
            <a:r>
              <a:rPr lang="en-US" sz="2700" dirty="0"/>
              <a:t>Time Limit – 5 Minutes</a:t>
            </a:r>
          </a:p>
          <a:p>
            <a:pPr lvl="1">
              <a:lnSpc>
                <a:spcPct val="77000"/>
              </a:lnSpc>
            </a:pPr>
            <a:endParaRPr lang="en-US" sz="2700" dirty="0"/>
          </a:p>
          <a:p>
            <a:pPr lvl="1">
              <a:lnSpc>
                <a:spcPct val="77000"/>
              </a:lnSpc>
            </a:pPr>
            <a:r>
              <a:rPr lang="en-US" sz="2700" dirty="0"/>
              <a:t>Any Questions?</a:t>
            </a:r>
          </a:p>
          <a:p>
            <a:pPr lvl="1">
              <a:lnSpc>
                <a:spcPct val="77000"/>
              </a:lnSpc>
              <a:buNone/>
            </a:pPr>
            <a:endParaRPr lang="en-US" sz="2700" dirty="0"/>
          </a:p>
        </p:txBody>
      </p:sp>
      <p:sp>
        <p:nvSpPr>
          <p:cNvPr id="2" name="Slide Number Placeholder 1">
            <a:extLst>
              <a:ext uri="{FF2B5EF4-FFF2-40B4-BE49-F238E27FC236}">
                <a16:creationId xmlns:a16="http://schemas.microsoft.com/office/drawing/2014/main" id="{53BD8A4F-4633-85AB-76B7-ECA26BA96307}"/>
              </a:ext>
            </a:extLst>
          </p:cNvPr>
          <p:cNvSpPr>
            <a:spLocks noGrp="1"/>
          </p:cNvSpPr>
          <p:nvPr>
            <p:ph type="sldNum" sz="quarter" idx="12"/>
          </p:nvPr>
        </p:nvSpPr>
        <p:spPr/>
        <p:txBody>
          <a:bodyPr/>
          <a:lstStyle/>
          <a:p>
            <a:fld id="{CC48B151-73E6-4005-9E41-BAC149615E2B}" type="slidenum">
              <a:rPr lang="en-US" smtClean="0"/>
              <a:t>89</a:t>
            </a:fld>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1600200" y="3657600"/>
            <a:ext cx="8077200" cy="2438400"/>
          </a:xfrm>
        </p:spPr>
        <p:txBody>
          <a:bodyPr>
            <a:normAutofit/>
          </a:bodyPr>
          <a:lstStyle/>
          <a:p>
            <a:r>
              <a:rPr lang="en-US" sz="5800" b="1" dirty="0">
                <a:solidFill>
                  <a:schemeClr val="tx1"/>
                </a:solidFill>
              </a:rPr>
              <a:t>Design Lab</a:t>
            </a:r>
          </a:p>
          <a:p>
            <a:r>
              <a:rPr lang="en-US" sz="5800" b="1" dirty="0">
                <a:solidFill>
                  <a:schemeClr val="tx1"/>
                </a:solidFill>
              </a:rPr>
              <a:t>Engineering Team</a:t>
            </a:r>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a:ext>
            </a:extLst>
          </a:blip>
          <a:stretch>
            <a:fillRect/>
          </a:stretch>
        </p:blipFill>
        <p:spPr>
          <a:xfrm>
            <a:off x="279400" y="28575"/>
            <a:ext cx="8585200" cy="2795588"/>
          </a:xfrm>
        </p:spPr>
      </p:pic>
      <p:grpSp>
        <p:nvGrpSpPr>
          <p:cNvPr id="9" name="Group 8">
            <a:extLst>
              <a:ext uri="{FF2B5EF4-FFF2-40B4-BE49-F238E27FC236}">
                <a16:creationId xmlns:a16="http://schemas.microsoft.com/office/drawing/2014/main" id="{326A0BCE-EA0C-E9B0-7487-5672FE3C7BF4}"/>
              </a:ext>
            </a:extLst>
          </p:cNvPr>
          <p:cNvGrpSpPr/>
          <p:nvPr/>
        </p:nvGrpSpPr>
        <p:grpSpPr>
          <a:xfrm>
            <a:off x="329017" y="3100464"/>
            <a:ext cx="2057400" cy="2057400"/>
            <a:chOff x="329017" y="3100464"/>
            <a:chExt cx="2057400" cy="2057400"/>
          </a:xfrm>
        </p:grpSpPr>
        <p:pic>
          <p:nvPicPr>
            <p:cNvPr id="4" name="Picture 3" descr="A red and white name tag&#10;&#10;Description automatically generated">
              <a:extLst>
                <a:ext uri="{FF2B5EF4-FFF2-40B4-BE49-F238E27FC236}">
                  <a16:creationId xmlns:a16="http://schemas.microsoft.com/office/drawing/2014/main" id="{346340C7-C01A-195E-2D03-F9A674B4D3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63009">
              <a:off x="329017" y="3100464"/>
              <a:ext cx="2057400" cy="2057400"/>
            </a:xfrm>
            <a:prstGeom prst="rect">
              <a:avLst/>
            </a:prstGeom>
          </p:spPr>
        </p:pic>
        <p:sp>
          <p:nvSpPr>
            <p:cNvPr id="7" name="TextBox 6">
              <a:extLst>
                <a:ext uri="{FF2B5EF4-FFF2-40B4-BE49-F238E27FC236}">
                  <a16:creationId xmlns:a16="http://schemas.microsoft.com/office/drawing/2014/main" id="{614264DD-A756-D540-F37C-25952B973D1E}"/>
                </a:ext>
              </a:extLst>
            </p:cNvPr>
            <p:cNvSpPr txBox="1"/>
            <p:nvPr/>
          </p:nvSpPr>
          <p:spPr>
            <a:xfrm rot="20163009">
              <a:off x="944879" y="4080027"/>
              <a:ext cx="1033296" cy="369332"/>
            </a:xfrm>
            <a:prstGeom prst="rect">
              <a:avLst/>
            </a:prstGeom>
            <a:noFill/>
          </p:spPr>
          <p:txBody>
            <a:bodyPr wrap="none" rtlCol="0">
              <a:spAutoFit/>
            </a:bodyPr>
            <a:lstStyle/>
            <a:p>
              <a:r>
                <a:rPr lang="en-US" dirty="0"/>
                <a:t>New hire</a:t>
              </a:r>
            </a:p>
          </p:txBody>
        </p:sp>
      </p:grpSp>
    </p:spTree>
    <p:extLst>
      <p:ext uri="{BB962C8B-B14F-4D97-AF65-F5344CB8AC3E}">
        <p14:creationId xmlns:p14="http://schemas.microsoft.com/office/powerpoint/2010/main" val="188116564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Did you have enough information?</a:t>
            </a:r>
          </a:p>
          <a:p>
            <a:pPr marL="400050" indent="-400050">
              <a:buFont typeface="Wingdings" pitchFamily="2" charset="2"/>
              <a:buAutoNum type="arabicPeriod"/>
            </a:pPr>
            <a:r>
              <a:rPr lang="en-US" sz="2700" dirty="0"/>
              <a:t>Did you know what to do?</a:t>
            </a:r>
          </a:p>
          <a:p>
            <a:pPr marL="400050" indent="-400050">
              <a:buFont typeface="Wingdings" pitchFamily="2" charset="2"/>
              <a:buAutoNum type="arabicPeriod"/>
            </a:pPr>
            <a:r>
              <a:rPr lang="en-US" sz="2700" dirty="0"/>
              <a:t>What process did you use for creating the drawing?</a:t>
            </a:r>
          </a:p>
          <a:p>
            <a:pPr marL="400050" indent="-400050">
              <a:buFont typeface="Wingdings" pitchFamily="2" charset="2"/>
              <a:buAutoNum type="arabicPeriod"/>
            </a:pPr>
            <a:r>
              <a:rPr lang="en-US" sz="2700" dirty="0"/>
              <a:t>Did everyone have input to the drawing?</a:t>
            </a:r>
          </a:p>
        </p:txBody>
      </p:sp>
      <p:sp>
        <p:nvSpPr>
          <p:cNvPr id="2" name="Slide Number Placeholder 1">
            <a:extLst>
              <a:ext uri="{FF2B5EF4-FFF2-40B4-BE49-F238E27FC236}">
                <a16:creationId xmlns:a16="http://schemas.microsoft.com/office/drawing/2014/main" id="{666F4E64-EA7E-8BCF-A4AC-8C2F87758BA9}"/>
              </a:ext>
            </a:extLst>
          </p:cNvPr>
          <p:cNvSpPr>
            <a:spLocks noGrp="1"/>
          </p:cNvSpPr>
          <p:nvPr>
            <p:ph type="sldNum" sz="quarter" idx="12"/>
          </p:nvPr>
        </p:nvSpPr>
        <p:spPr/>
        <p:txBody>
          <a:bodyPr/>
          <a:lstStyle/>
          <a:p>
            <a:fld id="{CC48B151-73E6-4005-9E41-BAC149615E2B}" type="slidenum">
              <a:rPr lang="en-US" smtClean="0"/>
              <a:t>90</a:t>
            </a:fld>
            <a:endParaRPr lang="en-US"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2</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Identify </a:t>
            </a:r>
            <a:r>
              <a:rPr lang="en-US" sz="2700" b="1" dirty="0"/>
              <a:t>Needs</a:t>
            </a:r>
            <a:r>
              <a:rPr lang="en-US" sz="2700" dirty="0"/>
              <a:t> for your Project</a:t>
            </a:r>
          </a:p>
          <a:p>
            <a:pPr lvl="2">
              <a:lnSpc>
                <a:spcPct val="77000"/>
              </a:lnSpc>
            </a:pPr>
            <a:r>
              <a:rPr lang="en-US" sz="2400" dirty="0"/>
              <a:t>Write the list on the Whiteboard on the MIDDLE 1/3 of the Whiteboard</a:t>
            </a:r>
          </a:p>
          <a:p>
            <a:pPr lvl="1">
              <a:lnSpc>
                <a:spcPct val="77000"/>
              </a:lnSpc>
            </a:pPr>
            <a:endParaRPr lang="en-US" sz="2700" dirty="0"/>
          </a:p>
          <a:p>
            <a:pPr lvl="1">
              <a:lnSpc>
                <a:spcPct val="77000"/>
              </a:lnSpc>
            </a:pPr>
            <a:r>
              <a:rPr lang="en-US" sz="2700" dirty="0"/>
              <a:t>Time Limit – 5 Minutes</a:t>
            </a:r>
          </a:p>
        </p:txBody>
      </p:sp>
      <p:sp>
        <p:nvSpPr>
          <p:cNvPr id="2" name="Slide Number Placeholder 1">
            <a:extLst>
              <a:ext uri="{FF2B5EF4-FFF2-40B4-BE49-F238E27FC236}">
                <a16:creationId xmlns:a16="http://schemas.microsoft.com/office/drawing/2014/main" id="{69139357-05BA-FF88-6C5B-FFB767601205}"/>
              </a:ext>
            </a:extLst>
          </p:cNvPr>
          <p:cNvSpPr>
            <a:spLocks noGrp="1"/>
          </p:cNvSpPr>
          <p:nvPr>
            <p:ph type="sldNum" sz="quarter" idx="12"/>
          </p:nvPr>
        </p:nvSpPr>
        <p:spPr/>
        <p:txBody>
          <a:bodyPr/>
          <a:lstStyle/>
          <a:p>
            <a:fld id="{CC48B151-73E6-4005-9E41-BAC149615E2B}" type="slidenum">
              <a:rPr lang="en-US" smtClean="0"/>
              <a:t>91</a:t>
            </a:fld>
            <a:endParaRPr lang="en-US" dirty="0"/>
          </a:p>
        </p:txBody>
      </p:sp>
    </p:spTree>
    <p:extLst>
      <p:ext uri="{BB962C8B-B14F-4D97-AF65-F5344CB8AC3E}">
        <p14:creationId xmlns:p14="http://schemas.microsoft.com/office/powerpoint/2010/main" val="320586981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Could you assign units to all your items?</a:t>
            </a:r>
          </a:p>
          <a:p>
            <a:pPr marL="400050" indent="-400050">
              <a:buFont typeface="Wingdings" pitchFamily="2" charset="2"/>
              <a:buAutoNum type="arabicPeriod"/>
            </a:pPr>
            <a:r>
              <a:rPr lang="en-US" sz="2700" dirty="0"/>
              <a:t>Are the “How Much / How Many” numbers reasonable?</a:t>
            </a:r>
          </a:p>
          <a:p>
            <a:pPr marL="400050" indent="-400050">
              <a:buFont typeface="Wingdings" pitchFamily="2" charset="2"/>
              <a:buAutoNum type="arabicPeriod"/>
            </a:pPr>
            <a:r>
              <a:rPr lang="en-US" sz="2700" dirty="0"/>
              <a:t>What process did you use for selecting the units and numbers?</a:t>
            </a:r>
          </a:p>
          <a:p>
            <a:pPr marL="400050" indent="-400050">
              <a:buFont typeface="Wingdings" pitchFamily="2" charset="2"/>
              <a:buAutoNum type="arabicPeriod"/>
            </a:pPr>
            <a:r>
              <a:rPr lang="en-US" sz="2700" dirty="0"/>
              <a:t>Did everyone have input to the units and numbers?</a:t>
            </a:r>
          </a:p>
        </p:txBody>
      </p:sp>
      <p:sp>
        <p:nvSpPr>
          <p:cNvPr id="2" name="Slide Number Placeholder 1">
            <a:extLst>
              <a:ext uri="{FF2B5EF4-FFF2-40B4-BE49-F238E27FC236}">
                <a16:creationId xmlns:a16="http://schemas.microsoft.com/office/drawing/2014/main" id="{B3678CAC-B914-E6D8-4A4F-78CB17A18C30}"/>
              </a:ext>
            </a:extLst>
          </p:cNvPr>
          <p:cNvSpPr>
            <a:spLocks noGrp="1"/>
          </p:cNvSpPr>
          <p:nvPr>
            <p:ph type="sldNum" sz="quarter" idx="12"/>
          </p:nvPr>
        </p:nvSpPr>
        <p:spPr/>
        <p:txBody>
          <a:bodyPr/>
          <a:lstStyle/>
          <a:p>
            <a:fld id="{CC48B151-73E6-4005-9E41-BAC149615E2B}" type="slidenum">
              <a:rPr lang="en-US" smtClean="0"/>
              <a:t>92</a:t>
            </a:fld>
            <a:endParaRPr lang="en-US" dirty="0"/>
          </a:p>
        </p:txBody>
      </p:sp>
    </p:spTree>
    <p:extLst>
      <p:ext uri="{BB962C8B-B14F-4D97-AF65-F5344CB8AC3E}">
        <p14:creationId xmlns:p14="http://schemas.microsoft.com/office/powerpoint/2010/main" val="16140850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noFill/>
          <a:ln/>
        </p:spPr>
        <p:txBody>
          <a:bodyPr/>
          <a:lstStyle/>
          <a:p>
            <a:r>
              <a:rPr lang="en-US" dirty="0"/>
              <a:t>Design Project - Round 3</a:t>
            </a:r>
          </a:p>
        </p:txBody>
      </p:sp>
      <p:sp>
        <p:nvSpPr>
          <p:cNvPr id="168963" name="Rectangle 3"/>
          <p:cNvSpPr>
            <a:spLocks noGrp="1" noChangeArrowheads="1"/>
          </p:cNvSpPr>
          <p:nvPr>
            <p:ph idx="1"/>
          </p:nvPr>
        </p:nvSpPr>
        <p:spPr>
          <a:noFill/>
          <a:ln/>
        </p:spPr>
        <p:txBody>
          <a:bodyPr>
            <a:normAutofit/>
          </a:bodyPr>
          <a:lstStyle/>
          <a:p>
            <a:pPr lvl="1">
              <a:lnSpc>
                <a:spcPct val="77000"/>
              </a:lnSpc>
            </a:pPr>
            <a:r>
              <a:rPr lang="en-US" sz="2700" dirty="0"/>
              <a:t>Identify </a:t>
            </a:r>
            <a:r>
              <a:rPr lang="en-US" sz="2700" b="1" dirty="0"/>
              <a:t>Requirement</a:t>
            </a:r>
            <a:r>
              <a:rPr lang="en-US" sz="2700" dirty="0"/>
              <a:t> and Assign Metrics To Them</a:t>
            </a:r>
          </a:p>
          <a:p>
            <a:pPr lvl="2">
              <a:lnSpc>
                <a:spcPct val="77000"/>
              </a:lnSpc>
            </a:pPr>
            <a:r>
              <a:rPr lang="en-US" sz="2400" dirty="0"/>
              <a:t>Write the list on the RIGHT 1/3 of the Whiteboard</a:t>
            </a:r>
          </a:p>
          <a:p>
            <a:pPr lvl="2">
              <a:lnSpc>
                <a:spcPct val="77000"/>
              </a:lnSpc>
            </a:pPr>
            <a:r>
              <a:rPr lang="en-US" sz="2400" dirty="0"/>
              <a:t>Draw a line from each Requirement back to it’s driving Need.</a:t>
            </a:r>
          </a:p>
          <a:p>
            <a:pPr lvl="2">
              <a:lnSpc>
                <a:spcPct val="77000"/>
              </a:lnSpc>
            </a:pPr>
            <a:r>
              <a:rPr lang="en-US" sz="2400" dirty="0"/>
              <a:t>What measurement units apply to each? Write these down on the Whiteboard.</a:t>
            </a:r>
          </a:p>
          <a:p>
            <a:pPr lvl="2">
              <a:lnSpc>
                <a:spcPct val="77000"/>
              </a:lnSpc>
            </a:pPr>
            <a:r>
              <a:rPr lang="en-US" sz="2400" dirty="0"/>
              <a:t>Answer “How much / How many” for each item</a:t>
            </a:r>
          </a:p>
          <a:p>
            <a:pPr lvl="1">
              <a:lnSpc>
                <a:spcPct val="77000"/>
              </a:lnSpc>
            </a:pPr>
            <a:endParaRPr lang="en-US" sz="2700" dirty="0"/>
          </a:p>
          <a:p>
            <a:pPr lvl="1">
              <a:lnSpc>
                <a:spcPct val="77000"/>
              </a:lnSpc>
            </a:pPr>
            <a:r>
              <a:rPr lang="en-US" sz="2700" dirty="0"/>
              <a:t>Time Limit – 5 Minutes</a:t>
            </a:r>
          </a:p>
        </p:txBody>
      </p:sp>
      <p:sp>
        <p:nvSpPr>
          <p:cNvPr id="2" name="Slide Number Placeholder 1">
            <a:extLst>
              <a:ext uri="{FF2B5EF4-FFF2-40B4-BE49-F238E27FC236}">
                <a16:creationId xmlns:a16="http://schemas.microsoft.com/office/drawing/2014/main" id="{2097A01E-A060-FF62-AD5A-7ADBEC9AAB68}"/>
              </a:ext>
            </a:extLst>
          </p:cNvPr>
          <p:cNvSpPr>
            <a:spLocks noGrp="1"/>
          </p:cNvSpPr>
          <p:nvPr>
            <p:ph type="sldNum" sz="quarter" idx="12"/>
          </p:nvPr>
        </p:nvSpPr>
        <p:spPr/>
        <p:txBody>
          <a:bodyPr/>
          <a:lstStyle/>
          <a:p>
            <a:fld id="{CC48B151-73E6-4005-9E41-BAC149615E2B}" type="slidenum">
              <a:rPr lang="en-US" smtClean="0"/>
              <a:t>93</a:t>
            </a:fld>
            <a:endParaRPr lang="en-US"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noFill/>
          <a:ln/>
        </p:spPr>
        <p:txBody>
          <a:bodyPr/>
          <a:lstStyle/>
          <a:p>
            <a:r>
              <a:rPr lang="en-US">
                <a:effectLst/>
              </a:rPr>
              <a:t>Questions</a:t>
            </a:r>
          </a:p>
        </p:txBody>
      </p:sp>
      <p:sp>
        <p:nvSpPr>
          <p:cNvPr id="197635" name="Rectangle 3"/>
          <p:cNvSpPr>
            <a:spLocks noGrp="1" noChangeArrowheads="1"/>
          </p:cNvSpPr>
          <p:nvPr>
            <p:ph idx="1"/>
          </p:nvPr>
        </p:nvSpPr>
        <p:spPr>
          <a:noFill/>
          <a:ln/>
        </p:spPr>
        <p:txBody>
          <a:bodyPr>
            <a:normAutofit/>
          </a:bodyPr>
          <a:lstStyle/>
          <a:p>
            <a:pPr marL="400050" indent="-400050">
              <a:buFont typeface="Wingdings" pitchFamily="2" charset="2"/>
              <a:buAutoNum type="arabicPeriod"/>
            </a:pPr>
            <a:r>
              <a:rPr lang="en-US" sz="2700" dirty="0"/>
              <a:t>Could you assign units to all your items?</a:t>
            </a:r>
          </a:p>
          <a:p>
            <a:pPr marL="400050" indent="-400050">
              <a:buFont typeface="Wingdings" pitchFamily="2" charset="2"/>
              <a:buAutoNum type="arabicPeriod"/>
            </a:pPr>
            <a:r>
              <a:rPr lang="en-US" sz="2700" dirty="0"/>
              <a:t>Are the “How Much / How Many” numbers reasonable?</a:t>
            </a:r>
          </a:p>
          <a:p>
            <a:pPr marL="400050" indent="-400050">
              <a:buFont typeface="Wingdings" pitchFamily="2" charset="2"/>
              <a:buAutoNum type="arabicPeriod"/>
            </a:pPr>
            <a:r>
              <a:rPr lang="en-US" sz="2700" dirty="0"/>
              <a:t>What process did you use for selecting the units and numbers?</a:t>
            </a:r>
          </a:p>
          <a:p>
            <a:pPr marL="400050" indent="-400050">
              <a:buFont typeface="Wingdings" pitchFamily="2" charset="2"/>
              <a:buAutoNum type="arabicPeriod"/>
            </a:pPr>
            <a:r>
              <a:rPr lang="en-US" sz="2700" dirty="0"/>
              <a:t>Did everyone have input to the units and numbers?</a:t>
            </a:r>
          </a:p>
        </p:txBody>
      </p:sp>
      <p:sp>
        <p:nvSpPr>
          <p:cNvPr id="2" name="Slide Number Placeholder 1">
            <a:extLst>
              <a:ext uri="{FF2B5EF4-FFF2-40B4-BE49-F238E27FC236}">
                <a16:creationId xmlns:a16="http://schemas.microsoft.com/office/drawing/2014/main" id="{5D2830D1-C98C-218A-F435-855C85811B2E}"/>
              </a:ext>
            </a:extLst>
          </p:cNvPr>
          <p:cNvSpPr>
            <a:spLocks noGrp="1"/>
          </p:cNvSpPr>
          <p:nvPr>
            <p:ph type="sldNum" sz="quarter" idx="12"/>
          </p:nvPr>
        </p:nvSpPr>
        <p:spPr/>
        <p:txBody>
          <a:bodyPr/>
          <a:lstStyle/>
          <a:p>
            <a:fld id="{CC48B151-73E6-4005-9E41-BAC149615E2B}" type="slidenum">
              <a:rPr lang="en-US" smtClean="0"/>
              <a:t>94</a:t>
            </a:fld>
            <a:endParaRPr lang="en-US"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D9A78-92B2-B1C4-F897-7BA3B4530263}"/>
              </a:ext>
            </a:extLst>
          </p:cNvPr>
          <p:cNvSpPr>
            <a:spLocks noGrp="1"/>
          </p:cNvSpPr>
          <p:nvPr>
            <p:ph type="title"/>
          </p:nvPr>
        </p:nvSpPr>
        <p:spPr/>
        <p:txBody>
          <a:bodyPr/>
          <a:lstStyle/>
          <a:p>
            <a:r>
              <a:rPr lang="en-US" dirty="0"/>
              <a:t>Design Project – Create a Vehicle Wrap-up</a:t>
            </a:r>
          </a:p>
        </p:txBody>
      </p:sp>
      <p:sp>
        <p:nvSpPr>
          <p:cNvPr id="3" name="Content Placeholder 2">
            <a:extLst>
              <a:ext uri="{FF2B5EF4-FFF2-40B4-BE49-F238E27FC236}">
                <a16:creationId xmlns:a16="http://schemas.microsoft.com/office/drawing/2014/main" id="{0FDA62F1-8746-F353-1248-AE91B7810C5D}"/>
              </a:ext>
            </a:extLst>
          </p:cNvPr>
          <p:cNvSpPr>
            <a:spLocks noGrp="1"/>
          </p:cNvSpPr>
          <p:nvPr>
            <p:ph idx="1"/>
          </p:nvPr>
        </p:nvSpPr>
        <p:spPr/>
        <p:txBody>
          <a:bodyPr>
            <a:normAutofit/>
          </a:bodyPr>
          <a:lstStyle/>
          <a:p>
            <a:r>
              <a:rPr lang="en-US" sz="2400" dirty="0"/>
              <a:t>You should know the importance of Needs and Requirements</a:t>
            </a:r>
          </a:p>
          <a:p>
            <a:r>
              <a:rPr lang="en-US" sz="2400" dirty="0"/>
              <a:t>You should know how to create strong needs</a:t>
            </a:r>
          </a:p>
          <a:p>
            <a:r>
              <a:rPr lang="en-US" sz="2400" dirty="0"/>
              <a:t>You should know how to define measurable requirements</a:t>
            </a:r>
          </a:p>
          <a:p>
            <a:r>
              <a:rPr lang="en-US" sz="2400" dirty="0"/>
              <a:t>You should know how to relate the requirements to their needs</a:t>
            </a:r>
          </a:p>
        </p:txBody>
      </p:sp>
      <p:sp>
        <p:nvSpPr>
          <p:cNvPr id="5" name="TextBox 4">
            <a:extLst>
              <a:ext uri="{FF2B5EF4-FFF2-40B4-BE49-F238E27FC236}">
                <a16:creationId xmlns:a16="http://schemas.microsoft.com/office/drawing/2014/main" id="{83E1F7B5-57B1-81AB-AF3D-B2977058DE74}"/>
              </a:ext>
            </a:extLst>
          </p:cNvPr>
          <p:cNvSpPr txBox="1"/>
          <p:nvPr/>
        </p:nvSpPr>
        <p:spPr>
          <a:xfrm>
            <a:off x="1060598" y="4742065"/>
            <a:ext cx="7022805" cy="830997"/>
          </a:xfrm>
          <a:prstGeom prst="rect">
            <a:avLst/>
          </a:prstGeom>
          <a:noFill/>
        </p:spPr>
        <p:txBody>
          <a:bodyPr wrap="square">
            <a:spAutoFit/>
          </a:bodyPr>
          <a:lstStyle/>
          <a:p>
            <a:pPr algn="ctr"/>
            <a:r>
              <a:rPr lang="en-US" sz="2400" b="1" dirty="0"/>
              <a:t>You should be better prepared to generate the </a:t>
            </a:r>
          </a:p>
          <a:p>
            <a:pPr algn="ctr"/>
            <a:r>
              <a:rPr lang="en-US" sz="2400" b="1" dirty="0"/>
              <a:t>Needs and Requirements for your Capstone project</a:t>
            </a:r>
          </a:p>
        </p:txBody>
      </p:sp>
      <p:sp>
        <p:nvSpPr>
          <p:cNvPr id="4" name="Slide Number Placeholder 3">
            <a:extLst>
              <a:ext uri="{FF2B5EF4-FFF2-40B4-BE49-F238E27FC236}">
                <a16:creationId xmlns:a16="http://schemas.microsoft.com/office/drawing/2014/main" id="{07766A2C-6703-DE59-546B-1B365F45EE82}"/>
              </a:ext>
            </a:extLst>
          </p:cNvPr>
          <p:cNvSpPr>
            <a:spLocks noGrp="1"/>
          </p:cNvSpPr>
          <p:nvPr>
            <p:ph type="sldNum" sz="quarter" idx="12"/>
          </p:nvPr>
        </p:nvSpPr>
        <p:spPr/>
        <p:txBody>
          <a:bodyPr/>
          <a:lstStyle/>
          <a:p>
            <a:fld id="{CC48B151-73E6-4005-9E41-BAC149615E2B}" type="slidenum">
              <a:rPr lang="en-US" smtClean="0"/>
              <a:t>95</a:t>
            </a:fld>
            <a:endParaRPr lang="en-US" dirty="0"/>
          </a:p>
        </p:txBody>
      </p:sp>
    </p:spTree>
    <p:extLst>
      <p:ext uri="{BB962C8B-B14F-4D97-AF65-F5344CB8AC3E}">
        <p14:creationId xmlns:p14="http://schemas.microsoft.com/office/powerpoint/2010/main" val="275319121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78E00-A859-A725-7819-DEE9A94791D0}"/>
              </a:ext>
            </a:extLst>
          </p:cNvPr>
          <p:cNvSpPr>
            <a:spLocks noGrp="1"/>
          </p:cNvSpPr>
          <p:nvPr>
            <p:ph type="title"/>
          </p:nvPr>
        </p:nvSpPr>
        <p:spPr/>
        <p:txBody>
          <a:bodyPr/>
          <a:lstStyle/>
          <a:p>
            <a:r>
              <a:rPr lang="en-US" dirty="0"/>
              <a:t>70 mins - Enhance your Project’s Needs &amp; Requirements</a:t>
            </a:r>
          </a:p>
        </p:txBody>
      </p:sp>
      <p:sp>
        <p:nvSpPr>
          <p:cNvPr id="3" name="Content Placeholder 2">
            <a:extLst>
              <a:ext uri="{FF2B5EF4-FFF2-40B4-BE49-F238E27FC236}">
                <a16:creationId xmlns:a16="http://schemas.microsoft.com/office/drawing/2014/main" id="{D1BE959E-62B7-E049-8E0B-866F22124D56}"/>
              </a:ext>
            </a:extLst>
          </p:cNvPr>
          <p:cNvSpPr>
            <a:spLocks noGrp="1"/>
          </p:cNvSpPr>
          <p:nvPr>
            <p:ph idx="1"/>
          </p:nvPr>
        </p:nvSpPr>
        <p:spPr/>
        <p:txBody>
          <a:bodyPr>
            <a:normAutofit/>
          </a:bodyPr>
          <a:lstStyle/>
          <a:p>
            <a:r>
              <a:rPr lang="en-US" dirty="0"/>
              <a:t>Relook at Your Team’s Spreadsheet</a:t>
            </a:r>
          </a:p>
          <a:p>
            <a:r>
              <a:rPr lang="en-US" dirty="0"/>
              <a:t>Focus only on the Needs and Requirements Columns for Today</a:t>
            </a:r>
          </a:p>
          <a:p>
            <a:r>
              <a:rPr lang="en-US" dirty="0"/>
              <a:t>Evaluate Your Needs &amp; Requirements Based on the Definitions</a:t>
            </a:r>
          </a:p>
          <a:p>
            <a:r>
              <a:rPr lang="en-US" dirty="0"/>
              <a:t>Make your Needs Stronger</a:t>
            </a:r>
          </a:p>
          <a:p>
            <a:r>
              <a:rPr lang="en-US" dirty="0"/>
              <a:t>Ensure your Requirements are Measurable</a:t>
            </a:r>
          </a:p>
          <a:p>
            <a:r>
              <a:rPr lang="en-US" dirty="0"/>
              <a:t>Leverage the Needs and Requirements Rubric</a:t>
            </a:r>
          </a:p>
          <a:p>
            <a:pPr lvl="1"/>
            <a:r>
              <a:rPr lang="en-US" dirty="0">
                <a:hlinkClick r:id="rId2"/>
              </a:rPr>
              <a:t>https://designlab.eng.rpi.edu/edn/projects/capstone-support-dev/repository/112/entry/Rubrics/Needs%20and%20Requirements%20rubric.docx</a:t>
            </a:r>
            <a:r>
              <a:rPr lang="en-US" dirty="0"/>
              <a:t> </a:t>
            </a:r>
          </a:p>
          <a:p>
            <a:r>
              <a:rPr lang="en-US" dirty="0"/>
              <a:t>Commit the updated file back to your project’s repository by the end of class</a:t>
            </a:r>
          </a:p>
        </p:txBody>
      </p:sp>
      <p:sp>
        <p:nvSpPr>
          <p:cNvPr id="4" name="Slide Number Placeholder 3">
            <a:extLst>
              <a:ext uri="{FF2B5EF4-FFF2-40B4-BE49-F238E27FC236}">
                <a16:creationId xmlns:a16="http://schemas.microsoft.com/office/drawing/2014/main" id="{A5CB58AC-FECA-444C-2216-14FE95552CD5}"/>
              </a:ext>
            </a:extLst>
          </p:cNvPr>
          <p:cNvSpPr>
            <a:spLocks noGrp="1"/>
          </p:cNvSpPr>
          <p:nvPr>
            <p:ph type="sldNum" sz="quarter" idx="12"/>
          </p:nvPr>
        </p:nvSpPr>
        <p:spPr/>
        <p:txBody>
          <a:bodyPr/>
          <a:lstStyle/>
          <a:p>
            <a:fld id="{CC48B151-73E6-4005-9E41-BAC149615E2B}" type="slidenum">
              <a:rPr lang="en-US" smtClean="0"/>
              <a:t>96</a:t>
            </a:fld>
            <a:endParaRPr lang="en-US" dirty="0"/>
          </a:p>
        </p:txBody>
      </p:sp>
    </p:spTree>
    <p:extLst>
      <p:ext uri="{BB962C8B-B14F-4D97-AF65-F5344CB8AC3E}">
        <p14:creationId xmlns:p14="http://schemas.microsoft.com/office/powerpoint/2010/main" val="197253564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10 min – 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Day 6 activities will include creation of: </a:t>
            </a:r>
          </a:p>
          <a:p>
            <a:pPr lvl="1"/>
            <a:r>
              <a:rPr lang="en-US" dirty="0">
                <a:cs typeface="Calibri"/>
              </a:rPr>
              <a:t>Project Statement and Objectives (PSO)</a:t>
            </a:r>
          </a:p>
          <a:p>
            <a:pPr lvl="1"/>
            <a:r>
              <a:rPr lang="en-US" dirty="0">
                <a:cs typeface="Calibri"/>
              </a:rPr>
              <a:t>Engineering Tools and Methods (ETM) Worksheet</a:t>
            </a:r>
          </a:p>
          <a:p>
            <a:r>
              <a:rPr lang="en-US" dirty="0">
                <a:solidFill>
                  <a:srgbClr val="FF0000"/>
                </a:solidFill>
                <a:cs typeface="Calibri"/>
              </a:rPr>
              <a:t>Highlight Documentation?</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2620424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a:bodyPr>
          <a:lstStyle/>
          <a:p>
            <a:r>
              <a:rPr lang="en-US" dirty="0">
                <a:cs typeface="Calibri"/>
              </a:rPr>
              <a:t>Project Statement and Objectives (PSO)</a:t>
            </a:r>
          </a:p>
          <a:p>
            <a:pPr lvl="1"/>
            <a:r>
              <a:rPr lang="en-US" dirty="0">
                <a:cs typeface="Calibri"/>
              </a:rPr>
              <a:t>The PSO  provides an overview of your project and what the team will accomplish. It is the contract/scope the Engineering Team is agreeing to complete for the Client by the end of semester.</a:t>
            </a:r>
          </a:p>
          <a:p>
            <a:pPr lvl="1"/>
            <a:r>
              <a:rPr lang="en-US" dirty="0">
                <a:cs typeface="Calibri"/>
              </a:rPr>
              <a:t>It is the team’s first graded assignment!</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1664415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Wrap-up</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lnSpcReduction="10000"/>
          </a:bodyPr>
          <a:lstStyle/>
          <a:p>
            <a:r>
              <a:rPr lang="en-US" dirty="0">
                <a:cs typeface="Calibri"/>
              </a:rPr>
              <a:t>Engineering Tools and Methods (ETM)</a:t>
            </a:r>
          </a:p>
          <a:p>
            <a:pPr lvl="1"/>
            <a:r>
              <a:rPr lang="en-US" dirty="0">
                <a:cs typeface="Calibri"/>
              </a:rPr>
              <a:t>The ETM Worksheet will help you team identify the various Engineering Tools and Methods that members will use to address project challenges</a:t>
            </a:r>
          </a:p>
          <a:p>
            <a:pPr lvl="1">
              <a:lnSpc>
                <a:spcPct val="110000"/>
              </a:lnSpc>
            </a:pPr>
            <a:r>
              <a:rPr lang="en-US" dirty="0">
                <a:cs typeface="Calibri"/>
              </a:rPr>
              <a:t>Reviewing the Ideation Poster, specifically the “What classes and/or experience can you call on to help with this project?” and “What technical problems need to be solved to successfully complete this project?” sections should help teams identify applicable ETM.</a:t>
            </a:r>
          </a:p>
          <a:p>
            <a:pPr lvl="1"/>
            <a:endParaRPr lang="en-US" dirty="0">
              <a:cs typeface="Calibri"/>
            </a:endParaRPr>
          </a:p>
          <a:p>
            <a:pPr lvl="1"/>
            <a:endParaRPr lang="en-US" dirty="0">
              <a:cs typeface="Calibri"/>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0016374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METADATA" val="eyJUaW1lc3RhbXAiOjE3MDIwNTMwMjh9"/>
  <p:tag name="SLIDO_TYPE" val="SlidoPoll"/>
  <p:tag name="SLIDO_POLL_UUID" val="0d8f13ee-1a11-42d5-a280-1e49b84180e6"/>
  <p:tag name="SLIDO_TIMELINE" val="W3sicG9sbFF1ZXN0aW9uVXVpZCI6IjRkMjMwMDdhLTAxZTItNGFjZC1hYWU3LTA4NzUxYTg4N2RjZSIsInNob3dSZXN1bHRzIjpmYWxzZSwic2hvd0NvcnJlY3RBbnN3ZXJzIjpmYWxzZSwidm90aW5nTG9ja2VkIjpmYWxzZX0seyJwb2xsUXVlc3Rpb25VdWlkIjoiNGQyMzAwN2EtMDFlMi00YWNkLWFhZTctMDg3NTFhODg3ZGNlIiwic2hvd1Jlc3VsdHMiOnRydWUsInNob3dDb3JyZWN0QW5zd2VycyI6ZmFsc2UsInZvdGluZ0xvY2tlZCI6ZmFsc2V9XQ=="/>
</p:tagLst>
</file>

<file path=ppt/tags/tag10.xml><?xml version="1.0" encoding="utf-8"?>
<p:tagLst xmlns:a="http://schemas.openxmlformats.org/drawingml/2006/main" xmlns:r="http://schemas.openxmlformats.org/officeDocument/2006/relationships" xmlns:p="http://schemas.openxmlformats.org/presentationml/2006/main">
  <p:tag name="SLIDO_ELEMENT" val="footer"/>
</p:tagLst>
</file>

<file path=ppt/tags/tag11.xml><?xml version="1.0" encoding="utf-8"?>
<p:tagLst xmlns:a="http://schemas.openxmlformats.org/drawingml/2006/main" xmlns:r="http://schemas.openxmlformats.org/officeDocument/2006/relationships" xmlns:p="http://schemas.openxmlformats.org/presentationml/2006/main">
  <p:tag name="SLIDO_METADATA" val="eyJUaW1lc3RhbXAiOjE3MDIwNTMwNjB9"/>
  <p:tag name="SLIDO_TYPE" val="SlidoPoll"/>
  <p:tag name="SLIDO_POLL_UUID" val="167e1d92-e319-4346-b6d1-77310ea653b4"/>
  <p:tag name="SLIDO_TIMELINE" val="W3sicG9sbFF1ZXN0aW9uVXVpZCI6ImYzMGVmMDQ2LWRjN2YtNDYxZS05ZmRiLWM3NjhlMjliNzg3YSIsInNob3dSZXN1bHRzIjpmYWxzZSwic2hvd0NvcnJlY3RBbnN3ZXJzIjpmYWxzZSwidm90aW5nTG9ja2VkIjpmYWxzZX0seyJwb2xsUXVlc3Rpb25VdWlkIjoiZjMwZWYwNDYtZGM3Zi00NjFlLTlmZGItYzc2OGUyOWI3ODdhIiwic2hvd1Jlc3VsdHMiOnRydWUsInNob3dDb3JyZWN0QW5zd2VycyI6ZmFsc2UsInZvdGluZ0xvY2tlZCI6ZmFsc2V9XQ=="/>
</p:tagLst>
</file>

<file path=ppt/tags/tag12.xml><?xml version="1.0" encoding="utf-8"?>
<p:tagLst xmlns:a="http://schemas.openxmlformats.org/drawingml/2006/main" xmlns:r="http://schemas.openxmlformats.org/officeDocument/2006/relationships" xmlns:p="http://schemas.openxmlformats.org/presentationml/2006/main">
  <p:tag name="SLIDO_ELEMENT" val="logo"/>
</p:tagLst>
</file>

<file path=ppt/tags/tag1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WordCloud"/>
</p:tagLst>
</file>

<file path=ppt/tags/tag14.xml><?xml version="1.0" encoding="utf-8"?>
<p:tagLst xmlns:a="http://schemas.openxmlformats.org/drawingml/2006/main" xmlns:r="http://schemas.openxmlformats.org/officeDocument/2006/relationships" xmlns:p="http://schemas.openxmlformats.org/presentationml/2006/main">
  <p:tag name="SLIDO_ELEMENT" val="title"/>
</p:tagLst>
</file>

<file path=ppt/tags/tag15.xml><?xml version="1.0" encoding="utf-8"?>
<p:tagLst xmlns:a="http://schemas.openxmlformats.org/drawingml/2006/main" xmlns:r="http://schemas.openxmlformats.org/officeDocument/2006/relationships" xmlns:p="http://schemas.openxmlformats.org/presentationml/2006/main">
  <p:tag name="SLIDO_ELEMENT" val="footer"/>
</p:tagLst>
</file>

<file path=ppt/tags/tag2.xml><?xml version="1.0" encoding="utf-8"?>
<p:tagLst xmlns:a="http://schemas.openxmlformats.org/drawingml/2006/main" xmlns:r="http://schemas.openxmlformats.org/officeDocument/2006/relationships" xmlns:p="http://schemas.openxmlformats.org/presentationml/2006/main">
  <p:tag name="SLIDO_ELEMENT" val="logo"/>
</p:tagLst>
</file>

<file path=ppt/tags/tag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4.xml><?xml version="1.0" encoding="utf-8"?>
<p:tagLst xmlns:a="http://schemas.openxmlformats.org/drawingml/2006/main" xmlns:r="http://schemas.openxmlformats.org/officeDocument/2006/relationships" xmlns:p="http://schemas.openxmlformats.org/presentationml/2006/main">
  <p:tag name="SLIDO_ELEMENT" val="title"/>
</p:tagLst>
</file>

<file path=ppt/tags/tag5.xml><?xml version="1.0" encoding="utf-8"?>
<p:tagLst xmlns:a="http://schemas.openxmlformats.org/drawingml/2006/main" xmlns:r="http://schemas.openxmlformats.org/officeDocument/2006/relationships" xmlns:p="http://schemas.openxmlformats.org/presentationml/2006/main">
  <p:tag name="SLIDO_ELEMENT" val="footer"/>
</p:tagLst>
</file>

<file path=ppt/tags/tag6.xml><?xml version="1.0" encoding="utf-8"?>
<p:tagLst xmlns:a="http://schemas.openxmlformats.org/drawingml/2006/main" xmlns:r="http://schemas.openxmlformats.org/officeDocument/2006/relationships" xmlns:p="http://schemas.openxmlformats.org/presentationml/2006/main">
  <p:tag name="SLIDO_METADATA" val="eyJUaW1lc3RhbXAiOjE3MDIwNTMwMjh9"/>
  <p:tag name="SLIDO_TYPE" val="SlidoPoll"/>
  <p:tag name="SLIDO_POLL_UUID" val="0d8f13ee-1a11-42d5-a280-1e49b84180e6"/>
  <p:tag name="SLIDO_TIMELINE" val="W3sicG9sbFF1ZXN0aW9uVXVpZCI6IjRkMjMwMDdhLTAxZTItNGFjZC1hYWU3LTA4NzUxYTg4N2RjZSIsInNob3dSZXN1bHRzIjpmYWxzZSwic2hvd0NvcnJlY3RBbnN3ZXJzIjpmYWxzZSwidm90aW5nTG9ja2VkIjpmYWxzZX0seyJwb2xsUXVlc3Rpb25VdWlkIjoiNGQyMzAwN2EtMDFlMi00YWNkLWFhZTctMDg3NTFhODg3ZGNlIiwic2hvd1Jlc3VsdHMiOnRydWUsInNob3dDb3JyZWN0QW5zd2VycyI6ZmFsc2UsInZvdGluZ0xvY2tlZCI6ZmFsc2V9XQ=="/>
</p:tagLst>
</file>

<file path=ppt/tags/tag7.xml><?xml version="1.0" encoding="utf-8"?>
<p:tagLst xmlns:a="http://schemas.openxmlformats.org/drawingml/2006/main" xmlns:r="http://schemas.openxmlformats.org/officeDocument/2006/relationships" xmlns:p="http://schemas.openxmlformats.org/presentationml/2006/main">
  <p:tag name="SLIDO_ELEMENT" val="logo"/>
</p:tagLst>
</file>

<file path=ppt/tags/tag8.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9.xml><?xml version="1.0" encoding="utf-8"?>
<p:tagLst xmlns:a="http://schemas.openxmlformats.org/drawingml/2006/main" xmlns:r="http://schemas.openxmlformats.org/officeDocument/2006/relationships" xmlns:p="http://schemas.openxmlformats.org/presentationml/2006/main">
  <p:tag name="SLIDO_ELEMENT" val="titl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ED7D31"/>
    </a:accent1>
    <a:accent2>
      <a:srgbClr val="5B9BD5"/>
    </a:accent2>
    <a:accent3>
      <a:srgbClr val="70AD47"/>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12797</Words>
  <Application>Microsoft Office PowerPoint</Application>
  <PresentationFormat>On-screen Show (4:3)</PresentationFormat>
  <Paragraphs>1639</Paragraphs>
  <Slides>160</Slides>
  <Notes>57</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160</vt:i4>
      </vt:variant>
    </vt:vector>
  </HeadingPairs>
  <TitlesOfParts>
    <vt:vector size="173" baseType="lpstr">
      <vt:lpstr>Calibri (Headings)</vt:lpstr>
      <vt:lpstr>Algerian</vt:lpstr>
      <vt:lpstr>Arial</vt:lpstr>
      <vt:lpstr>Calibri</vt:lpstr>
      <vt:lpstr>Calibri Light</vt:lpstr>
      <vt:lpstr>Roboto</vt:lpstr>
      <vt:lpstr>Segoe Script</vt:lpstr>
      <vt:lpstr>Segoe UI</vt:lpstr>
      <vt:lpstr>Times New Roman</vt:lpstr>
      <vt:lpstr>Wingdings</vt:lpstr>
      <vt:lpstr>Office Theme</vt:lpstr>
      <vt:lpstr>1_Office Theme</vt:lpstr>
      <vt:lpstr>2_Office Theme</vt:lpstr>
      <vt:lpstr>Welcome to  Capstone Design</vt:lpstr>
      <vt:lpstr>Link to Agendas</vt:lpstr>
      <vt:lpstr>PowerPoint Presentation</vt:lpstr>
      <vt:lpstr>Class 1 Agenda</vt:lpstr>
      <vt:lpstr>5 min - Logistics</vt:lpstr>
      <vt:lpstr>Design Lab Mission</vt:lpstr>
      <vt:lpstr>Capstone Design Transition</vt:lpstr>
      <vt:lpstr>Capstone Design:  Practice Engineering in Safe Environment</vt:lpstr>
      <vt:lpstr>PowerPoint Presentation</vt:lpstr>
      <vt:lpstr>New Employee On-Boarding  Day 1 Agenda</vt:lpstr>
      <vt:lpstr>Faculty – Chief Engineers</vt:lpstr>
      <vt:lpstr>Design Lab - Core Values</vt:lpstr>
      <vt:lpstr>Participation Expectations</vt:lpstr>
      <vt:lpstr>Work Expectations</vt:lpstr>
      <vt:lpstr>Capstone is More TEAM work than GROUP work</vt:lpstr>
      <vt:lpstr>Work Expectations</vt:lpstr>
      <vt:lpstr>Design Lab Communications &amp; Documentation Policies</vt:lpstr>
      <vt:lpstr>Accountability Step #1</vt:lpstr>
      <vt:lpstr>25 mins - Ice Breaker</vt:lpstr>
      <vt:lpstr>The Process…</vt:lpstr>
      <vt:lpstr>Ice Breaker  JEC 3232 side </vt:lpstr>
      <vt:lpstr>PowerPoint Presentation</vt:lpstr>
      <vt:lpstr>PowerPoint Presentation</vt:lpstr>
      <vt:lpstr>PowerPoint Presentation</vt:lpstr>
      <vt:lpstr>40 min – Staff Introduction &amp; Project Launch</vt:lpstr>
      <vt:lpstr>5 min - Meet with Project Engineer</vt:lpstr>
      <vt:lpstr>5 min - Meet with Chief Engineer</vt:lpstr>
      <vt:lpstr>10 min – Review Project Description</vt:lpstr>
      <vt:lpstr>Engineering Design Process -  Scaffolding Progression</vt:lpstr>
      <vt:lpstr>20 min - Generate Project Questions</vt:lpstr>
      <vt:lpstr>20 min - Generate Project Questions</vt:lpstr>
      <vt:lpstr>Question Prompts</vt:lpstr>
      <vt:lpstr>5 min – Team-Building Retreat</vt:lpstr>
      <vt:lpstr>Team-Building Retreat</vt:lpstr>
      <vt:lpstr>Team-Building Retreat</vt:lpstr>
      <vt:lpstr>10 min – Wrap-up</vt:lpstr>
      <vt:lpstr>Wrap-up</vt:lpstr>
      <vt:lpstr>Action Items / Meeting Prep (previously called homework, to be completed BEFORE Meeting 2)</vt:lpstr>
      <vt:lpstr>Day 2 Agenda</vt:lpstr>
      <vt:lpstr>Engineering Design Process -  Scaffolding Progression</vt:lpstr>
      <vt:lpstr>10 min – Design Lab Expectations Q&amp;A</vt:lpstr>
      <vt:lpstr>Action Item / Meeting Prep Categories</vt:lpstr>
      <vt:lpstr>PowerPoint Presentation</vt:lpstr>
      <vt:lpstr>35 min - Team Ideation Exercise</vt:lpstr>
      <vt:lpstr>Team Ideation Poster Creation Activities</vt:lpstr>
      <vt:lpstr>Team Ideation Poster</vt:lpstr>
      <vt:lpstr>15 min - Team Skill Assessment</vt:lpstr>
      <vt:lpstr>30 min - Classify and Assign Questions</vt:lpstr>
      <vt:lpstr>10 mins – Communication &amp; Documentation Policies</vt:lpstr>
      <vt:lpstr>Electronic Design Notebook (EDN)</vt:lpstr>
      <vt:lpstr>What Should I Document?</vt:lpstr>
      <vt:lpstr>5 min - Team Standards Agreement Intro</vt:lpstr>
      <vt:lpstr>5 min – Wrap-up</vt:lpstr>
      <vt:lpstr>Wrap-up</vt:lpstr>
      <vt:lpstr>Action Items / Meeting Prep (previously called homework, to be completed BEFORE Day 3)</vt:lpstr>
      <vt:lpstr>Day 3 &amp; 4 Activities</vt:lpstr>
      <vt:lpstr>Day 3 Agenda</vt:lpstr>
      <vt:lpstr>Engineering Design Process -  Scaffolding Progression</vt:lpstr>
      <vt:lpstr>30 min – Meet with CE (Day 3 or 4)</vt:lpstr>
      <vt:lpstr>45 min - Customer Needs &amp;  Engineering Requirements Generation</vt:lpstr>
      <vt:lpstr>PowerPoint Presentation</vt:lpstr>
      <vt:lpstr>Generating Ideas for Your Needs</vt:lpstr>
      <vt:lpstr>15 min – Group Review of Needs &amp; Requirements</vt:lpstr>
      <vt:lpstr>45 min - Project Kick-Off Meeting</vt:lpstr>
      <vt:lpstr>30 min - Prior Presentation (if applicable)</vt:lpstr>
      <vt:lpstr>10 min - Engineering Design Process Q&amp;A</vt:lpstr>
      <vt:lpstr>Engineering Design Process Q&amp;A</vt:lpstr>
      <vt:lpstr>5 min – Wrap-up</vt:lpstr>
      <vt:lpstr>Action Items / Meeting Prep (what you might call homework, to be completed BEFORE Day 4)</vt:lpstr>
      <vt:lpstr>Day 4 Agenda</vt:lpstr>
      <vt:lpstr>Engineering Design Process -  Scaffolding Progression</vt:lpstr>
      <vt:lpstr>15 min – Group Review of Needs &amp; Requirements</vt:lpstr>
      <vt:lpstr>PowerPoint Presentation</vt:lpstr>
      <vt:lpstr>Generating Ideas for Your Needs</vt:lpstr>
      <vt:lpstr>45 min - Project Kick-Off Meeting</vt:lpstr>
      <vt:lpstr>55 min - Project Work </vt:lpstr>
      <vt:lpstr>30 min – Meet with CE (Day 3 or 4)</vt:lpstr>
      <vt:lpstr>10 min – Wrap-up</vt:lpstr>
      <vt:lpstr>Action Items / Meeting Prep (to be completed BEFORE Day 5)</vt:lpstr>
      <vt:lpstr>Day 5 Agenda</vt:lpstr>
      <vt:lpstr>Engineering Design Process -  Scaffolding Progression</vt:lpstr>
      <vt:lpstr>30 mins - Needs and Requirements</vt:lpstr>
      <vt:lpstr>Making Strong Needs and Requirements</vt:lpstr>
      <vt:lpstr>PowerPoint Presentation</vt:lpstr>
      <vt:lpstr>Examples of Making Needs Stronger for Designing a Laptop</vt:lpstr>
      <vt:lpstr>Examples of Creating Strong Requirements</vt:lpstr>
      <vt:lpstr>Examples of Creating Strong Requirements</vt:lpstr>
      <vt:lpstr>Design Project – Create a Vehicle</vt:lpstr>
      <vt:lpstr>Design Project - Round 1</vt:lpstr>
      <vt:lpstr>Questions</vt:lpstr>
      <vt:lpstr>Design Project - Round 2</vt:lpstr>
      <vt:lpstr>Questions</vt:lpstr>
      <vt:lpstr>Design Project - Round 3</vt:lpstr>
      <vt:lpstr>Questions</vt:lpstr>
      <vt:lpstr>Design Project – Create a Vehicle Wrap-up</vt:lpstr>
      <vt:lpstr>70 mins - Enhance your Project’s Needs &amp; Requirements</vt:lpstr>
      <vt:lpstr>10 min – Wrap-up</vt:lpstr>
      <vt:lpstr>Wrap-up</vt:lpstr>
      <vt:lpstr>Wrap-up</vt:lpstr>
      <vt:lpstr>Wrap-up</vt:lpstr>
      <vt:lpstr>Action Items / Meeting Prep (to be completed BEFORE Day 6)</vt:lpstr>
      <vt:lpstr>Day 6 Agenda</vt:lpstr>
      <vt:lpstr>Engineering Design Process -  Scaffolding Progression</vt:lpstr>
      <vt:lpstr>10 min – Documentation &amp; EDN Usage Q&amp;A</vt:lpstr>
      <vt:lpstr>What is Engineering Documentation?</vt:lpstr>
      <vt:lpstr>Why Document?</vt:lpstr>
      <vt:lpstr>Corporate Communication &amp; Documentation  Policies Reminder</vt:lpstr>
      <vt:lpstr>Documentation Wrap up</vt:lpstr>
      <vt:lpstr>10 min - Project Statement &amp; Objectives Q&amp;A</vt:lpstr>
      <vt:lpstr>10 min - Engineering Tools and Methods (ETM) Q&amp;A</vt:lpstr>
      <vt:lpstr>10 mins - Technical Communications</vt:lpstr>
      <vt:lpstr>3 Keys to Success*</vt:lpstr>
      <vt:lpstr>Tech Memos and Reports</vt:lpstr>
      <vt:lpstr>Start with an Outline</vt:lpstr>
      <vt:lpstr>Writing Style</vt:lpstr>
      <vt:lpstr>Label Plots – axes,  legend (for multiple data sets)</vt:lpstr>
      <vt:lpstr>Provide Supporting Information</vt:lpstr>
      <vt:lpstr>References</vt:lpstr>
      <vt:lpstr>Reference List</vt:lpstr>
      <vt:lpstr>Refer to Figs in Text Cite Refs</vt:lpstr>
      <vt:lpstr>Resources</vt:lpstr>
      <vt:lpstr>50 min – Creation of Project Statement and Objectives &amp; Engineering Tools and Methods </vt:lpstr>
      <vt:lpstr>Long Term vs. Short Term</vt:lpstr>
      <vt:lpstr>10 min – Wrap-up</vt:lpstr>
      <vt:lpstr>Action Items / Meeting Prep (to be completed BEFORE Day 7)</vt:lpstr>
      <vt:lpstr>Day 7 Agenda</vt:lpstr>
      <vt:lpstr>Engineering Design Process -  Scaffolding Progression</vt:lpstr>
      <vt:lpstr>10 min - Concept Generation Q&amp;A</vt:lpstr>
      <vt:lpstr>15 min – CE Time</vt:lpstr>
      <vt:lpstr>65 Min - Concept Generation</vt:lpstr>
      <vt:lpstr>5 min – Create Forum Threads</vt:lpstr>
      <vt:lpstr>15 min – Project Work</vt:lpstr>
      <vt:lpstr>10 min - Technical Memo</vt:lpstr>
      <vt:lpstr>10 min - Technical Memo</vt:lpstr>
      <vt:lpstr>5 min – Wrap-up</vt:lpstr>
      <vt:lpstr>Action Items / Meeting Prep (to be completed BEFORE Day 8)</vt:lpstr>
      <vt:lpstr>Day 8 Agenda</vt:lpstr>
      <vt:lpstr>Engineering Design Process -  Scaffolding Progression</vt:lpstr>
      <vt:lpstr>10 min - Project Planning Q&amp;A</vt:lpstr>
      <vt:lpstr>Defining Meaningful Tasks</vt:lpstr>
      <vt:lpstr>Defining Meaningful Tasks aka “SMART”</vt:lpstr>
      <vt:lpstr>20 min - ‘Post-It Note’ Project Planning</vt:lpstr>
      <vt:lpstr>‘Post-It Note’ Project Planning Exercise</vt:lpstr>
      <vt:lpstr>10 Min - Reflecting on your New Project Plan</vt:lpstr>
      <vt:lpstr>10 min – Wrap-up</vt:lpstr>
      <vt:lpstr>Wrap-up</vt:lpstr>
      <vt:lpstr>Action Items/ Meeting Prep (to be completed BEFORE Day 9)</vt:lpstr>
      <vt:lpstr>Day 9 Agenda</vt:lpstr>
      <vt:lpstr>Engineering Design Process -  Scaffolding Progression</vt:lpstr>
      <vt:lpstr>60 min – Follow Team created Agenda</vt:lpstr>
      <vt:lpstr>15 min – PE Review Project Plan</vt:lpstr>
      <vt:lpstr>30 min – PE Review of Client Meeting PPT</vt:lpstr>
      <vt:lpstr>5 Min – Wrap-up</vt:lpstr>
      <vt:lpstr>Action Items / Meeting Prep (to be completed BEFORE Day 10)</vt:lpstr>
      <vt:lpstr>All Employee Meetings</vt:lpstr>
      <vt:lpstr>5 min – BDR Q&amp;A</vt:lpstr>
      <vt:lpstr>Engineering Design Process</vt:lpstr>
      <vt:lpstr>95 min – Poster Creation</vt:lpstr>
      <vt:lpstr>Revision History </vt:lpstr>
      <vt:lpstr>Revision History - continued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2024-01-17T17:17:39Z</dcterms:modified>
</cp:coreProperties>
</file>