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73" r:id="rId4"/>
    <p:sldId id="272" r:id="rId5"/>
    <p:sldId id="274" r:id="rId6"/>
    <p:sldId id="261" r:id="rId7"/>
    <p:sldId id="266" r:id="rId8"/>
    <p:sldId id="262" r:id="rId9"/>
    <p:sldId id="267" r:id="rId10"/>
    <p:sldId id="264" r:id="rId11"/>
    <p:sldId id="268" r:id="rId12"/>
    <p:sldId id="265"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94624" autoAdjust="0"/>
  </p:normalViewPr>
  <p:slideViewPr>
    <p:cSldViewPr snapToGrid="0">
      <p:cViewPr>
        <p:scale>
          <a:sx n="60" d="100"/>
          <a:sy n="60" d="100"/>
        </p:scale>
        <p:origin x="-1554" y="-198"/>
      </p:cViewPr>
      <p:guideLst>
        <p:guide orient="horz" pos="2160"/>
        <p:guide pos="2880"/>
      </p:guideLst>
    </p:cSldViewPr>
  </p:slideViewPr>
  <p:outlineViewPr>
    <p:cViewPr>
      <p:scale>
        <a:sx n="33" d="100"/>
        <a:sy n="33" d="100"/>
      </p:scale>
      <p:origin x="0" y="2520"/>
    </p:cViewPr>
  </p:outlin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4D290-8250-4D71-BA36-3C2D0BBF6C66}" type="datetimeFigureOut">
              <a:rPr lang="en-US" smtClean="0"/>
              <a:pPr/>
              <a:t>4/3/2019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D60F6-BAA2-4661-A71F-E4C865D8C2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Purpose-</a:t>
            </a:r>
          </a:p>
          <a:p>
            <a:r>
              <a:rPr lang="en-US" dirty="0" smtClean="0"/>
              <a:t>Past Work</a:t>
            </a:r>
            <a:r>
              <a:rPr lang="en-US" baseline="0" dirty="0" smtClean="0"/>
              <a:t>-</a:t>
            </a:r>
          </a:p>
          <a:p>
            <a:r>
              <a:rPr lang="en-US" baseline="0" dirty="0" smtClean="0"/>
              <a:t>Semester Objectives-</a:t>
            </a:r>
          </a:p>
          <a:p>
            <a:r>
              <a:rPr lang="en-US" baseline="0" dirty="0" smtClean="0"/>
              <a:t>Technical Approach-</a:t>
            </a:r>
          </a:p>
          <a:p>
            <a:r>
              <a:rPr lang="en-US" baseline="0" dirty="0" smtClean="0"/>
              <a:t>Work to Date-</a:t>
            </a:r>
          </a:p>
          <a:p>
            <a:r>
              <a:rPr lang="en-US" baseline="0" smtClean="0"/>
              <a:t>Next Steps-</a:t>
            </a:r>
            <a:endParaRPr lang="en-US" dirty="0"/>
          </a:p>
        </p:txBody>
      </p:sp>
      <p:sp>
        <p:nvSpPr>
          <p:cNvPr id="4" name="Slide Number Placeholder 3"/>
          <p:cNvSpPr>
            <a:spLocks noGrp="1"/>
          </p:cNvSpPr>
          <p:nvPr>
            <p:ph type="sldNum" sz="quarter" idx="10"/>
          </p:nvPr>
        </p:nvSpPr>
        <p:spPr/>
        <p:txBody>
          <a:bodyPr/>
          <a:lstStyle/>
          <a:p>
            <a:fld id="{53A7EAEF-25F7-4C89-91E2-F9EB62F0A6AB}" type="slidenum">
              <a:rPr lang="en-US" smtClean="0"/>
              <a:pPr/>
              <a:t>6</a:t>
            </a:fld>
            <a:endParaRPr lang="en-US"/>
          </a:p>
        </p:txBody>
      </p:sp>
    </p:spTree>
    <p:extLst>
      <p:ext uri="{BB962C8B-B14F-4D97-AF65-F5344CB8AC3E}">
        <p14:creationId xmlns="" xmlns:p14="http://schemas.microsoft.com/office/powerpoint/2010/main" val="1888808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2DD039-DAA8-444E-A785-595A97C40210}" type="slidenum">
              <a:rPr lang="en-US" smtClean="0"/>
              <a:pPr/>
              <a:t>8</a:t>
            </a:fld>
            <a:endParaRPr lang="en-US"/>
          </a:p>
        </p:txBody>
      </p:sp>
    </p:spTree>
    <p:extLst>
      <p:ext uri="{BB962C8B-B14F-4D97-AF65-F5344CB8AC3E}">
        <p14:creationId xmlns="" xmlns:p14="http://schemas.microsoft.com/office/powerpoint/2010/main" val="3739870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Shape 2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Shape 220"/>
          <p:cNvSpPr txBox="1">
            <a:spLocks noGrp="1"/>
          </p:cNvSpPr>
          <p:nvPr>
            <p:ph type="body" idx="1"/>
          </p:nvPr>
        </p:nvSpPr>
        <p:spPr>
          <a:xfrm>
            <a:off x="685800" y="4400511"/>
            <a:ext cx="5486400" cy="36013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21" name="Shape 221"/>
          <p:cNvSpPr txBox="1">
            <a:spLocks noGrp="1"/>
          </p:cNvSpPr>
          <p:nvPr>
            <p:ph type="sldNum" idx="12"/>
          </p:nvPr>
        </p:nvSpPr>
        <p:spPr>
          <a:xfrm>
            <a:off x="3884613" y="8686171"/>
            <a:ext cx="2971800" cy="45786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pPr marL="0" marR="0" lvl="0" indent="0" algn="r" rtl="0">
                <a:spcBef>
                  <a:spcPts val="0"/>
                </a:spcBef>
                <a:spcAft>
                  <a:spcPts val="0"/>
                </a:spcAft>
                <a:buNone/>
              </a:pPr>
              <a:t>10</a:t>
            </a:fld>
            <a:endParaRPr sz="1200" dirty="0">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615274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Instron</a:t>
            </a:r>
            <a:r>
              <a:rPr lang="en-US" dirty="0" smtClean="0"/>
              <a:t> Grips – I requested the Missing PPTX but since we’re not editing, can</a:t>
            </a:r>
            <a:r>
              <a:rPr lang="en-US" baseline="0" dirty="0" smtClean="0"/>
              <a:t> live with this for now. Team should post it anyway!!!</a:t>
            </a:r>
            <a:endParaRPr lang="en-US" dirty="0"/>
          </a:p>
        </p:txBody>
      </p:sp>
      <p:sp>
        <p:nvSpPr>
          <p:cNvPr id="4" name="Slide Number Placeholder 3"/>
          <p:cNvSpPr>
            <a:spLocks noGrp="1"/>
          </p:cNvSpPr>
          <p:nvPr>
            <p:ph type="sldNum" sz="quarter" idx="10"/>
          </p:nvPr>
        </p:nvSpPr>
        <p:spPr/>
        <p:txBody>
          <a:bodyPr/>
          <a:lstStyle/>
          <a:p>
            <a:fld id="{BABD60F6-BAA2-4661-A71F-E4C865D8C277}"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BD60F6-BAA2-4661-A71F-E4C865D8C277}"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1B515E-75BB-4132-8AB5-99FC519AA2CD}"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 xmlns:p14="http://schemas.microsoft.com/office/powerpoint/2010/main" val="302799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B515E-75BB-4132-8AB5-99FC519AA2CD}"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 xmlns:p14="http://schemas.microsoft.com/office/powerpoint/2010/main" val="249214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B515E-75BB-4132-8AB5-99FC519AA2CD}"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 xmlns:p14="http://schemas.microsoft.com/office/powerpoint/2010/main" val="2725346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1B515E-75BB-4132-8AB5-99FC519AA2CD}"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 xmlns:p14="http://schemas.microsoft.com/office/powerpoint/2010/main" val="1500599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1B515E-75BB-4132-8AB5-99FC519AA2CD}" type="datetimeFigureOut">
              <a:rPr lang="en-US" smtClean="0"/>
              <a:pPr/>
              <a:t>4/3/2019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 xmlns:p14="http://schemas.microsoft.com/office/powerpoint/2010/main" val="278685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1B515E-75BB-4132-8AB5-99FC519AA2CD}"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 xmlns:p14="http://schemas.microsoft.com/office/powerpoint/2010/main" val="3138395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1B515E-75BB-4132-8AB5-99FC519AA2CD}" type="datetimeFigureOut">
              <a:rPr lang="en-US" smtClean="0"/>
              <a:pPr/>
              <a:t>4/3/2019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 xmlns:p14="http://schemas.microsoft.com/office/powerpoint/2010/main" val="986094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1B515E-75BB-4132-8AB5-99FC519AA2CD}" type="datetimeFigureOut">
              <a:rPr lang="en-US" smtClean="0"/>
              <a:pPr/>
              <a:t>4/3/2019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 xmlns:p14="http://schemas.microsoft.com/office/powerpoint/2010/main" val="223226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B515E-75BB-4132-8AB5-99FC519AA2CD}" type="datetimeFigureOut">
              <a:rPr lang="en-US" smtClean="0"/>
              <a:pPr/>
              <a:t>4/3/2019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 xmlns:p14="http://schemas.microsoft.com/office/powerpoint/2010/main" val="2200528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1B515E-75BB-4132-8AB5-99FC519AA2CD}"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 xmlns:p14="http://schemas.microsoft.com/office/powerpoint/2010/main" val="401480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81B515E-75BB-4132-8AB5-99FC519AA2CD}" type="datetimeFigureOut">
              <a:rPr lang="en-US" smtClean="0"/>
              <a:pPr/>
              <a:t>4/3/2019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FECE67-1379-42AB-868B-E51689C4118C}" type="slidenum">
              <a:rPr lang="en-US" smtClean="0"/>
              <a:pPr/>
              <a:t>‹#›</a:t>
            </a:fld>
            <a:endParaRPr lang="en-US"/>
          </a:p>
        </p:txBody>
      </p:sp>
    </p:spTree>
    <p:extLst>
      <p:ext uri="{BB962C8B-B14F-4D97-AF65-F5344CB8AC3E}">
        <p14:creationId xmlns="" xmlns:p14="http://schemas.microsoft.com/office/powerpoint/2010/main" val="1548349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B515E-75BB-4132-8AB5-99FC519AA2CD}" type="datetimeFigureOut">
              <a:rPr lang="en-US" smtClean="0"/>
              <a:pPr/>
              <a:t>4/3/2019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FECE67-1379-42AB-868B-E51689C4118C}" type="slidenum">
              <a:rPr lang="en-US" smtClean="0"/>
              <a:pPr/>
              <a:t>‹#›</a:t>
            </a:fld>
            <a:endParaRPr lang="en-US"/>
          </a:p>
        </p:txBody>
      </p:sp>
    </p:spTree>
    <p:extLst>
      <p:ext uri="{BB962C8B-B14F-4D97-AF65-F5344CB8AC3E}">
        <p14:creationId xmlns="" xmlns:p14="http://schemas.microsoft.com/office/powerpoint/2010/main" val="4282933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jpeg"/><Relationship Id="rId10" Type="http://schemas.openxmlformats.org/officeDocument/2006/relationships/image" Target="../media/image11.jpeg"/><Relationship Id="rId4" Type="http://schemas.openxmlformats.org/officeDocument/2006/relationships/image" Target="../media/image6.jpe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Creating Stronger Posters</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A Before and After Look at Some Examples</a:t>
            </a:r>
          </a:p>
          <a:p>
            <a:r>
              <a:rPr lang="en-US" dirty="0" smtClean="0"/>
              <a:t>Mid-Term </a:t>
            </a:r>
            <a:r>
              <a:rPr lang="en-US" dirty="0" smtClean="0"/>
              <a:t>Posters</a:t>
            </a:r>
          </a:p>
          <a:p>
            <a:endParaRPr lang="en-US" dirty="0" smtClean="0"/>
          </a:p>
          <a:p>
            <a:r>
              <a:rPr lang="en-US" dirty="0" smtClean="0"/>
              <a:t>By</a:t>
            </a:r>
          </a:p>
          <a:p>
            <a:r>
              <a:rPr lang="en-US" dirty="0" smtClean="0"/>
              <a:t>The Design Lab Staff</a:t>
            </a:r>
            <a:endParaRPr lang="en-US" dirty="0"/>
          </a:p>
        </p:txBody>
      </p:sp>
    </p:spTree>
    <p:extLst>
      <p:ext uri="{BB962C8B-B14F-4D97-AF65-F5344CB8AC3E}">
        <p14:creationId xmlns="" xmlns:p14="http://schemas.microsoft.com/office/powerpoint/2010/main" val="741379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58312" y="4741658"/>
            <a:ext cx="3081018" cy="1765413"/>
          </a:xfrm>
          <a:prstGeom prst="rect">
            <a:avLst/>
          </a:prstGeom>
        </p:spPr>
      </p:pic>
      <p:sp>
        <p:nvSpPr>
          <p:cNvPr id="51" name="Shape 232"/>
          <p:cNvSpPr/>
          <p:nvPr/>
        </p:nvSpPr>
        <p:spPr>
          <a:xfrm>
            <a:off x="5527521" y="1130172"/>
            <a:ext cx="1574044" cy="1402687"/>
          </a:xfrm>
          <a:prstGeom prst="rect">
            <a:avLst/>
          </a:prstGeom>
          <a:solidFill>
            <a:schemeClr val="lt1"/>
          </a:solidFill>
          <a:ln w="38100" cap="flat" cmpd="sng">
            <a:solidFill>
              <a:srgbClr val="18B9C0"/>
            </a:solidFill>
            <a:prstDash val="solid"/>
            <a:round/>
            <a:headEnd type="none" w="sm" len="sm"/>
            <a:tailEnd type="none" w="sm" len="sm"/>
          </a:ln>
        </p:spPr>
        <p:txBody>
          <a:bodyPr spcFirstLastPara="1" wrap="square" lIns="57137" tIns="9519" rIns="57137" bIns="9519" anchor="t" anchorCtr="0">
            <a:noAutofit/>
          </a:bodyPr>
          <a:lstStyle/>
          <a:p>
            <a:pPr marL="142852" indent="-142852">
              <a:buFont typeface="Arial" panose="020B0604020202020204" pitchFamily="34" charset="0"/>
              <a:buChar char="•"/>
            </a:pPr>
            <a:endParaRPr lang="en-US" sz="1100" dirty="0" smtClean="0">
              <a:solidFill>
                <a:schemeClr val="dk1"/>
              </a:solidFill>
              <a:latin typeface="Calibri"/>
              <a:ea typeface="Calibri"/>
              <a:cs typeface="Calibri"/>
              <a:sym typeface="Calibri"/>
            </a:endParaRPr>
          </a:p>
          <a:p>
            <a:pPr marL="142852" indent="-142852">
              <a:buFont typeface="Arial" panose="020B0604020202020204" pitchFamily="34" charset="0"/>
              <a:buChar char="•"/>
            </a:pPr>
            <a:r>
              <a:rPr lang="en-US" sz="1100" dirty="0" smtClean="0">
                <a:solidFill>
                  <a:schemeClr val="dk1"/>
                </a:solidFill>
                <a:latin typeface="Calibri"/>
                <a:ea typeface="Calibri"/>
                <a:cs typeface="Calibri"/>
                <a:sym typeface="Calibri"/>
              </a:rPr>
              <a:t>Fall 2018 Disc Fabrication</a:t>
            </a:r>
          </a:p>
          <a:p>
            <a:endParaRPr sz="1100" dirty="0">
              <a:solidFill>
                <a:schemeClr val="dk1"/>
              </a:solidFill>
              <a:latin typeface="Calibri"/>
              <a:ea typeface="Calibri"/>
              <a:cs typeface="Calibri"/>
              <a:sym typeface="Calibri"/>
            </a:endParaRPr>
          </a:p>
        </p:txBody>
      </p:sp>
      <p:sp>
        <p:nvSpPr>
          <p:cNvPr id="43" name="Shape 232"/>
          <p:cNvSpPr/>
          <p:nvPr/>
        </p:nvSpPr>
        <p:spPr>
          <a:xfrm>
            <a:off x="190500" y="1131274"/>
            <a:ext cx="1301750" cy="1405023"/>
          </a:xfrm>
          <a:prstGeom prst="rect">
            <a:avLst/>
          </a:prstGeom>
          <a:solidFill>
            <a:schemeClr val="lt1"/>
          </a:solidFill>
          <a:ln w="38100" cap="flat" cmpd="sng">
            <a:solidFill>
              <a:srgbClr val="18B9C0"/>
            </a:solidFill>
            <a:prstDash val="solid"/>
            <a:round/>
            <a:headEnd type="none" w="sm" len="sm"/>
            <a:tailEnd type="none" w="sm" len="sm"/>
          </a:ln>
        </p:spPr>
        <p:txBody>
          <a:bodyPr spcFirstLastPara="1" wrap="square" lIns="57137" tIns="9519" rIns="57137" bIns="9519" anchor="t" anchorCtr="0">
            <a:noAutofit/>
          </a:bodyPr>
          <a:lstStyle/>
          <a:p>
            <a:endParaRPr lang="en-US" sz="1100" dirty="0">
              <a:solidFill>
                <a:schemeClr val="dk1"/>
              </a:solidFill>
              <a:latin typeface="Calibri"/>
              <a:ea typeface="Calibri"/>
              <a:cs typeface="Calibri"/>
              <a:sym typeface="Calibri"/>
            </a:endParaRPr>
          </a:p>
          <a:p>
            <a:pPr marL="142852" indent="-142852">
              <a:buFont typeface="Arial" panose="020B0604020202020204" pitchFamily="34" charset="0"/>
              <a:buChar char="•"/>
            </a:pPr>
            <a:r>
              <a:rPr lang="en-US" sz="1000" dirty="0" smtClean="0">
                <a:solidFill>
                  <a:schemeClr val="dk1"/>
                </a:solidFill>
                <a:latin typeface="Calibri"/>
                <a:ea typeface="Calibri"/>
                <a:cs typeface="Calibri"/>
                <a:sym typeface="Calibri"/>
              </a:rPr>
              <a:t>Develop a </a:t>
            </a:r>
            <a:r>
              <a:rPr lang="en-US" sz="1000" b="1" dirty="0" smtClean="0">
                <a:solidFill>
                  <a:schemeClr val="dk1"/>
                </a:solidFill>
                <a:latin typeface="Calibri"/>
                <a:ea typeface="Calibri"/>
                <a:cs typeface="Calibri"/>
                <a:sym typeface="Calibri"/>
              </a:rPr>
              <a:t>Sensory Feature </a:t>
            </a:r>
            <a:r>
              <a:rPr lang="en-US" sz="1000" dirty="0" smtClean="0">
                <a:solidFill>
                  <a:schemeClr val="dk1"/>
                </a:solidFill>
                <a:latin typeface="Calibri"/>
                <a:ea typeface="Calibri"/>
                <a:cs typeface="Calibri"/>
                <a:sym typeface="Calibri"/>
              </a:rPr>
              <a:t>for </a:t>
            </a:r>
            <a:r>
              <a:rPr lang="en-US" sz="1000" b="1" dirty="0" smtClean="0">
                <a:solidFill>
                  <a:schemeClr val="dk1"/>
                </a:solidFill>
                <a:latin typeface="Calibri"/>
                <a:ea typeface="Calibri"/>
                <a:cs typeface="Calibri"/>
                <a:sym typeface="Calibri"/>
              </a:rPr>
              <a:t>Developmentally Disabled </a:t>
            </a:r>
            <a:r>
              <a:rPr lang="en-US" sz="1000" dirty="0" smtClean="0">
                <a:solidFill>
                  <a:schemeClr val="dk1"/>
                </a:solidFill>
                <a:latin typeface="Calibri"/>
                <a:ea typeface="Calibri"/>
                <a:cs typeface="Calibri"/>
                <a:sym typeface="Calibri"/>
              </a:rPr>
              <a:t>Users</a:t>
            </a:r>
          </a:p>
          <a:p>
            <a:pPr marL="142852" indent="-142852">
              <a:buFont typeface="Arial" panose="020B0604020202020204" pitchFamily="34" charset="0"/>
              <a:buChar char="•"/>
            </a:pPr>
            <a:r>
              <a:rPr lang="en-US" sz="1000" b="1" dirty="0">
                <a:solidFill>
                  <a:schemeClr val="dk1"/>
                </a:solidFill>
                <a:latin typeface="Calibri"/>
                <a:ea typeface="Calibri"/>
                <a:cs typeface="Calibri"/>
                <a:sym typeface="Calibri"/>
              </a:rPr>
              <a:t>S</a:t>
            </a:r>
            <a:r>
              <a:rPr lang="en-US" sz="1000" b="1" dirty="0" smtClean="0">
                <a:solidFill>
                  <a:schemeClr val="dk1"/>
                </a:solidFill>
                <a:latin typeface="Calibri"/>
                <a:ea typeface="Calibri"/>
                <a:cs typeface="Calibri"/>
                <a:sym typeface="Calibri"/>
              </a:rPr>
              <a:t>afe, interactive, automated, </a:t>
            </a:r>
            <a:r>
              <a:rPr lang="en-US" sz="1000" dirty="0" smtClean="0">
                <a:solidFill>
                  <a:schemeClr val="dk1"/>
                </a:solidFill>
                <a:latin typeface="Calibri"/>
                <a:ea typeface="Calibri"/>
                <a:cs typeface="Calibri"/>
                <a:sym typeface="Calibri"/>
              </a:rPr>
              <a:t>and</a:t>
            </a:r>
            <a:r>
              <a:rPr lang="en-US" sz="1000" b="1" dirty="0" smtClean="0">
                <a:solidFill>
                  <a:schemeClr val="dk1"/>
                </a:solidFill>
                <a:latin typeface="Calibri"/>
                <a:ea typeface="Calibri"/>
                <a:cs typeface="Calibri"/>
                <a:sym typeface="Calibri"/>
              </a:rPr>
              <a:t> easy to use.</a:t>
            </a:r>
          </a:p>
        </p:txBody>
      </p:sp>
      <p:sp>
        <p:nvSpPr>
          <p:cNvPr id="61" name="Shape 232"/>
          <p:cNvSpPr/>
          <p:nvPr/>
        </p:nvSpPr>
        <p:spPr>
          <a:xfrm>
            <a:off x="7111131" y="1135159"/>
            <a:ext cx="1848595" cy="1402687"/>
          </a:xfrm>
          <a:prstGeom prst="rect">
            <a:avLst/>
          </a:prstGeom>
          <a:solidFill>
            <a:schemeClr val="lt1"/>
          </a:solidFill>
          <a:ln w="38100" cap="flat" cmpd="sng">
            <a:solidFill>
              <a:srgbClr val="18B9C0"/>
            </a:solidFill>
            <a:prstDash val="solid"/>
            <a:round/>
            <a:headEnd type="none" w="sm" len="sm"/>
            <a:tailEnd type="none" w="sm" len="sm"/>
          </a:ln>
        </p:spPr>
        <p:txBody>
          <a:bodyPr spcFirstLastPara="1" wrap="square" lIns="57137" tIns="9519" rIns="57137" bIns="9519" anchor="t" anchorCtr="0">
            <a:noAutofit/>
          </a:bodyPr>
          <a:lstStyle/>
          <a:p>
            <a:pPr marL="142852" indent="-142852">
              <a:buFont typeface="Arial" panose="020B0604020202020204" pitchFamily="34" charset="0"/>
              <a:buChar char="•"/>
            </a:pPr>
            <a:endParaRPr lang="en-US" sz="1100" dirty="0" smtClean="0">
              <a:solidFill>
                <a:schemeClr val="dk1"/>
              </a:solidFill>
              <a:latin typeface="Calibri"/>
              <a:ea typeface="Calibri"/>
              <a:cs typeface="Calibri"/>
              <a:sym typeface="Calibri"/>
            </a:endParaRPr>
          </a:p>
          <a:p>
            <a:pPr marL="142852" indent="-142852">
              <a:buFont typeface="Arial" panose="020B0604020202020204" pitchFamily="34" charset="0"/>
              <a:buChar char="•"/>
            </a:pPr>
            <a:r>
              <a:rPr lang="en-US" sz="1100" dirty="0" smtClean="0">
                <a:solidFill>
                  <a:schemeClr val="dk1"/>
                </a:solidFill>
                <a:latin typeface="Calibri"/>
                <a:ea typeface="Calibri"/>
                <a:cs typeface="Calibri"/>
                <a:sym typeface="Calibri"/>
              </a:rPr>
              <a:t>Sand disc selection from external vendor complete.</a:t>
            </a:r>
          </a:p>
          <a:p>
            <a:endParaRPr sz="1100" dirty="0">
              <a:solidFill>
                <a:schemeClr val="dk1"/>
              </a:solidFill>
              <a:latin typeface="Calibri"/>
              <a:ea typeface="Calibri"/>
              <a:cs typeface="Calibri"/>
              <a:sym typeface="Calibri"/>
            </a:endParaRPr>
          </a:p>
        </p:txBody>
      </p:sp>
      <p:sp>
        <p:nvSpPr>
          <p:cNvPr id="33" name="Shape 232"/>
          <p:cNvSpPr/>
          <p:nvPr/>
        </p:nvSpPr>
        <p:spPr>
          <a:xfrm>
            <a:off x="2857500" y="1127800"/>
            <a:ext cx="2660454" cy="1406161"/>
          </a:xfrm>
          <a:prstGeom prst="rect">
            <a:avLst/>
          </a:prstGeom>
          <a:solidFill>
            <a:schemeClr val="lt1"/>
          </a:solidFill>
          <a:ln w="38100" cap="flat" cmpd="sng">
            <a:solidFill>
              <a:srgbClr val="18B9C0"/>
            </a:solidFill>
            <a:prstDash val="solid"/>
            <a:round/>
            <a:headEnd type="none" w="sm" len="sm"/>
            <a:tailEnd type="none" w="sm" len="sm"/>
          </a:ln>
        </p:spPr>
        <p:txBody>
          <a:bodyPr spcFirstLastPara="1" wrap="square" lIns="57137" tIns="9519" rIns="57137" bIns="9519" anchor="t" anchorCtr="0">
            <a:noAutofit/>
          </a:bodyPr>
          <a:lstStyle/>
          <a:p>
            <a:endParaRPr lang="en-US" sz="1050" dirty="0" smtClean="0">
              <a:solidFill>
                <a:schemeClr val="dk1"/>
              </a:solidFill>
              <a:latin typeface="Calibri"/>
              <a:ea typeface="Calibri"/>
              <a:cs typeface="Calibri"/>
              <a:sym typeface="Calibri"/>
            </a:endParaRPr>
          </a:p>
          <a:p>
            <a:pPr marL="142852" indent="-142852">
              <a:buFont typeface="Arial" panose="020B0604020202020204" pitchFamily="34" charset="0"/>
              <a:buChar char="•"/>
            </a:pPr>
            <a:r>
              <a:rPr lang="en-US" sz="1050" dirty="0" smtClean="0">
                <a:solidFill>
                  <a:schemeClr val="dk1"/>
                </a:solidFill>
                <a:latin typeface="Calibri"/>
                <a:ea typeface="Calibri"/>
                <a:cs typeface="Calibri"/>
                <a:sym typeface="Calibri"/>
              </a:rPr>
              <a:t>Preliminary frame design</a:t>
            </a:r>
            <a:br>
              <a:rPr lang="en-US" sz="1050" dirty="0" smtClean="0">
                <a:solidFill>
                  <a:schemeClr val="dk1"/>
                </a:solidFill>
                <a:latin typeface="Calibri"/>
                <a:ea typeface="Calibri"/>
                <a:cs typeface="Calibri"/>
                <a:sym typeface="Calibri"/>
              </a:rPr>
            </a:br>
            <a:r>
              <a:rPr lang="en-US" sz="1050" dirty="0" smtClean="0">
                <a:solidFill>
                  <a:schemeClr val="dk1"/>
                </a:solidFill>
                <a:latin typeface="Calibri"/>
                <a:ea typeface="Calibri"/>
                <a:cs typeface="Calibri"/>
                <a:sym typeface="Calibri"/>
              </a:rPr>
              <a:t>was completed (Fall 2018)</a:t>
            </a:r>
          </a:p>
          <a:p>
            <a:pPr marL="142852" indent="-142852">
              <a:buFont typeface="Arial" panose="020B0604020202020204" pitchFamily="34" charset="0"/>
              <a:buChar char="•"/>
            </a:pPr>
            <a:r>
              <a:rPr lang="en-US" sz="1050" dirty="0" smtClean="0">
                <a:solidFill>
                  <a:schemeClr val="dk1"/>
                </a:solidFill>
                <a:latin typeface="Calibri"/>
                <a:ea typeface="Calibri"/>
                <a:cs typeface="Calibri"/>
                <a:sym typeface="Calibri"/>
              </a:rPr>
              <a:t>Specs given to previous team:</a:t>
            </a:r>
          </a:p>
          <a:p>
            <a:pPr marL="344488" lvl="1" indent="-225425">
              <a:buFont typeface="Arial" panose="020B0604020202020204" pitchFamily="34" charset="0"/>
              <a:buChar char="•"/>
            </a:pPr>
            <a:r>
              <a:rPr lang="en-US" sz="1050" dirty="0" smtClean="0">
                <a:solidFill>
                  <a:schemeClr val="dk1"/>
                </a:solidFill>
                <a:latin typeface="Calibri"/>
                <a:ea typeface="Calibri"/>
                <a:cs typeface="Calibri"/>
                <a:sym typeface="Calibri"/>
              </a:rPr>
              <a:t>Fit within 2.5’x2.5’ column</a:t>
            </a:r>
          </a:p>
          <a:p>
            <a:pPr lvl="3"/>
            <a:endParaRPr lang="en-US" sz="1050" dirty="0">
              <a:solidFill>
                <a:schemeClr val="dk1"/>
              </a:solidFill>
              <a:latin typeface="Calibri"/>
              <a:ea typeface="Calibri"/>
              <a:cs typeface="Calibri"/>
              <a:sym typeface="Calibri"/>
            </a:endParaRPr>
          </a:p>
          <a:p>
            <a:pPr marL="142852" indent="-142852">
              <a:buFont typeface="Arial" panose="020B0604020202020204" pitchFamily="34" charset="0"/>
              <a:buChar char="•"/>
            </a:pPr>
            <a:endParaRPr sz="1050" dirty="0">
              <a:solidFill>
                <a:schemeClr val="dk1"/>
              </a:solidFill>
              <a:latin typeface="Calibri"/>
              <a:ea typeface="Calibri"/>
              <a:cs typeface="Calibri"/>
              <a:sym typeface="Calibri"/>
            </a:endParaRPr>
          </a:p>
        </p:txBody>
      </p:sp>
      <p:sp>
        <p:nvSpPr>
          <p:cNvPr id="22" name="Shape 233">
            <a:extLst>
              <a:ext uri="{FF2B5EF4-FFF2-40B4-BE49-F238E27FC236}">
                <a16:creationId xmlns:a16="http://schemas.microsoft.com/office/drawing/2014/main" xmlns="" id="{8E08DBFB-987F-4C7A-8F36-AD3F36AE76F8}"/>
              </a:ext>
            </a:extLst>
          </p:cNvPr>
          <p:cNvSpPr/>
          <p:nvPr/>
        </p:nvSpPr>
        <p:spPr>
          <a:xfrm>
            <a:off x="2857500" y="920243"/>
            <a:ext cx="6095976" cy="273063"/>
          </a:xfrm>
          <a:prstGeom prst="round2SameRect">
            <a:avLst>
              <a:gd name="adj1" fmla="val 18120"/>
              <a:gd name="adj2" fmla="val 0"/>
            </a:avLst>
          </a:prstGeom>
          <a:solidFill>
            <a:srgbClr val="18B9C0"/>
          </a:solidFill>
          <a:ln w="38100" cap="flat" cmpd="sng">
            <a:solidFill>
              <a:srgbClr val="B7CCE4"/>
            </a:solidFill>
            <a:prstDash val="solid"/>
            <a:round/>
            <a:headEnd type="none" w="sm" len="sm"/>
            <a:tailEnd type="none" w="sm" len="sm"/>
          </a:ln>
        </p:spPr>
        <p:txBody>
          <a:bodyPr spcFirstLastPara="1" wrap="square" lIns="152376" tIns="9519" rIns="19047" bIns="9519" anchor="t" anchorCtr="0">
            <a:spAutoFit/>
          </a:bodyPr>
          <a:lstStyle/>
          <a:p>
            <a:pPr algn="ctr"/>
            <a:r>
              <a:rPr lang="en-US" sz="1500" b="1" dirty="0" smtClean="0">
                <a:solidFill>
                  <a:schemeClr val="lt1"/>
                </a:solidFill>
              </a:rPr>
              <a:t>Sand Feature Evolution</a:t>
            </a:r>
            <a:endParaRPr sz="1400" b="1" dirty="0">
              <a:solidFill>
                <a:schemeClr val="lt1"/>
              </a:solidFill>
              <a:latin typeface="Arial"/>
              <a:ea typeface="Arial"/>
              <a:cs typeface="Arial"/>
              <a:sym typeface="Arial"/>
            </a:endParaRPr>
          </a:p>
        </p:txBody>
      </p:sp>
      <p:pic>
        <p:nvPicPr>
          <p:cNvPr id="225" name="Shape 225" descr="https://www.renarc.org/images/stories/Logos/renarc-gray.png"/>
          <p:cNvPicPr preferRelativeResize="0"/>
          <p:nvPr/>
        </p:nvPicPr>
        <p:blipFill rotWithShape="1">
          <a:blip r:embed="rId4" cstate="print">
            <a:alphaModFix/>
          </a:blip>
          <a:srcRect r="37023"/>
          <a:stretch/>
        </p:blipFill>
        <p:spPr>
          <a:xfrm>
            <a:off x="7559040" y="114300"/>
            <a:ext cx="1378585" cy="605119"/>
          </a:xfrm>
          <a:prstGeom prst="rect">
            <a:avLst/>
          </a:prstGeom>
          <a:noFill/>
          <a:ln>
            <a:noFill/>
          </a:ln>
        </p:spPr>
      </p:pic>
      <p:pic>
        <p:nvPicPr>
          <p:cNvPr id="226" name="Shape 226" descr="designLab_logo copy.jpg"/>
          <p:cNvPicPr preferRelativeResize="0"/>
          <p:nvPr/>
        </p:nvPicPr>
        <p:blipFill rotWithShape="1">
          <a:blip r:embed="rId5" cstate="print">
            <a:alphaModFix/>
          </a:blip>
          <a:srcRect/>
          <a:stretch/>
        </p:blipFill>
        <p:spPr>
          <a:xfrm>
            <a:off x="304354" y="317500"/>
            <a:ext cx="1187896" cy="381000"/>
          </a:xfrm>
          <a:prstGeom prst="rect">
            <a:avLst/>
          </a:prstGeom>
          <a:noFill/>
          <a:ln>
            <a:noFill/>
          </a:ln>
        </p:spPr>
      </p:pic>
      <p:sp>
        <p:nvSpPr>
          <p:cNvPr id="228" name="Shape 228"/>
          <p:cNvSpPr txBox="1"/>
          <p:nvPr/>
        </p:nvSpPr>
        <p:spPr>
          <a:xfrm>
            <a:off x="2992344" y="59302"/>
            <a:ext cx="3159313" cy="464875"/>
          </a:xfrm>
          <a:prstGeom prst="rect">
            <a:avLst/>
          </a:prstGeom>
          <a:noFill/>
          <a:ln>
            <a:noFill/>
          </a:ln>
        </p:spPr>
        <p:txBody>
          <a:bodyPr spcFirstLastPara="1" wrap="square" lIns="19039" tIns="9519" rIns="19039" bIns="9519" anchor="t" anchorCtr="0">
            <a:noAutofit/>
          </a:bodyPr>
          <a:lstStyle/>
          <a:p>
            <a:pPr algn="ctr"/>
            <a:r>
              <a:rPr lang="en-US" sz="2900" dirty="0">
                <a:solidFill>
                  <a:schemeClr val="dk1"/>
                </a:solidFill>
                <a:latin typeface="Calibri"/>
                <a:ea typeface="Calibri"/>
                <a:cs typeface="Calibri"/>
                <a:sym typeface="Calibri"/>
              </a:rPr>
              <a:t>ARC Sensory Feature</a:t>
            </a:r>
            <a:endParaRPr dirty="0"/>
          </a:p>
        </p:txBody>
      </p:sp>
      <p:sp>
        <p:nvSpPr>
          <p:cNvPr id="233" name="Shape 233"/>
          <p:cNvSpPr/>
          <p:nvPr/>
        </p:nvSpPr>
        <p:spPr>
          <a:xfrm>
            <a:off x="186558" y="939602"/>
            <a:ext cx="2529313" cy="273063"/>
          </a:xfrm>
          <a:prstGeom prst="round2SameRect">
            <a:avLst>
              <a:gd name="adj1" fmla="val 18120"/>
              <a:gd name="adj2" fmla="val 0"/>
            </a:avLst>
          </a:prstGeom>
          <a:solidFill>
            <a:srgbClr val="18B9C0"/>
          </a:solidFill>
          <a:ln w="38100" cap="flat" cmpd="sng">
            <a:solidFill>
              <a:srgbClr val="B7CCE4"/>
            </a:solidFill>
            <a:prstDash val="solid"/>
            <a:round/>
            <a:headEnd type="none" w="sm" len="sm"/>
            <a:tailEnd type="none" w="sm" len="sm"/>
          </a:ln>
        </p:spPr>
        <p:txBody>
          <a:bodyPr spcFirstLastPara="1" wrap="square" lIns="19044" tIns="9519" rIns="19044" bIns="9519" anchor="t" anchorCtr="0">
            <a:noAutofit/>
          </a:bodyPr>
          <a:lstStyle/>
          <a:p>
            <a:pPr algn="ctr"/>
            <a:r>
              <a:rPr lang="en-US" sz="1500" b="1" dirty="0" smtClean="0">
                <a:solidFill>
                  <a:schemeClr val="lt1"/>
                </a:solidFill>
              </a:rPr>
              <a:t>Project Objective</a:t>
            </a:r>
            <a:endParaRPr sz="1400" b="1" dirty="0">
              <a:solidFill>
                <a:schemeClr val="lt1"/>
              </a:solidFill>
              <a:latin typeface="Arial"/>
              <a:ea typeface="Arial"/>
              <a:cs typeface="Arial"/>
              <a:sym typeface="Arial"/>
            </a:endParaRPr>
          </a:p>
        </p:txBody>
      </p:sp>
      <p:cxnSp>
        <p:nvCxnSpPr>
          <p:cNvPr id="81" name="Straight Connector 80">
            <a:extLst>
              <a:ext uri="{FF2B5EF4-FFF2-40B4-BE49-F238E27FC236}">
                <a16:creationId xmlns:a16="http://schemas.microsoft.com/office/drawing/2014/main" xmlns="" id="{58BD4A7A-AAFC-4209-9834-37C840F2220E}"/>
              </a:ext>
            </a:extLst>
          </p:cNvPr>
          <p:cNvCxnSpPr/>
          <p:nvPr/>
        </p:nvCxnSpPr>
        <p:spPr>
          <a:xfrm>
            <a:off x="190500" y="6492875"/>
            <a:ext cx="8763000" cy="0"/>
          </a:xfrm>
          <a:prstGeom prst="line">
            <a:avLst/>
          </a:prstGeom>
          <a:ln w="76200">
            <a:solidFill>
              <a:srgbClr val="18B9C0"/>
            </a:solidFill>
          </a:ln>
        </p:spPr>
        <p:style>
          <a:lnRef idx="1">
            <a:schemeClr val="accent1"/>
          </a:lnRef>
          <a:fillRef idx="0">
            <a:schemeClr val="accent1"/>
          </a:fillRef>
          <a:effectRef idx="0">
            <a:schemeClr val="accent1"/>
          </a:effectRef>
          <a:fontRef idx="minor">
            <a:schemeClr val="tx1"/>
          </a:fontRef>
        </p:style>
      </p:cxnSp>
      <p:sp>
        <p:nvSpPr>
          <p:cNvPr id="27" name="Shape 233">
            <a:extLst>
              <a:ext uri="{FF2B5EF4-FFF2-40B4-BE49-F238E27FC236}">
                <a16:creationId xmlns:a16="http://schemas.microsoft.com/office/drawing/2014/main" xmlns="" id="{7345A26B-66ED-4F0A-B56B-642351B45C8D}"/>
              </a:ext>
            </a:extLst>
          </p:cNvPr>
          <p:cNvSpPr/>
          <p:nvPr/>
        </p:nvSpPr>
        <p:spPr>
          <a:xfrm>
            <a:off x="6301740" y="4991412"/>
            <a:ext cx="2651736" cy="273063"/>
          </a:xfrm>
          <a:prstGeom prst="round2SameRect">
            <a:avLst>
              <a:gd name="adj1" fmla="val 18120"/>
              <a:gd name="adj2" fmla="val 0"/>
            </a:avLst>
          </a:prstGeom>
          <a:solidFill>
            <a:srgbClr val="18B9C0"/>
          </a:solidFill>
          <a:ln w="38100" cap="flat" cmpd="sng">
            <a:solidFill>
              <a:srgbClr val="B7CCE4"/>
            </a:solidFill>
            <a:prstDash val="solid"/>
            <a:round/>
            <a:headEnd type="none" w="sm" len="sm"/>
            <a:tailEnd type="none" w="sm" len="sm"/>
          </a:ln>
        </p:spPr>
        <p:txBody>
          <a:bodyPr spcFirstLastPara="1" wrap="square" lIns="19047" tIns="9519" rIns="19044" bIns="9519" anchor="t" anchorCtr="0">
            <a:noAutofit/>
          </a:bodyPr>
          <a:lstStyle/>
          <a:p>
            <a:pPr algn="ctr"/>
            <a:r>
              <a:rPr lang="en-US" sz="1500" b="1" dirty="0" smtClean="0">
                <a:solidFill>
                  <a:schemeClr val="lt1"/>
                </a:solidFill>
              </a:rPr>
              <a:t>Remaining Work</a:t>
            </a:r>
            <a:endParaRPr sz="1400" b="1" dirty="0">
              <a:solidFill>
                <a:schemeClr val="lt1"/>
              </a:solidFill>
              <a:latin typeface="Arial"/>
              <a:ea typeface="Arial"/>
              <a:cs typeface="Arial"/>
              <a:sym typeface="Arial"/>
            </a:endParaRPr>
          </a:p>
        </p:txBody>
      </p:sp>
      <p:cxnSp>
        <p:nvCxnSpPr>
          <p:cNvPr id="12" name="Straight Connector 11">
            <a:extLst>
              <a:ext uri="{FF2B5EF4-FFF2-40B4-BE49-F238E27FC236}">
                <a16:creationId xmlns:a16="http://schemas.microsoft.com/office/drawing/2014/main" xmlns="" id="{3B987F53-E7DE-4F15-A261-042BD9A15421}"/>
              </a:ext>
            </a:extLst>
          </p:cNvPr>
          <p:cNvCxnSpPr/>
          <p:nvPr/>
        </p:nvCxnSpPr>
        <p:spPr>
          <a:xfrm>
            <a:off x="186559" y="849354"/>
            <a:ext cx="8763000" cy="0"/>
          </a:xfrm>
          <a:prstGeom prst="line">
            <a:avLst/>
          </a:prstGeom>
          <a:ln w="76200"/>
        </p:spPr>
        <p:style>
          <a:lnRef idx="1">
            <a:schemeClr val="accent5"/>
          </a:lnRef>
          <a:fillRef idx="0">
            <a:schemeClr val="accent5"/>
          </a:fillRef>
          <a:effectRef idx="0">
            <a:schemeClr val="accent5"/>
          </a:effectRef>
          <a:fontRef idx="minor">
            <a:schemeClr val="tx1"/>
          </a:fontRef>
        </p:style>
      </p:cxnSp>
      <p:grpSp>
        <p:nvGrpSpPr>
          <p:cNvPr id="4" name="Group 3"/>
          <p:cNvGrpSpPr/>
          <p:nvPr/>
        </p:nvGrpSpPr>
        <p:grpSpPr>
          <a:xfrm>
            <a:off x="3863555" y="2970426"/>
            <a:ext cx="3550433" cy="1933006"/>
            <a:chOff x="7329487" y="12557760"/>
            <a:chExt cx="29232224" cy="12289535"/>
          </a:xfrm>
        </p:grpSpPr>
        <p:sp>
          <p:nvSpPr>
            <p:cNvPr id="6" name="Freeform 5"/>
            <p:cNvSpPr/>
            <p:nvPr/>
          </p:nvSpPr>
          <p:spPr>
            <a:xfrm>
              <a:off x="7329487" y="12557760"/>
              <a:ext cx="9744074" cy="12289535"/>
            </a:xfrm>
            <a:custGeom>
              <a:avLst/>
              <a:gdLst>
                <a:gd name="connsiteX0" fmla="*/ 0 w 9744074"/>
                <a:gd name="connsiteY0" fmla="*/ 0 h 12289536"/>
                <a:gd name="connsiteX1" fmla="*/ 9744074 w 9744074"/>
                <a:gd name="connsiteY1" fmla="*/ 0 h 12289536"/>
                <a:gd name="connsiteX2" fmla="*/ 9744074 w 9744074"/>
                <a:gd name="connsiteY2" fmla="*/ 12289536 h 12289536"/>
                <a:gd name="connsiteX3" fmla="*/ 0 w 9744074"/>
                <a:gd name="connsiteY3" fmla="*/ 12289536 h 12289536"/>
                <a:gd name="connsiteX4" fmla="*/ 0 w 9744074"/>
                <a:gd name="connsiteY4" fmla="*/ 0 h 1228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4074" h="12289536">
                  <a:moveTo>
                    <a:pt x="0" y="0"/>
                  </a:moveTo>
                  <a:lnTo>
                    <a:pt x="9744074" y="0"/>
                  </a:lnTo>
                  <a:lnTo>
                    <a:pt x="9744074" y="12289536"/>
                  </a:lnTo>
                  <a:lnTo>
                    <a:pt x="0" y="12289536"/>
                  </a:lnTo>
                  <a:lnTo>
                    <a:pt x="0" y="0"/>
                  </a:lnTo>
                  <a:close/>
                </a:path>
              </a:pathLst>
            </a:custGeom>
            <a:solidFill>
              <a:schemeClr val="bg1"/>
            </a:solidFill>
            <a:ln>
              <a:solidFill>
                <a:srgbClr val="18B9C0"/>
              </a:solidFill>
            </a:ln>
          </p:spPr>
          <p:style>
            <a:lnRef idx="2">
              <a:scrgbClr r="0" g="0" b="0"/>
            </a:lnRef>
            <a:fillRef idx="1">
              <a:scrgbClr r="0" g="0" b="0"/>
            </a:fillRef>
            <a:effectRef idx="0">
              <a:schemeClr val="accent5">
                <a:shade val="80000"/>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algn="ctr" defTabSz="601831">
                <a:lnSpc>
                  <a:spcPct val="90000"/>
                </a:lnSpc>
                <a:spcBef>
                  <a:spcPct val="0"/>
                </a:spcBef>
                <a:spcAft>
                  <a:spcPct val="35000"/>
                </a:spcAft>
              </a:pPr>
              <a:endParaRPr lang="en-US" sz="1400" dirty="0">
                <a:ln>
                  <a:solidFill>
                    <a:schemeClr val="bg1"/>
                  </a:solidFill>
                </a:ln>
              </a:endParaRPr>
            </a:p>
          </p:txBody>
        </p:sp>
        <p:sp>
          <p:nvSpPr>
            <p:cNvPr id="7" name="Freeform 6"/>
            <p:cNvSpPr/>
            <p:nvPr/>
          </p:nvSpPr>
          <p:spPr>
            <a:xfrm>
              <a:off x="17073562" y="12557760"/>
              <a:ext cx="9744074" cy="12289535"/>
            </a:xfrm>
            <a:custGeom>
              <a:avLst/>
              <a:gdLst>
                <a:gd name="connsiteX0" fmla="*/ 0 w 9744074"/>
                <a:gd name="connsiteY0" fmla="*/ 0 h 12289536"/>
                <a:gd name="connsiteX1" fmla="*/ 9744074 w 9744074"/>
                <a:gd name="connsiteY1" fmla="*/ 0 h 12289536"/>
                <a:gd name="connsiteX2" fmla="*/ 9744074 w 9744074"/>
                <a:gd name="connsiteY2" fmla="*/ 12289536 h 12289536"/>
                <a:gd name="connsiteX3" fmla="*/ 0 w 9744074"/>
                <a:gd name="connsiteY3" fmla="*/ 12289536 h 12289536"/>
                <a:gd name="connsiteX4" fmla="*/ 0 w 9744074"/>
                <a:gd name="connsiteY4" fmla="*/ 0 h 1228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4074" h="12289536">
                  <a:moveTo>
                    <a:pt x="0" y="0"/>
                  </a:moveTo>
                  <a:lnTo>
                    <a:pt x="9744074" y="0"/>
                  </a:lnTo>
                  <a:lnTo>
                    <a:pt x="9744074" y="12289536"/>
                  </a:lnTo>
                  <a:lnTo>
                    <a:pt x="0" y="12289536"/>
                  </a:lnTo>
                  <a:lnTo>
                    <a:pt x="0" y="0"/>
                  </a:lnTo>
                  <a:close/>
                </a:path>
              </a:pathLst>
            </a:custGeom>
            <a:solidFill>
              <a:schemeClr val="bg1"/>
            </a:solidFill>
            <a:ln>
              <a:solidFill>
                <a:srgbClr val="18B9C0"/>
              </a:solidFill>
            </a:ln>
          </p:spPr>
          <p:style>
            <a:lnRef idx="2">
              <a:scrgbClr r="0" g="0" b="0"/>
            </a:lnRef>
            <a:fillRef idx="1">
              <a:scrgbClr r="0" g="0" b="0"/>
            </a:fillRef>
            <a:effectRef idx="0">
              <a:schemeClr val="accent5">
                <a:shade val="80000"/>
                <a:hueOff val="102610"/>
                <a:satOff val="-1119"/>
                <a:lumOff val="12789"/>
                <a:alphaOff val="0"/>
              </a:schemeClr>
            </a:effectRef>
            <a:fontRef idx="minor">
              <a:schemeClr val="lt1"/>
            </a:fontRef>
          </p:style>
          <p:txBody>
            <a:bodyPr spcFirstLastPara="0" vert="horz" wrap="square" lIns="247650" tIns="247650" rIns="247650" bIns="247650" numCol="1" spcCol="1270" anchor="ctr" anchorCtr="0">
              <a:noAutofit/>
            </a:bodyPr>
            <a:lstStyle/>
            <a:p>
              <a:pPr algn="ctr" defTabSz="601831">
                <a:lnSpc>
                  <a:spcPct val="90000"/>
                </a:lnSpc>
                <a:spcBef>
                  <a:spcPct val="0"/>
                </a:spcBef>
                <a:spcAft>
                  <a:spcPct val="35000"/>
                </a:spcAft>
              </a:pPr>
              <a:endParaRPr lang="en-US" sz="1400" dirty="0">
                <a:ln>
                  <a:solidFill>
                    <a:schemeClr val="bg1"/>
                  </a:solidFill>
                </a:ln>
              </a:endParaRPr>
            </a:p>
          </p:txBody>
        </p:sp>
        <p:sp>
          <p:nvSpPr>
            <p:cNvPr id="8" name="Freeform 7"/>
            <p:cNvSpPr/>
            <p:nvPr/>
          </p:nvSpPr>
          <p:spPr>
            <a:xfrm>
              <a:off x="26817637" y="12557760"/>
              <a:ext cx="9744074" cy="12289535"/>
            </a:xfrm>
            <a:custGeom>
              <a:avLst/>
              <a:gdLst>
                <a:gd name="connsiteX0" fmla="*/ 0 w 9744074"/>
                <a:gd name="connsiteY0" fmla="*/ 0 h 12289536"/>
                <a:gd name="connsiteX1" fmla="*/ 9744074 w 9744074"/>
                <a:gd name="connsiteY1" fmla="*/ 0 h 12289536"/>
                <a:gd name="connsiteX2" fmla="*/ 9744074 w 9744074"/>
                <a:gd name="connsiteY2" fmla="*/ 12289536 h 12289536"/>
                <a:gd name="connsiteX3" fmla="*/ 0 w 9744074"/>
                <a:gd name="connsiteY3" fmla="*/ 12289536 h 12289536"/>
                <a:gd name="connsiteX4" fmla="*/ 0 w 9744074"/>
                <a:gd name="connsiteY4" fmla="*/ 0 h 1228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4074" h="12289536">
                  <a:moveTo>
                    <a:pt x="0" y="0"/>
                  </a:moveTo>
                  <a:lnTo>
                    <a:pt x="9744074" y="0"/>
                  </a:lnTo>
                  <a:lnTo>
                    <a:pt x="9744074" y="12289536"/>
                  </a:lnTo>
                  <a:lnTo>
                    <a:pt x="0" y="12289536"/>
                  </a:lnTo>
                  <a:lnTo>
                    <a:pt x="0" y="0"/>
                  </a:lnTo>
                  <a:close/>
                </a:path>
              </a:pathLst>
            </a:custGeom>
            <a:solidFill>
              <a:schemeClr val="bg1"/>
            </a:solidFill>
            <a:ln>
              <a:solidFill>
                <a:srgbClr val="18B9C0"/>
              </a:solidFill>
            </a:ln>
          </p:spPr>
          <p:style>
            <a:lnRef idx="2">
              <a:scrgbClr r="0" g="0" b="0"/>
            </a:lnRef>
            <a:fillRef idx="1">
              <a:scrgbClr r="0" g="0" b="0"/>
            </a:fillRef>
            <a:effectRef idx="0">
              <a:schemeClr val="accent5">
                <a:shade val="80000"/>
                <a:hueOff val="205221"/>
                <a:satOff val="-2238"/>
                <a:lumOff val="25579"/>
                <a:alphaOff val="0"/>
              </a:schemeClr>
            </a:effectRef>
            <a:fontRef idx="minor">
              <a:schemeClr val="lt1"/>
            </a:fontRef>
          </p:style>
          <p:txBody>
            <a:bodyPr spcFirstLastPara="0" vert="horz" wrap="square" lIns="247650" tIns="247650" rIns="247650" bIns="247650" numCol="1" spcCol="1270" anchor="ctr" anchorCtr="0">
              <a:noAutofit/>
            </a:bodyPr>
            <a:lstStyle/>
            <a:p>
              <a:pPr algn="ctr" defTabSz="601831">
                <a:lnSpc>
                  <a:spcPct val="90000"/>
                </a:lnSpc>
                <a:spcBef>
                  <a:spcPct val="0"/>
                </a:spcBef>
                <a:spcAft>
                  <a:spcPct val="35000"/>
                </a:spcAft>
              </a:pPr>
              <a:endParaRPr lang="en-US" sz="1400" dirty="0">
                <a:ln>
                  <a:solidFill>
                    <a:schemeClr val="bg1"/>
                  </a:solidFill>
                </a:ln>
              </a:endParaRPr>
            </a:p>
          </p:txBody>
        </p:sp>
      </p:grpSp>
      <p:sp>
        <p:nvSpPr>
          <p:cNvPr id="39" name="Shape 233"/>
          <p:cNvSpPr/>
          <p:nvPr/>
        </p:nvSpPr>
        <p:spPr>
          <a:xfrm>
            <a:off x="3887689" y="2641241"/>
            <a:ext cx="3526299" cy="253875"/>
          </a:xfrm>
          <a:prstGeom prst="round2SameRect">
            <a:avLst>
              <a:gd name="adj1" fmla="val 18120"/>
              <a:gd name="adj2" fmla="val 0"/>
            </a:avLst>
          </a:prstGeom>
          <a:solidFill>
            <a:srgbClr val="18B9C0"/>
          </a:solidFill>
          <a:ln w="38100" cap="flat" cmpd="sng">
            <a:solidFill>
              <a:srgbClr val="B7CCE4"/>
            </a:solidFill>
            <a:prstDash val="solid"/>
            <a:round/>
            <a:headEnd type="none" w="sm" len="sm"/>
            <a:tailEnd type="none" w="sm" len="sm"/>
          </a:ln>
        </p:spPr>
        <p:txBody>
          <a:bodyPr spcFirstLastPara="1" wrap="square" lIns="19044" tIns="9519" rIns="19044" bIns="9519" anchor="t" anchorCtr="0">
            <a:noAutofit/>
          </a:bodyPr>
          <a:lstStyle/>
          <a:p>
            <a:pPr algn="ctr"/>
            <a:r>
              <a:rPr lang="en-US" sz="1500" b="1" dirty="0" smtClean="0">
                <a:solidFill>
                  <a:schemeClr val="lt1"/>
                </a:solidFill>
              </a:rPr>
              <a:t>Frame Design Evolution</a:t>
            </a:r>
            <a:endParaRPr sz="1400" b="1" dirty="0">
              <a:solidFill>
                <a:schemeClr val="lt1"/>
              </a:solidFill>
              <a:latin typeface="Arial"/>
              <a:ea typeface="Arial"/>
              <a:cs typeface="Arial"/>
              <a:sym typeface="Arial"/>
            </a:endParaRPr>
          </a:p>
        </p:txBody>
      </p:sp>
      <p:grpSp>
        <p:nvGrpSpPr>
          <p:cNvPr id="9" name="Group 47"/>
          <p:cNvGrpSpPr/>
          <p:nvPr/>
        </p:nvGrpSpPr>
        <p:grpSpPr>
          <a:xfrm>
            <a:off x="219171" y="2961932"/>
            <a:ext cx="3468909" cy="1454824"/>
            <a:chOff x="7329487" y="12557760"/>
            <a:chExt cx="19488149" cy="12289536"/>
          </a:xfrm>
        </p:grpSpPr>
        <p:sp>
          <p:nvSpPr>
            <p:cNvPr id="49" name="Freeform 48"/>
            <p:cNvSpPr/>
            <p:nvPr/>
          </p:nvSpPr>
          <p:spPr>
            <a:xfrm>
              <a:off x="7329487" y="12557760"/>
              <a:ext cx="9744074" cy="12289536"/>
            </a:xfrm>
            <a:custGeom>
              <a:avLst/>
              <a:gdLst>
                <a:gd name="connsiteX0" fmla="*/ 0 w 9744074"/>
                <a:gd name="connsiteY0" fmla="*/ 0 h 12289536"/>
                <a:gd name="connsiteX1" fmla="*/ 9744074 w 9744074"/>
                <a:gd name="connsiteY1" fmla="*/ 0 h 12289536"/>
                <a:gd name="connsiteX2" fmla="*/ 9744074 w 9744074"/>
                <a:gd name="connsiteY2" fmla="*/ 12289536 h 12289536"/>
                <a:gd name="connsiteX3" fmla="*/ 0 w 9744074"/>
                <a:gd name="connsiteY3" fmla="*/ 12289536 h 12289536"/>
                <a:gd name="connsiteX4" fmla="*/ 0 w 9744074"/>
                <a:gd name="connsiteY4" fmla="*/ 0 h 1228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4074" h="12289536">
                  <a:moveTo>
                    <a:pt x="0" y="0"/>
                  </a:moveTo>
                  <a:lnTo>
                    <a:pt x="9744074" y="0"/>
                  </a:lnTo>
                  <a:lnTo>
                    <a:pt x="9744074" y="12289536"/>
                  </a:lnTo>
                  <a:lnTo>
                    <a:pt x="0" y="12289536"/>
                  </a:lnTo>
                  <a:lnTo>
                    <a:pt x="0" y="0"/>
                  </a:lnTo>
                  <a:close/>
                </a:path>
              </a:pathLst>
            </a:custGeom>
            <a:solidFill>
              <a:schemeClr val="bg1"/>
            </a:solidFill>
            <a:ln>
              <a:solidFill>
                <a:srgbClr val="18B9C0"/>
              </a:solidFill>
            </a:ln>
          </p:spPr>
          <p:style>
            <a:lnRef idx="2">
              <a:scrgbClr r="0" g="0" b="0"/>
            </a:lnRef>
            <a:fillRef idx="1">
              <a:scrgbClr r="0" g="0" b="0"/>
            </a:fillRef>
            <a:effectRef idx="0">
              <a:schemeClr val="accent5">
                <a:shade val="80000"/>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algn="ctr" defTabSz="601831">
                <a:lnSpc>
                  <a:spcPct val="90000"/>
                </a:lnSpc>
                <a:spcBef>
                  <a:spcPct val="0"/>
                </a:spcBef>
                <a:spcAft>
                  <a:spcPct val="35000"/>
                </a:spcAft>
              </a:pPr>
              <a:endParaRPr lang="en-US" sz="1400" dirty="0">
                <a:ln>
                  <a:solidFill>
                    <a:schemeClr val="bg1"/>
                  </a:solidFill>
                </a:ln>
              </a:endParaRPr>
            </a:p>
          </p:txBody>
        </p:sp>
        <p:sp>
          <p:nvSpPr>
            <p:cNvPr id="50" name="Freeform 49"/>
            <p:cNvSpPr/>
            <p:nvPr/>
          </p:nvSpPr>
          <p:spPr>
            <a:xfrm>
              <a:off x="17073562" y="12557760"/>
              <a:ext cx="9744074" cy="12289536"/>
            </a:xfrm>
            <a:custGeom>
              <a:avLst/>
              <a:gdLst>
                <a:gd name="connsiteX0" fmla="*/ 0 w 9744074"/>
                <a:gd name="connsiteY0" fmla="*/ 0 h 12289536"/>
                <a:gd name="connsiteX1" fmla="*/ 9744074 w 9744074"/>
                <a:gd name="connsiteY1" fmla="*/ 0 h 12289536"/>
                <a:gd name="connsiteX2" fmla="*/ 9744074 w 9744074"/>
                <a:gd name="connsiteY2" fmla="*/ 12289536 h 12289536"/>
                <a:gd name="connsiteX3" fmla="*/ 0 w 9744074"/>
                <a:gd name="connsiteY3" fmla="*/ 12289536 h 12289536"/>
                <a:gd name="connsiteX4" fmla="*/ 0 w 9744074"/>
                <a:gd name="connsiteY4" fmla="*/ 0 h 12289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4074" h="12289536">
                  <a:moveTo>
                    <a:pt x="0" y="0"/>
                  </a:moveTo>
                  <a:lnTo>
                    <a:pt x="9744074" y="0"/>
                  </a:lnTo>
                  <a:lnTo>
                    <a:pt x="9744074" y="12289536"/>
                  </a:lnTo>
                  <a:lnTo>
                    <a:pt x="0" y="12289536"/>
                  </a:lnTo>
                  <a:lnTo>
                    <a:pt x="0" y="0"/>
                  </a:lnTo>
                  <a:close/>
                </a:path>
              </a:pathLst>
            </a:custGeom>
            <a:solidFill>
              <a:schemeClr val="bg1"/>
            </a:solidFill>
            <a:ln>
              <a:solidFill>
                <a:srgbClr val="18B9C0"/>
              </a:solidFill>
            </a:ln>
          </p:spPr>
          <p:style>
            <a:lnRef idx="2">
              <a:scrgbClr r="0" g="0" b="0"/>
            </a:lnRef>
            <a:fillRef idx="1">
              <a:scrgbClr r="0" g="0" b="0"/>
            </a:fillRef>
            <a:effectRef idx="0">
              <a:schemeClr val="accent5">
                <a:shade val="80000"/>
                <a:hueOff val="102610"/>
                <a:satOff val="-1119"/>
                <a:lumOff val="12789"/>
                <a:alphaOff val="0"/>
              </a:schemeClr>
            </a:effectRef>
            <a:fontRef idx="minor">
              <a:schemeClr val="lt1"/>
            </a:fontRef>
          </p:style>
          <p:txBody>
            <a:bodyPr spcFirstLastPara="0" vert="horz" wrap="square" lIns="247650" tIns="247650" rIns="247650" bIns="247650" numCol="1" spcCol="1270" anchor="ctr" anchorCtr="0">
              <a:noAutofit/>
            </a:bodyPr>
            <a:lstStyle/>
            <a:p>
              <a:pPr algn="ctr" defTabSz="601831">
                <a:lnSpc>
                  <a:spcPct val="90000"/>
                </a:lnSpc>
                <a:spcBef>
                  <a:spcPct val="0"/>
                </a:spcBef>
                <a:spcAft>
                  <a:spcPct val="35000"/>
                </a:spcAft>
              </a:pPr>
              <a:endParaRPr lang="en-US" sz="1400" dirty="0">
                <a:ln>
                  <a:solidFill>
                    <a:schemeClr val="bg1"/>
                  </a:solidFill>
                </a:ln>
              </a:endParaRPr>
            </a:p>
          </p:txBody>
        </p:sp>
      </p:grpSp>
      <p:sp>
        <p:nvSpPr>
          <p:cNvPr id="53" name="Shape 233"/>
          <p:cNvSpPr/>
          <p:nvPr/>
        </p:nvSpPr>
        <p:spPr>
          <a:xfrm>
            <a:off x="219053" y="2652411"/>
            <a:ext cx="3469027" cy="273063"/>
          </a:xfrm>
          <a:prstGeom prst="round2SameRect">
            <a:avLst>
              <a:gd name="adj1" fmla="val 18120"/>
              <a:gd name="adj2" fmla="val 0"/>
            </a:avLst>
          </a:prstGeom>
          <a:solidFill>
            <a:srgbClr val="18B9C0"/>
          </a:solidFill>
          <a:ln w="38100" cap="flat" cmpd="sng">
            <a:solidFill>
              <a:srgbClr val="B7CCE4"/>
            </a:solidFill>
            <a:prstDash val="solid"/>
            <a:round/>
            <a:headEnd type="none" w="sm" len="sm"/>
            <a:tailEnd type="none" w="sm" len="sm"/>
          </a:ln>
        </p:spPr>
        <p:txBody>
          <a:bodyPr spcFirstLastPara="1" wrap="square" lIns="19044" tIns="9519" rIns="19044" bIns="9519" anchor="t" anchorCtr="0">
            <a:noAutofit/>
          </a:bodyPr>
          <a:lstStyle/>
          <a:p>
            <a:pPr algn="ctr"/>
            <a:r>
              <a:rPr lang="en-US" sz="1500" b="1" dirty="0" smtClean="0">
                <a:solidFill>
                  <a:schemeClr val="lt1"/>
                </a:solidFill>
              </a:rPr>
              <a:t>UI Evolution</a:t>
            </a:r>
            <a:endParaRPr sz="1400" b="1" dirty="0">
              <a:solidFill>
                <a:schemeClr val="lt1"/>
              </a:solidFill>
              <a:latin typeface="Arial"/>
              <a:ea typeface="Arial"/>
              <a:cs typeface="Arial"/>
              <a:sym typeface="Arial"/>
            </a:endParaRPr>
          </a:p>
        </p:txBody>
      </p:sp>
      <p:sp>
        <p:nvSpPr>
          <p:cNvPr id="58" name="Shape 233"/>
          <p:cNvSpPr/>
          <p:nvPr/>
        </p:nvSpPr>
        <p:spPr>
          <a:xfrm>
            <a:off x="190501" y="4470037"/>
            <a:ext cx="3497579" cy="273063"/>
          </a:xfrm>
          <a:prstGeom prst="round2SameRect">
            <a:avLst>
              <a:gd name="adj1" fmla="val 18120"/>
              <a:gd name="adj2" fmla="val 0"/>
            </a:avLst>
          </a:prstGeom>
          <a:solidFill>
            <a:srgbClr val="18B9C0"/>
          </a:solidFill>
          <a:ln w="38100" cap="flat" cmpd="sng">
            <a:solidFill>
              <a:srgbClr val="B7CCE4"/>
            </a:solidFill>
            <a:prstDash val="solid"/>
            <a:round/>
            <a:headEnd type="none" w="sm" len="sm"/>
            <a:tailEnd type="none" w="sm" len="sm"/>
          </a:ln>
        </p:spPr>
        <p:txBody>
          <a:bodyPr spcFirstLastPara="1" wrap="square" lIns="19044" tIns="9519" rIns="19044" bIns="9519" anchor="t" anchorCtr="0">
            <a:noAutofit/>
          </a:bodyPr>
          <a:lstStyle/>
          <a:p>
            <a:pPr algn="ctr"/>
            <a:r>
              <a:rPr lang="en-US" sz="1400" b="1" dirty="0" smtClean="0">
                <a:solidFill>
                  <a:schemeClr val="lt1"/>
                </a:solidFill>
                <a:latin typeface="Arial"/>
                <a:ea typeface="Arial"/>
                <a:cs typeface="Arial"/>
                <a:sym typeface="Arial"/>
              </a:rPr>
              <a:t>User Interface Logic Flow</a:t>
            </a:r>
            <a:endParaRPr sz="1400" b="1" dirty="0">
              <a:solidFill>
                <a:schemeClr val="lt1"/>
              </a:solidFill>
              <a:latin typeface="Arial"/>
              <a:ea typeface="Arial"/>
              <a:cs typeface="Arial"/>
              <a:sym typeface="Arial"/>
            </a:endParaRPr>
          </a:p>
        </p:txBody>
      </p:sp>
      <p:pic>
        <p:nvPicPr>
          <p:cNvPr id="60" name="Picture 59"/>
          <p:cNvPicPr>
            <a:picLocks noChangeAspect="1"/>
          </p:cNvPicPr>
          <p:nvPr/>
        </p:nvPicPr>
        <p:blipFill>
          <a:blip r:embed="rId6" cstate="print">
            <a:clrChange>
              <a:clrFrom>
                <a:srgbClr val="262626"/>
              </a:clrFrom>
              <a:clrTo>
                <a:srgbClr val="262626">
                  <a:alpha val="0"/>
                </a:srgbClr>
              </a:clrTo>
            </a:clrChange>
          </a:blip>
          <a:stretch>
            <a:fillRect/>
          </a:stretch>
        </p:blipFill>
        <p:spPr>
          <a:xfrm>
            <a:off x="4564466" y="1120780"/>
            <a:ext cx="963054" cy="1448939"/>
          </a:xfrm>
          <a:prstGeom prst="rect">
            <a:avLst/>
          </a:prstGeom>
        </p:spPr>
      </p:pic>
      <p:pic>
        <p:nvPicPr>
          <p:cNvPr id="1026" name="Picture 2" descr="GW Schleidt 8&amp;quot; Diameter Home Indoor Art Decorative Tabletop Ornament Black Frame Round Shape Black And White Sand Art Picture"/>
          <p:cNvPicPr>
            <a:picLocks noChangeAspect="1" noChangeArrowheads="1"/>
          </p:cNvPicPr>
          <p:nvPr/>
        </p:nvPicPr>
        <p:blipFill rotWithShape="1">
          <a:blip r:embed="rId7" cstate="print">
            <a:extLst>
              <a:ext uri="{28A0092B-C50C-407E-A947-70E740481C1C}">
                <a14:useLocalDpi xmlns="" xmlns:a14="http://schemas.microsoft.com/office/drawing/2010/main" val="0"/>
              </a:ext>
            </a:extLst>
          </a:blip>
          <a:srcRect t="8798" b="9602"/>
          <a:stretch/>
        </p:blipFill>
        <p:spPr bwMode="auto">
          <a:xfrm>
            <a:off x="7494845" y="1719744"/>
            <a:ext cx="992188" cy="809625"/>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2"/>
          <p:cNvPicPr>
            <a:picLocks noChangeAspect="1"/>
          </p:cNvPicPr>
          <p:nvPr/>
        </p:nvPicPr>
        <p:blipFill>
          <a:blip r:embed="rId8" cstate="print"/>
          <a:stretch>
            <a:fillRect/>
          </a:stretch>
        </p:blipFill>
        <p:spPr>
          <a:xfrm>
            <a:off x="1953625" y="3043924"/>
            <a:ext cx="1667556" cy="1022319"/>
          </a:xfrm>
          <a:prstGeom prst="rect">
            <a:avLst/>
          </a:prstGeom>
        </p:spPr>
      </p:pic>
      <p:sp>
        <p:nvSpPr>
          <p:cNvPr id="14" name="TextBox 13"/>
          <p:cNvSpPr txBox="1"/>
          <p:nvPr/>
        </p:nvSpPr>
        <p:spPr>
          <a:xfrm>
            <a:off x="609600" y="6118860"/>
            <a:ext cx="1821180" cy="83356"/>
          </a:xfrm>
          <a:prstGeom prst="rect">
            <a:avLst/>
          </a:prstGeom>
          <a:noFill/>
        </p:spPr>
        <p:txBody>
          <a:bodyPr wrap="square" lIns="19047" tIns="9523" rIns="19047" bIns="9523" rtlCol="0">
            <a:spAutoFit/>
          </a:bodyPr>
          <a:lstStyle/>
          <a:p>
            <a:endParaRPr lang="en-US" sz="400" dirty="0"/>
          </a:p>
        </p:txBody>
      </p:sp>
      <p:sp>
        <p:nvSpPr>
          <p:cNvPr id="45" name="Shape 233"/>
          <p:cNvSpPr/>
          <p:nvPr/>
        </p:nvSpPr>
        <p:spPr>
          <a:xfrm>
            <a:off x="3887689" y="4991412"/>
            <a:ext cx="2353678" cy="273063"/>
          </a:xfrm>
          <a:prstGeom prst="round2SameRect">
            <a:avLst>
              <a:gd name="adj1" fmla="val 18120"/>
              <a:gd name="adj2" fmla="val 0"/>
            </a:avLst>
          </a:prstGeom>
          <a:solidFill>
            <a:srgbClr val="18B9C0"/>
          </a:solidFill>
          <a:ln w="38100" cap="flat" cmpd="sng">
            <a:solidFill>
              <a:srgbClr val="B7CCE4"/>
            </a:solidFill>
            <a:prstDash val="solid"/>
            <a:round/>
            <a:headEnd type="none" w="sm" len="sm"/>
            <a:tailEnd type="none" w="sm" len="sm"/>
          </a:ln>
        </p:spPr>
        <p:txBody>
          <a:bodyPr spcFirstLastPara="1" wrap="square" lIns="19044" tIns="9519" rIns="19044" bIns="9519" anchor="t" anchorCtr="0">
            <a:noAutofit/>
          </a:bodyPr>
          <a:lstStyle/>
          <a:p>
            <a:pPr algn="ctr"/>
            <a:r>
              <a:rPr lang="en-US" sz="1400" b="1" dirty="0" smtClean="0">
                <a:solidFill>
                  <a:schemeClr val="lt1"/>
                </a:solidFill>
                <a:latin typeface="Arial"/>
                <a:ea typeface="Arial"/>
                <a:cs typeface="Arial"/>
                <a:sym typeface="Arial"/>
              </a:rPr>
              <a:t>Materials Selection</a:t>
            </a:r>
            <a:endParaRPr sz="1400" b="1" dirty="0">
              <a:solidFill>
                <a:schemeClr val="lt1"/>
              </a:solidFill>
              <a:latin typeface="Arial"/>
              <a:ea typeface="Arial"/>
              <a:cs typeface="Arial"/>
              <a:sym typeface="Arial"/>
            </a:endParaRPr>
          </a:p>
        </p:txBody>
      </p:sp>
      <p:cxnSp>
        <p:nvCxnSpPr>
          <p:cNvPr id="21" name="Straight Connector 20"/>
          <p:cNvCxnSpPr/>
          <p:nvPr/>
        </p:nvCxnSpPr>
        <p:spPr>
          <a:xfrm>
            <a:off x="3787140" y="2652411"/>
            <a:ext cx="0" cy="3840464"/>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3924931" y="3105003"/>
            <a:ext cx="865223" cy="1667846"/>
          </a:xfrm>
          <a:prstGeom prst="rect">
            <a:avLst/>
          </a:prstGeom>
        </p:spPr>
      </p:pic>
      <p:pic>
        <p:nvPicPr>
          <p:cNvPr id="3" name="Picture 2"/>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5108409" y="3094367"/>
            <a:ext cx="907025" cy="1645758"/>
          </a:xfrm>
          <a:prstGeom prst="rect">
            <a:avLst/>
          </a:prstGeom>
        </p:spPr>
      </p:pic>
      <p:pic>
        <p:nvPicPr>
          <p:cNvPr id="11" name="Picture 10"/>
          <p:cNvPicPr>
            <a:picLocks noChangeAspect="1"/>
          </p:cNvPicPr>
          <p:nvPr/>
        </p:nvPicPr>
        <p:blipFill>
          <a:blip r:embed="rId11" cstate="print">
            <a:extLst>
              <a:ext uri="{28A0092B-C50C-407E-A947-70E740481C1C}">
                <a14:useLocalDpi xmlns="" xmlns:a14="http://schemas.microsoft.com/office/drawing/2010/main" val="0"/>
              </a:ext>
            </a:extLst>
          </a:blip>
          <a:stretch>
            <a:fillRect/>
          </a:stretch>
        </p:blipFill>
        <p:spPr>
          <a:xfrm>
            <a:off x="6296942" y="3083984"/>
            <a:ext cx="896944" cy="1657674"/>
          </a:xfrm>
          <a:prstGeom prst="rect">
            <a:avLst/>
          </a:prstGeom>
        </p:spPr>
      </p:pic>
      <p:sp>
        <p:nvSpPr>
          <p:cNvPr id="40" name="Shape 232"/>
          <p:cNvSpPr/>
          <p:nvPr/>
        </p:nvSpPr>
        <p:spPr>
          <a:xfrm>
            <a:off x="1461928" y="1226802"/>
            <a:ext cx="1242280" cy="1312689"/>
          </a:xfrm>
          <a:prstGeom prst="rect">
            <a:avLst/>
          </a:prstGeom>
          <a:solidFill>
            <a:schemeClr val="tx1"/>
          </a:solidFill>
          <a:ln w="38100" cap="flat" cmpd="sng">
            <a:solidFill>
              <a:srgbClr val="18B9C0"/>
            </a:solidFill>
            <a:prstDash val="solid"/>
            <a:round/>
            <a:headEnd type="none" w="sm" len="sm"/>
            <a:tailEnd type="none" w="sm" len="sm"/>
          </a:ln>
        </p:spPr>
        <p:txBody>
          <a:bodyPr spcFirstLastPara="1" wrap="square" lIns="57137" tIns="9519" rIns="57137" bIns="9519" anchor="t" anchorCtr="0">
            <a:noAutofit/>
          </a:bodyPr>
          <a:lstStyle/>
          <a:p>
            <a:endParaRPr lang="en-US" sz="1100" dirty="0">
              <a:solidFill>
                <a:schemeClr val="dk1"/>
              </a:solidFill>
              <a:latin typeface="Calibri"/>
              <a:ea typeface="Calibri"/>
              <a:cs typeface="Calibri"/>
              <a:sym typeface="Calibri"/>
            </a:endParaRPr>
          </a:p>
        </p:txBody>
      </p:sp>
      <p:pic>
        <p:nvPicPr>
          <p:cNvPr id="41" name="Picture 40"/>
          <p:cNvPicPr>
            <a:picLocks noChangeAspect="1"/>
          </p:cNvPicPr>
          <p:nvPr/>
        </p:nvPicPr>
        <p:blipFill rotWithShape="1">
          <a:blip r:embed="rId12" cstate="print"/>
          <a:srcRect t="2485"/>
          <a:stretch/>
        </p:blipFill>
        <p:spPr>
          <a:xfrm>
            <a:off x="1492250" y="1644094"/>
            <a:ext cx="890909" cy="882739"/>
          </a:xfrm>
          <a:prstGeom prst="rect">
            <a:avLst/>
          </a:prstGeom>
        </p:spPr>
      </p:pic>
      <p:pic>
        <p:nvPicPr>
          <p:cNvPr id="42" name="Picture 41"/>
          <p:cNvPicPr>
            <a:picLocks noChangeAspect="1"/>
          </p:cNvPicPr>
          <p:nvPr/>
        </p:nvPicPr>
        <p:blipFill>
          <a:blip r:embed="rId13" cstate="print">
            <a:clrChange>
              <a:clrFrom>
                <a:srgbClr val="262626"/>
              </a:clrFrom>
              <a:clrTo>
                <a:srgbClr val="262626">
                  <a:alpha val="0"/>
                </a:srgbClr>
              </a:clrTo>
            </a:clrChange>
          </a:blip>
          <a:stretch>
            <a:fillRect/>
          </a:stretch>
        </p:blipFill>
        <p:spPr>
          <a:xfrm>
            <a:off x="2080126" y="1124594"/>
            <a:ext cx="627207" cy="1401666"/>
          </a:xfrm>
          <a:prstGeom prst="rect">
            <a:avLst/>
          </a:prstGeom>
        </p:spPr>
      </p:pic>
      <p:pic>
        <p:nvPicPr>
          <p:cNvPr id="15" name="Picture 14"/>
          <p:cNvPicPr>
            <a:picLocks noChangeAspect="1"/>
          </p:cNvPicPr>
          <p:nvPr/>
        </p:nvPicPr>
        <p:blipFill rotWithShape="1">
          <a:blip r:embed="rId14" cstate="print">
            <a:extLst>
              <a:ext uri="{28A0092B-C50C-407E-A947-70E740481C1C}">
                <a14:useLocalDpi xmlns="" xmlns:a14="http://schemas.microsoft.com/office/drawing/2010/main" val="0"/>
              </a:ext>
            </a:extLst>
          </a:blip>
          <a:srcRect l="2382" t="5687" r="3869" b="10053"/>
          <a:stretch/>
        </p:blipFill>
        <p:spPr>
          <a:xfrm>
            <a:off x="3887689" y="5269461"/>
            <a:ext cx="2353678" cy="1170133"/>
          </a:xfrm>
          <a:prstGeom prst="rect">
            <a:avLst/>
          </a:prstGeom>
        </p:spPr>
      </p:pic>
      <p:pic>
        <p:nvPicPr>
          <p:cNvPr id="17" name="Picture 2" descr="Image result for servo motor"/>
          <p:cNvPicPr>
            <a:picLocks noChangeAspect="1" noChangeArrowheads="1"/>
          </p:cNvPicPr>
          <p:nvPr/>
        </p:nvPicPr>
        <p:blipFill>
          <a:blip r:embed="rId15" cstate="print">
            <a:clrChange>
              <a:clrFrom>
                <a:srgbClr val="FEFEFE"/>
              </a:clrFrom>
              <a:clrTo>
                <a:srgbClr val="FEFEFE">
                  <a:alpha val="0"/>
                </a:srgbClr>
              </a:clrTo>
            </a:clrChange>
            <a:extLst>
              <a:ext uri="{28A0092B-C50C-407E-A947-70E740481C1C}">
                <a14:useLocalDpi xmlns="" xmlns:a14="http://schemas.microsoft.com/office/drawing/2010/main" val="0"/>
              </a:ext>
            </a:extLst>
          </a:blip>
          <a:srcRect/>
          <a:stretch>
            <a:fillRect/>
          </a:stretch>
        </p:blipFill>
        <p:spPr bwMode="auto">
          <a:xfrm>
            <a:off x="69644" y="2993020"/>
            <a:ext cx="1125791" cy="1125791"/>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Image result for led light strips"/>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031449" y="3021973"/>
            <a:ext cx="924719" cy="92471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a:blip r:embed="rId17" cstate="print"/>
          <a:stretch>
            <a:fillRect/>
          </a:stretch>
        </p:blipFill>
        <p:spPr>
          <a:xfrm>
            <a:off x="5783797" y="1685418"/>
            <a:ext cx="1092649" cy="819487"/>
          </a:xfrm>
          <a:prstGeom prst="rect">
            <a:avLst/>
          </a:prstGeom>
        </p:spPr>
      </p:pic>
      <p:sp>
        <p:nvSpPr>
          <p:cNvPr id="47" name="Shape 232"/>
          <p:cNvSpPr/>
          <p:nvPr/>
        </p:nvSpPr>
        <p:spPr>
          <a:xfrm>
            <a:off x="4790154" y="3022685"/>
            <a:ext cx="240068" cy="544684"/>
          </a:xfrm>
          <a:prstGeom prst="rect">
            <a:avLst/>
          </a:prstGeom>
          <a:solidFill>
            <a:schemeClr val="lt1"/>
          </a:solidFill>
          <a:ln w="38100" cap="flat" cmpd="sng">
            <a:noFill/>
            <a:prstDash val="solid"/>
            <a:round/>
            <a:headEnd type="none" w="sm" len="sm"/>
            <a:tailEnd type="none" w="sm" len="sm"/>
          </a:ln>
        </p:spPr>
        <p:txBody>
          <a:bodyPr spcFirstLastPara="1" wrap="square" lIns="57137" tIns="9519" rIns="57137" bIns="9519" anchor="t" anchorCtr="0">
            <a:noAutofit/>
          </a:bodyPr>
          <a:lstStyle/>
          <a:p>
            <a:endParaRPr lang="en-US" sz="1100" dirty="0" smtClean="0">
              <a:solidFill>
                <a:schemeClr val="dk1"/>
              </a:solidFill>
              <a:latin typeface="Calibri"/>
              <a:ea typeface="Calibri"/>
              <a:cs typeface="Calibri"/>
              <a:sym typeface="Calibri"/>
            </a:endParaRPr>
          </a:p>
          <a:p>
            <a:r>
              <a:rPr lang="en-US" sz="1100" dirty="0" smtClean="0">
                <a:solidFill>
                  <a:schemeClr val="dk1"/>
                </a:solidFill>
                <a:latin typeface="Calibri"/>
                <a:ea typeface="Calibri"/>
                <a:cs typeface="Calibri"/>
                <a:sym typeface="Calibri"/>
              </a:rPr>
              <a:t>A’</a:t>
            </a:r>
            <a:endParaRPr sz="1100" dirty="0">
              <a:solidFill>
                <a:schemeClr val="dk1"/>
              </a:solidFill>
              <a:latin typeface="Calibri"/>
              <a:ea typeface="Calibri"/>
              <a:cs typeface="Calibri"/>
              <a:sym typeface="Calibri"/>
            </a:endParaRPr>
          </a:p>
        </p:txBody>
      </p:sp>
      <p:sp>
        <p:nvSpPr>
          <p:cNvPr id="54" name="Shape 232"/>
          <p:cNvSpPr/>
          <p:nvPr/>
        </p:nvSpPr>
        <p:spPr>
          <a:xfrm>
            <a:off x="6033552" y="3020474"/>
            <a:ext cx="196958" cy="490114"/>
          </a:xfrm>
          <a:prstGeom prst="rect">
            <a:avLst/>
          </a:prstGeom>
          <a:solidFill>
            <a:schemeClr val="lt1"/>
          </a:solidFill>
          <a:ln w="38100" cap="flat" cmpd="sng">
            <a:noFill/>
            <a:prstDash val="solid"/>
            <a:round/>
            <a:headEnd type="none" w="sm" len="sm"/>
            <a:tailEnd type="none" w="sm" len="sm"/>
          </a:ln>
        </p:spPr>
        <p:txBody>
          <a:bodyPr spcFirstLastPara="1" wrap="square" lIns="57137" tIns="9519" rIns="57137" bIns="9519" anchor="t" anchorCtr="0">
            <a:noAutofit/>
          </a:bodyPr>
          <a:lstStyle/>
          <a:p>
            <a:endParaRPr lang="en-US" sz="1100" dirty="0" smtClean="0">
              <a:solidFill>
                <a:schemeClr val="dk1"/>
              </a:solidFill>
              <a:latin typeface="Calibri"/>
              <a:ea typeface="Calibri"/>
              <a:cs typeface="Calibri"/>
              <a:sym typeface="Calibri"/>
            </a:endParaRPr>
          </a:p>
          <a:p>
            <a:r>
              <a:rPr lang="en-US" sz="1100" dirty="0">
                <a:solidFill>
                  <a:schemeClr val="dk1"/>
                </a:solidFill>
                <a:latin typeface="Calibri"/>
                <a:ea typeface="Calibri"/>
                <a:cs typeface="Calibri"/>
                <a:sym typeface="Calibri"/>
              </a:rPr>
              <a:t>B</a:t>
            </a:r>
            <a:endParaRPr sz="1100" dirty="0">
              <a:solidFill>
                <a:schemeClr val="dk1"/>
              </a:solidFill>
              <a:latin typeface="Calibri"/>
              <a:ea typeface="Calibri"/>
              <a:cs typeface="Calibri"/>
              <a:sym typeface="Calibri"/>
            </a:endParaRPr>
          </a:p>
        </p:txBody>
      </p:sp>
      <p:sp>
        <p:nvSpPr>
          <p:cNvPr id="55" name="Shape 232"/>
          <p:cNvSpPr/>
          <p:nvPr/>
        </p:nvSpPr>
        <p:spPr>
          <a:xfrm>
            <a:off x="7183715" y="3038389"/>
            <a:ext cx="230273" cy="490114"/>
          </a:xfrm>
          <a:prstGeom prst="rect">
            <a:avLst/>
          </a:prstGeom>
          <a:solidFill>
            <a:schemeClr val="lt1"/>
          </a:solidFill>
          <a:ln w="38100" cap="flat" cmpd="sng">
            <a:noFill/>
            <a:prstDash val="solid"/>
            <a:round/>
            <a:headEnd type="none" w="sm" len="sm"/>
            <a:tailEnd type="none" w="sm" len="sm"/>
          </a:ln>
        </p:spPr>
        <p:txBody>
          <a:bodyPr spcFirstLastPara="1" wrap="square" lIns="57137" tIns="9519" rIns="57137" bIns="9519" anchor="t" anchorCtr="0">
            <a:noAutofit/>
          </a:bodyPr>
          <a:lstStyle/>
          <a:p>
            <a:endParaRPr lang="en-US" sz="1100" dirty="0" smtClean="0">
              <a:solidFill>
                <a:schemeClr val="dk1"/>
              </a:solidFill>
              <a:latin typeface="Calibri"/>
              <a:ea typeface="Calibri"/>
              <a:cs typeface="Calibri"/>
              <a:sym typeface="Calibri"/>
            </a:endParaRPr>
          </a:p>
          <a:p>
            <a:r>
              <a:rPr lang="en-US" sz="1100" dirty="0" smtClean="0">
                <a:solidFill>
                  <a:schemeClr val="dk1"/>
                </a:solidFill>
                <a:latin typeface="Calibri"/>
                <a:ea typeface="Calibri"/>
                <a:cs typeface="Calibri"/>
                <a:sym typeface="Calibri"/>
              </a:rPr>
              <a:t>C</a:t>
            </a:r>
            <a:endParaRPr sz="1100" dirty="0">
              <a:solidFill>
                <a:schemeClr val="dk1"/>
              </a:solidFill>
              <a:latin typeface="Calibri"/>
              <a:ea typeface="Calibri"/>
              <a:cs typeface="Calibri"/>
              <a:sym typeface="Calibri"/>
            </a:endParaRPr>
          </a:p>
        </p:txBody>
      </p:sp>
      <p:sp>
        <p:nvSpPr>
          <p:cNvPr id="56" name="Shape 232"/>
          <p:cNvSpPr/>
          <p:nvPr/>
        </p:nvSpPr>
        <p:spPr>
          <a:xfrm>
            <a:off x="6296942" y="5269462"/>
            <a:ext cx="2625169" cy="1157807"/>
          </a:xfrm>
          <a:prstGeom prst="rect">
            <a:avLst/>
          </a:prstGeom>
          <a:solidFill>
            <a:schemeClr val="lt1"/>
          </a:solidFill>
          <a:ln w="38100" cap="flat" cmpd="sng">
            <a:solidFill>
              <a:srgbClr val="18B9C0"/>
            </a:solidFill>
            <a:prstDash val="solid"/>
            <a:round/>
            <a:headEnd type="none" w="sm" len="sm"/>
            <a:tailEnd type="none" w="sm" len="sm"/>
          </a:ln>
        </p:spPr>
        <p:txBody>
          <a:bodyPr spcFirstLastPara="1" wrap="square" lIns="57137" tIns="9519" rIns="57137" bIns="9519" anchor="t" anchorCtr="0">
            <a:noAutofit/>
          </a:bodyPr>
          <a:lstStyle/>
          <a:p>
            <a:pPr marL="142852" indent="-142852">
              <a:buFont typeface="Arial" panose="020B0604020202020204" pitchFamily="34" charset="0"/>
              <a:buChar char="•"/>
            </a:pPr>
            <a:r>
              <a:rPr lang="en-US" sz="1100" dirty="0" smtClean="0">
                <a:solidFill>
                  <a:schemeClr val="dk1"/>
                </a:solidFill>
                <a:latin typeface="Calibri"/>
                <a:ea typeface="Calibri"/>
                <a:cs typeface="Calibri"/>
                <a:sym typeface="Calibri"/>
              </a:rPr>
              <a:t>Fabrication of conductive fabric controller</a:t>
            </a:r>
          </a:p>
          <a:p>
            <a:pPr marL="142852" indent="-142852">
              <a:buFont typeface="Arial" panose="020B0604020202020204" pitchFamily="34" charset="0"/>
              <a:buChar char="•"/>
            </a:pPr>
            <a:r>
              <a:rPr lang="en-US" sz="1100" dirty="0" smtClean="0">
                <a:solidFill>
                  <a:schemeClr val="dk1"/>
                </a:solidFill>
                <a:latin typeface="Calibri"/>
                <a:ea typeface="Calibri"/>
                <a:cs typeface="Calibri"/>
                <a:sym typeface="Calibri"/>
              </a:rPr>
              <a:t>Implement wiring systems for UI subsystems</a:t>
            </a:r>
          </a:p>
          <a:p>
            <a:pPr marL="142852" indent="-142852">
              <a:buFont typeface="Arial" panose="020B0604020202020204" pitchFamily="34" charset="0"/>
              <a:buChar char="•"/>
            </a:pPr>
            <a:r>
              <a:rPr lang="en-US" sz="1100" dirty="0" smtClean="0">
                <a:solidFill>
                  <a:schemeClr val="dk1"/>
                </a:solidFill>
                <a:latin typeface="Calibri"/>
                <a:ea typeface="Calibri"/>
                <a:cs typeface="Calibri"/>
                <a:sym typeface="Calibri"/>
              </a:rPr>
              <a:t>Create “manufacturing-ready” CAD models for final design</a:t>
            </a:r>
            <a:endParaRPr lang="en-US" sz="1100" dirty="0">
              <a:solidFill>
                <a:schemeClr val="dk1"/>
              </a:solidFill>
              <a:latin typeface="Calibri"/>
              <a:ea typeface="Calibri"/>
              <a:cs typeface="Calibri"/>
              <a:sym typeface="Calibri"/>
            </a:endParaRPr>
          </a:p>
          <a:p>
            <a:pPr marL="142852" indent="-142852">
              <a:buFont typeface="Arial" panose="020B0604020202020204" pitchFamily="34" charset="0"/>
              <a:buChar char="•"/>
            </a:pPr>
            <a:endParaRPr lang="en-US" sz="1000" b="1" dirty="0" smtClean="0">
              <a:solidFill>
                <a:schemeClr val="dk1"/>
              </a:solidFill>
              <a:latin typeface="Calibri"/>
              <a:ea typeface="Calibri"/>
              <a:cs typeface="Calibri"/>
              <a:sym typeface="Calibri"/>
            </a:endParaRPr>
          </a:p>
        </p:txBody>
      </p:sp>
      <p:sp>
        <p:nvSpPr>
          <p:cNvPr id="57" name="Shape 233"/>
          <p:cNvSpPr/>
          <p:nvPr/>
        </p:nvSpPr>
        <p:spPr>
          <a:xfrm>
            <a:off x="7494845" y="2641240"/>
            <a:ext cx="1464881" cy="253875"/>
          </a:xfrm>
          <a:prstGeom prst="round2SameRect">
            <a:avLst>
              <a:gd name="adj1" fmla="val 18120"/>
              <a:gd name="adj2" fmla="val 0"/>
            </a:avLst>
          </a:prstGeom>
          <a:solidFill>
            <a:srgbClr val="18B9C0"/>
          </a:solidFill>
          <a:ln w="38100" cap="flat" cmpd="sng">
            <a:solidFill>
              <a:srgbClr val="B7CCE4"/>
            </a:solidFill>
            <a:prstDash val="solid"/>
            <a:round/>
            <a:headEnd type="none" w="sm" len="sm"/>
            <a:tailEnd type="none" w="sm" len="sm"/>
          </a:ln>
        </p:spPr>
        <p:txBody>
          <a:bodyPr spcFirstLastPara="1" wrap="square" lIns="19044" tIns="9519" rIns="19044" bIns="9519" anchor="t" anchorCtr="0">
            <a:noAutofit/>
          </a:bodyPr>
          <a:lstStyle/>
          <a:p>
            <a:pPr algn="ctr"/>
            <a:r>
              <a:rPr lang="en-US" sz="1500" b="1" dirty="0" smtClean="0">
                <a:solidFill>
                  <a:schemeClr val="lt1"/>
                </a:solidFill>
              </a:rPr>
              <a:t>Specs</a:t>
            </a:r>
            <a:endParaRPr sz="1400" b="1" dirty="0">
              <a:solidFill>
                <a:schemeClr val="lt1"/>
              </a:solidFill>
              <a:latin typeface="Arial"/>
              <a:ea typeface="Arial"/>
              <a:cs typeface="Arial"/>
              <a:sym typeface="Arial"/>
            </a:endParaRPr>
          </a:p>
        </p:txBody>
      </p:sp>
      <mc:AlternateContent xmlns:mc="http://schemas.openxmlformats.org/markup-compatibility/2006">
        <mc:Choice xmlns="" xmlns:a14="http://schemas.microsoft.com/office/drawing/2010/main" Requires="a14">
          <p:sp>
            <p:nvSpPr>
              <p:cNvPr id="62" name="Shape 232"/>
              <p:cNvSpPr/>
              <p:nvPr/>
            </p:nvSpPr>
            <p:spPr>
              <a:xfrm>
                <a:off x="35975259" y="14277217"/>
                <a:ext cx="6982624" cy="9259260"/>
              </a:xfrm>
              <a:prstGeom prst="rect">
                <a:avLst/>
              </a:prstGeom>
              <a:solidFill>
                <a:schemeClr val="lt1"/>
              </a:solidFill>
              <a:ln w="38100" cap="flat" cmpd="sng">
                <a:solidFill>
                  <a:srgbClr val="18B9C0"/>
                </a:solidFill>
                <a:prstDash val="solid"/>
                <a:round/>
                <a:headEnd type="none" w="sm" len="sm"/>
                <a:tailEnd type="none" w="sm" len="sm"/>
              </a:ln>
            </p:spPr>
            <p:txBody>
              <a:bodyPr spcFirstLastPara="1" wrap="square" lIns="274300" tIns="45700" rIns="274300" bIns="45700" anchor="t" anchorCtr="0">
                <a:noAutofit/>
              </a:bodyPr>
              <a:lstStyle/>
              <a:p>
                <a:pPr marR="0" lvl="0" algn="l" rtl="0">
                  <a:spcBef>
                    <a:spcPts val="0"/>
                  </a:spcBef>
                  <a:spcAft>
                    <a:spcPts val="0"/>
                  </a:spcAft>
                </a:pPr>
                <a:endParaRPr lang="en-US" sz="5500" dirty="0" smtClean="0">
                  <a:solidFill>
                    <a:schemeClr val="dk1"/>
                  </a:solidFill>
                  <a:latin typeface="Calibri"/>
                  <a:ea typeface="Calibri"/>
                  <a:cs typeface="Calibri"/>
                  <a:sym typeface="Calibri"/>
                </a:endParaRPr>
              </a:p>
              <a:p>
                <a:pPr marL="685800" lvl="3" indent="-685800">
                  <a:buFont typeface="Arial" panose="020B0604020202020204" pitchFamily="34" charset="0"/>
                  <a:buChar char="•"/>
                </a:pPr>
                <a:r>
                  <a:rPr lang="en-US" sz="5500" dirty="0">
                    <a:solidFill>
                      <a:schemeClr val="dk1"/>
                    </a:solidFill>
                    <a:latin typeface="Calibri"/>
                    <a:ea typeface="Calibri"/>
                    <a:cs typeface="Calibri"/>
                    <a:sym typeface="Calibri"/>
                  </a:rPr>
                  <a:t>M</a:t>
                </a:r>
                <a:r>
                  <a:rPr lang="en-US" sz="5500" dirty="0" smtClean="0">
                    <a:solidFill>
                      <a:schemeClr val="dk1"/>
                    </a:solidFill>
                    <a:latin typeface="Calibri"/>
                    <a:ea typeface="Calibri"/>
                    <a:cs typeface="Calibri"/>
                    <a:sym typeface="Calibri"/>
                  </a:rPr>
                  <a:t>ust fit within 2.5’x2.5’ column</a:t>
                </a:r>
              </a:p>
              <a:p>
                <a:pPr marL="685800" lvl="3" indent="-685800">
                  <a:buFont typeface="Arial" panose="020B0604020202020204" pitchFamily="34" charset="0"/>
                  <a:buChar char="•"/>
                </a:pPr>
                <a:r>
                  <a:rPr lang="en-US" sz="5500" dirty="0" smtClean="0">
                    <a:solidFill>
                      <a:schemeClr val="dk1"/>
                    </a:solidFill>
                    <a:latin typeface="Calibri"/>
                    <a:ea typeface="Calibri"/>
                    <a:cs typeface="Calibri"/>
                    <a:sym typeface="Calibri"/>
                  </a:rPr>
                  <a:t>Six</a:t>
                </a:r>
                <a:r>
                  <a:rPr lang="en-US" sz="5500" dirty="0" smtClean="0">
                    <a:solidFill>
                      <a:schemeClr val="dk1"/>
                    </a:solidFill>
                    <a:latin typeface="Calibri"/>
                    <a:ea typeface="Calibri"/>
                    <a:cs typeface="Calibri"/>
                    <a:sym typeface="Calibri"/>
                  </a:rPr>
                  <a:t> individual sand disks for 360</a:t>
                </a:r>
                <a14:m>
                  <m:oMath xmlns:m="http://schemas.openxmlformats.org/officeDocument/2006/math">
                    <m:r>
                      <a:rPr lang="en-US" sz="5500" i="1" smtClean="0">
                        <a:solidFill>
                          <a:schemeClr val="dk1"/>
                        </a:solidFill>
                        <a:latin typeface="Cambria Math" panose="02040503050406030204" pitchFamily="18" charset="0"/>
                        <a:ea typeface="Cambria Math" panose="02040503050406030204" pitchFamily="18" charset="0"/>
                        <a:cs typeface="Calibri"/>
                        <a:sym typeface="Calibri"/>
                      </a:rPr>
                      <m:t>°</m:t>
                    </m:r>
                  </m:oMath>
                </a14:m>
                <a:r>
                  <a:rPr lang="en-US" sz="5500" dirty="0" smtClean="0">
                    <a:solidFill>
                      <a:schemeClr val="dk1"/>
                    </a:solidFill>
                    <a:latin typeface="Calibri"/>
                    <a:ea typeface="Calibri"/>
                    <a:cs typeface="Calibri"/>
                    <a:sym typeface="Calibri"/>
                  </a:rPr>
                  <a:t> use</a:t>
                </a:r>
              </a:p>
              <a:p>
                <a:pPr marL="685800" lvl="3" indent="-685800">
                  <a:buFont typeface="Arial" panose="020B0604020202020204" pitchFamily="34" charset="0"/>
                  <a:buChar char="•"/>
                </a:pPr>
                <a:r>
                  <a:rPr lang="en-US" sz="5500" dirty="0" smtClean="0">
                    <a:solidFill>
                      <a:schemeClr val="dk1"/>
                    </a:solidFill>
                    <a:latin typeface="Calibri"/>
                    <a:ea typeface="Calibri"/>
                    <a:cs typeface="Calibri"/>
                    <a:sym typeface="Calibri"/>
                  </a:rPr>
                  <a:t>Zero safety hazards</a:t>
                </a:r>
              </a:p>
              <a:p>
                <a:pPr marL="685800" lvl="3" indent="-685800">
                  <a:buFont typeface="Arial" panose="020B0604020202020204" pitchFamily="34" charset="0"/>
                  <a:buChar char="•"/>
                </a:pPr>
                <a:r>
                  <a:rPr lang="en-US" sz="5500" dirty="0" smtClean="0">
                    <a:solidFill>
                      <a:schemeClr val="dk1"/>
                    </a:solidFill>
                    <a:latin typeface="Calibri"/>
                    <a:ea typeface="Calibri"/>
                    <a:cs typeface="Calibri"/>
                    <a:sym typeface="Calibri"/>
                  </a:rPr>
                  <a:t>Two</a:t>
                </a:r>
                <a:r>
                  <a:rPr lang="en-US" sz="5500" dirty="0" smtClean="0">
                    <a:solidFill>
                      <a:schemeClr val="dk1"/>
                    </a:solidFill>
                    <a:latin typeface="Calibri"/>
                    <a:ea typeface="Calibri"/>
                    <a:cs typeface="Calibri"/>
                    <a:sym typeface="Calibri"/>
                  </a:rPr>
                  <a:t> motorized disks</a:t>
                </a:r>
              </a:p>
              <a:p>
                <a:pPr marL="685800" lvl="3" indent="-685800">
                  <a:buFont typeface="Arial" panose="020B0604020202020204" pitchFamily="34" charset="0"/>
                  <a:buChar char="•"/>
                </a:pPr>
                <a:r>
                  <a:rPr lang="en-US" sz="5500" dirty="0" smtClean="0">
                    <a:solidFill>
                      <a:schemeClr val="dk1"/>
                    </a:solidFill>
                    <a:latin typeface="Calibri"/>
                    <a:ea typeface="Calibri"/>
                    <a:cs typeface="Calibri"/>
                    <a:sym typeface="Calibri"/>
                  </a:rPr>
                  <a:t>User-controlled LED strips (color, intensity, effect)</a:t>
                </a:r>
                <a:endParaRPr lang="en-US" sz="5500" dirty="0">
                  <a:solidFill>
                    <a:schemeClr val="dk1"/>
                  </a:solidFill>
                  <a:latin typeface="Calibri"/>
                  <a:ea typeface="Calibri"/>
                  <a:cs typeface="Calibri"/>
                  <a:sym typeface="Calibri"/>
                </a:endParaRPr>
              </a:p>
              <a:p>
                <a:pPr marL="685800" marR="0" lvl="0" indent="-685800" algn="l" rtl="0">
                  <a:spcBef>
                    <a:spcPts val="0"/>
                  </a:spcBef>
                  <a:spcAft>
                    <a:spcPts val="0"/>
                  </a:spcAft>
                  <a:buFont typeface="Arial" panose="020B0604020202020204" pitchFamily="34" charset="0"/>
                  <a:buChar char="•"/>
                </a:pPr>
                <a:endParaRPr sz="5500" dirty="0">
                  <a:solidFill>
                    <a:schemeClr val="dk1"/>
                  </a:solidFill>
                  <a:latin typeface="Calibri"/>
                  <a:ea typeface="Calibri"/>
                  <a:cs typeface="Calibri"/>
                  <a:sym typeface="Calibri"/>
                </a:endParaRPr>
              </a:p>
            </p:txBody>
          </p:sp>
        </mc:Choice>
        <mc:Fallback>
          <p:sp>
            <p:nvSpPr>
              <p:cNvPr id="62" name="Shape 232"/>
              <p:cNvSpPr>
                <a:spLocks noRot="1" noChangeAspect="1" noMove="1" noResize="1" noEditPoints="1" noAdjustHandles="1" noChangeArrowheads="1" noChangeShapeType="1" noTextEdit="1"/>
              </p:cNvSpPr>
              <p:nvPr/>
            </p:nvSpPr>
            <p:spPr>
              <a:xfrm>
                <a:off x="7494846" y="2974420"/>
                <a:ext cx="1454713" cy="1929013"/>
              </a:xfrm>
              <a:prstGeom prst="rect">
                <a:avLst/>
              </a:prstGeom>
              <a:blipFill rotWithShape="0">
                <a:blip r:embed="rId18" cstate="print"/>
                <a:stretch>
                  <a:fillRect l="-1389" r="-2865" b="-4459"/>
                </a:stretch>
              </a:blipFill>
              <a:ln w="38100" cap="flat" cmpd="sng">
                <a:solidFill>
                  <a:srgbClr val="18B9C0"/>
                </a:solidFill>
                <a:prstDash val="solid"/>
                <a:round/>
                <a:headEnd type="none" w="sm" len="sm"/>
                <a:tailEnd type="none" w="sm" len="sm"/>
              </a:ln>
            </p:spPr>
            <p:txBody>
              <a:bodyPr lIns="19047" tIns="9523" rIns="19047" bIns="9523"/>
              <a:lstStyle/>
              <a:p>
                <a:r>
                  <a:rPr lang="en-US">
                    <a:noFill/>
                  </a:rPr>
                  <a:t> </a:t>
                </a:r>
              </a:p>
            </p:txBody>
          </p:sp>
        </mc:Fallback>
      </mc:AlternateContent>
    </p:spTree>
    <p:extLst>
      <p:ext uri="{BB962C8B-B14F-4D97-AF65-F5344CB8AC3E}">
        <p14:creationId xmlns="" xmlns:p14="http://schemas.microsoft.com/office/powerpoint/2010/main" val="3899839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49274"/>
          </a:xfrm>
        </p:spPr>
        <p:txBody>
          <a:bodyPr>
            <a:normAutofit fontScale="90000"/>
          </a:bodyPr>
          <a:lstStyle/>
          <a:p>
            <a:r>
              <a:rPr lang="en-US" dirty="0" smtClean="0"/>
              <a:t>Opportunities for Improvement</a:t>
            </a:r>
            <a:endParaRPr lang="en-US" dirty="0"/>
          </a:p>
        </p:txBody>
      </p:sp>
      <p:sp>
        <p:nvSpPr>
          <p:cNvPr id="3" name="Content Placeholder 2"/>
          <p:cNvSpPr>
            <a:spLocks noGrp="1"/>
          </p:cNvSpPr>
          <p:nvPr>
            <p:ph idx="1"/>
          </p:nvPr>
        </p:nvSpPr>
        <p:spPr>
          <a:xfrm>
            <a:off x="152400" y="926275"/>
            <a:ext cx="8839200" cy="5931725"/>
          </a:xfrm>
        </p:spPr>
        <p:txBody>
          <a:bodyPr numCol="2">
            <a:normAutofit fontScale="47500" lnSpcReduction="20000"/>
          </a:bodyPr>
          <a:lstStyle/>
          <a:p>
            <a:pPr marL="225425" lvl="1" indent="-106363">
              <a:lnSpc>
                <a:spcPct val="120000"/>
              </a:lnSpc>
            </a:pPr>
            <a:r>
              <a:rPr lang="en-US" dirty="0" smtClean="0"/>
              <a:t>Overall</a:t>
            </a:r>
          </a:p>
          <a:p>
            <a:pPr marL="682625" lvl="2" indent="-106363">
              <a:lnSpc>
                <a:spcPct val="120000"/>
              </a:lnSpc>
            </a:pPr>
            <a:r>
              <a:rPr lang="en-US" dirty="0" smtClean="0"/>
              <a:t>Great that there are lots of pictures but in this case, they do not always speak for themselves.</a:t>
            </a:r>
          </a:p>
          <a:p>
            <a:pPr marL="682625" lvl="2" indent="-106363">
              <a:lnSpc>
                <a:spcPct val="120000"/>
              </a:lnSpc>
            </a:pPr>
            <a:r>
              <a:rPr lang="en-US" dirty="0" smtClean="0"/>
              <a:t>Font size to be readable</a:t>
            </a:r>
          </a:p>
          <a:p>
            <a:pPr marL="225425" lvl="1" indent="-106363">
              <a:lnSpc>
                <a:spcPct val="120000"/>
              </a:lnSpc>
            </a:pPr>
            <a:r>
              <a:rPr lang="en-US" dirty="0" smtClean="0"/>
              <a:t>Objective, very high level, not clear what the team must do for this semester. It looks more like long term objectives. As a result it does not help set the stage for the rest of the poster. What problem(s) is the team attempting to address?</a:t>
            </a:r>
          </a:p>
          <a:p>
            <a:pPr marL="225425" lvl="1" indent="-106363">
              <a:lnSpc>
                <a:spcPct val="120000"/>
              </a:lnSpc>
            </a:pPr>
            <a:r>
              <a:rPr lang="en-US" dirty="0" smtClean="0"/>
              <a:t>Missing Tech Approach Section</a:t>
            </a:r>
          </a:p>
          <a:p>
            <a:pPr marL="682625" lvl="2" indent="-106363">
              <a:lnSpc>
                <a:spcPct val="120000"/>
              </a:lnSpc>
            </a:pPr>
            <a:r>
              <a:rPr lang="en-US" dirty="0" smtClean="0"/>
              <a:t>Please follow the provided template!</a:t>
            </a:r>
          </a:p>
          <a:p>
            <a:pPr marL="682625" lvl="2" indent="-106363">
              <a:lnSpc>
                <a:spcPct val="120000"/>
              </a:lnSpc>
            </a:pPr>
            <a:r>
              <a:rPr lang="en-US" dirty="0" smtClean="0"/>
              <a:t>This section could have clarified that the team is following 3 things - UI, frame, sand feature - if that is actually true. Since it's not clear on the poster, this is only a guess.</a:t>
            </a:r>
          </a:p>
          <a:p>
            <a:pPr marL="225425" lvl="1" indent="-106363">
              <a:lnSpc>
                <a:spcPct val="120000"/>
              </a:lnSpc>
            </a:pPr>
            <a:r>
              <a:rPr lang="en-US" dirty="0" smtClean="0"/>
              <a:t>Sand Feature</a:t>
            </a:r>
          </a:p>
          <a:p>
            <a:pPr marL="682625" lvl="2" indent="-106363">
              <a:lnSpc>
                <a:spcPct val="120000"/>
              </a:lnSpc>
            </a:pPr>
            <a:r>
              <a:rPr lang="en-US" dirty="0" smtClean="0"/>
              <a:t>Label the 3 images. WHAT are they? In the first image are those disks sand features? Annotate to communicate that.</a:t>
            </a:r>
          </a:p>
          <a:p>
            <a:pPr marL="682625" lvl="2" indent="-106363">
              <a:lnSpc>
                <a:spcPct val="120000"/>
              </a:lnSpc>
            </a:pPr>
            <a:r>
              <a:rPr lang="en-US" dirty="0" smtClean="0"/>
              <a:t>Is all of that Fall 2018? If so, then put that in the title, leaving more space for important info. What IS important about all that? Need words for this.</a:t>
            </a:r>
          </a:p>
          <a:p>
            <a:pPr marL="682625" lvl="2" indent="-106363">
              <a:lnSpc>
                <a:spcPct val="120000"/>
              </a:lnSpc>
            </a:pPr>
            <a:r>
              <a:rPr lang="en-US" dirty="0" smtClean="0"/>
              <a:t>Dimensions?</a:t>
            </a:r>
          </a:p>
          <a:p>
            <a:pPr marL="225425" lvl="1" indent="-106363">
              <a:lnSpc>
                <a:spcPct val="120000"/>
              </a:lnSpc>
            </a:pPr>
            <a:r>
              <a:rPr lang="en-US" dirty="0" smtClean="0"/>
              <a:t>UI</a:t>
            </a:r>
          </a:p>
          <a:p>
            <a:pPr marL="682625" lvl="2" indent="-106363">
              <a:lnSpc>
                <a:spcPct val="120000"/>
              </a:lnSpc>
            </a:pPr>
            <a:r>
              <a:rPr lang="en-US" dirty="0" smtClean="0"/>
              <a:t>What is all this? Why does it matter? How does it relate to the sand feature or the other thing with disks? Need words.</a:t>
            </a:r>
          </a:p>
          <a:p>
            <a:pPr marL="682625" lvl="2" indent="-106363">
              <a:lnSpc>
                <a:spcPct val="120000"/>
              </a:lnSpc>
            </a:pPr>
            <a:r>
              <a:rPr lang="en-US" dirty="0" smtClean="0"/>
              <a:t>What is the purpose / significance of the fabric?</a:t>
            </a:r>
          </a:p>
          <a:p>
            <a:pPr marL="225425" lvl="1" indent="-106363">
              <a:lnSpc>
                <a:spcPct val="120000"/>
              </a:lnSpc>
            </a:pPr>
            <a:r>
              <a:rPr lang="en-US" dirty="0" smtClean="0"/>
              <a:t>Frame Design</a:t>
            </a:r>
          </a:p>
          <a:p>
            <a:pPr marL="682625" lvl="2" indent="-106363">
              <a:lnSpc>
                <a:spcPct val="120000"/>
              </a:lnSpc>
            </a:pPr>
            <a:r>
              <a:rPr lang="en-US" dirty="0" smtClean="0"/>
              <a:t>Does this go with sand features or the UI thing? </a:t>
            </a:r>
          </a:p>
          <a:p>
            <a:pPr marL="682625" lvl="2" indent="-106363">
              <a:lnSpc>
                <a:spcPct val="120000"/>
              </a:lnSpc>
            </a:pPr>
            <a:r>
              <a:rPr lang="en-US" dirty="0" smtClean="0"/>
              <a:t>Dimensions?</a:t>
            </a:r>
          </a:p>
          <a:p>
            <a:pPr marL="682625" lvl="2" indent="-106363">
              <a:lnSpc>
                <a:spcPct val="120000"/>
              </a:lnSpc>
            </a:pPr>
            <a:r>
              <a:rPr lang="en-US" dirty="0" smtClean="0"/>
              <a:t>Base could have been rendered to show wood grain.</a:t>
            </a:r>
          </a:p>
          <a:p>
            <a:pPr marL="682625" lvl="2" indent="-106363">
              <a:lnSpc>
                <a:spcPct val="120000"/>
              </a:lnSpc>
            </a:pPr>
            <a:r>
              <a:rPr lang="en-US" dirty="0" smtClean="0"/>
              <a:t>Specs - for what? Looks like for the Frame but it's separated from that block. Isn't the 2.5'x2.5' size already stated in the Sand Feature block? And why is that Frame image even there?</a:t>
            </a:r>
          </a:p>
          <a:p>
            <a:pPr marL="682625" lvl="2" indent="-106363">
              <a:lnSpc>
                <a:spcPct val="120000"/>
              </a:lnSpc>
            </a:pPr>
            <a:r>
              <a:rPr lang="en-US" dirty="0" smtClean="0"/>
              <a:t>Two of the 6 are motorized or are there two more that must be motorized. What does motorized mean, i.e. what motion is motorized? Why?</a:t>
            </a:r>
          </a:p>
          <a:p>
            <a:pPr marL="225425" lvl="1" indent="-106363">
              <a:lnSpc>
                <a:spcPct val="120000"/>
              </a:lnSpc>
            </a:pPr>
            <a:r>
              <a:rPr lang="en-US" dirty="0" smtClean="0"/>
              <a:t>Materials Selection</a:t>
            </a:r>
          </a:p>
          <a:p>
            <a:pPr marL="682625" lvl="2" indent="-106363">
              <a:lnSpc>
                <a:spcPct val="120000"/>
              </a:lnSpc>
            </a:pPr>
            <a:r>
              <a:rPr lang="en-US" dirty="0" smtClean="0"/>
              <a:t>Materials for what? Show this via annotations on the appropriate figure(s)! The wood samples not as important as their image size within the poster suggests. Why is that really a big deal? Only the choices are shown but no explanation. Why does it really matter? If it's cost then show them in a ranked table with $/ft2</a:t>
            </a:r>
          </a:p>
          <a:p>
            <a:pPr marL="225425" lvl="1" indent="-106363">
              <a:lnSpc>
                <a:spcPct val="120000"/>
              </a:lnSpc>
            </a:pPr>
            <a:r>
              <a:rPr lang="en-US" dirty="0" smtClean="0"/>
              <a:t>User Interface Logic Flow</a:t>
            </a:r>
          </a:p>
          <a:p>
            <a:pPr marL="682625" lvl="2" indent="-106363">
              <a:lnSpc>
                <a:spcPct val="120000"/>
              </a:lnSpc>
            </a:pPr>
            <a:r>
              <a:rPr lang="en-US" dirty="0" smtClean="0"/>
              <a:t>That is NOT a logic flow chart, it's a block diagram.</a:t>
            </a:r>
          </a:p>
          <a:p>
            <a:pPr marL="682625" lvl="2" indent="-106363">
              <a:lnSpc>
                <a:spcPct val="120000"/>
              </a:lnSpc>
            </a:pPr>
            <a:r>
              <a:rPr lang="en-US" dirty="0" smtClean="0"/>
              <a:t>Explain / annotate data flows</a:t>
            </a:r>
          </a:p>
          <a:p>
            <a:pPr marL="682625" lvl="2" indent="-106363">
              <a:lnSpc>
                <a:spcPct val="120000"/>
              </a:lnSpc>
            </a:pPr>
            <a:r>
              <a:rPr lang="en-US" dirty="0" smtClean="0"/>
              <a:t>WHY does it look like that? No justifications are provided. In fact, it appears to be the most complicated way to do this - why not a single Arduino / microprocessor? Why use Arduino vs. other microprocessors?</a:t>
            </a:r>
          </a:p>
          <a:p>
            <a:pPr marL="682625" lvl="2" indent="-106363">
              <a:lnSpc>
                <a:spcPct val="120000"/>
              </a:lnSpc>
            </a:pPr>
            <a:r>
              <a:rPr lang="en-US" dirty="0" smtClean="0"/>
              <a:t>Font too small to read, lines to faint to see clearly. Avoid more dull gray coloring for the poster.</a:t>
            </a:r>
          </a:p>
          <a:p>
            <a:pPr marL="225425" lvl="1" indent="-106363">
              <a:lnSpc>
                <a:spcPct val="120000"/>
              </a:lnSpc>
            </a:pPr>
            <a:r>
              <a:rPr lang="en-US" dirty="0" smtClean="0"/>
              <a:t>Remaining Work</a:t>
            </a:r>
          </a:p>
          <a:p>
            <a:pPr marL="682625" lvl="2" indent="-106363">
              <a:lnSpc>
                <a:spcPct val="120000"/>
              </a:lnSpc>
            </a:pPr>
            <a:r>
              <a:rPr lang="en-US" dirty="0" smtClean="0"/>
              <a:t>What conductive fabric? What objective does it meet?</a:t>
            </a:r>
          </a:p>
          <a:p>
            <a:pPr marL="682625" lvl="2" indent="-106363">
              <a:lnSpc>
                <a:spcPct val="120000"/>
              </a:lnSpc>
            </a:pPr>
            <a:r>
              <a:rPr lang="en-US" dirty="0" smtClean="0"/>
              <a:t>What does the controller "control"? Why?</a:t>
            </a:r>
          </a:p>
          <a:p>
            <a:pPr marL="682625" lvl="2" indent="-106363">
              <a:lnSpc>
                <a:spcPct val="120000"/>
              </a:lnSpc>
            </a:pPr>
            <a:r>
              <a:rPr lang="en-US" dirty="0" smtClean="0"/>
              <a:t>Not clear what the subsystems of the UI subsystem are.</a:t>
            </a:r>
          </a:p>
          <a:p>
            <a:pPr marL="682625" lvl="2" indent="-106363">
              <a:lnSpc>
                <a:spcPct val="120000"/>
              </a:lnSpc>
            </a:pPr>
            <a:r>
              <a:rPr lang="en-US" dirty="0" smtClean="0"/>
              <a:t>What needs to be fabricated? No clear list shown / indicated. What things purchasable vs. needing to be fabricated?</a:t>
            </a:r>
          </a:p>
          <a:p>
            <a:pPr marL="225425" lvl="1" indent="-106363">
              <a:lnSpc>
                <a:spcPct val="120000"/>
              </a:lnSpc>
              <a:buNone/>
            </a:pPr>
            <a:endParaRPr lang="en-US" dirty="0"/>
          </a:p>
        </p:txBody>
      </p:sp>
    </p:spTree>
    <p:extLst>
      <p:ext uri="{BB962C8B-B14F-4D97-AF65-F5344CB8AC3E}">
        <p14:creationId xmlns="" xmlns:p14="http://schemas.microsoft.com/office/powerpoint/2010/main" val="980160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01600" y="76200"/>
            <a:ext cx="8940800" cy="6781800"/>
            <a:chOff x="101600" y="76200"/>
            <a:chExt cx="8940800" cy="6781800"/>
          </a:xfrm>
        </p:grpSpPr>
        <p:pic>
          <p:nvPicPr>
            <p:cNvPr id="1029" name="Picture 5"/>
            <p:cNvPicPr>
              <a:picLocks noChangeAspect="1" noChangeArrowheads="1"/>
            </p:cNvPicPr>
            <p:nvPr/>
          </p:nvPicPr>
          <p:blipFill>
            <a:blip r:embed="rId3" cstate="print"/>
            <a:srcRect/>
            <a:stretch>
              <a:fillRect/>
            </a:stretch>
          </p:blipFill>
          <p:spPr bwMode="auto">
            <a:xfrm>
              <a:off x="101600" y="76200"/>
              <a:ext cx="8940800" cy="6705600"/>
            </a:xfrm>
            <a:prstGeom prst="rect">
              <a:avLst/>
            </a:prstGeom>
            <a:noFill/>
            <a:ln w="9525">
              <a:noFill/>
              <a:miter lim="800000"/>
              <a:headEnd/>
              <a:tailEnd/>
            </a:ln>
          </p:spPr>
        </p:pic>
        <p:sp>
          <p:nvSpPr>
            <p:cNvPr id="10" name="Rectangle 9"/>
            <p:cNvSpPr/>
            <p:nvPr/>
          </p:nvSpPr>
          <p:spPr>
            <a:xfrm>
              <a:off x="765544" y="531628"/>
              <a:ext cx="7644809" cy="340242"/>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ectangle 10"/>
            <p:cNvSpPr/>
            <p:nvPr/>
          </p:nvSpPr>
          <p:spPr>
            <a:xfrm>
              <a:off x="1034901" y="6411433"/>
              <a:ext cx="7662532" cy="44656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73124"/>
          </a:xfrm>
        </p:spPr>
        <p:txBody>
          <a:bodyPr/>
          <a:lstStyle/>
          <a:p>
            <a:r>
              <a:rPr lang="en-US" dirty="0" smtClean="0"/>
              <a:t>Opportunities for Improvement</a:t>
            </a:r>
            <a:endParaRPr lang="en-US" dirty="0"/>
          </a:p>
        </p:txBody>
      </p:sp>
      <p:sp>
        <p:nvSpPr>
          <p:cNvPr id="3" name="Content Placeholder 2"/>
          <p:cNvSpPr>
            <a:spLocks noGrp="1"/>
          </p:cNvSpPr>
          <p:nvPr>
            <p:ph idx="1"/>
          </p:nvPr>
        </p:nvSpPr>
        <p:spPr>
          <a:xfrm>
            <a:off x="0" y="1333500"/>
            <a:ext cx="9144000" cy="5524500"/>
          </a:xfrm>
        </p:spPr>
        <p:txBody>
          <a:bodyPr>
            <a:noAutofit/>
          </a:bodyPr>
          <a:lstStyle/>
          <a:p>
            <a:r>
              <a:rPr lang="en-US" sz="2400" dirty="0" smtClean="0"/>
              <a:t>Purpose text can be smaller to make room for more important info.</a:t>
            </a:r>
          </a:p>
          <a:p>
            <a:r>
              <a:rPr lang="en-US" sz="2400" dirty="0" smtClean="0"/>
              <a:t>Past Work - Mentioning the square nut means you should annotate that in the left side photo. Same for the shear pin.</a:t>
            </a:r>
          </a:p>
          <a:p>
            <a:r>
              <a:rPr lang="en-US" sz="2400" dirty="0" smtClean="0"/>
              <a:t>Figure 1 &amp; CAD - need annotations to point out all of the "interesting" items.</a:t>
            </a:r>
          </a:p>
          <a:p>
            <a:r>
              <a:rPr lang="en-US" sz="2400" dirty="0" smtClean="0"/>
              <a:t>Objectives - How do these compare to existing gripper? A table of data would be better.</a:t>
            </a:r>
          </a:p>
          <a:p>
            <a:r>
              <a:rPr lang="en-US" sz="2400" dirty="0" smtClean="0"/>
              <a:t>Results</a:t>
            </a:r>
          </a:p>
          <a:p>
            <a:pPr lvl="1"/>
            <a:r>
              <a:rPr lang="en-US" sz="1800" dirty="0" smtClean="0"/>
              <a:t>Clamping force &lt; desired - so now what?</a:t>
            </a:r>
          </a:p>
          <a:p>
            <a:pPr lvl="1"/>
            <a:r>
              <a:rPr lang="en-US" sz="1800" dirty="0" smtClean="0"/>
              <a:t>Rotation / Shear torque / stress analysis - you had no listed spec on that but should have</a:t>
            </a:r>
          </a:p>
          <a:p>
            <a:r>
              <a:rPr lang="en-US" sz="2400" dirty="0" smtClean="0"/>
              <a:t>Approach</a:t>
            </a:r>
          </a:p>
          <a:p>
            <a:pPr lvl="1"/>
            <a:r>
              <a:rPr lang="en-US" sz="1800" dirty="0" smtClean="0"/>
              <a:t>Leave off all dates</a:t>
            </a:r>
          </a:p>
          <a:p>
            <a:pPr lvl="1"/>
            <a:r>
              <a:rPr lang="en-US" sz="1800" dirty="0" err="1" smtClean="0"/>
              <a:t>Fab</a:t>
            </a:r>
            <a:r>
              <a:rPr lang="en-US" sz="1800" dirty="0" smtClean="0"/>
              <a:t> - mentions drafting but no actual </a:t>
            </a:r>
            <a:r>
              <a:rPr lang="en-US" sz="1800" dirty="0" err="1" smtClean="0"/>
              <a:t>fab</a:t>
            </a:r>
            <a:r>
              <a:rPr lang="en-US" sz="1800" dirty="0" smtClean="0"/>
              <a:t>! </a:t>
            </a:r>
          </a:p>
          <a:p>
            <a:pPr lvl="1"/>
            <a:r>
              <a:rPr lang="en-US" sz="1800" dirty="0" smtClean="0"/>
              <a:t>User manual - missing from objectives</a:t>
            </a:r>
          </a:p>
          <a:p>
            <a:pPr lvl="1"/>
            <a:r>
              <a:rPr lang="en-US" sz="1800" dirty="0" smtClean="0"/>
              <a:t>Missing - how you will actually meet your specs</a:t>
            </a:r>
          </a:p>
          <a:p>
            <a:pPr lvl="1"/>
            <a:endParaRPr lang="en-US" sz="1800" dirty="0" smtClean="0"/>
          </a:p>
          <a:p>
            <a:pPr lvl="1"/>
            <a:endParaRPr lang="en-US" sz="1800" dirty="0"/>
          </a:p>
        </p:txBody>
      </p:sp>
    </p:spTree>
    <p:extLst>
      <p:ext uri="{BB962C8B-B14F-4D97-AF65-F5344CB8AC3E}">
        <p14:creationId xmlns="" xmlns:p14="http://schemas.microsoft.com/office/powerpoint/2010/main" val="980160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Robots for Physically Challenged – need PPTX</a:t>
            </a:r>
            <a:br>
              <a:rPr lang="en-US" dirty="0" smtClean="0"/>
            </a:br>
            <a:endParaRPr lang="en-US" dirty="0"/>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Opportunities for Improvement</a:t>
            </a:r>
            <a:endParaRPr lang="en-US" dirty="0"/>
          </a:p>
        </p:txBody>
      </p:sp>
      <p:sp>
        <p:nvSpPr>
          <p:cNvPr id="3" name="Content Placeholder 2"/>
          <p:cNvSpPr>
            <a:spLocks noGrp="1"/>
          </p:cNvSpPr>
          <p:nvPr>
            <p:ph idx="1"/>
          </p:nvPr>
        </p:nvSpPr>
        <p:spPr/>
        <p:txBody>
          <a:bodyPr>
            <a:normAutofit/>
          </a:bodyPr>
          <a:lstStyle/>
          <a:p>
            <a:r>
              <a:rPr lang="en-US" dirty="0" smtClean="0"/>
              <a:t>Where is the ECSE content? There is much circuitry and control in this project but there’s nothing on the poster</a:t>
            </a:r>
          </a:p>
          <a:p>
            <a:r>
              <a:rPr lang="en-US" dirty="0" smtClean="0"/>
              <a:t>Annotations</a:t>
            </a:r>
          </a:p>
          <a:p>
            <a:r>
              <a:rPr lang="en-US" dirty="0" smtClean="0"/>
              <a:t>Dimensions</a:t>
            </a:r>
          </a:p>
          <a:p>
            <a:pPr>
              <a:buNone/>
            </a:pPr>
            <a:endParaRPr lang="en-US" dirty="0" smtClean="0"/>
          </a:p>
        </p:txBody>
      </p:sp>
    </p:spTree>
    <p:extLst>
      <p:ext uri="{BB962C8B-B14F-4D97-AF65-F5344CB8AC3E}">
        <p14:creationId xmlns="" xmlns:p14="http://schemas.microsoft.com/office/powerpoint/2010/main" val="98016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approach</a:t>
            </a:r>
            <a:br>
              <a:rPr lang="en-US" dirty="0" smtClean="0"/>
            </a:br>
            <a:endParaRPr lang="en-US" dirty="0"/>
          </a:p>
        </p:txBody>
      </p:sp>
      <p:sp>
        <p:nvSpPr>
          <p:cNvPr id="3" name="Content Placeholder 2"/>
          <p:cNvSpPr>
            <a:spLocks noGrp="1"/>
          </p:cNvSpPr>
          <p:nvPr>
            <p:ph idx="1"/>
          </p:nvPr>
        </p:nvSpPr>
        <p:spPr>
          <a:xfrm>
            <a:off x="628650" y="1084623"/>
            <a:ext cx="7886700" cy="4351338"/>
          </a:xfrm>
        </p:spPr>
        <p:txBody>
          <a:bodyPr>
            <a:normAutofit/>
          </a:bodyPr>
          <a:lstStyle/>
          <a:p>
            <a:r>
              <a:rPr lang="en-US" sz="2000" dirty="0" smtClean="0"/>
              <a:t>For each poster, show “before” </a:t>
            </a:r>
          </a:p>
          <a:p>
            <a:r>
              <a:rPr lang="en-US" sz="2000" dirty="0" smtClean="0"/>
              <a:t>Ask students to write down (on whiteboard if available) their comments on how to make the poster stronger. This might include listing anything they did not understand, anything that was not clear, missing information or things they wish the poster communicated. Comments should be on both text and images. Too much / too little, etc.</a:t>
            </a:r>
          </a:p>
          <a:p>
            <a:r>
              <a:rPr lang="en-US" sz="2000" dirty="0" smtClean="0"/>
              <a:t>Have the team create their own additional checklist to be used for their posters &amp; post that to their wiki (preferred because they can edit it later) or a forum.</a:t>
            </a:r>
          </a:p>
        </p:txBody>
      </p:sp>
      <p:sp>
        <p:nvSpPr>
          <p:cNvPr id="4" name="Rectangle 3"/>
          <p:cNvSpPr/>
          <p:nvPr/>
        </p:nvSpPr>
        <p:spPr>
          <a:xfrm>
            <a:off x="990600" y="5272645"/>
            <a:ext cx="7162800" cy="9541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800" b="1" dirty="0" smtClean="0"/>
              <a:t>Goal Is To Provide </a:t>
            </a:r>
            <a:r>
              <a:rPr lang="en-US" sz="2800" b="1" i="1" dirty="0" smtClean="0"/>
              <a:t>Detailed</a:t>
            </a:r>
            <a:r>
              <a:rPr lang="en-US" sz="2800" b="1" dirty="0" smtClean="0"/>
              <a:t> Feedback To Show How Typical Posters Can Be Improved</a:t>
            </a:r>
            <a:endParaRPr lang="en-US" sz="2800" b="1" dirty="0"/>
          </a:p>
        </p:txBody>
      </p:sp>
    </p:spTree>
    <p:extLst>
      <p:ext uri="{BB962C8B-B14F-4D97-AF65-F5344CB8AC3E}">
        <p14:creationId xmlns="" xmlns:p14="http://schemas.microsoft.com/office/powerpoint/2010/main" val="1604364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Approach – Initial Ideas</a:t>
            </a:r>
            <a:endParaRPr lang="en-US" dirty="0"/>
          </a:p>
        </p:txBody>
      </p:sp>
      <p:sp>
        <p:nvSpPr>
          <p:cNvPr id="3" name="Content Placeholder 2"/>
          <p:cNvSpPr>
            <a:spLocks noGrp="1"/>
          </p:cNvSpPr>
          <p:nvPr>
            <p:ph idx="1"/>
          </p:nvPr>
        </p:nvSpPr>
        <p:spPr/>
        <p:txBody>
          <a:bodyPr/>
          <a:lstStyle/>
          <a:p>
            <a:r>
              <a:rPr lang="en-US" dirty="0" smtClean="0"/>
              <a:t>For each poster now show an “after” version updated by the PE’s based on starting with the team’s poster.</a:t>
            </a:r>
            <a:r>
              <a:rPr lang="en-US" i="1" dirty="0" smtClean="0"/>
              <a:t> </a:t>
            </a:r>
          </a:p>
          <a:p>
            <a:r>
              <a:rPr lang="en-US" dirty="0" smtClean="0"/>
              <a:t>Show on the after, what changed then voice over explain why</a:t>
            </a:r>
          </a:p>
          <a:p>
            <a:r>
              <a:rPr lang="en-US" dirty="0" smtClean="0"/>
              <a:t>Alternative, use this interactively. Show before / morph then ask students “guess what changed”, then have them explain why those changes were made</a:t>
            </a:r>
          </a:p>
          <a:p>
            <a:pPr>
              <a:buNone/>
            </a:pPr>
            <a:endParaRPr lang="en-US" dirty="0"/>
          </a:p>
        </p:txBody>
      </p:sp>
      <p:sp>
        <p:nvSpPr>
          <p:cNvPr id="4" name="Rectangle 3"/>
          <p:cNvSpPr/>
          <p:nvPr/>
        </p:nvSpPr>
        <p:spPr>
          <a:xfrm>
            <a:off x="838200" y="5923738"/>
            <a:ext cx="7467600" cy="369332"/>
          </a:xfrm>
          <a:prstGeom prst="rect">
            <a:avLst/>
          </a:prstGeom>
        </p:spPr>
        <p:txBody>
          <a:bodyPr wrap="square">
            <a:spAutoFit/>
          </a:bodyPr>
          <a:lstStyle/>
          <a:p>
            <a:pPr algn="ctr"/>
            <a:r>
              <a:rPr lang="en-US" i="1" dirty="0" smtClean="0"/>
              <a:t>Dropped - Making the revisions / edits will be too time consuming!!!</a:t>
            </a:r>
            <a:endParaRPr lang="en-US" dirty="0"/>
          </a:p>
        </p:txBody>
      </p:sp>
      <p:cxnSp>
        <p:nvCxnSpPr>
          <p:cNvPr id="6" name="Straight Connector 5"/>
          <p:cNvCxnSpPr/>
          <p:nvPr/>
        </p:nvCxnSpPr>
        <p:spPr>
          <a:xfrm>
            <a:off x="318977" y="1871330"/>
            <a:ext cx="8006316" cy="3689498"/>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flipV="1">
            <a:off x="478465" y="1786270"/>
            <a:ext cx="7687340" cy="3934046"/>
          </a:xfrm>
          <a:prstGeom prst="line">
            <a:avLst/>
          </a:prstGeom>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Some of the poster formats may have been altered slightly during importing. In general, we are not addressing formatting issues.</a:t>
            </a:r>
          </a:p>
          <a:p>
            <a:r>
              <a:rPr lang="en-US" dirty="0" smtClean="0"/>
              <a:t>All teams should be referencing the “Creating Strong PowerPoint Presentations” page on the Capstone Support Wiki. Those suggestions also apply to posters!</a:t>
            </a:r>
          </a:p>
          <a:p>
            <a:r>
              <a:rPr lang="en-US" dirty="0" smtClean="0"/>
              <a:t>All teams should also refer to and use the definition for “S.M.A.R.T”</a:t>
            </a:r>
          </a:p>
          <a:p>
            <a:r>
              <a:rPr lang="en-US" dirty="0" smtClean="0"/>
              <a:t>The font sizes used in this presentation are known to be too small for projecting! It must be viewed on individual laptops instead.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Notes - Continued</a:t>
            </a:r>
            <a:endParaRPr lang="en-US" dirty="0"/>
          </a:p>
        </p:txBody>
      </p:sp>
      <p:sp>
        <p:nvSpPr>
          <p:cNvPr id="3" name="Content Placeholder 2"/>
          <p:cNvSpPr>
            <a:spLocks noGrp="1"/>
          </p:cNvSpPr>
          <p:nvPr>
            <p:ph idx="1"/>
          </p:nvPr>
        </p:nvSpPr>
        <p:spPr/>
        <p:txBody>
          <a:bodyPr/>
          <a:lstStyle/>
          <a:p>
            <a:r>
              <a:rPr lang="en-US" dirty="0" smtClean="0"/>
              <a:t>It is acknowledged that this material </a:t>
            </a:r>
            <a:r>
              <a:rPr lang="en-US" i="1" dirty="0" smtClean="0"/>
              <a:t>currently </a:t>
            </a:r>
            <a:r>
              <a:rPr lang="en-US" dirty="0" smtClean="0"/>
              <a:t>focuses on improvements and does NOT indicate things done well.</a:t>
            </a:r>
          </a:p>
          <a:p>
            <a:pPr>
              <a:buNone/>
            </a:pPr>
            <a:endParaRPr lang="en-US" dirty="0" smtClean="0"/>
          </a:p>
          <a:p>
            <a:pPr>
              <a:buNone/>
            </a:pPr>
            <a:r>
              <a:rPr lang="en-US" dirty="0" smtClean="0"/>
              <a:t>This NEEDS to be ADDED!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74625" y="976071"/>
            <a:ext cx="8763000" cy="3175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823715" y="112524"/>
            <a:ext cx="3768853" cy="546110"/>
          </a:xfrm>
          <a:prstGeom prst="rect">
            <a:avLst/>
          </a:prstGeom>
          <a:noFill/>
        </p:spPr>
        <p:txBody>
          <a:bodyPr wrap="none" lIns="22670" tIns="11334" rIns="22670" bIns="11334" rtlCol="0">
            <a:spAutoFit/>
          </a:bodyPr>
          <a:lstStyle/>
          <a:p>
            <a:r>
              <a:rPr lang="en-US" sz="3400" dirty="0" smtClean="0"/>
              <a:t>Woodchip Fuel Dryer</a:t>
            </a:r>
            <a:endParaRPr lang="en-US" sz="3400" dirty="0"/>
          </a:p>
        </p:txBody>
      </p:sp>
      <p:cxnSp>
        <p:nvCxnSpPr>
          <p:cNvPr id="11" name="Straight Connector 10"/>
          <p:cNvCxnSpPr/>
          <p:nvPr/>
        </p:nvCxnSpPr>
        <p:spPr>
          <a:xfrm>
            <a:off x="174625" y="6461125"/>
            <a:ext cx="8763000" cy="3175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stretch>
            <a:fillRect/>
          </a:stretch>
        </p:blipFill>
        <p:spPr>
          <a:xfrm>
            <a:off x="7518768" y="271145"/>
            <a:ext cx="1371233" cy="306242"/>
          </a:xfrm>
          <a:prstGeom prst="rect">
            <a:avLst/>
          </a:prstGeom>
        </p:spPr>
      </p:pic>
      <p:sp>
        <p:nvSpPr>
          <p:cNvPr id="3" name="TextBox 2"/>
          <p:cNvSpPr txBox="1"/>
          <p:nvPr/>
        </p:nvSpPr>
        <p:spPr>
          <a:xfrm>
            <a:off x="246098" y="1536181"/>
            <a:ext cx="2334483" cy="1407894"/>
          </a:xfrm>
          <a:prstGeom prst="rect">
            <a:avLst/>
          </a:prstGeom>
          <a:noFill/>
        </p:spPr>
        <p:txBody>
          <a:bodyPr wrap="square" lIns="22677" tIns="11339" rIns="22677" bIns="11339" rtlCol="0">
            <a:spAutoFit/>
          </a:bodyPr>
          <a:lstStyle/>
          <a:p>
            <a:r>
              <a:rPr lang="en-US" sz="1200" i="1" dirty="0" smtClean="0"/>
              <a:t>Adapt an existing woodchip fuel dryer design built by Evoworld to handle commercial output loads. The updated model should be transportable with improved efficiency.</a:t>
            </a:r>
          </a:p>
          <a:p>
            <a:r>
              <a:rPr lang="en-US" sz="1600" dirty="0" smtClean="0"/>
              <a:t> </a:t>
            </a:r>
            <a:endParaRPr lang="en-US" sz="1600" dirty="0"/>
          </a:p>
        </p:txBody>
      </p:sp>
      <p:sp>
        <p:nvSpPr>
          <p:cNvPr id="5" name="TextBox 4"/>
          <p:cNvSpPr txBox="1"/>
          <p:nvPr/>
        </p:nvSpPr>
        <p:spPr>
          <a:xfrm>
            <a:off x="275258" y="3212643"/>
            <a:ext cx="2334483" cy="1377116"/>
          </a:xfrm>
          <a:prstGeom prst="rect">
            <a:avLst/>
          </a:prstGeom>
          <a:noFill/>
        </p:spPr>
        <p:txBody>
          <a:bodyPr wrap="square" lIns="22677" tIns="11339" rIns="22677" bIns="11339" rtlCol="0">
            <a:spAutoFit/>
          </a:bodyPr>
          <a:lstStyle/>
          <a:p>
            <a:pPr marL="170078" indent="-170078">
              <a:buFont typeface="Arial" panose="020B0604020202020204" pitchFamily="34" charset="0"/>
              <a:buChar char="•"/>
            </a:pPr>
            <a:r>
              <a:rPr lang="en-US" sz="1400" dirty="0" smtClean="0"/>
              <a:t>Proof of concept prototype</a:t>
            </a:r>
          </a:p>
          <a:p>
            <a:pPr marL="170078" indent="-170078">
              <a:buFont typeface="Arial" panose="020B0604020202020204" pitchFamily="34" charset="0"/>
              <a:buChar char="•"/>
            </a:pPr>
            <a:r>
              <a:rPr lang="en-US" sz="1400" dirty="0" smtClean="0"/>
              <a:t>Vacuum-assisted</a:t>
            </a:r>
          </a:p>
          <a:p>
            <a:pPr marL="170078" indent="-170078">
              <a:buFont typeface="Arial" panose="020B0604020202020204" pitchFamily="34" charset="0"/>
              <a:buChar char="•"/>
            </a:pPr>
            <a:r>
              <a:rPr lang="en-US" sz="1400" dirty="0" smtClean="0"/>
              <a:t>Batch process = </a:t>
            </a:r>
            <a:r>
              <a:rPr lang="en-US" sz="1400" dirty="0"/>
              <a:t>1</a:t>
            </a:r>
            <a:r>
              <a:rPr lang="en-US" sz="1400" dirty="0" smtClean="0"/>
              <a:t> </a:t>
            </a:r>
            <a:r>
              <a:rPr lang="en-US" sz="1400" dirty="0"/>
              <a:t>t</a:t>
            </a:r>
            <a:r>
              <a:rPr lang="en-US" sz="1400" dirty="0" smtClean="0"/>
              <a:t>on/day</a:t>
            </a:r>
          </a:p>
          <a:p>
            <a:pPr marL="170078" indent="-170078">
              <a:buFont typeface="Arial" panose="020B0604020202020204" pitchFamily="34" charset="0"/>
              <a:buChar char="•"/>
            </a:pPr>
            <a:r>
              <a:rPr lang="en-US" sz="1400" dirty="0" smtClean="0"/>
              <a:t>1.25 hours to complete </a:t>
            </a:r>
          </a:p>
          <a:p>
            <a:pPr marL="170078" indent="-170078">
              <a:buFont typeface="Arial" panose="020B0604020202020204" pitchFamily="34" charset="0"/>
              <a:buChar char="•"/>
            </a:pPr>
            <a:r>
              <a:rPr lang="en-US" sz="1400" dirty="0"/>
              <a:t>M</a:t>
            </a:r>
            <a:r>
              <a:rPr lang="en-US" sz="1400" dirty="0" smtClean="0"/>
              <a:t>anual </a:t>
            </a:r>
            <a:r>
              <a:rPr lang="en-US" sz="1400" dirty="0"/>
              <a:t>c</a:t>
            </a:r>
            <a:r>
              <a:rPr lang="en-US" sz="1400" dirty="0" smtClean="0"/>
              <a:t>ontrols</a:t>
            </a:r>
          </a:p>
          <a:p>
            <a:endParaRPr lang="en-US" dirty="0"/>
          </a:p>
        </p:txBody>
      </p:sp>
      <p:sp>
        <p:nvSpPr>
          <p:cNvPr id="9" name="TextBox 8"/>
          <p:cNvSpPr txBox="1"/>
          <p:nvPr/>
        </p:nvSpPr>
        <p:spPr>
          <a:xfrm>
            <a:off x="3418836" y="1559500"/>
            <a:ext cx="2590254" cy="1223228"/>
          </a:xfrm>
          <a:prstGeom prst="rect">
            <a:avLst/>
          </a:prstGeom>
          <a:noFill/>
        </p:spPr>
        <p:txBody>
          <a:bodyPr wrap="square" lIns="22677" tIns="11339" rIns="22677" bIns="11339" rtlCol="0">
            <a:spAutoFit/>
          </a:bodyPr>
          <a:lstStyle/>
          <a:p>
            <a:pPr marL="170078" indent="-170078">
              <a:buFont typeface="Arial" panose="020B0604020202020204" pitchFamily="34" charset="0"/>
              <a:buChar char="•"/>
            </a:pPr>
            <a:r>
              <a:rPr lang="en-US" sz="1200" dirty="0" smtClean="0"/>
              <a:t>Convert to continuous operation</a:t>
            </a:r>
          </a:p>
          <a:p>
            <a:pPr marL="170078" indent="-170078">
              <a:buFont typeface="Arial" panose="020B0604020202020204" pitchFamily="34" charset="0"/>
              <a:buChar char="•"/>
            </a:pPr>
            <a:r>
              <a:rPr lang="en-US" sz="1200" dirty="0" smtClean="0"/>
              <a:t>Eliminate bunching</a:t>
            </a:r>
          </a:p>
          <a:p>
            <a:pPr marL="170078" indent="-170078">
              <a:buFont typeface="Arial" panose="020B0604020202020204" pitchFamily="34" charset="0"/>
              <a:buChar char="•"/>
            </a:pPr>
            <a:r>
              <a:rPr lang="en-US" sz="1200" dirty="0" smtClean="0"/>
              <a:t>Increase throughput</a:t>
            </a:r>
          </a:p>
          <a:p>
            <a:pPr marL="170078" indent="-170078">
              <a:buFont typeface="Arial" panose="020B0604020202020204" pitchFamily="34" charset="0"/>
              <a:buChar char="•"/>
            </a:pPr>
            <a:r>
              <a:rPr lang="en-US" sz="1200" dirty="0" smtClean="0"/>
              <a:t>Create automatic control system</a:t>
            </a:r>
          </a:p>
          <a:p>
            <a:pPr marL="170078" indent="-170078">
              <a:buFont typeface="Arial" panose="020B0604020202020204" pitchFamily="34" charset="0"/>
              <a:buChar char="•"/>
            </a:pPr>
            <a:r>
              <a:rPr lang="en-US" sz="1200" dirty="0" smtClean="0"/>
              <a:t>Cost analysis</a:t>
            </a:r>
          </a:p>
          <a:p>
            <a:endParaRPr lang="en-US" sz="1600" dirty="0"/>
          </a:p>
        </p:txBody>
      </p:sp>
      <p:sp>
        <p:nvSpPr>
          <p:cNvPr id="14" name="TextBox 13"/>
          <p:cNvSpPr txBox="1"/>
          <p:nvPr/>
        </p:nvSpPr>
        <p:spPr>
          <a:xfrm>
            <a:off x="4501305" y="5481019"/>
            <a:ext cx="1931025" cy="1130895"/>
          </a:xfrm>
          <a:prstGeom prst="rect">
            <a:avLst/>
          </a:prstGeom>
          <a:noFill/>
        </p:spPr>
        <p:txBody>
          <a:bodyPr wrap="square" lIns="22677" tIns="11339" rIns="22677" bIns="11339" rtlCol="0">
            <a:spAutoFit/>
          </a:bodyPr>
          <a:lstStyle/>
          <a:p>
            <a:pPr algn="ctr"/>
            <a:r>
              <a:rPr lang="en-US" sz="1200" u="sng" dirty="0" smtClean="0"/>
              <a:t>Mechanical</a:t>
            </a:r>
          </a:p>
          <a:p>
            <a:pPr marL="170078" indent="-170078">
              <a:buFont typeface="Arial" panose="020B0604020202020204" pitchFamily="34" charset="0"/>
              <a:buChar char="•"/>
            </a:pPr>
            <a:r>
              <a:rPr lang="en-US" sz="1200" dirty="0" smtClean="0"/>
              <a:t>Analyze vacuum vs </a:t>
            </a:r>
            <a:r>
              <a:rPr lang="en-US" sz="1200" dirty="0"/>
              <a:t>c</a:t>
            </a:r>
            <a:r>
              <a:rPr lang="en-US" sz="1200" dirty="0" smtClean="0"/>
              <a:t>onvection </a:t>
            </a:r>
            <a:r>
              <a:rPr lang="en-US" sz="1200" dirty="0"/>
              <a:t>d</a:t>
            </a:r>
            <a:r>
              <a:rPr lang="en-US" sz="1200" dirty="0" smtClean="0"/>
              <a:t>rying</a:t>
            </a:r>
          </a:p>
          <a:p>
            <a:pPr marL="170078" indent="-170078">
              <a:buFont typeface="Arial" panose="020B0604020202020204" pitchFamily="34" charset="0"/>
              <a:buChar char="•"/>
            </a:pPr>
            <a:r>
              <a:rPr lang="en-US" sz="1200" dirty="0" smtClean="0"/>
              <a:t>Eliminate </a:t>
            </a:r>
            <a:r>
              <a:rPr lang="en-US" sz="1200" dirty="0"/>
              <a:t>b</a:t>
            </a:r>
            <a:r>
              <a:rPr lang="en-US" sz="1200" dirty="0" smtClean="0"/>
              <a:t>unching</a:t>
            </a:r>
          </a:p>
          <a:p>
            <a:pPr marL="170078" indent="-170078">
              <a:buFont typeface="Arial" panose="020B0604020202020204" pitchFamily="34" charset="0"/>
              <a:buChar char="•"/>
            </a:pPr>
            <a:r>
              <a:rPr lang="en-US" sz="1200" dirty="0" smtClean="0"/>
              <a:t>Create continuous </a:t>
            </a:r>
            <a:r>
              <a:rPr lang="en-US" sz="1200" dirty="0"/>
              <a:t>p</a:t>
            </a:r>
            <a:r>
              <a:rPr lang="en-US" sz="1200" dirty="0" smtClean="0"/>
              <a:t>rocess</a:t>
            </a:r>
          </a:p>
          <a:p>
            <a:r>
              <a:rPr lang="en-US" sz="1200" dirty="0" smtClean="0"/>
              <a:t> </a:t>
            </a:r>
            <a:endParaRPr lang="en-US" sz="1200" dirty="0"/>
          </a:p>
        </p:txBody>
      </p:sp>
      <p:pic>
        <p:nvPicPr>
          <p:cNvPr id="16" name="Picture 15"/>
          <p:cNvPicPr>
            <a:picLocks noChangeAspect="1"/>
          </p:cNvPicPr>
          <p:nvPr/>
        </p:nvPicPr>
        <p:blipFill>
          <a:blip r:embed="rId4" cstate="print"/>
          <a:stretch>
            <a:fillRect/>
          </a:stretch>
        </p:blipFill>
        <p:spPr>
          <a:xfrm>
            <a:off x="2819399" y="2554013"/>
            <a:ext cx="3697975" cy="2168382"/>
          </a:xfrm>
          <a:prstGeom prst="rect">
            <a:avLst/>
          </a:prstGeom>
        </p:spPr>
      </p:pic>
      <p:sp>
        <p:nvSpPr>
          <p:cNvPr id="15" name="TextBox 14"/>
          <p:cNvSpPr txBox="1"/>
          <p:nvPr/>
        </p:nvSpPr>
        <p:spPr>
          <a:xfrm>
            <a:off x="6847347" y="3887422"/>
            <a:ext cx="2127250" cy="2054225"/>
          </a:xfrm>
          <a:prstGeom prst="rect">
            <a:avLst/>
          </a:prstGeom>
          <a:noFill/>
        </p:spPr>
        <p:txBody>
          <a:bodyPr wrap="square" lIns="22677" tIns="11339" rIns="22677" bIns="11339" rtlCol="0">
            <a:spAutoFit/>
          </a:bodyPr>
          <a:lstStyle/>
          <a:p>
            <a:pPr marL="170078" indent="-170078">
              <a:buFont typeface="Arial" panose="020B0604020202020204" pitchFamily="34" charset="0"/>
              <a:buChar char="•"/>
            </a:pPr>
            <a:r>
              <a:rPr lang="en-US" sz="1200" dirty="0" smtClean="0"/>
              <a:t>Finalize mechanical &amp; electrical/control design</a:t>
            </a:r>
          </a:p>
          <a:p>
            <a:pPr marL="170078" indent="-170078">
              <a:buFont typeface="Arial" panose="020B0604020202020204" pitchFamily="34" charset="0"/>
              <a:buChar char="•"/>
            </a:pPr>
            <a:r>
              <a:rPr lang="en-US" sz="1200" dirty="0" smtClean="0"/>
              <a:t>Develop packaging concept</a:t>
            </a:r>
          </a:p>
          <a:p>
            <a:pPr marL="170078" indent="-170078">
              <a:buFont typeface="Arial" panose="020B0604020202020204" pitchFamily="34" charset="0"/>
              <a:buChar char="•"/>
            </a:pPr>
            <a:r>
              <a:rPr lang="en-US" sz="1200" dirty="0" smtClean="0"/>
              <a:t>Calculate power requirements </a:t>
            </a:r>
          </a:p>
          <a:p>
            <a:pPr marL="170078" indent="-170078">
              <a:buFont typeface="Arial" panose="020B0604020202020204" pitchFamily="34" charset="0"/>
              <a:buChar char="•"/>
            </a:pPr>
            <a:r>
              <a:rPr lang="en-US" sz="1200" dirty="0" smtClean="0"/>
              <a:t>Produce bill of materials</a:t>
            </a:r>
          </a:p>
          <a:p>
            <a:pPr marL="170078" indent="-170078">
              <a:buFont typeface="Arial" panose="020B0604020202020204" pitchFamily="34" charset="0"/>
              <a:buChar char="•"/>
            </a:pPr>
            <a:r>
              <a:rPr lang="en-US" sz="1200" dirty="0" smtClean="0"/>
              <a:t>Complete cost </a:t>
            </a:r>
            <a:r>
              <a:rPr lang="en-US" sz="1200" dirty="0"/>
              <a:t>a</a:t>
            </a:r>
            <a:r>
              <a:rPr lang="en-US" sz="1200" dirty="0" smtClean="0"/>
              <a:t>nalysis </a:t>
            </a:r>
            <a:endParaRPr lang="en-US" sz="1200" dirty="0"/>
          </a:p>
          <a:p>
            <a:pPr marL="170078" indent="-170078">
              <a:buFont typeface="Arial" panose="020B0604020202020204" pitchFamily="34" charset="0"/>
              <a:buChar char="•"/>
            </a:pPr>
            <a:endParaRPr lang="en-US" sz="1200" dirty="0" smtClean="0">
              <a:solidFill>
                <a:srgbClr val="FF0000"/>
              </a:solidFill>
            </a:endParaRPr>
          </a:p>
          <a:p>
            <a:endParaRPr lang="en-US" sz="1200" dirty="0" smtClean="0"/>
          </a:p>
          <a:p>
            <a:r>
              <a:rPr lang="en-US" dirty="0" smtClean="0"/>
              <a:t> </a:t>
            </a:r>
          </a:p>
          <a:p>
            <a:endParaRPr lang="en-US" dirty="0"/>
          </a:p>
        </p:txBody>
      </p:sp>
      <p:sp>
        <p:nvSpPr>
          <p:cNvPr id="17" name="TextBox 16"/>
          <p:cNvSpPr txBox="1"/>
          <p:nvPr/>
        </p:nvSpPr>
        <p:spPr>
          <a:xfrm>
            <a:off x="6847346" y="1560890"/>
            <a:ext cx="2199281" cy="1500227"/>
          </a:xfrm>
          <a:prstGeom prst="rect">
            <a:avLst/>
          </a:prstGeom>
          <a:noFill/>
        </p:spPr>
        <p:txBody>
          <a:bodyPr wrap="square" lIns="22677" tIns="11339" rIns="22677" bIns="11339" rtlCol="0">
            <a:spAutoFit/>
          </a:bodyPr>
          <a:lstStyle/>
          <a:p>
            <a:pPr marL="170078" indent="-170078">
              <a:buFont typeface="Arial" panose="020B0604020202020204" pitchFamily="34" charset="0"/>
              <a:buChar char="•"/>
            </a:pPr>
            <a:r>
              <a:rPr lang="en-US" sz="1200" dirty="0" smtClean="0"/>
              <a:t>Initial thermal </a:t>
            </a:r>
            <a:r>
              <a:rPr lang="en-US" sz="1200" dirty="0"/>
              <a:t>c</a:t>
            </a:r>
            <a:r>
              <a:rPr lang="en-US" sz="1200" dirty="0" smtClean="0"/>
              <a:t>alculations</a:t>
            </a:r>
          </a:p>
          <a:p>
            <a:pPr marL="170078" indent="-170078">
              <a:buFont typeface="Arial" panose="020B0604020202020204" pitchFamily="34" charset="0"/>
              <a:buChar char="•"/>
            </a:pPr>
            <a:r>
              <a:rPr lang="en-US" sz="1200" dirty="0" smtClean="0"/>
              <a:t>Airlock requirements/ quotes </a:t>
            </a:r>
          </a:p>
          <a:p>
            <a:pPr marL="170078" indent="-170078">
              <a:buFont typeface="Arial" panose="020B0604020202020204" pitchFamily="34" charset="0"/>
              <a:buChar char="•"/>
            </a:pPr>
            <a:r>
              <a:rPr lang="en-US" sz="1200" dirty="0" smtClean="0"/>
              <a:t>Required screw parameters (ton/</a:t>
            </a:r>
            <a:r>
              <a:rPr lang="en-US" sz="1200" dirty="0" err="1" smtClean="0"/>
              <a:t>hr</a:t>
            </a:r>
            <a:r>
              <a:rPr lang="en-US" sz="1200" dirty="0" smtClean="0"/>
              <a:t>) </a:t>
            </a:r>
          </a:p>
          <a:p>
            <a:pPr marL="170078" indent="-170078">
              <a:buFont typeface="Arial" panose="020B0604020202020204" pitchFamily="34" charset="0"/>
              <a:buChar char="•"/>
            </a:pPr>
            <a:r>
              <a:rPr lang="en-US" sz="1200" dirty="0" smtClean="0"/>
              <a:t>Convection simulation models</a:t>
            </a:r>
          </a:p>
          <a:p>
            <a:pPr marL="170078" indent="-170078">
              <a:buFont typeface="Arial" panose="020B0604020202020204" pitchFamily="34" charset="0"/>
              <a:buChar char="•"/>
            </a:pPr>
            <a:r>
              <a:rPr lang="en-US" sz="1200" dirty="0"/>
              <a:t>Initial control system design</a:t>
            </a:r>
          </a:p>
          <a:p>
            <a:pPr marL="170078" indent="-170078">
              <a:buFont typeface="Arial" panose="020B0604020202020204" pitchFamily="34" charset="0"/>
              <a:buChar char="•"/>
            </a:pPr>
            <a:r>
              <a:rPr lang="en-US" sz="1200" dirty="0" smtClean="0"/>
              <a:t>Logic flowchart </a:t>
            </a:r>
            <a:r>
              <a:rPr lang="en-US" sz="1200" dirty="0"/>
              <a:t>for system</a:t>
            </a:r>
          </a:p>
          <a:p>
            <a:pPr marL="170078" indent="-170078">
              <a:buFont typeface="Arial" panose="020B0604020202020204" pitchFamily="34" charset="0"/>
              <a:buChar char="•"/>
            </a:pPr>
            <a:r>
              <a:rPr lang="en-US" sz="1200" dirty="0" smtClean="0"/>
              <a:t>Preliminary </a:t>
            </a:r>
            <a:r>
              <a:rPr lang="en-US" sz="1200" dirty="0"/>
              <a:t>circuit </a:t>
            </a:r>
            <a:r>
              <a:rPr lang="en-US" sz="1200" dirty="0" smtClean="0"/>
              <a:t>diagram </a:t>
            </a:r>
            <a:endParaRPr lang="en-US" sz="1200" dirty="0"/>
          </a:p>
        </p:txBody>
      </p:sp>
      <p:sp>
        <p:nvSpPr>
          <p:cNvPr id="13" name="TextBox 12"/>
          <p:cNvSpPr txBox="1"/>
          <p:nvPr/>
        </p:nvSpPr>
        <p:spPr>
          <a:xfrm>
            <a:off x="2775428" y="5055407"/>
            <a:ext cx="5386981" cy="299898"/>
          </a:xfrm>
          <a:prstGeom prst="rect">
            <a:avLst/>
          </a:prstGeom>
          <a:solidFill>
            <a:schemeClr val="accent4">
              <a:lumMod val="20000"/>
              <a:lumOff val="80000"/>
            </a:schemeClr>
          </a:solidFill>
        </p:spPr>
        <p:txBody>
          <a:bodyPr wrap="square" lIns="22677" tIns="11339" rIns="22677" bIns="11339" rtlCol="0">
            <a:spAutoFit/>
          </a:bodyPr>
          <a:lstStyle/>
          <a:p>
            <a:pPr algn="ctr"/>
            <a:r>
              <a:rPr lang="en-US" dirty="0" smtClean="0"/>
              <a:t>Technical Approach</a:t>
            </a:r>
            <a:endParaRPr lang="en-US" dirty="0"/>
          </a:p>
        </p:txBody>
      </p:sp>
      <p:sp>
        <p:nvSpPr>
          <p:cNvPr id="19" name="TextBox 18"/>
          <p:cNvSpPr txBox="1"/>
          <p:nvPr/>
        </p:nvSpPr>
        <p:spPr>
          <a:xfrm>
            <a:off x="495840" y="2743245"/>
            <a:ext cx="1470025" cy="299898"/>
          </a:xfrm>
          <a:prstGeom prst="rect">
            <a:avLst/>
          </a:prstGeom>
          <a:solidFill>
            <a:schemeClr val="accent4">
              <a:lumMod val="20000"/>
              <a:lumOff val="80000"/>
            </a:schemeClr>
          </a:solidFill>
        </p:spPr>
        <p:txBody>
          <a:bodyPr wrap="square" lIns="22677" tIns="11339" rIns="22677" bIns="11339" rtlCol="0">
            <a:spAutoFit/>
          </a:bodyPr>
          <a:lstStyle/>
          <a:p>
            <a:pPr algn="ctr"/>
            <a:r>
              <a:rPr lang="en-US" dirty="0" smtClean="0"/>
              <a:t>Past Work</a:t>
            </a:r>
            <a:endParaRPr lang="en-US" dirty="0"/>
          </a:p>
        </p:txBody>
      </p:sp>
      <p:sp>
        <p:nvSpPr>
          <p:cNvPr id="20" name="TextBox 19"/>
          <p:cNvSpPr txBox="1"/>
          <p:nvPr/>
        </p:nvSpPr>
        <p:spPr>
          <a:xfrm>
            <a:off x="6847346" y="1137430"/>
            <a:ext cx="1558925" cy="299898"/>
          </a:xfrm>
          <a:prstGeom prst="rect">
            <a:avLst/>
          </a:prstGeom>
          <a:solidFill>
            <a:schemeClr val="accent4">
              <a:lumMod val="20000"/>
              <a:lumOff val="80000"/>
            </a:schemeClr>
          </a:solidFill>
        </p:spPr>
        <p:txBody>
          <a:bodyPr wrap="square" lIns="22677" tIns="11339" rIns="22677" bIns="11339" rtlCol="0">
            <a:spAutoFit/>
          </a:bodyPr>
          <a:lstStyle/>
          <a:p>
            <a:pPr algn="ctr"/>
            <a:r>
              <a:rPr lang="en-US" dirty="0" smtClean="0"/>
              <a:t>Work to Date</a:t>
            </a:r>
            <a:endParaRPr lang="en-US" dirty="0"/>
          </a:p>
        </p:txBody>
      </p:sp>
      <p:sp>
        <p:nvSpPr>
          <p:cNvPr id="22" name="TextBox 21"/>
          <p:cNvSpPr txBox="1"/>
          <p:nvPr/>
        </p:nvSpPr>
        <p:spPr>
          <a:xfrm>
            <a:off x="6847346" y="3407148"/>
            <a:ext cx="1238250" cy="299898"/>
          </a:xfrm>
          <a:prstGeom prst="rect">
            <a:avLst/>
          </a:prstGeom>
          <a:solidFill>
            <a:schemeClr val="accent4">
              <a:lumMod val="20000"/>
              <a:lumOff val="80000"/>
            </a:schemeClr>
          </a:solidFill>
        </p:spPr>
        <p:txBody>
          <a:bodyPr wrap="square" lIns="22677" tIns="11339" rIns="22677" bIns="11339" rtlCol="0">
            <a:spAutoFit/>
          </a:bodyPr>
          <a:lstStyle/>
          <a:p>
            <a:pPr algn="ctr"/>
            <a:r>
              <a:rPr lang="en-US" dirty="0" smtClean="0"/>
              <a:t>Next Steps</a:t>
            </a:r>
            <a:endParaRPr lang="en-US" dirty="0"/>
          </a:p>
        </p:txBody>
      </p:sp>
      <p:sp>
        <p:nvSpPr>
          <p:cNvPr id="23" name="TextBox 22"/>
          <p:cNvSpPr txBox="1"/>
          <p:nvPr/>
        </p:nvSpPr>
        <p:spPr>
          <a:xfrm>
            <a:off x="3433416" y="1136678"/>
            <a:ext cx="2575674" cy="299898"/>
          </a:xfrm>
          <a:prstGeom prst="rect">
            <a:avLst/>
          </a:prstGeom>
          <a:solidFill>
            <a:schemeClr val="accent4">
              <a:lumMod val="20000"/>
              <a:lumOff val="80000"/>
            </a:schemeClr>
          </a:solidFill>
        </p:spPr>
        <p:txBody>
          <a:bodyPr wrap="square" lIns="22677" tIns="11339" rIns="22677" bIns="11339" rtlCol="0">
            <a:spAutoFit/>
          </a:bodyPr>
          <a:lstStyle/>
          <a:p>
            <a:pPr algn="ctr"/>
            <a:r>
              <a:rPr lang="en-US" dirty="0" smtClean="0"/>
              <a:t>Semester Objectives</a:t>
            </a:r>
            <a:endParaRPr lang="en-US" dirty="0"/>
          </a:p>
        </p:txBody>
      </p:sp>
      <p:sp>
        <p:nvSpPr>
          <p:cNvPr id="24" name="TextBox 23"/>
          <p:cNvSpPr txBox="1"/>
          <p:nvPr/>
        </p:nvSpPr>
        <p:spPr>
          <a:xfrm>
            <a:off x="676313" y="1136936"/>
            <a:ext cx="1109079" cy="299898"/>
          </a:xfrm>
          <a:prstGeom prst="rect">
            <a:avLst/>
          </a:prstGeom>
          <a:solidFill>
            <a:schemeClr val="accent4">
              <a:lumMod val="20000"/>
              <a:lumOff val="80000"/>
            </a:schemeClr>
          </a:solidFill>
        </p:spPr>
        <p:txBody>
          <a:bodyPr wrap="square" lIns="22677" tIns="11339" rIns="22677" bIns="11339" rtlCol="0">
            <a:spAutoFit/>
          </a:bodyPr>
          <a:lstStyle/>
          <a:p>
            <a:pPr algn="ctr"/>
            <a:r>
              <a:rPr lang="en-US" dirty="0" smtClean="0"/>
              <a:t>Purpose</a:t>
            </a:r>
            <a:endParaRPr lang="en-US" dirty="0"/>
          </a:p>
        </p:txBody>
      </p:sp>
      <p:sp>
        <p:nvSpPr>
          <p:cNvPr id="25" name="TextBox 24"/>
          <p:cNvSpPr txBox="1"/>
          <p:nvPr/>
        </p:nvSpPr>
        <p:spPr>
          <a:xfrm>
            <a:off x="2773390" y="5471338"/>
            <a:ext cx="1714500" cy="761563"/>
          </a:xfrm>
          <a:prstGeom prst="rect">
            <a:avLst/>
          </a:prstGeom>
          <a:noFill/>
        </p:spPr>
        <p:txBody>
          <a:bodyPr wrap="square" lIns="22677" tIns="11339" rIns="22677" bIns="11339" rtlCol="0">
            <a:spAutoFit/>
          </a:bodyPr>
          <a:lstStyle/>
          <a:p>
            <a:pPr algn="ctr"/>
            <a:r>
              <a:rPr lang="en-US" sz="1200" u="sng" dirty="0" smtClean="0"/>
              <a:t>Electrical</a:t>
            </a:r>
            <a:endParaRPr lang="en-US" sz="1200" u="sng" dirty="0"/>
          </a:p>
          <a:p>
            <a:pPr marL="170078" indent="-170078">
              <a:buFont typeface="Arial" charset="0"/>
              <a:buChar char="•"/>
            </a:pPr>
            <a:r>
              <a:rPr lang="en-US" sz="1200" dirty="0" smtClean="0"/>
              <a:t>Automated control system</a:t>
            </a:r>
          </a:p>
          <a:p>
            <a:pPr marL="170078" indent="-170078">
              <a:buFont typeface="Arial" charset="0"/>
              <a:buChar char="•"/>
            </a:pPr>
            <a:r>
              <a:rPr lang="en-US" sz="1200" dirty="0" smtClean="0"/>
              <a:t>Power system</a:t>
            </a:r>
          </a:p>
        </p:txBody>
      </p:sp>
      <p:sp>
        <p:nvSpPr>
          <p:cNvPr id="21" name="TextBox 20"/>
          <p:cNvSpPr txBox="1"/>
          <p:nvPr/>
        </p:nvSpPr>
        <p:spPr>
          <a:xfrm>
            <a:off x="6447909" y="5481018"/>
            <a:ext cx="1898704" cy="576897"/>
          </a:xfrm>
          <a:prstGeom prst="rect">
            <a:avLst/>
          </a:prstGeom>
          <a:noFill/>
        </p:spPr>
        <p:txBody>
          <a:bodyPr wrap="square" lIns="22677" tIns="11339" rIns="22677" bIns="11339" rtlCol="0">
            <a:spAutoFit/>
          </a:bodyPr>
          <a:lstStyle/>
          <a:p>
            <a:pPr algn="ctr"/>
            <a:r>
              <a:rPr lang="en-US" sz="1200" u="sng" dirty="0" smtClean="0"/>
              <a:t>Engineering Requirements</a:t>
            </a:r>
          </a:p>
          <a:p>
            <a:pPr marL="283464" indent="-283464">
              <a:buFont typeface="Arial" panose="020B0604020202020204" pitchFamily="34" charset="0"/>
              <a:buChar char="•"/>
            </a:pPr>
            <a:r>
              <a:rPr lang="en-US" sz="1200" dirty="0" smtClean="0"/>
              <a:t>25 ton/day  </a:t>
            </a:r>
            <a:r>
              <a:rPr lang="en-US" sz="1200" dirty="0"/>
              <a:t>capacity</a:t>
            </a:r>
          </a:p>
          <a:p>
            <a:pPr marL="283464" indent="-283464">
              <a:buFont typeface="Arial" panose="020B0604020202020204" pitchFamily="34" charset="0"/>
              <a:buChar char="•"/>
            </a:pPr>
            <a:r>
              <a:rPr lang="en-US" sz="1200" dirty="0" smtClean="0"/>
              <a:t>&lt;=25</a:t>
            </a:r>
            <a:r>
              <a:rPr lang="en-US" sz="1200" dirty="0"/>
              <a:t>% moisture content</a:t>
            </a:r>
            <a:r>
              <a:rPr lang="en-US" sz="1200" u="sng" dirty="0" smtClean="0"/>
              <a:t> </a:t>
            </a:r>
            <a:endParaRPr lang="en-US" sz="1200" u="sng" dirty="0"/>
          </a:p>
        </p:txBody>
      </p:sp>
      <p:sp>
        <p:nvSpPr>
          <p:cNvPr id="29" name="TextBox 28"/>
          <p:cNvSpPr txBox="1"/>
          <p:nvPr/>
        </p:nvSpPr>
        <p:spPr>
          <a:xfrm>
            <a:off x="3657276" y="4728741"/>
            <a:ext cx="2302090" cy="222954"/>
          </a:xfrm>
          <a:prstGeom prst="rect">
            <a:avLst/>
          </a:prstGeom>
          <a:noFill/>
        </p:spPr>
        <p:txBody>
          <a:bodyPr wrap="square" lIns="22677" tIns="11339" rIns="22677" bIns="11339" rtlCol="0">
            <a:spAutoFit/>
          </a:bodyPr>
          <a:lstStyle/>
          <a:p>
            <a:r>
              <a:rPr lang="en-US" sz="1300" i="1" dirty="0" smtClean="0"/>
              <a:t>System Diagram of Prototype</a:t>
            </a:r>
            <a:endParaRPr lang="en-US" sz="1300" i="1" dirty="0"/>
          </a:p>
        </p:txBody>
      </p:sp>
      <p:pic>
        <p:nvPicPr>
          <p:cNvPr id="1030" name="Picture 6" descr="Image result for evoworld woodchip boiler"/>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t="10080"/>
          <a:stretch/>
        </p:blipFill>
        <p:spPr bwMode="auto">
          <a:xfrm>
            <a:off x="337107" y="4409438"/>
            <a:ext cx="2087695" cy="1877243"/>
          </a:xfrm>
          <a:prstGeom prst="rect">
            <a:avLst/>
          </a:prstGeom>
          <a:noFill/>
          <a:extLst>
            <a:ext uri="{909E8E84-426E-40DD-AFC4-6F175D3DCCD1}">
              <a14:hiddenFill xmlns="" xmlns:a14="http://schemas.microsoft.com/office/drawing/2010/main">
                <a:solidFill>
                  <a:srgbClr val="FFFFFF"/>
                </a:solidFill>
              </a14:hiddenFill>
            </a:ext>
          </a:extLst>
        </p:spPr>
      </p:pic>
      <p:sp>
        <p:nvSpPr>
          <p:cNvPr id="30" name="TextBox 29"/>
          <p:cNvSpPr txBox="1"/>
          <p:nvPr/>
        </p:nvSpPr>
        <p:spPr>
          <a:xfrm>
            <a:off x="544743" y="6210903"/>
            <a:ext cx="2656814" cy="222954"/>
          </a:xfrm>
          <a:prstGeom prst="rect">
            <a:avLst/>
          </a:prstGeom>
          <a:noFill/>
        </p:spPr>
        <p:txBody>
          <a:bodyPr wrap="square" lIns="22677" tIns="11339" rIns="22677" bIns="11339" rtlCol="0">
            <a:spAutoFit/>
          </a:bodyPr>
          <a:lstStyle/>
          <a:p>
            <a:r>
              <a:rPr lang="en-US" sz="1300" i="1" dirty="0" smtClean="0"/>
              <a:t>Evoworld Woodchip Boiler</a:t>
            </a:r>
            <a:endParaRPr lang="en-US" sz="1300" i="1" dirty="0"/>
          </a:p>
        </p:txBody>
      </p:sp>
      <p:pic>
        <p:nvPicPr>
          <p:cNvPr id="31" name="Picture 30" descr="designLab_logo copy.jpg"/>
          <p:cNvPicPr>
            <a:picLocks noChangeAspect="1"/>
          </p:cNvPicPr>
          <p:nvPr/>
        </p:nvPicPr>
        <p:blipFill>
          <a:blip r:embed="rId6" cstate="print"/>
          <a:stretch>
            <a:fillRect/>
          </a:stretch>
        </p:blipFill>
        <p:spPr>
          <a:xfrm>
            <a:off x="275259" y="219183"/>
            <a:ext cx="1187896" cy="3810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25522"/>
          </a:xfrm>
        </p:spPr>
        <p:txBody>
          <a:bodyPr>
            <a:normAutofit fontScale="90000"/>
          </a:bodyPr>
          <a:lstStyle/>
          <a:p>
            <a:r>
              <a:rPr lang="en-US" dirty="0" smtClean="0"/>
              <a:t>Opportunities for Improvement</a:t>
            </a:r>
            <a:endParaRPr lang="en-US" dirty="0"/>
          </a:p>
        </p:txBody>
      </p:sp>
      <p:sp>
        <p:nvSpPr>
          <p:cNvPr id="3" name="Content Placeholder 2"/>
          <p:cNvSpPr>
            <a:spLocks noGrp="1"/>
          </p:cNvSpPr>
          <p:nvPr>
            <p:ph idx="1"/>
          </p:nvPr>
        </p:nvSpPr>
        <p:spPr>
          <a:xfrm>
            <a:off x="152400" y="890650"/>
            <a:ext cx="8839200" cy="5474524"/>
          </a:xfrm>
        </p:spPr>
        <p:txBody>
          <a:bodyPr numCol="2">
            <a:noAutofit/>
          </a:bodyPr>
          <a:lstStyle/>
          <a:p>
            <a:pPr marL="0" indent="0">
              <a:lnSpc>
                <a:spcPct val="100000"/>
              </a:lnSpc>
              <a:buNone/>
            </a:pPr>
            <a:r>
              <a:rPr lang="en-US" sz="1400" dirty="0" smtClean="0"/>
              <a:t>Overall the poster would greatly benefit from using SMART. As a result it does not communicate very much without a person to narrate. This is NOT the goal for posters!</a:t>
            </a:r>
          </a:p>
          <a:p>
            <a:pPr>
              <a:lnSpc>
                <a:spcPct val="100000"/>
              </a:lnSpc>
            </a:pPr>
            <a:r>
              <a:rPr lang="en-US" sz="1400" dirty="0" smtClean="0"/>
              <a:t>Past Work</a:t>
            </a:r>
          </a:p>
          <a:p>
            <a:pPr marL="346075" lvl="1" indent="-234950">
              <a:lnSpc>
                <a:spcPct val="100000"/>
              </a:lnSpc>
            </a:pPr>
            <a:r>
              <a:rPr lang="en-US" sz="1200" dirty="0" smtClean="0"/>
              <a:t>What about a proof of concept?</a:t>
            </a:r>
          </a:p>
          <a:p>
            <a:pPr marL="346075" lvl="1" indent="-234950">
              <a:lnSpc>
                <a:spcPct val="100000"/>
              </a:lnSpc>
            </a:pPr>
            <a:r>
              <a:rPr lang="en-US" sz="1200" dirty="0" smtClean="0"/>
              <a:t>What is/about vacuum assisted? What does this mean?</a:t>
            </a:r>
          </a:p>
          <a:p>
            <a:pPr marL="346075" lvl="1" indent="-234950">
              <a:lnSpc>
                <a:spcPct val="100000"/>
              </a:lnSpc>
            </a:pPr>
            <a:r>
              <a:rPr lang="en-US" sz="1200" dirty="0" smtClean="0"/>
              <a:t>Manual controls of what? </a:t>
            </a:r>
          </a:p>
          <a:p>
            <a:pPr>
              <a:lnSpc>
                <a:spcPct val="100000"/>
              </a:lnSpc>
            </a:pPr>
            <a:r>
              <a:rPr lang="en-US" sz="1400" dirty="0" smtClean="0"/>
              <a:t>Objectives</a:t>
            </a:r>
          </a:p>
          <a:p>
            <a:pPr marL="346075" lvl="1" indent="-234950">
              <a:lnSpc>
                <a:spcPct val="100000"/>
              </a:lnSpc>
            </a:pPr>
            <a:r>
              <a:rPr lang="en-US" sz="1200" dirty="0" smtClean="0"/>
              <a:t>Bunching of what?</a:t>
            </a:r>
          </a:p>
          <a:p>
            <a:pPr marL="346075" lvl="1" indent="-234950">
              <a:lnSpc>
                <a:spcPct val="100000"/>
              </a:lnSpc>
            </a:pPr>
            <a:r>
              <a:rPr lang="en-US" sz="1200" dirty="0" smtClean="0"/>
              <a:t>Automatic control of what?</a:t>
            </a:r>
          </a:p>
          <a:p>
            <a:pPr>
              <a:lnSpc>
                <a:spcPct val="100000"/>
              </a:lnSpc>
            </a:pPr>
            <a:r>
              <a:rPr lang="en-US" sz="1400" dirty="0" smtClean="0"/>
              <a:t>Diagram </a:t>
            </a:r>
          </a:p>
          <a:p>
            <a:pPr marL="346075" lvl="1" indent="-234950">
              <a:lnSpc>
                <a:spcPct val="100000"/>
              </a:lnSpc>
            </a:pPr>
            <a:r>
              <a:rPr lang="en-US" sz="1200" dirty="0" smtClean="0"/>
              <a:t>Needs dimensions to provide a sense of scale. Needs many more annotations to explain the key components to people who do not know about such drying systems (aka "everyone"!)</a:t>
            </a:r>
          </a:p>
          <a:p>
            <a:pPr>
              <a:lnSpc>
                <a:spcPct val="100000"/>
              </a:lnSpc>
            </a:pPr>
            <a:r>
              <a:rPr lang="en-US" sz="1400" dirty="0" smtClean="0"/>
              <a:t>Work to Date</a:t>
            </a:r>
          </a:p>
          <a:p>
            <a:pPr marL="346075" lvl="1" indent="-234950">
              <a:lnSpc>
                <a:spcPct val="100000"/>
              </a:lnSpc>
            </a:pPr>
            <a:r>
              <a:rPr lang="en-US" sz="1200" b="1" dirty="0" smtClean="0"/>
              <a:t>Most of these might be better shown by pointing to things in the system diagram. USE figures to help tell the story</a:t>
            </a:r>
          </a:p>
          <a:p>
            <a:pPr marL="346075" lvl="1" indent="-234950">
              <a:lnSpc>
                <a:spcPct val="100000"/>
              </a:lnSpc>
            </a:pPr>
            <a:r>
              <a:rPr lang="en-US" sz="1200" dirty="0" smtClean="0"/>
              <a:t>What thermal calculations? Of what/where within the system? Any calculations would be initial, so that does not clarify anything.</a:t>
            </a:r>
          </a:p>
          <a:p>
            <a:pPr marL="346075" lvl="1" indent="-234950">
              <a:lnSpc>
                <a:spcPct val="100000"/>
              </a:lnSpc>
            </a:pPr>
            <a:r>
              <a:rPr lang="en-US" sz="1200" dirty="0" smtClean="0"/>
              <a:t>What airlock? What are its requirements?</a:t>
            </a:r>
          </a:p>
          <a:p>
            <a:pPr marL="346075" lvl="1" indent="-234950">
              <a:lnSpc>
                <a:spcPct val="100000"/>
              </a:lnSpc>
            </a:pPr>
            <a:r>
              <a:rPr lang="en-US" sz="1200" dirty="0" smtClean="0"/>
              <a:t>Screw parameters - calculated, discovered, provided by sponsor? Unclear what the accomplishment is</a:t>
            </a:r>
          </a:p>
          <a:p>
            <a:pPr marL="346075" lvl="1" indent="-234950">
              <a:lnSpc>
                <a:spcPct val="100000"/>
              </a:lnSpc>
            </a:pPr>
            <a:r>
              <a:rPr lang="en-US" sz="1200" dirty="0" smtClean="0"/>
              <a:t>Where in this does convection occur?</a:t>
            </a:r>
          </a:p>
          <a:p>
            <a:pPr marL="346075" lvl="1" indent="-234950">
              <a:lnSpc>
                <a:spcPct val="100000"/>
              </a:lnSpc>
            </a:pPr>
            <a:r>
              <a:rPr lang="en-US" sz="1200" dirty="0" smtClean="0"/>
              <a:t>What does the control system design look like? Show that  with a block diagram at least</a:t>
            </a:r>
          </a:p>
          <a:p>
            <a:pPr marL="346075" lvl="1" indent="-234950">
              <a:lnSpc>
                <a:spcPct val="100000"/>
              </a:lnSpc>
            </a:pPr>
            <a:r>
              <a:rPr lang="en-US" sz="1200" dirty="0" smtClean="0"/>
              <a:t>Same forth logic flowchart - might need to be a simplified version</a:t>
            </a:r>
          </a:p>
          <a:p>
            <a:pPr marL="346075" lvl="1" indent="-234950">
              <a:lnSpc>
                <a:spcPct val="100000"/>
              </a:lnSpc>
            </a:pPr>
            <a:r>
              <a:rPr lang="en-US" sz="1200" dirty="0" smtClean="0"/>
              <a:t>Showing the circuit is probably not as important as showing the higher level design. The circuit is the most likely to change at midterm.</a:t>
            </a:r>
          </a:p>
          <a:p>
            <a:pPr>
              <a:lnSpc>
                <a:spcPct val="100000"/>
              </a:lnSpc>
            </a:pPr>
            <a:r>
              <a:rPr lang="en-US" sz="1400" dirty="0" smtClean="0"/>
              <a:t>Tech Approach</a:t>
            </a:r>
          </a:p>
          <a:p>
            <a:pPr marL="346075" lvl="1" indent="-234950">
              <a:lnSpc>
                <a:spcPct val="100000"/>
              </a:lnSpc>
            </a:pPr>
            <a:r>
              <a:rPr lang="en-US" sz="1200" dirty="0" smtClean="0"/>
              <a:t>Electrical - these are just subsystems. They are NOT a tech approach. The tech approach would tell us HOW the team plans to design these.</a:t>
            </a:r>
          </a:p>
          <a:p>
            <a:pPr marL="346075" lvl="1" indent="-234950">
              <a:lnSpc>
                <a:spcPct val="100000"/>
              </a:lnSpc>
            </a:pPr>
            <a:r>
              <a:rPr lang="en-US" sz="1200" dirty="0" smtClean="0"/>
              <a:t>Mechanical - why? Is that a decision the team needs to make? That's not clear anywhere else What has the team done so far towards migrating to a continuous process? Nothing seems to be shown.</a:t>
            </a:r>
          </a:p>
          <a:p>
            <a:pPr marL="346075" lvl="1" indent="-234950">
              <a:lnSpc>
                <a:spcPct val="100000"/>
              </a:lnSpc>
            </a:pPr>
            <a:r>
              <a:rPr lang="en-US" sz="1200" dirty="0" smtClean="0"/>
              <a:t>Engineering Requirements – as stated, this is not an approach. This should be part of the objectives since it's what the team is trying to achieve.</a:t>
            </a:r>
          </a:p>
          <a:p>
            <a:pPr>
              <a:lnSpc>
                <a:spcPct val="100000"/>
              </a:lnSpc>
            </a:pPr>
            <a:r>
              <a:rPr lang="en-US" sz="1400" dirty="0" smtClean="0"/>
              <a:t>Next Steps</a:t>
            </a:r>
          </a:p>
          <a:p>
            <a:pPr marL="346075" lvl="1" indent="-234950">
              <a:lnSpc>
                <a:spcPct val="100000"/>
              </a:lnSpc>
            </a:pPr>
            <a:r>
              <a:rPr lang="en-US" sz="1200" dirty="0" smtClean="0"/>
              <a:t>The first bullet essentially says: "finish the project"  and as such is not informative. Designs of what? Be more specific</a:t>
            </a:r>
            <a:r>
              <a:rPr lang="en-US" sz="1200" dirty="0"/>
              <a:t>!</a:t>
            </a:r>
            <a:endParaRPr lang="en-US" sz="1200" dirty="0" smtClean="0"/>
          </a:p>
        </p:txBody>
      </p:sp>
    </p:spTree>
    <p:extLst>
      <p:ext uri="{BB962C8B-B14F-4D97-AF65-F5344CB8AC3E}">
        <p14:creationId xmlns="" xmlns:p14="http://schemas.microsoft.com/office/powerpoint/2010/main" val="980160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62"/>
          <p:cNvGrpSpPr/>
          <p:nvPr/>
        </p:nvGrpSpPr>
        <p:grpSpPr>
          <a:xfrm>
            <a:off x="4907547" y="4254990"/>
            <a:ext cx="2384070" cy="1815600"/>
            <a:chOff x="1387466" y="15822954"/>
            <a:chExt cx="13217535" cy="9754989"/>
          </a:xfrm>
        </p:grpSpPr>
        <p:pic>
          <p:nvPicPr>
            <p:cNvPr id="60" name="Picture 59"/>
            <p:cNvPicPr>
              <a:picLocks noChangeAspect="1"/>
            </p:cNvPicPr>
            <p:nvPr/>
          </p:nvPicPr>
          <p:blipFill rotWithShape="1">
            <a:blip r:embed="rId3" cstate="print">
              <a:extLst>
                <a:ext uri="{28A0092B-C50C-407E-A947-70E740481C1C}">
                  <a14:useLocalDpi xmlns="" xmlns:a14="http://schemas.microsoft.com/office/drawing/2010/main" val="0"/>
                </a:ext>
              </a:extLst>
            </a:blip>
            <a:srcRect l="35331" t="5584" r="35297" b="11193"/>
            <a:stretch/>
          </p:blipFill>
          <p:spPr>
            <a:xfrm>
              <a:off x="2368918" y="15822954"/>
              <a:ext cx="5577847" cy="8125751"/>
            </a:xfrm>
            <a:prstGeom prst="rect">
              <a:avLst/>
            </a:prstGeom>
          </p:spPr>
        </p:pic>
        <p:pic>
          <p:nvPicPr>
            <p:cNvPr id="61" name="Picture 60"/>
            <p:cNvPicPr>
              <a:picLocks noChangeAspect="1"/>
            </p:cNvPicPr>
            <p:nvPr/>
          </p:nvPicPr>
          <p:blipFill rotWithShape="1">
            <a:blip r:embed="rId4" cstate="print">
              <a:extLst>
                <a:ext uri="{28A0092B-C50C-407E-A947-70E740481C1C}">
                  <a14:useLocalDpi xmlns="" xmlns:a14="http://schemas.microsoft.com/office/drawing/2010/main" val="0"/>
                </a:ext>
              </a:extLst>
            </a:blip>
            <a:srcRect l="24831" t="12818" r="51269" b="5407"/>
            <a:stretch/>
          </p:blipFill>
          <p:spPr>
            <a:xfrm>
              <a:off x="7858066" y="15822954"/>
              <a:ext cx="5424076" cy="9542353"/>
            </a:xfrm>
            <a:prstGeom prst="rect">
              <a:avLst/>
            </a:prstGeom>
          </p:spPr>
        </p:pic>
        <p:sp>
          <p:nvSpPr>
            <p:cNvPr id="62" name="TextBox 61"/>
            <p:cNvSpPr txBox="1"/>
            <p:nvPr/>
          </p:nvSpPr>
          <p:spPr>
            <a:xfrm>
              <a:off x="1387466" y="24255029"/>
              <a:ext cx="13217535" cy="1322914"/>
            </a:xfrm>
            <a:prstGeom prst="rect">
              <a:avLst/>
            </a:prstGeom>
            <a:noFill/>
          </p:spPr>
          <p:txBody>
            <a:bodyPr wrap="square" rtlCol="0">
              <a:spAutoFit/>
            </a:bodyPr>
            <a:lstStyle/>
            <a:p>
              <a:r>
                <a:rPr lang="en-US" sz="1000" i="1" dirty="0" smtClean="0"/>
                <a:t>Preliminary CAD model for preload gauge</a:t>
              </a:r>
              <a:endParaRPr lang="en-US" sz="1000" i="1" dirty="0"/>
            </a:p>
          </p:txBody>
        </p:sp>
      </p:grpSp>
      <p:pic>
        <p:nvPicPr>
          <p:cNvPr id="37" name="Picture 36"/>
          <p:cNvPicPr>
            <a:picLocks noChangeAspect="1"/>
          </p:cNvPicPr>
          <p:nvPr/>
        </p:nvPicPr>
        <p:blipFill rotWithShape="1">
          <a:blip r:embed="rId5" cstate="print">
            <a:extLst>
              <a:ext uri="{28A0092B-C50C-407E-A947-70E740481C1C}">
                <a14:useLocalDpi xmlns="" xmlns:a14="http://schemas.microsoft.com/office/drawing/2010/main" val="0"/>
              </a:ext>
            </a:extLst>
          </a:blip>
          <a:srcRect t="12894" b="15908"/>
          <a:stretch/>
        </p:blipFill>
        <p:spPr>
          <a:xfrm>
            <a:off x="2863980" y="2611796"/>
            <a:ext cx="1765007" cy="970398"/>
          </a:xfrm>
          <a:prstGeom prst="rect">
            <a:avLst/>
          </a:prstGeom>
        </p:spPr>
      </p:pic>
      <p:pic>
        <p:nvPicPr>
          <p:cNvPr id="35" name="Picture 34"/>
          <p:cNvPicPr>
            <a:picLocks noChangeAspect="1"/>
          </p:cNvPicPr>
          <p:nvPr/>
        </p:nvPicPr>
        <p:blipFill rotWithShape="1">
          <a:blip r:embed="rId6" cstate="print">
            <a:extLst>
              <a:ext uri="{28A0092B-C50C-407E-A947-70E740481C1C}">
                <a14:useLocalDpi xmlns="" xmlns:a14="http://schemas.microsoft.com/office/drawing/2010/main" val="0"/>
              </a:ext>
            </a:extLst>
          </a:blip>
          <a:srcRect l="6355" t="4753" b="9495"/>
          <a:stretch/>
        </p:blipFill>
        <p:spPr>
          <a:xfrm>
            <a:off x="367791" y="2694559"/>
            <a:ext cx="995768" cy="883346"/>
          </a:xfrm>
          <a:prstGeom prst="rect">
            <a:avLst/>
          </a:prstGeom>
        </p:spPr>
      </p:pic>
      <p:pic>
        <p:nvPicPr>
          <p:cNvPr id="4" name="Picture 3" descr="designLab_logo copy.jpg"/>
          <p:cNvPicPr>
            <a:picLocks noChangeAspect="1"/>
          </p:cNvPicPr>
          <p:nvPr/>
        </p:nvPicPr>
        <p:blipFill>
          <a:blip r:embed="rId7" cstate="print"/>
          <a:stretch>
            <a:fillRect/>
          </a:stretch>
        </p:blipFill>
        <p:spPr>
          <a:xfrm>
            <a:off x="304354" y="317500"/>
            <a:ext cx="1187896" cy="381000"/>
          </a:xfrm>
          <a:prstGeom prst="rect">
            <a:avLst/>
          </a:prstGeom>
        </p:spPr>
      </p:pic>
      <p:cxnSp>
        <p:nvCxnSpPr>
          <p:cNvPr id="6" name="Straight Connector 5"/>
          <p:cNvCxnSpPr/>
          <p:nvPr/>
        </p:nvCxnSpPr>
        <p:spPr>
          <a:xfrm>
            <a:off x="190500" y="825500"/>
            <a:ext cx="8763000" cy="3175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617752" y="126957"/>
            <a:ext cx="3473922" cy="464863"/>
          </a:xfrm>
          <a:prstGeom prst="rect">
            <a:avLst/>
          </a:prstGeom>
          <a:noFill/>
        </p:spPr>
        <p:txBody>
          <a:bodyPr wrap="none" lIns="19041" tIns="9520" rIns="19041" bIns="9520" rtlCol="0">
            <a:spAutoFit/>
          </a:bodyPr>
          <a:lstStyle/>
          <a:p>
            <a:pPr algn="ctr"/>
            <a:r>
              <a:rPr lang="en-US" sz="2900" dirty="0" smtClean="0"/>
              <a:t>Bearing Preload Gauge</a:t>
            </a:r>
            <a:endParaRPr lang="en-US" sz="2900" dirty="0"/>
          </a:p>
        </p:txBody>
      </p:sp>
      <p:sp>
        <p:nvSpPr>
          <p:cNvPr id="9" name="TextBox 8"/>
          <p:cNvSpPr txBox="1"/>
          <p:nvPr/>
        </p:nvSpPr>
        <p:spPr>
          <a:xfrm>
            <a:off x="7642372" y="320354"/>
            <a:ext cx="38473" cy="294945"/>
          </a:xfrm>
          <a:prstGeom prst="rect">
            <a:avLst/>
          </a:prstGeom>
          <a:noFill/>
        </p:spPr>
        <p:txBody>
          <a:bodyPr wrap="none" lIns="19041" tIns="9520" rIns="19041" bIns="9520" rtlCol="0">
            <a:spAutoFit/>
          </a:bodyPr>
          <a:lstStyle/>
          <a:p>
            <a:endParaRPr lang="en-US" dirty="0"/>
          </a:p>
        </p:txBody>
      </p:sp>
      <p:cxnSp>
        <p:nvCxnSpPr>
          <p:cNvPr id="11" name="Straight Connector 10"/>
          <p:cNvCxnSpPr/>
          <p:nvPr/>
        </p:nvCxnSpPr>
        <p:spPr>
          <a:xfrm>
            <a:off x="174625" y="6461125"/>
            <a:ext cx="8763000" cy="3175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477125" y="288471"/>
            <a:ext cx="1260475" cy="269111"/>
          </a:xfrm>
          <a:prstGeom prst="rect">
            <a:avLst/>
          </a:prstGeom>
        </p:spPr>
      </p:pic>
      <p:sp>
        <p:nvSpPr>
          <p:cNvPr id="15" name="TextBox 14"/>
          <p:cNvSpPr txBox="1"/>
          <p:nvPr/>
        </p:nvSpPr>
        <p:spPr>
          <a:xfrm>
            <a:off x="5046491" y="904171"/>
            <a:ext cx="3987698" cy="280842"/>
          </a:xfrm>
          <a:prstGeom prst="rect">
            <a:avLst/>
          </a:prstGeom>
          <a:solidFill>
            <a:schemeClr val="bg2">
              <a:lumMod val="75000"/>
            </a:schemeClr>
          </a:solidFill>
        </p:spPr>
        <p:txBody>
          <a:bodyPr wrap="square" lIns="19047" tIns="9523" rIns="19047" bIns="9523" rtlCol="0">
            <a:spAutoFit/>
          </a:bodyPr>
          <a:lstStyle/>
          <a:p>
            <a:pPr marL="456981" lvl="2"/>
            <a:r>
              <a:rPr lang="en-US" sz="1700" b="1" dirty="0"/>
              <a:t>Technical </a:t>
            </a:r>
            <a:r>
              <a:rPr lang="en-US" sz="1700" b="1" dirty="0" smtClean="0"/>
              <a:t>Approach &amp; Results to Date</a:t>
            </a:r>
            <a:endParaRPr lang="en-US" sz="1700" dirty="0"/>
          </a:p>
        </p:txBody>
      </p:sp>
      <p:sp>
        <p:nvSpPr>
          <p:cNvPr id="44" name="TextBox 43"/>
          <p:cNvSpPr txBox="1"/>
          <p:nvPr/>
        </p:nvSpPr>
        <p:spPr>
          <a:xfrm>
            <a:off x="7186460" y="1225653"/>
            <a:ext cx="1854352" cy="1865891"/>
          </a:xfrm>
          <a:prstGeom prst="rect">
            <a:avLst/>
          </a:prstGeom>
          <a:noFill/>
        </p:spPr>
        <p:txBody>
          <a:bodyPr wrap="square" lIns="19047" tIns="9523" rIns="19047" bIns="9523" rtlCol="0">
            <a:spAutoFit/>
          </a:bodyPr>
          <a:lstStyle/>
          <a:p>
            <a:pPr marL="178565" indent="-178565">
              <a:buFont typeface="Arial" panose="020B0604020202020204" pitchFamily="34" charset="0"/>
              <a:buChar char="•"/>
            </a:pPr>
            <a:r>
              <a:rPr lang="en-US" sz="1200" dirty="0" smtClean="0"/>
              <a:t>Finish research of linear displacement sensor</a:t>
            </a:r>
          </a:p>
          <a:p>
            <a:pPr marL="178565" indent="-178565">
              <a:buFont typeface="Arial" panose="020B0604020202020204" pitchFamily="34" charset="0"/>
              <a:buChar char="•"/>
            </a:pPr>
            <a:r>
              <a:rPr lang="en-US" sz="1200" dirty="0" smtClean="0"/>
              <a:t>Completed initial setup of current gauge system </a:t>
            </a:r>
          </a:p>
          <a:p>
            <a:pPr marL="178565" indent="-178565">
              <a:buFont typeface="Arial" panose="020B0604020202020204" pitchFamily="34" charset="0"/>
              <a:buChar char="•"/>
            </a:pPr>
            <a:r>
              <a:rPr lang="en-US" sz="1200" dirty="0" smtClean="0"/>
              <a:t>Knee point calculations based on </a:t>
            </a:r>
            <a:r>
              <a:rPr lang="en-US" sz="1200" dirty="0"/>
              <a:t>c</a:t>
            </a:r>
            <a:r>
              <a:rPr lang="en-US" sz="1200" dirty="0" smtClean="0"/>
              <a:t>urve fitting techniques (exponential, polynomial regression, and interpolative curve fitting, etc.)</a:t>
            </a:r>
          </a:p>
        </p:txBody>
      </p:sp>
      <p:grpSp>
        <p:nvGrpSpPr>
          <p:cNvPr id="14" name="Group 51"/>
          <p:cNvGrpSpPr/>
          <p:nvPr/>
        </p:nvGrpSpPr>
        <p:grpSpPr>
          <a:xfrm>
            <a:off x="4987627" y="1191507"/>
            <a:ext cx="2401134" cy="2956771"/>
            <a:chOff x="18359443" y="726583"/>
            <a:chExt cx="16591803" cy="17422023"/>
          </a:xfrm>
        </p:grpSpPr>
        <p:grpSp>
          <p:nvGrpSpPr>
            <p:cNvPr id="16" name="Group 44"/>
            <p:cNvGrpSpPr/>
            <p:nvPr/>
          </p:nvGrpSpPr>
          <p:grpSpPr>
            <a:xfrm>
              <a:off x="18359443" y="726583"/>
              <a:ext cx="15382549" cy="15635290"/>
              <a:chOff x="12655629" y="-3304099"/>
              <a:chExt cx="15382549" cy="15635290"/>
            </a:xfrm>
          </p:grpSpPr>
          <p:pic>
            <p:nvPicPr>
              <p:cNvPr id="36" name="Picture 35"/>
              <p:cNvPicPr>
                <a:picLocks noChangeAspect="1"/>
              </p:cNvPicPr>
              <p:nvPr/>
            </p:nvPicPr>
            <p:blipFill>
              <a:blip r:embed="rId9" cstate="print">
                <a:extLst>
                  <a:ext uri="{28A0092B-C50C-407E-A947-70E740481C1C}">
                    <a14:useLocalDpi xmlns="" xmlns:a14="http://schemas.microsoft.com/office/drawing/2010/main" val="0"/>
                  </a:ext>
                </a:extLst>
              </a:blip>
              <a:stretch>
                <a:fillRect/>
              </a:stretch>
            </p:blipFill>
            <p:spPr>
              <a:xfrm>
                <a:off x="12655629" y="-3304099"/>
                <a:ext cx="12580358" cy="4233202"/>
              </a:xfrm>
              <a:prstGeom prst="rect">
                <a:avLst/>
              </a:prstGeom>
            </p:spPr>
          </p:pic>
          <p:pic>
            <p:nvPicPr>
              <p:cNvPr id="25" name="Picture 24"/>
              <p:cNvPicPr>
                <a:picLocks noChangeAspect="1"/>
              </p:cNvPicPr>
              <p:nvPr/>
            </p:nvPicPr>
            <p:blipFill>
              <a:blip r:embed="rId10" cstate="print">
                <a:extLst>
                  <a:ext uri="{28A0092B-C50C-407E-A947-70E740481C1C}">
                    <a14:useLocalDpi xmlns="" xmlns:a14="http://schemas.microsoft.com/office/drawing/2010/main" val="0"/>
                  </a:ext>
                </a:extLst>
              </a:blip>
              <a:stretch>
                <a:fillRect/>
              </a:stretch>
            </p:blipFill>
            <p:spPr>
              <a:xfrm>
                <a:off x="20742404" y="487719"/>
                <a:ext cx="7295774" cy="11843472"/>
              </a:xfrm>
              <a:prstGeom prst="rect">
                <a:avLst/>
              </a:prstGeom>
            </p:spPr>
          </p:pic>
          <p:cxnSp>
            <p:nvCxnSpPr>
              <p:cNvPr id="38" name="Straight Arrow Connector 37"/>
              <p:cNvCxnSpPr/>
              <p:nvPr/>
            </p:nvCxnSpPr>
            <p:spPr>
              <a:xfrm flipH="1" flipV="1">
                <a:off x="19231367" y="929102"/>
                <a:ext cx="4682224" cy="6290221"/>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47" name="TextBox 46"/>
            <p:cNvSpPr txBox="1"/>
            <p:nvPr/>
          </p:nvSpPr>
          <p:spPr>
            <a:xfrm>
              <a:off x="22581686" y="16697811"/>
              <a:ext cx="12369560" cy="1450795"/>
            </a:xfrm>
            <a:prstGeom prst="rect">
              <a:avLst/>
            </a:prstGeom>
            <a:noFill/>
          </p:spPr>
          <p:txBody>
            <a:bodyPr wrap="square" rtlCol="0">
              <a:spAutoFit/>
            </a:bodyPr>
            <a:lstStyle/>
            <a:p>
              <a:r>
                <a:rPr lang="en-US" sz="1000" i="1" dirty="0" smtClean="0"/>
                <a:t>Current Bearing Preload Gauge</a:t>
              </a:r>
              <a:endParaRPr lang="en-US" sz="1000" i="1" dirty="0"/>
            </a:p>
          </p:txBody>
        </p:sp>
      </p:grpSp>
      <p:grpSp>
        <p:nvGrpSpPr>
          <p:cNvPr id="17" name="Group 54"/>
          <p:cNvGrpSpPr/>
          <p:nvPr/>
        </p:nvGrpSpPr>
        <p:grpSpPr>
          <a:xfrm>
            <a:off x="7229479" y="4319626"/>
            <a:ext cx="1956725" cy="1719849"/>
            <a:chOff x="31984234" y="18659180"/>
            <a:chExt cx="10196246" cy="8684091"/>
          </a:xfrm>
        </p:grpSpPr>
        <p:pic>
          <p:nvPicPr>
            <p:cNvPr id="32" name="Picture 31"/>
            <p:cNvPicPr>
              <a:picLocks noChangeAspect="1"/>
            </p:cNvPicPr>
            <p:nvPr/>
          </p:nvPicPr>
          <p:blipFill rotWithShape="1">
            <a:blip r:embed="rId11" cstate="print"/>
            <a:srcRect t="7277" r="31557"/>
            <a:stretch/>
          </p:blipFill>
          <p:spPr>
            <a:xfrm>
              <a:off x="31984234" y="18659180"/>
              <a:ext cx="8794206" cy="7148725"/>
            </a:xfrm>
            <a:prstGeom prst="rect">
              <a:avLst/>
            </a:prstGeom>
          </p:spPr>
        </p:pic>
        <p:sp>
          <p:nvSpPr>
            <p:cNvPr id="51" name="TextBox 50"/>
            <p:cNvSpPr txBox="1"/>
            <p:nvPr/>
          </p:nvSpPr>
          <p:spPr>
            <a:xfrm>
              <a:off x="33695553" y="26100019"/>
              <a:ext cx="8484927" cy="1243252"/>
            </a:xfrm>
            <a:prstGeom prst="rect">
              <a:avLst/>
            </a:prstGeom>
            <a:noFill/>
          </p:spPr>
          <p:txBody>
            <a:bodyPr wrap="square" rtlCol="0">
              <a:spAutoFit/>
            </a:bodyPr>
            <a:lstStyle/>
            <a:p>
              <a:r>
                <a:rPr lang="en-US" sz="1000" i="1" dirty="0" smtClean="0"/>
                <a:t>Knee Point Demonstration </a:t>
              </a:r>
              <a:endParaRPr lang="en-US" sz="1000" i="1" dirty="0"/>
            </a:p>
          </p:txBody>
        </p:sp>
      </p:grpSp>
      <p:grpSp>
        <p:nvGrpSpPr>
          <p:cNvPr id="19" name="Group 16"/>
          <p:cNvGrpSpPr/>
          <p:nvPr/>
        </p:nvGrpSpPr>
        <p:grpSpPr>
          <a:xfrm>
            <a:off x="132019" y="3829060"/>
            <a:ext cx="4792809" cy="1355177"/>
            <a:chOff x="512454" y="9814726"/>
            <a:chExt cx="22841747" cy="6504850"/>
          </a:xfrm>
        </p:grpSpPr>
        <p:sp>
          <p:nvSpPr>
            <p:cNvPr id="49" name="TextBox 48"/>
            <p:cNvSpPr txBox="1"/>
            <p:nvPr/>
          </p:nvSpPr>
          <p:spPr>
            <a:xfrm>
              <a:off x="512454" y="11444393"/>
              <a:ext cx="22701779" cy="4875183"/>
            </a:xfrm>
            <a:prstGeom prst="rect">
              <a:avLst/>
            </a:prstGeom>
            <a:noFill/>
          </p:spPr>
          <p:txBody>
            <a:bodyPr wrap="square" rtlCol="0">
              <a:spAutoFit/>
            </a:bodyPr>
            <a:lstStyle/>
            <a:p>
              <a:pPr marL="178565" indent="-178565">
                <a:buFont typeface="Arial" panose="020B0604020202020204" pitchFamily="34" charset="0"/>
                <a:buChar char="•"/>
              </a:pPr>
              <a:r>
                <a:rPr lang="en-US" sz="1200" dirty="0" smtClean="0"/>
                <a:t>New linear displacement sensor: research &amp; implementation</a:t>
              </a:r>
            </a:p>
            <a:p>
              <a:pPr marL="178565" indent="-178565">
                <a:buFont typeface="Arial" panose="020B0604020202020204" pitchFamily="34" charset="0"/>
                <a:buChar char="•"/>
              </a:pPr>
              <a:r>
                <a:rPr lang="en-US" sz="1200" dirty="0" smtClean="0"/>
                <a:t>Create CAD model for each </a:t>
              </a:r>
              <a:r>
                <a:rPr lang="en-US" sz="1200" dirty="0"/>
                <a:t>part on the </a:t>
              </a:r>
              <a:r>
                <a:rPr lang="en-US" sz="1200" dirty="0" smtClean="0"/>
                <a:t>gauge</a:t>
              </a:r>
            </a:p>
            <a:p>
              <a:pPr marL="178565" indent="-178565">
                <a:buFont typeface="Arial" panose="020B0604020202020204" pitchFamily="34" charset="0"/>
                <a:buChar char="•"/>
              </a:pPr>
              <a:r>
                <a:rPr lang="en-US" sz="1200" dirty="0" smtClean="0"/>
                <a:t>Compile full </a:t>
              </a:r>
              <a:r>
                <a:rPr lang="en-US" sz="1200" dirty="0"/>
                <a:t>user manual to </a:t>
              </a:r>
              <a:r>
                <a:rPr lang="en-US" sz="1200" dirty="0" smtClean="0"/>
                <a:t>assist operators with using the new gauge</a:t>
              </a:r>
              <a:endParaRPr lang="en-US" sz="1200" dirty="0"/>
            </a:p>
            <a:p>
              <a:pPr marL="178565" indent="-178565">
                <a:buFont typeface="Arial" panose="020B0604020202020204" pitchFamily="34" charset="0"/>
                <a:buChar char="•"/>
              </a:pPr>
              <a:r>
                <a:rPr lang="en-US" sz="1200" dirty="0" smtClean="0"/>
                <a:t>Compile full gauge manual for maintenance or repair</a:t>
              </a:r>
            </a:p>
            <a:p>
              <a:pPr marL="178565" indent="-178565">
                <a:buFont typeface="Arial" panose="020B0604020202020204" pitchFamily="34" charset="0"/>
                <a:buChar char="•"/>
              </a:pPr>
              <a:r>
                <a:rPr lang="en-US" sz="1200" dirty="0" smtClean="0"/>
                <a:t>Create computer algorithm that finds the knee point</a:t>
              </a:r>
            </a:p>
          </p:txBody>
        </p:sp>
        <p:sp>
          <p:nvSpPr>
            <p:cNvPr id="5" name="TextBox 4"/>
            <p:cNvSpPr txBox="1"/>
            <p:nvPr/>
          </p:nvSpPr>
          <p:spPr>
            <a:xfrm>
              <a:off x="775199" y="9814726"/>
              <a:ext cx="22579002" cy="1625059"/>
            </a:xfrm>
            <a:prstGeom prst="rect">
              <a:avLst/>
            </a:prstGeom>
            <a:solidFill>
              <a:schemeClr val="bg2">
                <a:lumMod val="75000"/>
              </a:schemeClr>
            </a:solidFill>
          </p:spPr>
          <p:txBody>
            <a:bodyPr wrap="square" rtlCol="0">
              <a:spAutoFit/>
            </a:bodyPr>
            <a:lstStyle/>
            <a:p>
              <a:r>
                <a:rPr lang="en-US" sz="1600" b="1" dirty="0"/>
                <a:t>Semester Objectives</a:t>
              </a:r>
            </a:p>
          </p:txBody>
        </p:sp>
      </p:grpSp>
      <p:grpSp>
        <p:nvGrpSpPr>
          <p:cNvPr id="20" name="Group 20"/>
          <p:cNvGrpSpPr/>
          <p:nvPr/>
        </p:nvGrpSpPr>
        <p:grpSpPr>
          <a:xfrm>
            <a:off x="102688" y="5393592"/>
            <a:ext cx="4981886" cy="1571025"/>
            <a:chOff x="582852" y="25599655"/>
            <a:chExt cx="18298611" cy="7540919"/>
          </a:xfrm>
        </p:grpSpPr>
        <p:sp>
          <p:nvSpPr>
            <p:cNvPr id="18" name="TextBox 4"/>
            <p:cNvSpPr txBox="1"/>
            <p:nvPr/>
          </p:nvSpPr>
          <p:spPr>
            <a:xfrm>
              <a:off x="582852" y="27231266"/>
              <a:ext cx="18298611" cy="5909308"/>
            </a:xfrm>
            <a:prstGeom prst="rect">
              <a:avLst/>
            </a:prstGeom>
            <a:noFill/>
          </p:spPr>
          <p:txBody>
            <a:bodyPr wrap="square" rtlCol="0">
              <a:spAutoFit/>
            </a:bodyPr>
            <a:lstStyle>
              <a:defPPr>
                <a:defRPr lang="en-US"/>
              </a:defPPr>
              <a:lvl1pPr marL="0" algn="l" defTabSz="4387718" rtl="0" eaLnBrk="1" latinLnBrk="0" hangingPunct="1">
                <a:defRPr sz="8600" kern="1200">
                  <a:solidFill>
                    <a:schemeClr val="tx1"/>
                  </a:solidFill>
                  <a:latin typeface="+mn-lt"/>
                  <a:ea typeface="+mn-ea"/>
                  <a:cs typeface="+mn-cs"/>
                </a:defRPr>
              </a:lvl1pPr>
              <a:lvl2pPr marL="2193859" algn="l" defTabSz="4387718" rtl="0" eaLnBrk="1" latinLnBrk="0" hangingPunct="1">
                <a:defRPr sz="8600" kern="1200">
                  <a:solidFill>
                    <a:schemeClr val="tx1"/>
                  </a:solidFill>
                  <a:latin typeface="+mn-lt"/>
                  <a:ea typeface="+mn-ea"/>
                  <a:cs typeface="+mn-cs"/>
                </a:defRPr>
              </a:lvl2pPr>
              <a:lvl3pPr marL="4387718" algn="l" defTabSz="4387718" rtl="0" eaLnBrk="1" latinLnBrk="0" hangingPunct="1">
                <a:defRPr sz="8600" kern="1200">
                  <a:solidFill>
                    <a:schemeClr val="tx1"/>
                  </a:solidFill>
                  <a:latin typeface="+mn-lt"/>
                  <a:ea typeface="+mn-ea"/>
                  <a:cs typeface="+mn-cs"/>
                </a:defRPr>
              </a:lvl3pPr>
              <a:lvl4pPr marL="6581578" algn="l" defTabSz="4387718" rtl="0" eaLnBrk="1" latinLnBrk="0" hangingPunct="1">
                <a:defRPr sz="8600" kern="1200">
                  <a:solidFill>
                    <a:schemeClr val="tx1"/>
                  </a:solidFill>
                  <a:latin typeface="+mn-lt"/>
                  <a:ea typeface="+mn-ea"/>
                  <a:cs typeface="+mn-cs"/>
                </a:defRPr>
              </a:lvl4pPr>
              <a:lvl5pPr marL="8775432" algn="l" defTabSz="4387718" rtl="0" eaLnBrk="1" latinLnBrk="0" hangingPunct="1">
                <a:defRPr sz="8600" kern="1200">
                  <a:solidFill>
                    <a:schemeClr val="tx1"/>
                  </a:solidFill>
                  <a:latin typeface="+mn-lt"/>
                  <a:ea typeface="+mn-ea"/>
                  <a:cs typeface="+mn-cs"/>
                </a:defRPr>
              </a:lvl5pPr>
              <a:lvl6pPr marL="10969286" algn="l" defTabSz="4387718" rtl="0" eaLnBrk="1" latinLnBrk="0" hangingPunct="1">
                <a:defRPr sz="8600" kern="1200">
                  <a:solidFill>
                    <a:schemeClr val="tx1"/>
                  </a:solidFill>
                  <a:latin typeface="+mn-lt"/>
                  <a:ea typeface="+mn-ea"/>
                  <a:cs typeface="+mn-cs"/>
                </a:defRPr>
              </a:lvl6pPr>
              <a:lvl7pPr marL="13163146" algn="l" defTabSz="4387718" rtl="0" eaLnBrk="1" latinLnBrk="0" hangingPunct="1">
                <a:defRPr sz="8600" kern="1200">
                  <a:solidFill>
                    <a:schemeClr val="tx1"/>
                  </a:solidFill>
                  <a:latin typeface="+mn-lt"/>
                  <a:ea typeface="+mn-ea"/>
                  <a:cs typeface="+mn-cs"/>
                </a:defRPr>
              </a:lvl7pPr>
              <a:lvl8pPr marL="15357005" algn="l" defTabSz="4387718" rtl="0" eaLnBrk="1" latinLnBrk="0" hangingPunct="1">
                <a:defRPr sz="8600" kern="1200">
                  <a:solidFill>
                    <a:schemeClr val="tx1"/>
                  </a:solidFill>
                  <a:latin typeface="+mn-lt"/>
                  <a:ea typeface="+mn-ea"/>
                  <a:cs typeface="+mn-cs"/>
                </a:defRPr>
              </a:lvl8pPr>
              <a:lvl9pPr marL="17550864" algn="l" defTabSz="4387718" rtl="0" eaLnBrk="1" latinLnBrk="0" hangingPunct="1">
                <a:defRPr sz="8600" kern="1200">
                  <a:solidFill>
                    <a:schemeClr val="tx1"/>
                  </a:solidFill>
                  <a:latin typeface="+mn-lt"/>
                  <a:ea typeface="+mn-ea"/>
                  <a:cs typeface="+mn-cs"/>
                </a:defRPr>
              </a:lvl9pPr>
            </a:lstStyle>
            <a:p>
              <a:pPr marL="178565" indent="-178565">
                <a:buFont typeface="Arial" panose="020B0604020202020204" pitchFamily="34" charset="0"/>
                <a:buChar char="•"/>
              </a:pPr>
              <a:r>
                <a:rPr lang="en-US" sz="1200" dirty="0" smtClean="0"/>
                <a:t>Sensors Selection and Wiring</a:t>
              </a:r>
            </a:p>
            <a:p>
              <a:pPr marL="178565" indent="-178565">
                <a:buFont typeface="Arial" panose="020B0604020202020204" pitchFamily="34" charset="0"/>
                <a:buChar char="•"/>
              </a:pPr>
              <a:r>
                <a:rPr lang="en-US" sz="1200" dirty="0" smtClean="0"/>
                <a:t>Creating </a:t>
              </a:r>
              <a:r>
                <a:rPr lang="en-US" sz="1200" dirty="0"/>
                <a:t>Computer Program and </a:t>
              </a:r>
              <a:r>
                <a:rPr lang="en-US" sz="1200" dirty="0" smtClean="0"/>
                <a:t>Documentation</a:t>
              </a:r>
            </a:p>
            <a:p>
              <a:pPr marL="178565" indent="-178565">
                <a:buFont typeface="Arial" panose="020B0604020202020204" pitchFamily="34" charset="0"/>
                <a:buChar char="•"/>
              </a:pPr>
              <a:r>
                <a:rPr lang="en-US" sz="1200" dirty="0" smtClean="0"/>
                <a:t>Testing </a:t>
              </a:r>
              <a:r>
                <a:rPr lang="en-US" sz="1200" dirty="0"/>
                <a:t>and Final Adjustments</a:t>
              </a:r>
            </a:p>
            <a:p>
              <a:pPr marL="178565" indent="-178565">
                <a:buFont typeface="Arial" panose="020B0604020202020204" pitchFamily="34" charset="0"/>
                <a:buChar char="•"/>
              </a:pPr>
              <a:endParaRPr lang="en-US" sz="700" dirty="0" smtClean="0"/>
            </a:p>
            <a:p>
              <a:pPr marL="178565" indent="-178565">
                <a:buFont typeface="Arial" panose="020B0604020202020204" pitchFamily="34" charset="0"/>
                <a:buChar char="•"/>
              </a:pPr>
              <a:endParaRPr lang="en-US" sz="700" dirty="0"/>
            </a:p>
            <a:p>
              <a:pPr marL="238087" indent="-238087">
                <a:buFont typeface="Arial" panose="020B0604020202020204" pitchFamily="34" charset="0"/>
                <a:buChar char="•"/>
              </a:pPr>
              <a:endParaRPr lang="en-US" sz="1200" dirty="0" smtClean="0"/>
            </a:p>
            <a:p>
              <a:pPr marL="238087" indent="-238087">
                <a:buFont typeface="Arial" panose="020B0604020202020204" pitchFamily="34" charset="0"/>
                <a:buChar char="•"/>
              </a:pPr>
              <a:endParaRPr lang="en-US" sz="1200" dirty="0" smtClean="0"/>
            </a:p>
          </p:txBody>
        </p:sp>
        <p:sp>
          <p:nvSpPr>
            <p:cNvPr id="40" name="TextBox 39"/>
            <p:cNvSpPr txBox="1"/>
            <p:nvPr/>
          </p:nvSpPr>
          <p:spPr>
            <a:xfrm>
              <a:off x="835351" y="25599655"/>
              <a:ext cx="17294556" cy="1625059"/>
            </a:xfrm>
            <a:prstGeom prst="rect">
              <a:avLst/>
            </a:prstGeom>
            <a:solidFill>
              <a:schemeClr val="bg2">
                <a:lumMod val="75000"/>
              </a:schemeClr>
            </a:solidFill>
          </p:spPr>
          <p:txBody>
            <a:bodyPr wrap="square" rtlCol="0">
              <a:spAutoFit/>
            </a:bodyPr>
            <a:lstStyle/>
            <a:p>
              <a:r>
                <a:rPr lang="en-US" sz="1600" b="1" dirty="0" smtClean="0"/>
                <a:t>Next Steps</a:t>
              </a:r>
              <a:endParaRPr lang="en-US" sz="1600" b="1" dirty="0"/>
            </a:p>
          </p:txBody>
        </p:sp>
      </p:grpSp>
      <p:grpSp>
        <p:nvGrpSpPr>
          <p:cNvPr id="21" name="Group 42"/>
          <p:cNvGrpSpPr/>
          <p:nvPr/>
        </p:nvGrpSpPr>
        <p:grpSpPr>
          <a:xfrm>
            <a:off x="133349" y="904170"/>
            <a:ext cx="4811275" cy="1718160"/>
            <a:chOff x="717553" y="4268445"/>
            <a:chExt cx="23094119" cy="8247169"/>
          </a:xfrm>
        </p:grpSpPr>
        <p:sp>
          <p:nvSpPr>
            <p:cNvPr id="39" name="TextBox 38"/>
            <p:cNvSpPr txBox="1"/>
            <p:nvPr/>
          </p:nvSpPr>
          <p:spPr>
            <a:xfrm>
              <a:off x="717553" y="4268445"/>
              <a:ext cx="22600924" cy="1625060"/>
            </a:xfrm>
            <a:prstGeom prst="rect">
              <a:avLst/>
            </a:prstGeom>
            <a:solidFill>
              <a:schemeClr val="bg2">
                <a:lumMod val="75000"/>
              </a:schemeClr>
            </a:solidFill>
          </p:spPr>
          <p:txBody>
            <a:bodyPr wrap="square" rtlCol="0">
              <a:spAutoFit/>
            </a:bodyPr>
            <a:lstStyle/>
            <a:p>
              <a:r>
                <a:rPr lang="en-US" sz="1600" b="1" dirty="0" smtClean="0"/>
                <a:t>Project Introduction &amp; Purpose</a:t>
              </a:r>
              <a:endParaRPr lang="en-US" sz="1600" b="1" dirty="0"/>
            </a:p>
          </p:txBody>
        </p:sp>
        <p:sp>
          <p:nvSpPr>
            <p:cNvPr id="23" name="TextBox 22"/>
            <p:cNvSpPr txBox="1"/>
            <p:nvPr/>
          </p:nvSpPr>
          <p:spPr>
            <a:xfrm>
              <a:off x="880777" y="5867637"/>
              <a:ext cx="22930895" cy="6647977"/>
            </a:xfrm>
            <a:prstGeom prst="rect">
              <a:avLst/>
            </a:prstGeom>
            <a:noFill/>
          </p:spPr>
          <p:txBody>
            <a:bodyPr wrap="square" rtlCol="0">
              <a:spAutoFit/>
            </a:bodyPr>
            <a:lstStyle/>
            <a:p>
              <a:pPr marL="178565" indent="-178565">
                <a:buFont typeface="Arial" panose="020B0604020202020204" pitchFamily="34" charset="0"/>
                <a:buChar char="•"/>
              </a:pPr>
              <a:r>
                <a:rPr lang="en-US" sz="1200" dirty="0" smtClean="0"/>
                <a:t>Bearing Preload Gauge: Measures load vs. displacement on ball bearing pairs to match duplexed </a:t>
              </a:r>
              <a:r>
                <a:rPr lang="en-US" sz="1200" dirty="0"/>
                <a:t>pairs of </a:t>
              </a:r>
              <a:r>
                <a:rPr lang="en-US" sz="1200" dirty="0" smtClean="0"/>
                <a:t>bearings</a:t>
              </a:r>
            </a:p>
            <a:p>
              <a:pPr marL="178565" indent="-178565">
                <a:buFont typeface="Arial" panose="020B0604020202020204" pitchFamily="34" charset="0"/>
                <a:buChar char="•"/>
              </a:pPr>
              <a:r>
                <a:rPr lang="en-US" sz="1200" dirty="0" smtClean="0"/>
                <a:t>Duplex Bearing: Used to increase shaft location accuracy, load capacity, and bearing assembly stiffness, and to decrease radial and axial play</a:t>
              </a:r>
              <a:endParaRPr lang="en-US" sz="1200" dirty="0"/>
            </a:p>
            <a:p>
              <a:pPr marL="178565" indent="-178565">
                <a:buFont typeface="Arial" panose="020B0604020202020204" pitchFamily="34" charset="0"/>
                <a:buChar char="•"/>
              </a:pPr>
              <a:r>
                <a:rPr lang="en-US" sz="1200" dirty="0" smtClean="0"/>
                <a:t>Customer currently experiences reliability issues with gauge.</a:t>
              </a:r>
            </a:p>
            <a:p>
              <a:pPr marL="635546" lvl="1" indent="-178565">
                <a:buFont typeface="Arial" panose="020B0604020202020204" pitchFamily="34" charset="0"/>
                <a:buChar char="•"/>
              </a:pPr>
              <a:r>
                <a:rPr lang="en-US" sz="1200" dirty="0" smtClean="0"/>
                <a:t>Causes: Analog output, manual knee point determination, sensor incompatibility, etc.</a:t>
              </a:r>
            </a:p>
          </p:txBody>
        </p:sp>
      </p:grpSp>
      <p:sp>
        <p:nvSpPr>
          <p:cNvPr id="3" name="TextBox 2"/>
          <p:cNvSpPr txBox="1"/>
          <p:nvPr/>
        </p:nvSpPr>
        <p:spPr>
          <a:xfrm>
            <a:off x="1459251" y="3188421"/>
            <a:ext cx="1459332" cy="327013"/>
          </a:xfrm>
          <a:prstGeom prst="rect">
            <a:avLst/>
          </a:prstGeom>
          <a:noFill/>
        </p:spPr>
        <p:txBody>
          <a:bodyPr wrap="square" lIns="19047" tIns="9523" rIns="19047" bIns="9523" rtlCol="0">
            <a:spAutoFit/>
          </a:bodyPr>
          <a:lstStyle/>
          <a:p>
            <a:r>
              <a:rPr lang="en-US" sz="1000" i="1" dirty="0" smtClean="0"/>
              <a:t>(Right) Internal view of bearing stack</a:t>
            </a:r>
            <a:endParaRPr lang="en-US" sz="1000" i="1" dirty="0"/>
          </a:p>
        </p:txBody>
      </p:sp>
      <p:sp>
        <p:nvSpPr>
          <p:cNvPr id="10" name="TextBox 9"/>
          <p:cNvSpPr txBox="1"/>
          <p:nvPr/>
        </p:nvSpPr>
        <p:spPr>
          <a:xfrm>
            <a:off x="1459251" y="2796443"/>
            <a:ext cx="1444544" cy="327013"/>
          </a:xfrm>
          <a:prstGeom prst="rect">
            <a:avLst/>
          </a:prstGeom>
          <a:noFill/>
        </p:spPr>
        <p:txBody>
          <a:bodyPr wrap="square" lIns="19047" tIns="9523" rIns="19047" bIns="9523" rtlCol="0">
            <a:spAutoFit/>
          </a:bodyPr>
          <a:lstStyle/>
          <a:p>
            <a:r>
              <a:rPr lang="en-US" sz="1000" i="1" dirty="0" smtClean="0"/>
              <a:t>(Left) External view of bearing stack </a:t>
            </a:r>
            <a:endParaRPr lang="en-US" sz="1000" i="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17742"/>
          </a:xfrm>
        </p:spPr>
        <p:txBody>
          <a:bodyPr>
            <a:normAutofit fontScale="90000"/>
          </a:bodyPr>
          <a:lstStyle/>
          <a:p>
            <a:r>
              <a:rPr lang="en-US" dirty="0" smtClean="0"/>
              <a:t>Opportunities for Improvement</a:t>
            </a:r>
            <a:endParaRPr lang="en-US" dirty="0"/>
          </a:p>
        </p:txBody>
      </p:sp>
      <p:sp>
        <p:nvSpPr>
          <p:cNvPr id="3" name="Content Placeholder 2"/>
          <p:cNvSpPr>
            <a:spLocks noGrp="1"/>
          </p:cNvSpPr>
          <p:nvPr>
            <p:ph idx="1"/>
          </p:nvPr>
        </p:nvSpPr>
        <p:spPr>
          <a:xfrm>
            <a:off x="154379" y="819808"/>
            <a:ext cx="8787740" cy="6038192"/>
          </a:xfrm>
        </p:spPr>
        <p:txBody>
          <a:bodyPr>
            <a:noAutofit/>
          </a:bodyPr>
          <a:lstStyle/>
          <a:p>
            <a:pPr>
              <a:lnSpc>
                <a:spcPct val="120000"/>
              </a:lnSpc>
            </a:pPr>
            <a:r>
              <a:rPr lang="en-US" sz="1600" dirty="0" smtClean="0"/>
              <a:t>Intro</a:t>
            </a:r>
          </a:p>
          <a:p>
            <a:pPr marL="463550" lvl="1" indent="-238125">
              <a:lnSpc>
                <a:spcPct val="120000"/>
              </a:lnSpc>
            </a:pPr>
            <a:r>
              <a:rPr lang="en-US" sz="1400" dirty="0" smtClean="0"/>
              <a:t>Not clear if the left photo is a "duplexed pair of bearings" - not sure what those are. Perhaps that  term is not common/standard? It "looks" like two bearings side by side. Maybe that's what duplexed means. Similar issues with the right hand fixture. That looks like there are two different shaft sizes though adding to the confusion.</a:t>
            </a:r>
          </a:p>
          <a:p>
            <a:pPr marL="463550" lvl="1" indent="-238125">
              <a:lnSpc>
                <a:spcPct val="120000"/>
              </a:lnSpc>
            </a:pPr>
            <a:r>
              <a:rPr lang="en-US" sz="1400" dirty="0" smtClean="0"/>
              <a:t>Does the machine measure a pair OR does it measure individual bearings and they then pair ones that have matching displacement values?</a:t>
            </a:r>
          </a:p>
          <a:p>
            <a:pPr>
              <a:lnSpc>
                <a:spcPct val="120000"/>
              </a:lnSpc>
            </a:pPr>
            <a:r>
              <a:rPr lang="en-US" sz="1600" dirty="0" smtClean="0"/>
              <a:t>Past History missing - Need to explain that they manually have to 'guess' at the knee.</a:t>
            </a:r>
          </a:p>
          <a:p>
            <a:pPr>
              <a:lnSpc>
                <a:spcPct val="120000"/>
              </a:lnSpc>
            </a:pPr>
            <a:r>
              <a:rPr lang="en-US" sz="1600" dirty="0" smtClean="0"/>
              <a:t>Objectives - what's a knee point. Although there is a graph with that title, no "knee" is clearly shown on the poster.</a:t>
            </a:r>
          </a:p>
          <a:p>
            <a:pPr>
              <a:lnSpc>
                <a:spcPct val="120000"/>
              </a:lnSpc>
            </a:pPr>
            <a:r>
              <a:rPr lang="en-US" sz="1600" dirty="0" smtClean="0"/>
              <a:t>Approach / Results</a:t>
            </a:r>
          </a:p>
          <a:p>
            <a:pPr marL="463550" lvl="1" indent="-344488">
              <a:lnSpc>
                <a:spcPct val="120000"/>
              </a:lnSpc>
            </a:pPr>
            <a:r>
              <a:rPr lang="en-US" sz="1400" dirty="0" smtClean="0"/>
              <a:t>It seems but is not clear that your approach is to identify an alternate gauge - but the poster does not say that.</a:t>
            </a:r>
          </a:p>
          <a:p>
            <a:pPr marL="463550" lvl="1" indent="-344488">
              <a:lnSpc>
                <a:spcPct val="120000"/>
              </a:lnSpc>
            </a:pPr>
            <a:r>
              <a:rPr lang="en-US" sz="1400" dirty="0" smtClean="0"/>
              <a:t>What setup? Not clear on poster that the team HAS the equipment in house!</a:t>
            </a:r>
          </a:p>
          <a:p>
            <a:pPr marL="463550" lvl="1" indent="-344488">
              <a:lnSpc>
                <a:spcPct val="120000"/>
              </a:lnSpc>
            </a:pPr>
            <a:r>
              <a:rPr lang="en-US" sz="1400" dirty="0" smtClean="0"/>
              <a:t>The Knee result and graph is not clear. Annotations pointing to specific things on the graph are needed to walk the viewer through an understanding of what happens.</a:t>
            </a:r>
          </a:p>
          <a:p>
            <a:pPr marL="463550" lvl="1" indent="-344488">
              <a:lnSpc>
                <a:spcPct val="120000"/>
              </a:lnSpc>
            </a:pPr>
            <a:r>
              <a:rPr lang="en-US" sz="1400" dirty="0" smtClean="0"/>
              <a:t>Its unclear if the team is successful so far and has a high probability of final success.</a:t>
            </a:r>
          </a:p>
          <a:p>
            <a:pPr marL="463550" lvl="1" indent="-344488">
              <a:lnSpc>
                <a:spcPct val="120000"/>
              </a:lnSpc>
            </a:pPr>
            <a:r>
              <a:rPr lang="en-US" sz="1400" dirty="0" smtClean="0"/>
              <a:t>Annotate / label all parts in the AD drawing. What, if anything is significant about them</a:t>
            </a:r>
            <a:r>
              <a:rPr lang="en-US" sz="1400" dirty="0" smtClean="0"/>
              <a:t>?</a:t>
            </a:r>
          </a:p>
          <a:p>
            <a:pPr marL="463550" lvl="1" indent="-344488">
              <a:lnSpc>
                <a:spcPct val="120000"/>
              </a:lnSpc>
            </a:pPr>
            <a:r>
              <a:rPr lang="en-US" sz="1400" dirty="0" smtClean="0"/>
              <a:t>The figures should show where/how forces are applied and measured. </a:t>
            </a:r>
            <a:endParaRPr lang="en-US" sz="1400" dirty="0" smtClean="0"/>
          </a:p>
          <a:p>
            <a:pPr>
              <a:lnSpc>
                <a:spcPct val="120000"/>
              </a:lnSpc>
            </a:pPr>
            <a:r>
              <a:rPr lang="en-US" sz="1600" dirty="0" smtClean="0"/>
              <a:t>Next Steps as stated appears to be "do the project". </a:t>
            </a:r>
            <a:endParaRPr lang="en-US" sz="1600" dirty="0"/>
          </a:p>
        </p:txBody>
      </p:sp>
    </p:spTree>
    <p:extLst>
      <p:ext uri="{BB962C8B-B14F-4D97-AF65-F5344CB8AC3E}">
        <p14:creationId xmlns="" xmlns:p14="http://schemas.microsoft.com/office/powerpoint/2010/main" val="9801605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2156</Words>
  <Application>Microsoft Office PowerPoint</Application>
  <PresentationFormat>On-screen Show (4:3)</PresentationFormat>
  <Paragraphs>232</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Creating Stronger Posters</vt:lpstr>
      <vt:lpstr>Teaching approach </vt:lpstr>
      <vt:lpstr>Teaching Approach – Initial Ideas</vt:lpstr>
      <vt:lpstr>Notes</vt:lpstr>
      <vt:lpstr>Notes - Continued</vt:lpstr>
      <vt:lpstr>Slide 6</vt:lpstr>
      <vt:lpstr>Opportunities for Improvement</vt:lpstr>
      <vt:lpstr>Slide 8</vt:lpstr>
      <vt:lpstr>Opportunities for Improvement</vt:lpstr>
      <vt:lpstr>Slide 10</vt:lpstr>
      <vt:lpstr>Opportunities for Improvement</vt:lpstr>
      <vt:lpstr>Slide 12</vt:lpstr>
      <vt:lpstr>Opportunities for Improvement</vt:lpstr>
      <vt:lpstr>Robots for Physically Challenged – need PPTX </vt:lpstr>
      <vt:lpstr>Opportunities for Improvement</vt:lpstr>
    </vt:vector>
  </TitlesOfParts>
  <Company>Rensselaer Polytechnic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Anderson</dc:creator>
  <cp:lastModifiedBy>Mark Anderson</cp:lastModifiedBy>
  <cp:revision>32</cp:revision>
  <dcterms:created xsi:type="dcterms:W3CDTF">2019-03-01T19:25:06Z</dcterms:created>
  <dcterms:modified xsi:type="dcterms:W3CDTF">2019-04-03T18:16:49Z</dcterms:modified>
</cp:coreProperties>
</file>