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66"/>
  </p:notesMasterIdLst>
  <p:sldIdLst>
    <p:sldId id="256" r:id="rId4"/>
    <p:sldId id="339" r:id="rId5"/>
    <p:sldId id="415" r:id="rId6"/>
    <p:sldId id="276" r:id="rId7"/>
    <p:sldId id="257" r:id="rId8"/>
    <p:sldId id="490" r:id="rId9"/>
    <p:sldId id="275" r:id="rId10"/>
    <p:sldId id="462" r:id="rId11"/>
    <p:sldId id="463" r:id="rId12"/>
    <p:sldId id="483" r:id="rId13"/>
    <p:sldId id="497" r:id="rId14"/>
    <p:sldId id="491" r:id="rId15"/>
    <p:sldId id="274" r:id="rId16"/>
    <p:sldId id="464" r:id="rId17"/>
    <p:sldId id="492" r:id="rId18"/>
    <p:sldId id="258" r:id="rId19"/>
    <p:sldId id="400" r:id="rId20"/>
    <p:sldId id="265" r:id="rId21"/>
    <p:sldId id="422" r:id="rId22"/>
    <p:sldId id="506" r:id="rId23"/>
    <p:sldId id="547" r:id="rId24"/>
    <p:sldId id="259" r:id="rId25"/>
    <p:sldId id="261" r:id="rId26"/>
    <p:sldId id="260" r:id="rId27"/>
    <p:sldId id="489" r:id="rId28"/>
    <p:sldId id="423" r:id="rId29"/>
    <p:sldId id="424" r:id="rId30"/>
    <p:sldId id="460" r:id="rId31"/>
    <p:sldId id="526" r:id="rId32"/>
    <p:sldId id="421" r:id="rId33"/>
    <p:sldId id="525" r:id="rId34"/>
    <p:sldId id="440" r:id="rId35"/>
    <p:sldId id="292" r:id="rId36"/>
    <p:sldId id="487" r:id="rId37"/>
    <p:sldId id="488" r:id="rId38"/>
    <p:sldId id="521" r:id="rId39"/>
    <p:sldId id="531" r:id="rId40"/>
    <p:sldId id="406" r:id="rId41"/>
    <p:sldId id="264" r:id="rId42"/>
    <p:sldId id="537" r:id="rId43"/>
    <p:sldId id="389" r:id="rId44"/>
    <p:sldId id="426" r:id="rId45"/>
    <p:sldId id="428" r:id="rId46"/>
    <p:sldId id="493" r:id="rId47"/>
    <p:sldId id="441" r:id="rId48"/>
    <p:sldId id="548" r:id="rId49"/>
    <p:sldId id="473" r:id="rId50"/>
    <p:sldId id="362" r:id="rId51"/>
    <p:sldId id="329" r:id="rId52"/>
    <p:sldId id="330" r:id="rId53"/>
    <p:sldId id="331" r:id="rId54"/>
    <p:sldId id="429" r:id="rId55"/>
    <p:sldId id="522" r:id="rId56"/>
    <p:sldId id="536" r:id="rId57"/>
    <p:sldId id="407" r:id="rId58"/>
    <p:sldId id="546" r:id="rId59"/>
    <p:sldId id="287" r:id="rId60"/>
    <p:sldId id="539" r:id="rId61"/>
    <p:sldId id="340" r:id="rId62"/>
    <p:sldId id="289" r:id="rId63"/>
    <p:sldId id="468" r:id="rId64"/>
    <p:sldId id="469" r:id="rId65"/>
    <p:sldId id="471" r:id="rId66"/>
    <p:sldId id="288" r:id="rId67"/>
    <p:sldId id="290" r:id="rId68"/>
    <p:sldId id="387" r:id="rId69"/>
    <p:sldId id="498" r:id="rId70"/>
    <p:sldId id="549" r:id="rId71"/>
    <p:sldId id="408" r:id="rId72"/>
    <p:sldId id="293" r:id="rId73"/>
    <p:sldId id="540" r:id="rId74"/>
    <p:sldId id="393" r:id="rId75"/>
    <p:sldId id="499" r:id="rId76"/>
    <p:sldId id="500" r:id="rId77"/>
    <p:sldId id="394" r:id="rId78"/>
    <p:sldId id="342" r:id="rId79"/>
    <p:sldId id="474" r:id="rId80"/>
    <p:sldId id="524" r:id="rId81"/>
    <p:sldId id="409" r:id="rId82"/>
    <p:sldId id="518" r:id="rId83"/>
    <p:sldId id="541" r:id="rId84"/>
    <p:sldId id="508" r:id="rId85"/>
    <p:sldId id="509" r:id="rId86"/>
    <p:sldId id="510" r:id="rId87"/>
    <p:sldId id="511" r:id="rId88"/>
    <p:sldId id="512" r:id="rId89"/>
    <p:sldId id="513" r:id="rId90"/>
    <p:sldId id="346" r:id="rId91"/>
    <p:sldId id="314" r:id="rId92"/>
    <p:sldId id="327" r:id="rId93"/>
    <p:sldId id="514" r:id="rId94"/>
    <p:sldId id="515" r:id="rId95"/>
    <p:sldId id="336" r:id="rId96"/>
    <p:sldId id="516" r:id="rId97"/>
    <p:sldId id="348" r:id="rId98"/>
    <p:sldId id="351" r:id="rId99"/>
    <p:sldId id="527" r:id="rId100"/>
    <p:sldId id="532" r:id="rId101"/>
    <p:sldId id="533" r:id="rId102"/>
    <p:sldId id="534" r:id="rId103"/>
    <p:sldId id="550" r:id="rId104"/>
    <p:sldId id="551" r:id="rId105"/>
    <p:sldId id="519" r:id="rId106"/>
    <p:sldId id="298" r:id="rId107"/>
    <p:sldId id="542" r:id="rId108"/>
    <p:sldId id="386" r:id="rId109"/>
    <p:sldId id="446" r:id="rId110"/>
    <p:sldId id="447" r:id="rId111"/>
    <p:sldId id="450" r:id="rId112"/>
    <p:sldId id="448" r:id="rId113"/>
    <p:sldId id="401" r:id="rId114"/>
    <p:sldId id="476" r:id="rId115"/>
    <p:sldId id="452" r:id="rId116"/>
    <p:sldId id="453" r:id="rId117"/>
    <p:sldId id="454" r:id="rId118"/>
    <p:sldId id="455" r:id="rId119"/>
    <p:sldId id="456" r:id="rId120"/>
    <p:sldId id="269" r:id="rId121"/>
    <p:sldId id="501" r:id="rId122"/>
    <p:sldId id="502" r:id="rId123"/>
    <p:sldId id="266" r:id="rId124"/>
    <p:sldId id="268" r:id="rId125"/>
    <p:sldId id="503" r:id="rId126"/>
    <p:sldId id="485" r:id="rId127"/>
    <p:sldId id="504" r:id="rId128"/>
    <p:sldId id="528" r:id="rId129"/>
    <p:sldId id="410" r:id="rId130"/>
    <p:sldId id="300" r:id="rId131"/>
    <p:sldId id="543" r:id="rId132"/>
    <p:sldId id="385" r:id="rId133"/>
    <p:sldId id="382" r:id="rId134"/>
    <p:sldId id="343" r:id="rId135"/>
    <p:sldId id="344" r:id="rId136"/>
    <p:sldId id="345" r:id="rId137"/>
    <p:sldId id="381" r:id="rId138"/>
    <p:sldId id="459" r:id="rId139"/>
    <p:sldId id="529" r:id="rId140"/>
    <p:sldId id="411" r:id="rId141"/>
    <p:sldId id="302" r:id="rId142"/>
    <p:sldId id="544" r:id="rId143"/>
    <p:sldId id="384" r:id="rId144"/>
    <p:sldId id="494" r:id="rId145"/>
    <p:sldId id="404" r:id="rId146"/>
    <p:sldId id="495" r:id="rId147"/>
    <p:sldId id="496" r:id="rId148"/>
    <p:sldId id="486" r:id="rId149"/>
    <p:sldId id="530" r:id="rId150"/>
    <p:sldId id="535" r:id="rId151"/>
    <p:sldId id="412" r:id="rId152"/>
    <p:sldId id="304" r:id="rId153"/>
    <p:sldId id="545" r:id="rId154"/>
    <p:sldId id="395" r:id="rId155"/>
    <p:sldId id="396" r:id="rId156"/>
    <p:sldId id="397" r:id="rId157"/>
    <p:sldId id="398" r:id="rId158"/>
    <p:sldId id="413" r:id="rId159"/>
    <p:sldId id="482" r:id="rId160"/>
    <p:sldId id="383" r:id="rId161"/>
    <p:sldId id="378" r:id="rId162"/>
    <p:sldId id="350" r:id="rId163"/>
    <p:sldId id="338" r:id="rId164"/>
    <p:sldId id="352" r:id="rId165"/>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95" autoAdjust="0"/>
    <p:restoredTop sz="95226" autoAdjust="0"/>
  </p:normalViewPr>
  <p:slideViewPr>
    <p:cSldViewPr>
      <p:cViewPr varScale="1">
        <p:scale>
          <a:sx n="91" d="100"/>
          <a:sy n="91" d="100"/>
        </p:scale>
        <p:origin x="1282" y="62"/>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36994"/>
    </p:cViewPr>
  </p:sorterViewPr>
  <p:notesViewPr>
    <p:cSldViewPr>
      <p:cViewPr varScale="1">
        <p:scale>
          <a:sx n="61" d="100"/>
          <a:sy n="61" d="100"/>
        </p:scale>
        <p:origin x="3125" y="53"/>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theme" Target="theme/theme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tableStyles" Target="tableStyle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2" Type="http://schemas.microsoft.com/office/2015/10/relationships/revisionInfo" Target="revisionInfo.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microsoft.com/office/2018/10/relationships/authors" Target="author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98" tIns="47100" rIns="94198" bIns="47100" rtlCol="0"/>
          <a:lstStyle>
            <a:lvl1pPr algn="l">
              <a:defRPr sz="1200"/>
            </a:lvl1pPr>
          </a:lstStyle>
          <a:p>
            <a:endParaRPr lang="en-US" dirty="0"/>
          </a:p>
        </p:txBody>
      </p:sp>
      <p:sp>
        <p:nvSpPr>
          <p:cNvPr id="3" name="Date Placeholder 2"/>
          <p:cNvSpPr>
            <a:spLocks noGrp="1"/>
          </p:cNvSpPr>
          <p:nvPr>
            <p:ph type="dt" idx="1"/>
          </p:nvPr>
        </p:nvSpPr>
        <p:spPr>
          <a:xfrm>
            <a:off x="4023094" y="0"/>
            <a:ext cx="3077739" cy="469424"/>
          </a:xfrm>
          <a:prstGeom prst="rect">
            <a:avLst/>
          </a:prstGeom>
        </p:spPr>
        <p:txBody>
          <a:bodyPr vert="horz" lIns="94198" tIns="47100" rIns="94198" bIns="47100" rtlCol="0"/>
          <a:lstStyle>
            <a:lvl1pPr algn="r">
              <a:defRPr sz="1200"/>
            </a:lvl1pPr>
          </a:lstStyle>
          <a:p>
            <a:fld id="{D0FE861C-486B-4E18-A0E9-A790238A915C}" type="datetimeFigureOut">
              <a:rPr lang="en-US" smtClean="0"/>
              <a:t>1/23/2024</a:t>
            </a:fld>
            <a:endParaRPr lang="en-US" dirty="0"/>
          </a:p>
        </p:txBody>
      </p:sp>
      <p:sp>
        <p:nvSpPr>
          <p:cNvPr id="4" name="Slide Image Placeholder 3"/>
          <p:cNvSpPr>
            <a:spLocks noGrp="1" noRot="1" noChangeAspect="1"/>
          </p:cNvSpPr>
          <p:nvPr>
            <p:ph type="sldImg" idx="2"/>
          </p:nvPr>
        </p:nvSpPr>
        <p:spPr>
          <a:xfrm>
            <a:off x="1203325" y="701675"/>
            <a:ext cx="4695825" cy="3521075"/>
          </a:xfrm>
          <a:prstGeom prst="rect">
            <a:avLst/>
          </a:prstGeom>
          <a:noFill/>
          <a:ln w="12700">
            <a:solidFill>
              <a:prstClr val="black"/>
            </a:solidFill>
          </a:ln>
        </p:spPr>
        <p:txBody>
          <a:bodyPr vert="horz" lIns="94198" tIns="47100" rIns="94198" bIns="47100"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198" tIns="47100" rIns="94198" bIns="471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69424"/>
          </a:xfrm>
          <a:prstGeom prst="rect">
            <a:avLst/>
          </a:prstGeom>
        </p:spPr>
        <p:txBody>
          <a:bodyPr vert="horz" lIns="94198" tIns="47100" rIns="94198" bIns="4710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3"/>
            <a:ext cx="3077739" cy="469424"/>
          </a:xfrm>
          <a:prstGeom prst="rect">
            <a:avLst/>
          </a:prstGeom>
        </p:spPr>
        <p:txBody>
          <a:bodyPr vert="horz" lIns="94198" tIns="47100" rIns="94198" bIns="47100"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 discussion here about </a:t>
            </a:r>
            <a:r>
              <a:rPr lang="en-US" u="sng" dirty="0"/>
              <a:t>building on</a:t>
            </a:r>
            <a:r>
              <a:rPr lang="en-US" u="none" dirty="0"/>
              <a:t> what was learned in IED as opposed to IED refresher</a:t>
            </a:r>
            <a:endParaRPr lang="en-US" dirty="0"/>
          </a:p>
          <a:p>
            <a:r>
              <a:rPr lang="en-US"/>
              <a:t>Yogi Berra – If you don’t know where you are going, you’ll end up somewhere else</a:t>
            </a: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30</a:t>
            </a:fld>
            <a:endParaRPr lang="en-US" dirty="0"/>
          </a:p>
        </p:txBody>
      </p:sp>
    </p:spTree>
    <p:extLst>
      <p:ext uri="{BB962C8B-B14F-4D97-AF65-F5344CB8AC3E}">
        <p14:creationId xmlns:p14="http://schemas.microsoft.com/office/powerpoint/2010/main" val="195219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32</a:t>
            </a:fld>
            <a:endParaRPr lang="en-US" dirty="0"/>
          </a:p>
        </p:txBody>
      </p:sp>
    </p:spTree>
    <p:extLst>
      <p:ext uri="{BB962C8B-B14F-4D97-AF65-F5344CB8AC3E}">
        <p14:creationId xmlns:p14="http://schemas.microsoft.com/office/powerpoint/2010/main" val="3617022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33</a:t>
            </a:fld>
            <a:endParaRPr lang="en-US" dirty="0"/>
          </a:p>
        </p:txBody>
      </p:sp>
    </p:spTree>
    <p:extLst>
      <p:ext uri="{BB962C8B-B14F-4D97-AF65-F5344CB8AC3E}">
        <p14:creationId xmlns:p14="http://schemas.microsoft.com/office/powerpoint/2010/main" val="2596907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34</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different from industry</a:t>
            </a:r>
          </a:p>
        </p:txBody>
      </p:sp>
      <p:sp>
        <p:nvSpPr>
          <p:cNvPr id="4" name="Slide Number Placeholder 3"/>
          <p:cNvSpPr>
            <a:spLocks noGrp="1"/>
          </p:cNvSpPr>
          <p:nvPr>
            <p:ph type="sldNum" sz="quarter" idx="5"/>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748444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37</a:t>
            </a:fld>
            <a:endParaRPr lang="en-US" dirty="0"/>
          </a:p>
        </p:txBody>
      </p:sp>
    </p:spTree>
    <p:extLst>
      <p:ext uri="{BB962C8B-B14F-4D97-AF65-F5344CB8AC3E}">
        <p14:creationId xmlns:p14="http://schemas.microsoft.com/office/powerpoint/2010/main" val="2878128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528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 – </a:t>
            </a:r>
            <a:r>
              <a:rPr lang="en-US" i="1" dirty="0"/>
              <a:t>Not re-learning IED material – building on what was learned</a:t>
            </a:r>
            <a:endParaRPr lang="en-US" dirty="0"/>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41</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Tuckman’s stages of team development – learned in IED, practiced and built on in CD</a:t>
            </a:r>
          </a:p>
        </p:txBody>
      </p:sp>
      <p:sp>
        <p:nvSpPr>
          <p:cNvPr id="4" name="Slide Number Placeholder 3"/>
          <p:cNvSpPr>
            <a:spLocks noGrp="1"/>
          </p:cNvSpPr>
          <p:nvPr>
            <p:ph type="sldNum" sz="quarter" idx="5"/>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38295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45</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46</a:t>
            </a:fld>
            <a:endParaRPr lang="en-US" dirty="0"/>
          </a:p>
        </p:txBody>
      </p:sp>
    </p:spTree>
    <p:extLst>
      <p:ext uri="{BB962C8B-B14F-4D97-AF65-F5344CB8AC3E}">
        <p14:creationId xmlns:p14="http://schemas.microsoft.com/office/powerpoint/2010/main" val="2688174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47</a:t>
            </a:fld>
            <a:endParaRPr lang="en-US" dirty="0"/>
          </a:p>
        </p:txBody>
      </p:sp>
    </p:spTree>
    <p:extLst>
      <p:ext uri="{BB962C8B-B14F-4D97-AF65-F5344CB8AC3E}">
        <p14:creationId xmlns:p14="http://schemas.microsoft.com/office/powerpoint/2010/main" val="3094094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55</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a:t>
            </a:r>
          </a:p>
          <a:p>
            <a:r>
              <a:rPr lang="en-US" dirty="0"/>
              <a:t>Continuing projects should</a:t>
            </a:r>
            <a:r>
              <a:rPr lang="en-US" baseline="0" dirty="0"/>
              <a:t> follow Track C or D</a:t>
            </a:r>
          </a:p>
          <a:p>
            <a:r>
              <a:rPr lang="en-US" baseline="0" dirty="0"/>
              <a:t>New projects can follow A, B, E or F</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57</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659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59</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66</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67</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(Make clear for new vs. continuing on slide)</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70</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07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77</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105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a:p>
            <a:r>
              <a:rPr lang="en-US" dirty="0">
                <a:latin typeface="Times New Roman" pitchFamily="18" charset="0"/>
              </a:rPr>
              <a:t>Some possible items: What is it used for? What kind of vehicle? How big? What kind of vehicle? To transport</a:t>
            </a:r>
            <a:r>
              <a:rPr lang="en-US" baseline="0" dirty="0">
                <a:latin typeface="Times New Roman" pitchFamily="18" charset="0"/>
              </a:rPr>
              <a:t> what (people)? How many people will it carry? What does it look like? What does it do? Does it move by itself? </a:t>
            </a:r>
            <a:endParaRPr lang="en-US" dirty="0">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14840920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extLst>
      <p:ext uri="{BB962C8B-B14F-4D97-AF65-F5344CB8AC3E}">
        <p14:creationId xmlns:p14="http://schemas.microsoft.com/office/powerpoint/2010/main" val="7210433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11</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6.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6070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106</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107</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111</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112</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114</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126</a:t>
            </a:fld>
            <a:endParaRPr lang="en-US" dirty="0"/>
          </a:p>
        </p:txBody>
      </p:sp>
    </p:spTree>
    <p:extLst>
      <p:ext uri="{BB962C8B-B14F-4D97-AF65-F5344CB8AC3E}">
        <p14:creationId xmlns:p14="http://schemas.microsoft.com/office/powerpoint/2010/main" val="16574423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7.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934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130</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132</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15</a:t>
            </a:fld>
            <a:endParaRPr lang="en-US" dirty="0"/>
          </a:p>
        </p:txBody>
      </p:sp>
    </p:spTree>
    <p:extLst>
      <p:ext uri="{BB962C8B-B14F-4D97-AF65-F5344CB8AC3E}">
        <p14:creationId xmlns:p14="http://schemas.microsoft.com/office/powerpoint/2010/main" val="2105031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2342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building a house as example</a:t>
            </a:r>
          </a:p>
        </p:txBody>
      </p:sp>
      <p:sp>
        <p:nvSpPr>
          <p:cNvPr id="4" name="Slide Number Placeholder 3"/>
          <p:cNvSpPr>
            <a:spLocks noGrp="1"/>
          </p:cNvSpPr>
          <p:nvPr>
            <p:ph type="sldNum" sz="quarter" idx="10"/>
          </p:nvPr>
        </p:nvSpPr>
        <p:spPr/>
        <p:txBody>
          <a:bodyPr/>
          <a:lstStyle/>
          <a:p>
            <a:fld id="{5C821964-560F-4BDB-BAAF-EC529F5D9B05}" type="slidenum">
              <a:rPr lang="en-US" smtClean="0"/>
              <a:t>141</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144</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145</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1359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152</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158</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159</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16</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19</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20</a:t>
            </a:fld>
            <a:endParaRPr lang="en-US" dirty="0"/>
          </a:p>
        </p:txBody>
      </p:sp>
    </p:spTree>
    <p:extLst>
      <p:ext uri="{BB962C8B-B14F-4D97-AF65-F5344CB8AC3E}">
        <p14:creationId xmlns:p14="http://schemas.microsoft.com/office/powerpoint/2010/main" val="102910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29</a:t>
            </a:fld>
            <a:endParaRPr lang="en-US" dirty="0"/>
          </a:p>
        </p:txBody>
      </p:sp>
    </p:spTree>
    <p:extLst>
      <p:ext uri="{BB962C8B-B14F-4D97-AF65-F5344CB8AC3E}">
        <p14:creationId xmlns:p14="http://schemas.microsoft.com/office/powerpoint/2010/main" val="111840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513F1D-B2AA-48CF-93C4-F9C9035B693D}" type="datetime1">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A21CB-5BB2-49FE-A24C-634DDCE3D048}" type="datetime1">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0E696-AAED-4211-8FBC-08CFB93FFA9E}" type="datetime1">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DA997CF-7B20-4037-8BB1-29DEE50F02AE}" type="datetime1">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F6846-6ABD-46BF-BC24-C049DB9A2E81}" type="datetime1">
              <a:rPr lang="en-US" smtClean="0"/>
              <a:t>1/23/2024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C702CF-3A95-40F7-B3FF-C7ACABDA521C}" type="datetime1">
              <a:rPr lang="en-US" smtClean="0"/>
              <a:t>1/23/2024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1B6DBD-D619-476C-A397-43FAB1B8FBF8}" type="datetime1">
              <a:rPr lang="en-US" smtClean="0"/>
              <a:t>1/23/2024</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402898-4514-43E7-8F08-E2BF9B58C8B3}" type="datetime1">
              <a:rPr lang="en-US" smtClean="0"/>
              <a:t>1/23/2024</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B7441A-0BAC-4952-AEC7-804CF968087C}" type="datetime1">
              <a:rPr lang="en-US" smtClean="0"/>
              <a:t>1/23/2024</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F6033-F7CB-4E51-A93B-A78296EA5E62}" type="datetime1">
              <a:rPr lang="en-US" smtClean="0"/>
              <a:t>1/23/2024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3776EA7-9C35-46B6-B9DB-FF0ADC37837B}" type="datetime1">
              <a:rPr lang="en-US" smtClean="0"/>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E3EC58-201F-4D04-9156-B136F8447585}" type="datetime1">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A02D5F1-911D-4491-8EEA-C2317AD3850A}" type="datetime1">
              <a:rPr lang="en-US" smtClean="0"/>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E2E5C9-FB0E-491A-A38A-C4A45A87FCC9}" type="datetime1">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5ADD67-4450-48DE-B33D-B16558549A02}" type="datetime1">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42787DC-5E04-4CA3-8038-0D285C245AE6}" type="datetime1">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8445AE-B20B-4E6A-9DE4-F8FD45E32BB2}" type="datetime1">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FEED8B-7C15-4B6C-ACFF-A11CE195747F}" type="datetime1">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9458E4-984F-4265-A75F-5738CAD3C9C7}" type="datetime1">
              <a:rPr lang="en-US" smtClean="0"/>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DD6CF5-1CF5-4EB6-9763-76F030CDC0A3}" type="datetime1">
              <a:rPr lang="en-US" smtClean="0"/>
              <a:t>1/23/2024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2B517-0625-484D-A470-34676D65FB5B}" type="datetime1">
              <a:rPr lang="en-US" smtClean="0"/>
              <a:t>1/23/2024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2139A-1B98-42B3-98CD-F1AC60E96582}" type="datetime1">
              <a:rPr lang="en-US" smtClean="0"/>
              <a:t>1/23/2024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3D7704-E511-4B55-A70E-9C0CB04EB5B5}" type="datetime1">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052704-FA72-4C57-8162-5A410785F17F}" type="datetime1">
              <a:rPr lang="en-US" smtClean="0"/>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55F94EF-CEBE-4BB9-BD2E-D4B5F0B5A003}" type="datetime1">
              <a:rPr lang="en-US" smtClean="0"/>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42C9A1-080F-4081-A9B6-14ED6624200E}" type="datetime1">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6FF09-FEB5-4309-BAE4-619043613F09}" type="datetime1">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2833EA-2445-4601-B311-ED5E98BECADB}" type="datetime1">
              <a:rPr lang="en-US" smtClean="0"/>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330B92-8069-4533-A3E9-97D271154CB6}" type="datetime1">
              <a:rPr lang="en-US" smtClean="0"/>
              <a:t>1/23/2024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CE84CA-8EB9-496F-96CD-9BDC9583437D}" type="datetime1">
              <a:rPr lang="en-US" smtClean="0"/>
              <a:t>1/23/2024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E15C4-9F9C-4149-BE4D-08125668915A}" type="datetime1">
              <a:rPr lang="en-US" smtClean="0"/>
              <a:t>1/23/2024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C13D4-7426-4595-A306-E8BD12F4766C}" type="datetime1">
              <a:rPr lang="en-US" smtClean="0"/>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A6B048-E9D0-4C1F-B98C-60472DB25604}" type="datetime1">
              <a:rPr lang="en-US" smtClean="0"/>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FEC0D-907B-42B8-9AE8-46C379D1B514}" type="datetime1">
              <a:rPr lang="en-US" smtClean="0"/>
              <a:t>1/23/2024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06066E1-CACC-41F6-AF95-5F3B4F34AD66}" type="datetime1">
              <a:rPr lang="en-US" smtClean="0"/>
              <a:t>1/23/2024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59D3F47-7496-4295-8C12-198760B09013}" type="datetime1">
              <a:rPr lang="en-US" smtClean="0"/>
              <a:t>1/23/2024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Documentation"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Engineering_Tools_and_Methods_Worksheet" TargetMode="External"/><Relationship Id="rId5" Type="http://schemas.openxmlformats.org/officeDocument/2006/relationships/hyperlink" Target="https://designlab.eng.rpi.edu/edn/projects/capstone-support-dev/wiki/Project_Statement_and_Objectives"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0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1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s>
</file>

<file path=ppt/slides/_rels/slide1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hyperlink" Target="https://designlab.eng.rpi.edu/edn/projects/capstone-support-dev/wiki/Templates_and_Forms" TargetMode="External"/><Relationship Id="rId2" Type="http://schemas.openxmlformats.org/officeDocument/2006/relationships/hyperlink" Target="https://designlab.eng.rpi.edu/edn/projects/capstone-support-dev/wiki/Risks_Associated_with_Project_Plans"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wiki/Technical_Memo" TargetMode="External"/><Relationship Id="rId4" Type="http://schemas.openxmlformats.org/officeDocument/2006/relationships/hyperlink" Target="https://designlab.eng.rpi.edu/edn/projects/capstone-support-dev/repository/112/raw/training/Creating%20Versions%20from%20your%20Statement%20of%20Work.mp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1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128.xml"/><Relationship Id="rId3" Type="http://schemas.openxmlformats.org/officeDocument/2006/relationships/slide" Target="slide39.xml"/><Relationship Id="rId7" Type="http://schemas.openxmlformats.org/officeDocument/2006/relationships/slide" Target="slide104.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80.xml"/><Relationship Id="rId5" Type="http://schemas.openxmlformats.org/officeDocument/2006/relationships/slide" Target="slide70.xml"/><Relationship Id="rId10" Type="http://schemas.openxmlformats.org/officeDocument/2006/relationships/slide" Target="slide150.xml"/><Relationship Id="rId4" Type="http://schemas.openxmlformats.org/officeDocument/2006/relationships/slide" Target="slide57.xml"/><Relationship Id="rId9" Type="http://schemas.openxmlformats.org/officeDocument/2006/relationships/slide" Target="slide13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xml"/><Relationship Id="rId7" Type="http://schemas.openxmlformats.org/officeDocument/2006/relationships/image" Target="../media/image2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8.xml"/><Relationship Id="rId5" Type="http://schemas.openxmlformats.org/officeDocument/2006/relationships/tags" Target="../tags/tag5.xml"/><Relationship Id="rId4" Type="http://schemas.openxmlformats.org/officeDocument/2006/relationships/tags" Target="../tags/tag4.xm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8.xml"/><Relationship Id="rId7" Type="http://schemas.openxmlformats.org/officeDocument/2006/relationships/image" Target="../media/image22.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8.xml"/><Relationship Id="rId5" Type="http://schemas.openxmlformats.org/officeDocument/2006/relationships/tags" Target="../tags/tag10.xml"/><Relationship Id="rId4" Type="http://schemas.openxmlformats.org/officeDocument/2006/relationships/tags" Target="../tags/tag9.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13.xml"/><Relationship Id="rId7" Type="http://schemas.openxmlformats.org/officeDocument/2006/relationships/image" Target="../media/image22.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18.xml"/><Relationship Id="rId5" Type="http://schemas.openxmlformats.org/officeDocument/2006/relationships/tags" Target="../tags/tag15.xml"/><Relationship Id="rId4" Type="http://schemas.openxmlformats.org/officeDocument/2006/relationships/tags" Target="../tags/tag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ocs.google.com/spreadsheets/d/1P_wqMm3Eu2vV9AddlFigfpbTnq51wiNo8OvcZnW1cPw/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docs.google.com/spreadsheets/d/1P_wqMm3Eu2vV9AddlFigfpbTnq51wiNo8OvcZnW1cPw/edit#gid=0"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3.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designlab.eng.rpi.edu/edn/projects/capstone-support-dev/wiki/Meeting_Minutes" TargetMode="External"/><Relationship Id="rId2" Type="http://schemas.openxmlformats.org/officeDocument/2006/relationships/hyperlink" Target="https://designlab.eng.rpi.edu/edn/projects/capstone-support-dev/repository/112/raw/training/Intro%20to%20the%20EDN.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Course%20Documents/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Subversion_Clients#section-2"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hyperlink" Target="https://designlab.eng.rpi.edu/projects/capstone-support-dev/wiki%20-%20Playbook.pptx"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entry/Rubrics/Needs%20and%20Requirements%20rubric.docx"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8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Rubrics/Needs%20and%20Requirements%20rubric.docx" TargetMode="External"/><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Classes 1 to 9</a:t>
            </a:r>
          </a:p>
          <a:p>
            <a:r>
              <a:rPr lang="en-US" dirty="0">
                <a:cs typeface="Calibri"/>
              </a:rPr>
              <a:t>Scaffolded Meetings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4" name="Group 3">
            <a:extLst>
              <a:ext uri="{FF2B5EF4-FFF2-40B4-BE49-F238E27FC236}">
                <a16:creationId xmlns:a16="http://schemas.microsoft.com/office/drawing/2014/main" id="{90754639-962A-7A30-72BB-F18370110E00}"/>
              </a:ext>
            </a:extLst>
          </p:cNvPr>
          <p:cNvGrpSpPr/>
          <p:nvPr/>
        </p:nvGrpSpPr>
        <p:grpSpPr>
          <a:xfrm>
            <a:off x="7086600" y="886834"/>
            <a:ext cx="2999703" cy="830997"/>
            <a:chOff x="7086600" y="886834"/>
            <a:chExt cx="2999703" cy="830997"/>
          </a:xfrm>
        </p:grpSpPr>
        <p:sp>
          <p:nvSpPr>
            <p:cNvPr id="16" name="TextBox 15"/>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17" name="Oval 16"/>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10" name="Content Placeholder 9" descr="A screenshot of a computer&#10;&#10;Description automatically generated">
            <a:extLst>
              <a:ext uri="{FF2B5EF4-FFF2-40B4-BE49-F238E27FC236}">
                <a16:creationId xmlns:a16="http://schemas.microsoft.com/office/drawing/2014/main" id="{6F62C562-97E7-C935-1E7F-9285FC79F4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9338" y="1999672"/>
            <a:ext cx="7125324" cy="4228114"/>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lnSpcReduction="10000"/>
          </a:bodyPr>
          <a:lstStyle/>
          <a:p>
            <a:r>
              <a:rPr lang="en-US" dirty="0">
                <a:cs typeface="Calibri"/>
              </a:rPr>
              <a:t>Which teams are working on ongoing projects?</a:t>
            </a:r>
          </a:p>
          <a:p>
            <a:pPr lvl="1"/>
            <a:r>
              <a:rPr lang="en-US" dirty="0">
                <a:cs typeface="Calibri"/>
              </a:rPr>
              <a:t>Have you reviewed the work (documentation) of prior teams? </a:t>
            </a:r>
          </a:p>
          <a:p>
            <a:pPr lvl="1"/>
            <a:r>
              <a:rPr lang="en-US" dirty="0">
                <a:cs typeface="Calibri"/>
              </a:rPr>
              <a:t>What did you find?</a:t>
            </a:r>
          </a:p>
          <a:p>
            <a:pPr lvl="1"/>
            <a:r>
              <a:rPr lang="en-US" dirty="0">
                <a:cs typeface="Calibri"/>
              </a:rPr>
              <a:t>What did you not find?</a:t>
            </a:r>
          </a:p>
          <a:p>
            <a:pPr lvl="1"/>
            <a:r>
              <a:rPr lang="en-US" dirty="0">
                <a:cs typeface="Calibri"/>
              </a:rPr>
              <a:t>Have you utilized the EDN’s search feature?</a:t>
            </a:r>
          </a:p>
          <a:p>
            <a:pPr lvl="1"/>
            <a:r>
              <a:rPr lang="en-US" dirty="0">
                <a:cs typeface="Calibri"/>
              </a:rPr>
              <a:t>Did the previous team utilize the wiki page?</a:t>
            </a:r>
          </a:p>
          <a:p>
            <a:pPr lvl="1"/>
            <a:r>
              <a:rPr lang="en-US" dirty="0">
                <a:cs typeface="Calibri"/>
              </a:rPr>
              <a:t>What were you able to find from the prior teams’ Webex, Google Drive, OneDrive, text messages, etc.?</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54047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a:bodyPr>
          <a:lstStyle/>
          <a:p>
            <a:r>
              <a:rPr lang="en-US" dirty="0">
                <a:cs typeface="Calibri"/>
              </a:rPr>
              <a:t>Which teams are working on new projects?</a:t>
            </a:r>
          </a:p>
          <a:p>
            <a:pPr lvl="1"/>
            <a:r>
              <a:rPr lang="en-US" dirty="0">
                <a:cs typeface="Calibri"/>
              </a:rPr>
              <a:t>You have a blank slate – Keep things organized!</a:t>
            </a:r>
          </a:p>
          <a:p>
            <a:pPr lvl="1"/>
            <a:endParaRPr lang="en-US" dirty="0">
              <a:cs typeface="Calibri"/>
            </a:endParaRP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61008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a:bodyPr>
          <a:lstStyle/>
          <a:p>
            <a:r>
              <a:rPr lang="en-US" dirty="0">
                <a:cs typeface="Calibri"/>
              </a:rPr>
              <a:t>Having thorough and well-organized documentation will greatly ease creation of deliverables such as the PSO, ETM, Client Update slide decks, and your Final Report!</a:t>
            </a:r>
          </a:p>
          <a:p>
            <a:pPr lvl="1"/>
            <a:endParaRPr lang="en-US" dirty="0">
              <a:cs typeface="Calibri"/>
            </a:endParaRP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78046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10" name="Content Placeholder 2"/>
          <p:cNvSpPr txBox="1">
            <a:spLocks/>
          </p:cNvSpPr>
          <p:nvPr/>
        </p:nvSpPr>
        <p:spPr>
          <a:xfrm>
            <a:off x="1442721" y="1184225"/>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Jan 26</a:t>
            </a:r>
            <a:r>
              <a:rPr lang="en-US" sz="1400" b="1" baseline="30000" dirty="0">
                <a:solidFill>
                  <a:prstClr val="black"/>
                </a:solidFill>
                <a:ea typeface="+mn-lt"/>
                <a:cs typeface="Calibri" panose="020F0502020204030204"/>
              </a:rPr>
              <a:t>th</a:t>
            </a:r>
            <a:r>
              <a:rPr lang="en-US" sz="1400" b="1" dirty="0">
                <a:solidFill>
                  <a:prstClr val="black"/>
                </a:solidFill>
                <a:ea typeface="+mn-lt"/>
                <a:cs typeface="Calibri" panose="020F0502020204030204"/>
              </a:rPr>
              <a:t> </a:t>
            </a:r>
            <a:r>
              <a:rPr lang="en-US" sz="1400" dirty="0">
                <a:solidFill>
                  <a:prstClr val="black"/>
                </a:solidFill>
                <a:ea typeface="+mn-lt"/>
                <a:cs typeface="Calibri" panose="020F0502020204030204"/>
              </a:rPr>
              <a:t>[1/29 or 1/26]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442721" y="1955840"/>
            <a:ext cx="6731308" cy="272299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6 review</a:t>
            </a:r>
            <a:endParaRPr lang="en-US" sz="1400" dirty="0">
              <a:solidFill>
                <a:srgbClr val="FF0000"/>
              </a:solidFill>
              <a:latin typeface="Calibri" panose="020F0502020204030204"/>
              <a:cs typeface="Calibri"/>
            </a:endParaRP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b="1" dirty="0">
                <a:solidFill>
                  <a:prstClr val="black"/>
                </a:solidFill>
                <a:ea typeface="+mn-lt"/>
                <a:cs typeface="Calibri" panose="020F0502020204030204"/>
              </a:rPr>
              <a:t>Everyone </a:t>
            </a:r>
            <a:r>
              <a:rPr lang="en-US" sz="1400" dirty="0">
                <a:solidFill>
                  <a:prstClr val="black"/>
                </a:solidFill>
                <a:ea typeface="+mn-lt"/>
                <a:cs typeface="Calibri" panose="020F0502020204030204"/>
              </a:rPr>
              <a:t>should have their repository checked out by now. See your PE </a:t>
            </a:r>
            <a:r>
              <a:rPr lang="en-US" sz="1400" b="1" dirty="0">
                <a:solidFill>
                  <a:prstClr val="black"/>
                </a:solidFill>
                <a:ea typeface="+mn-lt"/>
                <a:cs typeface="Calibri" panose="020F0502020204030204"/>
              </a:rPr>
              <a:t>NOW</a:t>
            </a:r>
            <a:r>
              <a:rPr lang="en-US" sz="1400" dirty="0">
                <a:solidFill>
                  <a:prstClr val="black"/>
                </a:solidFill>
                <a:ea typeface="+mn-lt"/>
                <a:cs typeface="Calibri" panose="020F0502020204030204"/>
              </a:rPr>
              <a:t> if you are still having difficulty.</a:t>
            </a:r>
          </a:p>
          <a:p>
            <a:pPr marL="171450" indent="-171450" defTabSz="685800">
              <a:spcBef>
                <a:spcPts val="750"/>
              </a:spcBef>
            </a:pPr>
            <a:r>
              <a:rPr lang="en-US" sz="1400" dirty="0">
                <a:solidFill>
                  <a:prstClr val="black"/>
                </a:solidFill>
                <a:ea typeface="+mn-lt"/>
                <a:cs typeface="Calibri" panose="020F0502020204030204"/>
              </a:rPr>
              <a:t>Complete the Online Safety Training in </a:t>
            </a:r>
            <a:r>
              <a:rPr lang="en-US" sz="1400" dirty="0" err="1">
                <a:solidFill>
                  <a:prstClr val="black"/>
                </a:solidFill>
                <a:ea typeface="+mn-lt"/>
                <a:cs typeface="Calibri" panose="020F0502020204030204"/>
              </a:rPr>
              <a:t>Percipio</a:t>
            </a:r>
            <a:r>
              <a:rPr lang="en-US" sz="1400" dirty="0">
                <a:solidFill>
                  <a:prstClr val="black"/>
                </a:solidFill>
                <a:ea typeface="+mn-lt"/>
                <a:cs typeface="Calibri" panose="020F0502020204030204"/>
              </a:rPr>
              <a:t> </a:t>
            </a:r>
            <a:r>
              <a:rPr lang="en-US" sz="1400" b="1" dirty="0">
                <a:ea typeface="+mn-lt"/>
                <a:cs typeface="Calibri" panose="020F0502020204030204"/>
              </a:rPr>
              <a:t>before Friday, 01/26</a:t>
            </a: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3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4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254313" y="110546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28600" y="270888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297E82F5-0439-BEAC-8DDB-2B21BDB72108}"/>
              </a:ext>
            </a:extLst>
          </p:cNvPr>
          <p:cNvGrpSpPr/>
          <p:nvPr/>
        </p:nvGrpSpPr>
        <p:grpSpPr>
          <a:xfrm>
            <a:off x="325199" y="4678830"/>
            <a:ext cx="7848830" cy="1908364"/>
            <a:chOff x="402467" y="735237"/>
            <a:chExt cx="7848830" cy="1908364"/>
          </a:xfrm>
        </p:grpSpPr>
        <p:sp>
          <p:nvSpPr>
            <p:cNvPr id="8" name="Content Placeholder 2"/>
            <p:cNvSpPr txBox="1">
              <a:spLocks/>
            </p:cNvSpPr>
            <p:nvPr/>
          </p:nvSpPr>
          <p:spPr>
            <a:xfrm>
              <a:off x="1519989" y="735237"/>
              <a:ext cx="6731308" cy="190836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6 activity</a:t>
              </a:r>
            </a:p>
            <a:p>
              <a:pPr marL="457200" lvl="1" indent="-117475" defTabSz="685800">
                <a:spcBef>
                  <a:spcPts val="750"/>
                </a:spcBef>
              </a:pPr>
              <a:r>
                <a:rPr lang="en-US" sz="900" dirty="0">
                  <a:solidFill>
                    <a:prstClr val="black"/>
                  </a:solidFill>
                  <a:latin typeface="Calibri" panose="020F0502020204030204"/>
                  <a:cs typeface="Calibri"/>
                  <a:hlinkClick r:id="rId5"/>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6 activity</a:t>
              </a:r>
            </a:p>
            <a:p>
              <a:pPr marL="45720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update file in Repository</a:t>
              </a:r>
              <a:endParaRPr lang="en-US" sz="1400" dirty="0">
                <a:solidFill>
                  <a:prstClr val="black"/>
                </a:solidFill>
                <a:latin typeface="Calibri" panose="020F0502020204030204"/>
                <a:cs typeface="Calibri"/>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29043617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104</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8" name="Picture 7" descr="A chart with text and numbers&#10;&#10;Description automatically generated with medium confidence">
            <a:extLst>
              <a:ext uri="{FF2B5EF4-FFF2-40B4-BE49-F238E27FC236}">
                <a16:creationId xmlns:a16="http://schemas.microsoft.com/office/drawing/2014/main" id="{E5504F0A-1503-C0F2-BF3E-35656A702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662" y="1878747"/>
            <a:ext cx="5582675" cy="3100505"/>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387332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107</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108</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11</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3" name="Group 2">
            <a:extLst>
              <a:ext uri="{FF2B5EF4-FFF2-40B4-BE49-F238E27FC236}">
                <a16:creationId xmlns:a16="http://schemas.microsoft.com/office/drawing/2014/main" id="{B5043A99-6A93-9740-9E2D-687F3C056991}"/>
              </a:ext>
            </a:extLst>
          </p:cNvPr>
          <p:cNvGrpSpPr>
            <a:grpSpLocks noChangeAspect="1"/>
          </p:cNvGrpSpPr>
          <p:nvPr/>
        </p:nvGrpSpPr>
        <p:grpSpPr>
          <a:xfrm>
            <a:off x="1081500" y="1280628"/>
            <a:ext cx="6858000" cy="4831654"/>
            <a:chOff x="266662" y="1875215"/>
            <a:chExt cx="5554474" cy="3913283"/>
          </a:xfrm>
        </p:grpSpPr>
        <p:sp>
          <p:nvSpPr>
            <p:cNvPr id="8" name="TextBox 7">
              <a:extLst>
                <a:ext uri="{FF2B5EF4-FFF2-40B4-BE49-F238E27FC236}">
                  <a16:creationId xmlns:a16="http://schemas.microsoft.com/office/drawing/2014/main" id="{1E7F5A53-512A-709A-9A15-DED2C53875B0}"/>
                </a:ext>
              </a:extLst>
            </p:cNvPr>
            <p:cNvSpPr txBox="1"/>
            <p:nvPr/>
          </p:nvSpPr>
          <p:spPr>
            <a:xfrm>
              <a:off x="266662" y="3359681"/>
              <a:ext cx="804730" cy="300082"/>
            </a:xfrm>
            <a:prstGeom prst="rect">
              <a:avLst/>
            </a:prstGeom>
            <a:noFill/>
          </p:spPr>
          <p:txBody>
            <a:bodyPr wrap="square" rtlCol="0">
              <a:spAutoFit/>
            </a:bodyPr>
            <a:lstStyle/>
            <a:p>
              <a:pPr defTabSz="685800"/>
              <a:r>
                <a:rPr lang="en-US" sz="1350" b="1" dirty="0">
                  <a:solidFill>
                    <a:prstClr val="black"/>
                  </a:solidFill>
                  <a:latin typeface="Calibri"/>
                </a:rPr>
                <a:t> MANE</a:t>
              </a:r>
            </a:p>
          </p:txBody>
        </p:sp>
        <p:sp>
          <p:nvSpPr>
            <p:cNvPr id="22" name="TextBox 21">
              <a:extLst>
                <a:ext uri="{FF2B5EF4-FFF2-40B4-BE49-F238E27FC236}">
                  <a16:creationId xmlns:a16="http://schemas.microsoft.com/office/drawing/2014/main" id="{355A1565-790B-C849-F0D8-AE6FBFE213A1}"/>
                </a:ext>
              </a:extLst>
            </p:cNvPr>
            <p:cNvSpPr txBox="1"/>
            <p:nvPr/>
          </p:nvSpPr>
          <p:spPr>
            <a:xfrm>
              <a:off x="266662" y="2181935"/>
              <a:ext cx="678623" cy="300082"/>
            </a:xfrm>
            <a:prstGeom prst="rect">
              <a:avLst/>
            </a:prstGeom>
            <a:noFill/>
          </p:spPr>
          <p:txBody>
            <a:bodyPr wrap="square" rtlCol="0">
              <a:spAutoFit/>
            </a:bodyPr>
            <a:lstStyle/>
            <a:p>
              <a:pPr defTabSz="685800"/>
              <a:r>
                <a:rPr lang="en-US" sz="1350" b="1" dirty="0">
                  <a:solidFill>
                    <a:prstClr val="black"/>
                  </a:solidFill>
                  <a:latin typeface="Calibri"/>
                </a:rPr>
                <a:t>ECSE</a:t>
              </a:r>
            </a:p>
          </p:txBody>
        </p:sp>
        <p:sp>
          <p:nvSpPr>
            <p:cNvPr id="23" name="TextBox 22">
              <a:extLst>
                <a:ext uri="{FF2B5EF4-FFF2-40B4-BE49-F238E27FC236}">
                  <a16:creationId xmlns:a16="http://schemas.microsoft.com/office/drawing/2014/main" id="{5ABDB94E-F9C8-A323-ECB3-E7A0DB941B31}"/>
                </a:ext>
              </a:extLst>
            </p:cNvPr>
            <p:cNvSpPr txBox="1"/>
            <p:nvPr/>
          </p:nvSpPr>
          <p:spPr>
            <a:xfrm>
              <a:off x="505221"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MSE</a:t>
              </a:r>
            </a:p>
          </p:txBody>
        </p:sp>
        <p:sp>
          <p:nvSpPr>
            <p:cNvPr id="24" name="TextBox 23">
              <a:extLst>
                <a:ext uri="{FF2B5EF4-FFF2-40B4-BE49-F238E27FC236}">
                  <a16:creationId xmlns:a16="http://schemas.microsoft.com/office/drawing/2014/main" id="{1D6A7C7D-9ED7-5BC5-04DB-CE4C2856130C}"/>
                </a:ext>
              </a:extLst>
            </p:cNvPr>
            <p:cNvSpPr txBox="1"/>
            <p:nvPr/>
          </p:nvSpPr>
          <p:spPr>
            <a:xfrm>
              <a:off x="4345969"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ISYE</a:t>
              </a:r>
            </a:p>
          </p:txBody>
        </p:sp>
        <p:grpSp>
          <p:nvGrpSpPr>
            <p:cNvPr id="26" name="Group 25">
              <a:extLst>
                <a:ext uri="{FF2B5EF4-FFF2-40B4-BE49-F238E27FC236}">
                  <a16:creationId xmlns:a16="http://schemas.microsoft.com/office/drawing/2014/main" id="{6421D334-B560-E072-F93D-812BE235F156}"/>
                </a:ext>
              </a:extLst>
            </p:cNvPr>
            <p:cNvGrpSpPr/>
            <p:nvPr/>
          </p:nvGrpSpPr>
          <p:grpSpPr>
            <a:xfrm>
              <a:off x="2013679" y="1875215"/>
              <a:ext cx="743963" cy="1282904"/>
              <a:chOff x="2711585" y="1366395"/>
              <a:chExt cx="991950" cy="1710538"/>
            </a:xfrm>
          </p:grpSpPr>
          <p:pic>
            <p:nvPicPr>
              <p:cNvPr id="3076" name="Picture 3075">
                <a:extLst>
                  <a:ext uri="{FF2B5EF4-FFF2-40B4-BE49-F238E27FC236}">
                    <a16:creationId xmlns:a16="http://schemas.microsoft.com/office/drawing/2014/main" id="{D3AD7C4C-8D19-C9CF-CC55-674617CB98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11585" y="1366395"/>
                <a:ext cx="991950" cy="1246908"/>
              </a:xfrm>
              <a:prstGeom prst="rect">
                <a:avLst/>
              </a:prstGeom>
              <a:solidFill>
                <a:schemeClr val="bg1"/>
              </a:solidFill>
            </p:spPr>
          </p:pic>
          <p:sp>
            <p:nvSpPr>
              <p:cNvPr id="3077" name="TextBox 3076">
                <a:extLst>
                  <a:ext uri="{FF2B5EF4-FFF2-40B4-BE49-F238E27FC236}">
                    <a16:creationId xmlns:a16="http://schemas.microsoft.com/office/drawing/2014/main" id="{0E1C17A8-6DA5-4157-98B7-3A629A54DAE4}"/>
                  </a:ext>
                </a:extLst>
              </p:cNvPr>
              <p:cNvSpPr txBox="1"/>
              <p:nvPr/>
            </p:nvSpPr>
            <p:spPr>
              <a:xfrm>
                <a:off x="2711585" y="2615268"/>
                <a:ext cx="929483" cy="461665"/>
              </a:xfrm>
              <a:prstGeom prst="rect">
                <a:avLst/>
              </a:prstGeom>
              <a:solidFill>
                <a:schemeClr val="bg1"/>
              </a:solidFill>
            </p:spPr>
            <p:txBody>
              <a:bodyPr wrap="square" rtlCol="0">
                <a:spAutoFit/>
              </a:bodyPr>
              <a:lstStyle/>
              <a:p>
                <a:pPr algn="ctr" defTabSz="685800"/>
                <a:r>
                  <a:rPr lang="en-US" sz="825" dirty="0">
                    <a:solidFill>
                      <a:prstClr val="black"/>
                    </a:solidFill>
                    <a:latin typeface="Calibri"/>
                  </a:rPr>
                  <a:t>Junichi Kanai</a:t>
                </a:r>
              </a:p>
            </p:txBody>
          </p:sp>
        </p:grpSp>
        <p:sp>
          <p:nvSpPr>
            <p:cNvPr id="29" name="TextBox 28">
              <a:extLst>
                <a:ext uri="{FF2B5EF4-FFF2-40B4-BE49-F238E27FC236}">
                  <a16:creationId xmlns:a16="http://schemas.microsoft.com/office/drawing/2014/main" id="{3D9992E4-EBB1-70D8-2D87-437E44768841}"/>
                </a:ext>
              </a:extLst>
            </p:cNvPr>
            <p:cNvSpPr txBox="1"/>
            <p:nvPr/>
          </p:nvSpPr>
          <p:spPr>
            <a:xfrm>
              <a:off x="930707" y="5404270"/>
              <a:ext cx="1007266" cy="346249"/>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Kathryn</a:t>
              </a:r>
              <a:r>
                <a:rPr lang="en-US" sz="643" dirty="0">
                  <a:solidFill>
                    <a:prstClr val="black"/>
                  </a:solidFill>
                  <a:latin typeface="Calibri"/>
                </a:rPr>
                <a:t> </a:t>
              </a:r>
              <a:r>
                <a:rPr lang="en-US" sz="825" dirty="0">
                  <a:solidFill>
                    <a:prstClr val="black"/>
                  </a:solidFill>
                  <a:latin typeface="Calibri"/>
                </a:rPr>
                <a:t>Dannemann</a:t>
              </a:r>
            </a:p>
          </p:txBody>
        </p:sp>
        <p:grpSp>
          <p:nvGrpSpPr>
            <p:cNvPr id="30" name="Group 29">
              <a:extLst>
                <a:ext uri="{FF2B5EF4-FFF2-40B4-BE49-F238E27FC236}">
                  <a16:creationId xmlns:a16="http://schemas.microsoft.com/office/drawing/2014/main" id="{327F4298-9C25-356A-D010-9993F1180CE7}"/>
                </a:ext>
              </a:extLst>
            </p:cNvPr>
            <p:cNvGrpSpPr/>
            <p:nvPr/>
          </p:nvGrpSpPr>
          <p:grpSpPr>
            <a:xfrm>
              <a:off x="2904745" y="1885246"/>
              <a:ext cx="942344" cy="1141089"/>
              <a:chOff x="4011175" y="1332828"/>
              <a:chExt cx="1256458" cy="1521451"/>
            </a:xfrm>
          </p:grpSpPr>
          <p:sp>
            <p:nvSpPr>
              <p:cNvPr id="3073" name="TextBox 3072">
                <a:extLst>
                  <a:ext uri="{FF2B5EF4-FFF2-40B4-BE49-F238E27FC236}">
                    <a16:creationId xmlns:a16="http://schemas.microsoft.com/office/drawing/2014/main" id="{48CA92CA-1246-DF86-499B-7B5D05441115}"/>
                  </a:ext>
                </a:extLst>
              </p:cNvPr>
              <p:cNvSpPr txBox="1"/>
              <p:nvPr/>
            </p:nvSpPr>
            <p:spPr>
              <a:xfrm>
                <a:off x="4015764" y="2561891"/>
                <a:ext cx="1251869" cy="292388"/>
              </a:xfrm>
              <a:prstGeom prst="rect">
                <a:avLst/>
              </a:prstGeom>
              <a:solidFill>
                <a:schemeClr val="bg1"/>
              </a:solidFill>
            </p:spPr>
            <p:txBody>
              <a:bodyPr wrap="square" rtlCol="0">
                <a:spAutoFit/>
              </a:bodyPr>
              <a:lstStyle/>
              <a:p>
                <a:pPr defTabSz="685800"/>
                <a:r>
                  <a:rPr lang="en-US" sz="825" dirty="0">
                    <a:solidFill>
                      <a:prstClr val="black"/>
                    </a:solidFill>
                    <a:latin typeface="Calibri"/>
                  </a:rPr>
                  <a:t> Prabahakar Neti</a:t>
                </a:r>
              </a:p>
            </p:txBody>
          </p:sp>
          <p:pic>
            <p:nvPicPr>
              <p:cNvPr id="3075" name="Picture 3074">
                <a:extLst>
                  <a:ext uri="{FF2B5EF4-FFF2-40B4-BE49-F238E27FC236}">
                    <a16:creationId xmlns:a16="http://schemas.microsoft.com/office/drawing/2014/main" id="{08A1F764-5C18-6DFA-6EDD-D071A040BDB3}"/>
                  </a:ext>
                </a:extLst>
              </p:cNvPr>
              <p:cNvPicPr>
                <a:picLocks noChangeAspect="1"/>
              </p:cNvPicPr>
              <p:nvPr/>
            </p:nvPicPr>
            <p:blipFill rotWithShape="1">
              <a:blip r:embed="rId4"/>
              <a:srcRect l="5300" r="5946"/>
              <a:stretch/>
            </p:blipFill>
            <p:spPr>
              <a:xfrm>
                <a:off x="4011175" y="1332828"/>
                <a:ext cx="1108327" cy="1247101"/>
              </a:xfrm>
              <a:prstGeom prst="rect">
                <a:avLst/>
              </a:prstGeom>
            </p:spPr>
          </p:pic>
        </p:grpSp>
        <p:grpSp>
          <p:nvGrpSpPr>
            <p:cNvPr id="31" name="Group 30">
              <a:extLst>
                <a:ext uri="{FF2B5EF4-FFF2-40B4-BE49-F238E27FC236}">
                  <a16:creationId xmlns:a16="http://schemas.microsoft.com/office/drawing/2014/main" id="{F0C17F2D-CDBC-1F98-FA12-DC3F3A54DF32}"/>
                </a:ext>
              </a:extLst>
            </p:cNvPr>
            <p:cNvGrpSpPr/>
            <p:nvPr/>
          </p:nvGrpSpPr>
          <p:grpSpPr>
            <a:xfrm>
              <a:off x="2080493" y="3131841"/>
              <a:ext cx="812201" cy="1145983"/>
              <a:chOff x="4058741" y="3134339"/>
              <a:chExt cx="1082934" cy="1527977"/>
            </a:xfrm>
          </p:grpSpPr>
          <p:sp>
            <p:nvSpPr>
              <p:cNvPr id="63" name="TextBox 62">
                <a:extLst>
                  <a:ext uri="{FF2B5EF4-FFF2-40B4-BE49-F238E27FC236}">
                    <a16:creationId xmlns:a16="http://schemas.microsoft.com/office/drawing/2014/main" id="{8DA1B37B-4F05-B4E1-7EA5-33DC08B7B65C}"/>
                  </a:ext>
                </a:extLst>
              </p:cNvPr>
              <p:cNvSpPr txBox="1"/>
              <p:nvPr/>
            </p:nvSpPr>
            <p:spPr>
              <a:xfrm>
                <a:off x="4058741" y="4369928"/>
                <a:ext cx="1082934" cy="292388"/>
              </a:xfrm>
              <a:prstGeom prst="rect">
                <a:avLst/>
              </a:prstGeom>
              <a:solidFill>
                <a:schemeClr val="bg1"/>
              </a:solidFill>
            </p:spPr>
            <p:txBody>
              <a:bodyPr wrap="square" rtlCol="0">
                <a:spAutoFit/>
              </a:bodyPr>
              <a:lstStyle/>
              <a:p>
                <a:pPr algn="ctr" defTabSz="685800">
                  <a:tabLst>
                    <a:tab pos="84007" algn="l"/>
                  </a:tabLst>
                </a:pPr>
                <a:r>
                  <a:rPr lang="en-US" sz="825" dirty="0" err="1">
                    <a:solidFill>
                      <a:prstClr val="black"/>
                    </a:solidFill>
                    <a:latin typeface="Calibri"/>
                  </a:rPr>
                  <a:t>Indika</a:t>
                </a:r>
                <a:r>
                  <a:rPr lang="en-US" sz="825" dirty="0">
                    <a:solidFill>
                      <a:prstClr val="black"/>
                    </a:solidFill>
                    <a:latin typeface="Calibri"/>
                  </a:rPr>
                  <a:t> </a:t>
                </a:r>
                <a:r>
                  <a:rPr lang="en-US" sz="825" dirty="0" err="1">
                    <a:solidFill>
                      <a:prstClr val="black"/>
                    </a:solidFill>
                    <a:latin typeface="Calibri"/>
                  </a:rPr>
                  <a:t>Perera</a:t>
                </a:r>
                <a:endParaRPr lang="en-US" sz="825" dirty="0">
                  <a:solidFill>
                    <a:prstClr val="black"/>
                  </a:solidFill>
                  <a:latin typeface="Calibri"/>
                </a:endParaRPr>
              </a:p>
            </p:txBody>
          </p:sp>
          <p:pic>
            <p:nvPicPr>
              <p:cNvPr id="3072" name="Picture 3071">
                <a:extLst>
                  <a:ext uri="{FF2B5EF4-FFF2-40B4-BE49-F238E27FC236}">
                    <a16:creationId xmlns:a16="http://schemas.microsoft.com/office/drawing/2014/main" id="{3B8C3E73-31BD-B370-4E73-DC443CB817F6}"/>
                  </a:ext>
                </a:extLst>
              </p:cNvPr>
              <p:cNvPicPr>
                <a:picLocks noChangeAspect="1"/>
              </p:cNvPicPr>
              <p:nvPr/>
            </p:nvPicPr>
            <p:blipFill rotWithShape="1">
              <a:blip r:embed="rId5"/>
              <a:srcRect l="29540" r="25857"/>
              <a:stretch/>
            </p:blipFill>
            <p:spPr>
              <a:xfrm flipH="1">
                <a:off x="4084854" y="3134339"/>
                <a:ext cx="1036144" cy="1243584"/>
              </a:xfrm>
              <a:prstGeom prst="rect">
                <a:avLst/>
              </a:prstGeom>
            </p:spPr>
          </p:pic>
        </p:grpSp>
        <p:pic>
          <p:nvPicPr>
            <p:cNvPr id="33" name="Picture 32">
              <a:extLst>
                <a:ext uri="{FF2B5EF4-FFF2-40B4-BE49-F238E27FC236}">
                  <a16:creationId xmlns:a16="http://schemas.microsoft.com/office/drawing/2014/main" id="{402EC520-8864-CBFB-658F-B1F91CC7CD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071392" y="4438523"/>
              <a:ext cx="819364" cy="985937"/>
            </a:xfrm>
            <a:prstGeom prst="rect">
              <a:avLst/>
            </a:prstGeom>
          </p:spPr>
        </p:pic>
        <p:grpSp>
          <p:nvGrpSpPr>
            <p:cNvPr id="34" name="Group 33">
              <a:extLst>
                <a:ext uri="{FF2B5EF4-FFF2-40B4-BE49-F238E27FC236}">
                  <a16:creationId xmlns:a16="http://schemas.microsoft.com/office/drawing/2014/main" id="{1C0E4F20-55F7-F1E1-218C-2D3D549413A7}"/>
                </a:ext>
              </a:extLst>
            </p:cNvPr>
            <p:cNvGrpSpPr/>
            <p:nvPr/>
          </p:nvGrpSpPr>
          <p:grpSpPr>
            <a:xfrm>
              <a:off x="1004676" y="1882047"/>
              <a:ext cx="861407" cy="1142547"/>
              <a:chOff x="1339568" y="1366396"/>
              <a:chExt cx="1148542" cy="1523395"/>
            </a:xfrm>
          </p:grpSpPr>
          <p:sp>
            <p:nvSpPr>
              <p:cNvPr id="61" name="TextBox 60">
                <a:extLst>
                  <a:ext uri="{FF2B5EF4-FFF2-40B4-BE49-F238E27FC236}">
                    <a16:creationId xmlns:a16="http://schemas.microsoft.com/office/drawing/2014/main" id="{3AC118D0-2ACA-29EE-6303-781D9021BC9D}"/>
                  </a:ext>
                </a:extLst>
              </p:cNvPr>
              <p:cNvSpPr txBox="1"/>
              <p:nvPr/>
            </p:nvSpPr>
            <p:spPr>
              <a:xfrm>
                <a:off x="1339568" y="2597403"/>
                <a:ext cx="1084763" cy="292388"/>
              </a:xfrm>
              <a:prstGeom prst="rect">
                <a:avLst/>
              </a:prstGeom>
              <a:solidFill>
                <a:schemeClr val="bg1"/>
              </a:solidFill>
              <a:ln>
                <a:noFill/>
              </a:ln>
            </p:spPr>
            <p:txBody>
              <a:bodyPr wrap="square" rtlCol="0">
                <a:spAutoFit/>
              </a:bodyPr>
              <a:lstStyle/>
              <a:p>
                <a:pPr algn="ctr" defTabSz="685800"/>
                <a:r>
                  <a:rPr lang="en-US" sz="825" dirty="0">
                    <a:solidFill>
                      <a:prstClr val="black"/>
                    </a:solidFill>
                    <a:latin typeface="Calibri"/>
                  </a:rPr>
                  <a:t>Muhsin Celik</a:t>
                </a:r>
              </a:p>
            </p:txBody>
          </p:sp>
          <p:pic>
            <p:nvPicPr>
              <p:cNvPr id="62" name="Picture 61">
                <a:extLst>
                  <a:ext uri="{FF2B5EF4-FFF2-40B4-BE49-F238E27FC236}">
                    <a16:creationId xmlns:a16="http://schemas.microsoft.com/office/drawing/2014/main" id="{B86C9F99-AFE0-6190-CA5B-151F6084FCEB}"/>
                  </a:ext>
                </a:extLst>
              </p:cNvPr>
              <p:cNvPicPr>
                <a:picLocks noChangeAspect="1"/>
              </p:cNvPicPr>
              <p:nvPr/>
            </p:nvPicPr>
            <p:blipFill rotWithShape="1">
              <a:blip r:embed="rId7"/>
              <a:srcRect l="-1860" t="4664" r="1860" b="-4664"/>
              <a:stretch/>
            </p:blipFill>
            <p:spPr>
              <a:xfrm>
                <a:off x="1341133" y="1366396"/>
                <a:ext cx="1146977" cy="1243584"/>
              </a:xfrm>
              <a:prstGeom prst="rect">
                <a:avLst/>
              </a:prstGeom>
            </p:spPr>
          </p:pic>
        </p:grpSp>
        <p:grpSp>
          <p:nvGrpSpPr>
            <p:cNvPr id="35" name="Group 34">
              <a:extLst>
                <a:ext uri="{FF2B5EF4-FFF2-40B4-BE49-F238E27FC236}">
                  <a16:creationId xmlns:a16="http://schemas.microsoft.com/office/drawing/2014/main" id="{FB10A54A-7979-A4B2-2AFC-5D9FB76AD742}"/>
                </a:ext>
              </a:extLst>
            </p:cNvPr>
            <p:cNvGrpSpPr/>
            <p:nvPr/>
          </p:nvGrpSpPr>
          <p:grpSpPr>
            <a:xfrm>
              <a:off x="1017172" y="3124551"/>
              <a:ext cx="873584" cy="1150281"/>
              <a:chOff x="2709099" y="3130116"/>
              <a:chExt cx="1164779" cy="1533707"/>
            </a:xfrm>
          </p:grpSpPr>
          <p:pic>
            <p:nvPicPr>
              <p:cNvPr id="56" name="Picture 55">
                <a:extLst>
                  <a:ext uri="{FF2B5EF4-FFF2-40B4-BE49-F238E27FC236}">
                    <a16:creationId xmlns:a16="http://schemas.microsoft.com/office/drawing/2014/main" id="{5EB74422-88C0-257E-E001-C81A95C6D17B}"/>
                  </a:ext>
                </a:extLst>
              </p:cNvPr>
              <p:cNvPicPr preferRelativeResize="0">
                <a:picLocks/>
              </p:cNvPicPr>
              <p:nvPr/>
            </p:nvPicPr>
            <p:blipFill>
              <a:blip r:embed="rId8"/>
              <a:stretch>
                <a:fillRect/>
              </a:stretch>
            </p:blipFill>
            <p:spPr>
              <a:xfrm>
                <a:off x="2789671" y="3130116"/>
                <a:ext cx="963175" cy="1243584"/>
              </a:xfrm>
              <a:prstGeom prst="rect">
                <a:avLst/>
              </a:prstGeom>
              <a:ln w="38100">
                <a:noFill/>
              </a:ln>
            </p:spPr>
          </p:pic>
          <p:sp>
            <p:nvSpPr>
              <p:cNvPr id="60" name="TextBox 59">
                <a:extLst>
                  <a:ext uri="{FF2B5EF4-FFF2-40B4-BE49-F238E27FC236}">
                    <a16:creationId xmlns:a16="http://schemas.microsoft.com/office/drawing/2014/main" id="{68555B62-5036-92E9-FB3D-DBBDD123BB4A}"/>
                  </a:ext>
                </a:extLst>
              </p:cNvPr>
              <p:cNvSpPr txBox="1"/>
              <p:nvPr/>
            </p:nvSpPr>
            <p:spPr>
              <a:xfrm>
                <a:off x="2709099" y="4371435"/>
                <a:ext cx="1164779" cy="292388"/>
              </a:xfrm>
              <a:prstGeom prst="rect">
                <a:avLst/>
              </a:prstGeom>
              <a:solidFill>
                <a:schemeClr val="bg1"/>
              </a:solidFill>
            </p:spPr>
            <p:txBody>
              <a:bodyPr wrap="square" rtlCol="0">
                <a:spAutoFit/>
              </a:bodyPr>
              <a:lstStyle/>
              <a:p>
                <a:pPr algn="ctr" defTabSz="685800">
                  <a:tabLst>
                    <a:tab pos="84007" algn="l"/>
                  </a:tabLst>
                </a:pPr>
                <a:r>
                  <a:rPr lang="en-US" sz="825" dirty="0">
                    <a:solidFill>
                      <a:prstClr val="black"/>
                    </a:solidFill>
                    <a:latin typeface="Calibri"/>
                  </a:rPr>
                  <a:t>Casey Hoffman</a:t>
                </a:r>
              </a:p>
            </p:txBody>
          </p:sp>
        </p:grpSp>
        <p:grpSp>
          <p:nvGrpSpPr>
            <p:cNvPr id="36" name="Group 35">
              <a:extLst>
                <a:ext uri="{FF2B5EF4-FFF2-40B4-BE49-F238E27FC236}">
                  <a16:creationId xmlns:a16="http://schemas.microsoft.com/office/drawing/2014/main" id="{51CDE641-C7BD-0F69-9CFF-FEB0E3696D2E}"/>
                </a:ext>
              </a:extLst>
            </p:cNvPr>
            <p:cNvGrpSpPr/>
            <p:nvPr/>
          </p:nvGrpSpPr>
          <p:grpSpPr>
            <a:xfrm>
              <a:off x="4869993" y="4391531"/>
              <a:ext cx="828037" cy="1210923"/>
              <a:chOff x="7887125" y="4712374"/>
              <a:chExt cx="1104049" cy="1614563"/>
            </a:xfrm>
          </p:grpSpPr>
          <p:sp>
            <p:nvSpPr>
              <p:cNvPr id="51" name="TextBox 50">
                <a:extLst>
                  <a:ext uri="{FF2B5EF4-FFF2-40B4-BE49-F238E27FC236}">
                    <a16:creationId xmlns:a16="http://schemas.microsoft.com/office/drawing/2014/main" id="{1C0B5515-4C91-4A95-51EE-2845EA1BF03A}"/>
                  </a:ext>
                </a:extLst>
              </p:cNvPr>
              <p:cNvSpPr txBox="1"/>
              <p:nvPr/>
            </p:nvSpPr>
            <p:spPr>
              <a:xfrm>
                <a:off x="7887125" y="6034549"/>
                <a:ext cx="1104049" cy="292388"/>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Nima</a:t>
                </a:r>
                <a:r>
                  <a:rPr lang="en-US" sz="643" dirty="0">
                    <a:solidFill>
                      <a:prstClr val="black"/>
                    </a:solidFill>
                    <a:latin typeface="Calibri"/>
                  </a:rPr>
                  <a:t> </a:t>
                </a:r>
                <a:r>
                  <a:rPr lang="en-US" sz="825" dirty="0">
                    <a:solidFill>
                      <a:prstClr val="black"/>
                    </a:solidFill>
                    <a:latin typeface="Calibri"/>
                  </a:rPr>
                  <a:t>Ahmadi</a:t>
                </a:r>
              </a:p>
            </p:txBody>
          </p:sp>
          <p:pic>
            <p:nvPicPr>
              <p:cNvPr id="53" name="Picture 8" descr="Nima Ahmadi">
                <a:extLst>
                  <a:ext uri="{FF2B5EF4-FFF2-40B4-BE49-F238E27FC236}">
                    <a16:creationId xmlns:a16="http://schemas.microsoft.com/office/drawing/2014/main" id="{04119389-AEBB-153F-8E32-2807DBBBE0C3}"/>
                  </a:ext>
                </a:extLst>
              </p:cNvPr>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7234" y="4712374"/>
                <a:ext cx="1043940" cy="1322175"/>
              </a:xfrm>
              <a:prstGeom prst="rect">
                <a:avLst/>
              </a:prstGeom>
              <a:noFill/>
              <a:ln w="38100">
                <a:noFill/>
              </a:ln>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7AE51960-D300-D261-C7B1-2BC42C7A8F35}"/>
                </a:ext>
              </a:extLst>
            </p:cNvPr>
            <p:cNvGrpSpPr/>
            <p:nvPr/>
          </p:nvGrpSpPr>
          <p:grpSpPr>
            <a:xfrm>
              <a:off x="3995608" y="1891154"/>
              <a:ext cx="782955" cy="1153770"/>
              <a:chOff x="7955038" y="1377914"/>
              <a:chExt cx="1043940" cy="1538360"/>
            </a:xfrm>
          </p:grpSpPr>
          <p:pic>
            <p:nvPicPr>
              <p:cNvPr id="48" name="Picture 47">
                <a:extLst>
                  <a:ext uri="{FF2B5EF4-FFF2-40B4-BE49-F238E27FC236}">
                    <a16:creationId xmlns:a16="http://schemas.microsoft.com/office/drawing/2014/main" id="{7290A034-D682-8E2D-427E-183C1A333967}"/>
                  </a:ext>
                </a:extLst>
              </p:cNvPr>
              <p:cNvPicPr>
                <a:picLocks noChangeAspect="1"/>
              </p:cNvPicPr>
              <p:nvPr/>
            </p:nvPicPr>
            <p:blipFill>
              <a:blip r:embed="rId10"/>
              <a:stretch>
                <a:fillRect/>
              </a:stretch>
            </p:blipFill>
            <p:spPr>
              <a:xfrm>
                <a:off x="7955038" y="1377914"/>
                <a:ext cx="1043940" cy="1252728"/>
              </a:xfrm>
              <a:prstGeom prst="rect">
                <a:avLst/>
              </a:prstGeom>
            </p:spPr>
          </p:pic>
          <p:sp>
            <p:nvSpPr>
              <p:cNvPr id="49" name="TextBox 48">
                <a:extLst>
                  <a:ext uri="{FF2B5EF4-FFF2-40B4-BE49-F238E27FC236}">
                    <a16:creationId xmlns:a16="http://schemas.microsoft.com/office/drawing/2014/main" id="{1CAF8C4B-01BB-8578-DEBF-EBAA4F890ACA}"/>
                  </a:ext>
                </a:extLst>
              </p:cNvPr>
              <p:cNvSpPr txBox="1"/>
              <p:nvPr/>
            </p:nvSpPr>
            <p:spPr>
              <a:xfrm>
                <a:off x="8067119" y="2623886"/>
                <a:ext cx="846063" cy="292388"/>
              </a:xfrm>
              <a:prstGeom prst="rect">
                <a:avLst/>
              </a:prstGeom>
              <a:noFill/>
            </p:spPr>
            <p:txBody>
              <a:bodyPr wrap="square" rtlCol="0">
                <a:spAutoFit/>
              </a:bodyPr>
              <a:lstStyle/>
              <a:p>
                <a:pPr defTabSz="685800"/>
                <a:r>
                  <a:rPr lang="en-US" sz="825" dirty="0">
                    <a:solidFill>
                      <a:prstClr val="black"/>
                    </a:solidFill>
                    <a:latin typeface="Calibri"/>
                  </a:rPr>
                  <a:t>Paul Chow</a:t>
                </a:r>
              </a:p>
            </p:txBody>
          </p:sp>
        </p:grpSp>
        <p:grpSp>
          <p:nvGrpSpPr>
            <p:cNvPr id="38" name="Group 37">
              <a:extLst>
                <a:ext uri="{FF2B5EF4-FFF2-40B4-BE49-F238E27FC236}">
                  <a16:creationId xmlns:a16="http://schemas.microsoft.com/office/drawing/2014/main" id="{8D0DD0D9-E0FE-2E9F-F59C-8E7D0E9782D8}"/>
                </a:ext>
              </a:extLst>
            </p:cNvPr>
            <p:cNvGrpSpPr/>
            <p:nvPr/>
          </p:nvGrpSpPr>
          <p:grpSpPr>
            <a:xfrm>
              <a:off x="5038180" y="1882049"/>
              <a:ext cx="782956" cy="1269505"/>
              <a:chOff x="10030953" y="8969605"/>
              <a:chExt cx="1043941" cy="1692672"/>
            </a:xfrm>
          </p:grpSpPr>
          <p:sp>
            <p:nvSpPr>
              <p:cNvPr id="46" name="TextBox 45">
                <a:extLst>
                  <a:ext uri="{FF2B5EF4-FFF2-40B4-BE49-F238E27FC236}">
                    <a16:creationId xmlns:a16="http://schemas.microsoft.com/office/drawing/2014/main" id="{5406D6A2-E08E-0A90-538D-1C240E728FD0}"/>
                  </a:ext>
                </a:extLst>
              </p:cNvPr>
              <p:cNvSpPr txBox="1"/>
              <p:nvPr/>
            </p:nvSpPr>
            <p:spPr>
              <a:xfrm>
                <a:off x="10030953" y="10200612"/>
                <a:ext cx="1043941" cy="461665"/>
              </a:xfrm>
              <a:prstGeom prst="rect">
                <a:avLst/>
              </a:prstGeom>
              <a:noFill/>
            </p:spPr>
            <p:txBody>
              <a:bodyPr wrap="square" rtlCol="0">
                <a:spAutoFit/>
              </a:bodyPr>
              <a:lstStyle/>
              <a:p>
                <a:pPr algn="ctr" defTabSz="685800"/>
                <a:r>
                  <a:rPr lang="en-US" sz="825" dirty="0">
                    <a:solidFill>
                      <a:prstClr val="black"/>
                    </a:solidFill>
                    <a:latin typeface="Calibri"/>
                  </a:rPr>
                  <a:t>Alex Patterson</a:t>
                </a:r>
              </a:p>
            </p:txBody>
          </p:sp>
          <p:pic>
            <p:nvPicPr>
              <p:cNvPr id="47" name="Picture 46">
                <a:extLst>
                  <a:ext uri="{FF2B5EF4-FFF2-40B4-BE49-F238E27FC236}">
                    <a16:creationId xmlns:a16="http://schemas.microsoft.com/office/drawing/2014/main" id="{EE942E32-6342-3D80-9DC5-502A8D6AB52C}"/>
                  </a:ext>
                </a:extLst>
              </p:cNvPr>
              <p:cNvPicPr preferRelativeResize="0">
                <a:picLocks/>
              </p:cNvPicPr>
              <p:nvPr/>
            </p:nvPicPr>
            <p:blipFill>
              <a:blip r:embed="rId11"/>
              <a:stretch>
                <a:fillRect/>
              </a:stretch>
            </p:blipFill>
            <p:spPr>
              <a:xfrm>
                <a:off x="10032478" y="8969605"/>
                <a:ext cx="1042416" cy="1242636"/>
              </a:xfrm>
              <a:prstGeom prst="rect">
                <a:avLst/>
              </a:prstGeom>
            </p:spPr>
          </p:pic>
        </p:grpSp>
        <p:grpSp>
          <p:nvGrpSpPr>
            <p:cNvPr id="40" name="Group 39">
              <a:extLst>
                <a:ext uri="{FF2B5EF4-FFF2-40B4-BE49-F238E27FC236}">
                  <a16:creationId xmlns:a16="http://schemas.microsoft.com/office/drawing/2014/main" id="{840B5155-5FC9-6F95-EEA8-EFB09B1ADEDB}"/>
                </a:ext>
              </a:extLst>
            </p:cNvPr>
            <p:cNvGrpSpPr/>
            <p:nvPr/>
          </p:nvGrpSpPr>
          <p:grpSpPr>
            <a:xfrm>
              <a:off x="2045370" y="4438115"/>
              <a:ext cx="828037" cy="1350383"/>
              <a:chOff x="16515287" y="6525698"/>
              <a:chExt cx="1104049" cy="1800510"/>
            </a:xfrm>
          </p:grpSpPr>
          <p:pic>
            <p:nvPicPr>
              <p:cNvPr id="44" name="Picture 43">
                <a:extLst>
                  <a:ext uri="{FF2B5EF4-FFF2-40B4-BE49-F238E27FC236}">
                    <a16:creationId xmlns:a16="http://schemas.microsoft.com/office/drawing/2014/main" id="{385D4714-26D1-8E26-3971-D329D6A7C9FC}"/>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16515287" y="6525698"/>
                <a:ext cx="1104049" cy="1328782"/>
              </a:xfrm>
              <a:prstGeom prst="rect">
                <a:avLst/>
              </a:prstGeom>
              <a:ln>
                <a:noFill/>
              </a:ln>
            </p:spPr>
          </p:pic>
          <p:sp>
            <p:nvSpPr>
              <p:cNvPr id="45" name="TextBox 44">
                <a:extLst>
                  <a:ext uri="{FF2B5EF4-FFF2-40B4-BE49-F238E27FC236}">
                    <a16:creationId xmlns:a16="http://schemas.microsoft.com/office/drawing/2014/main" id="{5C3CE20D-A30B-0B56-CC58-ED2F02B4B189}"/>
                  </a:ext>
                </a:extLst>
              </p:cNvPr>
              <p:cNvSpPr txBox="1">
                <a:spLocks/>
              </p:cNvSpPr>
              <p:nvPr/>
            </p:nvSpPr>
            <p:spPr>
              <a:xfrm>
                <a:off x="16515288" y="7864543"/>
                <a:ext cx="963121" cy="461665"/>
              </a:xfrm>
              <a:prstGeom prst="rect">
                <a:avLst/>
              </a:prstGeom>
              <a:noFill/>
            </p:spPr>
            <p:txBody>
              <a:bodyPr wrap="square" rtlCol="0">
                <a:spAutoFit/>
              </a:bodyPr>
              <a:lstStyle/>
              <a:p>
                <a:pPr algn="ctr" defTabSz="685800">
                  <a:tabLst>
                    <a:tab pos="268538" algn="l"/>
                  </a:tabLst>
                </a:pPr>
                <a:r>
                  <a:rPr lang="en-US" sz="825" dirty="0">
                    <a:solidFill>
                      <a:prstClr val="black"/>
                    </a:solidFill>
                    <a:latin typeface="Calibri"/>
                  </a:rPr>
                  <a:t>Rahmi Ozisik</a:t>
                </a:r>
              </a:p>
            </p:txBody>
          </p:sp>
        </p:grpSp>
        <p:grpSp>
          <p:nvGrpSpPr>
            <p:cNvPr id="41" name="Group 40">
              <a:extLst>
                <a:ext uri="{FF2B5EF4-FFF2-40B4-BE49-F238E27FC236}">
                  <a16:creationId xmlns:a16="http://schemas.microsoft.com/office/drawing/2014/main" id="{1D0A3D51-F112-CB52-98A2-1071DE92E879}"/>
                </a:ext>
              </a:extLst>
            </p:cNvPr>
            <p:cNvGrpSpPr/>
            <p:nvPr/>
          </p:nvGrpSpPr>
          <p:grpSpPr>
            <a:xfrm>
              <a:off x="3031188" y="3124551"/>
              <a:ext cx="938902" cy="1152192"/>
              <a:chOff x="3823680" y="3023068"/>
              <a:chExt cx="1251869" cy="1536255"/>
            </a:xfrm>
          </p:grpSpPr>
          <p:pic>
            <p:nvPicPr>
              <p:cNvPr id="42" name="Picture 41" descr="A person wearing glasses&#10;&#10;Description automatically generated with medium confidence">
                <a:extLst>
                  <a:ext uri="{FF2B5EF4-FFF2-40B4-BE49-F238E27FC236}">
                    <a16:creationId xmlns:a16="http://schemas.microsoft.com/office/drawing/2014/main" id="{12BAA8D9-314D-D5F0-E6FD-527B25753CF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189" r="6853"/>
              <a:stretch/>
            </p:blipFill>
            <p:spPr>
              <a:xfrm>
                <a:off x="3852870" y="3023068"/>
                <a:ext cx="1108328" cy="1237344"/>
              </a:xfrm>
              <a:prstGeom prst="rect">
                <a:avLst/>
              </a:prstGeom>
            </p:spPr>
          </p:pic>
          <p:sp>
            <p:nvSpPr>
              <p:cNvPr id="43" name="TextBox 42">
                <a:extLst>
                  <a:ext uri="{FF2B5EF4-FFF2-40B4-BE49-F238E27FC236}">
                    <a16:creationId xmlns:a16="http://schemas.microsoft.com/office/drawing/2014/main" id="{821C26B5-D2A4-039D-286A-A2BBBADB70EE}"/>
                  </a:ext>
                </a:extLst>
              </p:cNvPr>
              <p:cNvSpPr txBox="1"/>
              <p:nvPr/>
            </p:nvSpPr>
            <p:spPr>
              <a:xfrm>
                <a:off x="3823680" y="4266935"/>
                <a:ext cx="1251869" cy="292388"/>
              </a:xfrm>
              <a:prstGeom prst="rect">
                <a:avLst/>
              </a:prstGeom>
              <a:noFill/>
            </p:spPr>
            <p:txBody>
              <a:bodyPr wrap="square" rtlCol="0">
                <a:spAutoFit/>
              </a:bodyPr>
              <a:lstStyle/>
              <a:p>
                <a:pPr algn="ctr" defTabSz="685800"/>
                <a:r>
                  <a:rPr lang="en-US" sz="825" dirty="0">
                    <a:solidFill>
                      <a:prstClr val="black"/>
                    </a:solidFill>
                    <a:latin typeface="Calibri"/>
                  </a:rPr>
                  <a:t>Fred Willett</a:t>
                </a:r>
              </a:p>
            </p:txBody>
          </p:sp>
        </p:grpSp>
      </p:grpSp>
    </p:spTree>
    <p:extLst>
      <p:ext uri="{BB962C8B-B14F-4D97-AF65-F5344CB8AC3E}">
        <p14:creationId xmlns:p14="http://schemas.microsoft.com/office/powerpoint/2010/main" val="21257140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110</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Tree>
    <p:extLst>
      <p:ext uri="{BB962C8B-B14F-4D97-AF65-F5344CB8AC3E}">
        <p14:creationId xmlns:p14="http://schemas.microsoft.com/office/powerpoint/2010/main" val="32020167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115</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116</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117</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
        <p:nvSpPr>
          <p:cNvPr id="3" name="Slide Number Placeholder 2">
            <a:extLst>
              <a:ext uri="{FF2B5EF4-FFF2-40B4-BE49-F238E27FC236}">
                <a16:creationId xmlns:a16="http://schemas.microsoft.com/office/drawing/2014/main" id="{3FD2E678-72AF-FDB0-5C46-BDC50B667F8B}"/>
              </a:ext>
            </a:extLst>
          </p:cNvPr>
          <p:cNvSpPr>
            <a:spLocks noGrp="1"/>
          </p:cNvSpPr>
          <p:nvPr>
            <p:ph type="sldNum" sz="quarter" idx="12"/>
          </p:nvPr>
        </p:nvSpPr>
        <p:spPr/>
        <p:txBody>
          <a:bodyPr/>
          <a:lstStyle/>
          <a:p>
            <a:fld id="{028FE254-016A-4E51-98AE-D4B4E3F12C32}" type="slidenum">
              <a:rPr lang="en-US" smtClean="0"/>
              <a:t>118</a:t>
            </a:fld>
            <a:endParaRPr lang="en-US" dirty="0"/>
          </a:p>
        </p:txBody>
      </p:sp>
    </p:spTree>
    <p:extLst>
      <p:ext uri="{BB962C8B-B14F-4D97-AF65-F5344CB8AC3E}">
        <p14:creationId xmlns:p14="http://schemas.microsoft.com/office/powerpoint/2010/main" val="23434400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119</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644650"/>
            <a:ext cx="8229600" cy="4938712"/>
          </a:xfrm>
        </p:spPr>
        <p:txBody>
          <a:bodyPr vert="horz" lIns="91440" tIns="45720" rIns="91440" bIns="45720" rtlCol="0" anchor="t">
            <a:normAutofit/>
          </a:bodyPr>
          <a:lstStyle/>
          <a:p>
            <a:r>
              <a:rPr lang="en-US" dirty="0">
                <a:cs typeface="Calibri"/>
              </a:rPr>
              <a:t>Embrace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Act with 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4322951"/>
            <a:ext cx="3619392" cy="2361653"/>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907492"/>
            <a:ext cx="7886700" cy="1990039"/>
          </a:xfrm>
        </p:spPr>
        <p:txBody>
          <a:bodyPr>
            <a:noAutofit/>
          </a:bodyPr>
          <a:lstStyle/>
          <a:p>
            <a:pPr>
              <a:spcBef>
                <a:spcPts val="300"/>
              </a:spcBef>
            </a:pPr>
            <a:r>
              <a:rPr lang="en-US" dirty="0"/>
              <a:t>Include Numbered Reference List</a:t>
            </a:r>
            <a:endParaRPr lang="en-US" sz="800" dirty="0"/>
          </a:p>
          <a:p>
            <a:pPr>
              <a:spcBef>
                <a:spcPts val="300"/>
              </a:spcBef>
            </a:pPr>
            <a:r>
              <a:rPr lang="en-US" dirty="0"/>
              <a:t>Use MS Word Built-in Utility</a:t>
            </a:r>
            <a:endParaRPr lang="en-US" sz="800" dirty="0"/>
          </a:p>
          <a:p>
            <a:pPr>
              <a:spcBef>
                <a:spcPts val="300"/>
              </a:spcBef>
            </a:pPr>
            <a:r>
              <a:rPr lang="en-US" dirty="0">
                <a:solidFill>
                  <a:srgbClr val="0000FF"/>
                </a:solidFill>
              </a:rPr>
              <a:t>All Figures and Tables must be referenced in the appropriate places in the text.</a:t>
            </a:r>
          </a:p>
          <a:p>
            <a:endParaRPr lang="en-US" sz="2800" dirty="0">
              <a:solidFill>
                <a:srgbClr val="0000FF"/>
              </a:solidFill>
            </a:endParaRPr>
          </a:p>
          <a:p>
            <a:endParaRPr lang="en-US" sz="2800" dirty="0">
              <a:solidFill>
                <a:srgbClr val="0000FF"/>
              </a:solidFill>
            </a:endParaRPr>
          </a:p>
          <a:p>
            <a:pPr marL="0" indent="0">
              <a:buNone/>
            </a:pPr>
            <a:endParaRPr lang="en-US" sz="2800" dirty="0">
              <a:solidFill>
                <a:srgbClr val="0000FF"/>
              </a:solidFill>
            </a:endParaRPr>
          </a:p>
          <a:p>
            <a:endParaRPr lang="en-US" sz="2800"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120</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r>
              <a:rPr lang="en-US" dirty="0"/>
              <a:t>Is it a Legitimate/Reliable Reference?</a:t>
            </a:r>
            <a:br>
              <a:rPr lang="en-US"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dirty="0"/>
              <a:t>For Web references, ensure all Reference Links are functional	</a:t>
            </a:r>
          </a:p>
        </p:txBody>
      </p:sp>
    </p:spTree>
    <p:extLst>
      <p:ext uri="{BB962C8B-B14F-4D97-AF65-F5344CB8AC3E}">
        <p14:creationId xmlns:p14="http://schemas.microsoft.com/office/powerpoint/2010/main" val="2300161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
        <p:nvSpPr>
          <p:cNvPr id="3" name="Slide Number Placeholder 2">
            <a:extLst>
              <a:ext uri="{FF2B5EF4-FFF2-40B4-BE49-F238E27FC236}">
                <a16:creationId xmlns:a16="http://schemas.microsoft.com/office/drawing/2014/main" id="{238CE8E4-4CD4-7168-1726-4D937C1A9DD1}"/>
              </a:ext>
            </a:extLst>
          </p:cNvPr>
          <p:cNvSpPr>
            <a:spLocks noGrp="1"/>
          </p:cNvSpPr>
          <p:nvPr>
            <p:ph type="sldNum" sz="quarter" idx="12"/>
          </p:nvPr>
        </p:nvSpPr>
        <p:spPr/>
        <p:txBody>
          <a:bodyPr/>
          <a:lstStyle/>
          <a:p>
            <a:fld id="{028FE254-016A-4E51-98AE-D4B4E3F12C32}" type="slidenum">
              <a:rPr lang="en-US" smtClean="0"/>
              <a:t>121</a:t>
            </a:fld>
            <a:endParaRPr lang="en-US" dirty="0"/>
          </a:p>
        </p:txBody>
      </p:sp>
    </p:spTree>
    <p:extLst>
      <p:ext uri="{BB962C8B-B14F-4D97-AF65-F5344CB8AC3E}">
        <p14:creationId xmlns:p14="http://schemas.microsoft.com/office/powerpoint/2010/main" val="32507985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lide Number Placeholder 2">
            <a:extLst>
              <a:ext uri="{FF2B5EF4-FFF2-40B4-BE49-F238E27FC236}">
                <a16:creationId xmlns:a16="http://schemas.microsoft.com/office/drawing/2014/main" id="{324077D5-F87F-8330-5319-C72E2261F98D}"/>
              </a:ext>
            </a:extLst>
          </p:cNvPr>
          <p:cNvSpPr>
            <a:spLocks noGrp="1"/>
          </p:cNvSpPr>
          <p:nvPr>
            <p:ph type="sldNum" sz="quarter" idx="12"/>
          </p:nvPr>
        </p:nvSpPr>
        <p:spPr/>
        <p:txBody>
          <a:bodyPr/>
          <a:lstStyle/>
          <a:p>
            <a:fld id="{028FE254-016A-4E51-98AE-D4B4E3F12C32}" type="slidenum">
              <a:rPr lang="en-US" smtClean="0"/>
              <a:t>122</a:t>
            </a:fld>
            <a:endParaRPr lang="en-US" dirty="0"/>
          </a:p>
        </p:txBody>
      </p:sp>
    </p:spTree>
    <p:extLst>
      <p:ext uri="{BB962C8B-B14F-4D97-AF65-F5344CB8AC3E}">
        <p14:creationId xmlns:p14="http://schemas.microsoft.com/office/powerpoint/2010/main" val="62253075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0E31BE-6647-9335-71C7-41048732786A}"/>
              </a:ext>
            </a:extLst>
          </p:cNvPr>
          <p:cNvSpPr txBox="1"/>
          <p:nvPr/>
        </p:nvSpPr>
        <p:spPr>
          <a:xfrm>
            <a:off x="1447800" y="5105400"/>
            <a:ext cx="6459183" cy="707886"/>
          </a:xfrm>
          <a:prstGeom prst="rect">
            <a:avLst/>
          </a:prstGeom>
          <a:noFill/>
        </p:spPr>
        <p:txBody>
          <a:bodyPr wrap="square" rtlCol="0">
            <a:spAutoFit/>
          </a:bodyPr>
          <a:lstStyle/>
          <a:p>
            <a:r>
              <a:rPr lang="en-US" sz="4000" dirty="0"/>
              <a:t>- Design Lab Workshop</a:t>
            </a:r>
          </a:p>
        </p:txBody>
      </p:sp>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
        <p:nvSpPr>
          <p:cNvPr id="4" name="Slide Number Placeholder 3">
            <a:extLst>
              <a:ext uri="{FF2B5EF4-FFF2-40B4-BE49-F238E27FC236}">
                <a16:creationId xmlns:a16="http://schemas.microsoft.com/office/drawing/2014/main" id="{D8EF9D99-28AC-AC5B-1E9D-0E080CDB437D}"/>
              </a:ext>
            </a:extLst>
          </p:cNvPr>
          <p:cNvSpPr>
            <a:spLocks noGrp="1"/>
          </p:cNvSpPr>
          <p:nvPr>
            <p:ph type="sldNum" sz="quarter" idx="12"/>
          </p:nvPr>
        </p:nvSpPr>
        <p:spPr/>
        <p:txBody>
          <a:bodyPr/>
          <a:lstStyle/>
          <a:p>
            <a:fld id="{028FE254-016A-4E51-98AE-D4B4E3F12C32}" type="slidenum">
              <a:rPr lang="en-US" smtClean="0"/>
              <a:t>123</a:t>
            </a:fld>
            <a:endParaRPr lang="en-US" dirty="0"/>
          </a:p>
        </p:txBody>
      </p:sp>
    </p:spTree>
    <p:extLst>
      <p:ext uri="{BB962C8B-B14F-4D97-AF65-F5344CB8AC3E}">
        <p14:creationId xmlns:p14="http://schemas.microsoft.com/office/powerpoint/2010/main" val="28114423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124</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125</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7 will focus on Concept Generation</a:t>
            </a:r>
          </a:p>
          <a:p>
            <a:pPr lvl="1"/>
            <a:r>
              <a:rPr lang="en-US" dirty="0">
                <a:cs typeface="Calibri"/>
              </a:rPr>
              <a:t>Now that teams have had time to begin identifying the Client Needs and corresponding Engineering Requirements associated with their projects, it is time to identify potential concepts to address them.</a:t>
            </a:r>
          </a:p>
          <a:p>
            <a:pPr lvl="1"/>
            <a:r>
              <a:rPr lang="en-US" dirty="0">
                <a:cs typeface="Calibri"/>
              </a:rPr>
              <a:t>The Concept Generation activity during the Day 7 on-site meeting will utilize the ideation (Post-It Note) process that we have used previously.</a:t>
            </a:r>
          </a:p>
          <a:p>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126613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grpSp>
        <p:nvGrpSpPr>
          <p:cNvPr id="4" name="Group 3">
            <a:extLst>
              <a:ext uri="{FF2B5EF4-FFF2-40B4-BE49-F238E27FC236}">
                <a16:creationId xmlns:a16="http://schemas.microsoft.com/office/drawing/2014/main" id="{3D346D10-D504-2C32-ABFF-2961EFD64116}"/>
              </a:ext>
            </a:extLst>
          </p:cNvPr>
          <p:cNvGrpSpPr/>
          <p:nvPr/>
        </p:nvGrpSpPr>
        <p:grpSpPr>
          <a:xfrm>
            <a:off x="228600" y="1153634"/>
            <a:ext cx="8118231" cy="3309287"/>
            <a:chOff x="289477" y="2816170"/>
            <a:chExt cx="8118231" cy="3309287"/>
          </a:xfrm>
        </p:grpSpPr>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1200" dirty="0">
                  <a:solidFill>
                    <a:prstClr val="black"/>
                  </a:solidFill>
                  <a:ea typeface="+mn-lt"/>
                  <a:cs typeface="Calibri" panose="020F0502020204030204"/>
                  <a:hlinkClick r:id="rId2"/>
                </a:rPr>
                <a:t>https://mediasite.mms.rpi.edu/mediasite/Play/d78db44fd9f7424b9d8f4c72857f84371d</a:t>
              </a:r>
              <a:r>
                <a:rPr lang="en-US" sz="1200" dirty="0">
                  <a:solidFill>
                    <a:prstClr val="black"/>
                  </a:solidFill>
                  <a:ea typeface="+mn-lt"/>
                  <a:cs typeface="Calibri" panose="020F0502020204030204"/>
                </a:rPr>
                <a:t>  </a:t>
              </a:r>
              <a:endParaRPr lang="en-US" sz="12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06843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This section intentionally left blank</a:t>
              </a: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F7C15A83-8D70-4B16-C618-FA5170248E97}"/>
              </a:ext>
            </a:extLst>
          </p:cNvPr>
          <p:cNvGrpSpPr/>
          <p:nvPr/>
        </p:nvGrpSpPr>
        <p:grpSpPr>
          <a:xfrm>
            <a:off x="306974" y="4462921"/>
            <a:ext cx="8039857" cy="1783337"/>
            <a:chOff x="367851" y="1025938"/>
            <a:chExt cx="8039857" cy="1783337"/>
          </a:xfrm>
        </p:grpSpPr>
        <p:sp>
          <p:nvSpPr>
            <p:cNvPr id="8" name="Content Placeholder 2"/>
            <p:cNvSpPr txBox="1">
              <a:spLocks/>
            </p:cNvSpPr>
            <p:nvPr/>
          </p:nvSpPr>
          <p:spPr>
            <a:xfrm>
              <a:off x="1600200" y="1025938"/>
              <a:ext cx="6807508" cy="1783337"/>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Continue Updating Needs &amp; Requirements spreadsheet in Repository</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127</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128</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project schedule&#10;&#10;Description automatically generated">
            <a:extLst>
              <a:ext uri="{FF2B5EF4-FFF2-40B4-BE49-F238E27FC236}">
                <a16:creationId xmlns:a16="http://schemas.microsoft.com/office/drawing/2014/main" id="{502AE1E8-0E23-2B40-23C4-0BAE12928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849" y="1690689"/>
            <a:ext cx="5376302" cy="3364363"/>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13767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130</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131</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132</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133</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134</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pPr lvl="1"/>
            <a:r>
              <a:rPr lang="en-US" sz="1800" dirty="0">
                <a:solidFill>
                  <a:prstClr val="black"/>
                </a:solidFill>
                <a:latin typeface="Calibri" panose="020F0502020204030204"/>
                <a:ea typeface="+mn-lt"/>
                <a:cs typeface="Calibri" panose="020F0502020204030204"/>
              </a:rPr>
              <a:t>Leverage the Team Ideation Poster - technical problems to solve!</a:t>
            </a:r>
            <a:endParaRPr lang="en-US" dirty="0"/>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135</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136</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During the Day 8 on-site meeting, teams will develop a project plan to guide their work for the remainder of the semester. To be prepared for this activity, team members must:</a:t>
            </a:r>
          </a:p>
          <a:p>
            <a:pPr lvl="1"/>
            <a:r>
              <a:rPr lang="en-US" dirty="0">
                <a:cs typeface="Calibri"/>
              </a:rPr>
              <a:t>Understand why Project Mgmt. is important</a:t>
            </a:r>
          </a:p>
          <a:p>
            <a:pPr lvl="1"/>
            <a:r>
              <a:rPr lang="en-US" dirty="0">
                <a:cs typeface="Calibri"/>
              </a:rPr>
              <a:t>Understand the difference between Deliverables and Tasks/Activities.</a:t>
            </a:r>
          </a:p>
          <a:p>
            <a:pPr lvl="2"/>
            <a:r>
              <a:rPr lang="en-US" dirty="0">
                <a:cs typeface="Calibri"/>
              </a:rPr>
              <a:t>Deliverables should be identified in the PSO.</a:t>
            </a:r>
          </a:p>
          <a:p>
            <a:pPr lvl="1"/>
            <a:r>
              <a:rPr lang="en-US" dirty="0">
                <a:cs typeface="Calibri"/>
              </a:rPr>
              <a:t>Come to the meeting with an initial list of tasks required to complete the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813816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8</a:t>
            </a:r>
            <a:r>
              <a:rPr lang="en-US" sz="1800" dirty="0"/>
              <a:t>)</a:t>
            </a:r>
          </a:p>
        </p:txBody>
      </p:sp>
      <p:grpSp>
        <p:nvGrpSpPr>
          <p:cNvPr id="4" name="Group 3">
            <a:extLst>
              <a:ext uri="{FF2B5EF4-FFF2-40B4-BE49-F238E27FC236}">
                <a16:creationId xmlns:a16="http://schemas.microsoft.com/office/drawing/2014/main" id="{C1576962-746B-7A94-9F22-DFD8D0590E7E}"/>
              </a:ext>
            </a:extLst>
          </p:cNvPr>
          <p:cNvGrpSpPr/>
          <p:nvPr/>
        </p:nvGrpSpPr>
        <p:grpSpPr>
          <a:xfrm>
            <a:off x="228600" y="1127186"/>
            <a:ext cx="8021320" cy="3027924"/>
            <a:chOff x="310188" y="3446028"/>
            <a:chExt cx="8021320" cy="3027924"/>
          </a:xfrm>
        </p:grpSpPr>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8</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3751"/>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57150" indent="-214313" defTabSz="685800">
                <a:spcBef>
                  <a:spcPts val="375"/>
                </a:spcBef>
              </a:pPr>
              <a:r>
                <a:rPr lang="en-US" sz="1400" dirty="0">
                  <a:solidFill>
                    <a:prstClr val="black"/>
                  </a:solidFill>
                  <a:latin typeface="Calibri" panose="020F0502020204030204"/>
                  <a:cs typeface="Calibri"/>
                </a:rPr>
                <a:t>This section intentionally left blank</a:t>
              </a: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4D0C5AFC-697A-D902-BCF2-CC1A755A80F5}"/>
              </a:ext>
            </a:extLst>
          </p:cNvPr>
          <p:cNvGrpSpPr/>
          <p:nvPr/>
        </p:nvGrpSpPr>
        <p:grpSpPr>
          <a:xfrm>
            <a:off x="306973" y="4155110"/>
            <a:ext cx="7942947" cy="2364311"/>
            <a:chOff x="388561" y="1066862"/>
            <a:chExt cx="7942947" cy="2364311"/>
          </a:xfrm>
        </p:grpSpPr>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8</a:t>
              </a: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138</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139</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chart with text and numbers&#10;&#10;Description automatically generated with medium confidence">
            <a:extLst>
              <a:ext uri="{FF2B5EF4-FFF2-40B4-BE49-F238E27FC236}">
                <a16:creationId xmlns:a16="http://schemas.microsoft.com/office/drawing/2014/main" id="{287DAEF3-EA5F-C584-2E30-EDCD02AC1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906" y="1690689"/>
            <a:ext cx="6494187" cy="3361511"/>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4593891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141</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142</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80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143</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144</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30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145</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146</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9 will conclude scaffolded team meetings</a:t>
            </a:r>
          </a:p>
          <a:p>
            <a:r>
              <a:rPr lang="en-US" dirty="0">
                <a:cs typeface="Calibri"/>
              </a:rPr>
              <a:t>The focus of Day 9’s scaffolded activities include receiving feedback on:</a:t>
            </a:r>
          </a:p>
          <a:p>
            <a:pPr lvl="1"/>
            <a:r>
              <a:rPr lang="en-US" dirty="0">
                <a:cs typeface="Calibri"/>
              </a:rPr>
              <a:t>The Project Plans created during and after Day 8</a:t>
            </a:r>
          </a:p>
          <a:p>
            <a:pPr lvl="1"/>
            <a:r>
              <a:rPr lang="en-US" dirty="0">
                <a:cs typeface="Calibri"/>
              </a:rPr>
              <a:t>The draft Client Update #1 PPT</a:t>
            </a:r>
          </a:p>
          <a:p>
            <a:pPr lvl="2"/>
            <a:r>
              <a:rPr lang="en-US" dirty="0">
                <a:cs typeface="Calibri"/>
              </a:rPr>
              <a:t>This PPT will be used both for your first Client Update Meeting as well as (with some minor changes) the Board of Directors (BDR) Review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132927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Day 9 also includes 60 minutes of time for team-directed work.</a:t>
            </a:r>
          </a:p>
          <a:p>
            <a:pPr lvl="1"/>
            <a:r>
              <a:rPr lang="en-US" dirty="0">
                <a:cs typeface="Calibri"/>
              </a:rPr>
              <a:t>Efficient team-directed meetings require an Agenda.</a:t>
            </a:r>
          </a:p>
          <a:p>
            <a:pPr lvl="1"/>
            <a:r>
              <a:rPr lang="en-US" dirty="0">
                <a:cs typeface="Calibri"/>
              </a:rPr>
              <a:t>The Agenda should be SMART - Specific, Measurable, Actionable, Relevant, and Time-Oriented</a:t>
            </a:r>
          </a:p>
          <a:p>
            <a:pPr lvl="1"/>
            <a:r>
              <a:rPr lang="en-US" dirty="0">
                <a:cs typeface="Calibri"/>
              </a:rPr>
              <a:t>Agendas should be posted to your white board before starting the meeting</a:t>
            </a:r>
          </a:p>
          <a:p>
            <a:pPr lvl="2"/>
            <a:r>
              <a:rPr lang="en-US" dirty="0">
                <a:cs typeface="Calibri"/>
              </a:rPr>
              <a:t>Pro Forma Agenda posted on Capstone Support: </a:t>
            </a:r>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92939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9</a:t>
            </a:r>
            <a:r>
              <a:rPr lang="en-US" sz="1800" dirty="0"/>
              <a:t>)</a:t>
            </a:r>
          </a:p>
        </p:txBody>
      </p:sp>
      <p:grpSp>
        <p:nvGrpSpPr>
          <p:cNvPr id="4" name="Group 3">
            <a:extLst>
              <a:ext uri="{FF2B5EF4-FFF2-40B4-BE49-F238E27FC236}">
                <a16:creationId xmlns:a16="http://schemas.microsoft.com/office/drawing/2014/main" id="{779FB50D-83BC-02AE-EAEE-56901FA878D9}"/>
              </a:ext>
            </a:extLst>
          </p:cNvPr>
          <p:cNvGrpSpPr/>
          <p:nvPr/>
        </p:nvGrpSpPr>
        <p:grpSpPr>
          <a:xfrm>
            <a:off x="119920" y="1163108"/>
            <a:ext cx="8358854" cy="2928338"/>
            <a:chOff x="289846" y="3793138"/>
            <a:chExt cx="8358854" cy="2928338"/>
          </a:xfrm>
        </p:grpSpPr>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2"/>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9</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3"/>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60 mins of Day 9, team’s plan should </a:t>
              </a:r>
              <a:r>
                <a:rPr lang="en-US" sz="1500" b="1" dirty="0">
                  <a:solidFill>
                    <a:prstClr val="black"/>
                  </a:solidFill>
                  <a:latin typeface="Calibri" panose="020F0502020204030204"/>
                </a:rPr>
                <a:t>NOT</a:t>
              </a:r>
              <a:r>
                <a:rPr lang="en-US" sz="1500" dirty="0">
                  <a:solidFill>
                    <a:prstClr val="black"/>
                  </a:solidFill>
                  <a:latin typeface="Calibri" panose="020F0502020204030204"/>
                </a:rPr>
                <a:t> be just working on your Client Meeting slides!</a:t>
              </a:r>
              <a:endParaRPr lang="en-US" sz="1500" dirty="0">
                <a:solidFill>
                  <a:srgbClr val="FF0000"/>
                </a:solidFill>
                <a:latin typeface="Calibri" panose="020F0502020204030204"/>
                <a:cs typeface="Calibri"/>
              </a:endParaRP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ABEA70BB-F397-0AB6-449C-BCF266DF7FE6}"/>
              </a:ext>
            </a:extLst>
          </p:cNvPr>
          <p:cNvGrpSpPr/>
          <p:nvPr/>
        </p:nvGrpSpPr>
        <p:grpSpPr>
          <a:xfrm>
            <a:off x="201143" y="4091446"/>
            <a:ext cx="8277631" cy="2630030"/>
            <a:chOff x="371069" y="1163108"/>
            <a:chExt cx="8277631" cy="2630030"/>
          </a:xfrm>
        </p:grpSpPr>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4"/>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latin typeface="Calibri" panose="020F0502020204030204"/>
                  <a:ea typeface="+mn-lt"/>
                  <a:cs typeface="Calibri" panose="020F0502020204030204"/>
                </a:rPr>
                <a:t>02/08 (Sections 1/2) / 02/06 (Sections 3/4)</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5"/>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 </a:t>
              </a:r>
              <a:r>
                <a:rPr lang="en-US" sz="2900" dirty="0" err="1">
                  <a:solidFill>
                    <a:srgbClr val="000000"/>
                  </a:solidFill>
                  <a:latin typeface="Calibri" panose="020F0502020204030204"/>
                  <a:ea typeface="+mn-lt"/>
                  <a:cs typeface="Calibri" panose="020F0502020204030204"/>
                </a:rPr>
                <a:t>e.g</a:t>
              </a:r>
              <a:r>
                <a:rPr lang="en-US" sz="2900" dirty="0">
                  <a:solidFill>
                    <a:srgbClr val="000000"/>
                  </a:solidFill>
                  <a:latin typeface="Calibri" panose="020F0502020204030204"/>
                  <a:ea typeface="+mn-lt"/>
                  <a:cs typeface="Calibri" panose="020F0502020204030204"/>
                </a:rPr>
                <a:t> “</a:t>
              </a:r>
              <a:r>
                <a:rPr lang="en-US" sz="2900" dirty="0" err="1">
                  <a:solidFill>
                    <a:srgbClr val="000000"/>
                  </a:solidFill>
                  <a:latin typeface="Calibri" panose="020F0502020204030204"/>
                  <a:ea typeface="+mn-lt"/>
                  <a:cs typeface="Calibri" panose="020F0502020204030204"/>
                </a:rPr>
                <a:t>deboeb</a:t>
              </a:r>
              <a:r>
                <a:rPr lang="en-US" sz="2900" dirty="0">
                  <a:solidFill>
                    <a:srgbClr val="000000"/>
                  </a:solidFill>
                  <a:latin typeface="Calibri" panose="020F0502020204030204"/>
                  <a:ea typeface="+mn-lt"/>
                  <a:cs typeface="Calibri" panose="020F0502020204030204"/>
                </a:rPr>
                <a:t> Threaded Fasteners.docx”</a:t>
              </a: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149</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535"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150</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computer&#10;&#10;Description automatically generated">
            <a:extLst>
              <a:ext uri="{FF2B5EF4-FFF2-40B4-BE49-F238E27FC236}">
                <a16:creationId xmlns:a16="http://schemas.microsoft.com/office/drawing/2014/main" id="{2CAE46F3-45AD-4882-7A5F-45889EA1AE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1928930"/>
            <a:ext cx="8763000" cy="3000140"/>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48293081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facilitate this meeting</a:t>
            </a:r>
          </a:p>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152</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153</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&amp; depts,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154</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5 Min – Wrap-up</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Scaffolded Employee Onboarding and Project Scoping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It is therefore recommended to use this time for group discussions, group work,  planning, updating Needs and Requirements, making decisions, etc. IF all that is complete / up to date, use the time for individual work.</a:t>
            </a: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155</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10</a:t>
            </a:r>
            <a:r>
              <a:rPr lang="en-US" sz="1800" dirty="0"/>
              <a:t>)</a:t>
            </a:r>
          </a:p>
        </p:txBody>
      </p:sp>
      <p:grpSp>
        <p:nvGrpSpPr>
          <p:cNvPr id="4" name="Group 3">
            <a:extLst>
              <a:ext uri="{FF2B5EF4-FFF2-40B4-BE49-F238E27FC236}">
                <a16:creationId xmlns:a16="http://schemas.microsoft.com/office/drawing/2014/main" id="{D6B36189-BD61-B66B-3324-82D3659DA02A}"/>
              </a:ext>
            </a:extLst>
          </p:cNvPr>
          <p:cNvGrpSpPr/>
          <p:nvPr/>
        </p:nvGrpSpPr>
        <p:grpSpPr>
          <a:xfrm>
            <a:off x="228600" y="1797570"/>
            <a:ext cx="7867998" cy="2908488"/>
            <a:chOff x="311110" y="3492312"/>
            <a:chExt cx="7867998" cy="2908488"/>
          </a:xfrm>
        </p:grpSpPr>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400" dirty="0">
                  <a:solidFill>
                    <a:prstClr val="black"/>
                  </a:solidFill>
                  <a:latin typeface="Calibri" panose="020F0502020204030204"/>
                  <a:cs typeface="Calibri"/>
                </a:rPr>
                <a:t>This section intentionally left blank</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713C33D4-1159-084E-6889-DBBDBBBFF326}"/>
              </a:ext>
            </a:extLst>
          </p:cNvPr>
          <p:cNvGrpSpPr/>
          <p:nvPr/>
        </p:nvGrpSpPr>
        <p:grpSpPr>
          <a:xfrm>
            <a:off x="312651" y="4677732"/>
            <a:ext cx="7783947" cy="1721893"/>
            <a:chOff x="395161" y="1783307"/>
            <a:chExt cx="7783947" cy="1721893"/>
          </a:xfrm>
        </p:grpSpPr>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members should now be creating and updating their individual project tasks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156</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3551532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158</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58115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159</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160</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31861436"/>
              </p:ext>
            </p:extLst>
          </p:nvPr>
        </p:nvGraphicFramePr>
        <p:xfrm>
          <a:off x="381000" y="1005329"/>
          <a:ext cx="8382000" cy="5065907"/>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2.0</a:t>
                      </a:r>
                    </a:p>
                  </a:txBody>
                  <a:tcPr marL="68580" marR="68580" marT="0" marB="0"/>
                </a:tc>
                <a:tc>
                  <a:txBody>
                    <a:bodyPr/>
                    <a:lstStyle/>
                    <a:p>
                      <a:pPr marL="0" marR="0" algn="l">
                        <a:spcBef>
                          <a:spcPts val="0"/>
                        </a:spcBef>
                        <a:spcAft>
                          <a:spcPts val="0"/>
                        </a:spcAft>
                      </a:pPr>
                      <a:r>
                        <a:rPr lang="en-US" sz="1200" dirty="0">
                          <a:effectLst/>
                          <a:latin typeface="+mj-lt"/>
                          <a:ea typeface="MS Mincho"/>
                        </a:rPr>
                        <a:t>1.3.24</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a:spcBef>
                          <a:spcPts val="0"/>
                        </a:spcBef>
                        <a:spcAft>
                          <a:spcPts val="0"/>
                        </a:spcAft>
                      </a:pPr>
                      <a:r>
                        <a:rPr lang="en-US" sz="1200" dirty="0">
                          <a:effectLst/>
                          <a:latin typeface="+mj-lt"/>
                          <a:ea typeface="MS Mincho"/>
                        </a:rPr>
                        <a:t>First edit of new year! Adding in Day 5=N&amp;R and replacing with new </a:t>
                      </a:r>
                      <a:r>
                        <a:rPr lang="en-US" sz="1200" dirty="0" err="1">
                          <a:effectLst/>
                          <a:latin typeface="+mj-lt"/>
                          <a:ea typeface="MS Mincho"/>
                        </a:rPr>
                        <a:t>Slido</a:t>
                      </a:r>
                      <a:r>
                        <a:rPr lang="en-US" sz="1200" dirty="0">
                          <a:effectLst/>
                          <a:latin typeface="+mj-lt"/>
                          <a:ea typeface="MS Mincho"/>
                        </a:rPr>
                        <a:t> based icebreaker</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2.1</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Revised EDP slide to “Universal”, added wrap-ups @ end of each day to discuss next day’s activity, changed from “Employee Onboarding” to “Project Scoping” after Day 2.</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2.3</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dirty="0">
                          <a:effectLst/>
                          <a:latin typeface="+mj-lt"/>
                          <a:ea typeface="MS Mincho"/>
                        </a:rPr>
                        <a:t>Updates to Action Items and Wrap-up slides for first week.</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2.4</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Removed “believe in” from core values, removed last references to Employee Feedback</a:t>
                      </a:r>
                    </a:p>
                    <a:p>
                      <a:pPr marL="0" marR="0" algn="l">
                        <a:spcBef>
                          <a:spcPts val="0"/>
                        </a:spcBef>
                        <a:spcAft>
                          <a:spcPts val="0"/>
                        </a:spcAft>
                      </a:pPr>
                      <a:r>
                        <a:rPr lang="en-US" sz="1200" b="0" baseline="0" dirty="0">
                          <a:effectLst/>
                          <a:latin typeface="+mj-lt"/>
                          <a:ea typeface="MS Mincho"/>
                        </a:rPr>
                        <a:t>Heading added to table on p82+83</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2.5</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Changed from “scaffolded sessions” to “scaffolded meetings”, rearranged Action Items/Meeting Prep slides to put Project work @ bottom</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2.6</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BD/AP/MA/JK</a:t>
                      </a:r>
                    </a:p>
                  </a:txBody>
                  <a:tcPr marL="68580" marR="68580" marT="0" marB="0"/>
                </a:tc>
                <a:tc>
                  <a:txBody>
                    <a:bodyPr/>
                    <a:lstStyle/>
                    <a:p>
                      <a:pPr marL="0" marR="0" algn="l">
                        <a:spcBef>
                          <a:spcPts val="0"/>
                        </a:spcBef>
                        <a:spcAft>
                          <a:spcPts val="0"/>
                        </a:spcAft>
                      </a:pPr>
                      <a:r>
                        <a:rPr lang="en-US" sz="1200" b="0" dirty="0">
                          <a:effectLst/>
                          <a:latin typeface="+mj-lt"/>
                          <a:ea typeface="MS Mincho"/>
                        </a:rPr>
                        <a:t>Minor updates to/cleanup of Action Items/Meeting Prep slides</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2.7</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BD/MA</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speaker notes, identified “you are here” on Design Process slides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2.8</a:t>
                      </a:r>
                    </a:p>
                  </a:txBody>
                  <a:tcPr marL="68580" marR="68580" marT="0" marB="0"/>
                </a:tc>
                <a:tc>
                  <a:txBody>
                    <a:bodyPr/>
                    <a:lstStyle/>
                    <a:p>
                      <a:pPr marL="0" marR="0" algn="l">
                        <a:spcBef>
                          <a:spcPts val="0"/>
                        </a:spcBef>
                        <a:spcAft>
                          <a:spcPts val="0"/>
                        </a:spcAft>
                      </a:pPr>
                      <a:r>
                        <a:rPr lang="en-US" sz="120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Agenda graphics for all days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2.8675309</a:t>
                      </a:r>
                    </a:p>
                  </a:txBody>
                  <a:tcPr marL="68580" marR="68580" marT="0" marB="0"/>
                </a:tc>
                <a:tc>
                  <a:txBody>
                    <a:bodyPr/>
                    <a:lstStyle/>
                    <a:p>
                      <a:pPr marL="0" marR="0" algn="l">
                        <a:spcBef>
                          <a:spcPts val="0"/>
                        </a:spcBef>
                        <a:spcAft>
                          <a:spcPts val="0"/>
                        </a:spcAft>
                      </a:pPr>
                      <a:r>
                        <a:rPr lang="en-US" sz="1200" dirty="0">
                          <a:effectLst/>
                          <a:latin typeface="+mj-lt"/>
                          <a:ea typeface="MS Mincho"/>
                        </a:rPr>
                        <a:t>1.6.24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Action Items for between on-site meetings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Some formatting of slides to improve readability and consistency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 Team Standard and Safety Training for Day 6 – 1/29 or 1/26</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2.9</a:t>
                      </a:r>
                    </a:p>
                  </a:txBody>
                  <a:tcPr marL="68580" marR="68580" marT="0" marB="0"/>
                </a:tc>
                <a:tc>
                  <a:txBody>
                    <a:bodyPr/>
                    <a:lstStyle/>
                    <a:p>
                      <a:pPr marL="0" marR="0" algn="l">
                        <a:spcBef>
                          <a:spcPts val="0"/>
                        </a:spcBef>
                        <a:spcAft>
                          <a:spcPts val="0"/>
                        </a:spcAft>
                      </a:pPr>
                      <a:r>
                        <a:rPr lang="en-US" sz="1200" dirty="0">
                          <a:effectLst/>
                          <a:latin typeface="+mj-lt"/>
                          <a:ea typeface="MS Mincho"/>
                        </a:rPr>
                        <a:t>1.8.24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Updated times and link for Team Building activity</a:t>
                      </a:r>
                    </a:p>
                    <a:p>
                      <a:pPr marL="0" marR="0" algn="l">
                        <a:spcBef>
                          <a:spcPts val="0"/>
                        </a:spcBef>
                        <a:spcAft>
                          <a:spcPts val="0"/>
                        </a:spcAft>
                      </a:pPr>
                      <a:r>
                        <a:rPr lang="en-US" sz="1200" dirty="0">
                          <a:effectLst/>
                          <a:latin typeface="+mj-lt"/>
                          <a:ea typeface="MS Mincho"/>
                        </a:rPr>
                        <a:t>Fixed typos on Action Item lists and timing </a:t>
                      </a:r>
                      <a:r>
                        <a:rPr lang="en-US" sz="1200">
                          <a:effectLst/>
                          <a:latin typeface="+mj-lt"/>
                          <a:ea typeface="MS Mincho"/>
                        </a:rPr>
                        <a:t>of activities</a:t>
                      </a: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2.95</a:t>
                      </a:r>
                    </a:p>
                  </a:txBody>
                  <a:tcPr marL="68580" marR="68580" marT="0" marB="0"/>
                </a:tc>
                <a:tc>
                  <a:txBody>
                    <a:bodyPr/>
                    <a:lstStyle/>
                    <a:p>
                      <a:pPr marL="0" marR="0" algn="l">
                        <a:spcBef>
                          <a:spcPts val="0"/>
                        </a:spcBef>
                        <a:spcAft>
                          <a:spcPts val="0"/>
                        </a:spcAft>
                      </a:pPr>
                      <a:r>
                        <a:rPr lang="en-US" sz="1200" dirty="0">
                          <a:effectLst/>
                          <a:latin typeface="+mj-lt"/>
                          <a:ea typeface="MS Mincho"/>
                        </a:rPr>
                        <a:t>1.9.24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Added </a:t>
                      </a:r>
                      <a:r>
                        <a:rPr lang="en-US" sz="1200" dirty="0" err="1">
                          <a:effectLst/>
                          <a:latin typeface="+mj-lt"/>
                          <a:ea typeface="MS Mincho"/>
                        </a:rPr>
                        <a:t>Slido</a:t>
                      </a:r>
                      <a:r>
                        <a:rPr lang="en-US" sz="1200" dirty="0">
                          <a:effectLst/>
                          <a:latin typeface="+mj-lt"/>
                          <a:ea typeface="MS Mincho"/>
                        </a:rPr>
                        <a:t> slides for Day 1 Ice Breaker</a:t>
                      </a:r>
                    </a:p>
                    <a:p>
                      <a:pPr marL="0" marR="0" algn="l">
                        <a:spcBef>
                          <a:spcPts val="0"/>
                        </a:spcBef>
                        <a:spcAft>
                          <a:spcPts val="0"/>
                        </a:spcAft>
                      </a:pPr>
                      <a:r>
                        <a:rPr lang="en-US" sz="1200" dirty="0">
                          <a:effectLst/>
                          <a:latin typeface="+mj-lt"/>
                          <a:ea typeface="MS Mincho"/>
                        </a:rPr>
                        <a:t>Added Repository to approved tools list (avoid confusion silent EDN tie in)</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2.96</a:t>
                      </a:r>
                    </a:p>
                  </a:txBody>
                  <a:tcPr marL="68580" marR="68580" marT="0" marB="0"/>
                </a:tc>
                <a:tc>
                  <a:txBody>
                    <a:bodyPr/>
                    <a:lstStyle/>
                    <a:p>
                      <a:pPr marL="0" marR="0" algn="l">
                        <a:spcBef>
                          <a:spcPts val="0"/>
                        </a:spcBef>
                        <a:spcAft>
                          <a:spcPts val="0"/>
                        </a:spcAft>
                      </a:pPr>
                      <a:r>
                        <a:rPr lang="en-US" sz="1200" dirty="0">
                          <a:effectLst/>
                          <a:latin typeface="+mj-lt"/>
                          <a:ea typeface="MS Mincho"/>
                        </a:rPr>
                        <a:t>1.11.24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missing word to Day </a:t>
                      </a:r>
                      <a:r>
                        <a:rPr lang="en-US" sz="1200">
                          <a:effectLst/>
                          <a:latin typeface="+mj-lt"/>
                          <a:ea typeface="MS Mincho"/>
                        </a:rPr>
                        <a:t>2 Wrap-Up</a:t>
                      </a: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2.97</a:t>
                      </a:r>
                    </a:p>
                  </a:txBody>
                  <a:tcPr marL="68580" marR="68580" marT="0" marB="0"/>
                </a:tc>
                <a:tc>
                  <a:txBody>
                    <a:bodyPr/>
                    <a:lstStyle/>
                    <a:p>
                      <a:pPr marL="0" marR="0" algn="l">
                        <a:spcBef>
                          <a:spcPts val="0"/>
                        </a:spcBef>
                        <a:spcAft>
                          <a:spcPts val="0"/>
                        </a:spcAft>
                      </a:pPr>
                      <a:r>
                        <a:rPr lang="en-US" sz="1200" dirty="0">
                          <a:effectLst/>
                          <a:latin typeface="+mj-lt"/>
                          <a:ea typeface="MS Mincho"/>
                        </a:rPr>
                        <a:t>1.11.24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Updated Ideation Poster slides to reference use of whiteboard and posting photo(s) of “poster” to Background </a:t>
                      </a:r>
                      <a:r>
                        <a:rPr lang="en-US" sz="1200">
                          <a:effectLst/>
                          <a:latin typeface="+mj-lt"/>
                          <a:ea typeface="MS Mincho"/>
                        </a:rPr>
                        <a:t>Information forum</a:t>
                      </a: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161</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95569991"/>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3778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2.98</a:t>
                      </a:r>
                    </a:p>
                  </a:txBody>
                  <a:tcPr marL="68580" marR="68580" marT="0" marB="0"/>
                </a:tc>
                <a:tc>
                  <a:txBody>
                    <a:bodyPr/>
                    <a:lstStyle/>
                    <a:p>
                      <a:pPr marL="0" marR="0" algn="l">
                        <a:spcBef>
                          <a:spcPts val="0"/>
                        </a:spcBef>
                        <a:spcAft>
                          <a:spcPts val="0"/>
                        </a:spcAft>
                      </a:pPr>
                      <a:r>
                        <a:rPr lang="en-US" sz="1200" dirty="0">
                          <a:effectLst/>
                          <a:latin typeface="+mj-lt"/>
                          <a:ea typeface="MS Mincho"/>
                        </a:rPr>
                        <a:t>1.18.24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Updated Day 3 </a:t>
                      </a:r>
                      <a:r>
                        <a:rPr lang="en-US" sz="1200">
                          <a:effectLst/>
                          <a:latin typeface="+mj-lt"/>
                          <a:ea typeface="MS Mincho"/>
                        </a:rPr>
                        <a:t>Wrap-Up Slide</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2.99</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1.23.24</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BD</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Day 5 </a:t>
                      </a:r>
                      <a:r>
                        <a:rPr lang="en-US" sz="1200" kern="1200">
                          <a:solidFill>
                            <a:schemeClr val="dk1"/>
                          </a:solidFill>
                          <a:effectLst/>
                          <a:latin typeface="+mj-lt"/>
                          <a:ea typeface="MS Mincho"/>
                          <a:cs typeface="+mn-cs"/>
                        </a:rPr>
                        <a:t>Wrap-Up Slides</a:t>
                      </a: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162</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a:xfrm>
            <a:off x="457200" y="1600201"/>
            <a:ext cx="8229600" cy="4426228"/>
          </a:xfrm>
        </p:spPr>
        <p:txBody>
          <a:bodyPr vert="horz" lIns="91440" tIns="45720" rIns="91440" bIns="45720" rtlCol="0" anchor="t">
            <a:normAutofit fontScale="700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a:t>
            </a:r>
          </a:p>
          <a:p>
            <a:pPr lvl="2"/>
            <a:r>
              <a:rPr lang="en-US" dirty="0">
                <a:cs typeface="Calibri"/>
              </a:rPr>
              <a:t>MS Office files, CAD, etc.</a:t>
            </a:r>
          </a:p>
          <a:p>
            <a:pPr lvl="2"/>
            <a:r>
              <a:rPr lang="en-US" dirty="0">
                <a:cs typeface="Calibri"/>
              </a:rPr>
              <a:t>Repository via Subversion</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18</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a:xfrm>
            <a:off x="628650" y="1820862"/>
            <a:ext cx="7886700" cy="4351338"/>
          </a:xfrm>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19</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0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08C7-81EF-4A62-BCE0-8324F41A276B}"/>
              </a:ext>
            </a:extLst>
          </p:cNvPr>
          <p:cNvSpPr>
            <a:spLocks noGrp="1"/>
          </p:cNvSpPr>
          <p:nvPr>
            <p:ph type="title"/>
          </p:nvPr>
        </p:nvSpPr>
        <p:spPr/>
        <p:txBody>
          <a:bodyPr/>
          <a:lstStyle/>
          <a:p>
            <a:r>
              <a:rPr lang="en-US" dirty="0"/>
              <a:t>The Process…</a:t>
            </a:r>
          </a:p>
        </p:txBody>
      </p:sp>
      <p:sp>
        <p:nvSpPr>
          <p:cNvPr id="3" name="Content Placeholder 2">
            <a:extLst>
              <a:ext uri="{FF2B5EF4-FFF2-40B4-BE49-F238E27FC236}">
                <a16:creationId xmlns:a16="http://schemas.microsoft.com/office/drawing/2014/main" id="{80FC85A9-09C9-4E2B-9AC1-2B8C42A056ED}"/>
              </a:ext>
            </a:extLst>
          </p:cNvPr>
          <p:cNvSpPr>
            <a:spLocks noGrp="1"/>
          </p:cNvSpPr>
          <p:nvPr>
            <p:ph idx="1"/>
          </p:nvPr>
        </p:nvSpPr>
        <p:spPr>
          <a:xfrm>
            <a:off x="628650" y="1363662"/>
            <a:ext cx="7886700" cy="4351338"/>
          </a:xfrm>
        </p:spPr>
        <p:txBody>
          <a:bodyPr>
            <a:normAutofit fontScale="92500" lnSpcReduction="20000"/>
          </a:bodyPr>
          <a:lstStyle/>
          <a:p>
            <a:r>
              <a:rPr lang="en-US" dirty="0"/>
              <a:t>Break into pairs within your team – if your team has an odd number of members, one group should include three members</a:t>
            </a:r>
          </a:p>
          <a:p>
            <a:pPr marL="0" indent="0">
              <a:buNone/>
            </a:pPr>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a:p>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p:txBody>
      </p:sp>
      <p:sp>
        <p:nvSpPr>
          <p:cNvPr id="5" name="Slide Number Placeholder 4">
            <a:extLst>
              <a:ext uri="{FF2B5EF4-FFF2-40B4-BE49-F238E27FC236}">
                <a16:creationId xmlns:a16="http://schemas.microsoft.com/office/drawing/2014/main" id="{29707063-9FF8-4E36-A3D3-45AAB424B888}"/>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20</a:t>
            </a:fld>
            <a:endParaRPr lang="en-US" dirty="0"/>
          </a:p>
        </p:txBody>
      </p:sp>
    </p:spTree>
    <p:extLst>
      <p:ext uri="{BB962C8B-B14F-4D97-AF65-F5344CB8AC3E}">
        <p14:creationId xmlns:p14="http://schemas.microsoft.com/office/powerpoint/2010/main" val="4104769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31F894-FBE5-4774-822B-E198155E2E0A}"/>
              </a:ext>
            </a:extLst>
          </p:cNvPr>
          <p:cNvSpPr>
            <a:spLocks noGrp="1"/>
          </p:cNvSpPr>
          <p:nvPr>
            <p:ph type="title"/>
          </p:nvPr>
        </p:nvSpPr>
        <p:spPr>
          <a:xfrm>
            <a:off x="515125" y="1722430"/>
            <a:ext cx="2610329" cy="3345872"/>
          </a:xfrm>
        </p:spPr>
        <p:txBody>
          <a:bodyPr>
            <a:normAutofit/>
          </a:bodyPr>
          <a:lstStyle/>
          <a:p>
            <a:r>
              <a:rPr lang="en-US" dirty="0">
                <a:solidFill>
                  <a:srgbClr val="FFFFFF"/>
                </a:solidFill>
              </a:rPr>
              <a:t>Ice Breaker</a:t>
            </a:r>
            <a:br>
              <a:rPr lang="en-US" dirty="0">
                <a:solidFill>
                  <a:srgbClr val="FFFFFF"/>
                </a:solidFill>
              </a:rPr>
            </a:br>
            <a:br>
              <a:rPr lang="en-US" dirty="0">
                <a:solidFill>
                  <a:srgbClr val="FFFFFF"/>
                </a:solidFill>
              </a:rPr>
            </a:br>
            <a:r>
              <a:rPr lang="en-US" dirty="0">
                <a:solidFill>
                  <a:srgbClr val="FFFFFF"/>
                </a:solidFill>
              </a:rPr>
              <a:t>JEC 3232 side</a:t>
            </a:r>
            <a:br>
              <a:rPr lang="en-US" b="1" dirty="0">
                <a:latin typeface="Roboto" panose="02000000000000000000" pitchFamily="2" charset="0"/>
              </a:rPr>
            </a:br>
            <a:endParaRPr lang="en-US" dirty="0">
              <a:solidFill>
                <a:srgbClr val="FFFFFF"/>
              </a:solidFill>
            </a:endParaRPr>
          </a:p>
        </p:txBody>
      </p:sp>
      <p:sp>
        <p:nvSpPr>
          <p:cNvPr id="5" name="Content Placeholder 4">
            <a:extLst>
              <a:ext uri="{FF2B5EF4-FFF2-40B4-BE49-F238E27FC236}">
                <a16:creationId xmlns:a16="http://schemas.microsoft.com/office/drawing/2014/main" id="{41D17860-7CE9-192F-C54F-2C3A0EAA512B}"/>
              </a:ext>
            </a:extLst>
          </p:cNvPr>
          <p:cNvSpPr>
            <a:spLocks noGrp="1"/>
          </p:cNvSpPr>
          <p:nvPr>
            <p:ph idx="1"/>
          </p:nvPr>
        </p:nvSpPr>
        <p:spPr>
          <a:xfrm>
            <a:off x="4876503" y="1066800"/>
            <a:ext cx="3962400" cy="5562600"/>
          </a:xfrm>
        </p:spPr>
        <p:txBody>
          <a:bodyPr anchor="ctr">
            <a:normAutofit/>
          </a:bodyPr>
          <a:lstStyle/>
          <a:p>
            <a:endParaRPr lang="en-US" sz="2700" dirty="0"/>
          </a:p>
          <a:p>
            <a:r>
              <a:rPr lang="en-US" sz="2700" dirty="0"/>
              <a:t>SCAN this code</a:t>
            </a:r>
          </a:p>
          <a:p>
            <a:endParaRPr lang="en-US" sz="2700" dirty="0"/>
          </a:p>
          <a:p>
            <a:r>
              <a:rPr lang="en-US" sz="2700" dirty="0"/>
              <a:t>OR</a:t>
            </a:r>
          </a:p>
          <a:p>
            <a:pPr lvl="1"/>
            <a:r>
              <a:rPr lang="en-US" sz="2800" dirty="0"/>
              <a:t>Open slido.com on your smart phone or laptop</a:t>
            </a:r>
          </a:p>
          <a:p>
            <a:pPr lvl="1"/>
            <a:r>
              <a:rPr lang="en-US" sz="2800" dirty="0"/>
              <a:t>Join as a participant with</a:t>
            </a:r>
          </a:p>
          <a:p>
            <a:pPr marL="342900" lvl="1" indent="0">
              <a:buNone/>
            </a:pPr>
            <a:r>
              <a:rPr lang="en-US" sz="2800" b="1" dirty="0">
                <a:latin typeface="Roboto" panose="02000000000000000000" pitchFamily="2" charset="0"/>
              </a:rPr>
              <a:t>#3748323</a:t>
            </a:r>
          </a:p>
        </p:txBody>
      </p:sp>
      <p:pic>
        <p:nvPicPr>
          <p:cNvPr id="3" name="Graphic 2">
            <a:extLst>
              <a:ext uri="{FF2B5EF4-FFF2-40B4-BE49-F238E27FC236}">
                <a16:creationId xmlns:a16="http://schemas.microsoft.com/office/drawing/2014/main" id="{71DB0BF9-8DE6-6ECB-9091-4CFFEB3E19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097" y="457200"/>
            <a:ext cx="4495800" cy="4495800"/>
          </a:xfrm>
          <a:prstGeom prst="rect">
            <a:avLst/>
          </a:prstGeom>
        </p:spPr>
      </p:pic>
    </p:spTree>
    <p:extLst>
      <p:ext uri="{BB962C8B-B14F-4D97-AF65-F5344CB8AC3E}">
        <p14:creationId xmlns:p14="http://schemas.microsoft.com/office/powerpoint/2010/main" val="2187128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9281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 - school related</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22088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648C7-C994-B667-10AE-F12B71C93686}"/>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AA80ACEB-9517-65E2-4538-F76E6E096EFD}"/>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C0171A5D-F215-3DAE-A657-1B3379D99DD1}"/>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a:solidFill>
                  <a:srgbClr val="5B5B5B"/>
                </a:solidFill>
              </a:rPr>
              <a:t>How did you get good at the thing you are good at doing?</a:t>
            </a:r>
          </a:p>
        </p:txBody>
      </p:sp>
      <p:sp>
        <p:nvSpPr>
          <p:cNvPr id="7" name="Rectangle 6">
            <a:extLst>
              <a:ext uri="{FF2B5EF4-FFF2-40B4-BE49-F238E27FC236}">
                <a16:creationId xmlns:a16="http://schemas.microsoft.com/office/drawing/2014/main" id="{EAF130FB-5584-7075-70CA-83AD4DE88E81}"/>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a:solidFill>
                  <a:srgbClr val="5B5B5B"/>
                </a:solidFill>
              </a:rPr>
              <a:t>ⓘ</a:t>
            </a:r>
            <a:r>
              <a:rPr lang="en-US" sz="105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17407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5" name="Slide Number Placeholder 4">
            <a:extLst>
              <a:ext uri="{FF2B5EF4-FFF2-40B4-BE49-F238E27FC236}">
                <a16:creationId xmlns:a16="http://schemas.microsoft.com/office/drawing/2014/main" id="{2F71504E-42AC-4A63-8A7F-22B35B582C71}"/>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25</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26</a:t>
            </a:fld>
            <a:endParaRPr lang="en-US" sz="1200" dirty="0"/>
          </a:p>
        </p:txBody>
      </p:sp>
      <p:sp>
        <p:nvSpPr>
          <p:cNvPr id="5" name="TextBox 4"/>
          <p:cNvSpPr txBox="1"/>
          <p:nvPr/>
        </p:nvSpPr>
        <p:spPr>
          <a:xfrm>
            <a:off x="999093" y="42672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6" name="TextBox 5"/>
          <p:cNvSpPr txBox="1"/>
          <p:nvPr/>
        </p:nvSpPr>
        <p:spPr>
          <a:xfrm>
            <a:off x="999093" y="47244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algn="ctr"/>
            <a:r>
              <a:rPr lang="en-US" dirty="0"/>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algn="ctr"/>
            <a:r>
              <a:rPr lang="en-US" dirty="0"/>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algn="ctr"/>
            <a:r>
              <a:rPr lang="en-US" dirty="0"/>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algn="ctr"/>
            <a:r>
              <a:rPr lang="en-US" dirty="0"/>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algn="ctr"/>
            <a:r>
              <a:rPr lang="en-US" dirty="0"/>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
        <p:nvSpPr>
          <p:cNvPr id="7" name="TextBox 6">
            <a:extLst>
              <a:ext uri="{FF2B5EF4-FFF2-40B4-BE49-F238E27FC236}">
                <a16:creationId xmlns:a16="http://schemas.microsoft.com/office/drawing/2014/main" id="{9838291D-61D4-EFAA-6DC6-F5AC4F3BF460}"/>
              </a:ext>
            </a:extLst>
          </p:cNvPr>
          <p:cNvSpPr txBox="1"/>
          <p:nvPr/>
        </p:nvSpPr>
        <p:spPr>
          <a:xfrm>
            <a:off x="6034332" y="1883551"/>
            <a:ext cx="1433267" cy="369332"/>
          </a:xfrm>
          <a:prstGeom prst="rect">
            <a:avLst/>
          </a:prstGeom>
          <a:noFill/>
          <a:ln w="28575">
            <a:solidFill>
              <a:srgbClr val="FF0000"/>
            </a:solidFill>
          </a:ln>
        </p:spPr>
        <p:txBody>
          <a:bodyPr wrap="square" rtlCol="0">
            <a:spAutoFit/>
          </a:bodyPr>
          <a:lstStyle/>
          <a:p>
            <a:pPr algn="ctr"/>
            <a:r>
              <a:rPr lang="en-US" dirty="0"/>
              <a:t>You are here!</a:t>
            </a:r>
          </a:p>
        </p:txBody>
      </p:sp>
    </p:spTree>
    <p:extLst>
      <p:ext uri="{BB962C8B-B14F-4D97-AF65-F5344CB8AC3E}">
        <p14:creationId xmlns:p14="http://schemas.microsoft.com/office/powerpoint/2010/main" val="1487663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This exercise is intended to help you build on what you learned in IED</a:t>
            </a:r>
          </a:p>
          <a:p>
            <a:pPr lvl="1">
              <a:lnSpc>
                <a:spcPct val="100000"/>
              </a:lnSpc>
              <a:buFont typeface="Arial"/>
              <a:buChar char="•"/>
            </a:pPr>
            <a:r>
              <a:rPr lang="en-US" sz="2100" dirty="0">
                <a:ea typeface="+mn-lt"/>
                <a:cs typeface="+mn-lt"/>
              </a:rPr>
              <a:t>IED project was created by team, and therefore easier to identify Needs, as the team was the client</a:t>
            </a:r>
          </a:p>
          <a:p>
            <a:pPr lvl="1">
              <a:lnSpc>
                <a:spcPct val="100000"/>
              </a:lnSpc>
              <a:buFont typeface="Arial"/>
              <a:buChar char="•"/>
            </a:pPr>
            <a:r>
              <a:rPr lang="en-US" sz="2100" dirty="0">
                <a:ea typeface="+mn-lt"/>
                <a:cs typeface="+mn-lt"/>
              </a:rPr>
              <a:t>In capstone you are working for an external client and must practice understanding customer needs by interviewing client and asking questions</a:t>
            </a:r>
          </a:p>
          <a:p>
            <a:pPr lvl="1">
              <a:lnSpc>
                <a:spcPct val="100000"/>
              </a:lnSpc>
              <a:buFont typeface="Arial"/>
              <a:buChar char="•"/>
            </a:pPr>
            <a:r>
              <a:rPr lang="en-US" sz="2100" dirty="0">
                <a:ea typeface="+mn-lt"/>
                <a:cs typeface="+mn-lt"/>
              </a:rPr>
              <a:t>Based on the Project Description and your engineering knowledge, what questions can you ask the client to better understand and document their needs?</a:t>
            </a:r>
            <a:endParaRPr lang="en-US" sz="21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014150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a:xfrm>
            <a:off x="-1104900" y="240507"/>
            <a:ext cx="8229600" cy="1143000"/>
          </a:xfrm>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152400" y="1699419"/>
            <a:ext cx="8229600" cy="4525963"/>
          </a:xfrm>
        </p:spPr>
        <p:txBody>
          <a:bodyPr vert="horz" lIns="91440" tIns="45720" rIns="91440" bIns="45720" rtlCol="0" anchor="t">
            <a:normAutofit fontScale="92500" lnSpcReduction="20000"/>
          </a:bodyPr>
          <a:lstStyle/>
          <a:p>
            <a:r>
              <a:rPr lang="en-US" dirty="0">
                <a:cs typeface="Calibri"/>
              </a:rPr>
              <a:t>Location – Meet in the JEC 3222</a:t>
            </a:r>
          </a:p>
          <a:p>
            <a:r>
              <a:rPr lang="en-US" dirty="0">
                <a:cs typeface="Calibri"/>
              </a:rPr>
              <a:t>Schedule - Three options:</a:t>
            </a:r>
          </a:p>
          <a:p>
            <a:pPr lvl="1">
              <a:tabLst>
                <a:tab pos="2514600" algn="l"/>
                <a:tab pos="3597275" algn="l"/>
              </a:tabLst>
            </a:pPr>
            <a:r>
              <a:rPr lang="en-US" dirty="0">
                <a:cs typeface="Calibri"/>
              </a:rPr>
              <a:t>Wednesday	01/17	6:00-8PM</a:t>
            </a:r>
          </a:p>
          <a:p>
            <a:pPr lvl="1">
              <a:tabLst>
                <a:tab pos="2514600" algn="l"/>
                <a:tab pos="3597275" algn="l"/>
              </a:tabLst>
            </a:pPr>
            <a:r>
              <a:rPr lang="en-US" dirty="0">
                <a:cs typeface="Calibri"/>
              </a:rPr>
              <a:t>Saturday	01/20	10:00AM-NOON</a:t>
            </a:r>
          </a:p>
          <a:p>
            <a:pPr lvl="1">
              <a:tabLst>
                <a:tab pos="2514600" algn="l"/>
                <a:tab pos="3597275" algn="l"/>
              </a:tabLst>
            </a:pPr>
            <a:r>
              <a:rPr lang="en-US" dirty="0">
                <a:cs typeface="Calibri"/>
              </a:rPr>
              <a:t>Sunday	01/21	10:00AM-NOON</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62600" y="304800"/>
            <a:ext cx="3429000" cy="2286000"/>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01/16/24 at: </a:t>
            </a:r>
            <a:r>
              <a:rPr lang="en-US" sz="2000" dirty="0">
                <a:hlinkClick r:id="rId3"/>
              </a:rPr>
              <a:t>Capstone S24 LEAP Training Sign Up - Google Sheet</a:t>
            </a:r>
            <a:endParaRPr lang="en-US" sz="3200" dirty="0">
              <a:latin typeface="Calibri" panose="020F0502020204030204" pitchFamily="34" charset="0"/>
            </a:endParaRPr>
          </a:p>
          <a:p>
            <a:pPr lvl="1"/>
            <a:endParaRPr lang="en-US" sz="1800" u="sng" dirty="0">
              <a:solidFill>
                <a:srgbClr val="0563C1"/>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Each day of the scaffolded meetings will end with a wrap-up and discussion of next steps</a:t>
            </a:r>
          </a:p>
          <a:p>
            <a:endParaRPr lang="en-US" dirty="0">
              <a:cs typeface="Calibri"/>
            </a:endParaRPr>
          </a:p>
          <a:p>
            <a:r>
              <a:rPr lang="en-US" dirty="0">
                <a:cs typeface="Calibri"/>
              </a:rPr>
              <a:t>Team Engineers (YOU) are expected to complete Action Items/Meeting Prep work between in-class meetings to be prepared and make efficient use of meeting time.</a:t>
            </a: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spTree>
    <p:extLst>
      <p:ext uri="{BB962C8B-B14F-4D97-AF65-F5344CB8AC3E}">
        <p14:creationId xmlns:p14="http://schemas.microsoft.com/office/powerpoint/2010/main" val="40398300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On Day 2, teams will utilize the work started today and continued off-site. </a:t>
            </a:r>
          </a:p>
          <a:p>
            <a:pPr lvl="1"/>
            <a:r>
              <a:rPr lang="en-US" dirty="0">
                <a:cs typeface="Calibri"/>
              </a:rPr>
              <a:t>Questions will be categorized then answered by team members, PE, or client.</a:t>
            </a:r>
          </a:p>
          <a:p>
            <a:pPr lvl="2"/>
            <a:r>
              <a:rPr lang="en-US" dirty="0">
                <a:cs typeface="Calibri"/>
              </a:rPr>
              <a:t>Establishing a strong list of questions aids in having a productive Project Kickoff meeting.</a:t>
            </a:r>
          </a:p>
          <a:p>
            <a:pPr lvl="2"/>
            <a:r>
              <a:rPr lang="en-US" dirty="0">
                <a:cs typeface="Calibri"/>
              </a:rPr>
              <a:t>Helping team members to begin answering questions about their project.</a:t>
            </a:r>
          </a:p>
          <a:p>
            <a:pPr lvl="1"/>
            <a:r>
              <a:rPr lang="en-US" dirty="0">
                <a:cs typeface="Calibri"/>
              </a:rPr>
              <a:t>Prepare for Project Kickoff meetings with clients to take place during Day 3 or 4 (project-dependent).</a:t>
            </a:r>
          </a:p>
        </p:txBody>
      </p:sp>
      <p:sp>
        <p:nvSpPr>
          <p:cNvPr id="5" name="Slide Number Placeholder 4"/>
          <p:cNvSpPr>
            <a:spLocks noGrp="1"/>
          </p:cNvSpPr>
          <p:nvPr>
            <p:ph type="sldNum" sz="quarter" idx="12"/>
          </p:nvPr>
        </p:nvSpPr>
        <p:spPr/>
        <p:txBody>
          <a:bodyPr/>
          <a:lstStyle/>
          <a:p>
            <a:fld id="{B044824F-EBE0-443F-8A8F-F64816AF04DC}" type="slidenum">
              <a:rPr lang="en-US" smtClean="0"/>
              <a:t>37</a:t>
            </a:fld>
            <a:endParaRPr lang="en-US" dirty="0"/>
          </a:p>
        </p:txBody>
      </p:sp>
    </p:spTree>
    <p:extLst>
      <p:ext uri="{BB962C8B-B14F-4D97-AF65-F5344CB8AC3E}">
        <p14:creationId xmlns:p14="http://schemas.microsoft.com/office/powerpoint/2010/main" val="2594824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grpSp>
        <p:nvGrpSpPr>
          <p:cNvPr id="5" name="Group 4">
            <a:extLst>
              <a:ext uri="{FF2B5EF4-FFF2-40B4-BE49-F238E27FC236}">
                <a16:creationId xmlns:a16="http://schemas.microsoft.com/office/drawing/2014/main" id="{32742114-C057-F324-7C84-F9AC2E8C5AB9}"/>
              </a:ext>
            </a:extLst>
          </p:cNvPr>
          <p:cNvGrpSpPr/>
          <p:nvPr/>
        </p:nvGrpSpPr>
        <p:grpSpPr>
          <a:xfrm>
            <a:off x="151576" y="1153017"/>
            <a:ext cx="8840847" cy="4215147"/>
            <a:chOff x="112653" y="2504716"/>
            <a:chExt cx="8840847" cy="4215147"/>
          </a:xfrm>
        </p:grpSpPr>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p>
            <a:p>
              <a:pPr marL="457200" lvl="1" indent="0" defTabSz="685800">
                <a:spcBef>
                  <a:spcPts val="750"/>
                </a:spcBef>
                <a:buNone/>
              </a:pPr>
              <a:r>
                <a:rPr lang="en-US" sz="1600" u="sng" dirty="0">
                  <a:solidFill>
                    <a:srgbClr val="0563C1"/>
                  </a:solidFill>
                  <a:effectLst/>
                  <a:latin typeface="Calibri" panose="020F0502020204030204" pitchFamily="34" charset="0"/>
                  <a:ea typeface="Calibri" panose="020F0502020204030204" pitchFamily="34" charset="0"/>
                  <a:hlinkClick r:id="rId2"/>
                </a:rPr>
                <a:t>Capstone S24 LEAP Training Sign Up - Google </a:t>
              </a:r>
              <a:r>
                <a:rPr lang="en-US" sz="1600" u="sng" dirty="0">
                  <a:solidFill>
                    <a:srgbClr val="0563C1"/>
                  </a:solidFill>
                  <a:latin typeface="Calibri" panose="020F0502020204030204" pitchFamily="34" charset="0"/>
                  <a:hlinkClick r:id="rId2">
                    <a:extLst>
                      <a:ext uri="{A12FA001-AC4F-418D-AE19-62706E023703}">
                        <ahyp:hlinkClr xmlns:ahyp="http://schemas.microsoft.com/office/drawing/2018/hyperlinkcolor" val="tx"/>
                      </a:ext>
                    </a:extLst>
                  </a:hlinkClick>
                </a:rPr>
                <a:t>Shee</a:t>
              </a:r>
              <a:r>
                <a:rPr lang="en-US" sz="1600" u="sng" dirty="0">
                  <a:solidFill>
                    <a:srgbClr val="0563C1"/>
                  </a:solidFill>
                  <a:latin typeface="Calibri" panose="020F0502020204030204" pitchFamily="34" charset="0"/>
                </a:rPr>
                <a:t>t</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endParaRPr lang="en-US" sz="1725" dirty="0">
                <a:solidFill>
                  <a:prstClr val="black"/>
                </a:solidFill>
                <a:cs typeface="Calibri"/>
              </a:endParaRPr>
            </a:p>
            <a:p>
              <a:pPr marL="171450" indent="-171450" defTabSz="685800">
                <a:spcBef>
                  <a:spcPts val="750"/>
                </a:spcBef>
              </a:pPr>
              <a:r>
                <a:rPr lang="en-US" sz="3000" b="1" dirty="0">
                  <a:solidFill>
                    <a:srgbClr val="FF0000"/>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D45488A8-CF68-5E81-D789-06DD7CCBEE72}"/>
              </a:ext>
            </a:extLst>
          </p:cNvPr>
          <p:cNvGrpSpPr/>
          <p:nvPr/>
        </p:nvGrpSpPr>
        <p:grpSpPr>
          <a:xfrm>
            <a:off x="202630" y="5368164"/>
            <a:ext cx="8762473" cy="1371600"/>
            <a:chOff x="191027" y="1122230"/>
            <a:chExt cx="8762473" cy="1371600"/>
          </a:xfrm>
        </p:grpSpPr>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to team’s Webex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39</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4" name="Group 3">
            <a:extLst>
              <a:ext uri="{FF2B5EF4-FFF2-40B4-BE49-F238E27FC236}">
                <a16:creationId xmlns:a16="http://schemas.microsoft.com/office/drawing/2014/main" id="{9E9ED6A9-1670-6166-6F33-AAFFF96FC98D}"/>
              </a:ext>
            </a:extLst>
          </p:cNvPr>
          <p:cNvGrpSpPr/>
          <p:nvPr/>
        </p:nvGrpSpPr>
        <p:grpSpPr>
          <a:xfrm>
            <a:off x="6858000" y="511662"/>
            <a:ext cx="2999703" cy="830997"/>
            <a:chOff x="7086600" y="886834"/>
            <a:chExt cx="2999703" cy="830997"/>
          </a:xfrm>
        </p:grpSpPr>
        <p:sp>
          <p:nvSpPr>
            <p:cNvPr id="7" name="TextBox 6">
              <a:extLst>
                <a:ext uri="{FF2B5EF4-FFF2-40B4-BE49-F238E27FC236}">
                  <a16:creationId xmlns:a16="http://schemas.microsoft.com/office/drawing/2014/main" id="{671B7D71-B10C-1FEC-222C-46D1A90BAE33}"/>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9" name="Oval 8">
              <a:extLst>
                <a:ext uri="{FF2B5EF4-FFF2-40B4-BE49-F238E27FC236}">
                  <a16:creationId xmlns:a16="http://schemas.microsoft.com/office/drawing/2014/main" id="{BA572AC6-823C-F2E8-B9C0-CDCDA0CB09AE}"/>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0" name="Isosceles Triangle 9">
              <a:extLst>
                <a:ext uri="{FF2B5EF4-FFF2-40B4-BE49-F238E27FC236}">
                  <a16:creationId xmlns:a16="http://schemas.microsoft.com/office/drawing/2014/main" id="{41EAD0C1-3456-298E-D883-B2025462BBF9}"/>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ECCBC53-205D-0FAC-ECC2-728D4A635EB0}"/>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Picture 12" descr="A screenshot of a program&#10;&#10;Description automatically generated">
            <a:extLst>
              <a:ext uri="{FF2B5EF4-FFF2-40B4-BE49-F238E27FC236}">
                <a16:creationId xmlns:a16="http://schemas.microsoft.com/office/drawing/2014/main" id="{89CC2694-08FD-241D-942B-D94E23DC0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345" y="1607662"/>
            <a:ext cx="5171309" cy="3892734"/>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3" name="Group 2">
            <a:extLst>
              <a:ext uri="{FF2B5EF4-FFF2-40B4-BE49-F238E27FC236}">
                <a16:creationId xmlns:a16="http://schemas.microsoft.com/office/drawing/2014/main" id="{06F08AD9-E2B4-156C-8D02-1D84AF0A910A}"/>
              </a:ext>
            </a:extLst>
          </p:cNvPr>
          <p:cNvGrpSpPr/>
          <p:nvPr/>
        </p:nvGrpSpPr>
        <p:grpSpPr>
          <a:xfrm>
            <a:off x="6781800" y="430639"/>
            <a:ext cx="2999703" cy="830997"/>
            <a:chOff x="7086600" y="886834"/>
            <a:chExt cx="2999703" cy="830997"/>
          </a:xfrm>
        </p:grpSpPr>
        <p:sp>
          <p:nvSpPr>
            <p:cNvPr id="4" name="TextBox 3">
              <a:extLst>
                <a:ext uri="{FF2B5EF4-FFF2-40B4-BE49-F238E27FC236}">
                  <a16:creationId xmlns:a16="http://schemas.microsoft.com/office/drawing/2014/main" id="{7EEAEA78-2B04-A185-DEBC-B0403B62CE92}"/>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6" name="Oval 5">
              <a:extLst>
                <a:ext uri="{FF2B5EF4-FFF2-40B4-BE49-F238E27FC236}">
                  <a16:creationId xmlns:a16="http://schemas.microsoft.com/office/drawing/2014/main" id="{330BB35B-E6FF-FC09-D5DE-4D86DD95E48C}"/>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7" name="Isosceles Triangle 6">
              <a:extLst>
                <a:ext uri="{FF2B5EF4-FFF2-40B4-BE49-F238E27FC236}">
                  <a16:creationId xmlns:a16="http://schemas.microsoft.com/office/drawing/2014/main" id="{2A8D6996-D2A8-90F9-DDF1-9B75A5B5900F}"/>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28930E-7874-9C4B-C611-B32EAB39C312}"/>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Content Placeholder 12" descr="A screenshot of a computer&#10;&#10;Description automatically generated">
            <a:extLst>
              <a:ext uri="{FF2B5EF4-FFF2-40B4-BE49-F238E27FC236}">
                <a16:creationId xmlns:a16="http://schemas.microsoft.com/office/drawing/2014/main" id="{FC815D5C-2461-3A53-8EC2-DAEA4424C7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787" y="1851750"/>
            <a:ext cx="6862425" cy="4072112"/>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449507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41</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grpSp>
        <p:nvGrpSpPr>
          <p:cNvPr id="4" name="Group 3">
            <a:extLst>
              <a:ext uri="{FF2B5EF4-FFF2-40B4-BE49-F238E27FC236}">
                <a16:creationId xmlns:a16="http://schemas.microsoft.com/office/drawing/2014/main" id="{EABD3861-5F3A-6125-7529-064B20252954}"/>
              </a:ext>
            </a:extLst>
          </p:cNvPr>
          <p:cNvGrpSpPr/>
          <p:nvPr/>
        </p:nvGrpSpPr>
        <p:grpSpPr>
          <a:xfrm>
            <a:off x="297742" y="4516059"/>
            <a:ext cx="8219698" cy="1329695"/>
            <a:chOff x="403294" y="1783307"/>
            <a:chExt cx="8219698" cy="1329695"/>
          </a:xfrm>
        </p:grpSpPr>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grpSp>
      <p:grpSp>
        <p:nvGrpSpPr>
          <p:cNvPr id="9" name="Group 8">
            <a:extLst>
              <a:ext uri="{FF2B5EF4-FFF2-40B4-BE49-F238E27FC236}">
                <a16:creationId xmlns:a16="http://schemas.microsoft.com/office/drawing/2014/main" id="{229E22F8-FB8B-A5C6-4562-2DA0FD39F155}"/>
              </a:ext>
            </a:extLst>
          </p:cNvPr>
          <p:cNvGrpSpPr/>
          <p:nvPr/>
        </p:nvGrpSpPr>
        <p:grpSpPr>
          <a:xfrm>
            <a:off x="207375" y="1780833"/>
            <a:ext cx="8307975" cy="2735226"/>
            <a:chOff x="315017" y="3113002"/>
            <a:chExt cx="8307975" cy="2735226"/>
          </a:xfrm>
        </p:grpSpPr>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p:txBody>
        </p:sp>
      </p:grpSp>
      <p:sp>
        <p:nvSpPr>
          <p:cNvPr id="3" name="Slide Number Placeholder 2"/>
          <p:cNvSpPr>
            <a:spLocks noGrp="1"/>
          </p:cNvSpPr>
          <p:nvPr>
            <p:ph type="sldNum" sz="quarter" idx="12"/>
          </p:nvPr>
        </p:nvSpPr>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43</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44</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15" t="11482" r="7315" b="15926"/>
          <a:stretch/>
        </p:blipFill>
        <p:spPr>
          <a:xfrm rot="5400000">
            <a:off x="5816673" y="2827795"/>
            <a:ext cx="3411921" cy="2175932"/>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whiteboard</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6" name="TextBox 5">
            <a:extLst>
              <a:ext uri="{FF2B5EF4-FFF2-40B4-BE49-F238E27FC236}">
                <a16:creationId xmlns:a16="http://schemas.microsoft.com/office/drawing/2014/main" id="{14356A83-253C-BC57-6C5E-358C8505C28E}"/>
              </a:ext>
            </a:extLst>
          </p:cNvPr>
          <p:cNvSpPr txBox="1"/>
          <p:nvPr/>
        </p:nvSpPr>
        <p:spPr>
          <a:xfrm>
            <a:off x="6743413" y="5700542"/>
            <a:ext cx="1909497" cy="246221"/>
          </a:xfrm>
          <a:prstGeom prst="rect">
            <a:avLst/>
          </a:prstGeom>
          <a:noFill/>
        </p:spPr>
        <p:txBody>
          <a:bodyPr wrap="none" rtlCol="0">
            <a:spAutoFit/>
          </a:bodyPr>
          <a:lstStyle/>
          <a:p>
            <a:r>
              <a:rPr lang="en-US" sz="1000" i="1" dirty="0"/>
              <a:t>Completed </a:t>
            </a:r>
            <a:r>
              <a:rPr lang="en-US" sz="1000" b="1" i="1" dirty="0"/>
              <a:t>Team Ideation Poster</a:t>
            </a:r>
          </a:p>
        </p:txBody>
      </p:sp>
    </p:spTree>
    <p:extLst>
      <p:ext uri="{BB962C8B-B14F-4D97-AF65-F5344CB8AC3E}">
        <p14:creationId xmlns:p14="http://schemas.microsoft.com/office/powerpoint/2010/main" val="3684635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45</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a:t>
            </a:r>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46</a:t>
            </a:fld>
            <a:endParaRPr lang="en-US" sz="1200" dirty="0"/>
          </a:p>
        </p:txBody>
      </p:sp>
      <p:sp>
        <p:nvSpPr>
          <p:cNvPr id="7" name="TextBox 6">
            <a:extLst>
              <a:ext uri="{FF2B5EF4-FFF2-40B4-BE49-F238E27FC236}">
                <a16:creationId xmlns:a16="http://schemas.microsoft.com/office/drawing/2014/main" id="{FD1C82CF-055C-C616-3190-998455EFBA43}"/>
              </a:ext>
            </a:extLst>
          </p:cNvPr>
          <p:cNvSpPr txBox="1"/>
          <p:nvPr/>
        </p:nvSpPr>
        <p:spPr>
          <a:xfrm>
            <a:off x="457200" y="1752600"/>
            <a:ext cx="7956945" cy="1200329"/>
          </a:xfrm>
          <a:prstGeom prst="rect">
            <a:avLst/>
          </a:prstGeom>
          <a:noFill/>
          <a:ln w="28575">
            <a:solidFill>
              <a:srgbClr val="FF0000"/>
            </a:solidFill>
          </a:ln>
        </p:spPr>
        <p:txBody>
          <a:bodyPr wrap="square" rtlCol="0">
            <a:spAutoFit/>
          </a:bodyPr>
          <a:lstStyle/>
          <a:p>
            <a:pPr algn="ctr"/>
            <a:r>
              <a:rPr lang="en-US" sz="2400" dirty="0"/>
              <a:t>Take a photo or photos of the completed whiteboard “poster” and post to EDN Background Information forum for future reference by end of today’s meeting!</a:t>
            </a:r>
          </a:p>
        </p:txBody>
      </p:sp>
    </p:spTree>
    <p:extLst>
      <p:ext uri="{BB962C8B-B14F-4D97-AF65-F5344CB8AC3E}">
        <p14:creationId xmlns:p14="http://schemas.microsoft.com/office/powerpoint/2010/main" val="25846936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47</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48</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49</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9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50</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51</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941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3478680"/>
            <a:ext cx="8229600" cy="2571283"/>
          </a:xfrm>
        </p:spPr>
        <p:txBody>
          <a:bodyPr vert="horz" lIns="91440" tIns="45720" rIns="91440" bIns="45720" rtlCol="0" anchor="t">
            <a:normAutofit/>
          </a:bodyPr>
          <a:lstStyle/>
          <a:p>
            <a:r>
              <a:rPr lang="en-US" sz="2800" dirty="0">
                <a:cs typeface="Calibri"/>
              </a:rPr>
              <a:t>As we move from Day 2 to Day 3, the transition from Onboarding to Project Scoping accelerates</a:t>
            </a:r>
          </a:p>
          <a:p>
            <a:pPr lvl="1"/>
            <a:r>
              <a:rPr lang="en-US" sz="2400" dirty="0">
                <a:cs typeface="Calibri"/>
              </a:rPr>
              <a:t>Off-site teambuilding activity (Onboarding) still to come</a:t>
            </a:r>
          </a:p>
          <a:p>
            <a:pPr lvl="1"/>
            <a:r>
              <a:rPr lang="en-US" sz="2400" dirty="0">
                <a:cs typeface="Calibri"/>
              </a:rPr>
              <a:t>Defining Client Needs (Scoping) has already begun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E084A838-DB95-F351-145D-FD099D2A3C91}"/>
              </a:ext>
            </a:extLst>
          </p:cNvPr>
          <p:cNvSpPr txBox="1"/>
          <p:nvPr/>
        </p:nvSpPr>
        <p:spPr>
          <a:xfrm>
            <a:off x="2400300" y="1417638"/>
            <a:ext cx="4343400" cy="646331"/>
          </a:xfrm>
          <a:prstGeom prst="rect">
            <a:avLst/>
          </a:prstGeom>
          <a:noFill/>
        </p:spPr>
        <p:txBody>
          <a:bodyPr wrap="square" rtlCol="0">
            <a:spAutoFit/>
          </a:bodyPr>
          <a:lstStyle/>
          <a:p>
            <a:r>
              <a:rPr lang="en-US" sz="3600" dirty="0"/>
              <a:t>Employee Onboarding</a:t>
            </a:r>
          </a:p>
        </p:txBody>
      </p:sp>
      <p:sp>
        <p:nvSpPr>
          <p:cNvPr id="8" name="Arrow: Down 7">
            <a:extLst>
              <a:ext uri="{FF2B5EF4-FFF2-40B4-BE49-F238E27FC236}">
                <a16:creationId xmlns:a16="http://schemas.microsoft.com/office/drawing/2014/main" id="{47E29070-7659-20DE-D259-A7FCE1E38269}"/>
              </a:ext>
            </a:extLst>
          </p:cNvPr>
          <p:cNvSpPr/>
          <p:nvPr/>
        </p:nvSpPr>
        <p:spPr>
          <a:xfrm>
            <a:off x="4381500" y="2063969"/>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206721-34F1-0AC5-1BE9-9A47E2CFC369}"/>
              </a:ext>
            </a:extLst>
          </p:cNvPr>
          <p:cNvSpPr txBox="1"/>
          <p:nvPr/>
        </p:nvSpPr>
        <p:spPr>
          <a:xfrm>
            <a:off x="2400300" y="2732990"/>
            <a:ext cx="4343400" cy="646331"/>
          </a:xfrm>
          <a:prstGeom prst="rect">
            <a:avLst/>
          </a:prstGeom>
          <a:noFill/>
        </p:spPr>
        <p:txBody>
          <a:bodyPr wrap="square" rtlCol="0">
            <a:spAutoFit/>
          </a:bodyPr>
          <a:lstStyle/>
          <a:p>
            <a:pPr algn="ctr"/>
            <a:r>
              <a:rPr lang="en-US" sz="3600" dirty="0"/>
              <a:t>Project Scoping</a:t>
            </a:r>
          </a:p>
        </p:txBody>
      </p:sp>
    </p:spTree>
    <p:extLst>
      <p:ext uri="{BB962C8B-B14F-4D97-AF65-F5344CB8AC3E}">
        <p14:creationId xmlns:p14="http://schemas.microsoft.com/office/powerpoint/2010/main" val="36442768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grpSp>
        <p:nvGrpSpPr>
          <p:cNvPr id="3" name="Group 2">
            <a:extLst>
              <a:ext uri="{FF2B5EF4-FFF2-40B4-BE49-F238E27FC236}">
                <a16:creationId xmlns:a16="http://schemas.microsoft.com/office/drawing/2014/main" id="{5824A177-C5BA-2D1F-042A-C9567B558AB7}"/>
              </a:ext>
            </a:extLst>
          </p:cNvPr>
          <p:cNvGrpSpPr/>
          <p:nvPr/>
        </p:nvGrpSpPr>
        <p:grpSpPr>
          <a:xfrm>
            <a:off x="76200" y="922493"/>
            <a:ext cx="8832277" cy="3541440"/>
            <a:chOff x="45023" y="3180036"/>
            <a:chExt cx="8832277" cy="3541440"/>
          </a:xfrm>
        </p:grpSpPr>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7"/>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team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3A18F960-C216-D8DD-6378-4E5547B53ADF}"/>
              </a:ext>
            </a:extLst>
          </p:cNvPr>
          <p:cNvGrpSpPr/>
          <p:nvPr/>
        </p:nvGrpSpPr>
        <p:grpSpPr>
          <a:xfrm>
            <a:off x="175649" y="4440467"/>
            <a:ext cx="8732828" cy="2269724"/>
            <a:chOff x="123396" y="910312"/>
            <a:chExt cx="8732828" cy="2269724"/>
          </a:xfrm>
        </p:grpSpPr>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55</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5A7C-2364-233F-C7BF-D2D6D93FB817}"/>
              </a:ext>
            </a:extLst>
          </p:cNvPr>
          <p:cNvSpPr>
            <a:spLocks noGrp="1"/>
          </p:cNvSpPr>
          <p:nvPr>
            <p:ph type="title"/>
          </p:nvPr>
        </p:nvSpPr>
        <p:spPr/>
        <p:txBody>
          <a:bodyPr>
            <a:normAutofit/>
          </a:bodyPr>
          <a:lstStyle/>
          <a:p>
            <a:pPr algn="ctr"/>
            <a:r>
              <a:rPr lang="en-US" sz="4400" b="1" dirty="0">
                <a:latin typeface="+mn-lt"/>
              </a:rPr>
              <a:t>Day 3 &amp; 4 Activities</a:t>
            </a:r>
          </a:p>
        </p:txBody>
      </p:sp>
      <p:sp>
        <p:nvSpPr>
          <p:cNvPr id="4" name="Slide Number Placeholder 3">
            <a:extLst>
              <a:ext uri="{FF2B5EF4-FFF2-40B4-BE49-F238E27FC236}">
                <a16:creationId xmlns:a16="http://schemas.microsoft.com/office/drawing/2014/main" id="{5BFADEDD-B50C-B34B-0915-1CC25ABAF87C}"/>
              </a:ext>
            </a:extLst>
          </p:cNvPr>
          <p:cNvSpPr>
            <a:spLocks noGrp="1"/>
          </p:cNvSpPr>
          <p:nvPr>
            <p:ph type="sldNum" sz="quarter" idx="12"/>
          </p:nvPr>
        </p:nvSpPr>
        <p:spPr/>
        <p:txBody>
          <a:bodyPr/>
          <a:lstStyle/>
          <a:p>
            <a:fld id="{CC48B151-73E6-4005-9E41-BAC149615E2B}" type="slidenum">
              <a:rPr lang="en-US" smtClean="0"/>
              <a:t>56</a:t>
            </a:fld>
            <a:endParaRPr lang="en-US" dirty="0"/>
          </a:p>
        </p:txBody>
      </p:sp>
      <p:sp>
        <p:nvSpPr>
          <p:cNvPr id="5" name="Content Placeholder 4">
            <a:extLst>
              <a:ext uri="{FF2B5EF4-FFF2-40B4-BE49-F238E27FC236}">
                <a16:creationId xmlns:a16="http://schemas.microsoft.com/office/drawing/2014/main" id="{3F6A3CEB-851F-06D9-A067-66EA4489152A}"/>
              </a:ext>
            </a:extLst>
          </p:cNvPr>
          <p:cNvSpPr txBox="1">
            <a:spLocks noGrp="1"/>
          </p:cNvSpPr>
          <p:nvPr>
            <p:ph idx="1"/>
          </p:nvPr>
        </p:nvSpPr>
        <p:spPr>
          <a:xfrm>
            <a:off x="628650" y="1825625"/>
            <a:ext cx="7886700" cy="2444259"/>
          </a:xfrm>
          <a:prstGeom prst="rect">
            <a:avLst/>
          </a:prstGeom>
          <a:noFill/>
        </p:spPr>
        <p:txBody>
          <a:bodyPr wrap="square" rtlCol="0">
            <a:spAutoFit/>
          </a:bodyPr>
          <a:lstStyle/>
          <a:p>
            <a:pPr marL="0" indent="0">
              <a:lnSpc>
                <a:spcPct val="150000"/>
              </a:lnSpc>
              <a:buNone/>
            </a:pPr>
            <a:r>
              <a:rPr lang="en-US" dirty="0"/>
              <a:t>Over next 2 on-site meetings - All teams will complete the following:</a:t>
            </a:r>
          </a:p>
          <a:p>
            <a:pPr marL="628650" lvl="1" indent="-285750"/>
            <a:r>
              <a:rPr lang="en-US" sz="2400" dirty="0"/>
              <a:t>Project Kickoff Meeting</a:t>
            </a:r>
          </a:p>
          <a:p>
            <a:pPr marL="628650" lvl="1" indent="-285750"/>
            <a:r>
              <a:rPr lang="en-US" sz="2400" dirty="0"/>
              <a:t>CE meeting with team</a:t>
            </a:r>
          </a:p>
          <a:p>
            <a:pPr marL="628650" lvl="1" indent="-285750"/>
            <a:r>
              <a:rPr lang="en-US" sz="2400" dirty="0"/>
              <a:t>Client Needs &amp; Requirements - development and review</a:t>
            </a:r>
          </a:p>
          <a:p>
            <a:pPr marL="628650" lvl="1" indent="-285750"/>
            <a:r>
              <a:rPr lang="en-US" sz="2400" dirty="0"/>
              <a:t>Review previous Final Presentation - ongoing projects only</a:t>
            </a:r>
          </a:p>
        </p:txBody>
      </p:sp>
      <p:sp>
        <p:nvSpPr>
          <p:cNvPr id="6" name="TextBox 5">
            <a:extLst>
              <a:ext uri="{FF2B5EF4-FFF2-40B4-BE49-F238E27FC236}">
                <a16:creationId xmlns:a16="http://schemas.microsoft.com/office/drawing/2014/main" id="{D46119E0-7086-9982-28B9-1157A2AE99AB}"/>
              </a:ext>
            </a:extLst>
          </p:cNvPr>
          <p:cNvSpPr txBox="1"/>
          <p:nvPr/>
        </p:nvSpPr>
        <p:spPr>
          <a:xfrm>
            <a:off x="35169" y="540488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spTree>
    <p:extLst>
      <p:ext uri="{BB962C8B-B14F-4D97-AF65-F5344CB8AC3E}">
        <p14:creationId xmlns:p14="http://schemas.microsoft.com/office/powerpoint/2010/main" val="16346551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57</a:t>
            </a:fld>
            <a:endParaRPr lang="en-US" dirty="0"/>
          </a:p>
        </p:txBody>
      </p:sp>
      <p:pic>
        <p:nvPicPr>
          <p:cNvPr id="7" name="Picture 6" descr="A screenshot of a computer&#10;&#10;Description automatically generated">
            <a:extLst>
              <a:ext uri="{FF2B5EF4-FFF2-40B4-BE49-F238E27FC236}">
                <a16:creationId xmlns:a16="http://schemas.microsoft.com/office/drawing/2014/main" id="{A767627B-63BC-B147-937A-7C5FA295A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08" y="1600200"/>
            <a:ext cx="8141984" cy="4525962"/>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445737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59</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62</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63</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64</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65</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66</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67</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80689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grpSp>
        <p:nvGrpSpPr>
          <p:cNvPr id="4" name="Group 3">
            <a:extLst>
              <a:ext uri="{FF2B5EF4-FFF2-40B4-BE49-F238E27FC236}">
                <a16:creationId xmlns:a16="http://schemas.microsoft.com/office/drawing/2014/main" id="{B04B026D-640C-6C74-9E38-71D66176F0AF}"/>
              </a:ext>
            </a:extLst>
          </p:cNvPr>
          <p:cNvGrpSpPr/>
          <p:nvPr/>
        </p:nvGrpSpPr>
        <p:grpSpPr>
          <a:xfrm>
            <a:off x="37861" y="1102809"/>
            <a:ext cx="8930476" cy="4652382"/>
            <a:chOff x="23024" y="1748418"/>
            <a:chExt cx="8930476" cy="4652382"/>
          </a:xfrm>
        </p:grpSpPr>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for a general understanding of system usage</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2"/>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 to learn how to take good meeting minutes</a:t>
              </a: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meeting minutes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Jan 26th</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5"/>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Orientation-4.0 </a:t>
              </a:r>
            </a:p>
            <a:p>
              <a:pPr marL="628650" lvl="1" indent="-285750" defTabSz="685800">
                <a:spcBef>
                  <a:spcPts val="750"/>
                </a:spcBef>
              </a:pPr>
              <a:r>
                <a:rPr lang="en-US" sz="2100" dirty="0">
                  <a:solidFill>
                    <a:prstClr val="black"/>
                  </a:solidFill>
                  <a:ea typeface="+mn-lt"/>
                  <a:cs typeface="Calibri" panose="020F0502020204030204"/>
                </a:rPr>
                <a:t>Instructions</a:t>
              </a:r>
              <a:r>
                <a:rPr lang="en-US" sz="2300" dirty="0">
                  <a:solidFill>
                    <a:prstClr val="black"/>
                  </a:solidFill>
                  <a:ea typeface="+mn-lt"/>
                  <a:cs typeface="Calibri" panose="020F0502020204030204"/>
                </a:rPr>
                <a:t> - </a:t>
              </a:r>
              <a:r>
                <a:rPr lang="en-US" sz="1300" dirty="0">
                  <a:solidFill>
                    <a:prstClr val="black"/>
                  </a:solidFill>
                  <a:ea typeface="+mn-lt"/>
                  <a:cs typeface="Calibri" panose="020F0502020204030204"/>
                  <a:hlinkClick r:id="rId6"/>
                </a:rPr>
                <a:t>https://designlab.eng.rpi.edu/edn/projects/capstone-support-dev/repository/112/raw/Course%20Documents/RMPL%20Safety%20Module%20Completion%20Instructions-Percipio%20.pdf</a:t>
              </a:r>
              <a:endParaRPr lang="en-US" sz="1300" dirty="0">
                <a:solidFill>
                  <a:prstClr val="black"/>
                </a:solidFill>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Post completed safety certificate in a thread in the Project Management Forum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B1C6D4B-4A46-B261-A10B-FA5FB42821F0}"/>
              </a:ext>
            </a:extLst>
          </p:cNvPr>
          <p:cNvGrpSpPr/>
          <p:nvPr/>
        </p:nvGrpSpPr>
        <p:grpSpPr>
          <a:xfrm>
            <a:off x="137395" y="5653611"/>
            <a:ext cx="8830942" cy="804320"/>
            <a:chOff x="101398" y="1066800"/>
            <a:chExt cx="8830942" cy="804320"/>
          </a:xfrm>
        </p:grpSpPr>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69</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9" name="TextBox 8"/>
          <p:cNvSpPr txBox="1"/>
          <p:nvPr/>
        </p:nvSpPr>
        <p:spPr>
          <a:xfrm>
            <a:off x="88368" y="570845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6" name="Picture 5" descr="A group of tasks with text&#10;&#10;Description automatically generated with medium confidence">
            <a:extLst>
              <a:ext uri="{FF2B5EF4-FFF2-40B4-BE49-F238E27FC236}">
                <a16:creationId xmlns:a16="http://schemas.microsoft.com/office/drawing/2014/main" id="{0FC2977D-C10F-03D8-6FCA-283574883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054" y="1291062"/>
            <a:ext cx="5943890" cy="4417391"/>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a:xfrm>
            <a:off x="486266" y="304800"/>
            <a:ext cx="8229600" cy="1143000"/>
          </a:xfrm>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3636367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73</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74</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75</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76</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77</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Prep for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1803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grpSp>
        <p:nvGrpSpPr>
          <p:cNvPr id="4" name="Group 3">
            <a:extLst>
              <a:ext uri="{FF2B5EF4-FFF2-40B4-BE49-F238E27FC236}">
                <a16:creationId xmlns:a16="http://schemas.microsoft.com/office/drawing/2014/main" id="{DE243860-9E6E-A654-614F-D9B069B24B7A}"/>
              </a:ext>
            </a:extLst>
          </p:cNvPr>
          <p:cNvGrpSpPr/>
          <p:nvPr/>
        </p:nvGrpSpPr>
        <p:grpSpPr>
          <a:xfrm>
            <a:off x="228600" y="900295"/>
            <a:ext cx="7945429" cy="3993373"/>
            <a:chOff x="305868" y="2331227"/>
            <a:chExt cx="7945429" cy="3993373"/>
          </a:xfrm>
        </p:grpSpPr>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 </a:t>
              </a:r>
              <a:r>
                <a:rPr lang="en-US" sz="1400" dirty="0">
                  <a:solidFill>
                    <a:prstClr val="black"/>
                  </a:solidFill>
                  <a:ea typeface="+mn-lt"/>
                  <a:cs typeface="Calibri" panose="020F0502020204030204"/>
                </a:rPr>
                <a:t>[1/29 or 1/26]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ea typeface="+mn-lt"/>
                  <a:cs typeface="Calibri" panose="020F0502020204030204"/>
                </a:rPr>
                <a:t>Contact your PE if you are having trouble installing or using subversion</a:t>
              </a:r>
            </a:p>
            <a:p>
              <a:pPr marL="628650" lvl="1" indent="-171450" defTabSz="685800">
                <a:spcBef>
                  <a:spcPts val="750"/>
                </a:spcBef>
              </a:pPr>
              <a:r>
                <a:rPr lang="en-US" sz="1000" dirty="0">
                  <a:solidFill>
                    <a:prstClr val="black"/>
                  </a:solidFill>
                  <a:ea typeface="+mn-lt"/>
                  <a:cs typeface="Calibri" panose="020F0502020204030204"/>
                  <a:hlinkClick r:id="rId2"/>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Day 6 [1/29 or 1/26] </a:t>
              </a:r>
              <a:r>
                <a:rPr lang="en-US" sz="1400" dirty="0">
                  <a:solidFill>
                    <a:prstClr val="black"/>
                  </a:solidFill>
                  <a:latin typeface="Calibri" panose="020F0502020204030204"/>
                  <a:ea typeface="+mn-lt"/>
                  <a:cs typeface="Calibri" panose="020F0502020204030204"/>
                </a:rPr>
                <a:t> </a:t>
              </a:r>
              <a:endParaRPr lang="en-US" sz="1400" dirty="0">
                <a:solidFill>
                  <a:prstClr val="black"/>
                </a:solidFill>
                <a:ea typeface="+mn-lt"/>
                <a:cs typeface="Calibri" panose="020F0502020204030204"/>
              </a:endParaRP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4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0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0965D68-03A1-CDC8-92F7-A7EEA2497592}"/>
              </a:ext>
            </a:extLst>
          </p:cNvPr>
          <p:cNvGrpSpPr/>
          <p:nvPr/>
        </p:nvGrpSpPr>
        <p:grpSpPr>
          <a:xfrm>
            <a:off x="325199" y="4893668"/>
            <a:ext cx="7848830" cy="1721970"/>
            <a:chOff x="402467" y="921631"/>
            <a:chExt cx="7848830" cy="1721970"/>
          </a:xfrm>
        </p:grpSpPr>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latin typeface="Calibri" panose="020F0502020204030204"/>
                  <a:cs typeface="Calibri"/>
                </a:rPr>
                <a:t>Evaluate your current Needs &amp; Requirements workbook against the rubric</a:t>
              </a:r>
            </a:p>
            <a:p>
              <a:pPr marL="628650" lvl="1" indent="-171450" defTabSz="685800">
                <a:lnSpc>
                  <a:spcPct val="100000"/>
                </a:lnSpc>
                <a:spcBef>
                  <a:spcPts val="600"/>
                </a:spcBef>
              </a:pPr>
              <a:r>
                <a:rPr lang="en-US" sz="1000" dirty="0">
                  <a:latin typeface="Calibri" panose="020F0502020204030204"/>
                  <a:cs typeface="Calibri"/>
                  <a:hlinkClick r:id="rId5"/>
                </a:rPr>
                <a:t>https://designlab.eng.rpi.edu/edn/projects/capstone-support-dev/repository/112/entry/Rubrics/Needs%20and%20Requirements%20rubric.docx</a:t>
              </a:r>
              <a:r>
                <a:rPr lang="en-US" sz="1000" dirty="0">
                  <a:latin typeface="Calibri" panose="020F0502020204030204"/>
                  <a:cs typeface="Calibri"/>
                </a:rPr>
                <a:t> </a:t>
              </a:r>
            </a:p>
            <a:p>
              <a:pPr marL="171450" indent="-171450" defTabSz="685800">
                <a:lnSpc>
                  <a:spcPct val="100000"/>
                </a:lnSpc>
                <a:spcBef>
                  <a:spcPts val="600"/>
                </a:spcBef>
              </a:pPr>
              <a:r>
                <a:rPr lang="en-US" sz="1400" dirty="0">
                  <a:latin typeface="Calibri" panose="020F0502020204030204"/>
                  <a:cs typeface="Calibri"/>
                </a:rPr>
                <a:t>Each team member shall post their observations in the Needs &amp; Requirements Design Forum Thread</a:t>
              </a: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80</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11" name="Picture 10" descr="A screenshot of a chart&#10;&#10;Description automatically generated">
            <a:extLst>
              <a:ext uri="{FF2B5EF4-FFF2-40B4-BE49-F238E27FC236}">
                <a16:creationId xmlns:a16="http://schemas.microsoft.com/office/drawing/2014/main" id="{E294B93D-F5EA-9EAF-5A89-25FEECBDC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939" y="1841938"/>
            <a:ext cx="7332121" cy="3379449"/>
          </a:xfrm>
          <a:prstGeom prst="rect">
            <a:avLst/>
          </a:prstGeom>
        </p:spPr>
      </p:pic>
    </p:spTree>
    <p:extLst>
      <p:ext uri="{BB962C8B-B14F-4D97-AF65-F5344CB8AC3E}">
        <p14:creationId xmlns:p14="http://schemas.microsoft.com/office/powerpoint/2010/main" val="22904576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5082342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430E6-B894-FC23-3318-C115B0CEEDF7}"/>
              </a:ext>
            </a:extLst>
          </p:cNvPr>
          <p:cNvSpPr>
            <a:spLocks noGrp="1"/>
          </p:cNvSpPr>
          <p:nvPr>
            <p:ph type="title"/>
          </p:nvPr>
        </p:nvSpPr>
        <p:spPr/>
        <p:txBody>
          <a:bodyPr/>
          <a:lstStyle/>
          <a:p>
            <a:r>
              <a:rPr lang="en-US" dirty="0"/>
              <a:t>30 mins - Needs and Requirements</a:t>
            </a:r>
          </a:p>
        </p:txBody>
      </p:sp>
      <p:sp>
        <p:nvSpPr>
          <p:cNvPr id="5" name="Content Placeholder 4">
            <a:extLst>
              <a:ext uri="{FF2B5EF4-FFF2-40B4-BE49-F238E27FC236}">
                <a16:creationId xmlns:a16="http://schemas.microsoft.com/office/drawing/2014/main" id="{107F0BB9-A619-BBD5-4336-D4713EA82DDD}"/>
              </a:ext>
            </a:extLst>
          </p:cNvPr>
          <p:cNvSpPr>
            <a:spLocks noGrp="1"/>
          </p:cNvSpPr>
          <p:nvPr>
            <p:ph idx="1"/>
          </p:nvPr>
        </p:nvSpPr>
        <p:spPr/>
        <p:txBody>
          <a:bodyPr>
            <a:normAutofit/>
          </a:bodyPr>
          <a:lstStyle/>
          <a:p>
            <a:pPr marL="0" indent="0">
              <a:buNone/>
            </a:pPr>
            <a:r>
              <a:rPr lang="en-US" dirty="0"/>
              <a:t>You currently have / have done:</a:t>
            </a:r>
          </a:p>
          <a:p>
            <a:r>
              <a:rPr lang="en-US" dirty="0"/>
              <a:t>Initial Project Description</a:t>
            </a:r>
          </a:p>
          <a:p>
            <a:r>
              <a:rPr lang="en-US" dirty="0"/>
              <a:t>List of Questions Based on the Project Description</a:t>
            </a:r>
          </a:p>
          <a:p>
            <a:r>
              <a:rPr lang="en-US" dirty="0"/>
              <a:t>Team Ideation Poster</a:t>
            </a:r>
          </a:p>
          <a:p>
            <a:r>
              <a:rPr lang="en-US" dirty="0"/>
              <a:t>PE Discussion on the Project Description</a:t>
            </a:r>
          </a:p>
          <a:p>
            <a:r>
              <a:rPr lang="en-US" dirty="0"/>
              <a:t>Draft Needs and Requirements Spreadsheet</a:t>
            </a:r>
          </a:p>
          <a:p>
            <a:r>
              <a:rPr lang="en-US" dirty="0"/>
              <a:t>Project Kick-off Meeting</a:t>
            </a:r>
          </a:p>
        </p:txBody>
      </p:sp>
      <p:sp>
        <p:nvSpPr>
          <p:cNvPr id="7" name="TextBox 6">
            <a:extLst>
              <a:ext uri="{FF2B5EF4-FFF2-40B4-BE49-F238E27FC236}">
                <a16:creationId xmlns:a16="http://schemas.microsoft.com/office/drawing/2014/main" id="{8FF64B82-D456-E6BB-F239-668D15532426}"/>
              </a:ext>
            </a:extLst>
          </p:cNvPr>
          <p:cNvSpPr txBox="1"/>
          <p:nvPr/>
        </p:nvSpPr>
        <p:spPr>
          <a:xfrm>
            <a:off x="815340" y="5264081"/>
            <a:ext cx="7513320"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ctr"/>
            <a:r>
              <a:rPr lang="en-US" sz="2400" dirty="0"/>
              <a:t>Goal - Enhance the Needs and Requirements Spreadsheet</a:t>
            </a:r>
          </a:p>
        </p:txBody>
      </p:sp>
      <p:sp>
        <p:nvSpPr>
          <p:cNvPr id="2" name="Slide Number Placeholder 1">
            <a:extLst>
              <a:ext uri="{FF2B5EF4-FFF2-40B4-BE49-F238E27FC236}">
                <a16:creationId xmlns:a16="http://schemas.microsoft.com/office/drawing/2014/main" id="{6326F762-54BD-EE9F-2809-D37C32D51DD2}"/>
              </a:ext>
            </a:extLst>
          </p:cNvPr>
          <p:cNvSpPr>
            <a:spLocks noGrp="1"/>
          </p:cNvSpPr>
          <p:nvPr>
            <p:ph type="sldNum" sz="quarter" idx="12"/>
          </p:nvPr>
        </p:nvSpPr>
        <p:spPr/>
        <p:txBody>
          <a:bodyPr/>
          <a:lstStyle/>
          <a:p>
            <a:fld id="{CC48B151-73E6-4005-9E41-BAC149615E2B}" type="slidenum">
              <a:rPr lang="en-US" smtClean="0"/>
              <a:t>82</a:t>
            </a:fld>
            <a:endParaRPr lang="en-US" dirty="0"/>
          </a:p>
        </p:txBody>
      </p:sp>
    </p:spTree>
    <p:extLst>
      <p:ext uri="{BB962C8B-B14F-4D97-AF65-F5344CB8AC3E}">
        <p14:creationId xmlns:p14="http://schemas.microsoft.com/office/powerpoint/2010/main" val="12651529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A493-FE37-A5CC-585B-60AC68977C9D}"/>
              </a:ext>
            </a:extLst>
          </p:cNvPr>
          <p:cNvSpPr>
            <a:spLocks noGrp="1"/>
          </p:cNvSpPr>
          <p:nvPr>
            <p:ph type="title"/>
          </p:nvPr>
        </p:nvSpPr>
        <p:spPr/>
        <p:txBody>
          <a:bodyPr/>
          <a:lstStyle/>
          <a:p>
            <a:r>
              <a:rPr lang="en-US" dirty="0"/>
              <a:t>Making Strong Needs and Requirements</a:t>
            </a:r>
          </a:p>
        </p:txBody>
      </p:sp>
      <p:sp>
        <p:nvSpPr>
          <p:cNvPr id="3" name="Content Placeholder 2">
            <a:extLst>
              <a:ext uri="{FF2B5EF4-FFF2-40B4-BE49-F238E27FC236}">
                <a16:creationId xmlns:a16="http://schemas.microsoft.com/office/drawing/2014/main" id="{1F280A3F-EECF-21D8-9367-202DB32861E0}"/>
              </a:ext>
            </a:extLst>
          </p:cNvPr>
          <p:cNvSpPr>
            <a:spLocks noGrp="1"/>
          </p:cNvSpPr>
          <p:nvPr>
            <p:ph idx="1"/>
          </p:nvPr>
        </p:nvSpPr>
        <p:spPr/>
        <p:txBody>
          <a:bodyPr>
            <a:normAutofit/>
          </a:bodyPr>
          <a:lstStyle/>
          <a:p>
            <a:r>
              <a:rPr lang="en-US" dirty="0"/>
              <a:t>Needs and Requirements are used to guide Concept Generation without suggesting or forcing a particular solution(s).</a:t>
            </a:r>
          </a:p>
          <a:p>
            <a:r>
              <a:rPr lang="en-US" dirty="0"/>
              <a:t>Needs and Requirements drive the future decision-making process for Concept Selection</a:t>
            </a:r>
          </a:p>
          <a:p>
            <a:r>
              <a:rPr lang="en-US" dirty="0"/>
              <a:t>Most Needs Will Have </a:t>
            </a:r>
            <a:r>
              <a:rPr lang="en-US" b="1" dirty="0"/>
              <a:t>Many</a:t>
            </a:r>
            <a:r>
              <a:rPr lang="en-US" dirty="0"/>
              <a:t> Requirements</a:t>
            </a:r>
          </a:p>
          <a:p>
            <a:r>
              <a:rPr lang="en-US" dirty="0"/>
              <a:t>Focus is on your Prototype rather than a “full scale” implementation</a:t>
            </a:r>
          </a:p>
        </p:txBody>
      </p:sp>
      <p:sp>
        <p:nvSpPr>
          <p:cNvPr id="5" name="TextBox 4">
            <a:extLst>
              <a:ext uri="{FF2B5EF4-FFF2-40B4-BE49-F238E27FC236}">
                <a16:creationId xmlns:a16="http://schemas.microsoft.com/office/drawing/2014/main" id="{D336F217-25A7-F2AA-6EBF-7BABAAF4AEFC}"/>
              </a:ext>
            </a:extLst>
          </p:cNvPr>
          <p:cNvSpPr txBox="1"/>
          <p:nvPr/>
        </p:nvSpPr>
        <p:spPr>
          <a:xfrm>
            <a:off x="254849" y="4340906"/>
            <a:ext cx="8634302"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t>Note - </a:t>
            </a:r>
            <a:r>
              <a:rPr lang="en-US" dirty="0"/>
              <a:t>Software functions are typically better captured in a different document, e.g. Use Cases and User Scenarios and NOT as part of the Needs and Requirements spreadsheet.</a:t>
            </a:r>
          </a:p>
          <a:p>
            <a:br>
              <a:rPr lang="en-US" dirty="0"/>
            </a:br>
            <a:r>
              <a:rPr lang="en-US" dirty="0"/>
              <a:t>Software </a:t>
            </a:r>
            <a:r>
              <a:rPr lang="en-US" i="1" dirty="0"/>
              <a:t>Needs </a:t>
            </a:r>
            <a:r>
              <a:rPr lang="en-US" dirty="0"/>
              <a:t>Typically Define Functions and Often Do Not Have Associated Measurable Requirements</a:t>
            </a:r>
          </a:p>
        </p:txBody>
      </p:sp>
      <p:sp>
        <p:nvSpPr>
          <p:cNvPr id="4" name="Slide Number Placeholder 3">
            <a:extLst>
              <a:ext uri="{FF2B5EF4-FFF2-40B4-BE49-F238E27FC236}">
                <a16:creationId xmlns:a16="http://schemas.microsoft.com/office/drawing/2014/main" id="{A61FFB04-396D-DE44-0813-FEC9B71C3585}"/>
              </a:ext>
            </a:extLst>
          </p:cNvPr>
          <p:cNvSpPr>
            <a:spLocks noGrp="1"/>
          </p:cNvSpPr>
          <p:nvPr>
            <p:ph type="sldNum" sz="quarter" idx="12"/>
          </p:nvPr>
        </p:nvSpPr>
        <p:spPr/>
        <p:txBody>
          <a:bodyPr/>
          <a:lstStyle/>
          <a:p>
            <a:fld id="{CC48B151-73E6-4005-9E41-BAC149615E2B}" type="slidenum">
              <a:rPr lang="en-US" smtClean="0"/>
              <a:t>83</a:t>
            </a:fld>
            <a:endParaRPr lang="en-US" dirty="0"/>
          </a:p>
        </p:txBody>
      </p:sp>
    </p:spTree>
    <p:extLst>
      <p:ext uri="{BB962C8B-B14F-4D97-AF65-F5344CB8AC3E}">
        <p14:creationId xmlns:p14="http://schemas.microsoft.com/office/powerpoint/2010/main" val="20368758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14D687-291E-4BDD-BFD8-9B8BDA104AA1}"/>
              </a:ext>
            </a:extLst>
          </p:cNvPr>
          <p:cNvGrpSpPr/>
          <p:nvPr/>
        </p:nvGrpSpPr>
        <p:grpSpPr>
          <a:xfrm>
            <a:off x="152400" y="457200"/>
            <a:ext cx="8839200" cy="5791200"/>
            <a:chOff x="152400" y="457200"/>
            <a:chExt cx="8839200" cy="5791200"/>
          </a:xfrm>
        </p:grpSpPr>
        <p:pic>
          <p:nvPicPr>
            <p:cNvPr id="4" name="Picture 3">
              <a:extLst>
                <a:ext uri="{FF2B5EF4-FFF2-40B4-BE49-F238E27FC236}">
                  <a16:creationId xmlns:a16="http://schemas.microsoft.com/office/drawing/2014/main" id="{1292863C-0CBD-DBBF-51E3-C50FD6F21323}"/>
                </a:ext>
              </a:extLst>
            </p:cNvPr>
            <p:cNvPicPr>
              <a:picLocks noChangeAspect="1"/>
            </p:cNvPicPr>
            <p:nvPr/>
          </p:nvPicPr>
          <p:blipFill rotWithShape="1">
            <a:blip r:embed="rId2"/>
            <a:srcRect l="4762" r="3175"/>
            <a:stretch/>
          </p:blipFill>
          <p:spPr>
            <a:xfrm>
              <a:off x="152400" y="457200"/>
              <a:ext cx="8839200" cy="5791200"/>
            </a:xfrm>
            <a:prstGeom prst="rect">
              <a:avLst/>
            </a:prstGeom>
            <a:ln w="38100">
              <a:solidFill>
                <a:schemeClr val="accent1"/>
              </a:solidFill>
            </a:ln>
          </p:spPr>
        </p:pic>
        <p:sp>
          <p:nvSpPr>
            <p:cNvPr id="6" name="TextBox 8">
              <a:extLst>
                <a:ext uri="{FF2B5EF4-FFF2-40B4-BE49-F238E27FC236}">
                  <a16:creationId xmlns:a16="http://schemas.microsoft.com/office/drawing/2014/main" id="{ED476BF6-1BEA-D52B-CD88-B33C270930D9}"/>
                </a:ext>
              </a:extLst>
            </p:cNvPr>
            <p:cNvSpPr/>
            <p:nvPr/>
          </p:nvSpPr>
          <p:spPr>
            <a:xfrm>
              <a:off x="306606" y="5150132"/>
              <a:ext cx="4284510" cy="9744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50625" tIns="25313" rIns="50625" bIns="25313" anchor="t">
              <a:spAutoFit/>
            </a:bodyPr>
            <a:lstStyle/>
            <a:p>
              <a:pPr algn="ctr">
                <a:lnSpc>
                  <a:spcPct val="100000"/>
                </a:lnSpc>
              </a:pPr>
              <a:r>
                <a:rPr lang="en-US" sz="2100" b="1" spc="-1" dirty="0">
                  <a:solidFill>
                    <a:srgbClr val="000000"/>
                  </a:solidFill>
                  <a:latin typeface="Calibri"/>
                </a:rPr>
                <a:t>We Use These Definitions for </a:t>
              </a:r>
            </a:p>
            <a:p>
              <a:pPr algn="ctr">
                <a:lnSpc>
                  <a:spcPct val="100000"/>
                </a:lnSpc>
              </a:pPr>
              <a:r>
                <a:rPr lang="en-US" sz="2100" b="1" spc="-1" dirty="0">
                  <a:solidFill>
                    <a:srgbClr val="000000"/>
                  </a:solidFill>
                  <a:latin typeface="Calibri"/>
                </a:rPr>
                <a:t>IED &amp; the Design Lab</a:t>
              </a:r>
            </a:p>
            <a:p>
              <a:pPr algn="ctr">
                <a:lnSpc>
                  <a:spcPct val="100000"/>
                </a:lnSpc>
              </a:pPr>
              <a:endParaRPr lang="en-US" spc="-1" dirty="0">
                <a:solidFill>
                  <a:srgbClr val="000000"/>
                </a:solidFill>
                <a:latin typeface="Arial"/>
              </a:endParaRPr>
            </a:p>
          </p:txBody>
        </p:sp>
        <p:sp>
          <p:nvSpPr>
            <p:cNvPr id="7" name="TextBox 6">
              <a:extLst>
                <a:ext uri="{FF2B5EF4-FFF2-40B4-BE49-F238E27FC236}">
                  <a16:creationId xmlns:a16="http://schemas.microsoft.com/office/drawing/2014/main" id="{4DCD92A7-708B-8DCF-87A1-0E52B84CC723}"/>
                </a:ext>
              </a:extLst>
            </p:cNvPr>
            <p:cNvSpPr txBox="1"/>
            <p:nvPr/>
          </p:nvSpPr>
          <p:spPr>
            <a:xfrm>
              <a:off x="4419600" y="5150131"/>
              <a:ext cx="4284510" cy="7386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Note – Key IED Course Materials </a:t>
              </a:r>
              <a:br>
                <a:rPr lang="en-US" sz="2100" b="1" dirty="0"/>
              </a:br>
              <a:r>
                <a:rPr lang="en-US" sz="2100" b="1" dirty="0"/>
                <a:t>in the Capstone Support wiki</a:t>
              </a:r>
            </a:p>
          </p:txBody>
        </p:sp>
      </p:grpSp>
      <p:sp>
        <p:nvSpPr>
          <p:cNvPr id="2" name="Rectangle 1">
            <a:extLst>
              <a:ext uri="{FF2B5EF4-FFF2-40B4-BE49-F238E27FC236}">
                <a16:creationId xmlns:a16="http://schemas.microsoft.com/office/drawing/2014/main" id="{799EEAEE-B1DC-6194-A425-F643241AC8DB}"/>
              </a:ext>
            </a:extLst>
          </p:cNvPr>
          <p:cNvSpPr/>
          <p:nvPr/>
        </p:nvSpPr>
        <p:spPr>
          <a:xfrm>
            <a:off x="8382000" y="5791200"/>
            <a:ext cx="381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244F854-9BFA-F285-16AA-746572CD5A0C}"/>
              </a:ext>
            </a:extLst>
          </p:cNvPr>
          <p:cNvSpPr>
            <a:spLocks noGrp="1"/>
          </p:cNvSpPr>
          <p:nvPr>
            <p:ph type="sldNum" sz="quarter" idx="12"/>
          </p:nvPr>
        </p:nvSpPr>
        <p:spPr/>
        <p:txBody>
          <a:bodyPr/>
          <a:lstStyle/>
          <a:p>
            <a:fld id="{CC48B151-73E6-4005-9E41-BAC149615E2B}" type="slidenum">
              <a:rPr lang="en-US" smtClean="0"/>
              <a:t>84</a:t>
            </a:fld>
            <a:endParaRPr lang="en-US" dirty="0"/>
          </a:p>
        </p:txBody>
      </p:sp>
    </p:spTree>
    <p:extLst>
      <p:ext uri="{BB962C8B-B14F-4D97-AF65-F5344CB8AC3E}">
        <p14:creationId xmlns:p14="http://schemas.microsoft.com/office/powerpoint/2010/main" val="15149707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normAutofit/>
          </a:bodyPr>
          <a:lstStyle/>
          <a:p>
            <a:r>
              <a:rPr lang="en-US" sz="2400" dirty="0"/>
              <a:t>Examples of Making Needs Stronger for Designing a Laptop</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nvPr>
        </p:nvGraphicFramePr>
        <p:xfrm>
          <a:off x="628650" y="1825625"/>
          <a:ext cx="7886700" cy="33959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Weakly Stated Needs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Strongly Stated Needs</a:t>
                      </a:r>
                    </a:p>
                  </a:txBody>
                  <a:tcPr marL="68580" marR="68580" marT="34290" marB="34290"/>
                </a:tc>
                <a:extLst>
                  <a:ext uri="{0D108BD9-81ED-4DB2-BD59-A6C34878D82A}">
                    <a16:rowId xmlns:a16="http://schemas.microsoft.com/office/drawing/2014/main" val="1685047570"/>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project needs a 12V battery</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device needs to operate without connection to a wall outlet.</a:t>
                      </a:r>
                    </a:p>
                  </a:txBody>
                  <a:tcPr marL="68580" marR="68580" marT="34290" marB="34290"/>
                </a:tc>
                <a:extLst>
                  <a:ext uri="{0D108BD9-81ED-4DB2-BD59-A6C34878D82A}">
                    <a16:rowId xmlns:a16="http://schemas.microsoft.com/office/drawing/2014/main" val="164463834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user needs to get a beep when a problem occurs</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user needs to get an alert when a problem occurs.</a:t>
                      </a:r>
                    </a:p>
                  </a:txBody>
                  <a:tcPr marL="68580" marR="68580" marT="34290" marB="34290"/>
                </a:tc>
                <a:extLst>
                  <a:ext uri="{0D108BD9-81ED-4DB2-BD59-A6C34878D82A}">
                    <a16:rowId xmlns:a16="http://schemas.microsoft.com/office/drawing/2014/main" val="1533585442"/>
                  </a:ext>
                </a:extLst>
              </a:tr>
              <a:tr h="525780">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needs an on/off switch. </a:t>
                      </a: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should minimize power usage when its not in use.</a:t>
                      </a:r>
                    </a:p>
                  </a:txBody>
                  <a:tcPr marL="68580" marR="68580" marT="34290" marB="34290"/>
                </a:tc>
                <a:extLst>
                  <a:ext uri="{0D108BD9-81ED-4DB2-BD59-A6C34878D82A}">
                    <a16:rowId xmlns:a16="http://schemas.microsoft.com/office/drawing/2014/main" val="1941216847"/>
                  </a:ext>
                </a:extLst>
              </a:tr>
              <a:tr h="575310">
                <a:tc>
                  <a:txBody>
                    <a:bodyPr/>
                    <a:lstStyle/>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 AND the frame weight should be minimized.</a:t>
                      </a:r>
                    </a:p>
                  </a:txBody>
                  <a:tcPr marL="68580" marR="68580" marT="34290" marB="34290"/>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The frame weight should be minimized.</a:t>
                      </a:r>
                    </a:p>
                  </a:txBody>
                  <a:tcPr marL="68580" marR="68580" marT="34290" marB="34290"/>
                </a:tc>
                <a:extLst>
                  <a:ext uri="{0D108BD9-81ED-4DB2-BD59-A6C34878D82A}">
                    <a16:rowId xmlns:a16="http://schemas.microsoft.com/office/drawing/2014/main" val="70680143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safe.</a:t>
                      </a:r>
                    </a:p>
                  </a:txBody>
                  <a:tcPr marL="68580" marR="68580" marT="34290" marB="34290"/>
                </a:tc>
                <a:tc>
                  <a:txBody>
                    <a:bodyPr/>
                    <a:lstStyle/>
                    <a:p>
                      <a:pPr marL="342900" indent="-342900">
                        <a:buFont typeface="Arial" panose="020B0604020202020204" pitchFamily="34" charset="0"/>
                        <a:buChar char="•"/>
                      </a:pPr>
                      <a:r>
                        <a:rPr lang="en-US" sz="1500" dirty="0"/>
                        <a:t>It must meet appropriate industry safety standards.</a:t>
                      </a:r>
                      <a:endParaRPr lang="en-US" sz="15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195934561"/>
                  </a:ext>
                </a:extLst>
              </a:tr>
              <a:tr h="2971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small</a:t>
                      </a:r>
                    </a:p>
                  </a:txBody>
                  <a:tcPr marL="68580" marR="68580" marT="34290" marB="34290"/>
                </a:tc>
                <a:tc>
                  <a:txBody>
                    <a:bodyPr/>
                    <a:lstStyle/>
                    <a:p>
                      <a:pPr marL="342900" indent="-342900">
                        <a:buFont typeface="Arial" panose="020B0604020202020204" pitchFamily="34" charset="0"/>
                        <a:buChar char="•"/>
                      </a:pPr>
                      <a:r>
                        <a:rPr lang="en-US" sz="1500" dirty="0"/>
                        <a:t>It must fit in a typical backpack.</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A3EDC1BE-E808-EB93-F5F6-54BBDFDA8B72}"/>
              </a:ext>
            </a:extLst>
          </p:cNvPr>
          <p:cNvSpPr>
            <a:spLocks noGrp="1"/>
          </p:cNvSpPr>
          <p:nvPr>
            <p:ph type="sldNum" sz="quarter" idx="12"/>
          </p:nvPr>
        </p:nvSpPr>
        <p:spPr/>
        <p:txBody>
          <a:bodyPr/>
          <a:lstStyle/>
          <a:p>
            <a:fld id="{CC48B151-73E6-4005-9E41-BAC149615E2B}" type="slidenum">
              <a:rPr lang="en-US" smtClean="0"/>
              <a:t>85</a:t>
            </a:fld>
            <a:endParaRPr lang="en-US" dirty="0"/>
          </a:p>
        </p:txBody>
      </p:sp>
    </p:spTree>
    <p:extLst>
      <p:ext uri="{BB962C8B-B14F-4D97-AF65-F5344CB8AC3E}">
        <p14:creationId xmlns:p14="http://schemas.microsoft.com/office/powerpoint/2010/main" val="10438328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3258687220"/>
              </p:ext>
            </p:extLst>
          </p:nvPr>
        </p:nvGraphicFramePr>
        <p:xfrm>
          <a:off x="628650" y="1825625"/>
          <a:ext cx="7886700" cy="36118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t>Operate for 24 hours.</a:t>
                      </a:r>
                    </a:p>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Underwriter Labs – UL</a:t>
                      </a:r>
                    </a:p>
                    <a:p>
                      <a:pPr marL="342900" indent="-342900">
                        <a:buFont typeface="Arial" panose="020B0604020202020204" pitchFamily="34" charset="0"/>
                        <a:buChar char="•"/>
                      </a:pPr>
                      <a:r>
                        <a:rPr lang="en-US" sz="1500" dirty="0"/>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9BF85F3D-37EC-D67C-1C35-A2156A445B2C}"/>
              </a:ext>
            </a:extLst>
          </p:cNvPr>
          <p:cNvSpPr>
            <a:spLocks noGrp="1"/>
          </p:cNvSpPr>
          <p:nvPr>
            <p:ph type="sldNum" sz="quarter" idx="12"/>
          </p:nvPr>
        </p:nvSpPr>
        <p:spPr/>
        <p:txBody>
          <a:bodyPr/>
          <a:lstStyle/>
          <a:p>
            <a:fld id="{CC48B151-73E6-4005-9E41-BAC149615E2B}" type="slidenum">
              <a:rPr lang="en-US" smtClean="0"/>
              <a:t>86</a:t>
            </a:fld>
            <a:endParaRPr lang="en-US" dirty="0"/>
          </a:p>
        </p:txBody>
      </p:sp>
    </p:spTree>
    <p:extLst>
      <p:ext uri="{BB962C8B-B14F-4D97-AF65-F5344CB8AC3E}">
        <p14:creationId xmlns:p14="http://schemas.microsoft.com/office/powerpoint/2010/main" val="42459191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461781177"/>
              </p:ext>
            </p:extLst>
          </p:nvPr>
        </p:nvGraphicFramePr>
        <p:xfrm>
          <a:off x="628650" y="1825625"/>
          <a:ext cx="7886700" cy="36118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Operate for 24 hours.</a:t>
                      </a:r>
                    </a:p>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Underwriter Labs – UL</a:t>
                      </a:r>
                    </a:p>
                    <a:p>
                      <a:pPr marL="342900" indent="-342900">
                        <a:buFont typeface="Arial" panose="020B0604020202020204" pitchFamily="34" charset="0"/>
                        <a:buChar char="•"/>
                      </a:pPr>
                      <a:r>
                        <a:rPr lang="en-US" sz="1500" dirty="0">
                          <a:solidFill>
                            <a:srgbClr val="FF0000"/>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87</a:t>
            </a:fld>
            <a:endParaRPr lang="en-US" dirty="0"/>
          </a:p>
        </p:txBody>
      </p:sp>
    </p:spTree>
    <p:extLst>
      <p:ext uri="{BB962C8B-B14F-4D97-AF65-F5344CB8AC3E}">
        <p14:creationId xmlns:p14="http://schemas.microsoft.com/office/powerpoint/2010/main" val="23013121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D34313-2B08-C6D3-02B1-1B6784875ABE}"/>
              </a:ext>
            </a:extLst>
          </p:cNvPr>
          <p:cNvSpPr>
            <a:spLocks noGrp="1"/>
          </p:cNvSpPr>
          <p:nvPr>
            <p:ph type="title"/>
          </p:nvPr>
        </p:nvSpPr>
        <p:spPr/>
        <p:txBody>
          <a:bodyPr/>
          <a:lstStyle/>
          <a:p>
            <a:r>
              <a:rPr lang="en-US" dirty="0"/>
              <a:t>Design Project – Create a Vehicle</a:t>
            </a:r>
          </a:p>
        </p:txBody>
      </p:sp>
      <p:sp>
        <p:nvSpPr>
          <p:cNvPr id="8" name="Content Placeholder 7">
            <a:extLst>
              <a:ext uri="{FF2B5EF4-FFF2-40B4-BE49-F238E27FC236}">
                <a16:creationId xmlns:a16="http://schemas.microsoft.com/office/drawing/2014/main" id="{92F11A51-274D-EE10-75C0-266A248EA3D2}"/>
              </a:ext>
            </a:extLst>
          </p:cNvPr>
          <p:cNvSpPr>
            <a:spLocks noGrp="1"/>
          </p:cNvSpPr>
          <p:nvPr>
            <p:ph idx="1"/>
          </p:nvPr>
        </p:nvSpPr>
        <p:spPr/>
        <p:txBody>
          <a:bodyPr>
            <a:normAutofit/>
          </a:bodyPr>
          <a:lstStyle/>
          <a:p>
            <a:r>
              <a:rPr lang="en-US" sz="2400" dirty="0"/>
              <a:t>Everyone is working on the same project</a:t>
            </a:r>
          </a:p>
          <a:p>
            <a:r>
              <a:rPr lang="en-US" sz="2400" dirty="0"/>
              <a:t>Work with your team</a:t>
            </a:r>
          </a:p>
          <a:p>
            <a:r>
              <a:rPr lang="en-US" sz="2400" dirty="0"/>
              <a:t>Team Decides on Type of Vehicle</a:t>
            </a:r>
          </a:p>
          <a:p>
            <a:r>
              <a:rPr lang="en-US" sz="2400" dirty="0"/>
              <a:t>Three Rounds, Each Has:</a:t>
            </a:r>
          </a:p>
          <a:p>
            <a:pPr lvl="1"/>
            <a:r>
              <a:rPr lang="en-US" sz="2100" dirty="0"/>
              <a:t>Design Step</a:t>
            </a:r>
          </a:p>
          <a:p>
            <a:pPr lvl="1"/>
            <a:r>
              <a:rPr lang="en-US" sz="2100" dirty="0"/>
              <a:t>Report Out</a:t>
            </a:r>
          </a:p>
          <a:p>
            <a:pPr lvl="1"/>
            <a:r>
              <a:rPr lang="en-US" sz="2100" dirty="0"/>
              <a:t>Questions</a:t>
            </a:r>
          </a:p>
          <a:p>
            <a:r>
              <a:rPr lang="en-US" sz="2400" dirty="0"/>
              <a:t>You’ll use the whiteboards</a:t>
            </a:r>
          </a:p>
          <a:p>
            <a:r>
              <a:rPr lang="en-US" sz="2400" dirty="0"/>
              <a:t>This exercise is time boxed!</a:t>
            </a:r>
          </a:p>
          <a:p>
            <a:endParaRPr lang="en-US" sz="2400" dirty="0"/>
          </a:p>
        </p:txBody>
      </p:sp>
      <p:sp>
        <p:nvSpPr>
          <p:cNvPr id="2" name="Slide Number Placeholder 1">
            <a:extLst>
              <a:ext uri="{FF2B5EF4-FFF2-40B4-BE49-F238E27FC236}">
                <a16:creationId xmlns:a16="http://schemas.microsoft.com/office/drawing/2014/main" id="{409A6682-7B23-1073-D45A-4213FDA4BE4D}"/>
              </a:ext>
            </a:extLst>
          </p:cNvPr>
          <p:cNvSpPr>
            <a:spLocks noGrp="1"/>
          </p:cNvSpPr>
          <p:nvPr>
            <p:ph type="sldNum" sz="quarter" idx="12"/>
          </p:nvPr>
        </p:nvSpPr>
        <p:spPr/>
        <p:txBody>
          <a:bodyPr/>
          <a:lstStyle/>
          <a:p>
            <a:fld id="{CC48B151-73E6-4005-9E41-BAC149615E2B}" type="slidenum">
              <a:rPr lang="en-US" smtClean="0"/>
              <a:t>88</a:t>
            </a:fld>
            <a:endParaRPr lang="en-US" dirty="0"/>
          </a:p>
        </p:txBody>
      </p:sp>
    </p:spTree>
    <p:extLst>
      <p:ext uri="{BB962C8B-B14F-4D97-AF65-F5344CB8AC3E}">
        <p14:creationId xmlns:p14="http://schemas.microsoft.com/office/powerpoint/2010/main" val="14666218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1</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Draw a Vehicle</a:t>
            </a:r>
          </a:p>
          <a:p>
            <a:pPr lvl="2">
              <a:lnSpc>
                <a:spcPct val="77000"/>
              </a:lnSpc>
            </a:pPr>
            <a:r>
              <a:rPr lang="en-US" sz="2400" dirty="0"/>
              <a:t>Create one drawing per group</a:t>
            </a:r>
          </a:p>
          <a:p>
            <a:pPr lvl="2">
              <a:lnSpc>
                <a:spcPct val="77000"/>
              </a:lnSpc>
            </a:pPr>
            <a:r>
              <a:rPr lang="en-US" sz="2400" dirty="0"/>
              <a:t>Use LEFT 1/3 of the Whiteboard</a:t>
            </a:r>
          </a:p>
          <a:p>
            <a:pPr lvl="2">
              <a:lnSpc>
                <a:spcPct val="77000"/>
              </a:lnSpc>
            </a:pPr>
            <a:r>
              <a:rPr lang="en-US" sz="2400" dirty="0"/>
              <a:t>Make picture large enough for entire team to see.</a:t>
            </a:r>
          </a:p>
          <a:p>
            <a:pPr lvl="1">
              <a:lnSpc>
                <a:spcPct val="77000"/>
              </a:lnSpc>
            </a:pPr>
            <a:endParaRPr lang="en-US" sz="2700" dirty="0"/>
          </a:p>
          <a:p>
            <a:pPr lvl="1">
              <a:lnSpc>
                <a:spcPct val="77000"/>
              </a:lnSpc>
            </a:pPr>
            <a:r>
              <a:rPr lang="en-US" sz="2700" dirty="0"/>
              <a:t>Time Limit – 5 Minutes</a:t>
            </a:r>
          </a:p>
          <a:p>
            <a:pPr lvl="1">
              <a:lnSpc>
                <a:spcPct val="77000"/>
              </a:lnSpc>
            </a:pPr>
            <a:endParaRPr lang="en-US" sz="2700" dirty="0"/>
          </a:p>
          <a:p>
            <a:pPr lvl="1">
              <a:lnSpc>
                <a:spcPct val="77000"/>
              </a:lnSpc>
            </a:pPr>
            <a:r>
              <a:rPr lang="en-US" sz="2700" dirty="0"/>
              <a:t>Any Questions?</a:t>
            </a:r>
          </a:p>
          <a:p>
            <a:pPr lvl="1">
              <a:lnSpc>
                <a:spcPct val="77000"/>
              </a:lnSpc>
              <a:buNone/>
            </a:pPr>
            <a:endParaRPr lang="en-US" sz="2700" dirty="0"/>
          </a:p>
        </p:txBody>
      </p:sp>
      <p:sp>
        <p:nvSpPr>
          <p:cNvPr id="2" name="Slide Number Placeholder 1">
            <a:extLst>
              <a:ext uri="{FF2B5EF4-FFF2-40B4-BE49-F238E27FC236}">
                <a16:creationId xmlns:a16="http://schemas.microsoft.com/office/drawing/2014/main" id="{53BD8A4F-4633-85AB-76B7-ECA26BA96307}"/>
              </a:ext>
            </a:extLst>
          </p:cNvPr>
          <p:cNvSpPr>
            <a:spLocks noGrp="1"/>
          </p:cNvSpPr>
          <p:nvPr>
            <p:ph type="sldNum" sz="quarter" idx="12"/>
          </p:nvPr>
        </p:nvSpPr>
        <p:spPr/>
        <p:txBody>
          <a:bodyPr/>
          <a:lstStyle/>
          <a:p>
            <a:fld id="{CC48B151-73E6-4005-9E41-BAC149615E2B}" type="slidenum">
              <a:rPr lang="en-US" smtClean="0"/>
              <a:t>89</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you know what to do?</a:t>
            </a:r>
          </a:p>
          <a:p>
            <a:pPr marL="400050" indent="-400050">
              <a:buFont typeface="Wingdings" pitchFamily="2" charset="2"/>
              <a:buAutoNum type="arabicPeriod"/>
            </a:pPr>
            <a:r>
              <a:rPr lang="en-US" sz="2700" dirty="0"/>
              <a:t>What process did you use for creating the drawing?</a:t>
            </a:r>
          </a:p>
          <a:p>
            <a:pPr marL="400050" indent="-400050">
              <a:buFont typeface="Wingdings" pitchFamily="2" charset="2"/>
              <a:buAutoNum type="arabicPeriod"/>
            </a:pPr>
            <a:r>
              <a:rPr lang="en-US" sz="2700" dirty="0"/>
              <a:t>Did everyone have input to the drawing?</a:t>
            </a:r>
          </a:p>
        </p:txBody>
      </p:sp>
      <p:sp>
        <p:nvSpPr>
          <p:cNvPr id="2" name="Slide Number Placeholder 1">
            <a:extLst>
              <a:ext uri="{FF2B5EF4-FFF2-40B4-BE49-F238E27FC236}">
                <a16:creationId xmlns:a16="http://schemas.microsoft.com/office/drawing/2014/main" id="{666F4E64-EA7E-8BCF-A4AC-8C2F87758BA9}"/>
              </a:ext>
            </a:extLst>
          </p:cNvPr>
          <p:cNvSpPr>
            <a:spLocks noGrp="1"/>
          </p:cNvSpPr>
          <p:nvPr>
            <p:ph type="sldNum" sz="quarter" idx="12"/>
          </p:nvPr>
        </p:nvSpPr>
        <p:spPr/>
        <p:txBody>
          <a:bodyPr/>
          <a:lstStyle/>
          <a:p>
            <a:fld id="{CC48B151-73E6-4005-9E41-BAC149615E2B}" type="slidenum">
              <a:rPr lang="en-US" smtClean="0"/>
              <a:t>90</a:t>
            </a:fld>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2</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Needs</a:t>
            </a:r>
            <a:r>
              <a:rPr lang="en-US" sz="2700" dirty="0"/>
              <a:t> for your Project</a:t>
            </a:r>
          </a:p>
          <a:p>
            <a:pPr lvl="2">
              <a:lnSpc>
                <a:spcPct val="77000"/>
              </a:lnSpc>
            </a:pPr>
            <a:r>
              <a:rPr lang="en-US" sz="2400" dirty="0"/>
              <a:t>Write the list on the Whiteboard on the MIDDLE 1/3 of the Whiteboard</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69139357-05BA-FF88-6C5B-FFB767601205}"/>
              </a:ext>
            </a:extLst>
          </p:cNvPr>
          <p:cNvSpPr>
            <a:spLocks noGrp="1"/>
          </p:cNvSpPr>
          <p:nvPr>
            <p:ph type="sldNum" sz="quarter" idx="12"/>
          </p:nvPr>
        </p:nvSpPr>
        <p:spPr/>
        <p:txBody>
          <a:bodyPr/>
          <a:lstStyle/>
          <a:p>
            <a:fld id="{CC48B151-73E6-4005-9E41-BAC149615E2B}" type="slidenum">
              <a:rPr lang="en-US" smtClean="0"/>
              <a:t>91</a:t>
            </a:fld>
            <a:endParaRPr lang="en-US" dirty="0"/>
          </a:p>
        </p:txBody>
      </p:sp>
    </p:spTree>
    <p:extLst>
      <p:ext uri="{BB962C8B-B14F-4D97-AF65-F5344CB8AC3E}">
        <p14:creationId xmlns:p14="http://schemas.microsoft.com/office/powerpoint/2010/main" val="32058698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B3678CAC-B914-E6D8-4A4F-78CB17A18C30}"/>
              </a:ext>
            </a:extLst>
          </p:cNvPr>
          <p:cNvSpPr>
            <a:spLocks noGrp="1"/>
          </p:cNvSpPr>
          <p:nvPr>
            <p:ph type="sldNum" sz="quarter" idx="12"/>
          </p:nvPr>
        </p:nvSpPr>
        <p:spPr/>
        <p:txBody>
          <a:bodyPr/>
          <a:lstStyle/>
          <a:p>
            <a:fld id="{CC48B151-73E6-4005-9E41-BAC149615E2B}" type="slidenum">
              <a:rPr lang="en-US" smtClean="0"/>
              <a:t>92</a:t>
            </a:fld>
            <a:endParaRPr lang="en-US" dirty="0"/>
          </a:p>
        </p:txBody>
      </p:sp>
    </p:spTree>
    <p:extLst>
      <p:ext uri="{BB962C8B-B14F-4D97-AF65-F5344CB8AC3E}">
        <p14:creationId xmlns:p14="http://schemas.microsoft.com/office/powerpoint/2010/main" val="16140850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3</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Requirement</a:t>
            </a:r>
            <a:r>
              <a:rPr lang="en-US" sz="2700" dirty="0"/>
              <a:t> and Assign Metrics To Them</a:t>
            </a:r>
          </a:p>
          <a:p>
            <a:pPr lvl="2">
              <a:lnSpc>
                <a:spcPct val="77000"/>
              </a:lnSpc>
            </a:pPr>
            <a:r>
              <a:rPr lang="en-US" sz="2400" dirty="0"/>
              <a:t>Write the list on the RIGHT 1/3 of the Whiteboard</a:t>
            </a:r>
          </a:p>
          <a:p>
            <a:pPr lvl="2">
              <a:lnSpc>
                <a:spcPct val="77000"/>
              </a:lnSpc>
            </a:pPr>
            <a:r>
              <a:rPr lang="en-US" sz="2400" dirty="0"/>
              <a:t>Draw a line from each Requirement back to it’s driving Need.</a:t>
            </a:r>
          </a:p>
          <a:p>
            <a:pPr lvl="2">
              <a:lnSpc>
                <a:spcPct val="77000"/>
              </a:lnSpc>
            </a:pPr>
            <a:r>
              <a:rPr lang="en-US" sz="2400" dirty="0"/>
              <a:t>What measurement units apply to each? Write these down on the Whiteboard.</a:t>
            </a:r>
          </a:p>
          <a:p>
            <a:pPr lvl="2">
              <a:lnSpc>
                <a:spcPct val="77000"/>
              </a:lnSpc>
            </a:pPr>
            <a:r>
              <a:rPr lang="en-US" sz="2400" dirty="0"/>
              <a:t>Answer “How much / How many” for each item</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2097A01E-A060-FF62-AD5A-7ADBEC9AAB68}"/>
              </a:ext>
            </a:extLst>
          </p:cNvPr>
          <p:cNvSpPr>
            <a:spLocks noGrp="1"/>
          </p:cNvSpPr>
          <p:nvPr>
            <p:ph type="sldNum" sz="quarter" idx="12"/>
          </p:nvPr>
        </p:nvSpPr>
        <p:spPr/>
        <p:txBody>
          <a:bodyPr/>
          <a:lstStyle/>
          <a:p>
            <a:fld id="{CC48B151-73E6-4005-9E41-BAC149615E2B}" type="slidenum">
              <a:rPr lang="en-US" smtClean="0"/>
              <a:t>93</a:t>
            </a:fld>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5D2830D1-C98C-218A-F435-855C85811B2E}"/>
              </a:ext>
            </a:extLst>
          </p:cNvPr>
          <p:cNvSpPr>
            <a:spLocks noGrp="1"/>
          </p:cNvSpPr>
          <p:nvPr>
            <p:ph type="sldNum" sz="quarter" idx="12"/>
          </p:nvPr>
        </p:nvSpPr>
        <p:spPr/>
        <p:txBody>
          <a:bodyPr/>
          <a:lstStyle/>
          <a:p>
            <a:fld id="{CC48B151-73E6-4005-9E41-BAC149615E2B}" type="slidenum">
              <a:rPr lang="en-US" smtClean="0"/>
              <a:t>94</a:t>
            </a:fld>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9A78-92B2-B1C4-F897-7BA3B4530263}"/>
              </a:ext>
            </a:extLst>
          </p:cNvPr>
          <p:cNvSpPr>
            <a:spLocks noGrp="1"/>
          </p:cNvSpPr>
          <p:nvPr>
            <p:ph type="title"/>
          </p:nvPr>
        </p:nvSpPr>
        <p:spPr/>
        <p:txBody>
          <a:bodyPr/>
          <a:lstStyle/>
          <a:p>
            <a:r>
              <a:rPr lang="en-US" dirty="0"/>
              <a:t>Design Project – Create a Vehicle Wrap-up</a:t>
            </a:r>
          </a:p>
        </p:txBody>
      </p:sp>
      <p:sp>
        <p:nvSpPr>
          <p:cNvPr id="3" name="Content Placeholder 2">
            <a:extLst>
              <a:ext uri="{FF2B5EF4-FFF2-40B4-BE49-F238E27FC236}">
                <a16:creationId xmlns:a16="http://schemas.microsoft.com/office/drawing/2014/main" id="{0FDA62F1-8746-F353-1248-AE91B7810C5D}"/>
              </a:ext>
            </a:extLst>
          </p:cNvPr>
          <p:cNvSpPr>
            <a:spLocks noGrp="1"/>
          </p:cNvSpPr>
          <p:nvPr>
            <p:ph idx="1"/>
          </p:nvPr>
        </p:nvSpPr>
        <p:spPr/>
        <p:txBody>
          <a:bodyPr>
            <a:normAutofit/>
          </a:bodyPr>
          <a:lstStyle/>
          <a:p>
            <a:r>
              <a:rPr lang="en-US" sz="2400" dirty="0"/>
              <a:t>You should know the importance of Needs and Requirements</a:t>
            </a:r>
          </a:p>
          <a:p>
            <a:r>
              <a:rPr lang="en-US" sz="2400" dirty="0"/>
              <a:t>You should know how to create strong needs</a:t>
            </a:r>
          </a:p>
          <a:p>
            <a:r>
              <a:rPr lang="en-US" sz="2400" dirty="0"/>
              <a:t>You should know how to define measurable requirements</a:t>
            </a:r>
          </a:p>
          <a:p>
            <a:r>
              <a:rPr lang="en-US" sz="2400" dirty="0"/>
              <a:t>You should know how to relate the requirements to their needs</a:t>
            </a:r>
          </a:p>
        </p:txBody>
      </p:sp>
      <p:sp>
        <p:nvSpPr>
          <p:cNvPr id="5" name="TextBox 4">
            <a:extLst>
              <a:ext uri="{FF2B5EF4-FFF2-40B4-BE49-F238E27FC236}">
                <a16:creationId xmlns:a16="http://schemas.microsoft.com/office/drawing/2014/main" id="{83E1F7B5-57B1-81AB-AF3D-B2977058DE74}"/>
              </a:ext>
            </a:extLst>
          </p:cNvPr>
          <p:cNvSpPr txBox="1"/>
          <p:nvPr/>
        </p:nvSpPr>
        <p:spPr>
          <a:xfrm>
            <a:off x="1060598" y="4742065"/>
            <a:ext cx="7022805" cy="830997"/>
          </a:xfrm>
          <a:prstGeom prst="rect">
            <a:avLst/>
          </a:prstGeom>
          <a:noFill/>
        </p:spPr>
        <p:txBody>
          <a:bodyPr wrap="square">
            <a:spAutoFit/>
          </a:bodyPr>
          <a:lstStyle/>
          <a:p>
            <a:pPr algn="ctr"/>
            <a:r>
              <a:rPr lang="en-US" sz="2400" b="1" dirty="0"/>
              <a:t>You should be better prepared to generate the </a:t>
            </a:r>
          </a:p>
          <a:p>
            <a:pPr algn="ctr"/>
            <a:r>
              <a:rPr lang="en-US" sz="2400" b="1" dirty="0"/>
              <a:t>Needs and Requirements for your Capstone project</a:t>
            </a:r>
          </a:p>
        </p:txBody>
      </p:sp>
      <p:sp>
        <p:nvSpPr>
          <p:cNvPr id="4" name="Slide Number Placeholder 3">
            <a:extLst>
              <a:ext uri="{FF2B5EF4-FFF2-40B4-BE49-F238E27FC236}">
                <a16:creationId xmlns:a16="http://schemas.microsoft.com/office/drawing/2014/main" id="{07766A2C-6703-DE59-546B-1B365F45EE82}"/>
              </a:ext>
            </a:extLst>
          </p:cNvPr>
          <p:cNvSpPr>
            <a:spLocks noGrp="1"/>
          </p:cNvSpPr>
          <p:nvPr>
            <p:ph type="sldNum" sz="quarter" idx="12"/>
          </p:nvPr>
        </p:nvSpPr>
        <p:spPr/>
        <p:txBody>
          <a:bodyPr/>
          <a:lstStyle/>
          <a:p>
            <a:fld id="{CC48B151-73E6-4005-9E41-BAC149615E2B}" type="slidenum">
              <a:rPr lang="en-US" smtClean="0"/>
              <a:t>95</a:t>
            </a:fld>
            <a:endParaRPr lang="en-US" dirty="0"/>
          </a:p>
        </p:txBody>
      </p:sp>
    </p:spTree>
    <p:extLst>
      <p:ext uri="{BB962C8B-B14F-4D97-AF65-F5344CB8AC3E}">
        <p14:creationId xmlns:p14="http://schemas.microsoft.com/office/powerpoint/2010/main" val="27531912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8E00-A859-A725-7819-DEE9A94791D0}"/>
              </a:ext>
            </a:extLst>
          </p:cNvPr>
          <p:cNvSpPr>
            <a:spLocks noGrp="1"/>
          </p:cNvSpPr>
          <p:nvPr>
            <p:ph type="title"/>
          </p:nvPr>
        </p:nvSpPr>
        <p:spPr/>
        <p:txBody>
          <a:bodyPr/>
          <a:lstStyle/>
          <a:p>
            <a:r>
              <a:rPr lang="en-US" dirty="0"/>
              <a:t>70 mins - Enhance your Project’s Needs &amp; Requirements</a:t>
            </a:r>
          </a:p>
        </p:txBody>
      </p:sp>
      <p:sp>
        <p:nvSpPr>
          <p:cNvPr id="3" name="Content Placeholder 2">
            <a:extLst>
              <a:ext uri="{FF2B5EF4-FFF2-40B4-BE49-F238E27FC236}">
                <a16:creationId xmlns:a16="http://schemas.microsoft.com/office/drawing/2014/main" id="{D1BE959E-62B7-E049-8E0B-866F22124D56}"/>
              </a:ext>
            </a:extLst>
          </p:cNvPr>
          <p:cNvSpPr>
            <a:spLocks noGrp="1"/>
          </p:cNvSpPr>
          <p:nvPr>
            <p:ph idx="1"/>
          </p:nvPr>
        </p:nvSpPr>
        <p:spPr/>
        <p:txBody>
          <a:bodyPr>
            <a:normAutofit/>
          </a:bodyPr>
          <a:lstStyle/>
          <a:p>
            <a:r>
              <a:rPr lang="en-US" dirty="0"/>
              <a:t>Relook at Your Team’s Spreadsheet</a:t>
            </a:r>
          </a:p>
          <a:p>
            <a:r>
              <a:rPr lang="en-US" dirty="0"/>
              <a:t>Focus only on the Needs and Requirements Columns for Today</a:t>
            </a:r>
          </a:p>
          <a:p>
            <a:r>
              <a:rPr lang="en-US" dirty="0"/>
              <a:t>Evaluate Your Needs &amp; Requirements Based on the Definitions</a:t>
            </a:r>
          </a:p>
          <a:p>
            <a:r>
              <a:rPr lang="en-US" dirty="0"/>
              <a:t>Make your Needs Stronger</a:t>
            </a:r>
          </a:p>
          <a:p>
            <a:r>
              <a:rPr lang="en-US" dirty="0"/>
              <a:t>Ensure your Requirements are Measurable</a:t>
            </a:r>
          </a:p>
          <a:p>
            <a:r>
              <a:rPr lang="en-US" dirty="0"/>
              <a:t>Leverage the Needs and Requirements Rubric</a:t>
            </a:r>
          </a:p>
          <a:p>
            <a:pPr lvl="1"/>
            <a:r>
              <a:rPr lang="en-US" dirty="0">
                <a:hlinkClick r:id="rId2"/>
              </a:rPr>
              <a:t>https://designlab.eng.rpi.edu/edn/projects/capstone-support-dev/repository/112/entry/Rubrics/Needs%20and%20Requirements%20rubric.docx</a:t>
            </a:r>
            <a:r>
              <a:rPr lang="en-US" dirty="0"/>
              <a:t> </a:t>
            </a:r>
          </a:p>
          <a:p>
            <a:r>
              <a:rPr lang="en-US" dirty="0"/>
              <a:t>Commit the updated file back to your project’s repository by the end of class</a:t>
            </a:r>
          </a:p>
        </p:txBody>
      </p:sp>
      <p:sp>
        <p:nvSpPr>
          <p:cNvPr id="4" name="Slide Number Placeholder 3">
            <a:extLst>
              <a:ext uri="{FF2B5EF4-FFF2-40B4-BE49-F238E27FC236}">
                <a16:creationId xmlns:a16="http://schemas.microsoft.com/office/drawing/2014/main" id="{A5CB58AC-FECA-444C-2216-14FE95552CD5}"/>
              </a:ext>
            </a:extLst>
          </p:cNvPr>
          <p:cNvSpPr>
            <a:spLocks noGrp="1"/>
          </p:cNvSpPr>
          <p:nvPr>
            <p:ph type="sldNum" sz="quarter" idx="12"/>
          </p:nvPr>
        </p:nvSpPr>
        <p:spPr/>
        <p:txBody>
          <a:bodyPr/>
          <a:lstStyle/>
          <a:p>
            <a:fld id="{CC48B151-73E6-4005-9E41-BAC149615E2B}" type="slidenum">
              <a:rPr lang="en-US" smtClean="0"/>
              <a:t>96</a:t>
            </a:fld>
            <a:endParaRPr lang="en-US" dirty="0"/>
          </a:p>
        </p:txBody>
      </p:sp>
    </p:spTree>
    <p:extLst>
      <p:ext uri="{BB962C8B-B14F-4D97-AF65-F5344CB8AC3E}">
        <p14:creationId xmlns:p14="http://schemas.microsoft.com/office/powerpoint/2010/main" val="19725356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6 activities will include creation of: </a:t>
            </a:r>
          </a:p>
          <a:p>
            <a:pPr lvl="1"/>
            <a:r>
              <a:rPr lang="en-US" dirty="0">
                <a:cs typeface="Calibri"/>
              </a:rPr>
              <a:t>Project Statement and Objectives (PSO)</a:t>
            </a:r>
          </a:p>
          <a:p>
            <a:pPr lvl="1"/>
            <a:r>
              <a:rPr lang="en-US" dirty="0">
                <a:cs typeface="Calibri"/>
              </a:rPr>
              <a:t>Engineering Tools and Methods (ETM) Worksheet</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62042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fontScale="90000"/>
          </a:bodyPr>
          <a:lstStyle/>
          <a:p>
            <a:r>
              <a:rPr lang="en-US" sz="4000" dirty="0">
                <a:cs typeface="Calibri"/>
              </a:rPr>
              <a:t>Wrap-up – Project Statement and Objectives (PSO)</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The PSO  provides an overview of your project and what the team will accomplish. It is the contract/scope the Engineering Team is agreeing to complete for the Client by the end of semester.</a:t>
            </a:r>
          </a:p>
          <a:p>
            <a:r>
              <a:rPr lang="en-US" dirty="0">
                <a:cs typeface="Calibri"/>
              </a:rPr>
              <a:t>It is the team’s first graded assignment!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6441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fontScale="90000"/>
          </a:bodyPr>
          <a:lstStyle/>
          <a:p>
            <a:r>
              <a:rPr lang="en-US" sz="4000" dirty="0">
                <a:cs typeface="Calibri"/>
              </a:rPr>
              <a:t>Wrap-up - Engineering Tools and Methods (ETM)</a:t>
            </a:r>
            <a:br>
              <a:rPr lang="en-US" sz="4000" dirty="0">
                <a:cs typeface="Calibri"/>
              </a:rPr>
            </a:br>
            <a:endParaRPr lang="en-US" sz="4000" dirty="0">
              <a:cs typeface="Calibri"/>
            </a:endParaRPr>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10000"/>
          </a:bodyPr>
          <a:lstStyle/>
          <a:p>
            <a:r>
              <a:rPr lang="en-US" dirty="0">
                <a:cs typeface="Calibri"/>
              </a:rPr>
              <a:t>The ETM Worksheet will help you team identify the various Engineering Tools and Methods that members will use to address project challenges</a:t>
            </a:r>
          </a:p>
          <a:p>
            <a:pPr>
              <a:lnSpc>
                <a:spcPct val="110000"/>
              </a:lnSpc>
            </a:pPr>
            <a:r>
              <a:rPr lang="en-US" dirty="0">
                <a:cs typeface="Calibri"/>
              </a:rPr>
              <a:t>Reviewing the Ideation Poster, specifically the “What classes and/or experience can you call on to help with this project?” and “What technical problems need to be solved to successfully complete this project?” sections should help teams identify applicable ETM.</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01637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10.xml><?xml version="1.0" encoding="utf-8"?>
<p:tagLst xmlns:a="http://schemas.openxmlformats.org/drawingml/2006/main" xmlns:r="http://schemas.openxmlformats.org/officeDocument/2006/relationships" xmlns:p="http://schemas.openxmlformats.org/presentationml/2006/main">
  <p:tag name="SLIDO_ELEMENT" val="footer"/>
</p:tagLst>
</file>

<file path=ppt/tags/tag11.xml><?xml version="1.0" encoding="utf-8"?>
<p:tagLst xmlns:a="http://schemas.openxmlformats.org/drawingml/2006/main" xmlns:r="http://schemas.openxmlformats.org/officeDocument/2006/relationships" xmlns:p="http://schemas.openxmlformats.org/presentationml/2006/main">
  <p:tag name="SLIDO_METADATA" val="eyJUaW1lc3RhbXAiOjE3MDIwNTMwNjB9"/>
  <p:tag name="SLIDO_TYPE" val="SlidoPoll"/>
  <p:tag name="SLIDO_POLL_UUID" val="167e1d92-e319-4346-b6d1-77310ea653b4"/>
  <p:tag name="SLIDO_TIMELINE" val="W3sicG9sbFF1ZXN0aW9uVXVpZCI6ImYzMGVmMDQ2LWRjN2YtNDYxZS05ZmRiLWM3NjhlMjliNzg3YSIsInNob3dSZXN1bHRzIjpmYWxzZSwic2hvd0NvcnJlY3RBbnN3ZXJzIjpmYWxzZSwidm90aW5nTG9ja2VkIjpmYWxzZX0seyJwb2xsUXVlc3Rpb25VdWlkIjoiZjMwZWYwNDYtZGM3Zi00NjFlLTlmZGItYzc2OGUyOWI3ODdhIiwic2hvd1Jlc3VsdHMiOnRydWUsInNob3dDb3JyZWN0QW5zd2VycyI6ZmFsc2UsInZvdGluZ0xvY2tlZCI6ZmFsc2V9XQ=="/>
</p:tagLst>
</file>

<file path=ppt/tags/tag12.xml><?xml version="1.0" encoding="utf-8"?>
<p:tagLst xmlns:a="http://schemas.openxmlformats.org/drawingml/2006/main" xmlns:r="http://schemas.openxmlformats.org/officeDocument/2006/relationships" xmlns:p="http://schemas.openxmlformats.org/presentationml/2006/main">
  <p:tag name="SLIDO_ELEMENT" val="logo"/>
</p:tagLst>
</file>

<file path=ppt/tags/tag1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4.xml><?xml version="1.0" encoding="utf-8"?>
<p:tagLst xmlns:a="http://schemas.openxmlformats.org/drawingml/2006/main" xmlns:r="http://schemas.openxmlformats.org/officeDocument/2006/relationships" xmlns:p="http://schemas.openxmlformats.org/presentationml/2006/main">
  <p:tag name="SLIDO_ELEMENT" val="title"/>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ELEMENT" val="logo"/>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footer"/>
</p:tagLst>
</file>

<file path=ppt/tags/tag6.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7.xml><?xml version="1.0" encoding="utf-8"?>
<p:tagLst xmlns:a="http://schemas.openxmlformats.org/drawingml/2006/main" xmlns:r="http://schemas.openxmlformats.org/officeDocument/2006/relationships" xmlns:p="http://schemas.openxmlformats.org/presentationml/2006/main">
  <p:tag name="SLIDO_ELEMENT" val="logo"/>
</p:tagLst>
</file>

<file path=ppt/tags/tag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9.xml><?xml version="1.0" encoding="utf-8"?>
<p:tagLst xmlns:a="http://schemas.openxmlformats.org/drawingml/2006/main" xmlns:r="http://schemas.openxmlformats.org/officeDocument/2006/relationships" xmlns:p="http://schemas.openxmlformats.org/presentationml/2006/main">
  <p:tag name="SLIDO_ELEMENT" val="titl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12979</Words>
  <Application>Microsoft Office PowerPoint</Application>
  <PresentationFormat>On-screen Show (4:3)</PresentationFormat>
  <Paragraphs>1664</Paragraphs>
  <Slides>162</Slides>
  <Notes>57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162</vt:i4>
      </vt:variant>
    </vt:vector>
  </HeadingPairs>
  <TitlesOfParts>
    <vt:vector size="175" baseType="lpstr">
      <vt:lpstr>Algerian</vt:lpstr>
      <vt:lpstr>Arial</vt:lpstr>
      <vt:lpstr>Calibri</vt:lpstr>
      <vt:lpstr>Calibri (Headings)</vt:lpstr>
      <vt:lpstr>Calibri Light</vt:lpstr>
      <vt:lpstr>Roboto</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Faculty – Chief Engineers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25 mins - Ice Breaker</vt:lpstr>
      <vt:lpstr>The Process…</vt:lpstr>
      <vt:lpstr>Ice Breaker  JEC 3232 side </vt:lpstr>
      <vt:lpstr>PowerPoint Presentation</vt:lpstr>
      <vt:lpstr>PowerPoint Presentation</vt:lpstr>
      <vt:lpstr>PowerPoint Presentation</vt:lpstr>
      <vt:lpstr>40 min – Staff Introduction &amp; Project Launch</vt:lpstr>
      <vt:lpstr>5 min - Meet with Project Engineer</vt:lpstr>
      <vt:lpstr>5 min - Meet with Chief Engineer</vt:lpstr>
      <vt:lpstr>10 min – Review Project Description</vt:lpstr>
      <vt:lpstr>Engineering Design Process -  Scaffolding Progression</vt:lpstr>
      <vt:lpstr>20 min - Generate Project Questions</vt:lpstr>
      <vt:lpstr>20 min - Generate Project Questions</vt:lpstr>
      <vt:lpstr>Question Prompts</vt:lpstr>
      <vt:lpstr>5 min – Team-Building Retreat</vt:lpstr>
      <vt:lpstr>Team-Building Retreat</vt:lpstr>
      <vt:lpstr>Team-Building Retreat</vt:lpstr>
      <vt:lpstr>10 min – Wrap-up</vt:lpstr>
      <vt:lpstr>Wrap-up</vt:lpstr>
      <vt:lpstr>Action Items / Meeting Prep (previously called homework, to be completed BEFORE Meeting 2)</vt:lpstr>
      <vt:lpstr>Day 2 Agenda</vt:lpstr>
      <vt:lpstr>Engineering Design Process -  Scaffolding Progression</vt:lpstr>
      <vt:lpstr>10 min – Design Lab Expectations Q&amp;A</vt:lpstr>
      <vt:lpstr>Action Item / Meeting Prep Categories</vt:lpstr>
      <vt:lpstr>PowerPoint Presentation</vt:lpstr>
      <vt:lpstr>35 min - Team Ideation Exercise</vt:lpstr>
      <vt:lpstr>Team Ideation Poster Creation Activities</vt:lpstr>
      <vt:lpstr>Team Ideation Poster</vt:lpstr>
      <vt:lpstr>15 min - Team Skill Assessment</vt:lpstr>
      <vt:lpstr>30 min - Classify and Assign Questions</vt:lpstr>
      <vt:lpstr>10 mins – Communication &amp; Documentation Policies</vt:lpstr>
      <vt:lpstr>Electronic Design Notebook (EDN)</vt:lpstr>
      <vt:lpstr>What Should I Document?</vt:lpstr>
      <vt:lpstr>5 min - Team Standards Agreement Intro</vt:lpstr>
      <vt:lpstr>5 min – Wrap-up</vt:lpstr>
      <vt:lpstr>Wrap-up</vt:lpstr>
      <vt:lpstr>Action Items / Meeting Prep (previously called homework, to be completed BEFORE Day 3)</vt:lpstr>
      <vt:lpstr>Day 3 &amp; 4 Activities</vt:lpstr>
      <vt:lpstr>Day 3 Agenda</vt:lpstr>
      <vt:lpstr>Engineering Design Process -  Scaffolding Progression</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 min - Prior Presentation (if applicable)</vt:lpstr>
      <vt:lpstr>10 min - Engineering Design Process Q&amp;A</vt:lpstr>
      <vt:lpstr>Engineering Design Process Q&amp;A</vt:lpstr>
      <vt:lpstr>5 min – Wrap-up</vt:lpstr>
      <vt:lpstr>Action Items / Meeting Prep (what you might call homework, to be completed BEFORE Day 4)</vt:lpstr>
      <vt:lpstr>Day 4 Agenda</vt:lpstr>
      <vt:lpstr>Engineering Design Process -  Scaffolding Progression</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10 min – Wrap-up</vt:lpstr>
      <vt:lpstr>Action Items / Meeting Prep (to be completed BEFORE Day 5)</vt:lpstr>
      <vt:lpstr>Day 5 Agenda</vt:lpstr>
      <vt:lpstr>Engineering Design Process -  Scaffolding Progression</vt:lpstr>
      <vt:lpstr>30 mins - Needs and Requirements</vt:lpstr>
      <vt:lpstr>Making Strong Needs and Requirements</vt:lpstr>
      <vt:lpstr>PowerPoint Presentation</vt:lpstr>
      <vt:lpstr>Examples of Making Needs Stronger for Designing a Laptop</vt:lpstr>
      <vt:lpstr>Examples of Creating Strong Requirements</vt:lpstr>
      <vt:lpstr>Examples of Creating Strong Requirements</vt:lpstr>
      <vt:lpstr>Design Project – Create a Vehicle</vt:lpstr>
      <vt:lpstr>Design Project - Round 1</vt:lpstr>
      <vt:lpstr>Questions</vt:lpstr>
      <vt:lpstr>Design Project - Round 2</vt:lpstr>
      <vt:lpstr>Questions</vt:lpstr>
      <vt:lpstr>Design Project - Round 3</vt:lpstr>
      <vt:lpstr>Questions</vt:lpstr>
      <vt:lpstr>Design Project – Create a Vehicle Wrap-up</vt:lpstr>
      <vt:lpstr>70 mins - Enhance your Project’s Needs &amp; Requirements</vt:lpstr>
      <vt:lpstr>10 min – Wrap-up</vt:lpstr>
      <vt:lpstr>Wrap-up – Project Statement and Objectives (PSO)</vt:lpstr>
      <vt:lpstr>Wrap-up - Engineering Tools and Methods (ETM) </vt:lpstr>
      <vt:lpstr>Wrap-up - Documentation</vt:lpstr>
      <vt:lpstr>Wrap-up - Documentation</vt:lpstr>
      <vt:lpstr>Wrap-up - Documentation</vt:lpstr>
      <vt:lpstr>Action Items / Meeting Prep (to be completed BEFORE Day 6)</vt:lpstr>
      <vt:lpstr>Day 6 Agenda</vt:lpstr>
      <vt:lpstr>Engineering Design Process -  Scaffolding Progression</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10 min – Wrap-up</vt:lpstr>
      <vt:lpstr>Action Items / Meeting Prep (to be completed BEFORE Day 7)</vt:lpstr>
      <vt:lpstr>Day 7 Agenda</vt:lpstr>
      <vt:lpstr>Engineering Design Process -  Scaffolding Progression</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5 min – Wrap-up</vt:lpstr>
      <vt:lpstr>Action Items / Meeting Prep (to be completed BEFORE Day 8)</vt:lpstr>
      <vt:lpstr>Day 8 Agenda</vt:lpstr>
      <vt:lpstr>Engineering Design Process -  Scaffolding Progression</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10 min – Wrap-up</vt:lpstr>
      <vt:lpstr>Wrap-up</vt:lpstr>
      <vt:lpstr>Action Items/ Meeting Prep (to be completed BEFORE Day 9)</vt:lpstr>
      <vt:lpstr>Day 9 Agenda</vt:lpstr>
      <vt:lpstr>Engineering Design Process -  Scaffolding Progression</vt:lpstr>
      <vt:lpstr>60 min – Follow Team created Agenda</vt:lpstr>
      <vt:lpstr>15 min – PE Review Project Plan</vt:lpstr>
      <vt:lpstr>30 min – PE Review of Client Meeting PPT</vt:lpstr>
      <vt:lpstr>5 Min – Wrap-up</vt:lpstr>
      <vt:lpstr>Action Items / Meeting Prep (to be completed BEFORE Day 10)</vt:lpstr>
      <vt:lpstr>All Employee Meetings</vt:lpstr>
      <vt:lpstr>5 min – BDR Q&amp;A</vt:lpstr>
      <vt:lpstr>Engineering Design Process</vt:lpstr>
      <vt:lpstr>95 min – Poster Creation</vt:lpstr>
      <vt:lpstr>Revision History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2024-01-23T14:40:09Z</dcterms:modified>
</cp:coreProperties>
</file>