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6"/>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47" r:id="rId24"/>
    <p:sldId id="259" r:id="rId25"/>
    <p:sldId id="261" r:id="rId26"/>
    <p:sldId id="260" r:id="rId27"/>
    <p:sldId id="489" r:id="rId28"/>
    <p:sldId id="423" r:id="rId29"/>
    <p:sldId id="424" r:id="rId30"/>
    <p:sldId id="460" r:id="rId31"/>
    <p:sldId id="526" r:id="rId32"/>
    <p:sldId id="421" r:id="rId33"/>
    <p:sldId id="525" r:id="rId34"/>
    <p:sldId id="440" r:id="rId35"/>
    <p:sldId id="292" r:id="rId36"/>
    <p:sldId id="487" r:id="rId37"/>
    <p:sldId id="488" r:id="rId38"/>
    <p:sldId id="521" r:id="rId39"/>
    <p:sldId id="531" r:id="rId40"/>
    <p:sldId id="406" r:id="rId41"/>
    <p:sldId id="264" r:id="rId42"/>
    <p:sldId id="537" r:id="rId43"/>
    <p:sldId id="389" r:id="rId44"/>
    <p:sldId id="426" r:id="rId45"/>
    <p:sldId id="428" r:id="rId46"/>
    <p:sldId id="493" r:id="rId47"/>
    <p:sldId id="441" r:id="rId48"/>
    <p:sldId id="548" r:id="rId49"/>
    <p:sldId id="473" r:id="rId50"/>
    <p:sldId id="362" r:id="rId51"/>
    <p:sldId id="329" r:id="rId52"/>
    <p:sldId id="330" r:id="rId53"/>
    <p:sldId id="331" r:id="rId54"/>
    <p:sldId id="429" r:id="rId55"/>
    <p:sldId id="522" r:id="rId56"/>
    <p:sldId id="536" r:id="rId57"/>
    <p:sldId id="407" r:id="rId58"/>
    <p:sldId id="546" r:id="rId59"/>
    <p:sldId id="287" r:id="rId60"/>
    <p:sldId id="539" r:id="rId61"/>
    <p:sldId id="340" r:id="rId62"/>
    <p:sldId id="289" r:id="rId63"/>
    <p:sldId id="468" r:id="rId64"/>
    <p:sldId id="469" r:id="rId65"/>
    <p:sldId id="471" r:id="rId66"/>
    <p:sldId id="288" r:id="rId67"/>
    <p:sldId id="290" r:id="rId68"/>
    <p:sldId id="387" r:id="rId69"/>
    <p:sldId id="498" r:id="rId70"/>
    <p:sldId id="549" r:id="rId71"/>
    <p:sldId id="408" r:id="rId72"/>
    <p:sldId id="293" r:id="rId73"/>
    <p:sldId id="540" r:id="rId74"/>
    <p:sldId id="393" r:id="rId75"/>
    <p:sldId id="499" r:id="rId76"/>
    <p:sldId id="500" r:id="rId77"/>
    <p:sldId id="394" r:id="rId78"/>
    <p:sldId id="342" r:id="rId79"/>
    <p:sldId id="474" r:id="rId80"/>
    <p:sldId id="524" r:id="rId81"/>
    <p:sldId id="409" r:id="rId82"/>
    <p:sldId id="518" r:id="rId83"/>
    <p:sldId id="541" r:id="rId84"/>
    <p:sldId id="508" r:id="rId85"/>
    <p:sldId id="509" r:id="rId86"/>
    <p:sldId id="510" r:id="rId87"/>
    <p:sldId id="511" r:id="rId88"/>
    <p:sldId id="552" r:id="rId89"/>
    <p:sldId id="513" r:id="rId90"/>
    <p:sldId id="346" r:id="rId91"/>
    <p:sldId id="314" r:id="rId92"/>
    <p:sldId id="327" r:id="rId93"/>
    <p:sldId id="514" r:id="rId94"/>
    <p:sldId id="515" r:id="rId95"/>
    <p:sldId id="336" r:id="rId96"/>
    <p:sldId id="516" r:id="rId97"/>
    <p:sldId id="348" r:id="rId98"/>
    <p:sldId id="351" r:id="rId99"/>
    <p:sldId id="527" r:id="rId100"/>
    <p:sldId id="532" r:id="rId101"/>
    <p:sldId id="533" r:id="rId102"/>
    <p:sldId id="534" r:id="rId103"/>
    <p:sldId id="550" r:id="rId104"/>
    <p:sldId id="551" r:id="rId105"/>
    <p:sldId id="519" r:id="rId106"/>
    <p:sldId id="298" r:id="rId107"/>
    <p:sldId id="542" r:id="rId108"/>
    <p:sldId id="386" r:id="rId109"/>
    <p:sldId id="446" r:id="rId110"/>
    <p:sldId id="447" r:id="rId111"/>
    <p:sldId id="450" r:id="rId112"/>
    <p:sldId id="448" r:id="rId113"/>
    <p:sldId id="401" r:id="rId114"/>
    <p:sldId id="476" r:id="rId115"/>
    <p:sldId id="452" r:id="rId116"/>
    <p:sldId id="453" r:id="rId117"/>
    <p:sldId id="454" r:id="rId118"/>
    <p:sldId id="455" r:id="rId119"/>
    <p:sldId id="456" r:id="rId120"/>
    <p:sldId id="269" r:id="rId121"/>
    <p:sldId id="501" r:id="rId122"/>
    <p:sldId id="502" r:id="rId123"/>
    <p:sldId id="266" r:id="rId124"/>
    <p:sldId id="268" r:id="rId125"/>
    <p:sldId id="503" r:id="rId126"/>
    <p:sldId id="485" r:id="rId127"/>
    <p:sldId id="504" r:id="rId128"/>
    <p:sldId id="528" r:id="rId129"/>
    <p:sldId id="410" r:id="rId130"/>
    <p:sldId id="300" r:id="rId131"/>
    <p:sldId id="543" r:id="rId132"/>
    <p:sldId id="385" r:id="rId133"/>
    <p:sldId id="382" r:id="rId134"/>
    <p:sldId id="343" r:id="rId135"/>
    <p:sldId id="344" r:id="rId136"/>
    <p:sldId id="345" r:id="rId137"/>
    <p:sldId id="381" r:id="rId138"/>
    <p:sldId id="459" r:id="rId139"/>
    <p:sldId id="529" r:id="rId140"/>
    <p:sldId id="411" r:id="rId141"/>
    <p:sldId id="302" r:id="rId142"/>
    <p:sldId id="544" r:id="rId143"/>
    <p:sldId id="384" r:id="rId144"/>
    <p:sldId id="494" r:id="rId145"/>
    <p:sldId id="404" r:id="rId146"/>
    <p:sldId id="495" r:id="rId147"/>
    <p:sldId id="496" r:id="rId148"/>
    <p:sldId id="486" r:id="rId149"/>
    <p:sldId id="530" r:id="rId150"/>
    <p:sldId id="535" r:id="rId151"/>
    <p:sldId id="412" r:id="rId152"/>
    <p:sldId id="304" r:id="rId153"/>
    <p:sldId id="545" r:id="rId154"/>
    <p:sldId id="395" r:id="rId155"/>
    <p:sldId id="396" r:id="rId156"/>
    <p:sldId id="397" r:id="rId157"/>
    <p:sldId id="398" r:id="rId158"/>
    <p:sldId id="413" r:id="rId159"/>
    <p:sldId id="482" r:id="rId160"/>
    <p:sldId id="383" r:id="rId161"/>
    <p:sldId id="378" r:id="rId162"/>
    <p:sldId id="350" r:id="rId163"/>
    <p:sldId id="338" r:id="rId164"/>
    <p:sldId id="352" r:id="rId16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5" autoAdjust="0"/>
    <p:restoredTop sz="95226" autoAdjust="0"/>
  </p:normalViewPr>
  <p:slideViewPr>
    <p:cSldViewPr>
      <p:cViewPr varScale="1">
        <p:scale>
          <a:sx n="78" d="100"/>
          <a:sy n="78" d="100"/>
        </p:scale>
        <p:origin x="1589" y="72"/>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tableStyles" Target="tableStyle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microsoft.com/office/2015/10/relationships/revisionInfo" Target="revisionInfo.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microsoft.com/office/2018/10/relationships/authors" Target="author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1/25/2024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41</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45</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46</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47</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57</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70</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617750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1001496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107</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114</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130</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132</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141</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144</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145</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152</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158</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1/25/2024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1/25/2024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1/25/2024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1/25/2024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1/25/2024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1/25/2024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1/25/2024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1/25/2024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1/25/2024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1/25/2024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1/25/2024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1/25/2024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0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8.xml"/><Relationship Id="rId3" Type="http://schemas.openxmlformats.org/officeDocument/2006/relationships/slide" Target="slide39.xml"/><Relationship Id="rId7" Type="http://schemas.openxmlformats.org/officeDocument/2006/relationships/slide" Target="slide10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0.xml"/><Relationship Id="rId5" Type="http://schemas.openxmlformats.org/officeDocument/2006/relationships/slide" Target="slide70.xml"/><Relationship Id="rId10" Type="http://schemas.openxmlformats.org/officeDocument/2006/relationships/slide" Target="slide150.xml"/><Relationship Id="rId4" Type="http://schemas.openxmlformats.org/officeDocument/2006/relationships/slide" Target="slide57.xml"/><Relationship Id="rId9" Type="http://schemas.openxmlformats.org/officeDocument/2006/relationships/slide" Target="slide1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3.xml"/><Relationship Id="rId7" Type="http://schemas.openxmlformats.org/officeDocument/2006/relationships/image" Target="../media/image2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hyperlink" Target="https://designlab.eng.rpi.edu/projects/capstone-support-dev/wiki%20-%20Playbook.pptx"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lnSpcReduction="10000"/>
          </a:bodyPr>
          <a:lstStyle/>
          <a:p>
            <a:r>
              <a:rPr lang="en-US" dirty="0">
                <a:cs typeface="Calibri"/>
              </a:rPr>
              <a:t>Which teams are working on ongoing projects?</a:t>
            </a:r>
          </a:p>
          <a:p>
            <a:pPr lvl="1"/>
            <a:r>
              <a:rPr lang="en-US" dirty="0">
                <a:cs typeface="Calibri"/>
              </a:rPr>
              <a:t>Have you reviewed the work (documentation) of prior teams? </a:t>
            </a:r>
          </a:p>
          <a:p>
            <a:pPr lvl="1"/>
            <a:r>
              <a:rPr lang="en-US" dirty="0">
                <a:cs typeface="Calibri"/>
              </a:rPr>
              <a:t>What did you find?</a:t>
            </a:r>
          </a:p>
          <a:p>
            <a:pPr lvl="1"/>
            <a:r>
              <a:rPr lang="en-US" dirty="0">
                <a:cs typeface="Calibri"/>
              </a:rPr>
              <a:t>What did you not find?</a:t>
            </a:r>
          </a:p>
          <a:p>
            <a:pPr lvl="1"/>
            <a:r>
              <a:rPr lang="en-US" dirty="0">
                <a:cs typeface="Calibri"/>
              </a:rPr>
              <a:t>Have you utilized the EDN’s search feature?</a:t>
            </a:r>
          </a:p>
          <a:p>
            <a:pPr lvl="1"/>
            <a:r>
              <a:rPr lang="en-US" dirty="0">
                <a:cs typeface="Calibri"/>
              </a:rPr>
              <a:t>Did the previous team utilize the wiki page?</a:t>
            </a:r>
          </a:p>
          <a:p>
            <a:pPr lvl="1"/>
            <a:r>
              <a:rPr lang="en-US" dirty="0">
                <a:cs typeface="Calibri"/>
              </a:rPr>
              <a:t>What were you able to find from the prior teams’ Webex, Google Drive, OneDrive, text messages, etc.?</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Which teams are working on new projects?</a:t>
            </a:r>
          </a:p>
          <a:p>
            <a:pPr lvl="1"/>
            <a:r>
              <a:rPr lang="en-US" dirty="0">
                <a:cs typeface="Calibri"/>
              </a:rPr>
              <a:t>You have a blank slate – Keep things organized!</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1008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Having thorough and well-organized documentation will greatly ease creation of deliverables such as the PSO, ETM, Client Update slide decks, and your Final Report!</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78046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activity</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activity</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107</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108</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115</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116</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117</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118</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119</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120</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121</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122</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123</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124</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125</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130</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132</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133</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134</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141</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142</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143</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144</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145</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146</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150</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155</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156</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158</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159</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160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1861436"/>
              </p:ext>
            </p:extLst>
          </p:nvPr>
        </p:nvGraphicFramePr>
        <p:xfrm>
          <a:off x="381000" y="1005329"/>
          <a:ext cx="8382000" cy="5065907"/>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2.96</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missing word to Day </a:t>
                      </a:r>
                      <a:r>
                        <a:rPr lang="en-US" sz="1200">
                          <a:effectLst/>
                          <a:latin typeface="+mj-lt"/>
                          <a:ea typeface="MS Mincho"/>
                        </a:rPr>
                        <a:t>2 Wrap-Up</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2.97</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Ideation Poster slides to reference use of whiteboard and posting photo(s) of “poster” to Background </a:t>
                      </a:r>
                      <a:r>
                        <a:rPr lang="en-US" sz="1200">
                          <a:effectLst/>
                          <a:latin typeface="+mj-lt"/>
                          <a:ea typeface="MS Mincho"/>
                        </a:rPr>
                        <a:t>Information forum</a:t>
                      </a: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161</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63083054"/>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2.98</a:t>
                      </a:r>
                    </a:p>
                  </a:txBody>
                  <a:tcPr marL="68580" marR="68580" marT="0" marB="0"/>
                </a:tc>
                <a:tc>
                  <a:txBody>
                    <a:bodyPr/>
                    <a:lstStyle/>
                    <a:p>
                      <a:pPr marL="0" marR="0" algn="l">
                        <a:spcBef>
                          <a:spcPts val="0"/>
                        </a:spcBef>
                        <a:spcAft>
                          <a:spcPts val="0"/>
                        </a:spcAft>
                      </a:pPr>
                      <a:r>
                        <a:rPr lang="en-US" sz="1200" dirty="0">
                          <a:effectLst/>
                          <a:latin typeface="+mj-lt"/>
                          <a:ea typeface="MS Mincho"/>
                        </a:rPr>
                        <a:t>1.18.24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3 </a:t>
                      </a:r>
                      <a:r>
                        <a:rPr lang="en-US" sz="1200">
                          <a:effectLst/>
                          <a:latin typeface="+mj-lt"/>
                          <a:ea typeface="MS Mincho"/>
                        </a:rPr>
                        <a:t>Wrap-Up Slide</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2.99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Day 5 Wrap-Up Slides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3.0</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Needs and Requirements </a:t>
                      </a:r>
                      <a:r>
                        <a:rPr lang="en-US" sz="1200" kern="1200">
                          <a:solidFill>
                            <a:schemeClr val="dk1"/>
                          </a:solidFill>
                          <a:effectLst/>
                          <a:latin typeface="+mj-lt"/>
                          <a:ea typeface="MS Mincho"/>
                          <a:cs typeface="+mn-cs"/>
                        </a:rPr>
                        <a:t>Activity Slides</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162</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25</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43</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46</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47</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50</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51</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56</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57</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59</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63</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64</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068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Orientation-4.0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73</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74</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75</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76</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639819783"/>
              </p:ext>
            </p:extLst>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461963" marR="0" lvl="0" indent="-4619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153211239"/>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Operate for 24 hours.</a:t>
                      </a:r>
                    </a:p>
                    <a:p>
                      <a:pPr marL="342900" indent="-342900">
                        <a:buFont typeface="Arial" panose="020B0604020202020204" pitchFamily="34" charset="0"/>
                        <a:buChar char="•"/>
                      </a:pPr>
                      <a:r>
                        <a:rPr lang="en-US" sz="1500" dirty="0">
                          <a:solidFill>
                            <a:schemeClr val="tx1"/>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Maximum weight of 3 lbs. for frame</a:t>
                      </a:r>
                    </a:p>
                    <a:p>
                      <a:pPr marL="342900" indent="-342900">
                        <a:buFont typeface="Arial" panose="020B0604020202020204" pitchFamily="34" charset="0"/>
                        <a:buChar char="•"/>
                      </a:pPr>
                      <a:r>
                        <a:rPr lang="en-US" sz="1500" dirty="0">
                          <a:solidFill>
                            <a:schemeClr val="tx1"/>
                          </a:solidFill>
                        </a:rPr>
                        <a:t>Maximum weight of 1lb. for electronics</a:t>
                      </a:r>
                    </a:p>
                    <a:p>
                      <a:pPr marL="342900" indent="-342900">
                        <a:buFont typeface="Arial" panose="020B0604020202020204" pitchFamily="34" charset="0"/>
                        <a:buChar char="•"/>
                      </a:pPr>
                      <a:r>
                        <a:rPr lang="en-US" sz="1500" dirty="0">
                          <a:solidFill>
                            <a:schemeClr val="tx1"/>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Underwriter Labs – UL</a:t>
                      </a:r>
                    </a:p>
                    <a:p>
                      <a:pPr marL="342900" indent="-342900">
                        <a:buFont typeface="Arial" panose="020B0604020202020204" pitchFamily="34" charset="0"/>
                        <a:buChar char="•"/>
                      </a:pPr>
                      <a:r>
                        <a:rPr lang="en-US" sz="1500" dirty="0">
                          <a:solidFill>
                            <a:schemeClr val="tx1"/>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rPr>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extLst>
      <p:ext uri="{BB962C8B-B14F-4D97-AF65-F5344CB8AC3E}">
        <p14:creationId xmlns:p14="http://schemas.microsoft.com/office/powerpoint/2010/main" val="38647497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963318927"/>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3 lbs. for frame</a:t>
                      </a:r>
                    </a:p>
                    <a:p>
                      <a:pPr marL="342900" indent="-342900">
                        <a:buFont typeface="Arial" panose="020B0604020202020204" pitchFamily="34" charset="0"/>
                        <a:buChar char="•"/>
                      </a:pPr>
                      <a:r>
                        <a:rPr lang="en-US" sz="1500" dirty="0">
                          <a:solidFill>
                            <a:srgbClr val="FF0000"/>
                          </a:solidFill>
                        </a:rPr>
                        <a:t>Maximum weight of 1lb. for electronics</a:t>
                      </a:r>
                    </a:p>
                    <a:p>
                      <a:pPr marL="342900" indent="-342900">
                        <a:buFont typeface="Arial" panose="020B0604020202020204" pitchFamily="34" charset="0"/>
                        <a:buChar char="•"/>
                      </a:pPr>
                      <a:r>
                        <a:rPr lang="en-US" sz="1500" dirty="0">
                          <a:solidFill>
                            <a:srgbClr val="FF0000"/>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87</a:t>
            </a:fld>
            <a:endParaRPr lang="en-US" dirty="0"/>
          </a:p>
        </p:txBody>
      </p:sp>
      <p:sp>
        <p:nvSpPr>
          <p:cNvPr id="5" name="TextBox 4">
            <a:extLst>
              <a:ext uri="{FF2B5EF4-FFF2-40B4-BE49-F238E27FC236}">
                <a16:creationId xmlns:a16="http://schemas.microsoft.com/office/drawing/2014/main" id="{CA919738-737E-AF0D-9793-61948DE04230}"/>
              </a:ext>
            </a:extLst>
          </p:cNvPr>
          <p:cNvSpPr txBox="1"/>
          <p:nvPr/>
        </p:nvSpPr>
        <p:spPr>
          <a:xfrm>
            <a:off x="1828800" y="6029641"/>
            <a:ext cx="4362733" cy="646331"/>
          </a:xfrm>
          <a:prstGeom prst="rect">
            <a:avLst/>
          </a:prstGeom>
          <a:noFill/>
          <a:ln w="28575">
            <a:solidFill>
              <a:srgbClr val="FF0000"/>
            </a:solidFill>
          </a:ln>
        </p:spPr>
        <p:txBody>
          <a:bodyPr wrap="none" rtlCol="0">
            <a:spAutoFit/>
          </a:bodyPr>
          <a:lstStyle/>
          <a:p>
            <a:r>
              <a:rPr lang="en-US" dirty="0"/>
              <a:t>Many Needs become multiple Requirements</a:t>
            </a:r>
          </a:p>
          <a:p>
            <a:r>
              <a:rPr lang="en-US" dirty="0"/>
              <a:t>Some Requirements address multiple Needs</a:t>
            </a:r>
          </a:p>
        </p:txBody>
      </p:sp>
    </p:spTree>
    <p:extLst>
      <p:ext uri="{BB962C8B-B14F-4D97-AF65-F5344CB8AC3E}">
        <p14:creationId xmlns:p14="http://schemas.microsoft.com/office/powerpoint/2010/main" val="2301312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Who is your customer?</a:t>
            </a:r>
          </a:p>
          <a:p>
            <a:pPr marL="400050" indent="-400050">
              <a:buFont typeface="Wingdings" pitchFamily="2" charset="2"/>
              <a:buAutoNum type="arabicPeriod"/>
            </a:pPr>
            <a:r>
              <a:rPr lang="en-US" sz="2700" dirty="0"/>
              <a:t>How did you make the needs strong?</a:t>
            </a:r>
          </a:p>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everyone have input?</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95</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96</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Project Statement and Objectives (PSO)</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The PSO  provides an overview of your project and what the team will accomplish. It is the contract/scope the Engineering Team is agreeing to complete for the Client by the end of semester.</a:t>
            </a:r>
          </a:p>
          <a:p>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Engineering Tools and Methods (ETM)</a:t>
            </a:r>
            <a:br>
              <a:rPr lang="en-US" sz="4000" dirty="0">
                <a:cs typeface="Calibri"/>
              </a:rPr>
            </a:br>
            <a:endParaRPr lang="en-US" sz="4000" dirty="0">
              <a:cs typeface="Calibri"/>
            </a:endParaRPr>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The ETM Worksheet will help your team identify the various Engineering Tools and Methods that members will use to address project challenges</a:t>
            </a:r>
          </a:p>
          <a:p>
            <a:pPr>
              <a:lnSpc>
                <a:spcPct val="110000"/>
              </a:lnSpc>
            </a:pPr>
            <a:r>
              <a:rPr lang="en-US" dirty="0">
                <a:cs typeface="Calibri"/>
              </a:rPr>
              <a:t>Review the Ideation Poster sections to help your team identify applicable ETM.</a:t>
            </a:r>
          </a:p>
          <a:p>
            <a:pPr lvl="1">
              <a:lnSpc>
                <a:spcPct val="110000"/>
              </a:lnSpc>
            </a:pPr>
            <a:r>
              <a:rPr lang="en-US" dirty="0">
                <a:cs typeface="Calibri"/>
              </a:rPr>
              <a:t> “What classes and/or experience can you call on to help with this project?”</a:t>
            </a:r>
          </a:p>
          <a:p>
            <a:pPr lvl="1">
              <a:lnSpc>
                <a:spcPct val="110000"/>
              </a:lnSpc>
            </a:pPr>
            <a:r>
              <a:rPr lang="en-US" dirty="0">
                <a:cs typeface="Calibri"/>
              </a:rPr>
              <a:t>“What technical problems need to be solved to successfully complete this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13003</Words>
  <Application>Microsoft Office PowerPoint</Application>
  <PresentationFormat>On-screen Show (4:3)</PresentationFormat>
  <Paragraphs>1680</Paragraphs>
  <Slides>162</Slides>
  <Notes>59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162</vt:i4>
      </vt:variant>
    </vt:vector>
  </HeadingPairs>
  <TitlesOfParts>
    <vt:vector size="175" baseType="lpstr">
      <vt:lpstr>Algerian</vt:lpstr>
      <vt:lpstr>Arial</vt:lpstr>
      <vt:lpstr>Calibri</vt:lpstr>
      <vt:lpstr>Calibri (Headings)</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Team Ideation Poster</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 – Project Statement and Objectives (PSO)</vt:lpstr>
      <vt:lpstr>Wrap-up - Engineering Tools and Methods (ETM) </vt:lpstr>
      <vt:lpstr>Wrap-up - Documentation</vt:lpstr>
      <vt:lpstr>Wrap-up - Documentation</vt:lpstr>
      <vt:lpstr>Wrap-up - Documentation</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2024-01-25T17:21:09Z</dcterms:modified>
</cp:coreProperties>
</file>