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5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50" r:id="rId104"/>
    <p:sldId id="551" r:id="rId105"/>
    <p:sldId id="519" r:id="rId106"/>
    <p:sldId id="298" r:id="rId107"/>
    <p:sldId id="542" r:id="rId108"/>
    <p:sldId id="386" r:id="rId109"/>
    <p:sldId id="446" r:id="rId110"/>
    <p:sldId id="447" r:id="rId111"/>
    <p:sldId id="450" r:id="rId112"/>
    <p:sldId id="448" r:id="rId113"/>
    <p:sldId id="401" r:id="rId114"/>
    <p:sldId id="476" r:id="rId115"/>
    <p:sldId id="452" r:id="rId116"/>
    <p:sldId id="453" r:id="rId117"/>
    <p:sldId id="454" r:id="rId118"/>
    <p:sldId id="455" r:id="rId119"/>
    <p:sldId id="456" r:id="rId120"/>
    <p:sldId id="269" r:id="rId121"/>
    <p:sldId id="501" r:id="rId122"/>
    <p:sldId id="502" r:id="rId123"/>
    <p:sldId id="266" r:id="rId124"/>
    <p:sldId id="268" r:id="rId125"/>
    <p:sldId id="503" r:id="rId126"/>
    <p:sldId id="485" r:id="rId127"/>
    <p:sldId id="504" r:id="rId128"/>
    <p:sldId id="528" r:id="rId129"/>
    <p:sldId id="410" r:id="rId130"/>
    <p:sldId id="300" r:id="rId131"/>
    <p:sldId id="543" r:id="rId132"/>
    <p:sldId id="385" r:id="rId133"/>
    <p:sldId id="382" r:id="rId134"/>
    <p:sldId id="343" r:id="rId135"/>
    <p:sldId id="344" r:id="rId136"/>
    <p:sldId id="345" r:id="rId137"/>
    <p:sldId id="381" r:id="rId138"/>
    <p:sldId id="459" r:id="rId139"/>
    <p:sldId id="529" r:id="rId140"/>
    <p:sldId id="411" r:id="rId141"/>
    <p:sldId id="302" r:id="rId142"/>
    <p:sldId id="544" r:id="rId143"/>
    <p:sldId id="384" r:id="rId144"/>
    <p:sldId id="494" r:id="rId145"/>
    <p:sldId id="404" r:id="rId146"/>
    <p:sldId id="495" r:id="rId147"/>
    <p:sldId id="496" r:id="rId148"/>
    <p:sldId id="486" r:id="rId149"/>
    <p:sldId id="530" r:id="rId150"/>
    <p:sldId id="535" r:id="rId151"/>
    <p:sldId id="412" r:id="rId152"/>
    <p:sldId id="304" r:id="rId153"/>
    <p:sldId id="545" r:id="rId154"/>
    <p:sldId id="395" r:id="rId155"/>
    <p:sldId id="396" r:id="rId156"/>
    <p:sldId id="397" r:id="rId157"/>
    <p:sldId id="398" r:id="rId158"/>
    <p:sldId id="413" r:id="rId159"/>
    <p:sldId id="482" r:id="rId160"/>
    <p:sldId id="38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55" d="100"/>
          <a:sy n="55" d="100"/>
        </p:scale>
        <p:origin x="1574" y="4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2/5/2024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2/5/2024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2/5/2024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2/5/2024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2/5/2024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0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39.xml"/><Relationship Id="rId7" Type="http://schemas.openxmlformats.org/officeDocument/2006/relationships/slide" Target="slide10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50.xml"/><Relationship Id="rId4" Type="http://schemas.openxmlformats.org/officeDocument/2006/relationships/slide" Target="slide57.xml"/><Relationship Id="rId9" Type="http://schemas.openxmlformats.org/officeDocument/2006/relationships/slide" Target="slide1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3.xml"/><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8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r>
              <a:rPr lang="en-US" sz="2400" dirty="0"/>
              <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r>
              <a:rPr lang="en-US" sz="2400" dirty="0"/>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r>
              <a:rPr lang="en-US" sz="2400" b="1" dirty="0">
                <a:solidFill>
                  <a:srgbClr val="FF0000"/>
                </a:solidFill>
              </a:rPr>
              <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r>
              <a:rPr lang="en-US" sz="2400" dirty="0"/>
              <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1136092"/>
            <a:ext cx="7886700" cy="5036108"/>
          </a:xfrm>
        </p:spPr>
        <p:txBody>
          <a:bodyPr>
            <a:noAutofit/>
          </a:bodyPr>
          <a:lstStyle/>
          <a:p>
            <a:pPr>
              <a:spcBef>
                <a:spcPts val="300"/>
              </a:spcBef>
            </a:pPr>
            <a:r>
              <a:rPr lang="en-US" sz="3200" dirty="0"/>
              <a:t>Include Numbered Reference List</a:t>
            </a:r>
            <a:endParaRPr lang="en-US" sz="1050" dirty="0"/>
          </a:p>
          <a:p>
            <a:pPr>
              <a:spcBef>
                <a:spcPts val="300"/>
              </a:spcBef>
            </a:pPr>
            <a:r>
              <a:rPr lang="en-US" sz="3200" dirty="0"/>
              <a:t>Use MS Word Built-in Utility</a:t>
            </a:r>
            <a:endParaRPr lang="en-US" sz="1050" dirty="0"/>
          </a:p>
          <a:p>
            <a:pPr>
              <a:spcBef>
                <a:spcPts val="300"/>
              </a:spcBef>
            </a:pPr>
            <a:r>
              <a:rPr lang="en-US" sz="3200" dirty="0">
                <a:solidFill>
                  <a:srgbClr val="0000FF"/>
                </a:solidFill>
              </a:rPr>
              <a:t>All Figures and Tables must be referenced in the appropriate places in the text.</a:t>
            </a:r>
          </a:p>
          <a:p>
            <a:pPr>
              <a:spcBef>
                <a:spcPts val="300"/>
              </a:spcBef>
            </a:pPr>
            <a:r>
              <a:rPr lang="en-US" sz="3200" dirty="0"/>
              <a:t>Is Each Reference Legitimate/Reliable?</a:t>
            </a:r>
            <a:br>
              <a:rPr lang="en-US" sz="3200"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sz="3200" dirty="0"/>
              <a:t>Ensure all Web Reference Links are functional</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endParaRPr lang="en-US" dirty="0"/>
          </a:p>
        </p:txBody>
      </p:sp>
    </p:spTree>
    <p:extLst>
      <p:ext uri="{BB962C8B-B14F-4D97-AF65-F5344CB8AC3E}">
        <p14:creationId xmlns:p14="http://schemas.microsoft.com/office/powerpoint/2010/main" val="230016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122</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smtClean="0">
                  <a:solidFill>
                    <a:srgbClr val="000000"/>
                  </a:solidFill>
                  <a:latin typeface="Calibri" panose="020F0502020204030204"/>
                  <a:ea typeface="+mn-lt"/>
                  <a:cs typeface="Calibri" panose="020F0502020204030204"/>
                </a:rPr>
                <a:t>“Threaded</a:t>
              </a:r>
              <a:r>
                <a:rPr lang="en-US" sz="2900" dirty="0" smtClean="0">
                  <a:solidFill>
                    <a:srgbClr val="000000"/>
                  </a:solidFill>
                  <a:ea typeface="+mn-lt"/>
                  <a:cs typeface="Calibri" panose="020F0502020204030204"/>
                </a:rPr>
                <a:t> </a:t>
              </a:r>
              <a:r>
                <a:rPr lang="en-US" sz="2900" dirty="0">
                  <a:solidFill>
                    <a:srgbClr val="000000"/>
                  </a:solidFill>
                  <a:ea typeface="+mn-lt"/>
                  <a:cs typeface="Calibri" panose="020F0502020204030204"/>
                </a:rPr>
                <a:t>Fasteners- deboeb.docx</a:t>
              </a:r>
              <a:r>
                <a:rPr lang="en-US" sz="2900" dirty="0">
                  <a:solidFill>
                    <a:srgbClr val="000000"/>
                  </a:solidFill>
                  <a:latin typeface="Calibri" panose="020F0502020204030204"/>
                  <a:ea typeface="+mn-lt"/>
                  <a:cs typeface="Calibri" panose="020F0502020204030204"/>
                </a:rPr>
                <a:t>”</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11110226"/>
              </p:ext>
            </p:extLst>
          </p:nvPr>
        </p:nvGraphicFramePr>
        <p:xfrm>
          <a:off x="381000" y="1143000"/>
          <a:ext cx="8382000" cy="46415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MA/KD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Minor tweaks to Kathryn’s slides</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3.2</a:t>
                      </a: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2.5.24</a:t>
                      </a: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smtClean="0">
                          <a:solidFill>
                            <a:schemeClr val="dk1"/>
                          </a:solidFill>
                          <a:effectLst/>
                          <a:latin typeface="+mj-lt"/>
                          <a:ea typeface="MS Mincho"/>
                          <a:cs typeface="+mn-cs"/>
                        </a:rPr>
                        <a:t>MA</a:t>
                      </a: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File name for memo did not </a:t>
                      </a:r>
                      <a:r>
                        <a:rPr lang="en-US" sz="1200" kern="1200" smtClean="0">
                          <a:solidFill>
                            <a:schemeClr val="dk1"/>
                          </a:solidFill>
                          <a:effectLst/>
                          <a:latin typeface="+mj-lt"/>
                          <a:ea typeface="MS Mincho"/>
                          <a:cs typeface="+mn-cs"/>
                        </a:rPr>
                        <a:t>match wiki</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331470">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1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r>
              <a:rPr lang="en-US" dirty="0">
                <a:solidFill>
                  <a:srgbClr val="FFFFFF"/>
                </a:solidFill>
              </a:rPr>
              <a:t/>
            </a:r>
            <a:br>
              <a:rPr lang="en-US" dirty="0">
                <a:solidFill>
                  <a:srgbClr val="FFFFFF"/>
                </a:solidFill>
              </a:rPr>
            </a:br>
            <a:r>
              <a:rPr lang="en-US" dirty="0">
                <a:solidFill>
                  <a:srgbClr val="FFFFFF"/>
                </a:solidFill>
              </a:rPr>
              <a:t>JEC 3232 side</a:t>
            </a:r>
            <a:r>
              <a:rPr lang="en-US" b="1" dirty="0">
                <a:latin typeface="Roboto" panose="02000000000000000000" pitchFamily="2" charset="0"/>
              </a:rPr>
              <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xmlns=""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r>
              <a:rPr lang="en-US" dirty="0"/>
              <a:t/>
            </a:r>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10087</Words>
  <Application>Microsoft Office PowerPoint</Application>
  <PresentationFormat>On-screen Show (4:3)</PresentationFormat>
  <Paragraphs>1685</Paragraphs>
  <Slides>162</Slides>
  <Notes>59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162</vt:i4>
      </vt:variant>
    </vt:vector>
  </HeadingPairs>
  <TitlesOfParts>
    <vt:vector size="177" baseType="lpstr">
      <vt:lpstr>游ゴシック Light</vt:lpstr>
      <vt:lpstr>Algerian</vt:lpstr>
      <vt:lpstr>Arial</vt:lpstr>
      <vt:lpstr>Calibri</vt:lpstr>
      <vt:lpstr>Calibri (Headings)</vt:lpstr>
      <vt:lpstr>Calibri Light</vt:lpstr>
      <vt:lpstr>MS Mincho</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2024-02-05T17:44:55Z</dcterms:modified>
</cp:coreProperties>
</file>