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3" r:id="rId3"/>
    <p:sldId id="259" r:id="rId4"/>
    <p:sldId id="260" r:id="rId5"/>
    <p:sldId id="266" r:id="rId6"/>
    <p:sldId id="333" r:id="rId7"/>
    <p:sldId id="31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6316" autoAdjust="0"/>
  </p:normalViewPr>
  <p:slideViewPr>
    <p:cSldViewPr snapToGrid="0">
      <p:cViewPr varScale="1">
        <p:scale>
          <a:sx n="57" d="100"/>
          <a:sy n="57" d="100"/>
        </p:scale>
        <p:origin x="1632" y="58"/>
      </p:cViewPr>
      <p:guideLst/>
    </p:cSldViewPr>
  </p:slideViewPr>
  <p:notesTextViewPr>
    <p:cViewPr>
      <p:scale>
        <a:sx n="1" d="1"/>
        <a:sy n="1" d="1"/>
      </p:scale>
      <p:origin x="0" y="0"/>
    </p:cViewPr>
  </p:notesTextViewPr>
  <p:notesViewPr>
    <p:cSldViewPr snapToGrid="0">
      <p:cViewPr varScale="1">
        <p:scale>
          <a:sx n="85" d="100"/>
          <a:sy n="85" d="100"/>
        </p:scale>
        <p:origin x="382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9C974-2121-4E4E-99AD-E0066D42AD09}" type="datetimeFigureOut">
              <a:rPr lang="en-US" smtClean="0"/>
              <a:t>8/27/2021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75727-97BD-4493-BD79-033971E0D53F}" type="slidenum">
              <a:rPr lang="en-US" smtClean="0"/>
              <a:t>‹#›</a:t>
            </a:fld>
            <a:endParaRPr lang="en-US"/>
          </a:p>
        </p:txBody>
      </p:sp>
    </p:spTree>
    <p:extLst>
      <p:ext uri="{BB962C8B-B14F-4D97-AF65-F5344CB8AC3E}">
        <p14:creationId xmlns:p14="http://schemas.microsoft.com/office/powerpoint/2010/main" val="3622877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Slowly</a:t>
            </a:r>
          </a:p>
          <a:p>
            <a:endParaRPr lang="en-US" dirty="0"/>
          </a:p>
          <a:p>
            <a:r>
              <a:rPr lang="en-US" dirty="0"/>
              <a:t>This short video represents the second of two parts in our discussion introducing the Capstone Design course and our expectations for students</a:t>
            </a:r>
          </a:p>
        </p:txBody>
      </p:sp>
      <p:sp>
        <p:nvSpPr>
          <p:cNvPr id="4" name="Slide Number Placeholder 3"/>
          <p:cNvSpPr>
            <a:spLocks noGrp="1"/>
          </p:cNvSpPr>
          <p:nvPr>
            <p:ph type="sldNum" sz="quarter" idx="5"/>
          </p:nvPr>
        </p:nvSpPr>
        <p:spPr/>
        <p:txBody>
          <a:bodyPr/>
          <a:lstStyle/>
          <a:p>
            <a:fld id="{0DC75727-97BD-4493-BD79-033971E0D53F}" type="slidenum">
              <a:rPr lang="en-US" smtClean="0"/>
              <a:t>1</a:t>
            </a:fld>
            <a:endParaRPr lang="en-US"/>
          </a:p>
        </p:txBody>
      </p:sp>
    </p:spTree>
    <p:extLst>
      <p:ext uri="{BB962C8B-B14F-4D97-AF65-F5344CB8AC3E}">
        <p14:creationId xmlns:p14="http://schemas.microsoft.com/office/powerpoint/2010/main" val="263638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First we will talk about why we do Capstone Design</a:t>
            </a:r>
          </a:p>
          <a:p>
            <a:pPr marL="171450" indent="-171450">
              <a:buFontTx/>
              <a:buChar char="-"/>
            </a:pPr>
            <a:r>
              <a:rPr lang="en-US" dirty="0"/>
              <a:t>A hallmark of Capstone Design is to provide as close to a real world experience as we can while you are still undergraduate students. So, what exactly is a real-world experience vs. traditional lecture- or lab-based courses? Here are some key differences: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Most classes have singular focus, such as Dynamics or Intro to Circuit Design, and in the real world the problems you will be tasked with solving will almost certainly require skillsets you’ve acquired across multiple classes</a:t>
            </a:r>
          </a:p>
          <a:p>
            <a:pPr marL="628650" lvl="1" indent="-171450">
              <a:buFontTx/>
              <a:buChar char="-"/>
            </a:pPr>
            <a:r>
              <a:rPr lang="en-US" dirty="0"/>
              <a:t>Closed vs. open-ended problems – most problems in traditional classes are “closed” problems that have one, or perhaps a couple, tightly defined solutions that you are seeking to find. Open-ended problems on the other hand can have many potential solutions, and it is up to the teams to determine which of those solutions to pursue</a:t>
            </a:r>
          </a:p>
          <a:p>
            <a:pPr marL="628650" lvl="1" indent="-171450">
              <a:buFontTx/>
              <a:buChar char="-"/>
            </a:pPr>
            <a:r>
              <a:rPr lang="en-US" dirty="0"/>
              <a:t>Team work vs. group work (as covered in our earlier discussion) – most students once graduating will work in teams, and we wish to duplicate that as much as possible. As a reminder, we are looking for:</a:t>
            </a:r>
          </a:p>
          <a:p>
            <a:pPr marL="1085850" lvl="2" indent="-171450">
              <a:buFontTx/>
              <a:buChar char="-"/>
            </a:pPr>
            <a:r>
              <a:rPr lang="en-US" dirty="0"/>
              <a:t>Student as opposed to supervisor management of projects</a:t>
            </a:r>
          </a:p>
          <a:p>
            <a:pPr marL="1085850" lvl="2" indent="-171450">
              <a:buFontTx/>
              <a:buChar char="-"/>
            </a:pPr>
            <a:r>
              <a:rPr lang="en-US" dirty="0"/>
              <a:t>Collaboration vs the divide and conquer method</a:t>
            </a:r>
          </a:p>
          <a:p>
            <a:pPr marL="1085850" lvl="2" indent="-171450">
              <a:buFontTx/>
              <a:buChar char="-"/>
            </a:pPr>
            <a:r>
              <a:rPr lang="en-US" dirty="0"/>
              <a:t>Peer vs. supervisor/instructor review</a:t>
            </a:r>
          </a:p>
          <a:p>
            <a:pPr marL="171450" lvl="0" indent="-171450">
              <a:buFontTx/>
              <a:buChar char="-"/>
            </a:pPr>
            <a:r>
              <a:rPr lang="en-US" dirty="0"/>
              <a:t>Next, we will talk about differences between IED and Capstone. While IED prepares students for Capstone, there are some key differences</a:t>
            </a:r>
          </a:p>
          <a:p>
            <a:pPr marL="628650" lvl="1" indent="-171450">
              <a:buFontTx/>
              <a:buChar char="-"/>
            </a:pPr>
            <a:r>
              <a:rPr lang="en-US" dirty="0"/>
              <a:t>Assigned project vs. project choice in IED = IED students do two projects, a mini project drawn from 3-4 options presented by instructors, and a team project developed by the team. While the organizations you work for once graduating will define to an extent the types of work you do, the specific projects will most likely be assigned to you, esp. as entry-level engineers. We reflect that practice here in Capstone</a:t>
            </a:r>
          </a:p>
          <a:p>
            <a:pPr marL="628650" lvl="1" indent="-171450">
              <a:buFontTx/>
              <a:buChar char="-"/>
            </a:pPr>
            <a:r>
              <a:rPr lang="en-US" dirty="0"/>
              <a:t>PROJECT SPONSOR – IED students are only responsible to team and instructors, while in Capstone we are trying to achieve a successful outcome for someone else, whether that is an outside organization, a campus research center, or faculty member. In short, your results matter beyond your grade.</a:t>
            </a:r>
          </a:p>
          <a:p>
            <a:pPr marL="171450" lvl="0" indent="-171450">
              <a:buFontTx/>
              <a:buChar char="-"/>
            </a:pPr>
            <a:r>
              <a:rPr lang="en-US" dirty="0"/>
              <a:t>Why is capstone required?</a:t>
            </a:r>
          </a:p>
          <a:p>
            <a:pPr marL="628650" lvl="1" indent="-171450">
              <a:buFontTx/>
              <a:buChar char="-"/>
            </a:pPr>
            <a:r>
              <a:rPr lang="en-US" dirty="0"/>
              <a:t>To give you a venue to demonstrate all that you’ve learned across classes at RPI (and before), jobs and internships, clubs and sports, and any other life experiences that you can draw from</a:t>
            </a:r>
          </a:p>
          <a:p>
            <a:pPr marL="628650" lvl="1" indent="-171450">
              <a:buFontTx/>
              <a:buChar char="-"/>
            </a:pPr>
            <a:r>
              <a:rPr lang="en-US" dirty="0"/>
              <a:t>We want to give you real world experience while you are still students, so you can receive feedback and grow before moving on to whatever is next</a:t>
            </a:r>
          </a:p>
          <a:p>
            <a:pPr marL="171450" lvl="0" indent="-171450">
              <a:buFontTx/>
              <a:buChar char="-"/>
            </a:pPr>
            <a:r>
              <a:rPr lang="en-US" dirty="0"/>
              <a:t>Successful Outcomes</a:t>
            </a:r>
          </a:p>
          <a:p>
            <a:pPr marL="628650" lvl="1" indent="-171450">
              <a:buFontTx/>
              <a:buChar char="-"/>
            </a:pPr>
            <a:r>
              <a:rPr lang="en-US" dirty="0"/>
              <a:t>Sponsor – successful completion or advancement of project, interaction with students for things like recruitment, and access to RPI faculty and staff</a:t>
            </a:r>
          </a:p>
          <a:p>
            <a:pPr marL="628650" lvl="1" indent="-171450">
              <a:buFontTx/>
              <a:buChar char="-"/>
            </a:pPr>
            <a:r>
              <a:rPr lang="en-US" dirty="0"/>
              <a:t>Student – that you learn something that helps you in your career</a:t>
            </a:r>
          </a:p>
          <a:p>
            <a:pPr marL="628650" lvl="1" indent="-171450">
              <a:buFontTx/>
              <a:buChar char="-"/>
            </a:pPr>
            <a:r>
              <a:rPr lang="en-US" dirty="0"/>
              <a:t>RPI – maintain or raise standing with sponsors, obtain future projects, and ideally having students return with projects as sponsors</a:t>
            </a:r>
          </a:p>
          <a:p>
            <a:pPr marL="628650" lvl="1" indent="-171450">
              <a:buFontTx/>
              <a:buChar char="-"/>
            </a:pPr>
            <a:endParaRPr lang="en-US" dirty="0"/>
          </a:p>
          <a:p>
            <a:pPr marL="628650" lvl="1" indent="-171450">
              <a:buFontTx/>
              <a:buChar char="-"/>
            </a:pP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Next we’ll talk about the progression from general coursework through IED to Capstone</a:t>
            </a:r>
          </a:p>
          <a:p>
            <a:pPr marL="171450" indent="-171450">
              <a:buFontTx/>
              <a:buChar char="-"/>
            </a:pPr>
            <a:r>
              <a:rPr lang="en-US" dirty="0"/>
              <a:t>As you can see from the charts, instructor content, for example lectures, decreases as we move through the progression</a:t>
            </a:r>
          </a:p>
          <a:p>
            <a:pPr marL="171450" indent="-171450">
              <a:buFontTx/>
              <a:buChar char="-"/>
            </a:pPr>
            <a:r>
              <a:rPr lang="en-US" dirty="0"/>
              <a:t>At the same time, content ownership moves from the instructors to the student teams</a:t>
            </a:r>
          </a:p>
          <a:p>
            <a:pPr marL="171450" indent="-171450">
              <a:buFontTx/>
              <a:buChar char="-"/>
            </a:pPr>
            <a:r>
              <a:rPr lang="en-US" dirty="0"/>
              <a:t>Stakeholders progress from students in general coursework to student teams in IED to project sponsors in Capstone</a:t>
            </a:r>
          </a:p>
          <a:p>
            <a:pPr marL="171450" indent="-171450">
              <a:buFontTx/>
              <a:buChar char="-"/>
            </a:pPr>
            <a:r>
              <a:rPr lang="en-US" dirty="0"/>
              <a:t>IED and Capstone students receive ongoing, continuous feedback from instructors, more in capstone than IED</a:t>
            </a:r>
          </a:p>
          <a:p>
            <a:pPr marL="628650" lvl="1" indent="-171450">
              <a:buFontTx/>
              <a:buChar char="-"/>
            </a:pPr>
            <a:r>
              <a:rPr lang="en-US" dirty="0"/>
              <a:t>It is vital that students recognize this!</a:t>
            </a:r>
          </a:p>
          <a:p>
            <a:pPr marL="171450" indent="-171450">
              <a:buFontTx/>
              <a:buChar char="-"/>
            </a:pPr>
            <a:r>
              <a:rPr lang="en-US" dirty="0"/>
              <a:t>Finally, in capstone, project work is reviewed/graded continuously rather than only through formal, discrete submissions</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DC75727-97BD-4493-BD79-033971E0D53F}" type="slidenum">
              <a:rPr lang="en-US" smtClean="0"/>
              <a:t>3</a:t>
            </a:fld>
            <a:endParaRPr lang="en-US"/>
          </a:p>
        </p:txBody>
      </p:sp>
    </p:spTree>
    <p:extLst>
      <p:ext uri="{BB962C8B-B14F-4D97-AF65-F5344CB8AC3E}">
        <p14:creationId xmlns:p14="http://schemas.microsoft.com/office/powerpoint/2010/main" val="2534748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slide goes into greater detail regarding typical instructor-guided vs. team-guided course content, and gives examples of each</a:t>
            </a:r>
          </a:p>
          <a:p>
            <a:pPr marL="171450" indent="-171450">
              <a:buFontTx/>
              <a:buChar char="-"/>
            </a:pPr>
            <a:r>
              <a:rPr lang="en-US" dirty="0"/>
              <a:t>As you can see, Instructor-guided content includes things like (see slide)</a:t>
            </a:r>
          </a:p>
          <a:p>
            <a:pPr marL="171450" indent="-171450">
              <a:buFontTx/>
              <a:buChar char="-"/>
            </a:pPr>
            <a:r>
              <a:rPr lang="en-US" dirty="0"/>
              <a:t>Of these, only structured activities and student/team performance feedback occur in Capstone, whereas all of the listed team-guided content is required for successful projects.</a:t>
            </a:r>
          </a:p>
          <a:p>
            <a:pPr marL="171450" indent="-171450">
              <a:buFontTx/>
              <a:buChar char="-"/>
            </a:pPr>
            <a:r>
              <a:rPr lang="en-US" dirty="0"/>
              <a:t>Note that the instructor-guided content in Capstone is highly front-loaded with the vast majority occurring in the first 4-5 weeks</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DC75727-97BD-4493-BD79-033971E0D53F}" type="slidenum">
              <a:rPr lang="en-US" smtClean="0"/>
              <a:t>4</a:t>
            </a:fld>
            <a:endParaRPr lang="en-US"/>
          </a:p>
        </p:txBody>
      </p:sp>
    </p:spTree>
    <p:extLst>
      <p:ext uri="{BB962C8B-B14F-4D97-AF65-F5344CB8AC3E}">
        <p14:creationId xmlns:p14="http://schemas.microsoft.com/office/powerpoint/2010/main" val="51471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No shame in re-learning things – you’ve learned a lot and inevitably, have forgotten some of that</a:t>
            </a:r>
          </a:p>
          <a:p>
            <a:pPr marL="171450" indent="-171450">
              <a:buFontTx/>
              <a:buChar char="-"/>
            </a:pPr>
            <a:r>
              <a:rPr lang="en-US" dirty="0"/>
              <a:t>In the same vein, it’s important to embrace the self-learning new skills – there is little chance that you posses currently all of the skills that you need to be successful for the duration of your career</a:t>
            </a:r>
          </a:p>
        </p:txBody>
      </p:sp>
      <p:sp>
        <p:nvSpPr>
          <p:cNvPr id="4" name="Slide Number Placeholder 3"/>
          <p:cNvSpPr>
            <a:spLocks noGrp="1"/>
          </p:cNvSpPr>
          <p:nvPr>
            <p:ph type="sldNum" sz="quarter" idx="5"/>
          </p:nvPr>
        </p:nvSpPr>
        <p:spPr/>
        <p:txBody>
          <a:bodyPr/>
          <a:lstStyle/>
          <a:p>
            <a:fld id="{0DC75727-97BD-4493-BD79-033971E0D53F}" type="slidenum">
              <a:rPr lang="en-US" smtClean="0"/>
              <a:t>5</a:t>
            </a:fld>
            <a:endParaRPr lang="en-US"/>
          </a:p>
        </p:txBody>
      </p:sp>
    </p:spTree>
    <p:extLst>
      <p:ext uri="{BB962C8B-B14F-4D97-AF65-F5344CB8AC3E}">
        <p14:creationId xmlns:p14="http://schemas.microsoft.com/office/powerpoint/2010/main" val="768037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To solve our open ended project, we will employ the Engineering Design Process</a:t>
            </a:r>
          </a:p>
          <a:p>
            <a:pPr marL="171450" indent="-171450">
              <a:buFontTx/>
              <a:buChar char="-"/>
            </a:pPr>
            <a:r>
              <a:rPr lang="en-US" dirty="0"/>
              <a:t>This same process and terminology was taught in IED.</a:t>
            </a:r>
          </a:p>
          <a:p>
            <a:pPr marL="171450" indent="-171450">
              <a:buFontTx/>
              <a:buChar char="-"/>
            </a:pPr>
            <a:r>
              <a:rPr lang="en-US" dirty="0"/>
              <a:t>The EDP presents a framework for developing, analyzing, designing, and evaluating solutions to problems</a:t>
            </a:r>
          </a:p>
          <a:p>
            <a:pPr marL="171450" indent="-171450">
              <a:buFontTx/>
              <a:buChar char="-"/>
            </a:pPr>
            <a:r>
              <a:rPr lang="en-US" dirty="0"/>
              <a:t>We will go over the EDP in greater depth in the future</a:t>
            </a:r>
          </a:p>
        </p:txBody>
      </p:sp>
      <p:sp>
        <p:nvSpPr>
          <p:cNvPr id="4" name="Slide Number Placeholder 3"/>
          <p:cNvSpPr>
            <a:spLocks noGrp="1"/>
          </p:cNvSpPr>
          <p:nvPr>
            <p:ph type="sldNum" sz="quarter" idx="5"/>
          </p:nvPr>
        </p:nvSpPr>
        <p:spPr/>
        <p:txBody>
          <a:bodyPr/>
          <a:lstStyle/>
          <a:p>
            <a:fld id="{0DC75727-97BD-4493-BD79-033971E0D53F}" type="slidenum">
              <a:rPr lang="en-US" smtClean="0"/>
              <a:t>6</a:t>
            </a:fld>
            <a:endParaRPr lang="en-US"/>
          </a:p>
        </p:txBody>
      </p:sp>
    </p:spTree>
    <p:extLst>
      <p:ext uri="{BB962C8B-B14F-4D97-AF65-F5344CB8AC3E}">
        <p14:creationId xmlns:p14="http://schemas.microsoft.com/office/powerpoint/2010/main" val="3678014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Some projects may have a single instructor who will serve as both Project and Chief Engineer</a:t>
            </a:r>
          </a:p>
          <a:p>
            <a:pPr marL="171450" indent="-171450">
              <a:buFontTx/>
              <a:buChar char="-"/>
            </a:pPr>
            <a:r>
              <a:rPr lang="en-US" dirty="0"/>
              <a:t>This concludes our discussion regarding Introducing Capstone and Expectations for the class. Thank you for watching.</a:t>
            </a:r>
          </a:p>
        </p:txBody>
      </p:sp>
      <p:sp>
        <p:nvSpPr>
          <p:cNvPr id="4" name="Slide Number Placeholder 3"/>
          <p:cNvSpPr>
            <a:spLocks noGrp="1"/>
          </p:cNvSpPr>
          <p:nvPr>
            <p:ph type="sldNum" sz="quarter" idx="5"/>
          </p:nvPr>
        </p:nvSpPr>
        <p:spPr/>
        <p:txBody>
          <a:bodyPr/>
          <a:lstStyle/>
          <a:p>
            <a:fld id="{0DC75727-97BD-4493-BD79-033971E0D53F}" type="slidenum">
              <a:rPr lang="en-US" smtClean="0"/>
              <a:t>7</a:t>
            </a:fld>
            <a:endParaRPr lang="en-US"/>
          </a:p>
        </p:txBody>
      </p:sp>
    </p:spTree>
    <p:extLst>
      <p:ext uri="{BB962C8B-B14F-4D97-AF65-F5344CB8AC3E}">
        <p14:creationId xmlns:p14="http://schemas.microsoft.com/office/powerpoint/2010/main" val="3549340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5829C-E89E-4F15-A931-2A379AA879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ED022A-FEC6-470A-A7B4-BE05466837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EC4607-64C3-44F6-AC12-971BB1792538}"/>
              </a:ext>
            </a:extLst>
          </p:cNvPr>
          <p:cNvSpPr>
            <a:spLocks noGrp="1"/>
          </p:cNvSpPr>
          <p:nvPr>
            <p:ph type="dt" sz="half" idx="10"/>
          </p:nvPr>
        </p:nvSpPr>
        <p:spPr/>
        <p:txBody>
          <a:bodyPr/>
          <a:lstStyle/>
          <a:p>
            <a:fld id="{77CA9C39-D2C5-42BD-AC1A-1A9960CEF0D9}" type="datetimeFigureOut">
              <a:rPr lang="en-US" smtClean="0"/>
              <a:t>8/27/2021</a:t>
            </a:fld>
            <a:endParaRPr lang="en-US"/>
          </a:p>
        </p:txBody>
      </p:sp>
      <p:sp>
        <p:nvSpPr>
          <p:cNvPr id="5" name="Footer Placeholder 4">
            <a:extLst>
              <a:ext uri="{FF2B5EF4-FFF2-40B4-BE49-F238E27FC236}">
                <a16:creationId xmlns:a16="http://schemas.microsoft.com/office/drawing/2014/main" id="{6BAF53B5-B792-44CA-A65C-74645932D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78D8E9-1151-4086-A9E3-1A23F3263035}"/>
              </a:ext>
            </a:extLst>
          </p:cNvPr>
          <p:cNvSpPr>
            <a:spLocks noGrp="1"/>
          </p:cNvSpPr>
          <p:nvPr>
            <p:ph type="sldNum" sz="quarter" idx="12"/>
          </p:nvPr>
        </p:nvSpPr>
        <p:spPr/>
        <p:txBody>
          <a:bodyPr/>
          <a:lstStyle/>
          <a:p>
            <a:fld id="{05133980-155A-46D6-AE61-CF5779684D10}" type="slidenum">
              <a:rPr lang="en-US" smtClean="0"/>
              <a:t>‹#›</a:t>
            </a:fld>
            <a:endParaRPr lang="en-US"/>
          </a:p>
        </p:txBody>
      </p:sp>
    </p:spTree>
    <p:extLst>
      <p:ext uri="{BB962C8B-B14F-4D97-AF65-F5344CB8AC3E}">
        <p14:creationId xmlns:p14="http://schemas.microsoft.com/office/powerpoint/2010/main" val="1748361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5233C-B687-4116-9441-8EA84E7429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523F23-F32F-40FD-9FBB-494A70A4DB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17FDF-6875-4F14-9358-7764F91C3534}"/>
              </a:ext>
            </a:extLst>
          </p:cNvPr>
          <p:cNvSpPr>
            <a:spLocks noGrp="1"/>
          </p:cNvSpPr>
          <p:nvPr>
            <p:ph type="dt" sz="half" idx="10"/>
          </p:nvPr>
        </p:nvSpPr>
        <p:spPr/>
        <p:txBody>
          <a:bodyPr/>
          <a:lstStyle/>
          <a:p>
            <a:fld id="{77CA9C39-D2C5-42BD-AC1A-1A9960CEF0D9}" type="datetimeFigureOut">
              <a:rPr lang="en-US" smtClean="0"/>
              <a:t>8/27/2021</a:t>
            </a:fld>
            <a:endParaRPr lang="en-US"/>
          </a:p>
        </p:txBody>
      </p:sp>
      <p:sp>
        <p:nvSpPr>
          <p:cNvPr id="5" name="Footer Placeholder 4">
            <a:extLst>
              <a:ext uri="{FF2B5EF4-FFF2-40B4-BE49-F238E27FC236}">
                <a16:creationId xmlns:a16="http://schemas.microsoft.com/office/drawing/2014/main" id="{A2758F4B-FA6C-4AC8-A75C-8305D81A2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E8730-19B8-420B-A9B3-E9C287DB99E7}"/>
              </a:ext>
            </a:extLst>
          </p:cNvPr>
          <p:cNvSpPr>
            <a:spLocks noGrp="1"/>
          </p:cNvSpPr>
          <p:nvPr>
            <p:ph type="sldNum" sz="quarter" idx="12"/>
          </p:nvPr>
        </p:nvSpPr>
        <p:spPr/>
        <p:txBody>
          <a:bodyPr/>
          <a:lstStyle/>
          <a:p>
            <a:fld id="{05133980-155A-46D6-AE61-CF5779684D10}" type="slidenum">
              <a:rPr lang="en-US" smtClean="0"/>
              <a:t>‹#›</a:t>
            </a:fld>
            <a:endParaRPr lang="en-US"/>
          </a:p>
        </p:txBody>
      </p:sp>
    </p:spTree>
    <p:extLst>
      <p:ext uri="{BB962C8B-B14F-4D97-AF65-F5344CB8AC3E}">
        <p14:creationId xmlns:p14="http://schemas.microsoft.com/office/powerpoint/2010/main" val="2560524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C122C2-0367-436F-A176-F0760B3FE1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A41943-C2BA-4553-BEAD-F64C725D02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E37089-6634-4764-A405-0718C41CAE28}"/>
              </a:ext>
            </a:extLst>
          </p:cNvPr>
          <p:cNvSpPr>
            <a:spLocks noGrp="1"/>
          </p:cNvSpPr>
          <p:nvPr>
            <p:ph type="dt" sz="half" idx="10"/>
          </p:nvPr>
        </p:nvSpPr>
        <p:spPr/>
        <p:txBody>
          <a:bodyPr/>
          <a:lstStyle/>
          <a:p>
            <a:fld id="{77CA9C39-D2C5-42BD-AC1A-1A9960CEF0D9}" type="datetimeFigureOut">
              <a:rPr lang="en-US" smtClean="0"/>
              <a:t>8/27/2021</a:t>
            </a:fld>
            <a:endParaRPr lang="en-US"/>
          </a:p>
        </p:txBody>
      </p:sp>
      <p:sp>
        <p:nvSpPr>
          <p:cNvPr id="5" name="Footer Placeholder 4">
            <a:extLst>
              <a:ext uri="{FF2B5EF4-FFF2-40B4-BE49-F238E27FC236}">
                <a16:creationId xmlns:a16="http://schemas.microsoft.com/office/drawing/2014/main" id="{C44BDEA0-B196-477D-B0F3-7569FB3AB1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666801-1AB4-4089-B8D7-B4EF56669340}"/>
              </a:ext>
            </a:extLst>
          </p:cNvPr>
          <p:cNvSpPr>
            <a:spLocks noGrp="1"/>
          </p:cNvSpPr>
          <p:nvPr>
            <p:ph type="sldNum" sz="quarter" idx="12"/>
          </p:nvPr>
        </p:nvSpPr>
        <p:spPr/>
        <p:txBody>
          <a:bodyPr/>
          <a:lstStyle/>
          <a:p>
            <a:fld id="{05133980-155A-46D6-AE61-CF5779684D10}" type="slidenum">
              <a:rPr lang="en-US" smtClean="0"/>
              <a:t>‹#›</a:t>
            </a:fld>
            <a:endParaRPr lang="en-US"/>
          </a:p>
        </p:txBody>
      </p:sp>
    </p:spTree>
    <p:extLst>
      <p:ext uri="{BB962C8B-B14F-4D97-AF65-F5344CB8AC3E}">
        <p14:creationId xmlns:p14="http://schemas.microsoft.com/office/powerpoint/2010/main" val="3969875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3B6DE-0687-4BF7-8E0D-B054293024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D10DC0-31BE-455D-ACFC-75ACFC685A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0A087-6147-4BE0-89B8-E5875528E4D7}"/>
              </a:ext>
            </a:extLst>
          </p:cNvPr>
          <p:cNvSpPr>
            <a:spLocks noGrp="1"/>
          </p:cNvSpPr>
          <p:nvPr>
            <p:ph type="dt" sz="half" idx="10"/>
          </p:nvPr>
        </p:nvSpPr>
        <p:spPr/>
        <p:txBody>
          <a:bodyPr/>
          <a:lstStyle/>
          <a:p>
            <a:fld id="{77CA9C39-D2C5-42BD-AC1A-1A9960CEF0D9}" type="datetimeFigureOut">
              <a:rPr lang="en-US" smtClean="0"/>
              <a:t>8/27/2021</a:t>
            </a:fld>
            <a:endParaRPr lang="en-US"/>
          </a:p>
        </p:txBody>
      </p:sp>
      <p:sp>
        <p:nvSpPr>
          <p:cNvPr id="5" name="Footer Placeholder 4">
            <a:extLst>
              <a:ext uri="{FF2B5EF4-FFF2-40B4-BE49-F238E27FC236}">
                <a16:creationId xmlns:a16="http://schemas.microsoft.com/office/drawing/2014/main" id="{F379B4C6-981F-4047-8A72-7936FA43E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9F251-01C3-4C83-BD10-28B524638AC0}"/>
              </a:ext>
            </a:extLst>
          </p:cNvPr>
          <p:cNvSpPr>
            <a:spLocks noGrp="1"/>
          </p:cNvSpPr>
          <p:nvPr>
            <p:ph type="sldNum" sz="quarter" idx="12"/>
          </p:nvPr>
        </p:nvSpPr>
        <p:spPr/>
        <p:txBody>
          <a:bodyPr/>
          <a:lstStyle/>
          <a:p>
            <a:fld id="{05133980-155A-46D6-AE61-CF5779684D10}" type="slidenum">
              <a:rPr lang="en-US" smtClean="0"/>
              <a:t>‹#›</a:t>
            </a:fld>
            <a:endParaRPr lang="en-US"/>
          </a:p>
        </p:txBody>
      </p:sp>
    </p:spTree>
    <p:extLst>
      <p:ext uri="{BB962C8B-B14F-4D97-AF65-F5344CB8AC3E}">
        <p14:creationId xmlns:p14="http://schemas.microsoft.com/office/powerpoint/2010/main" val="2009629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F26E7-0844-4F08-9794-28B63F8034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85F3E5-9B4C-4FA9-9579-6287777DCD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7D4022-30AA-46F0-8463-E213F7B6B10D}"/>
              </a:ext>
            </a:extLst>
          </p:cNvPr>
          <p:cNvSpPr>
            <a:spLocks noGrp="1"/>
          </p:cNvSpPr>
          <p:nvPr>
            <p:ph type="dt" sz="half" idx="10"/>
          </p:nvPr>
        </p:nvSpPr>
        <p:spPr/>
        <p:txBody>
          <a:bodyPr/>
          <a:lstStyle/>
          <a:p>
            <a:fld id="{77CA9C39-D2C5-42BD-AC1A-1A9960CEF0D9}" type="datetimeFigureOut">
              <a:rPr lang="en-US" smtClean="0"/>
              <a:t>8/27/2021</a:t>
            </a:fld>
            <a:endParaRPr lang="en-US"/>
          </a:p>
        </p:txBody>
      </p:sp>
      <p:sp>
        <p:nvSpPr>
          <p:cNvPr id="5" name="Footer Placeholder 4">
            <a:extLst>
              <a:ext uri="{FF2B5EF4-FFF2-40B4-BE49-F238E27FC236}">
                <a16:creationId xmlns:a16="http://schemas.microsoft.com/office/drawing/2014/main" id="{D5FA342B-FB8C-4367-873D-C7BB33DB7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41D72E-B368-47EE-87B0-CC416511AEE5}"/>
              </a:ext>
            </a:extLst>
          </p:cNvPr>
          <p:cNvSpPr>
            <a:spLocks noGrp="1"/>
          </p:cNvSpPr>
          <p:nvPr>
            <p:ph type="sldNum" sz="quarter" idx="12"/>
          </p:nvPr>
        </p:nvSpPr>
        <p:spPr/>
        <p:txBody>
          <a:bodyPr/>
          <a:lstStyle/>
          <a:p>
            <a:fld id="{05133980-155A-46D6-AE61-CF5779684D10}" type="slidenum">
              <a:rPr lang="en-US" smtClean="0"/>
              <a:t>‹#›</a:t>
            </a:fld>
            <a:endParaRPr lang="en-US"/>
          </a:p>
        </p:txBody>
      </p:sp>
    </p:spTree>
    <p:extLst>
      <p:ext uri="{BB962C8B-B14F-4D97-AF65-F5344CB8AC3E}">
        <p14:creationId xmlns:p14="http://schemas.microsoft.com/office/powerpoint/2010/main" val="27951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AD134-EFF3-4685-B0EE-EA5BD11373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33ABD4-184F-41B7-9B3D-BE1AB0EE24A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3EB4DE-B8A7-43DA-81EF-C35271F26E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BFCACD-1FEA-484B-8FC2-AA81382CA92B}"/>
              </a:ext>
            </a:extLst>
          </p:cNvPr>
          <p:cNvSpPr>
            <a:spLocks noGrp="1"/>
          </p:cNvSpPr>
          <p:nvPr>
            <p:ph type="dt" sz="half" idx="10"/>
          </p:nvPr>
        </p:nvSpPr>
        <p:spPr/>
        <p:txBody>
          <a:bodyPr/>
          <a:lstStyle/>
          <a:p>
            <a:fld id="{77CA9C39-D2C5-42BD-AC1A-1A9960CEF0D9}" type="datetimeFigureOut">
              <a:rPr lang="en-US" smtClean="0"/>
              <a:t>8/27/2021</a:t>
            </a:fld>
            <a:endParaRPr lang="en-US"/>
          </a:p>
        </p:txBody>
      </p:sp>
      <p:sp>
        <p:nvSpPr>
          <p:cNvPr id="6" name="Footer Placeholder 5">
            <a:extLst>
              <a:ext uri="{FF2B5EF4-FFF2-40B4-BE49-F238E27FC236}">
                <a16:creationId xmlns:a16="http://schemas.microsoft.com/office/drawing/2014/main" id="{EFBF7A63-73CC-4EA8-84EC-042F2AE9F3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EDFC7E-477D-4C4C-9DB0-4F37EEBB9D04}"/>
              </a:ext>
            </a:extLst>
          </p:cNvPr>
          <p:cNvSpPr>
            <a:spLocks noGrp="1"/>
          </p:cNvSpPr>
          <p:nvPr>
            <p:ph type="sldNum" sz="quarter" idx="12"/>
          </p:nvPr>
        </p:nvSpPr>
        <p:spPr/>
        <p:txBody>
          <a:bodyPr/>
          <a:lstStyle/>
          <a:p>
            <a:fld id="{05133980-155A-46D6-AE61-CF5779684D10}" type="slidenum">
              <a:rPr lang="en-US" smtClean="0"/>
              <a:t>‹#›</a:t>
            </a:fld>
            <a:endParaRPr lang="en-US"/>
          </a:p>
        </p:txBody>
      </p:sp>
    </p:spTree>
    <p:extLst>
      <p:ext uri="{BB962C8B-B14F-4D97-AF65-F5344CB8AC3E}">
        <p14:creationId xmlns:p14="http://schemas.microsoft.com/office/powerpoint/2010/main" val="146997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5F34-09B7-4690-8699-86A4A7B3C5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334C3B-C7E8-4AC1-BC39-063D661258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54AECD0-9C30-40B6-8765-D61A624D4C7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414E8E-E2E8-471E-959F-16D50D6B0E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FA98AE-FD53-4EC3-B64B-69F27D4324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F55794-BBF0-4566-9DB3-2C726608122F}"/>
              </a:ext>
            </a:extLst>
          </p:cNvPr>
          <p:cNvSpPr>
            <a:spLocks noGrp="1"/>
          </p:cNvSpPr>
          <p:nvPr>
            <p:ph type="dt" sz="half" idx="10"/>
          </p:nvPr>
        </p:nvSpPr>
        <p:spPr/>
        <p:txBody>
          <a:bodyPr/>
          <a:lstStyle/>
          <a:p>
            <a:fld id="{77CA9C39-D2C5-42BD-AC1A-1A9960CEF0D9}" type="datetimeFigureOut">
              <a:rPr lang="en-US" smtClean="0"/>
              <a:t>8/27/2021</a:t>
            </a:fld>
            <a:endParaRPr lang="en-US"/>
          </a:p>
        </p:txBody>
      </p:sp>
      <p:sp>
        <p:nvSpPr>
          <p:cNvPr id="8" name="Footer Placeholder 7">
            <a:extLst>
              <a:ext uri="{FF2B5EF4-FFF2-40B4-BE49-F238E27FC236}">
                <a16:creationId xmlns:a16="http://schemas.microsoft.com/office/drawing/2014/main" id="{32902B73-201C-42D0-A3F0-F900F5500F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F0D5F5-3F6F-4557-B56B-BDAA0E73C707}"/>
              </a:ext>
            </a:extLst>
          </p:cNvPr>
          <p:cNvSpPr>
            <a:spLocks noGrp="1"/>
          </p:cNvSpPr>
          <p:nvPr>
            <p:ph type="sldNum" sz="quarter" idx="12"/>
          </p:nvPr>
        </p:nvSpPr>
        <p:spPr/>
        <p:txBody>
          <a:bodyPr/>
          <a:lstStyle/>
          <a:p>
            <a:fld id="{05133980-155A-46D6-AE61-CF5779684D10}" type="slidenum">
              <a:rPr lang="en-US" smtClean="0"/>
              <a:t>‹#›</a:t>
            </a:fld>
            <a:endParaRPr lang="en-US"/>
          </a:p>
        </p:txBody>
      </p:sp>
    </p:spTree>
    <p:extLst>
      <p:ext uri="{BB962C8B-B14F-4D97-AF65-F5344CB8AC3E}">
        <p14:creationId xmlns:p14="http://schemas.microsoft.com/office/powerpoint/2010/main" val="1217097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FDA17-6E81-4319-A7C4-AA592F4F0A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F27EFF-6A4D-4742-819F-190B16291ED0}"/>
              </a:ext>
            </a:extLst>
          </p:cNvPr>
          <p:cNvSpPr>
            <a:spLocks noGrp="1"/>
          </p:cNvSpPr>
          <p:nvPr>
            <p:ph type="dt" sz="half" idx="10"/>
          </p:nvPr>
        </p:nvSpPr>
        <p:spPr/>
        <p:txBody>
          <a:bodyPr/>
          <a:lstStyle/>
          <a:p>
            <a:fld id="{77CA9C39-D2C5-42BD-AC1A-1A9960CEF0D9}" type="datetimeFigureOut">
              <a:rPr lang="en-US" smtClean="0"/>
              <a:t>8/27/2021</a:t>
            </a:fld>
            <a:endParaRPr lang="en-US"/>
          </a:p>
        </p:txBody>
      </p:sp>
      <p:sp>
        <p:nvSpPr>
          <p:cNvPr id="4" name="Footer Placeholder 3">
            <a:extLst>
              <a:ext uri="{FF2B5EF4-FFF2-40B4-BE49-F238E27FC236}">
                <a16:creationId xmlns:a16="http://schemas.microsoft.com/office/drawing/2014/main" id="{1FE20D34-4B5D-4F90-BC70-0F9A5CD2BE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7A03DB-9994-44CA-A305-B00BA5B1D273}"/>
              </a:ext>
            </a:extLst>
          </p:cNvPr>
          <p:cNvSpPr>
            <a:spLocks noGrp="1"/>
          </p:cNvSpPr>
          <p:nvPr>
            <p:ph type="sldNum" sz="quarter" idx="12"/>
          </p:nvPr>
        </p:nvSpPr>
        <p:spPr/>
        <p:txBody>
          <a:bodyPr/>
          <a:lstStyle/>
          <a:p>
            <a:fld id="{05133980-155A-46D6-AE61-CF5779684D10}" type="slidenum">
              <a:rPr lang="en-US" smtClean="0"/>
              <a:t>‹#›</a:t>
            </a:fld>
            <a:endParaRPr lang="en-US"/>
          </a:p>
        </p:txBody>
      </p:sp>
    </p:spTree>
    <p:extLst>
      <p:ext uri="{BB962C8B-B14F-4D97-AF65-F5344CB8AC3E}">
        <p14:creationId xmlns:p14="http://schemas.microsoft.com/office/powerpoint/2010/main" val="105351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F1872A-2A9C-4339-9A0E-6E76E313D376}"/>
              </a:ext>
            </a:extLst>
          </p:cNvPr>
          <p:cNvSpPr>
            <a:spLocks noGrp="1"/>
          </p:cNvSpPr>
          <p:nvPr>
            <p:ph type="dt" sz="half" idx="10"/>
          </p:nvPr>
        </p:nvSpPr>
        <p:spPr/>
        <p:txBody>
          <a:bodyPr/>
          <a:lstStyle/>
          <a:p>
            <a:fld id="{77CA9C39-D2C5-42BD-AC1A-1A9960CEF0D9}" type="datetimeFigureOut">
              <a:rPr lang="en-US" smtClean="0"/>
              <a:t>8/27/2021</a:t>
            </a:fld>
            <a:endParaRPr lang="en-US"/>
          </a:p>
        </p:txBody>
      </p:sp>
      <p:sp>
        <p:nvSpPr>
          <p:cNvPr id="3" name="Footer Placeholder 2">
            <a:extLst>
              <a:ext uri="{FF2B5EF4-FFF2-40B4-BE49-F238E27FC236}">
                <a16:creationId xmlns:a16="http://schemas.microsoft.com/office/drawing/2014/main" id="{93601E5F-4433-42E7-860A-E8EAE31B7D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9521D3-5BB8-4C23-AF72-32FD4E83B24C}"/>
              </a:ext>
            </a:extLst>
          </p:cNvPr>
          <p:cNvSpPr>
            <a:spLocks noGrp="1"/>
          </p:cNvSpPr>
          <p:nvPr>
            <p:ph type="sldNum" sz="quarter" idx="12"/>
          </p:nvPr>
        </p:nvSpPr>
        <p:spPr/>
        <p:txBody>
          <a:bodyPr/>
          <a:lstStyle/>
          <a:p>
            <a:fld id="{05133980-155A-46D6-AE61-CF5779684D10}" type="slidenum">
              <a:rPr lang="en-US" smtClean="0"/>
              <a:t>‹#›</a:t>
            </a:fld>
            <a:endParaRPr lang="en-US"/>
          </a:p>
        </p:txBody>
      </p:sp>
    </p:spTree>
    <p:extLst>
      <p:ext uri="{BB962C8B-B14F-4D97-AF65-F5344CB8AC3E}">
        <p14:creationId xmlns:p14="http://schemas.microsoft.com/office/powerpoint/2010/main" val="374977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C114E-B0A3-4328-8745-0132146E0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1DE3D6-1815-4A1F-80FE-93E1BD672D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FB43FB-73C3-416C-8A8C-B35A561E6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C62D47-2CA5-475D-B96A-0C0DB08435B1}"/>
              </a:ext>
            </a:extLst>
          </p:cNvPr>
          <p:cNvSpPr>
            <a:spLocks noGrp="1"/>
          </p:cNvSpPr>
          <p:nvPr>
            <p:ph type="dt" sz="half" idx="10"/>
          </p:nvPr>
        </p:nvSpPr>
        <p:spPr/>
        <p:txBody>
          <a:bodyPr/>
          <a:lstStyle/>
          <a:p>
            <a:fld id="{77CA9C39-D2C5-42BD-AC1A-1A9960CEF0D9}" type="datetimeFigureOut">
              <a:rPr lang="en-US" smtClean="0"/>
              <a:t>8/27/2021</a:t>
            </a:fld>
            <a:endParaRPr lang="en-US"/>
          </a:p>
        </p:txBody>
      </p:sp>
      <p:sp>
        <p:nvSpPr>
          <p:cNvPr id="6" name="Footer Placeholder 5">
            <a:extLst>
              <a:ext uri="{FF2B5EF4-FFF2-40B4-BE49-F238E27FC236}">
                <a16:creationId xmlns:a16="http://schemas.microsoft.com/office/drawing/2014/main" id="{51198087-0316-4345-8F1E-4B5285F751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C7260B-A8AF-49A6-AA8C-CB5D1E815AC4}"/>
              </a:ext>
            </a:extLst>
          </p:cNvPr>
          <p:cNvSpPr>
            <a:spLocks noGrp="1"/>
          </p:cNvSpPr>
          <p:nvPr>
            <p:ph type="sldNum" sz="quarter" idx="12"/>
          </p:nvPr>
        </p:nvSpPr>
        <p:spPr/>
        <p:txBody>
          <a:bodyPr/>
          <a:lstStyle/>
          <a:p>
            <a:fld id="{05133980-155A-46D6-AE61-CF5779684D10}" type="slidenum">
              <a:rPr lang="en-US" smtClean="0"/>
              <a:t>‹#›</a:t>
            </a:fld>
            <a:endParaRPr lang="en-US"/>
          </a:p>
        </p:txBody>
      </p:sp>
    </p:spTree>
    <p:extLst>
      <p:ext uri="{BB962C8B-B14F-4D97-AF65-F5344CB8AC3E}">
        <p14:creationId xmlns:p14="http://schemas.microsoft.com/office/powerpoint/2010/main" val="1671189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89D4E-D401-46DB-876E-633DBB875F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9E78FB-027B-4D46-9365-DCC0C5D0F2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1BE6DE-865C-4E82-BA6C-889FDF726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258280-BEDB-40BA-A09E-44FC0725E24A}"/>
              </a:ext>
            </a:extLst>
          </p:cNvPr>
          <p:cNvSpPr>
            <a:spLocks noGrp="1"/>
          </p:cNvSpPr>
          <p:nvPr>
            <p:ph type="dt" sz="half" idx="10"/>
          </p:nvPr>
        </p:nvSpPr>
        <p:spPr/>
        <p:txBody>
          <a:bodyPr/>
          <a:lstStyle/>
          <a:p>
            <a:fld id="{77CA9C39-D2C5-42BD-AC1A-1A9960CEF0D9}" type="datetimeFigureOut">
              <a:rPr lang="en-US" smtClean="0"/>
              <a:t>8/27/2021</a:t>
            </a:fld>
            <a:endParaRPr lang="en-US"/>
          </a:p>
        </p:txBody>
      </p:sp>
      <p:sp>
        <p:nvSpPr>
          <p:cNvPr id="6" name="Footer Placeholder 5">
            <a:extLst>
              <a:ext uri="{FF2B5EF4-FFF2-40B4-BE49-F238E27FC236}">
                <a16:creationId xmlns:a16="http://schemas.microsoft.com/office/drawing/2014/main" id="{AC1DA491-55FA-4B7C-926D-0E30593E65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BDE373-DF14-4592-8BE1-3B456E7A5D6E}"/>
              </a:ext>
            </a:extLst>
          </p:cNvPr>
          <p:cNvSpPr>
            <a:spLocks noGrp="1"/>
          </p:cNvSpPr>
          <p:nvPr>
            <p:ph type="sldNum" sz="quarter" idx="12"/>
          </p:nvPr>
        </p:nvSpPr>
        <p:spPr/>
        <p:txBody>
          <a:bodyPr/>
          <a:lstStyle/>
          <a:p>
            <a:fld id="{05133980-155A-46D6-AE61-CF5779684D10}" type="slidenum">
              <a:rPr lang="en-US" smtClean="0"/>
              <a:t>‹#›</a:t>
            </a:fld>
            <a:endParaRPr lang="en-US"/>
          </a:p>
        </p:txBody>
      </p:sp>
    </p:spTree>
    <p:extLst>
      <p:ext uri="{BB962C8B-B14F-4D97-AF65-F5344CB8AC3E}">
        <p14:creationId xmlns:p14="http://schemas.microsoft.com/office/powerpoint/2010/main" val="402140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059CEC-50DA-411A-A69F-4F36A76AFB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A22A52-D2D1-4950-94C3-52F27A810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A7D52-CF70-4526-9473-9B3F433A62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A9C39-D2C5-42BD-AC1A-1A9960CEF0D9}" type="datetimeFigureOut">
              <a:rPr lang="en-US" smtClean="0"/>
              <a:t>8/27/2021</a:t>
            </a:fld>
            <a:endParaRPr lang="en-US"/>
          </a:p>
        </p:txBody>
      </p:sp>
      <p:sp>
        <p:nvSpPr>
          <p:cNvPr id="5" name="Footer Placeholder 4">
            <a:extLst>
              <a:ext uri="{FF2B5EF4-FFF2-40B4-BE49-F238E27FC236}">
                <a16:creationId xmlns:a16="http://schemas.microsoft.com/office/drawing/2014/main" id="{063D16C1-13FB-45FA-8F2D-4C8DA6C8A0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03E870-1AEF-4BA2-AB72-D4802C577F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33980-155A-46D6-AE61-CF5779684D10}" type="slidenum">
              <a:rPr lang="en-US" smtClean="0"/>
              <a:t>‹#›</a:t>
            </a:fld>
            <a:endParaRPr lang="en-US"/>
          </a:p>
        </p:txBody>
      </p:sp>
    </p:spTree>
    <p:extLst>
      <p:ext uri="{BB962C8B-B14F-4D97-AF65-F5344CB8AC3E}">
        <p14:creationId xmlns:p14="http://schemas.microsoft.com/office/powerpoint/2010/main" val="2526458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Engineering_management" TargetMode="External"/><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teensrc.wordpress.com/2012/11/06/wcl-teens-tag-groups-and-beyond-in-wellington-county/" TargetMode="External"/><Relationship Id="rId5" Type="http://schemas.openxmlformats.org/officeDocument/2006/relationships/image" Target="../media/image2.jpeg"/><Relationship Id="rId4" Type="http://schemas.openxmlformats.org/officeDocument/2006/relationships/hyperlink" Target="http://curve.coventry.ac.uk/open/items/590998d1-0b42-f321-aca3-06e63956f2b3/1/final.zip/cwlln/resources/WorkPackage2/about.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1639-64CE-4138-AE69-C2D70ED0C417}"/>
              </a:ext>
            </a:extLst>
          </p:cNvPr>
          <p:cNvSpPr>
            <a:spLocks noGrp="1"/>
          </p:cNvSpPr>
          <p:nvPr>
            <p:ph type="ctrTitle"/>
          </p:nvPr>
        </p:nvSpPr>
        <p:spPr/>
        <p:txBody>
          <a:bodyPr/>
          <a:lstStyle/>
          <a:p>
            <a:r>
              <a:rPr lang="en-US" dirty="0"/>
              <a:t>Capstone Introduction and Expectations</a:t>
            </a:r>
          </a:p>
        </p:txBody>
      </p:sp>
      <p:sp>
        <p:nvSpPr>
          <p:cNvPr id="3" name="Subtitle 2">
            <a:extLst>
              <a:ext uri="{FF2B5EF4-FFF2-40B4-BE49-F238E27FC236}">
                <a16:creationId xmlns:a16="http://schemas.microsoft.com/office/drawing/2014/main" id="{E2C6FC65-7B69-4969-A75A-39A0C3801F2C}"/>
              </a:ext>
            </a:extLst>
          </p:cNvPr>
          <p:cNvSpPr>
            <a:spLocks noGrp="1"/>
          </p:cNvSpPr>
          <p:nvPr>
            <p:ph type="subTitle" idx="1"/>
          </p:nvPr>
        </p:nvSpPr>
        <p:spPr/>
        <p:txBody>
          <a:bodyPr/>
          <a:lstStyle/>
          <a:p>
            <a:r>
              <a:rPr lang="en-US" dirty="0"/>
              <a:t>Part 2</a:t>
            </a:r>
          </a:p>
        </p:txBody>
      </p:sp>
    </p:spTree>
    <p:extLst>
      <p:ext uri="{BB962C8B-B14F-4D97-AF65-F5344CB8AC3E}">
        <p14:creationId xmlns:p14="http://schemas.microsoft.com/office/powerpoint/2010/main" val="1920872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Provide a "real world experience“</a:t>
            </a:r>
          </a:p>
          <a:p>
            <a:pPr lvl="1"/>
            <a:r>
              <a:rPr lang="en-US" sz="2000" dirty="0">
                <a:ea typeface="+mn-lt"/>
                <a:cs typeface="+mn-lt"/>
              </a:rPr>
              <a:t>What exactly is that vs. “traditional” classes?</a:t>
            </a:r>
          </a:p>
          <a:p>
            <a:r>
              <a:rPr lang="en-US" sz="2400" dirty="0">
                <a:ea typeface="+mn-lt"/>
                <a:cs typeface="+mn-lt"/>
              </a:rPr>
              <a:t>What are some differences between IED and Capstone Design?</a:t>
            </a:r>
            <a:endParaRPr lang="en-US" sz="2400" dirty="0">
              <a:cs typeface="Calibri"/>
            </a:endParaRPr>
          </a:p>
          <a:p>
            <a:r>
              <a:rPr lang="en-US" sz="2400" dirty="0">
                <a:cs typeface="Calibri"/>
              </a:rPr>
              <a:t>Why is Capstone a required course?</a:t>
            </a:r>
            <a:endParaRPr lang="en-US" sz="2400" dirty="0"/>
          </a:p>
          <a:p>
            <a:r>
              <a:rPr lang="en-US" sz="2400" dirty="0">
                <a:cs typeface="Calibri"/>
              </a:rPr>
              <a:t>What is a successful outcome for </a:t>
            </a:r>
          </a:p>
          <a:p>
            <a:pPr lvl="1"/>
            <a:r>
              <a:rPr lang="en-US" dirty="0">
                <a:cs typeface="Calibri"/>
              </a:rPr>
              <a:t>Project Sponsor? </a:t>
            </a:r>
          </a:p>
          <a:p>
            <a:pPr lvl="1"/>
            <a:r>
              <a:rPr lang="en-US" dirty="0">
                <a:cs typeface="Calibri"/>
              </a:rPr>
              <a:t>Student? </a:t>
            </a:r>
          </a:p>
          <a:p>
            <a:pPr lvl="1"/>
            <a:r>
              <a:rPr lang="en-US" dirty="0">
                <a:cs typeface="Calibri"/>
              </a:rPr>
              <a:t>RPI?</a:t>
            </a:r>
          </a:p>
          <a:p>
            <a:pPr marL="0" indent="0">
              <a:buNone/>
            </a:pP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6" name="Slide Number Placeholder 5"/>
          <p:cNvSpPr>
            <a:spLocks noGrp="1"/>
          </p:cNvSpPr>
          <p:nvPr>
            <p:ph type="sldNum" sz="quarter" idx="12"/>
          </p:nvPr>
        </p:nvSpPr>
        <p:spPr/>
        <p:txBody>
          <a:bodyPr/>
          <a:lstStyle/>
          <a:p>
            <a:fld id="{028FE254-016A-4E51-98AE-D4B4E3F12C32}" type="slidenum">
              <a:rPr lang="en-US"/>
              <a:t>2</a:t>
            </a:fld>
            <a:endParaRPr lang="en-US"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nvPr>
        </p:nvGraphicFramePr>
        <p:xfrm>
          <a:off x="8029324" y="1787086"/>
          <a:ext cx="2027367" cy="169254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2535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3250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2590801"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2590801"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2590801"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1862244" y="3721490"/>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7612043" y="3721490"/>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4789241" y="3733165"/>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4789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1981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8177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nvPr>
        </p:nvGraphicFramePr>
        <p:xfrm>
          <a:off x="1906047" y="1758088"/>
          <a:ext cx="2229766" cy="1762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6" name="Content Placeholder 6"/>
          <p:cNvGraphicFramePr>
            <a:graphicFrameLocks/>
          </p:cNvGraphicFramePr>
          <p:nvPr>
            <p:extLst/>
          </p:nvPr>
        </p:nvGraphicFramePr>
        <p:xfrm>
          <a:off x="4759752" y="1775026"/>
          <a:ext cx="2409850" cy="1716665"/>
        </p:xfrm>
        <a:graphic>
          <a:graphicData uri="http://schemas.openxmlformats.org/drawingml/2006/chart">
            <c:chart xmlns:c="http://schemas.openxmlformats.org/drawingml/2006/chart" xmlns:r="http://schemas.openxmlformats.org/officeDocument/2006/relationships" r:id="rId5"/>
          </a:graphicData>
        </a:graphic>
      </p:graphicFrame>
      <p:sp>
        <p:nvSpPr>
          <p:cNvPr id="24" name="Rounded Rectangle 23"/>
          <p:cNvSpPr/>
          <p:nvPr/>
        </p:nvSpPr>
        <p:spPr>
          <a:xfrm>
            <a:off x="2590801"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5070536"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8046676"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6939087" y="1557593"/>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7094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7583505" y="2203923"/>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028FE254-016A-4E51-98AE-D4B4E3F12C32}" type="slidenum">
              <a:rPr lang="en-US"/>
              <a:t>3</a:t>
            </a:fld>
            <a:endParaRPr lang="en-US" dirty="0"/>
          </a:p>
        </p:txBody>
      </p:sp>
    </p:spTree>
    <p:extLst>
      <p:ext uri="{BB962C8B-B14F-4D97-AF65-F5344CB8AC3E}">
        <p14:creationId xmlns:p14="http://schemas.microsoft.com/office/powerpoint/2010/main" val="2911858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423652" y="4156972"/>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6191866" y="4156972"/>
            <a:ext cx="4656057" cy="1569660"/>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2305892"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688079527"/>
              </p:ext>
            </p:extLst>
          </p:nvPr>
        </p:nvGraphicFramePr>
        <p:xfrm>
          <a:off x="1745213" y="784429"/>
          <a:ext cx="8839200" cy="26557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702387" y="3437350"/>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a:t>4</a:t>
            </a:fld>
            <a:endParaRPr lang="en-US" dirty="0"/>
          </a:p>
        </p:txBody>
      </p:sp>
      <p:sp>
        <p:nvSpPr>
          <p:cNvPr id="9" name="Title 1">
            <a:extLst>
              <a:ext uri="{FF2B5EF4-FFF2-40B4-BE49-F238E27FC236}">
                <a16:creationId xmlns:a16="http://schemas.microsoft.com/office/drawing/2014/main" id="{A7B56EB3-B4CB-4395-88D3-7CFAB4BE443E}"/>
              </a:ext>
            </a:extLst>
          </p:cNvPr>
          <p:cNvSpPr txBox="1">
            <a:spLocks/>
          </p:cNvSpPr>
          <p:nvPr/>
        </p:nvSpPr>
        <p:spPr>
          <a:xfrm>
            <a:off x="2943715" y="146711"/>
            <a:ext cx="6112842" cy="7414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Design Course Progression</a:t>
            </a:r>
          </a:p>
        </p:txBody>
      </p:sp>
    </p:spTree>
    <p:extLst>
      <p:ext uri="{BB962C8B-B14F-4D97-AF65-F5344CB8AC3E}">
        <p14:creationId xmlns:p14="http://schemas.microsoft.com/office/powerpoint/2010/main" val="2260689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2152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2152651" y="1447801"/>
            <a:ext cx="6353723" cy="4729163"/>
          </a:xfrm>
        </p:spPr>
        <p:txBody>
          <a:bodyPr vert="horz" lIns="91440" tIns="45720" rIns="91440" bIns="45720" rtlCol="0" anchor="t">
            <a:normAutofit/>
          </a:bodyPr>
          <a:lstStyle/>
          <a:p>
            <a:pPr marL="0" indent="0">
              <a:buNone/>
            </a:pPr>
            <a:r>
              <a:rPr lang="en-US" sz="2000" dirty="0">
                <a:ea typeface="+mn-lt"/>
                <a:cs typeface="+mn-lt"/>
              </a:rPr>
              <a:t>Work as a Team to Solve an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schooling, jobs, internships, and other life experiences</a:t>
            </a:r>
            <a:endParaRPr lang="en-US" sz="2000" dirty="0">
              <a:cs typeface="Calibri"/>
            </a:endParaRPr>
          </a:p>
          <a:p>
            <a:pPr lvl="1"/>
            <a:r>
              <a:rPr lang="en-US" sz="2000" dirty="0">
                <a:ea typeface="+mn-lt"/>
                <a:cs typeface="+mn-lt"/>
              </a:rPr>
              <a:t>Includes re-learning whatever you've forgotten</a:t>
            </a:r>
          </a:p>
          <a:p>
            <a:pPr lvl="1"/>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5" name="Slide Number Placeholder 4"/>
          <p:cNvSpPr>
            <a:spLocks noGrp="1"/>
          </p:cNvSpPr>
          <p:nvPr>
            <p:ph type="sldNum" sz="quarter" idx="12"/>
          </p:nvPr>
        </p:nvSpPr>
        <p:spPr/>
        <p:txBody>
          <a:bodyPr/>
          <a:lstStyle/>
          <a:p>
            <a:fld id="{028FE254-016A-4E51-98AE-D4B4E3F12C32}" type="slidenum">
              <a:rPr lang="en-US"/>
              <a:t>5</a:t>
            </a:fld>
            <a:endParaRPr lang="en-US"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506374" y="1475191"/>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807111"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3203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254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1372466"/>
            <a:ext cx="4924985" cy="2960830"/>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10266" y="1135472"/>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
        <p:nvSpPr>
          <p:cNvPr id="3" name="TextBox 2"/>
          <p:cNvSpPr txBox="1"/>
          <p:nvPr/>
        </p:nvSpPr>
        <p:spPr>
          <a:xfrm>
            <a:off x="6172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12" name="Title 1">
            <a:extLst>
              <a:ext uri="{FF2B5EF4-FFF2-40B4-BE49-F238E27FC236}">
                <a16:creationId xmlns:a16="http://schemas.microsoft.com/office/drawing/2014/main" id="{3B5B56C6-111D-4043-A95A-9C000E9BB949}"/>
              </a:ext>
            </a:extLst>
          </p:cNvPr>
          <p:cNvSpPr txBox="1">
            <a:spLocks/>
          </p:cNvSpPr>
          <p:nvPr/>
        </p:nvSpPr>
        <p:spPr>
          <a:xfrm>
            <a:off x="2152650" y="365127"/>
            <a:ext cx="7886700" cy="777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Capstone Design – How We Do It</a:t>
            </a:r>
            <a:endParaRPr lang="en-US" dirty="0">
              <a:cs typeface="Calibri Light"/>
            </a:endParaRPr>
          </a:p>
        </p:txBody>
      </p:sp>
    </p:spTree>
    <p:extLst>
      <p:ext uri="{BB962C8B-B14F-4D97-AF65-F5344CB8AC3E}">
        <p14:creationId xmlns:p14="http://schemas.microsoft.com/office/powerpoint/2010/main" val="1474461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Team Member Roles and Responsibilities</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fontScale="92500" lnSpcReduction="20000"/>
          </a:bodyPr>
          <a:lstStyle/>
          <a:p>
            <a:pPr>
              <a:lnSpc>
                <a:spcPct val="150000"/>
              </a:lnSpc>
            </a:pPr>
            <a:r>
              <a:rPr lang="en-US" dirty="0">
                <a:cs typeface="Calibri"/>
              </a:rPr>
              <a:t>YOU (students) </a:t>
            </a:r>
            <a:r>
              <a:rPr lang="en-US">
                <a:cs typeface="Calibri"/>
              </a:rPr>
              <a:t>are OWNERS </a:t>
            </a:r>
            <a:r>
              <a:rPr lang="en-US" dirty="0">
                <a:cs typeface="Calibri"/>
              </a:rPr>
              <a:t>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a:t>7</a:t>
            </a:fld>
            <a:endParaRPr lang="en-US" dirty="0"/>
          </a:p>
        </p:txBody>
      </p:sp>
    </p:spTree>
    <p:extLst>
      <p:ext uri="{BB962C8B-B14F-4D97-AF65-F5344CB8AC3E}">
        <p14:creationId xmlns:p14="http://schemas.microsoft.com/office/powerpoint/2010/main" val="1993272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TotalTime>
  <Words>1258</Words>
  <Application>Microsoft Office PowerPoint</Application>
  <PresentationFormat>Widescreen</PresentationFormat>
  <Paragraphs>116</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Capstone Introduction and Expectations</vt:lpstr>
      <vt:lpstr>Capstone Design – Why we do it</vt:lpstr>
      <vt:lpstr>Design Course Progression</vt:lpstr>
      <vt:lpstr>PowerPoint Presentation</vt:lpstr>
      <vt:lpstr>Capstone Design – How We Do It</vt:lpstr>
      <vt:lpstr>Engineering Design Process</vt:lpstr>
      <vt:lpstr>Team Member Roles and Responsibilities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Capstone Introduction and Expectations</dc:title>
  <dc:creator>DeBoer, Brad</dc:creator>
  <cp:lastModifiedBy>DeBoer, Brad</cp:lastModifiedBy>
  <cp:revision>30</cp:revision>
  <dcterms:created xsi:type="dcterms:W3CDTF">2021-08-26T19:56:10Z</dcterms:created>
  <dcterms:modified xsi:type="dcterms:W3CDTF">2021-08-27T19:48:32Z</dcterms:modified>
</cp:coreProperties>
</file>